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70" r:id="rId4"/>
    <p:sldId id="294" r:id="rId6"/>
    <p:sldId id="295" r:id="rId7"/>
    <p:sldId id="296" r:id="rId8"/>
    <p:sldId id="300" r:id="rId9"/>
    <p:sldId id="298" r:id="rId10"/>
    <p:sldId id="306" r:id="rId11"/>
    <p:sldId id="307" r:id="rId12"/>
    <p:sldId id="302" r:id="rId13"/>
  </p:sldIdLst>
  <p:sldSz cx="9144000" cy="5143500"/>
  <p:notesSz cx="5143500" cy="91440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 showGuides="1">
      <p:cViewPr varScale="1">
        <p:scale>
          <a:sx n="136" d="100"/>
          <a:sy n="136" d="100"/>
        </p:scale>
        <p:origin x="216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3988" y="122454"/>
            <a:ext cx="927824" cy="304693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2558" y="541427"/>
            <a:ext cx="7817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2236" y="253569"/>
            <a:ext cx="388813" cy="178323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</p:grpSp>
      <p:sp>
        <p:nvSpPr>
          <p:cNvPr id="8" name="Rectangle 42"/>
          <p:cNvSpPr/>
          <p:nvPr userDrawn="1"/>
        </p:nvSpPr>
        <p:spPr>
          <a:xfrm>
            <a:off x="0" y="5061039"/>
            <a:ext cx="9144000" cy="824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170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1、JVM</a:t>
            </a:r>
            <a:r>
              <a:rPr lang="zh-CN" alt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基础面试</a:t>
            </a:r>
            <a:endParaRPr lang="zh-CN" altLang="en-US" sz="5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03688" y="2571750"/>
            <a:ext cx="1255840" cy="0"/>
          </a:xfrm>
          <a:custGeom>
            <a:avLst/>
            <a:gdLst/>
            <a:ahLst/>
            <a:cxnLst/>
            <a:rect l="l" t="t" r="r" b="b"/>
            <a:pathLst>
              <a:path w="1255840">
                <a:moveTo>
                  <a:pt x="0" y="0"/>
                </a:moveTo>
                <a:lnTo>
                  <a:pt x="1255840" y="0"/>
                </a:lnTo>
              </a:path>
            </a:pathLst>
          </a:custGeom>
          <a:noFill/>
          <a:ln w="38100">
            <a:solidFill>
              <a:srgbClr val="2D70FF"/>
            </a:solidFill>
            <a:prstDash val="solid"/>
            <a:headEnd type="none"/>
            <a:tailEnd type="none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805" y="619125"/>
            <a:ext cx="7212330" cy="3712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zh-CN"/>
              <a:t>1、说一说JDK、JRE与JVM的区别</a:t>
            </a:r>
            <a:endParaRPr lang="zh-CN"/>
          </a:p>
          <a:p>
            <a:pPr indent="0">
              <a:lnSpc>
                <a:spcPct val="16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/>
              <a:t>介绍下JVM运行时数据区（重点、重点、重点！！！）</a:t>
            </a:r>
            <a:endParaRPr lang="zh-CN"/>
          </a:p>
          <a:p>
            <a:pPr indent="0">
              <a:lnSpc>
                <a:spcPct val="16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JVM</a:t>
            </a:r>
            <a:r>
              <a:rPr lang="zh-CN" altLang="en-US"/>
              <a:t>会存在哪些</a:t>
            </a:r>
            <a:r>
              <a:rPr lang="en-US" altLang="zh-CN"/>
              <a:t>OOM</a:t>
            </a:r>
            <a:r>
              <a:rPr lang="zh-CN" altLang="en-US"/>
              <a:t>？详细讲一讲</a:t>
            </a:r>
            <a:r>
              <a:rPr lang="zh-CN">
                <a:sym typeface="+mn-ea"/>
              </a:rPr>
              <a:t>（重点）</a:t>
            </a:r>
            <a:endParaRPr lang="zh-CN" altLang="en-US"/>
          </a:p>
          <a:p>
            <a:pPr indent="0">
              <a:lnSpc>
                <a:spcPct val="160000"/>
              </a:lnSpc>
              <a:buNone/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JVM</a:t>
            </a:r>
            <a:r>
              <a:rPr lang="zh-CN" altLang="en-US"/>
              <a:t>的哪块内存区域不会发生</a:t>
            </a:r>
            <a:r>
              <a:rPr lang="en-US" altLang="zh-CN"/>
              <a:t>OOM</a:t>
            </a:r>
            <a:endParaRPr lang="zh-CN" altLang="en-US"/>
          </a:p>
          <a:p>
            <a:pPr indent="0">
              <a:lnSpc>
                <a:spcPct val="160000"/>
              </a:lnSpc>
              <a:buNone/>
            </a:pPr>
            <a:r>
              <a:rPr lang="en-US" altLang="zh-CN"/>
              <a:t>5</a:t>
            </a:r>
            <a:r>
              <a:rPr lang="zh-CN" altLang="en-US"/>
              <a:t>、讲一讲虚拟机栈的细节，另外还有栈帧共享技术了解吗？</a:t>
            </a:r>
            <a:endParaRPr lang="zh-CN" altLang="en-US"/>
          </a:p>
          <a:p>
            <a:pPr indent="0">
              <a:lnSpc>
                <a:spcPct val="160000"/>
              </a:lnSpc>
              <a:buNone/>
            </a:pPr>
            <a:r>
              <a:rPr lang="en-US" altLang="zh-CN"/>
              <a:t>6</a:t>
            </a:r>
            <a:r>
              <a:rPr lang="zh-CN" altLang="en-US"/>
              <a:t>、讲一讲JVM中对象的创建过程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1028" name="Picture 4" descr="G:\VIP课三期\img\java从编译到运行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5510" y="663575"/>
            <a:ext cx="7158355" cy="4426585"/>
          </a:xfrm>
          <a:prstGeom prst="rect">
            <a:avLst/>
          </a:prstGeom>
          <a:noFill/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3864928" y="127635"/>
            <a:ext cx="2164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JVM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JRE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JDK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方正美黑简体" pitchFamily="1" charset="-122"/>
              <a:ea typeface="方正美黑简体" pitchFamily="1" charset="-122"/>
              <a:cs typeface="+mn-cs"/>
              <a:sym typeface="方正美黑简体" pitchFamily="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3712528" y="127635"/>
            <a:ext cx="2468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JVM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运行时数据区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方正美黑简体" pitchFamily="1" charset="-122"/>
              <a:ea typeface="方正美黑简体" pitchFamily="1" charset="-122"/>
              <a:cs typeface="+mn-cs"/>
              <a:sym typeface="方正美黑简体" pitchFamily="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727075"/>
            <a:ext cx="7668895" cy="381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3407728" y="127635"/>
            <a:ext cx="3078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深入理解</a:t>
            </a:r>
            <a:r>
              <a:rPr lang="en-US" altLang="zh-CN" sz="2400" dirty="0" smtClean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JVM</a:t>
            </a:r>
            <a:r>
              <a:rPr lang="zh-CN" altLang="en-US" sz="2400" dirty="0" smtClean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内存区域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方正美黑简体" pitchFamily="1" charset="-122"/>
              <a:ea typeface="方正美黑简体" pitchFamily="1" charset="-122"/>
              <a:cs typeface="+mn-cs"/>
              <a:sym typeface="方正美黑简体" pitchFamily="1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1260570" y="2144329"/>
            <a:ext cx="2147282" cy="1763395"/>
          </a:xfrm>
          <a:prstGeom prst="rect">
            <a:avLst/>
          </a:prstGeom>
          <a:noFill/>
        </p:spPr>
        <p:txBody>
          <a:bodyPr wrap="square" lIns="65347" tIns="32672" rIns="65347" bIns="32672" rtlCol="0" anchor="t">
            <a:spAutoFit/>
          </a:bodyPr>
          <a:lstStyle/>
          <a:p>
            <a:pPr indent="0">
              <a:lnSpc>
                <a:spcPct val="170000"/>
              </a:lnSpc>
              <a:buClr>
                <a:srgbClr val="FFC000"/>
              </a:buClr>
              <a:buFont typeface="+mj-lt"/>
              <a:buNone/>
            </a:pPr>
            <a:r>
              <a:rPr lang="en-US" altLang="zh-CN" sz="13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en-US" altLang="zh-CN" sz="1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1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申请内存</a:t>
            </a:r>
            <a:endParaRPr lang="en-US" altLang="zh-CN" sz="1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Clr>
                <a:srgbClr val="FFC000"/>
              </a:buClr>
              <a:buFont typeface="+mj-lt"/>
              <a:buNone/>
            </a:pPr>
            <a:r>
              <a:rPr lang="en-US" altLang="zh-CN" sz="13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初始化运行时数据区</a:t>
            </a:r>
            <a:endParaRPr lang="en-US" altLang="zh-CN" sz="1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Clr>
                <a:srgbClr val="FFC000"/>
              </a:buClr>
              <a:buFont typeface="+mj-lt"/>
              <a:buNone/>
            </a:pPr>
            <a:r>
              <a:rPr lang="en-US" altLang="zh-CN" sz="13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类加载</a:t>
            </a:r>
            <a:endParaRPr lang="en-US" altLang="zh-CN" sz="1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Clr>
                <a:srgbClr val="FFC000"/>
              </a:buClr>
              <a:buFont typeface="+mj-lt"/>
              <a:buNone/>
            </a:pPr>
            <a:r>
              <a:rPr lang="en-US" altLang="zh-CN" sz="13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执行方法</a:t>
            </a:r>
            <a:endParaRPr lang="en-US" altLang="zh-CN" sz="1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Clr>
                <a:srgbClr val="FFC000"/>
              </a:buClr>
              <a:buFont typeface="+mj-lt"/>
              <a:buNone/>
            </a:pPr>
            <a:r>
              <a:rPr lang="en-US" altLang="zh-CN" sz="13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创建对象</a:t>
            </a:r>
            <a:endParaRPr lang="zh-CN" altLang="en-US" sz="13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3538147" y="740087"/>
            <a:ext cx="4163853" cy="2854073"/>
            <a:chOff x="8555" y="1755"/>
            <a:chExt cx="10337" cy="7138"/>
          </a:xfrm>
        </p:grpSpPr>
        <p:pic>
          <p:nvPicPr>
            <p:cNvPr id="1026" name="Picture 2" descr="G:\VIP课三期\img\JVM内存区域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555" y="1755"/>
              <a:ext cx="10337" cy="7138"/>
            </a:xfrm>
            <a:prstGeom prst="rect">
              <a:avLst/>
            </a:prstGeom>
            <a:noFill/>
          </p:spPr>
        </p:pic>
        <p:sp>
          <p:nvSpPr>
            <p:cNvPr id="12" name="矩形 11"/>
            <p:cNvSpPr/>
            <p:nvPr>
              <p:custDataLst>
                <p:tags r:id="rId6"/>
              </p:custDataLst>
            </p:nvPr>
          </p:nvSpPr>
          <p:spPr>
            <a:xfrm>
              <a:off x="13012" y="3808"/>
              <a:ext cx="2506" cy="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10" dirty="0"/>
                <a:t>JVMObject.class</a:t>
              </a:r>
              <a:endParaRPr lang="zh-CN" altLang="en-US" sz="910" dirty="0"/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10125" y="3807"/>
              <a:ext cx="2508" cy="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10" dirty="0"/>
                <a:t>Teacher.class</a:t>
              </a:r>
              <a:endParaRPr lang="zh-CN" altLang="en-US" sz="910" dirty="0"/>
            </a:p>
          </p:txBody>
        </p:sp>
        <p:sp>
          <p:nvSpPr>
            <p:cNvPr id="16" name="椭圆 15"/>
            <p:cNvSpPr/>
            <p:nvPr>
              <p:custDataLst>
                <p:tags r:id="rId8"/>
              </p:custDataLst>
            </p:nvPr>
          </p:nvSpPr>
          <p:spPr>
            <a:xfrm>
              <a:off x="12089" y="7229"/>
              <a:ext cx="3244" cy="1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10" dirty="0"/>
                <a:t>T2</a:t>
              </a:r>
              <a:endParaRPr lang="zh-CN" altLang="en-US" sz="91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6038" y="2506"/>
              <a:ext cx="2491" cy="59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zh-CN" altLang="en-US" sz="910" dirty="0" smtClean="0"/>
                <a:t>虚拟机栈</a:t>
              </a:r>
              <a:endParaRPr lang="en-US" altLang="zh-CN" sz="91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040" y="3232"/>
              <a:ext cx="2489" cy="478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910" dirty="0" smtClean="0"/>
                <a:t>栈帧</a:t>
              </a:r>
              <a:r>
                <a:rPr lang="en-US" altLang="zh-CN" sz="910" dirty="0" smtClean="0"/>
                <a:t>(main</a:t>
              </a:r>
              <a:r>
                <a:rPr lang="zh-CN" altLang="en-US" sz="910" dirty="0" smtClean="0"/>
                <a:t>方法</a:t>
              </a:r>
              <a:r>
                <a:rPr lang="en-US" altLang="zh-CN" sz="910" dirty="0" smtClean="0"/>
                <a:t>)</a:t>
              </a:r>
              <a:endParaRPr lang="en-US" altLang="zh-CN" sz="910" dirty="0" smtClean="0"/>
            </a:p>
            <a:p>
              <a:pPr algn="ctr">
                <a:defRPr/>
              </a:pPr>
              <a:endParaRPr lang="en-US" altLang="zh-CN" sz="910" dirty="0" smtClean="0"/>
            </a:p>
            <a:p>
              <a:pPr algn="ctr">
                <a:defRPr/>
              </a:pPr>
              <a:endParaRPr lang="en-US" altLang="zh-CN" sz="910" dirty="0"/>
            </a:p>
            <a:p>
              <a:pPr algn="ctr">
                <a:defRPr/>
              </a:pPr>
              <a:endParaRPr lang="en-US" altLang="zh-CN" sz="910" dirty="0"/>
            </a:p>
            <a:p>
              <a:pPr algn="ctr">
                <a:defRPr/>
              </a:pPr>
              <a:endParaRPr lang="zh-CN" altLang="en-US" sz="910" dirty="0"/>
            </a:p>
          </p:txBody>
        </p:sp>
        <p:sp>
          <p:nvSpPr>
            <p:cNvPr id="19" name="矩形 18"/>
            <p:cNvSpPr/>
            <p:nvPr>
              <p:custDataLst>
                <p:tags r:id="rId9"/>
              </p:custDataLst>
            </p:nvPr>
          </p:nvSpPr>
          <p:spPr>
            <a:xfrm>
              <a:off x="10126" y="2795"/>
              <a:ext cx="1992" cy="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10" dirty="0" smtClean="0"/>
                <a:t>MAN_TYPE</a:t>
              </a:r>
              <a:endParaRPr lang="zh-CN" altLang="en-US" sz="910" dirty="0"/>
            </a:p>
          </p:txBody>
        </p:sp>
        <p:sp>
          <p:nvSpPr>
            <p:cNvPr id="20" name="矩形 19"/>
            <p:cNvSpPr/>
            <p:nvPr>
              <p:custDataLst>
                <p:tags r:id="rId10"/>
              </p:custDataLst>
            </p:nvPr>
          </p:nvSpPr>
          <p:spPr>
            <a:xfrm>
              <a:off x="13012" y="2736"/>
              <a:ext cx="2322" cy="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10" dirty="0" smtClean="0"/>
                <a:t>WOMAN_TYPE</a:t>
              </a:r>
              <a:endParaRPr lang="zh-CN" altLang="en-US" sz="910" dirty="0"/>
            </a:p>
          </p:txBody>
        </p:sp>
        <p:sp>
          <p:nvSpPr>
            <p:cNvPr id="14" name="椭圆 13"/>
            <p:cNvSpPr/>
            <p:nvPr>
              <p:custDataLst>
                <p:tags r:id="rId11"/>
              </p:custDataLst>
            </p:nvPr>
          </p:nvSpPr>
          <p:spPr>
            <a:xfrm>
              <a:off x="10347" y="5910"/>
              <a:ext cx="2286" cy="1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10" dirty="0"/>
                <a:t>T1</a:t>
              </a:r>
              <a:endParaRPr lang="zh-CN" altLang="en-US" sz="91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19947" y="926861"/>
            <a:ext cx="2133676" cy="1099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82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实例代码运行</a:t>
            </a:r>
            <a:endParaRPr lang="zh-CN" altLang="en-US" sz="182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2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JVM</a:t>
            </a:r>
            <a:r>
              <a:rPr lang="zh-CN" altLang="en-US" sz="182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内存处理全流程</a:t>
            </a:r>
            <a:endParaRPr lang="zh-CN" altLang="en-US" sz="182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椭圆 10"/>
          <p:cNvSpPr/>
          <p:nvPr>
            <p:custDataLst>
              <p:tags r:id="rId12"/>
            </p:custDataLst>
          </p:nvPr>
        </p:nvSpPr>
        <p:spPr>
          <a:xfrm>
            <a:off x="6644640" y="2074545"/>
            <a:ext cx="718185" cy="497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10" dirty="0"/>
              <a:t>T1</a:t>
            </a:r>
            <a:endParaRPr lang="en-US" altLang="zh-CN" sz="910" dirty="0"/>
          </a:p>
          <a:p>
            <a:pPr algn="ctr">
              <a:defRPr/>
            </a:pPr>
            <a:r>
              <a:rPr lang="zh-CN" altLang="en-US" sz="910" dirty="0"/>
              <a:t>（引用）</a:t>
            </a:r>
            <a:endParaRPr lang="zh-CN" altLang="en-US" sz="910" dirty="0"/>
          </a:p>
        </p:txBody>
      </p:sp>
      <p:cxnSp>
        <p:nvCxnSpPr>
          <p:cNvPr id="13" name="直接箭头连接符 12"/>
          <p:cNvCxnSpPr>
            <a:stCxn id="11" idx="2"/>
            <a:endCxn id="14" idx="6"/>
          </p:cNvCxnSpPr>
          <p:nvPr>
            <p:custDataLst>
              <p:tags r:id="rId13"/>
            </p:custDataLst>
          </p:nvPr>
        </p:nvCxnSpPr>
        <p:spPr>
          <a:xfrm flipH="1">
            <a:off x="5180965" y="2323465"/>
            <a:ext cx="1463675" cy="342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椭圆 20"/>
          <p:cNvSpPr/>
          <p:nvPr>
            <p:custDataLst>
              <p:tags r:id="rId14"/>
            </p:custDataLst>
          </p:nvPr>
        </p:nvSpPr>
        <p:spPr>
          <a:xfrm>
            <a:off x="6695440" y="2698750"/>
            <a:ext cx="718185" cy="497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10" dirty="0"/>
              <a:t>T2</a:t>
            </a:r>
            <a:r>
              <a:rPr lang="zh-CN" altLang="en-US" sz="910" dirty="0"/>
              <a:t>（引用）</a:t>
            </a:r>
            <a:endParaRPr lang="zh-CN" altLang="en-US" sz="910" dirty="0"/>
          </a:p>
        </p:txBody>
      </p:sp>
      <p:cxnSp>
        <p:nvCxnSpPr>
          <p:cNvPr id="22" name="直接箭头连接符 21"/>
          <p:cNvCxnSpPr>
            <a:stCxn id="21" idx="2"/>
            <a:endCxn id="16" idx="6"/>
          </p:cNvCxnSpPr>
          <p:nvPr>
            <p:custDataLst>
              <p:tags r:id="rId15"/>
            </p:custDataLst>
          </p:nvPr>
        </p:nvCxnSpPr>
        <p:spPr>
          <a:xfrm flipH="1">
            <a:off x="6268720" y="2947670"/>
            <a:ext cx="426720" cy="243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894320" y="-118745"/>
            <a:ext cx="1119505" cy="64198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10" dirty="0" smtClean="0"/>
              <a:t>栈帧</a:t>
            </a:r>
            <a:r>
              <a:rPr lang="en-US" altLang="zh-CN" sz="910" dirty="0" smtClean="0"/>
              <a:t>(setName</a:t>
            </a:r>
            <a:r>
              <a:rPr lang="zh-CN" altLang="en-US" sz="910" dirty="0" smtClean="0"/>
              <a:t>方法</a:t>
            </a:r>
            <a:r>
              <a:rPr lang="en-US" altLang="zh-CN" sz="910" dirty="0" smtClean="0"/>
              <a:t>)</a:t>
            </a:r>
            <a:endParaRPr lang="en-US" altLang="zh-CN" sz="910" dirty="0" smtClean="0"/>
          </a:p>
          <a:p>
            <a:pPr algn="ctr">
              <a:defRPr/>
            </a:pPr>
            <a:endParaRPr lang="en-US" altLang="zh-CN" sz="910" dirty="0" smtClean="0"/>
          </a:p>
          <a:p>
            <a:pPr algn="ctr">
              <a:defRPr/>
            </a:pPr>
            <a:endParaRPr lang="en-US" altLang="zh-CN" sz="910" dirty="0"/>
          </a:p>
          <a:p>
            <a:pPr algn="ctr">
              <a:defRPr/>
            </a:pPr>
            <a:endParaRPr lang="en-US" altLang="zh-CN" sz="910" dirty="0"/>
          </a:p>
          <a:p>
            <a:pPr algn="ctr">
              <a:defRPr/>
            </a:pPr>
            <a:endParaRPr lang="zh-CN" altLang="en-US" sz="9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4245928" y="12763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方正美黑简体" pitchFamily="1" charset="-122"/>
                <a:ea typeface="方正美黑简体" pitchFamily="1" charset="-122"/>
                <a:cs typeface="+mn-cs"/>
                <a:sym typeface="方正美黑简体" pitchFamily="1" charset="-122"/>
              </a:rPr>
              <a:t>虚拟机栈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方正美黑简体" pitchFamily="1" charset="-122"/>
              <a:ea typeface="方正美黑简体" pitchFamily="1" charset="-122"/>
              <a:cs typeface="+mn-cs"/>
              <a:sym typeface="方正美黑简体" pitchFamily="1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48873" y="722358"/>
            <a:ext cx="3902051" cy="4058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2168" tIns="31083" rIns="62168" bIns="3108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3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156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lang="zh-CN" altLang="en-US" sz="156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序计数器</a:t>
            </a:r>
            <a:endParaRPr lang="en-US" altLang="zh-CN" sz="13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1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指向当前线程正在执行的字节码指令的地</a:t>
            </a:r>
            <a:r>
              <a:rPr lang="zh-CN" altLang="en-US" sz="117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址</a:t>
            </a:r>
            <a:endParaRPr lang="zh-CN" altLang="en-US" sz="117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defRPr/>
            </a:pPr>
            <a:r>
              <a:rPr lang="en-US" altLang="zh-CN" sz="13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156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</a:t>
            </a:r>
            <a:r>
              <a:rPr lang="zh-CN" altLang="en-US" sz="156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机栈</a:t>
            </a:r>
            <a:endParaRPr lang="en-US" altLang="zh-CN" sz="13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17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存储当前线程运行方法所需的数据，指令、返回地址</a:t>
            </a:r>
            <a:endParaRPr lang="en-US" altLang="zh-CN" sz="117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56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◪</a:t>
            </a:r>
            <a:r>
              <a:rPr lang="zh-CN" altLang="en-US" sz="1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</a:t>
            </a:r>
            <a:endParaRPr lang="en-US" altLang="zh-CN" sz="13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1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</a:t>
            </a:r>
            <a:r>
              <a:rPr lang="zh-CN" altLang="en-US" sz="117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部变量表</a:t>
            </a:r>
            <a:endParaRPr lang="en-US" altLang="zh-CN" sz="117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1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</a:t>
            </a:r>
            <a:r>
              <a:rPr lang="zh-CN" altLang="en-US" sz="117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作数栈</a:t>
            </a:r>
            <a:endParaRPr lang="en-US" altLang="zh-CN" sz="117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1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lang="zh-CN" altLang="en-US" sz="117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态连接</a:t>
            </a:r>
            <a:endParaRPr lang="en-US" altLang="zh-CN" sz="117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1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</a:t>
            </a:r>
            <a:r>
              <a:rPr lang="zh-CN" altLang="en-US" sz="117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成出口</a:t>
            </a:r>
            <a:endParaRPr lang="en-US" altLang="zh-CN" sz="117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6990"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3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3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大小限制 </a:t>
            </a:r>
            <a:r>
              <a:rPr lang="en-US" altLang="zh-CN" sz="13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3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Xss</a:t>
            </a:r>
            <a:endParaRPr lang="en-US" altLang="zh-CN" sz="1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074" name="Picture 2" descr="G:\VIP课三期\img\虚拟机栈和程序计数器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0314" y="587726"/>
            <a:ext cx="3988222" cy="4428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2646998" y="127635"/>
            <a:ext cx="3840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1341120"/>
            <a:r>
              <a:rPr lang="zh-CN" altLang="en-US" sz="2400" dirty="0" smtClean="0"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栈帧执行对内存区域的影响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方正美黑简体" pitchFamily="1" charset="-122"/>
              <a:ea typeface="方正美黑简体" pitchFamily="1" charset="-122"/>
              <a:cs typeface="+mn-cs"/>
              <a:sym typeface="方正美黑简体" pitchFamily="1" charset="-122"/>
            </a:endParaRPr>
          </a:p>
        </p:txBody>
      </p:sp>
      <p:pic>
        <p:nvPicPr>
          <p:cNvPr id="4098" name="Picture 2" descr="G:\VIP课三期\img\栈帧执行对内存区域的影响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7576" y="789357"/>
            <a:ext cx="5002120" cy="4027185"/>
          </a:xfrm>
          <a:prstGeom prst="rect">
            <a:avLst/>
          </a:prstGeom>
          <a:noFill/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21661" y="802757"/>
            <a:ext cx="2612774" cy="3418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2168" tIns="31083" rIns="62168" bIns="3108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3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156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线程运行</a:t>
            </a:r>
            <a:r>
              <a:rPr lang="en-US" altLang="zh-CN" sz="156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156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endParaRPr lang="en-US" altLang="zh-CN" sz="156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3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156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zh-CN" altLang="en-US" sz="156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方法执行</a:t>
            </a:r>
            <a:endParaRPr lang="en-US" altLang="zh-CN" sz="156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3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156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56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work</a:t>
            </a:r>
            <a:r>
              <a:rPr lang="zh-CN" altLang="en-US" sz="156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方法执行</a:t>
            </a:r>
            <a:endParaRPr lang="en-US" altLang="zh-CN" sz="156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0885" lvl="1" indent="-299085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56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栈帧入栈</a:t>
            </a:r>
            <a:endParaRPr lang="en-US" altLang="zh-CN" sz="156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0885" lvl="1" indent="-299085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56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字节码的执行细节</a:t>
            </a:r>
            <a:endParaRPr lang="en-US" altLang="zh-CN" sz="156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3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156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work</a:t>
            </a:r>
            <a:r>
              <a:rPr lang="zh-CN" altLang="en-US" sz="156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方法执行完</a:t>
            </a:r>
            <a:endParaRPr lang="en-US" altLang="zh-CN" sz="156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0885" lvl="1" indent="-299085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56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栈帧出栈</a:t>
            </a:r>
            <a:endParaRPr lang="zh-CN" sz="156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2646998" y="127635"/>
            <a:ext cx="3535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1255395"/>
            <a:r>
              <a:rPr lang="zh-CN" altLang="en-US" sz="2400" dirty="0" smtClean="0"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虚拟机栈</a:t>
            </a:r>
            <a:r>
              <a:rPr lang="en-US" altLang="zh-CN" sz="2400" dirty="0" smtClean="0"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--</a:t>
            </a:r>
            <a:r>
              <a:rPr lang="zh-CN" altLang="en-US" sz="2400" dirty="0" smtClean="0"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栈帧优化技术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方正美黑简体" pitchFamily="1" charset="-122"/>
              <a:ea typeface="方正美黑简体" pitchFamily="1" charset="-122"/>
              <a:cs typeface="+mn-cs"/>
              <a:sym typeface="方正美黑简体" pitchFamily="1" charset="-122"/>
            </a:endParaRPr>
          </a:p>
        </p:txBody>
      </p:sp>
      <p:pic>
        <p:nvPicPr>
          <p:cNvPr id="15" name="Picture 4" descr="http://dl.iteye.com/upload/attachment/0083/2034/2b8b6666-72ed-315f-b8ad-c0989b06078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470" y="1015365"/>
            <a:ext cx="5478145" cy="3621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3408045" y="127635"/>
            <a:ext cx="355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JVM</a:t>
            </a:r>
            <a:r>
              <a:rPr lang="zh-CN" altLang="en-US" sz="2400" dirty="0" smtClean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中对象的创建过程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方正美黑简体" pitchFamily="1" charset="-122"/>
              <a:ea typeface="方正美黑简体" pitchFamily="1" charset="-122"/>
              <a:cs typeface="+mn-cs"/>
              <a:sym typeface="方正美黑简体" pitchFamily="1" charset="-122"/>
            </a:endParaRPr>
          </a:p>
        </p:txBody>
      </p:sp>
      <p:pic>
        <p:nvPicPr>
          <p:cNvPr id="6146" name="Picture 2" descr="G:\VIP课三期\img\虚拟机中对象的创建过程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4720" y="478790"/>
            <a:ext cx="7025640" cy="4607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99.50374473005724,&quot;left&quot;:278.5942785633421,&quot;top&quot;:58.27456692913388,&quot;width&quot;:327.8624781791057}"/>
</p:tagLst>
</file>

<file path=ppt/tags/tag10.xml><?xml version="1.0" encoding="utf-8"?>
<p:tagLst xmlns:p="http://schemas.openxmlformats.org/presentationml/2006/main">
  <p:tag name="KSO_WM_DIAGRAM_VIRTUALLY_FRAME" val="{&quot;height&quot;:299.50374473005724,&quot;left&quot;:278.5942785633421,&quot;top&quot;:58.27456692913388,&quot;width&quot;:327.8624781791057}"/>
</p:tagLst>
</file>

<file path=ppt/tags/tag11.xml><?xml version="1.0" encoding="utf-8"?>
<p:tagLst xmlns:p="http://schemas.openxmlformats.org/presentationml/2006/main">
  <p:tag name="KSO_WM_DIAGRAM_VIRTUALLY_FRAME" val="{&quot;height&quot;:299.50374473005724,&quot;left&quot;:278.5942785633421,&quot;top&quot;:58.27456692913388,&quot;width&quot;:327.8624781791057}"/>
</p:tagLst>
</file>

<file path=ppt/tags/tag12.xml><?xml version="1.0" encoding="utf-8"?>
<p:tagLst xmlns:p="http://schemas.openxmlformats.org/presentationml/2006/main">
  <p:tag name="commondata" val="eyJoZGlkIjoiMWQzYzE3Njg5OWQxMWVjNWY2ZWE2MTQyMjJhNGZiYzQifQ=="/>
</p:tagLst>
</file>

<file path=ppt/tags/tag2.xml><?xml version="1.0" encoding="utf-8"?>
<p:tagLst xmlns:p="http://schemas.openxmlformats.org/presentationml/2006/main">
  <p:tag name="KSO_WM_DIAGRAM_VIRTUALLY_FRAME" val="{&quot;height&quot;:299.50374473005724,&quot;left&quot;:278.5942785633421,&quot;top&quot;:58.27456692913388,&quot;width&quot;:327.8624781791057}"/>
</p:tagLst>
</file>

<file path=ppt/tags/tag3.xml><?xml version="1.0" encoding="utf-8"?>
<p:tagLst xmlns:p="http://schemas.openxmlformats.org/presentationml/2006/main">
  <p:tag name="KSO_WM_DIAGRAM_VIRTUALLY_FRAME" val="{&quot;height&quot;:299.50374473005724,&quot;left&quot;:278.5942785633421,&quot;top&quot;:58.27456692913388,&quot;width&quot;:327.8624781791057}"/>
</p:tagLst>
</file>

<file path=ppt/tags/tag4.xml><?xml version="1.0" encoding="utf-8"?>
<p:tagLst xmlns:p="http://schemas.openxmlformats.org/presentationml/2006/main">
  <p:tag name="KSO_WM_DIAGRAM_VIRTUALLY_FRAME" val="{&quot;height&quot;:299.50374473005724,&quot;left&quot;:278.5942785633421,&quot;top&quot;:58.27456692913388,&quot;width&quot;:327.8624781791057}"/>
</p:tagLst>
</file>

<file path=ppt/tags/tag5.xml><?xml version="1.0" encoding="utf-8"?>
<p:tagLst xmlns:p="http://schemas.openxmlformats.org/presentationml/2006/main">
  <p:tag name="KSO_WM_DIAGRAM_VIRTUALLY_FRAME" val="{&quot;height&quot;:299.50374473005724,&quot;left&quot;:278.5942785633421,&quot;top&quot;:58.27456692913388,&quot;width&quot;:327.8624781791057}"/>
</p:tagLst>
</file>

<file path=ppt/tags/tag6.xml><?xml version="1.0" encoding="utf-8"?>
<p:tagLst xmlns:p="http://schemas.openxmlformats.org/presentationml/2006/main">
  <p:tag name="KSO_WM_DIAGRAM_VIRTUALLY_FRAME" val="{&quot;height&quot;:299.50374473005724,&quot;left&quot;:278.5942785633421,&quot;top&quot;:58.27456692913388,&quot;width&quot;:327.8624781791057}"/>
</p:tagLst>
</file>

<file path=ppt/tags/tag7.xml><?xml version="1.0" encoding="utf-8"?>
<p:tagLst xmlns:p="http://schemas.openxmlformats.org/presentationml/2006/main">
  <p:tag name="KSO_WM_DIAGRAM_VIRTUALLY_FRAME" val="{&quot;height&quot;:299.50374473005724,&quot;left&quot;:278.5942785633421,&quot;top&quot;:58.27456692913388,&quot;width&quot;:327.8624781791057}"/>
</p:tagLst>
</file>

<file path=ppt/tags/tag8.xml><?xml version="1.0" encoding="utf-8"?>
<p:tagLst xmlns:p="http://schemas.openxmlformats.org/presentationml/2006/main">
  <p:tag name="KSO_WM_DIAGRAM_VIRTUALLY_FRAME" val="{&quot;height&quot;:299.50374473005724,&quot;left&quot;:278.5942785633421,&quot;top&quot;:58.27456692913388,&quot;width&quot;:327.8624781791057}"/>
</p:tagLst>
</file>

<file path=ppt/tags/tag9.xml><?xml version="1.0" encoding="utf-8"?>
<p:tagLst xmlns:p="http://schemas.openxmlformats.org/presentationml/2006/main">
  <p:tag name="KSO_WM_DIAGRAM_VIRTUALLY_FRAME" val="{&quot;height&quot;:299.50374473005724,&quot;left&quot;:278.5942785633421,&quot;top&quot;:58.27456692913388,&quot;width&quot;:327.8624781791057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演示</Application>
  <PresentationFormat>On-screen Show (16:9)</PresentationFormat>
  <Paragraphs>82</Paragraphs>
  <Slides>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思源黑体 CN Normal</vt:lpstr>
      <vt:lpstr>微软雅黑</vt:lpstr>
      <vt:lpstr>微软雅黑</vt:lpstr>
      <vt:lpstr>方正美黑简体</vt:lpstr>
      <vt:lpstr>黑体</vt:lpstr>
      <vt:lpstr>思源黑体 CN Bold</vt:lpstr>
      <vt:lpstr>Wingdings</vt:lpstr>
      <vt:lpstr>等线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。。</cp:lastModifiedBy>
  <cp:revision>78</cp:revision>
  <dcterms:created xsi:type="dcterms:W3CDTF">2023-08-08T13:17:00Z</dcterms:created>
  <dcterms:modified xsi:type="dcterms:W3CDTF">2025-06-28T05:44:50Z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198FF5DD21754C45ACF4F28C483F7B03_12</vt:lpwstr>
  </property>
  <property fmtid="{D5CDD505-2E9C-101B-9397-08002B2CF9AE}" pid="3" name="KSOProductBuildVer">
    <vt:lpwstr>2052-12.1.0.21541</vt:lpwstr>
  </property>
</Properties>
</file>