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35"/>
  </p:handoutMasterIdLst>
  <p:sldIdLst>
    <p:sldId id="944" r:id="rId3"/>
    <p:sldId id="323" r:id="rId4"/>
    <p:sldId id="327" r:id="rId5"/>
    <p:sldId id="330" r:id="rId7"/>
    <p:sldId id="328" r:id="rId8"/>
    <p:sldId id="777" r:id="rId9"/>
    <p:sldId id="822" r:id="rId10"/>
    <p:sldId id="782" r:id="rId11"/>
    <p:sldId id="854" r:id="rId12"/>
    <p:sldId id="893" r:id="rId13"/>
    <p:sldId id="772" r:id="rId14"/>
    <p:sldId id="945" r:id="rId15"/>
    <p:sldId id="355" r:id="rId16"/>
    <p:sldId id="889" r:id="rId17"/>
    <p:sldId id="830" r:id="rId18"/>
    <p:sldId id="832" r:id="rId19"/>
    <p:sldId id="843" r:id="rId20"/>
    <p:sldId id="789" r:id="rId21"/>
    <p:sldId id="933" r:id="rId22"/>
    <p:sldId id="934" r:id="rId23"/>
    <p:sldId id="943" r:id="rId24"/>
    <p:sldId id="932" r:id="rId25"/>
    <p:sldId id="282" r:id="rId26"/>
    <p:sldId id="283" r:id="rId27"/>
    <p:sldId id="343" r:id="rId28"/>
    <p:sldId id="345" r:id="rId29"/>
    <p:sldId id="344" r:id="rId30"/>
    <p:sldId id="946" r:id="rId31"/>
    <p:sldId id="947" r:id="rId32"/>
    <p:sldId id="460" r:id="rId33"/>
    <p:sldId id="449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3A4E"/>
    <a:srgbClr val="F4ACBA"/>
    <a:srgbClr val="E9EBF5"/>
    <a:srgbClr val="BFBFBF"/>
    <a:srgbClr val="C93648"/>
    <a:srgbClr val="EB4036"/>
    <a:srgbClr val="BD0E28"/>
    <a:srgbClr val="FCF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102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handoutMaster" Target="handoutMasters/handoutMaster1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2D784-8544-4E9A-9B86-61EA94F765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438D9-BE1E-47C4-BB81-9DD88CC1A2E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1D563-7735-4BBF-9D16-B0DBF7AE3A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7F6C2-E780-40DF-B4B3-2EAD7140365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陷入指令用于完成系统调用和程序请求。。</a:t>
            </a:r>
            <a:endParaRPr lang="en-US" altLang="zh-CN" dirty="0"/>
          </a:p>
          <a:p>
            <a:r>
              <a:rPr lang="zh-CN" altLang="en-US" dirty="0"/>
              <a:t>陷入指令是一个隐指令，不是给用户进程调用的，而是由于用户进程要访问系统服务，由</a:t>
            </a:r>
            <a:r>
              <a:rPr lang="en-US" altLang="zh-CN" dirty="0"/>
              <a:t>CPU</a:t>
            </a:r>
            <a:r>
              <a:rPr lang="zh-CN" altLang="en-US" dirty="0"/>
              <a:t>自动产生并执行的；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陷入指令执行之后，</a:t>
            </a:r>
            <a:r>
              <a:rPr lang="en-US" altLang="zh-CN" dirty="0"/>
              <a:t>CPU</a:t>
            </a:r>
            <a:r>
              <a:rPr lang="zh-CN" altLang="en-US" dirty="0"/>
              <a:t>从用户态进入内核态，因此陷入指令又被称为</a:t>
            </a:r>
            <a:r>
              <a:rPr lang="zh-CN" altLang="en-US" b="1" dirty="0"/>
              <a:t>访管指令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访管指令引起的中断叫做访管中断，它是用户使用特权指令的唯一入口。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现场：程序状态字</a:t>
            </a:r>
            <a:r>
              <a:rPr lang="en-US" altLang="zh-CN" dirty="0"/>
              <a:t>PSWR</a:t>
            </a:r>
            <a:r>
              <a:rPr lang="zh-CN" altLang="en-US" dirty="0"/>
              <a:t>和通用寄存器内容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IPC</a:t>
            </a:r>
            <a:r>
              <a:rPr lang="zh-CN" altLang="en-US"/>
              <a:t>，进程间通信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7F6C2-E780-40DF-B4B3-2EAD7140365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初始时候，客户端和服务端都处于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CLOSED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（关闭）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服务端进入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LISTEN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（监听）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客户端发送了这个报文之后，进入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SYN-SENT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（同步已发送）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服务端进入了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SYN-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RCVD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（同步收到）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客户端进入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ESTABLISHED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（已建立连接）；</a:t>
            </a:r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服务端接收到这个数据包之后，也进入了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ESTABLISHED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（已建立连接）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初始时候，客户端和服务端都处于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CLOSED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（关闭）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服务端进入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LISTEN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（监听）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客户端发送了这个报文之后，进入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SYN-SENT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（同步已发送）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服务端进入了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SYN-</a:t>
            </a:r>
            <a:r>
              <a:rPr lang="en-US" altLang="zh-CN" b="1" i="0" dirty="0" err="1">
                <a:solidFill>
                  <a:srgbClr val="4D4D4D"/>
                </a:solidFill>
                <a:effectLst/>
                <a:latin typeface="-apple-system"/>
              </a:rPr>
              <a:t>RCVD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（同步收到）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状态；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客户端进入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ESTABLISHED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（已建立连接）；</a:t>
            </a:r>
            <a:endParaRPr lang="en-US" altLang="zh-CN" b="1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服务端接收到这个数据包之后，也进入了</a:t>
            </a:r>
            <a:r>
              <a:rPr lang="en-US" altLang="zh-CN" b="1" i="0" dirty="0">
                <a:solidFill>
                  <a:srgbClr val="4D4D4D"/>
                </a:solidFill>
                <a:effectLst/>
                <a:latin typeface="-apple-system"/>
              </a:rPr>
              <a:t>ESTABLISHED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（已建立连接）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状态。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lvl="2" indent="0">
              <a:spcBef>
                <a:spcPts val="1000"/>
              </a:spcBef>
              <a:buNone/>
            </a:pP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MSL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Maximum Segment Lifetime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最长报文段寿命，为什么是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2MSL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？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一、为了确保客户机发送的最后一个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ACK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报文段能够到达服务器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marL="0" lvl="2" indent="0">
              <a:spcBef>
                <a:spcPts val="1000"/>
              </a:spcBef>
              <a:buNone/>
            </a:pP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二、防止“已失效的连接请求报文段”出现在本连接中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5A3170-E9F2-47D9-914C-38F3B982726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6" name="副标题 2"/>
          <p:cNvSpPr txBox="1"/>
          <p:nvPr/>
        </p:nvSpPr>
        <p:spPr>
          <a:xfrm>
            <a:off x="3487948" y="5647285"/>
            <a:ext cx="5216105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solidFill>
                  <a:srgbClr val="F4ACBA"/>
                </a:solidFill>
              </a:rPr>
              <a:t>马士兵教育研究院</a:t>
            </a:r>
            <a:endParaRPr lang="zh-CN" altLang="en-US" dirty="0">
              <a:solidFill>
                <a:srgbClr val="F4ACBA"/>
              </a:solidFill>
            </a:endParaRPr>
          </a:p>
        </p:txBody>
      </p:sp>
      <p:sp>
        <p:nvSpPr>
          <p:cNvPr id="5" name="副标题 2"/>
          <p:cNvSpPr txBox="1"/>
          <p:nvPr userDrawn="1"/>
        </p:nvSpPr>
        <p:spPr>
          <a:xfrm>
            <a:off x="3487948" y="5647285"/>
            <a:ext cx="5216105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solidFill>
                  <a:srgbClr val="F4ACBA"/>
                </a:solidFill>
              </a:rPr>
              <a:t>马士兵教育研究院</a:t>
            </a:r>
            <a:endParaRPr lang="zh-CN" altLang="en-US" dirty="0">
              <a:solidFill>
                <a:srgbClr val="F4ACBA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6660" y="2349000"/>
            <a:ext cx="7198680" cy="108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476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529190"/>
            <a:ext cx="3932237" cy="33397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25036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509736"/>
            <a:ext cx="3932237" cy="335925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979311" y="1772988"/>
            <a:ext cx="8124101" cy="2984769"/>
            <a:chOff x="1979311" y="1772988"/>
            <a:chExt cx="8124101" cy="2984769"/>
          </a:xfrm>
        </p:grpSpPr>
        <p:grpSp>
          <p:nvGrpSpPr>
            <p:cNvPr id="19" name="组合 18"/>
            <p:cNvGrpSpPr>
              <a:grpSpLocks noChangeAspect="1"/>
            </p:cNvGrpSpPr>
            <p:nvPr/>
          </p:nvGrpSpPr>
          <p:grpSpPr>
            <a:xfrm>
              <a:off x="1979311" y="1948038"/>
              <a:ext cx="2738595" cy="2634669"/>
              <a:chOff x="1697209" y="1874368"/>
              <a:chExt cx="2943199" cy="2831509"/>
            </a:xfrm>
          </p:grpSpPr>
          <p:pic>
            <p:nvPicPr>
              <p:cNvPr id="24" name="图片 2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3695"/>
              <a:stretch>
                <a:fillRect/>
              </a:stretch>
            </p:blipFill>
            <p:spPr>
              <a:xfrm>
                <a:off x="2431314" y="1874368"/>
                <a:ext cx="1474988" cy="1462220"/>
              </a:xfrm>
              <a:prstGeom prst="rect">
                <a:avLst/>
              </a:prstGeom>
            </p:spPr>
          </p:pic>
          <p:pic>
            <p:nvPicPr>
              <p:cNvPr id="25" name="图片 24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28"/>
              <a:stretch>
                <a:fillRect/>
              </a:stretch>
            </p:blipFill>
            <p:spPr>
              <a:xfrm>
                <a:off x="1697209" y="3636523"/>
                <a:ext cx="2943199" cy="1069354"/>
              </a:xfrm>
              <a:prstGeom prst="rect">
                <a:avLst/>
              </a:prstGeom>
            </p:spPr>
          </p:pic>
        </p:grpSp>
        <p:cxnSp>
          <p:nvCxnSpPr>
            <p:cNvPr id="20" name="直线连接符 14"/>
            <p:cNvCxnSpPr/>
            <p:nvPr/>
          </p:nvCxnSpPr>
          <p:spPr>
            <a:xfrm>
              <a:off x="6087220" y="1772988"/>
              <a:ext cx="0" cy="2984769"/>
            </a:xfrm>
            <a:prstGeom prst="line">
              <a:avLst/>
            </a:prstGeom>
            <a:ln w="12700">
              <a:gradFill>
                <a:gsLst>
                  <a:gs pos="12000">
                    <a:srgbClr val="F4ACBA">
                      <a:alpha val="50000"/>
                    </a:srgbClr>
                  </a:gs>
                  <a:gs pos="45000">
                    <a:srgbClr val="BD0E28"/>
                  </a:gs>
                  <a:gs pos="55000">
                    <a:srgbClr val="BD0E28"/>
                  </a:gs>
                  <a:gs pos="88000">
                    <a:srgbClr val="F4ACBA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7456534" y="1948038"/>
              <a:ext cx="2646878" cy="2634669"/>
              <a:chOff x="7456534" y="1894585"/>
              <a:chExt cx="2646878" cy="2634669"/>
            </a:xfrm>
          </p:grpSpPr>
          <p:pic>
            <p:nvPicPr>
              <p:cNvPr id="22" name="图片 2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541" y="1894585"/>
                <a:ext cx="1772864" cy="1772864"/>
              </a:xfrm>
              <a:prstGeom prst="rect">
                <a:avLst/>
              </a:prstGeom>
            </p:spPr>
          </p:pic>
          <p:sp>
            <p:nvSpPr>
              <p:cNvPr id="23" name="文本框 22"/>
              <p:cNvSpPr txBox="1"/>
              <p:nvPr/>
            </p:nvSpPr>
            <p:spPr>
              <a:xfrm>
                <a:off x="7456534" y="4067589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B3A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扫码加马老师微信</a:t>
                </a:r>
                <a:endParaRPr lang="zh-CN" altLang="en-US" sz="2400" dirty="0">
                  <a:solidFill>
                    <a:srgbClr val="FB3A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" name="矩形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6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1979311" y="1772988"/>
            <a:ext cx="8124101" cy="2984769"/>
            <a:chOff x="1979311" y="1772988"/>
            <a:chExt cx="8124101" cy="2984769"/>
          </a:xfrm>
        </p:grpSpPr>
        <p:grpSp>
          <p:nvGrpSpPr>
            <p:cNvPr id="14" name="组合 13"/>
            <p:cNvGrpSpPr>
              <a:grpSpLocks noChangeAspect="1"/>
            </p:cNvGrpSpPr>
            <p:nvPr userDrawn="1"/>
          </p:nvGrpSpPr>
          <p:grpSpPr>
            <a:xfrm>
              <a:off x="1979311" y="1948038"/>
              <a:ext cx="2738595" cy="2634669"/>
              <a:chOff x="1697209" y="1874368"/>
              <a:chExt cx="2943199" cy="2831509"/>
            </a:xfrm>
          </p:grpSpPr>
          <p:pic>
            <p:nvPicPr>
              <p:cNvPr id="27" name="图片 26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3695"/>
              <a:stretch>
                <a:fillRect/>
              </a:stretch>
            </p:blipFill>
            <p:spPr>
              <a:xfrm>
                <a:off x="2431314" y="1874368"/>
                <a:ext cx="1474988" cy="1462220"/>
              </a:xfrm>
              <a:prstGeom prst="rect">
                <a:avLst/>
              </a:prstGeom>
            </p:spPr>
          </p:pic>
          <p:pic>
            <p:nvPicPr>
              <p:cNvPr id="28" name="图片 27"/>
              <p:cNvPicPr>
                <a:picLocks noChangeAspect="1"/>
              </p:cNvPicPr>
              <p:nvPr userDrawn="1"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228"/>
              <a:stretch>
                <a:fillRect/>
              </a:stretch>
            </p:blipFill>
            <p:spPr>
              <a:xfrm>
                <a:off x="1697209" y="3636523"/>
                <a:ext cx="2943199" cy="1069354"/>
              </a:xfrm>
              <a:prstGeom prst="rect">
                <a:avLst/>
              </a:prstGeom>
            </p:spPr>
          </p:pic>
        </p:grpSp>
        <p:cxnSp>
          <p:nvCxnSpPr>
            <p:cNvPr id="15" name="直线连接符 14"/>
            <p:cNvCxnSpPr/>
            <p:nvPr userDrawn="1"/>
          </p:nvCxnSpPr>
          <p:spPr>
            <a:xfrm>
              <a:off x="6087220" y="1772988"/>
              <a:ext cx="0" cy="2984769"/>
            </a:xfrm>
            <a:prstGeom prst="line">
              <a:avLst/>
            </a:prstGeom>
            <a:ln w="12700">
              <a:gradFill>
                <a:gsLst>
                  <a:gs pos="12000">
                    <a:srgbClr val="F4ACBA">
                      <a:alpha val="50000"/>
                    </a:srgbClr>
                  </a:gs>
                  <a:gs pos="45000">
                    <a:srgbClr val="BD0E28"/>
                  </a:gs>
                  <a:gs pos="55000">
                    <a:srgbClr val="BD0E28"/>
                  </a:gs>
                  <a:gs pos="88000">
                    <a:srgbClr val="F4ACBA">
                      <a:alpha val="5000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 userDrawn="1"/>
          </p:nvGrpSpPr>
          <p:grpSpPr>
            <a:xfrm>
              <a:off x="7456534" y="1948038"/>
              <a:ext cx="2646878" cy="2634669"/>
              <a:chOff x="7456534" y="1894585"/>
              <a:chExt cx="2646878" cy="2634669"/>
            </a:xfrm>
          </p:grpSpPr>
          <p:pic>
            <p:nvPicPr>
              <p:cNvPr id="17" name="图片 16"/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93541" y="1894585"/>
                <a:ext cx="1772864" cy="1772864"/>
              </a:xfrm>
              <a:prstGeom prst="rect">
                <a:avLst/>
              </a:prstGeom>
            </p:spPr>
          </p:pic>
          <p:sp>
            <p:nvSpPr>
              <p:cNvPr id="18" name="文本框 17"/>
              <p:cNvSpPr txBox="1"/>
              <p:nvPr userDrawn="1"/>
            </p:nvSpPr>
            <p:spPr>
              <a:xfrm>
                <a:off x="7456534" y="4067589"/>
                <a:ext cx="26468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FB3A4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扫码加马老师微信</a:t>
                </a:r>
                <a:endParaRPr lang="zh-CN" altLang="en-US" sz="2400" dirty="0">
                  <a:solidFill>
                    <a:srgbClr val="FB3A4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6" name="副标题 2"/>
          <p:cNvSpPr txBox="1"/>
          <p:nvPr userDrawn="1"/>
        </p:nvSpPr>
        <p:spPr>
          <a:xfrm>
            <a:off x="3487948" y="5647285"/>
            <a:ext cx="5216105" cy="492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lvl="0" indent="0" algn="ctr" defTabSz="9144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zh-CN" altLang="en-US" dirty="0">
                <a:solidFill>
                  <a:srgbClr val="F4ACBA"/>
                </a:solidFill>
              </a:rPr>
              <a:t>马士兵教育研究院</a:t>
            </a:r>
            <a:endParaRPr lang="zh-CN" altLang="en-US" dirty="0">
              <a:solidFill>
                <a:srgbClr val="F4ACBA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1819072"/>
            <a:ext cx="5157787" cy="4673803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819072"/>
            <a:ext cx="5183188" cy="4673803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515600" cy="4667251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6661" y="1333100"/>
            <a:ext cx="7198680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7087" y="1333100"/>
            <a:ext cx="5037829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6660" y="2349000"/>
            <a:ext cx="7198680" cy="10800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1819072"/>
            <a:ext cx="5157787" cy="4673803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819072"/>
            <a:ext cx="5183188" cy="4673803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515600" cy="4667251"/>
          </a:xfrm>
        </p:spPr>
        <p:txBody>
          <a:bodyPr/>
          <a:lstStyle>
            <a:lvl1pPr>
              <a:defRPr b="1"/>
            </a:lvl1pPr>
            <a:lvl4pPr>
              <a:defRPr sz="1600"/>
            </a:lvl4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6661" y="1333100"/>
            <a:ext cx="7198680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3577087" y="1333100"/>
            <a:ext cx="5037829" cy="4191802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1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66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154" y="314811"/>
            <a:ext cx="1777048" cy="463401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1826285" y="6550223"/>
            <a:ext cx="8539431" cy="307777"/>
            <a:chOff x="1717676" y="6106234"/>
            <a:chExt cx="8539431" cy="307777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1717676" y="6260122"/>
              <a:ext cx="2414709" cy="0"/>
            </a:xfrm>
            <a:prstGeom prst="line">
              <a:avLst/>
            </a:prstGeom>
            <a:ln>
              <a:solidFill>
                <a:srgbClr val="F4AC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7842398" y="6260122"/>
              <a:ext cx="2414709" cy="0"/>
            </a:xfrm>
            <a:prstGeom prst="line">
              <a:avLst/>
            </a:prstGeom>
            <a:ln>
              <a:solidFill>
                <a:srgbClr val="F4AC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228930" y="6106234"/>
              <a:ext cx="3516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rgbClr val="F4ACBA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www.mashibing.com</a:t>
              </a:r>
              <a:endParaRPr lang="zh-CN" altLang="en-US" sz="1400" dirty="0">
                <a:solidFill>
                  <a:srgbClr val="F4ACBA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0154" y="314811"/>
            <a:ext cx="1777048" cy="463401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1826285" y="6550223"/>
            <a:ext cx="8539431" cy="307777"/>
            <a:chOff x="1717676" y="6106234"/>
            <a:chExt cx="8539431" cy="307777"/>
          </a:xfrm>
        </p:grpSpPr>
        <p:cxnSp>
          <p:nvCxnSpPr>
            <p:cNvPr id="11" name="直接连接符 10"/>
            <p:cNvCxnSpPr/>
            <p:nvPr userDrawn="1"/>
          </p:nvCxnSpPr>
          <p:spPr>
            <a:xfrm>
              <a:off x="1717676" y="6260122"/>
              <a:ext cx="2414709" cy="0"/>
            </a:xfrm>
            <a:prstGeom prst="line">
              <a:avLst/>
            </a:prstGeom>
            <a:ln>
              <a:solidFill>
                <a:srgbClr val="F4AC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 userDrawn="1"/>
          </p:nvCxnSpPr>
          <p:spPr>
            <a:xfrm>
              <a:off x="7842398" y="6260122"/>
              <a:ext cx="2414709" cy="0"/>
            </a:xfrm>
            <a:prstGeom prst="line">
              <a:avLst/>
            </a:prstGeom>
            <a:ln>
              <a:solidFill>
                <a:srgbClr val="F4ACB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 userDrawn="1"/>
          </p:nvSpPr>
          <p:spPr>
            <a:xfrm>
              <a:off x="4228930" y="6106234"/>
              <a:ext cx="35169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400" dirty="0">
                  <a:solidFill>
                    <a:srgbClr val="F4ACBA"/>
                  </a:solidFill>
                  <a:latin typeface="新宋体" panose="02010609030101010101" pitchFamily="49" charset="-122"/>
                  <a:ea typeface="新宋体" panose="02010609030101010101" pitchFamily="49" charset="-122"/>
                </a:rPr>
                <a:t>www.mashibing.com</a:t>
              </a:r>
              <a:endParaRPr lang="zh-CN" altLang="en-US" sz="1400" dirty="0">
                <a:solidFill>
                  <a:srgbClr val="F4ACBA"/>
                </a:solidFill>
                <a:latin typeface="新宋体" panose="02010609030101010101" pitchFamily="49" charset="-122"/>
                <a:ea typeface="新宋体" panose="02010609030101010101" pitchFamily="49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microsoft.com/office/2007/relationships/hdphoto" Target="../media/image10.wdp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microsoft.com/office/2007/relationships/hdphoto" Target="../media/image20.wdp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microsoft.com/office/2007/relationships/hdphoto" Target="../media/image20.wdp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microsoft.com/office/2007/relationships/hdphoto" Target="../media/image22.wdp"/><Relationship Id="rId1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microsoft.com/office/2007/relationships/hdphoto" Target="../media/image14.wdp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microsoft.com/office/2007/relationships/hdphoto" Target="../media/image14.wdp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什么是操作系统？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『</a:t>
            </a:r>
            <a:r>
              <a:rPr lang="zh-CN" altLang="en-US" dirty="0"/>
              <a:t>计算机系统</a:t>
            </a:r>
            <a:r>
              <a:rPr lang="en-US" altLang="zh-CN" dirty="0"/>
              <a:t>』</a:t>
            </a:r>
            <a:r>
              <a:rPr lang="zh-CN" altLang="en-US" dirty="0"/>
              <a:t>的构成</a:t>
            </a:r>
            <a:endParaRPr lang="en-US" altLang="zh-CN" dirty="0"/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应用程序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E9413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操作系统（</a:t>
            </a:r>
            <a:r>
              <a:rPr lang="en-US" altLang="zh-CN" sz="2400" dirty="0">
                <a:solidFill>
                  <a:srgbClr val="E9413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OS</a:t>
            </a:r>
            <a:r>
              <a:rPr lang="zh-CN" altLang="en-US" sz="2400" dirty="0">
                <a:solidFill>
                  <a:srgbClr val="E94136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  <a:endParaRPr lang="en-US" altLang="zh-CN" sz="2400" dirty="0">
              <a:solidFill>
                <a:srgbClr val="E9413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514350" indent="-514350"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硬件（裸机）</a:t>
            </a:r>
            <a:endParaRPr lang="zh-CN" altLang="en-US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6394613" y="1347900"/>
            <a:ext cx="4952838" cy="4569031"/>
            <a:chOff x="126364" y="519201"/>
            <a:chExt cx="6540547" cy="6033706"/>
          </a:xfrm>
        </p:grpSpPr>
        <p:sp>
          <p:nvSpPr>
            <p:cNvPr id="6" name="矩形 5"/>
            <p:cNvSpPr/>
            <p:nvPr/>
          </p:nvSpPr>
          <p:spPr>
            <a:xfrm>
              <a:off x="2387141" y="5989654"/>
              <a:ext cx="4279770" cy="563253"/>
            </a:xfrm>
            <a:prstGeom prst="rect">
              <a:avLst/>
            </a:prstGeom>
            <a:solidFill>
              <a:schemeClr val="bg2">
                <a:lumMod val="2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计算机硬件（</a:t>
              </a:r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CPU/</a:t>
              </a:r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内存</a:t>
              </a:r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键盘</a:t>
              </a:r>
              <a:r>
                <a:rPr lang="en-US" altLang="zh-CN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/</a:t>
              </a:r>
              <a:r>
                <a: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鼠标）</a:t>
              </a:r>
              <a:endParaRPr lang="zh-CN" altLang="en-US" sz="1400" b="1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2387142" y="4544996"/>
              <a:ext cx="4279769" cy="1366887"/>
              <a:chOff x="2387142" y="4544996"/>
              <a:chExt cx="4279769" cy="1366887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2387142" y="4544996"/>
                <a:ext cx="4279769" cy="1366887"/>
              </a:xfrm>
              <a:prstGeom prst="rect">
                <a:avLst/>
              </a:prstGeom>
              <a:solidFill>
                <a:srgbClr val="0068B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8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操作系统</a:t>
                </a:r>
                <a:endParaRPr lang="zh-CN" altLang="en-US" sz="18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backgroundRemoval t="2930" b="96875" l="0" r="98047">
                            <a14:foregroundMark x1="7031" y1="18945" x2="7031" y2="18945"/>
                            <a14:foregroundMark x1="7031" y1="18945" x2="7031" y2="18945"/>
                            <a14:foregroundMark x1="2734" y1="21484" x2="2734" y2="21484"/>
                            <a14:foregroundMark x1="2734" y1="21484" x2="2734" y2="21484"/>
                            <a14:foregroundMark x1="73047" y1="16992" x2="73047" y2="16992"/>
                            <a14:foregroundMark x1="73047" y1="16992" x2="73047" y2="16992"/>
                            <a14:foregroundMark x1="73047" y1="16992" x2="73047" y2="16992"/>
                            <a14:foregroundMark x1="73047" y1="16992" x2="73047" y2="16992"/>
                            <a14:foregroundMark x1="77344" y1="16211" x2="77344" y2="16211"/>
                            <a14:foregroundMark x1="77344" y1="16211" x2="77344" y2="16211"/>
                            <a14:foregroundMark x1="62500" y1="11914" x2="68359" y2="18359"/>
                            <a14:foregroundMark x1="68359" y1="18359" x2="78711" y2="21484"/>
                            <a14:foregroundMark x1="78711" y1="21484" x2="92383" y2="21484"/>
                            <a14:foregroundMark x1="92383" y1="21484" x2="80859" y2="16797"/>
                            <a14:foregroundMark x1="80859" y1="16797" x2="66602" y2="20313"/>
                            <a14:foregroundMark x1="66602" y1="20313" x2="60156" y2="25781"/>
                            <a14:foregroundMark x1="60156" y1="25781" x2="64063" y2="32031"/>
                            <a14:foregroundMark x1="64063" y1="32031" x2="74023" y2="29102"/>
                            <a14:foregroundMark x1="74023" y1="29102" x2="85156" y2="20703"/>
                            <a14:foregroundMark x1="85156" y1="20703" x2="89844" y2="11719"/>
                            <a14:foregroundMark x1="89844" y1="11719" x2="80664" y2="12305"/>
                            <a14:foregroundMark x1="80664" y1="12305" x2="68750" y2="26367"/>
                            <a14:foregroundMark x1="68750" y1="26367" x2="66406" y2="25391"/>
                            <a14:foregroundMark x1="21289" y1="24219" x2="21289" y2="24219"/>
                            <a14:foregroundMark x1="21289" y1="24219" x2="21289" y2="24219"/>
                            <a14:foregroundMark x1="8594" y1="18945" x2="3516" y2="26172"/>
                            <a14:foregroundMark x1="3516" y1="26172" x2="17773" y2="26758"/>
                            <a14:foregroundMark x1="17773" y1="26758" x2="23047" y2="21289"/>
                            <a14:foregroundMark x1="23047" y1="21289" x2="14258" y2="22070"/>
                            <a14:foregroundMark x1="14258" y1="22070" x2="16992" y2="30664"/>
                            <a14:foregroundMark x1="16992" y1="30664" x2="25000" y2="32227"/>
                            <a14:foregroundMark x1="25000" y1="32227" x2="32813" y2="29688"/>
                            <a14:foregroundMark x1="32813" y1="29688" x2="23828" y2="23047"/>
                            <a14:foregroundMark x1="23828" y1="23047" x2="4297" y2="25781"/>
                            <a14:foregroundMark x1="4297" y1="25781" x2="2734" y2="33984"/>
                            <a14:foregroundMark x1="2734" y1="33984" x2="11719" y2="34570"/>
                            <a14:foregroundMark x1="11719" y1="34570" x2="18945" y2="31055"/>
                            <a14:foregroundMark x1="18945" y1="31055" x2="10352" y2="29102"/>
                            <a14:foregroundMark x1="10352" y1="29102" x2="20898" y2="31055"/>
                            <a14:foregroundMark x1="20898" y1="31055" x2="22852" y2="30469"/>
                            <a14:foregroundMark x1="19727" y1="63086" x2="30469" y2="68164"/>
                            <a14:foregroundMark x1="30469" y1="68164" x2="16602" y2="67578"/>
                            <a14:foregroundMark x1="16602" y1="67578" x2="25586" y2="72070"/>
                            <a14:foregroundMark x1="25586" y1="72070" x2="29492" y2="65430"/>
                            <a14:foregroundMark x1="29492" y1="65430" x2="21484" y2="64453"/>
                            <a14:foregroundMark x1="21484" y1="64453" x2="12891" y2="67383"/>
                            <a14:foregroundMark x1="12891" y1="67383" x2="7617" y2="74414"/>
                            <a14:foregroundMark x1="7617" y1="74414" x2="19531" y2="75781"/>
                            <a14:foregroundMark x1="19531" y1="75781" x2="25586" y2="68945"/>
                            <a14:foregroundMark x1="25586" y1="68945" x2="13281" y2="72656"/>
                            <a14:foregroundMark x1="13281" y1="72656" x2="19336" y2="76953"/>
                            <a14:foregroundMark x1="19336" y1="76953" x2="26172" y2="72461"/>
                            <a14:foregroundMark x1="26172" y1="72461" x2="25391" y2="60938"/>
                            <a14:foregroundMark x1="25391" y1="60938" x2="16602" y2="59570"/>
                            <a14:foregroundMark x1="16602" y1="59570" x2="7227" y2="61914"/>
                            <a14:foregroundMark x1="7227" y1="61914" x2="13086" y2="68359"/>
                            <a14:foregroundMark x1="13086" y1="68359" x2="13477" y2="68359"/>
                            <a14:foregroundMark x1="74219" y1="65625" x2="68359" y2="70703"/>
                            <a14:foregroundMark x1="68359" y1="70703" x2="75195" y2="76758"/>
                            <a14:foregroundMark x1="75195" y1="76758" x2="90625" y2="75781"/>
                            <a14:foregroundMark x1="90625" y1="75781" x2="94531" y2="66602"/>
                            <a14:foregroundMark x1="94531" y1="66602" x2="78320" y2="63867"/>
                            <a14:foregroundMark x1="78320" y1="63867" x2="61328" y2="74414"/>
                            <a14:foregroundMark x1="61328" y1="74414" x2="58398" y2="82813"/>
                            <a14:foregroundMark x1="58398" y1="82813" x2="70313" y2="88086"/>
                            <a14:foregroundMark x1="70313" y1="88086" x2="73438" y2="76953"/>
                            <a14:foregroundMark x1="73438" y1="76953" x2="66602" y2="70508"/>
                            <a14:foregroundMark x1="66602" y1="70508" x2="56641" y2="73047"/>
                            <a14:foregroundMark x1="56641" y1="73047" x2="55664" y2="80664"/>
                            <a14:foregroundMark x1="55664" y1="80664" x2="60547" y2="87500"/>
                            <a14:foregroundMark x1="60547" y1="87500" x2="71289" y2="89648"/>
                            <a14:foregroundMark x1="71289" y1="89648" x2="81641" y2="84180"/>
                            <a14:foregroundMark x1="81641" y1="84180" x2="83789" y2="75195"/>
                            <a14:foregroundMark x1="83789" y1="75195" x2="79883" y2="69141"/>
                            <a14:foregroundMark x1="79883" y1="69141" x2="71875" y2="75000"/>
                            <a14:foregroundMark x1="71875" y1="75000" x2="72461" y2="82227"/>
                            <a14:foregroundMark x1="72461" y1="82227" x2="78516" y2="86523"/>
                            <a14:foregroundMark x1="78516" y1="86523" x2="87109" y2="83984"/>
                            <a14:foregroundMark x1="87109" y1="83984" x2="91602" y2="77539"/>
                            <a14:foregroundMark x1="91602" y1="77539" x2="81641" y2="71484"/>
                            <a14:foregroundMark x1="81641" y1="71484" x2="73242" y2="74414"/>
                            <a14:foregroundMark x1="73242" y1="74414" x2="70313" y2="77539"/>
                            <a14:foregroundMark x1="83203" y1="67773" x2="77344" y2="74609"/>
                            <a14:foregroundMark x1="77344" y1="74609" x2="77148" y2="85156"/>
                            <a14:foregroundMark x1="77148" y1="85156" x2="88281" y2="86914"/>
                            <a14:foregroundMark x1="88281" y1="86914" x2="93555" y2="77148"/>
                            <a14:foregroundMark x1="93555" y1="77148" x2="81445" y2="72852"/>
                            <a14:foregroundMark x1="81445" y1="72852" x2="73242" y2="78320"/>
                            <a14:foregroundMark x1="73242" y1="78320" x2="68750" y2="85547"/>
                            <a14:foregroundMark x1="68750" y1="85547" x2="75000" y2="94141"/>
                            <a14:foregroundMark x1="75000" y1="94141" x2="83008" y2="92969"/>
                            <a14:foregroundMark x1="83008" y1="92969" x2="91211" y2="86523"/>
                            <a14:foregroundMark x1="91211" y1="86523" x2="88867" y2="74805"/>
                            <a14:foregroundMark x1="88867" y1="74805" x2="79102" y2="76367"/>
                            <a14:foregroundMark x1="79102" y1="76367" x2="80859" y2="88477"/>
                            <a14:foregroundMark x1="80859" y1="88477" x2="91406" y2="89063"/>
                            <a14:foregroundMark x1="91406" y1="89063" x2="91211" y2="79883"/>
                            <a14:foregroundMark x1="91211" y1="79883" x2="87305" y2="86133"/>
                            <a14:foregroundMark x1="87305" y1="86133" x2="87500" y2="87695"/>
                            <a14:foregroundMark x1="72461" y1="60742" x2="64258" y2="65625"/>
                            <a14:foregroundMark x1="64258" y1="65625" x2="64258" y2="82031"/>
                            <a14:foregroundMark x1="64258" y1="82031" x2="72852" y2="90820"/>
                            <a14:foregroundMark x1="72852" y1="90820" x2="84180" y2="93945"/>
                            <a14:foregroundMark x1="84180" y1="93945" x2="96875" y2="90430"/>
                            <a14:foregroundMark x1="96875" y1="90430" x2="96680" y2="79688"/>
                            <a14:foregroundMark x1="96680" y1="79688" x2="89063" y2="63867"/>
                            <a14:foregroundMark x1="89063" y1="63867" x2="78906" y2="67773"/>
                            <a14:foregroundMark x1="78906" y1="67773" x2="71484" y2="74805"/>
                            <a14:foregroundMark x1="71484" y1="74805" x2="73047" y2="86719"/>
                            <a14:foregroundMark x1="73047" y1="86719" x2="84961" y2="86328"/>
                            <a14:foregroundMark x1="84961" y1="86328" x2="83789" y2="72070"/>
                            <a14:foregroundMark x1="83789" y1="72070" x2="77148" y2="65820"/>
                            <a14:foregroundMark x1="77148" y1="65820" x2="67383" y2="62695"/>
                            <a14:foregroundMark x1="67383" y1="62695" x2="59766" y2="64063"/>
                            <a14:foregroundMark x1="59766" y1="64063" x2="56055" y2="76172"/>
                            <a14:foregroundMark x1="56055" y1="76172" x2="63672" y2="86328"/>
                            <a14:foregroundMark x1="63672" y1="86328" x2="78320" y2="91016"/>
                            <a14:foregroundMark x1="78320" y1="91016" x2="95117" y2="90039"/>
                            <a14:foregroundMark x1="95117" y1="90039" x2="90039" y2="67969"/>
                            <a14:foregroundMark x1="90039" y1="67969" x2="79883" y2="69141"/>
                            <a14:foregroundMark x1="79883" y1="69141" x2="73047" y2="73242"/>
                            <a14:foregroundMark x1="73047" y1="73242" x2="71680" y2="82617"/>
                            <a14:foregroundMark x1="71680" y1="82617" x2="82422" y2="87305"/>
                            <a14:foregroundMark x1="82422" y1="87305" x2="93555" y2="85742"/>
                            <a14:foregroundMark x1="93555" y1="85742" x2="97266" y2="76172"/>
                            <a14:foregroundMark x1="97266" y1="76172" x2="92773" y2="68750"/>
                            <a14:foregroundMark x1="92773" y1="68750" x2="82617" y2="67578"/>
                            <a14:foregroundMark x1="70117" y1="20117" x2="66016" y2="28516"/>
                            <a14:foregroundMark x1="66016" y1="28516" x2="65820" y2="36133"/>
                            <a14:foregroundMark x1="65820" y1="36133" x2="70898" y2="43359"/>
                            <a14:foregroundMark x1="70898" y1="43359" x2="77930" y2="45313"/>
                            <a14:foregroundMark x1="77930" y1="45313" x2="84766" y2="42969"/>
                            <a14:foregroundMark x1="84766" y1="42969" x2="88672" y2="35352"/>
                            <a14:foregroundMark x1="88672" y1="35352" x2="88281" y2="27344"/>
                            <a14:foregroundMark x1="88281" y1="27344" x2="84375" y2="21094"/>
                            <a14:foregroundMark x1="84375" y1="21094" x2="75195" y2="17969"/>
                            <a14:foregroundMark x1="75195" y1="17969" x2="66992" y2="20117"/>
                            <a14:foregroundMark x1="66992" y1="20117" x2="64063" y2="28906"/>
                            <a14:foregroundMark x1="64063" y1="28906" x2="76172" y2="32422"/>
                            <a14:foregroundMark x1="76172" y1="32422" x2="83789" y2="27539"/>
                            <a14:foregroundMark x1="83789" y1="27539" x2="85742" y2="19922"/>
                            <a14:foregroundMark x1="85742" y1="19922" x2="77539" y2="9766"/>
                            <a14:foregroundMark x1="77539" y1="9766" x2="69531" y2="9570"/>
                            <a14:foregroundMark x1="69531" y1="9570" x2="59766" y2="13281"/>
                            <a14:foregroundMark x1="59766" y1="13281" x2="54688" y2="22852"/>
                            <a14:foregroundMark x1="54688" y1="22852" x2="67383" y2="32617"/>
                            <a14:foregroundMark x1="67383" y1="32617" x2="80273" y2="32617"/>
                            <a14:foregroundMark x1="80273" y1="32617" x2="89063" y2="28711"/>
                            <a14:foregroundMark x1="89063" y1="28711" x2="89258" y2="18750"/>
                            <a14:foregroundMark x1="89258" y1="18750" x2="78320" y2="15234"/>
                            <a14:foregroundMark x1="78320" y1="15234" x2="60742" y2="19141"/>
                            <a14:foregroundMark x1="60742" y1="19141" x2="59766" y2="28320"/>
                            <a14:foregroundMark x1="59766" y1="28320" x2="76953" y2="33203"/>
                            <a14:foregroundMark x1="76953" y1="33203" x2="88281" y2="30859"/>
                            <a14:foregroundMark x1="88281" y1="30859" x2="95313" y2="25781"/>
                            <a14:foregroundMark x1="95313" y1="25781" x2="94922" y2="15625"/>
                            <a14:foregroundMark x1="94922" y1="15625" x2="83984" y2="10547"/>
                            <a14:foregroundMark x1="83984" y1="10547" x2="58789" y2="14258"/>
                            <a14:foregroundMark x1="58789" y1="14258" x2="52734" y2="18555"/>
                            <a14:foregroundMark x1="52734" y1="18555" x2="56641" y2="28125"/>
                            <a14:foregroundMark x1="56641" y1="28125" x2="68555" y2="34570"/>
                            <a14:foregroundMark x1="68555" y1="34570" x2="80469" y2="36523"/>
                            <a14:foregroundMark x1="80469" y1="36523" x2="89063" y2="35156"/>
                            <a14:foregroundMark x1="89063" y1="35156" x2="93164" y2="27148"/>
                            <a14:foregroundMark x1="93164" y1="27148" x2="88867" y2="21289"/>
                            <a14:foregroundMark x1="88867" y1="21289" x2="74805" y2="19922"/>
                            <a14:foregroundMark x1="4688" y1="15039" x2="21680" y2="14258"/>
                            <a14:foregroundMark x1="21680" y1="14258" x2="29688" y2="14258"/>
                            <a14:foregroundMark x1="29688" y1="14258" x2="34570" y2="23633"/>
                            <a14:foregroundMark x1="34570" y1="23633" x2="33984" y2="42188"/>
                            <a14:foregroundMark x1="33984" y1="42188" x2="195" y2="43164"/>
                            <a14:foregroundMark x1="195" y1="43164" x2="3320" y2="35938"/>
                            <a14:foregroundMark x1="3320" y1="35938" x2="2930" y2="25977"/>
                            <a14:foregroundMark x1="2930" y1="25977" x2="0" y2="19336"/>
                            <a14:foregroundMark x1="0" y1="19336" x2="10547" y2="16211"/>
                            <a14:foregroundMark x1="10547" y1="16211" x2="18359" y2="16211"/>
                            <a14:foregroundMark x1="18359" y1="16211" x2="24023" y2="21289"/>
                            <a14:foregroundMark x1="24023" y1="21289" x2="22070" y2="40820"/>
                            <a14:foregroundMark x1="49805" y1="11914" x2="51367" y2="34180"/>
                            <a14:foregroundMark x1="51367" y1="34180" x2="55273" y2="40625"/>
                            <a14:foregroundMark x1="55273" y1="40625" x2="87305" y2="41992"/>
                            <a14:foregroundMark x1="87305" y1="41992" x2="94141" y2="39258"/>
                            <a14:foregroundMark x1="94141" y1="39258" x2="95117" y2="13086"/>
                            <a14:foregroundMark x1="95117" y1="13086" x2="91406" y2="6445"/>
                            <a14:foregroundMark x1="91406" y1="6445" x2="50391" y2="10938"/>
                            <a14:foregroundMark x1="5273" y1="57031" x2="5078" y2="65820"/>
                            <a14:foregroundMark x1="5078" y1="65820" x2="7031" y2="74023"/>
                            <a14:foregroundMark x1="7031" y1="74023" x2="14844" y2="78711"/>
                            <a14:foregroundMark x1="14844" y1="78711" x2="30859" y2="81055"/>
                            <a14:foregroundMark x1="30859" y1="81055" x2="37109" y2="74023"/>
                            <a14:foregroundMark x1="37109" y1="74023" x2="37305" y2="57422"/>
                            <a14:foregroundMark x1="37305" y1="57422" x2="9961" y2="56836"/>
                            <a14:foregroundMark x1="9961" y1="56836" x2="7031" y2="57422"/>
                            <a14:foregroundMark x1="2930" y1="55859" x2="2930" y2="79297"/>
                            <a14:foregroundMark x1="2930" y1="79297" x2="6055" y2="86328"/>
                            <a14:foregroundMark x1="6055" y1="86328" x2="16211" y2="87891"/>
                            <a14:foregroundMark x1="16211" y1="87891" x2="32422" y2="87500"/>
                            <a14:foregroundMark x1="32422" y1="87500" x2="36328" y2="80469"/>
                            <a14:foregroundMark x1="36328" y1="80469" x2="37109" y2="76172"/>
                            <a14:foregroundMark x1="51953" y1="58594" x2="52734" y2="88086"/>
                            <a14:foregroundMark x1="52734" y1="88086" x2="59180" y2="91797"/>
                            <a14:foregroundMark x1="59180" y1="91797" x2="91211" y2="95313"/>
                            <a14:foregroundMark x1="91211" y1="95313" x2="98047" y2="67383"/>
                            <a14:foregroundMark x1="98047" y1="67383" x2="97266" y2="59375"/>
                            <a14:foregroundMark x1="97266" y1="59375" x2="49023" y2="57227"/>
                            <a14:foregroundMark x1="49219" y1="54883" x2="67188" y2="54492"/>
                            <a14:foregroundMark x1="67188" y1="54492" x2="83203" y2="54688"/>
                            <a14:foregroundMark x1="83203" y1="54688" x2="91602" y2="53906"/>
                            <a14:foregroundMark x1="91602" y1="53906" x2="98438" y2="56836"/>
                            <a14:foregroundMark x1="98438" y1="56836" x2="97852" y2="97070"/>
                            <a14:foregroundMark x1="97852" y1="97070" x2="50000" y2="91211"/>
                            <a14:foregroundMark x1="50000" y1="91211" x2="47266" y2="83203"/>
                            <a14:foregroundMark x1="47266" y1="83203" x2="48633" y2="55078"/>
                            <a14:foregroundMark x1="47852" y1="10938" x2="52539" y2="43945"/>
                            <a14:foregroundMark x1="52539" y1="43945" x2="73242" y2="46289"/>
                            <a14:foregroundMark x1="73242" y1="46289" x2="90234" y2="44336"/>
                            <a14:foregroundMark x1="90234" y1="44336" x2="95898" y2="39844"/>
                            <a14:foregroundMark x1="95898" y1="39844" x2="98047" y2="15625"/>
                            <a14:foregroundMark x1="98047" y1="15625" x2="96875" y2="8398"/>
                            <a14:foregroundMark x1="96875" y1="8398" x2="88672" y2="2930"/>
                            <a14:foregroundMark x1="88672" y1="2930" x2="47266" y2="82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52220" y="4601308"/>
                <a:ext cx="731827" cy="731827"/>
              </a:xfrm>
              <a:prstGeom prst="rect">
                <a:avLst/>
              </a:prstGeom>
            </p:spPr>
          </p:pic>
        </p:grpSp>
        <p:grpSp>
          <p:nvGrpSpPr>
            <p:cNvPr id="29" name="组合 28"/>
            <p:cNvGrpSpPr/>
            <p:nvPr/>
          </p:nvGrpSpPr>
          <p:grpSpPr>
            <a:xfrm>
              <a:off x="2493445" y="5397945"/>
              <a:ext cx="4077894" cy="452095"/>
              <a:chOff x="2511201" y="5371311"/>
              <a:chExt cx="4077894" cy="452095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2511201" y="5371311"/>
                <a:ext cx="1041863" cy="45209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系统调用</a:t>
                </a:r>
                <a:endParaRPr lang="zh-CN" altLang="en-US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054270" y="5371311"/>
                <a:ext cx="939636" cy="45209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命令</a:t>
                </a:r>
                <a:endParaRPr lang="zh-CN" altLang="en-US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521550" y="5371311"/>
                <a:ext cx="1067545" cy="452095"/>
              </a:xfrm>
              <a:prstGeom prst="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图形</a:t>
                </a:r>
                <a:r>
                  <a:rPr lang="en-US" altLang="zh-CN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105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窗口</a:t>
                </a:r>
                <a:endParaRPr lang="zh-CN" altLang="en-US" sz="105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211963" y="2546955"/>
              <a:ext cx="3460523" cy="2165660"/>
              <a:chOff x="2211963" y="2546955"/>
              <a:chExt cx="3460523" cy="2165660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3487" b="99582" l="2810" r="95372">
                            <a14:foregroundMark x1="8099" y1="64156" x2="8099" y2="64156"/>
                            <a14:foregroundMark x1="10744" y1="56485" x2="5455" y2="63598"/>
                            <a14:foregroundMark x1="5455" y1="63598" x2="15702" y2="64435"/>
                            <a14:foregroundMark x1="15702" y1="64435" x2="17851" y2="56485"/>
                            <a14:foregroundMark x1="17851" y1="56485" x2="22479" y2="65411"/>
                            <a14:foregroundMark x1="22479" y1="65411" x2="20826" y2="57601"/>
                            <a14:foregroundMark x1="20826" y1="57601" x2="12066" y2="60530"/>
                            <a14:foregroundMark x1="12066" y1="60530" x2="13554" y2="67922"/>
                            <a14:foregroundMark x1="13554" y1="67922" x2="27438" y2="87448"/>
                            <a14:foregroundMark x1="27438" y1="87448" x2="22810" y2="94003"/>
                            <a14:foregroundMark x1="22810" y1="94003" x2="31405" y2="92329"/>
                            <a14:foregroundMark x1="31405" y1="92329" x2="21488" y2="90516"/>
                            <a14:foregroundMark x1="21488" y1="90516" x2="31240" y2="92608"/>
                            <a14:foregroundMark x1="31240" y1="92608" x2="59835" y2="91771"/>
                            <a14:foregroundMark x1="59835" y1="91771" x2="73223" y2="92190"/>
                            <a14:foregroundMark x1="73223" y1="92190" x2="78182" y2="79358"/>
                            <a14:foregroundMark x1="78182" y1="79358" x2="75372" y2="86890"/>
                            <a14:foregroundMark x1="75372" y1="86890" x2="77190" y2="78940"/>
                            <a14:foregroundMark x1="77190" y1="78940" x2="77686" y2="89400"/>
                            <a14:foregroundMark x1="77686" y1="89400" x2="76033" y2="68619"/>
                            <a14:foregroundMark x1="76033" y1="68619" x2="50744" y2="73361"/>
                            <a14:foregroundMark x1="50744" y1="73361" x2="60826" y2="74198"/>
                            <a14:foregroundMark x1="60826" y1="74198" x2="75868" y2="64714"/>
                            <a14:foregroundMark x1="75868" y1="64714" x2="78347" y2="52999"/>
                            <a14:foregroundMark x1="78347" y1="52999" x2="69091" y2="48815"/>
                            <a14:foregroundMark x1="69091" y1="48815" x2="59504" y2="55370"/>
                            <a14:foregroundMark x1="59504" y1="55370" x2="55702" y2="66667"/>
                            <a14:foregroundMark x1="55702" y1="66667" x2="62314" y2="61785"/>
                            <a14:foregroundMark x1="62314" y1="61785" x2="61322" y2="45188"/>
                            <a14:foregroundMark x1="61322" y1="45188" x2="51736" y2="35565"/>
                            <a14:foregroundMark x1="51736" y1="35565" x2="47934" y2="45049"/>
                            <a14:foregroundMark x1="47934" y1="45049" x2="58017" y2="41144"/>
                            <a14:foregroundMark x1="58017" y1="41144" x2="56364" y2="29568"/>
                            <a14:foregroundMark x1="56364" y1="29568" x2="46446" y2="26360"/>
                            <a14:foregroundMark x1="46446" y1="26360" x2="36198" y2="36262"/>
                            <a14:foregroundMark x1="36198" y1="36262" x2="38017" y2="47838"/>
                            <a14:foregroundMark x1="38017" y1="47838" x2="46281" y2="47141"/>
                            <a14:foregroundMark x1="46281" y1="47141" x2="51736" y2="33752"/>
                            <a14:foregroundMark x1="51736" y1="33752" x2="47603" y2="21897"/>
                            <a14:foregroundMark x1="47603" y1="21897" x2="38678" y2="19944"/>
                            <a14:foregroundMark x1="38678" y1="19944" x2="30083" y2="27336"/>
                            <a14:foregroundMark x1="30083" y1="27336" x2="29256" y2="41423"/>
                            <a14:foregroundMark x1="29256" y1="41423" x2="37355" y2="54533"/>
                            <a14:foregroundMark x1="37355" y1="54533" x2="50413" y2="58856"/>
                            <a14:foregroundMark x1="50413" y1="58856" x2="60331" y2="52580"/>
                            <a14:foregroundMark x1="60331" y1="52580" x2="64132" y2="39052"/>
                            <a14:foregroundMark x1="64132" y1="39052" x2="61653" y2="25244"/>
                            <a14:foregroundMark x1="61653" y1="25244" x2="49421" y2="26360"/>
                            <a14:foregroundMark x1="49421" y1="26360" x2="37521" y2="38494"/>
                            <a14:foregroundMark x1="37521" y1="38494" x2="34380" y2="51743"/>
                            <a14:foregroundMark x1="34380" y1="51743" x2="41322" y2="58856"/>
                            <a14:foregroundMark x1="41322" y1="58856" x2="52562" y2="55509"/>
                            <a14:foregroundMark x1="52562" y1="55509" x2="64793" y2="39609"/>
                            <a14:foregroundMark x1="64793" y1="39609" x2="64463" y2="23710"/>
                            <a14:foregroundMark x1="64463" y1="23710" x2="51901" y2="15900"/>
                            <a14:foregroundMark x1="51901" y1="15900" x2="30909" y2="20781"/>
                            <a14:foregroundMark x1="30909" y1="20781" x2="17025" y2="35286"/>
                            <a14:foregroundMark x1="17025" y1="35286" x2="20826" y2="48954"/>
                            <a14:foregroundMark x1="20826" y1="48954" x2="40165" y2="54812"/>
                            <a14:foregroundMark x1="40165" y1="54812" x2="65620" y2="48117"/>
                            <a14:foregroundMark x1="65620" y1="48117" x2="68595" y2="34449"/>
                            <a14:foregroundMark x1="68595" y1="34449" x2="55372" y2="24686"/>
                            <a14:foregroundMark x1="55372" y1="24686" x2="47107" y2="26639"/>
                            <a14:foregroundMark x1="47107" y1="26639" x2="43306" y2="38912"/>
                            <a14:foregroundMark x1="43306" y1="38912" x2="48264" y2="52162"/>
                            <a14:foregroundMark x1="48264" y1="52162" x2="59174" y2="53696"/>
                            <a14:foregroundMark x1="59174" y1="53696" x2="68099" y2="41004"/>
                            <a14:foregroundMark x1="68099" y1="41004" x2="66777" y2="25523"/>
                            <a14:foregroundMark x1="66777" y1="25523" x2="63636" y2="18968"/>
                            <a14:foregroundMark x1="63636" y1="18968" x2="53554" y2="25941"/>
                            <a14:foregroundMark x1="53554" y1="25941" x2="53554" y2="36541"/>
                            <a14:foregroundMark x1="53554" y1="36541" x2="62314" y2="40865"/>
                            <a14:foregroundMark x1="62314" y1="40865" x2="71736" y2="32775"/>
                            <a14:foregroundMark x1="71736" y1="32775" x2="69917" y2="18689"/>
                            <a14:foregroundMark x1="69917" y1="18689" x2="61157" y2="10321"/>
                            <a14:foregroundMark x1="61157" y1="10321" x2="47603" y2="10321"/>
                            <a14:foregroundMark x1="47603" y1="10321" x2="41157" y2="17015"/>
                            <a14:foregroundMark x1="41157" y1="17015" x2="45289" y2="28870"/>
                            <a14:foregroundMark x1="45289" y1="28870" x2="57025" y2="31102"/>
                            <a14:foregroundMark x1="57025" y1="31102" x2="62479" y2="21199"/>
                            <a14:foregroundMark x1="62479" y1="21199" x2="56364" y2="9623"/>
                            <a14:foregroundMark x1="56364" y1="9623" x2="44463" y2="6276"/>
                            <a14:foregroundMark x1="44463" y1="6276" x2="37851" y2="11018"/>
                            <a14:foregroundMark x1="37851" y1="11018" x2="36694" y2="20642"/>
                            <a14:foregroundMark x1="36694" y1="20642" x2="41653" y2="29428"/>
                            <a14:foregroundMark x1="41653" y1="29428" x2="53884" y2="30126"/>
                            <a14:foregroundMark x1="53884" y1="30126" x2="67107" y2="19805"/>
                            <a14:foregroundMark x1="67107" y1="19805" x2="61818" y2="11018"/>
                            <a14:foregroundMark x1="61818" y1="11018" x2="37025" y2="10879"/>
                            <a14:foregroundMark x1="37025" y1="10879" x2="16364" y2="23431"/>
                            <a14:foregroundMark x1="16364" y1="23431" x2="18678" y2="38773"/>
                            <a14:foregroundMark x1="18678" y1="38773" x2="62479" y2="65690"/>
                            <a14:foregroundMark x1="62479" y1="65690" x2="77025" y2="57462"/>
                            <a14:foregroundMark x1="77025" y1="57462" x2="80826" y2="45328"/>
                            <a14:foregroundMark x1="80826" y1="45328" x2="84463" y2="64854"/>
                            <a14:foregroundMark x1="84463" y1="64854" x2="91570" y2="60112"/>
                            <a14:foregroundMark x1="91570" y1="60112" x2="87934" y2="46025"/>
                            <a14:foregroundMark x1="87934" y1="46025" x2="96694" y2="72385"/>
                            <a14:foregroundMark x1="96694" y1="72385" x2="86942" y2="64575"/>
                            <a14:foregroundMark x1="86942" y1="64575" x2="90579" y2="71688"/>
                            <a14:foregroundMark x1="90579" y1="71688" x2="81322" y2="63319"/>
                            <a14:foregroundMark x1="81322" y1="63319" x2="71074" y2="57880"/>
                            <a14:foregroundMark x1="71074" y1="57880" x2="59504" y2="56904"/>
                            <a14:foregroundMark x1="59504" y1="56904" x2="54050" y2="68340"/>
                            <a14:foregroundMark x1="54050" y1="68340" x2="52231" y2="83403"/>
                            <a14:foregroundMark x1="52231" y1="83403" x2="37190" y2="57741"/>
                            <a14:foregroundMark x1="37190" y1="57741" x2="31570" y2="71269"/>
                            <a14:foregroundMark x1="31570" y1="71269" x2="30579" y2="47141"/>
                            <a14:foregroundMark x1="30579" y1="47141" x2="41818" y2="63459"/>
                            <a14:foregroundMark x1="41818" y1="63459" x2="65289" y2="51604"/>
                            <a14:foregroundMark x1="65289" y1="51604" x2="47107" y2="42259"/>
                            <a14:foregroundMark x1="47107" y1="42259" x2="37521" y2="63319"/>
                            <a14:foregroundMark x1="37521" y1="63319" x2="48926" y2="74198"/>
                            <a14:foregroundMark x1="48926" y1="74198" x2="55041" y2="49651"/>
                            <a14:foregroundMark x1="55041" y1="49651" x2="49256" y2="42259"/>
                            <a14:foregroundMark x1="49256" y1="42259" x2="50248" y2="70293"/>
                            <a14:foregroundMark x1="50248" y1="70293" x2="67273" y2="74616"/>
                            <a14:foregroundMark x1="67273" y1="74616" x2="67273" y2="45746"/>
                            <a14:foregroundMark x1="67273" y1="45746" x2="32562" y2="36541"/>
                            <a14:foregroundMark x1="32562" y1="36541" x2="19504" y2="53556"/>
                            <a14:foregroundMark x1="19504" y1="53556" x2="16860" y2="65411"/>
                            <a14:foregroundMark x1="16860" y1="65411" x2="9256" y2="61925"/>
                            <a14:foregroundMark x1="9256" y1="61925" x2="4463" y2="67922"/>
                            <a14:foregroundMark x1="4463" y1="67922" x2="21653" y2="18550"/>
                            <a14:foregroundMark x1="21653" y1="18550" x2="36198" y2="8508"/>
                            <a14:foregroundMark x1="36198" y1="8508" x2="45785" y2="7671"/>
                            <a14:foregroundMark x1="45785" y1="7671" x2="58512" y2="9763"/>
                            <a14:foregroundMark x1="58512" y1="9763" x2="60992" y2="18410"/>
                            <a14:foregroundMark x1="60992" y1="18410" x2="53058" y2="51464"/>
                            <a14:foregroundMark x1="37355" y1="27197" x2="37355" y2="27197"/>
                            <a14:foregroundMark x1="37355" y1="27197" x2="37355" y2="27197"/>
                            <a14:foregroundMark x1="48099" y1="3487" x2="48099" y2="3487"/>
                            <a14:foregroundMark x1="48099" y1="3487" x2="48099" y2="3487"/>
                            <a14:foregroundMark x1="95537" y1="63459" x2="95537" y2="63459"/>
                            <a14:foregroundMark x1="95537" y1="63459" x2="95537" y2="63459"/>
                            <a14:foregroundMark x1="36694" y1="27476" x2="36694" y2="27476"/>
                            <a14:foregroundMark x1="36694" y1="27476" x2="36694" y2="27476"/>
                            <a14:foregroundMark x1="63140" y1="82706" x2="63140" y2="82706"/>
                            <a14:foregroundMark x1="63140" y1="82706" x2="63140" y2="82706"/>
                            <a14:foregroundMark x1="80000" y1="92329" x2="80000" y2="92329"/>
                            <a14:foregroundMark x1="80000" y1="92329" x2="80000" y2="92329"/>
                            <a14:foregroundMark x1="80496" y1="91771" x2="80496" y2="91771"/>
                            <a14:foregroundMark x1="80496" y1="91771" x2="80496" y2="91771"/>
                            <a14:foregroundMark x1="69421" y1="93863" x2="78843" y2="93863"/>
                            <a14:foregroundMark x1="78843" y1="93863" x2="77851" y2="91632"/>
                            <a14:foregroundMark x1="82810" y1="87866" x2="82314" y2="94979"/>
                            <a14:foregroundMark x1="82314" y1="94979" x2="72727" y2="96513"/>
                            <a14:foregroundMark x1="72727" y1="96513" x2="63471" y2="95955"/>
                            <a14:foregroundMark x1="63471" y1="95955" x2="48926" y2="87866"/>
                            <a14:foregroundMark x1="48926" y1="87866" x2="37686" y2="85914"/>
                            <a14:foregroundMark x1="37686" y1="85914" x2="29587" y2="87448"/>
                            <a14:foregroundMark x1="29587" y1="87448" x2="34215" y2="93584"/>
                            <a14:foregroundMark x1="34215" y1="93584" x2="24628" y2="95537"/>
                            <a14:foregroundMark x1="24628" y1="95537" x2="17686" y2="91632"/>
                            <a14:foregroundMark x1="17686" y1="91632" x2="22479" y2="85635"/>
                            <a14:foregroundMark x1="22479" y1="85635" x2="19174" y2="71409"/>
                            <a14:foregroundMark x1="19174" y1="71409" x2="16364" y2="65272"/>
                            <a14:foregroundMark x1="35372" y1="96513" x2="35372" y2="96513"/>
                            <a14:foregroundMark x1="35372" y1="96513" x2="35372" y2="96513"/>
                            <a14:foregroundMark x1="35372" y1="96513" x2="35372" y2="96513"/>
                            <a14:foregroundMark x1="38182" y1="81311" x2="38182" y2="81311"/>
                            <a14:foregroundMark x1="38182" y1="81311" x2="38182" y2="81311"/>
                            <a14:foregroundMark x1="38182" y1="81311" x2="38182" y2="81311"/>
                            <a14:foregroundMark x1="28099" y1="69735" x2="28099" y2="69735"/>
                            <a14:foregroundMark x1="28760" y1="70851" x2="33223" y2="77824"/>
                            <a14:foregroundMark x1="33223" y1="77824" x2="43471" y2="80753"/>
                            <a14:foregroundMark x1="43471" y1="80753" x2="51405" y2="78382"/>
                            <a14:foregroundMark x1="51405" y1="78382" x2="46281" y2="69874"/>
                            <a14:foregroundMark x1="46281" y1="69874" x2="37355" y2="68619"/>
                            <a14:foregroundMark x1="37355" y1="68619" x2="35207" y2="78661"/>
                            <a14:foregroundMark x1="35207" y1="78661" x2="42149" y2="85635"/>
                            <a14:foregroundMark x1="42149" y1="85635" x2="50083" y2="82008"/>
                            <a14:foregroundMark x1="50083" y1="82008" x2="55041" y2="74198"/>
                            <a14:foregroundMark x1="55041" y1="74198" x2="46281" y2="66248"/>
                            <a14:foregroundMark x1="46281" y1="66248" x2="38512" y2="70293"/>
                            <a14:foregroundMark x1="38512" y1="70293" x2="37686" y2="77964"/>
                            <a14:foregroundMark x1="37686" y1="77964" x2="42479" y2="85077"/>
                            <a14:foregroundMark x1="42479" y1="85077" x2="50413" y2="87866"/>
                            <a14:foregroundMark x1="50413" y1="87866" x2="60165" y2="78661"/>
                            <a14:foregroundMark x1="60165" y1="78661" x2="55207" y2="70990"/>
                            <a14:foregroundMark x1="55207" y1="70990" x2="44628" y2="82985"/>
                            <a14:foregroundMark x1="44628" y1="82985" x2="46777" y2="90934"/>
                            <a14:foregroundMark x1="46777" y1="90934" x2="53058" y2="82148"/>
                            <a14:foregroundMark x1="53058" y1="82148" x2="61157" y2="85216"/>
                            <a14:foregroundMark x1="61157" y1="85216" x2="61653" y2="85077"/>
                            <a14:foregroundMark x1="66281" y1="82008" x2="64793" y2="89958"/>
                            <a14:foregroundMark x1="64793" y1="89958" x2="69917" y2="83961"/>
                            <a14:foregroundMark x1="69917" y1="83961" x2="61322" y2="89679"/>
                            <a14:foregroundMark x1="61322" y1="89679" x2="68430" y2="93584"/>
                            <a14:foregroundMark x1="68430" y1="93584" x2="76198" y2="81311"/>
                            <a14:foregroundMark x1="76198" y1="81311" x2="73388" y2="74756"/>
                            <a14:foregroundMark x1="73388" y1="74756" x2="66446" y2="80614"/>
                            <a14:foregroundMark x1="66446" y1="80614" x2="69256" y2="88563"/>
                            <a14:foregroundMark x1="69256" y1="88563" x2="67273" y2="77824"/>
                            <a14:foregroundMark x1="67273" y1="77824" x2="65455" y2="77964"/>
                            <a14:foregroundMark x1="79504" y1="92748" x2="81488" y2="96513"/>
                            <a14:foregroundMark x1="82810" y1="97490" x2="85124" y2="95955"/>
                            <a14:foregroundMark x1="39835" y1="96932" x2="39835" y2="96932"/>
                            <a14:foregroundMark x1="39835" y1="96932" x2="39835" y2="96932"/>
                            <a14:foregroundMark x1="39835" y1="96932" x2="39835" y2="96932"/>
                            <a14:foregroundMark x1="32562" y1="80614" x2="32562" y2="80614"/>
                            <a14:foregroundMark x1="32562" y1="80614" x2="32562" y2="80614"/>
                            <a14:foregroundMark x1="32562" y1="80614" x2="32562" y2="80614"/>
                            <a14:foregroundMark x1="2975" y1="64575" x2="2975" y2="64575"/>
                            <a14:foregroundMark x1="2975" y1="64575" x2="2975" y2="64575"/>
                            <a14:foregroundMark x1="74050" y1="99582" x2="81983" y2="97350"/>
                            <a14:foregroundMark x1="81983" y1="97350" x2="88264" y2="92608"/>
                            <a14:foregroundMark x1="88264" y1="92608" x2="83967" y2="86471"/>
                            <a14:foregroundMark x1="83967" y1="86471" x2="80992" y2="84100"/>
                            <a14:foregroundMark x1="80826" y1="92887" x2="80826" y2="9288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15649" y="3711660"/>
                <a:ext cx="578674" cy="685800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1963" y="2546955"/>
                <a:ext cx="2732694" cy="2165660"/>
              </a:xfrm>
              <a:prstGeom prst="rect">
                <a:avLst/>
              </a:prstGeom>
            </p:spPr>
          </p:pic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86686" y="2783886"/>
                <a:ext cx="685800" cy="685800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3105083" y="519201"/>
              <a:ext cx="3194874" cy="1556815"/>
              <a:chOff x="3105083" y="519201"/>
              <a:chExt cx="3194874" cy="1556815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10000" b="90328" l="10000" r="90000">
                            <a14:foregroundMark x1="49180" y1="10000" x2="49180" y2="10000"/>
                            <a14:foregroundMark x1="50984" y1="74918" x2="50984" y2="74918"/>
                            <a14:foregroundMark x1="45246" y1="70000" x2="53115" y2="86721"/>
                            <a14:foregroundMark x1="53115" y1="86721" x2="55410" y2="77213"/>
                            <a14:foregroundMark x1="55410" y1="77213" x2="42295" y2="80000"/>
                            <a14:foregroundMark x1="48689" y1="83443" x2="52623" y2="89180"/>
                            <a14:foregroundMark x1="48033" y1="86066" x2="48689" y2="90000"/>
                            <a14:foregroundMark x1="48689" y1="90328" x2="51148" y2="90000"/>
                            <a14:foregroundMark x1="56721" y1="89836" x2="69180" y2="8623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43142" y="519201"/>
                <a:ext cx="1556815" cy="1556815"/>
              </a:xfrm>
              <a:prstGeom prst="rect">
                <a:avLst/>
              </a:prstGeom>
            </p:spPr>
          </p:pic>
          <p:pic>
            <p:nvPicPr>
              <p:cNvPr id="17" name="图片 16"/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5083" y="571196"/>
                <a:ext cx="1064856" cy="1353343"/>
              </a:xfrm>
              <a:prstGeom prst="rect">
                <a:avLst/>
              </a:prstGeom>
            </p:spPr>
          </p:pic>
        </p:grpSp>
        <p:grpSp>
          <p:nvGrpSpPr>
            <p:cNvPr id="25" name="组合 24"/>
            <p:cNvGrpSpPr/>
            <p:nvPr/>
          </p:nvGrpSpPr>
          <p:grpSpPr>
            <a:xfrm>
              <a:off x="2527054" y="2007502"/>
              <a:ext cx="3863003" cy="2365910"/>
              <a:chOff x="2527054" y="2034136"/>
              <a:chExt cx="3863003" cy="2365910"/>
            </a:xfrm>
          </p:grpSpPr>
          <p:sp>
            <p:nvSpPr>
              <p:cNvPr id="14" name="箭头: 下 13"/>
              <p:cNvSpPr/>
              <p:nvPr/>
            </p:nvSpPr>
            <p:spPr>
              <a:xfrm>
                <a:off x="5980482" y="2332567"/>
                <a:ext cx="409575" cy="2067479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2556181" y="2034136"/>
                <a:ext cx="3817398" cy="30120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9" name="箭头: 下 18"/>
              <p:cNvSpPr/>
              <p:nvPr/>
            </p:nvSpPr>
            <p:spPr>
              <a:xfrm>
                <a:off x="5155284" y="2332567"/>
                <a:ext cx="409575" cy="484690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0" name="箭头: 下 19"/>
              <p:cNvSpPr/>
              <p:nvPr/>
            </p:nvSpPr>
            <p:spPr>
              <a:xfrm>
                <a:off x="4249614" y="2332567"/>
                <a:ext cx="409575" cy="484690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1" name="箭头: 下 20"/>
              <p:cNvSpPr/>
              <p:nvPr/>
            </p:nvSpPr>
            <p:spPr>
              <a:xfrm>
                <a:off x="2527054" y="2332567"/>
                <a:ext cx="409575" cy="484690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2" name="箭头: 下 21"/>
              <p:cNvSpPr/>
              <p:nvPr/>
            </p:nvSpPr>
            <p:spPr>
              <a:xfrm>
                <a:off x="3388334" y="2332567"/>
                <a:ext cx="409575" cy="484690"/>
              </a:xfrm>
              <a:prstGeom prst="downArrow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126364" y="762000"/>
              <a:ext cx="2121750" cy="5790907"/>
              <a:chOff x="126364" y="762000"/>
              <a:chExt cx="2121750" cy="5790907"/>
            </a:xfrm>
          </p:grpSpPr>
          <p:sp>
            <p:nvSpPr>
              <p:cNvPr id="15" name="右大括号 14"/>
              <p:cNvSpPr/>
              <p:nvPr/>
            </p:nvSpPr>
            <p:spPr>
              <a:xfrm rot="10800000">
                <a:off x="1601716" y="762000"/>
                <a:ext cx="646398" cy="5790907"/>
              </a:xfrm>
              <a:prstGeom prst="rightBrace">
                <a:avLst>
                  <a:gd name="adj1" fmla="val 103973"/>
                  <a:gd name="adj2" fmla="val 50000"/>
                </a:avLst>
              </a:prstGeom>
              <a:ln w="76200"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26364" y="3271335"/>
                <a:ext cx="1236760" cy="772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计算机</a:t>
                </a:r>
                <a:endParaRPr lang="en-US" altLang="zh-CN" sz="1600" dirty="0">
                  <a:solidFill>
                    <a:srgbClr val="3F434C"/>
                  </a:solidFill>
                  <a:ea typeface="思源黑体 CN Medium" panose="020B0600000000000000" pitchFamily="34" charset="-122"/>
                </a:endParaRPr>
              </a:p>
              <a:p>
                <a:r>
                  <a:rPr lang="zh-CN" altLang="en-US" sz="1600" dirty="0">
                    <a:solidFill>
                      <a:srgbClr val="3F434C"/>
                    </a:solidFill>
                    <a:ea typeface="思源黑体 CN Medium" panose="020B0600000000000000" pitchFamily="34" charset="-122"/>
                  </a:rPr>
                  <a:t> 系统</a:t>
                </a:r>
                <a:endParaRPr lang="zh-CN" altLang="en-US" sz="1600" dirty="0">
                  <a:solidFill>
                    <a:srgbClr val="3F434C"/>
                  </a:solidFill>
                  <a:ea typeface="思源黑体 CN Medium" panose="020B0600000000000000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标题占位符 1"/>
          <p:cNvSpPr txBox="1">
            <a:spLocks noChangeArrowheads="1"/>
          </p:cNvSpPr>
          <p:nvPr/>
        </p:nvSpPr>
        <p:spPr bwMode="auto">
          <a:xfrm>
            <a:off x="838201" y="1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AQS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的工作原理</a:t>
            </a:r>
            <a:endParaRPr lang="zh-TW" altLang="zh-CN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295467" y="1100221"/>
            <a:ext cx="8843731" cy="5108410"/>
            <a:chOff x="747534" y="483518"/>
            <a:chExt cx="6632798" cy="3831308"/>
          </a:xfrm>
        </p:grpSpPr>
        <p:sp>
          <p:nvSpPr>
            <p:cNvPr id="76" name="流程图: 接点 75"/>
            <p:cNvSpPr>
              <a:spLocks noChangeAspect="1"/>
            </p:cNvSpPr>
            <p:nvPr/>
          </p:nvSpPr>
          <p:spPr>
            <a:xfrm>
              <a:off x="4573338" y="1195072"/>
              <a:ext cx="144016" cy="144016"/>
            </a:xfrm>
            <a:prstGeom prst="flowChartConnector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流程图: 接点 20"/>
            <p:cNvSpPr>
              <a:spLocks noChangeAspect="1"/>
            </p:cNvSpPr>
            <p:nvPr/>
          </p:nvSpPr>
          <p:spPr>
            <a:xfrm>
              <a:off x="2087984" y="1195072"/>
              <a:ext cx="144016" cy="144016"/>
            </a:xfrm>
            <a:prstGeom prst="flowChartConnector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7" name="流程图: 接点 86"/>
            <p:cNvSpPr>
              <a:spLocks noChangeAspect="1"/>
            </p:cNvSpPr>
            <p:nvPr/>
          </p:nvSpPr>
          <p:spPr>
            <a:xfrm>
              <a:off x="1800262" y="1294140"/>
              <a:ext cx="144016" cy="144016"/>
            </a:xfrm>
            <a:prstGeom prst="flowChartConnector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0" name="流程图: 接点 69"/>
            <p:cNvSpPr>
              <a:spLocks noChangeAspect="1"/>
            </p:cNvSpPr>
            <p:nvPr/>
          </p:nvSpPr>
          <p:spPr>
            <a:xfrm>
              <a:off x="6912162" y="1195072"/>
              <a:ext cx="144016" cy="144016"/>
            </a:xfrm>
            <a:prstGeom prst="flowChartConnector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71" name="直接箭头连接符 70"/>
            <p:cNvCxnSpPr>
              <a:stCxn id="86" idx="3"/>
              <a:endCxn id="70" idx="2"/>
            </p:cNvCxnSpPr>
            <p:nvPr/>
          </p:nvCxnSpPr>
          <p:spPr>
            <a:xfrm>
              <a:off x="5917750" y="1255539"/>
              <a:ext cx="994412" cy="11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流程图: 接点 74"/>
            <p:cNvSpPr>
              <a:spLocks noChangeAspect="1"/>
            </p:cNvSpPr>
            <p:nvPr/>
          </p:nvSpPr>
          <p:spPr>
            <a:xfrm>
              <a:off x="1439554" y="1321123"/>
              <a:ext cx="144016" cy="144016"/>
            </a:xfrm>
            <a:prstGeom prst="flowChartConnector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6" name="矩形 85"/>
            <p:cNvSpPr/>
            <p:nvPr/>
          </p:nvSpPr>
          <p:spPr>
            <a:xfrm>
              <a:off x="5461855" y="1082414"/>
              <a:ext cx="455894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🔛</a:t>
              </a:r>
              <a:endParaRPr lang="en-US" altLang="zh-CN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3851920" y="483518"/>
              <a:ext cx="1618744" cy="882630"/>
              <a:chOff x="3167942" y="458207"/>
              <a:chExt cx="1618744" cy="882630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3167942" y="1121609"/>
                <a:ext cx="1618744" cy="219228"/>
                <a:chOff x="3151996" y="1114707"/>
                <a:chExt cx="1618744" cy="219228"/>
              </a:xfrm>
            </p:grpSpPr>
            <p:cxnSp>
              <p:nvCxnSpPr>
                <p:cNvPr id="64" name="连接符: 肘形 63"/>
                <p:cNvCxnSpPr/>
                <p:nvPr/>
              </p:nvCxnSpPr>
              <p:spPr>
                <a:xfrm rot="16200000" flipH="1">
                  <a:off x="3955018" y="518213"/>
                  <a:ext cx="12700" cy="1618744"/>
                </a:xfrm>
                <a:prstGeom prst="bentConnector3">
                  <a:avLst>
                    <a:gd name="adj1" fmla="val 2930000"/>
                  </a:avLst>
                </a:prstGeom>
                <a:ln w="12700">
                  <a:prstDash val="lg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连接符: 肘形 67"/>
                <p:cNvCxnSpPr/>
                <p:nvPr/>
              </p:nvCxnSpPr>
              <p:spPr>
                <a:xfrm rot="5400000" flipH="1" flipV="1">
                  <a:off x="3955018" y="311685"/>
                  <a:ext cx="12700" cy="1618744"/>
                </a:xfrm>
                <a:prstGeom prst="bentConnector3">
                  <a:avLst>
                    <a:gd name="adj1" fmla="val 3436669"/>
                  </a:avLst>
                </a:prstGeom>
                <a:ln w="12700">
                  <a:prstDash val="lgDash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" name="矩形 96"/>
              <p:cNvSpPr/>
              <p:nvPr/>
            </p:nvSpPr>
            <p:spPr>
              <a:xfrm>
                <a:off x="3691588" y="458207"/>
                <a:ext cx="539560" cy="207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临界区</a:t>
                </a:r>
                <a:endPara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1" name="矩形 100"/>
            <p:cNvSpPr/>
            <p:nvPr/>
          </p:nvSpPr>
          <p:spPr>
            <a:xfrm>
              <a:off x="2345975" y="1037317"/>
              <a:ext cx="710708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acquire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3244062" y="1038508"/>
              <a:ext cx="607859" cy="457145"/>
              <a:chOff x="3797765" y="1795151"/>
              <a:chExt cx="607859" cy="457145"/>
            </a:xfrm>
          </p:grpSpPr>
          <p:sp>
            <p:nvSpPr>
              <p:cNvPr id="135" name="流程图: 决策 134"/>
              <p:cNvSpPr/>
              <p:nvPr/>
            </p:nvSpPr>
            <p:spPr>
              <a:xfrm>
                <a:off x="3797765" y="1795151"/>
                <a:ext cx="607859" cy="457145"/>
              </a:xfrm>
              <a:prstGeom prst="flowChartDecision">
                <a:avLst/>
              </a:pr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3836237" y="1839057"/>
                <a:ext cx="530914" cy="3462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🔒</a:t>
                </a:r>
                <a:endParaRPr lang="zh-CN" altLang="en-US" sz="240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137" name="直接箭头连接符 136"/>
            <p:cNvCxnSpPr>
              <a:stCxn id="21" idx="6"/>
              <a:endCxn id="135" idx="1"/>
            </p:cNvCxnSpPr>
            <p:nvPr/>
          </p:nvCxnSpPr>
          <p:spPr>
            <a:xfrm>
              <a:off x="2232000" y="1267080"/>
              <a:ext cx="101206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/>
            <p:cNvCxnSpPr>
              <a:stCxn id="4" idx="3"/>
              <a:endCxn id="76" idx="2"/>
            </p:cNvCxnSpPr>
            <p:nvPr/>
          </p:nvCxnSpPr>
          <p:spPr>
            <a:xfrm flipV="1">
              <a:off x="4316643" y="1267080"/>
              <a:ext cx="256695" cy="51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>
              <a:stCxn id="76" idx="6"/>
              <a:endCxn id="86" idx="1"/>
            </p:cNvCxnSpPr>
            <p:nvPr/>
          </p:nvCxnSpPr>
          <p:spPr>
            <a:xfrm flipV="1">
              <a:off x="4717354" y="1255539"/>
              <a:ext cx="744502" cy="115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流程图: 接点 57"/>
            <p:cNvSpPr>
              <a:spLocks noChangeAspect="1"/>
            </p:cNvSpPr>
            <p:nvPr/>
          </p:nvSpPr>
          <p:spPr>
            <a:xfrm>
              <a:off x="1732512" y="999325"/>
              <a:ext cx="144016" cy="144016"/>
            </a:xfrm>
            <a:prstGeom prst="flowChartConnector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0" name="矩形 139"/>
            <p:cNvSpPr/>
            <p:nvPr/>
          </p:nvSpPr>
          <p:spPr>
            <a:xfrm>
              <a:off x="6042163" y="1042233"/>
              <a:ext cx="710708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release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2204990" y="1272273"/>
              <a:ext cx="975345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acquireShared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3" name="矩形 142"/>
            <p:cNvSpPr/>
            <p:nvPr/>
          </p:nvSpPr>
          <p:spPr>
            <a:xfrm>
              <a:off x="5895456" y="1264820"/>
              <a:ext cx="1016705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releaseShared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6" name="矩形 145"/>
            <p:cNvSpPr/>
            <p:nvPr/>
          </p:nvSpPr>
          <p:spPr>
            <a:xfrm>
              <a:off x="3942409" y="936445"/>
              <a:ext cx="624209" cy="1924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65">
                  <a:latin typeface="微软雅黑" panose="020B0503020204020204" pitchFamily="34" charset="-122"/>
                  <a:ea typeface="微软雅黑" panose="020B0503020204020204" pitchFamily="34" charset="-122"/>
                </a:rPr>
                <a:t>Condition</a:t>
              </a:r>
              <a:endParaRPr lang="zh-CN" altLang="en-US" sz="2400"/>
            </a:p>
          </p:txBody>
        </p:sp>
        <p:sp>
          <p:nvSpPr>
            <p:cNvPr id="4" name="流程图: 决策 3"/>
            <p:cNvSpPr/>
            <p:nvPr/>
          </p:nvSpPr>
          <p:spPr>
            <a:xfrm>
              <a:off x="4067641" y="1156857"/>
              <a:ext cx="249002" cy="230832"/>
            </a:xfrm>
            <a:prstGeom prst="flowChartDecision">
              <a:avLst/>
            </a:prstGeom>
            <a:noFill/>
            <a:ln w="12700"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C00000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135" idx="3"/>
              <a:endCxn id="4" idx="1"/>
            </p:cNvCxnSpPr>
            <p:nvPr/>
          </p:nvCxnSpPr>
          <p:spPr>
            <a:xfrm>
              <a:off x="3851921" y="1267081"/>
              <a:ext cx="215720" cy="51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>
            <a:xfrm>
              <a:off x="1884484" y="2390686"/>
              <a:ext cx="300792" cy="8079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同步队列</a:t>
              </a:r>
              <a:endParaRPr lang="en-US" altLang="zh-CN" sz="1600">
                <a:solidFill>
                  <a:srgbClr val="F78D2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5946371" y="1691267"/>
              <a:ext cx="94896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等待队列</a:t>
              </a:r>
              <a:endParaRPr lang="en-US" altLang="zh-CN" sz="1600">
                <a:solidFill>
                  <a:srgbClr val="F78D2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" name="连接符: 肘形 2"/>
            <p:cNvCxnSpPr>
              <a:stCxn id="135" idx="2"/>
              <a:endCxn id="130" idx="3"/>
            </p:cNvCxnSpPr>
            <p:nvPr/>
          </p:nvCxnSpPr>
          <p:spPr>
            <a:xfrm rot="5400000">
              <a:off x="3010106" y="1519233"/>
              <a:ext cx="561466" cy="5143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连接符: 肘形 5"/>
            <p:cNvCxnSpPr>
              <a:stCxn id="4" idx="2"/>
              <a:endCxn id="209" idx="2"/>
            </p:cNvCxnSpPr>
            <p:nvPr/>
          </p:nvCxnSpPr>
          <p:spPr>
            <a:xfrm rot="16200000" flipH="1">
              <a:off x="3937224" y="1642606"/>
              <a:ext cx="1350313" cy="840477"/>
            </a:xfrm>
            <a:prstGeom prst="bentConnector3">
              <a:avLst>
                <a:gd name="adj1" fmla="val 1169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连接符: 肘形 7"/>
            <p:cNvCxnSpPr>
              <a:stCxn id="4" idx="2"/>
              <a:endCxn id="219" idx="2"/>
            </p:cNvCxnSpPr>
            <p:nvPr/>
          </p:nvCxnSpPr>
          <p:spPr>
            <a:xfrm rot="16200000" flipH="1">
              <a:off x="4384478" y="1195352"/>
              <a:ext cx="1350313" cy="1734985"/>
            </a:xfrm>
            <a:prstGeom prst="bentConnector3">
              <a:avLst>
                <a:gd name="adj1" fmla="val 1169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肘形 13"/>
            <p:cNvCxnSpPr>
              <a:stCxn id="135" idx="2"/>
              <a:endCxn id="116" idx="3"/>
            </p:cNvCxnSpPr>
            <p:nvPr/>
          </p:nvCxnSpPr>
          <p:spPr>
            <a:xfrm rot="5400000">
              <a:off x="2605417" y="1923922"/>
              <a:ext cx="1370844" cy="5143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连接符: 肘形 15"/>
            <p:cNvCxnSpPr>
              <a:stCxn id="135" idx="2"/>
              <a:endCxn id="152" idx="3"/>
            </p:cNvCxnSpPr>
            <p:nvPr/>
          </p:nvCxnSpPr>
          <p:spPr>
            <a:xfrm rot="5400000">
              <a:off x="2203939" y="2325400"/>
              <a:ext cx="2173800" cy="514307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矩形 180"/>
            <p:cNvSpPr/>
            <p:nvPr/>
          </p:nvSpPr>
          <p:spPr>
            <a:xfrm>
              <a:off x="3103649" y="1867997"/>
              <a:ext cx="428203" cy="192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65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06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2" name="矩形 181"/>
            <p:cNvSpPr/>
            <p:nvPr/>
          </p:nvSpPr>
          <p:spPr>
            <a:xfrm>
              <a:off x="3111102" y="2672073"/>
              <a:ext cx="428203" cy="192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65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06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3" name="矩形 182"/>
            <p:cNvSpPr/>
            <p:nvPr/>
          </p:nvSpPr>
          <p:spPr>
            <a:xfrm>
              <a:off x="3111102" y="3465527"/>
              <a:ext cx="428203" cy="192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65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06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4" name="矩形 183"/>
            <p:cNvSpPr/>
            <p:nvPr/>
          </p:nvSpPr>
          <p:spPr>
            <a:xfrm>
              <a:off x="4761899" y="2777684"/>
              <a:ext cx="300792" cy="192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65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106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7" name="矩形 186"/>
            <p:cNvSpPr/>
            <p:nvPr/>
          </p:nvSpPr>
          <p:spPr>
            <a:xfrm>
              <a:off x="5640040" y="2783822"/>
              <a:ext cx="300792" cy="192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65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106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箭头: 上弧形 17"/>
            <p:cNvSpPr/>
            <p:nvPr/>
          </p:nvSpPr>
          <p:spPr>
            <a:xfrm rot="15434932">
              <a:off x="1727414" y="1618688"/>
              <a:ext cx="621627" cy="273308"/>
            </a:xfrm>
            <a:prstGeom prst="curved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9" name="箭头: 下弧形 18"/>
            <p:cNvSpPr/>
            <p:nvPr/>
          </p:nvSpPr>
          <p:spPr>
            <a:xfrm rot="15386202">
              <a:off x="4613080" y="1506966"/>
              <a:ext cx="630228" cy="281510"/>
            </a:xfrm>
            <a:prstGeom prst="curved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122" name="组合 121"/>
            <p:cNvGrpSpPr/>
            <p:nvPr/>
          </p:nvGrpSpPr>
          <p:grpSpPr>
            <a:xfrm>
              <a:off x="2263789" y="1786344"/>
              <a:ext cx="769896" cy="916148"/>
              <a:chOff x="1600906" y="2812659"/>
              <a:chExt cx="836735" cy="1128364"/>
            </a:xfrm>
          </p:grpSpPr>
          <p:cxnSp>
            <p:nvCxnSpPr>
              <p:cNvPr id="123" name="直接箭头连接符 122"/>
              <p:cNvCxnSpPr/>
              <p:nvPr/>
            </p:nvCxnSpPr>
            <p:spPr>
              <a:xfrm flipV="1">
                <a:off x="1874372" y="2812659"/>
                <a:ext cx="0" cy="2385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箭头连接符 124"/>
              <p:cNvCxnSpPr/>
              <p:nvPr/>
            </p:nvCxnSpPr>
            <p:spPr>
              <a:xfrm>
                <a:off x="2200551" y="3671707"/>
                <a:ext cx="0" cy="2693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6" name="组合 125"/>
              <p:cNvGrpSpPr/>
              <p:nvPr/>
            </p:nvGrpSpPr>
            <p:grpSpPr>
              <a:xfrm>
                <a:off x="1600906" y="2959644"/>
                <a:ext cx="836735" cy="844130"/>
                <a:chOff x="2990477" y="2087802"/>
                <a:chExt cx="1029265" cy="972357"/>
              </a:xfrm>
            </p:grpSpPr>
            <p:grpSp>
              <p:nvGrpSpPr>
                <p:cNvPr id="127" name="组合 126"/>
                <p:cNvGrpSpPr/>
                <p:nvPr/>
              </p:nvGrpSpPr>
              <p:grpSpPr>
                <a:xfrm>
                  <a:off x="3071214" y="2087802"/>
                  <a:ext cx="874240" cy="972357"/>
                  <a:chOff x="1726212" y="1742583"/>
                  <a:chExt cx="613535" cy="664815"/>
                </a:xfrm>
              </p:grpSpPr>
              <p:sp>
                <p:nvSpPr>
                  <p:cNvPr id="132" name="矩形 131"/>
                  <p:cNvSpPr/>
                  <p:nvPr/>
                </p:nvSpPr>
                <p:spPr>
                  <a:xfrm>
                    <a:off x="1726212" y="1742583"/>
                    <a:ext cx="613535" cy="664815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1">
                        <a:shade val="95000"/>
                        <a:satMod val="10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65"/>
                  </a:p>
                </p:txBody>
              </p:sp>
              <p:cxnSp>
                <p:nvCxnSpPr>
                  <p:cNvPr id="133" name="直接连接符 132"/>
                  <p:cNvCxnSpPr/>
                  <p:nvPr/>
                </p:nvCxnSpPr>
                <p:spPr>
                  <a:xfrm>
                    <a:off x="2057445" y="1742583"/>
                    <a:ext cx="0" cy="66481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直接连接符 133"/>
                  <p:cNvCxnSpPr/>
                  <p:nvPr/>
                </p:nvCxnSpPr>
                <p:spPr>
                  <a:xfrm flipH="1">
                    <a:off x="1726212" y="2015782"/>
                    <a:ext cx="613535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8" name="矩形 127"/>
                <p:cNvSpPr/>
                <p:nvPr/>
              </p:nvSpPr>
              <p:spPr>
                <a:xfrm>
                  <a:off x="3464219" y="2624189"/>
                  <a:ext cx="533229" cy="2729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065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next</a:t>
                  </a:r>
                  <a:endParaRPr lang="en-US" altLang="zh-CN" sz="1065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>
                  <a:off x="3447282" y="2166159"/>
                  <a:ext cx="572460" cy="2729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065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阻塞</a:t>
                  </a:r>
                  <a:endParaRPr lang="en-US" altLang="zh-CN" sz="1065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>
                  <a:off x="2990477" y="2166159"/>
                  <a:ext cx="605018" cy="27297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065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prev</a:t>
                  </a:r>
                  <a:endParaRPr lang="en-US" altLang="zh-CN" sz="1065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2263789" y="2595722"/>
              <a:ext cx="769896" cy="916148"/>
              <a:chOff x="2443907" y="2940878"/>
              <a:chExt cx="769896" cy="916148"/>
            </a:xfrm>
          </p:grpSpPr>
          <p:grpSp>
            <p:nvGrpSpPr>
              <p:cNvPr id="109" name="组合 108"/>
              <p:cNvGrpSpPr/>
              <p:nvPr/>
            </p:nvGrpSpPr>
            <p:grpSpPr>
              <a:xfrm>
                <a:off x="2443907" y="2940878"/>
                <a:ext cx="769896" cy="916148"/>
                <a:chOff x="1600906" y="2812659"/>
                <a:chExt cx="836735" cy="1128364"/>
              </a:xfrm>
            </p:grpSpPr>
            <p:cxnSp>
              <p:nvCxnSpPr>
                <p:cNvPr id="110" name="直接箭头连接符 109"/>
                <p:cNvCxnSpPr/>
                <p:nvPr/>
              </p:nvCxnSpPr>
              <p:spPr>
                <a:xfrm flipV="1">
                  <a:off x="1874372" y="2812659"/>
                  <a:ext cx="0" cy="2385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直接箭头连接符 110"/>
                <p:cNvCxnSpPr/>
                <p:nvPr/>
              </p:nvCxnSpPr>
              <p:spPr>
                <a:xfrm>
                  <a:off x="2200551" y="3671707"/>
                  <a:ext cx="0" cy="2693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12" name="组合 111"/>
                <p:cNvGrpSpPr/>
                <p:nvPr/>
              </p:nvGrpSpPr>
              <p:grpSpPr>
                <a:xfrm>
                  <a:off x="1600906" y="2959644"/>
                  <a:ext cx="836735" cy="844130"/>
                  <a:chOff x="2990477" y="2087802"/>
                  <a:chExt cx="1029265" cy="972357"/>
                </a:xfrm>
              </p:grpSpPr>
              <p:grpSp>
                <p:nvGrpSpPr>
                  <p:cNvPr id="113" name="组合 112"/>
                  <p:cNvGrpSpPr/>
                  <p:nvPr/>
                </p:nvGrpSpPr>
                <p:grpSpPr>
                  <a:xfrm>
                    <a:off x="3071214" y="2087802"/>
                    <a:ext cx="874240" cy="972357"/>
                    <a:chOff x="1726212" y="1742583"/>
                    <a:chExt cx="613535" cy="664815"/>
                  </a:xfrm>
                </p:grpSpPr>
                <p:sp>
                  <p:nvSpPr>
                    <p:cNvPr id="118" name="矩形 117"/>
                    <p:cNvSpPr/>
                    <p:nvPr/>
                  </p:nvSpPr>
                  <p:spPr>
                    <a:xfrm>
                      <a:off x="1726212" y="1742583"/>
                      <a:ext cx="613535" cy="664815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1">
                          <a:shade val="95000"/>
                          <a:satMod val="10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65"/>
                    </a:p>
                  </p:txBody>
                </p:sp>
                <p:cxnSp>
                  <p:nvCxnSpPr>
                    <p:cNvPr id="119" name="直接连接符 118"/>
                    <p:cNvCxnSpPr/>
                    <p:nvPr/>
                  </p:nvCxnSpPr>
                  <p:spPr>
                    <a:xfrm>
                      <a:off x="2057445" y="1742583"/>
                      <a:ext cx="0" cy="6648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直接连接符 119"/>
                    <p:cNvCxnSpPr/>
                    <p:nvPr/>
                  </p:nvCxnSpPr>
                  <p:spPr>
                    <a:xfrm flipH="1">
                      <a:off x="1726212" y="2015782"/>
                      <a:ext cx="613535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14" name="矩形 113"/>
                  <p:cNvSpPr/>
                  <p:nvPr/>
                </p:nvSpPr>
                <p:spPr>
                  <a:xfrm>
                    <a:off x="3464219" y="2624189"/>
                    <a:ext cx="533229" cy="27297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065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next</a:t>
                    </a:r>
                    <a:endParaRPr lang="en-US" altLang="zh-CN" sz="1065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6" name="矩形 115"/>
                  <p:cNvSpPr/>
                  <p:nvPr/>
                </p:nvSpPr>
                <p:spPr>
                  <a:xfrm>
                    <a:off x="3447282" y="2166159"/>
                    <a:ext cx="572460" cy="27297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CN" altLang="en-US" sz="1065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阻塞</a:t>
                    </a:r>
                    <a:endParaRPr lang="en-US" altLang="zh-CN" sz="1065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17" name="矩形 116"/>
                  <p:cNvSpPr/>
                  <p:nvPr/>
                </p:nvSpPr>
                <p:spPr>
                  <a:xfrm>
                    <a:off x="2990477" y="2166159"/>
                    <a:ext cx="605018" cy="27297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065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prev</a:t>
                    </a:r>
                    <a:endParaRPr lang="en-US" altLang="zh-CN" sz="1065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05" name="流程图: 接点 104"/>
              <p:cNvSpPr>
                <a:spLocks noChangeAspect="1"/>
              </p:cNvSpPr>
              <p:nvPr/>
            </p:nvSpPr>
            <p:spPr>
              <a:xfrm>
                <a:off x="2611783" y="3454900"/>
                <a:ext cx="144016" cy="144016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263789" y="3398678"/>
              <a:ext cx="769896" cy="916148"/>
              <a:chOff x="2443907" y="3743834"/>
              <a:chExt cx="769896" cy="916148"/>
            </a:xfrm>
          </p:grpSpPr>
          <p:grpSp>
            <p:nvGrpSpPr>
              <p:cNvPr id="144" name="组合 143"/>
              <p:cNvGrpSpPr/>
              <p:nvPr/>
            </p:nvGrpSpPr>
            <p:grpSpPr>
              <a:xfrm>
                <a:off x="2443907" y="3743834"/>
                <a:ext cx="769896" cy="916148"/>
                <a:chOff x="1600906" y="2812659"/>
                <a:chExt cx="836735" cy="1128364"/>
              </a:xfrm>
            </p:grpSpPr>
            <p:cxnSp>
              <p:nvCxnSpPr>
                <p:cNvPr id="145" name="直接箭头连接符 144"/>
                <p:cNvCxnSpPr/>
                <p:nvPr/>
              </p:nvCxnSpPr>
              <p:spPr>
                <a:xfrm flipV="1">
                  <a:off x="1874372" y="2812659"/>
                  <a:ext cx="0" cy="23856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箭头连接符 146"/>
                <p:cNvCxnSpPr/>
                <p:nvPr/>
              </p:nvCxnSpPr>
              <p:spPr>
                <a:xfrm>
                  <a:off x="2200551" y="3671707"/>
                  <a:ext cx="0" cy="26931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8" name="组合 147"/>
                <p:cNvGrpSpPr/>
                <p:nvPr/>
              </p:nvGrpSpPr>
              <p:grpSpPr>
                <a:xfrm>
                  <a:off x="1600906" y="2959644"/>
                  <a:ext cx="836735" cy="844130"/>
                  <a:chOff x="2990477" y="2087802"/>
                  <a:chExt cx="1029265" cy="972357"/>
                </a:xfrm>
              </p:grpSpPr>
              <p:grpSp>
                <p:nvGrpSpPr>
                  <p:cNvPr id="149" name="组合 148"/>
                  <p:cNvGrpSpPr/>
                  <p:nvPr/>
                </p:nvGrpSpPr>
                <p:grpSpPr>
                  <a:xfrm>
                    <a:off x="3071214" y="2087802"/>
                    <a:ext cx="874240" cy="972357"/>
                    <a:chOff x="1726212" y="1742583"/>
                    <a:chExt cx="613535" cy="664815"/>
                  </a:xfrm>
                </p:grpSpPr>
                <p:sp>
                  <p:nvSpPr>
                    <p:cNvPr id="154" name="矩形 153"/>
                    <p:cNvSpPr/>
                    <p:nvPr/>
                  </p:nvSpPr>
                  <p:spPr>
                    <a:xfrm>
                      <a:off x="1726212" y="1742583"/>
                      <a:ext cx="613535" cy="664815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accent1">
                          <a:shade val="95000"/>
                          <a:satMod val="10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065"/>
                    </a:p>
                  </p:txBody>
                </p:sp>
                <p:cxnSp>
                  <p:nvCxnSpPr>
                    <p:cNvPr id="155" name="直接连接符 154"/>
                    <p:cNvCxnSpPr/>
                    <p:nvPr/>
                  </p:nvCxnSpPr>
                  <p:spPr>
                    <a:xfrm>
                      <a:off x="2057445" y="1742583"/>
                      <a:ext cx="0" cy="66481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直接连接符 155"/>
                    <p:cNvCxnSpPr/>
                    <p:nvPr/>
                  </p:nvCxnSpPr>
                  <p:spPr>
                    <a:xfrm flipH="1">
                      <a:off x="1726212" y="2015782"/>
                      <a:ext cx="613535" cy="0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0" name="矩形 149"/>
                  <p:cNvSpPr/>
                  <p:nvPr/>
                </p:nvSpPr>
                <p:spPr>
                  <a:xfrm>
                    <a:off x="3464219" y="2624189"/>
                    <a:ext cx="533229" cy="27297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065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next</a:t>
                    </a:r>
                    <a:endParaRPr lang="en-US" altLang="zh-CN" sz="1065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2" name="矩形 151"/>
                  <p:cNvSpPr/>
                  <p:nvPr/>
                </p:nvSpPr>
                <p:spPr>
                  <a:xfrm>
                    <a:off x="3447282" y="2166159"/>
                    <a:ext cx="572460" cy="27297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zh-CN" altLang="en-US" sz="1065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阻塞</a:t>
                    </a:r>
                    <a:endParaRPr lang="en-US" altLang="zh-CN" sz="1065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3" name="矩形 152"/>
                  <p:cNvSpPr/>
                  <p:nvPr/>
                </p:nvSpPr>
                <p:spPr>
                  <a:xfrm>
                    <a:off x="2990477" y="2166159"/>
                    <a:ext cx="605018" cy="27297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zh-CN" sz="1065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prev</a:t>
                    </a:r>
                    <a:endParaRPr lang="en-US" altLang="zh-CN" sz="1065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106" name="流程图: 接点 105"/>
              <p:cNvSpPr>
                <a:spLocks noChangeAspect="1"/>
              </p:cNvSpPr>
              <p:nvPr/>
            </p:nvSpPr>
            <p:spPr>
              <a:xfrm>
                <a:off x="2605448" y="4296858"/>
                <a:ext cx="144016" cy="144016"/>
              </a:xfrm>
              <a:prstGeom prst="flowChartConnector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202" name="组合 201"/>
            <p:cNvGrpSpPr/>
            <p:nvPr/>
          </p:nvGrpSpPr>
          <p:grpSpPr>
            <a:xfrm>
              <a:off x="4652501" y="2051838"/>
              <a:ext cx="938815" cy="686164"/>
              <a:chOff x="5388155" y="1997742"/>
              <a:chExt cx="938815" cy="686164"/>
            </a:xfrm>
          </p:grpSpPr>
          <p:grpSp>
            <p:nvGrpSpPr>
              <p:cNvPr id="203" name="组合 202"/>
              <p:cNvGrpSpPr/>
              <p:nvPr/>
            </p:nvGrpSpPr>
            <p:grpSpPr>
              <a:xfrm>
                <a:off x="5388155" y="1997742"/>
                <a:ext cx="938815" cy="686164"/>
                <a:chOff x="5416867" y="2053099"/>
                <a:chExt cx="938815" cy="686164"/>
              </a:xfrm>
            </p:grpSpPr>
            <p:cxnSp>
              <p:nvCxnSpPr>
                <p:cNvPr id="205" name="直接箭头连接符 204"/>
                <p:cNvCxnSpPr/>
                <p:nvPr/>
              </p:nvCxnSpPr>
              <p:spPr>
                <a:xfrm>
                  <a:off x="6123953" y="2546191"/>
                  <a:ext cx="2317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06" name="组合 205"/>
                <p:cNvGrpSpPr/>
                <p:nvPr/>
              </p:nvGrpSpPr>
              <p:grpSpPr>
                <a:xfrm>
                  <a:off x="5470017" y="2053099"/>
                  <a:ext cx="653936" cy="686164"/>
                  <a:chOff x="5470017" y="2053099"/>
                  <a:chExt cx="653936" cy="686164"/>
                </a:xfrm>
              </p:grpSpPr>
              <p:sp>
                <p:nvSpPr>
                  <p:cNvPr id="209" name="矩形 208"/>
                  <p:cNvSpPr/>
                  <p:nvPr/>
                </p:nvSpPr>
                <p:spPr>
                  <a:xfrm>
                    <a:off x="5470017" y="2053892"/>
                    <a:ext cx="653936" cy="68537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1">
                        <a:shade val="95000"/>
                        <a:satMod val="10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65"/>
                  </a:p>
                </p:txBody>
              </p:sp>
              <p:cxnSp>
                <p:nvCxnSpPr>
                  <p:cNvPr id="210" name="直接连接符 209"/>
                  <p:cNvCxnSpPr/>
                  <p:nvPr/>
                </p:nvCxnSpPr>
                <p:spPr>
                  <a:xfrm>
                    <a:off x="5796985" y="2053099"/>
                    <a:ext cx="0" cy="2403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10"/>
                  <p:cNvCxnSpPr/>
                  <p:nvPr/>
                </p:nvCxnSpPr>
                <p:spPr>
                  <a:xfrm flipH="1">
                    <a:off x="5470017" y="2293413"/>
                    <a:ext cx="65393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07" name="矩形 206"/>
                <p:cNvSpPr/>
                <p:nvPr/>
              </p:nvSpPr>
              <p:spPr>
                <a:xfrm>
                  <a:off x="5416867" y="2438468"/>
                  <a:ext cx="768123" cy="1924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065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nextWaiter</a:t>
                  </a:r>
                  <a:endParaRPr lang="en-US" altLang="zh-CN" sz="1065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8" name="矩形 207"/>
                <p:cNvSpPr/>
                <p:nvPr/>
              </p:nvSpPr>
              <p:spPr>
                <a:xfrm>
                  <a:off x="5747960" y="2073668"/>
                  <a:ext cx="444615" cy="1924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065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等待</a:t>
                  </a:r>
                  <a:endParaRPr lang="en-US" altLang="zh-CN" sz="1065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04" name="流程图: 接点 203"/>
              <p:cNvSpPr>
                <a:spLocks noChangeAspect="1"/>
              </p:cNvSpPr>
              <p:nvPr/>
            </p:nvSpPr>
            <p:spPr>
              <a:xfrm>
                <a:off x="5550188" y="2042276"/>
                <a:ext cx="144016" cy="144016"/>
              </a:xfrm>
              <a:prstGeom prst="flowChartConnector">
                <a:avLst/>
              </a:prstGeom>
              <a:noFill/>
              <a:ln>
                <a:solidFill>
                  <a:srgbClr val="F7964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>
              <a:off x="5547009" y="2051838"/>
              <a:ext cx="938815" cy="686164"/>
              <a:chOff x="5388155" y="1997742"/>
              <a:chExt cx="938815" cy="686164"/>
            </a:xfrm>
          </p:grpSpPr>
          <p:grpSp>
            <p:nvGrpSpPr>
              <p:cNvPr id="213" name="组合 212"/>
              <p:cNvGrpSpPr/>
              <p:nvPr/>
            </p:nvGrpSpPr>
            <p:grpSpPr>
              <a:xfrm>
                <a:off x="5388155" y="1997742"/>
                <a:ext cx="938815" cy="686164"/>
                <a:chOff x="5416867" y="2053099"/>
                <a:chExt cx="938815" cy="686164"/>
              </a:xfrm>
            </p:grpSpPr>
            <p:cxnSp>
              <p:nvCxnSpPr>
                <p:cNvPr id="215" name="直接箭头连接符 214"/>
                <p:cNvCxnSpPr/>
                <p:nvPr/>
              </p:nvCxnSpPr>
              <p:spPr>
                <a:xfrm>
                  <a:off x="6123953" y="2546191"/>
                  <a:ext cx="2317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6" name="组合 215"/>
                <p:cNvGrpSpPr/>
                <p:nvPr/>
              </p:nvGrpSpPr>
              <p:grpSpPr>
                <a:xfrm>
                  <a:off x="5470017" y="2053099"/>
                  <a:ext cx="653936" cy="686164"/>
                  <a:chOff x="5470017" y="2053099"/>
                  <a:chExt cx="653936" cy="686164"/>
                </a:xfrm>
              </p:grpSpPr>
              <p:sp>
                <p:nvSpPr>
                  <p:cNvPr id="219" name="矩形 218"/>
                  <p:cNvSpPr/>
                  <p:nvPr/>
                </p:nvSpPr>
                <p:spPr>
                  <a:xfrm>
                    <a:off x="5470017" y="2053892"/>
                    <a:ext cx="653936" cy="68537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1">
                        <a:shade val="95000"/>
                        <a:satMod val="10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65"/>
                  </a:p>
                </p:txBody>
              </p:sp>
              <p:cxnSp>
                <p:nvCxnSpPr>
                  <p:cNvPr id="220" name="直接连接符 219"/>
                  <p:cNvCxnSpPr/>
                  <p:nvPr/>
                </p:nvCxnSpPr>
                <p:spPr>
                  <a:xfrm>
                    <a:off x="5796985" y="2053099"/>
                    <a:ext cx="0" cy="2403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直接连接符 220"/>
                  <p:cNvCxnSpPr/>
                  <p:nvPr/>
                </p:nvCxnSpPr>
                <p:spPr>
                  <a:xfrm flipH="1">
                    <a:off x="5470017" y="2293413"/>
                    <a:ext cx="65393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17" name="矩形 216"/>
                <p:cNvSpPr/>
                <p:nvPr/>
              </p:nvSpPr>
              <p:spPr>
                <a:xfrm>
                  <a:off x="5416867" y="2438468"/>
                  <a:ext cx="768123" cy="1924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065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nextWaiter</a:t>
                  </a:r>
                  <a:endParaRPr lang="en-US" altLang="zh-CN" sz="1065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8" name="矩形 217"/>
                <p:cNvSpPr/>
                <p:nvPr/>
              </p:nvSpPr>
              <p:spPr>
                <a:xfrm>
                  <a:off x="5747960" y="2073668"/>
                  <a:ext cx="444615" cy="1924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065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等待</a:t>
                  </a:r>
                  <a:endParaRPr lang="en-US" altLang="zh-CN" sz="1065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14" name="流程图: 接点 213"/>
              <p:cNvSpPr>
                <a:spLocks noChangeAspect="1"/>
              </p:cNvSpPr>
              <p:nvPr/>
            </p:nvSpPr>
            <p:spPr>
              <a:xfrm>
                <a:off x="5550188" y="2042276"/>
                <a:ext cx="144016" cy="144016"/>
              </a:xfrm>
              <a:prstGeom prst="flowChartConnector">
                <a:avLst/>
              </a:prstGeom>
              <a:noFill/>
              <a:ln>
                <a:solidFill>
                  <a:srgbClr val="F7964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6441517" y="2051838"/>
              <a:ext cx="938815" cy="686164"/>
              <a:chOff x="5388155" y="1997742"/>
              <a:chExt cx="938815" cy="686164"/>
            </a:xfrm>
          </p:grpSpPr>
          <p:grpSp>
            <p:nvGrpSpPr>
              <p:cNvPr id="223" name="组合 222"/>
              <p:cNvGrpSpPr/>
              <p:nvPr/>
            </p:nvGrpSpPr>
            <p:grpSpPr>
              <a:xfrm>
                <a:off x="5388155" y="1997742"/>
                <a:ext cx="938815" cy="686164"/>
                <a:chOff x="5416867" y="2053099"/>
                <a:chExt cx="938815" cy="686164"/>
              </a:xfrm>
            </p:grpSpPr>
            <p:cxnSp>
              <p:nvCxnSpPr>
                <p:cNvPr id="225" name="直接箭头连接符 224"/>
                <p:cNvCxnSpPr/>
                <p:nvPr/>
              </p:nvCxnSpPr>
              <p:spPr>
                <a:xfrm>
                  <a:off x="6123953" y="2546191"/>
                  <a:ext cx="23172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26" name="组合 225"/>
                <p:cNvGrpSpPr/>
                <p:nvPr/>
              </p:nvGrpSpPr>
              <p:grpSpPr>
                <a:xfrm>
                  <a:off x="5470017" y="2053099"/>
                  <a:ext cx="653936" cy="686164"/>
                  <a:chOff x="5470017" y="2053099"/>
                  <a:chExt cx="653936" cy="686164"/>
                </a:xfrm>
              </p:grpSpPr>
              <p:sp>
                <p:nvSpPr>
                  <p:cNvPr id="229" name="矩形 228"/>
                  <p:cNvSpPr/>
                  <p:nvPr/>
                </p:nvSpPr>
                <p:spPr>
                  <a:xfrm>
                    <a:off x="5470017" y="2053892"/>
                    <a:ext cx="653936" cy="685371"/>
                  </a:xfrm>
                  <a:prstGeom prst="rect">
                    <a:avLst/>
                  </a:prstGeom>
                  <a:noFill/>
                  <a:ln w="12700">
                    <a:solidFill>
                      <a:schemeClr val="accent1">
                        <a:shade val="95000"/>
                        <a:satMod val="10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65"/>
                  </a:p>
                </p:txBody>
              </p:sp>
              <p:cxnSp>
                <p:nvCxnSpPr>
                  <p:cNvPr id="230" name="直接连接符 229"/>
                  <p:cNvCxnSpPr/>
                  <p:nvPr/>
                </p:nvCxnSpPr>
                <p:spPr>
                  <a:xfrm>
                    <a:off x="5796985" y="2053099"/>
                    <a:ext cx="0" cy="24031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30"/>
                  <p:cNvCxnSpPr/>
                  <p:nvPr/>
                </p:nvCxnSpPr>
                <p:spPr>
                  <a:xfrm flipH="1">
                    <a:off x="5470017" y="2293413"/>
                    <a:ext cx="653936" cy="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7" name="矩形 226"/>
                <p:cNvSpPr/>
                <p:nvPr/>
              </p:nvSpPr>
              <p:spPr>
                <a:xfrm>
                  <a:off x="5416867" y="2438468"/>
                  <a:ext cx="768123" cy="1924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065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nextWaiter</a:t>
                  </a:r>
                  <a:endParaRPr lang="en-US" altLang="zh-CN" sz="1065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28" name="矩形 227"/>
                <p:cNvSpPr/>
                <p:nvPr/>
              </p:nvSpPr>
              <p:spPr>
                <a:xfrm>
                  <a:off x="5747960" y="2073668"/>
                  <a:ext cx="444615" cy="1924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065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等待</a:t>
                  </a:r>
                  <a:endParaRPr lang="en-US" altLang="zh-CN" sz="1065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24" name="流程图: 接点 223"/>
              <p:cNvSpPr>
                <a:spLocks noChangeAspect="1"/>
              </p:cNvSpPr>
              <p:nvPr/>
            </p:nvSpPr>
            <p:spPr>
              <a:xfrm>
                <a:off x="5550188" y="2042276"/>
                <a:ext cx="144016" cy="144016"/>
              </a:xfrm>
              <a:prstGeom prst="flowChartConnector">
                <a:avLst/>
              </a:prstGeom>
              <a:noFill/>
              <a:ln>
                <a:solidFill>
                  <a:srgbClr val="F79646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cxnSp>
          <p:nvCxnSpPr>
            <p:cNvPr id="17" name="连接符: 肘形 16"/>
            <p:cNvCxnSpPr>
              <a:stCxn id="4" idx="2"/>
              <a:endCxn id="229" idx="2"/>
            </p:cNvCxnSpPr>
            <p:nvPr/>
          </p:nvCxnSpPr>
          <p:spPr>
            <a:xfrm rot="16200000" flipH="1">
              <a:off x="4831732" y="748098"/>
              <a:ext cx="1350313" cy="2629493"/>
            </a:xfrm>
            <a:prstGeom prst="bentConnector3">
              <a:avLst>
                <a:gd name="adj1" fmla="val 1169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矩形 231"/>
            <p:cNvSpPr/>
            <p:nvPr/>
          </p:nvSpPr>
          <p:spPr>
            <a:xfrm>
              <a:off x="6525162" y="2762078"/>
              <a:ext cx="300792" cy="1924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065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en-US" altLang="zh-CN" sz="106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747534" y="2072407"/>
              <a:ext cx="1196744" cy="253916"/>
              <a:chOff x="927652" y="2417563"/>
              <a:chExt cx="1196744" cy="253916"/>
            </a:xfrm>
          </p:grpSpPr>
          <p:sp>
            <p:nvSpPr>
              <p:cNvPr id="235" name="矩形 234"/>
              <p:cNvSpPr/>
              <p:nvPr/>
            </p:nvSpPr>
            <p:spPr>
              <a:xfrm>
                <a:off x="927652" y="2417563"/>
                <a:ext cx="625820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head</a:t>
                </a:r>
                <a:endPara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7" name="直接箭头连接符 26"/>
              <p:cNvCxnSpPr>
                <a:stCxn id="235" idx="3"/>
              </p:cNvCxnSpPr>
              <p:nvPr/>
            </p:nvCxnSpPr>
            <p:spPr>
              <a:xfrm>
                <a:off x="1553472" y="2544521"/>
                <a:ext cx="570924" cy="11540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组合 238"/>
            <p:cNvGrpSpPr/>
            <p:nvPr/>
          </p:nvGrpSpPr>
          <p:grpSpPr>
            <a:xfrm>
              <a:off x="747534" y="3830061"/>
              <a:ext cx="1196744" cy="253916"/>
              <a:chOff x="927652" y="2417563"/>
              <a:chExt cx="1196744" cy="253916"/>
            </a:xfrm>
          </p:grpSpPr>
          <p:sp>
            <p:nvSpPr>
              <p:cNvPr id="240" name="矩形 239"/>
              <p:cNvSpPr/>
              <p:nvPr/>
            </p:nvSpPr>
            <p:spPr>
              <a:xfrm>
                <a:off x="927652" y="2417563"/>
                <a:ext cx="625820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tail</a:t>
                </a:r>
                <a:endPara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41" name="直接箭头连接符 240"/>
              <p:cNvCxnSpPr>
                <a:stCxn id="240" idx="3"/>
              </p:cNvCxnSpPr>
              <p:nvPr/>
            </p:nvCxnSpPr>
            <p:spPr>
              <a:xfrm>
                <a:off x="1553472" y="2544521"/>
                <a:ext cx="570924" cy="11541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组合 241"/>
            <p:cNvGrpSpPr/>
            <p:nvPr/>
          </p:nvGrpSpPr>
          <p:grpSpPr>
            <a:xfrm>
              <a:off x="4510283" y="3121592"/>
              <a:ext cx="1052589" cy="548087"/>
              <a:chOff x="5258032" y="3853083"/>
              <a:chExt cx="1052589" cy="548087"/>
            </a:xfrm>
          </p:grpSpPr>
          <p:cxnSp>
            <p:nvCxnSpPr>
              <p:cNvPr id="243" name="直接箭头连接符 242"/>
              <p:cNvCxnSpPr/>
              <p:nvPr/>
            </p:nvCxnSpPr>
            <p:spPr>
              <a:xfrm rot="10800000">
                <a:off x="5784326" y="3853083"/>
                <a:ext cx="0" cy="28542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4" name="矩形 243"/>
              <p:cNvSpPr/>
              <p:nvPr/>
            </p:nvSpPr>
            <p:spPr>
              <a:xfrm>
                <a:off x="5258032" y="4147254"/>
                <a:ext cx="1052589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firstWaiter</a:t>
                </a:r>
                <a:endPara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45" name="组合 244"/>
            <p:cNvGrpSpPr/>
            <p:nvPr/>
          </p:nvGrpSpPr>
          <p:grpSpPr>
            <a:xfrm>
              <a:off x="6339646" y="3121592"/>
              <a:ext cx="1005662" cy="548087"/>
              <a:chOff x="7184243" y="3853083"/>
              <a:chExt cx="1005662" cy="548087"/>
            </a:xfrm>
          </p:grpSpPr>
          <p:sp>
            <p:nvSpPr>
              <p:cNvPr id="246" name="矩形 245"/>
              <p:cNvSpPr/>
              <p:nvPr/>
            </p:nvSpPr>
            <p:spPr>
              <a:xfrm>
                <a:off x="7184243" y="4147254"/>
                <a:ext cx="1005662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lastWaiter</a:t>
                </a:r>
                <a:endParaRPr lang="en-US" altLang="zh-CN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47" name="直接箭头连接符 246"/>
              <p:cNvCxnSpPr/>
              <p:nvPr/>
            </p:nvCxnSpPr>
            <p:spPr>
              <a:xfrm rot="10800000">
                <a:off x="7687074" y="3853083"/>
                <a:ext cx="0" cy="285426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>
            <a:spLocks noChangeAspect="1"/>
          </p:cNvSpPr>
          <p:nvPr/>
        </p:nvSpPr>
        <p:spPr>
          <a:xfrm>
            <a:off x="1817381" y="3444612"/>
            <a:ext cx="1062887" cy="10628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77562" y="3812001"/>
            <a:ext cx="595035" cy="338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>
            <a:grpSpLocks noChangeAspect="1"/>
          </p:cNvGrpSpPr>
          <p:nvPr/>
        </p:nvGrpSpPr>
        <p:grpSpPr>
          <a:xfrm>
            <a:off x="8821479" y="3415500"/>
            <a:ext cx="1061004" cy="1061004"/>
            <a:chOff x="1730421" y="3643736"/>
            <a:chExt cx="844501" cy="844501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1730421" y="3643736"/>
              <a:ext cx="844501" cy="84450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759338" y="3944129"/>
              <a:ext cx="786668" cy="2694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终止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37" name="直接箭头连接符 36"/>
          <p:cNvCxnSpPr>
            <a:stCxn id="12" idx="6"/>
            <a:endCxn id="49" idx="2"/>
          </p:cNvCxnSpPr>
          <p:nvPr/>
        </p:nvCxnSpPr>
        <p:spPr>
          <a:xfrm flipV="1">
            <a:off x="2880268" y="3976055"/>
            <a:ext cx="104252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8024036" y="3600933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9" name="直接箭头连接符 38"/>
          <p:cNvCxnSpPr>
            <a:stCxn id="53" idx="6"/>
            <a:endCxn id="31" idx="1"/>
          </p:cNvCxnSpPr>
          <p:nvPr/>
        </p:nvCxnSpPr>
        <p:spPr>
          <a:xfrm flipV="1">
            <a:off x="7698391" y="3962181"/>
            <a:ext cx="1159418" cy="1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2988301" y="4001827"/>
            <a:ext cx="870750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335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许可</a:t>
            </a:r>
            <a:endParaRPr lang="zh-CN" altLang="en-US" sz="133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进程的状态</a:t>
            </a:r>
            <a:endParaRPr lang="zh-TW" altLang="zh-CN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3922794" y="4607862"/>
            <a:ext cx="3839339" cy="736048"/>
            <a:chOff x="1139128" y="2115461"/>
            <a:chExt cx="2879506" cy="552036"/>
          </a:xfrm>
        </p:grpSpPr>
        <p:sp>
          <p:nvSpPr>
            <p:cNvPr id="40" name="Freeform 5"/>
            <p:cNvSpPr>
              <a:spLocks noChangeAspect="1"/>
            </p:cNvSpPr>
            <p:nvPr/>
          </p:nvSpPr>
          <p:spPr bwMode="auto">
            <a:xfrm rot="16200000">
              <a:off x="2444574" y="810015"/>
              <a:ext cx="268613" cy="2879506"/>
            </a:xfrm>
            <a:custGeom>
              <a:avLst/>
              <a:gdLst>
                <a:gd name="T0" fmla="*/ 1999 w 3544"/>
                <a:gd name="T1" fmla="*/ 9150 h 14563"/>
                <a:gd name="T2" fmla="*/ 1999 w 3544"/>
                <a:gd name="T3" fmla="*/ 12306 h 14563"/>
                <a:gd name="T4" fmla="*/ 2353 w 3544"/>
                <a:gd name="T5" fmla="*/ 13628 h 14563"/>
                <a:gd name="T6" fmla="*/ 3544 w 3544"/>
                <a:gd name="T7" fmla="*/ 14112 h 14563"/>
                <a:gd name="T8" fmla="*/ 3544 w 3544"/>
                <a:gd name="T9" fmla="*/ 14563 h 14563"/>
                <a:gd name="T10" fmla="*/ 1933 w 3544"/>
                <a:gd name="T11" fmla="*/ 14016 h 14563"/>
                <a:gd name="T12" fmla="*/ 1419 w 3544"/>
                <a:gd name="T13" fmla="*/ 12050 h 14563"/>
                <a:gd name="T14" fmla="*/ 1419 w 3544"/>
                <a:gd name="T15" fmla="*/ 9279 h 14563"/>
                <a:gd name="T16" fmla="*/ 1160 w 3544"/>
                <a:gd name="T17" fmla="*/ 8022 h 14563"/>
                <a:gd name="T18" fmla="*/ 0 w 3544"/>
                <a:gd name="T19" fmla="*/ 7475 h 14563"/>
                <a:gd name="T20" fmla="*/ 0 w 3544"/>
                <a:gd name="T21" fmla="*/ 7088 h 14563"/>
                <a:gd name="T22" fmla="*/ 1127 w 3544"/>
                <a:gd name="T23" fmla="*/ 6571 h 14563"/>
                <a:gd name="T24" fmla="*/ 1419 w 3544"/>
                <a:gd name="T25" fmla="*/ 5284 h 14563"/>
                <a:gd name="T26" fmla="*/ 1419 w 3544"/>
                <a:gd name="T27" fmla="*/ 2513 h 14563"/>
                <a:gd name="T28" fmla="*/ 1933 w 3544"/>
                <a:gd name="T29" fmla="*/ 547 h 14563"/>
                <a:gd name="T30" fmla="*/ 3544 w 3544"/>
                <a:gd name="T31" fmla="*/ 0 h 14563"/>
                <a:gd name="T32" fmla="*/ 3544 w 3544"/>
                <a:gd name="T33" fmla="*/ 451 h 14563"/>
                <a:gd name="T34" fmla="*/ 2353 w 3544"/>
                <a:gd name="T35" fmla="*/ 902 h 14563"/>
                <a:gd name="T36" fmla="*/ 1999 w 3544"/>
                <a:gd name="T37" fmla="*/ 2254 h 14563"/>
                <a:gd name="T38" fmla="*/ 1999 w 3544"/>
                <a:gd name="T39" fmla="*/ 5413 h 14563"/>
                <a:gd name="T40" fmla="*/ 580 w 3544"/>
                <a:gd name="T41" fmla="*/ 7275 h 14563"/>
                <a:gd name="T42" fmla="*/ 580 w 3544"/>
                <a:gd name="T43" fmla="*/ 7304 h 14563"/>
                <a:gd name="T44" fmla="*/ 1999 w 3544"/>
                <a:gd name="T45" fmla="*/ 9150 h 14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4" h="14563">
                  <a:moveTo>
                    <a:pt x="1999" y="9150"/>
                  </a:moveTo>
                  <a:lnTo>
                    <a:pt x="1999" y="12306"/>
                  </a:lnTo>
                  <a:cubicBezTo>
                    <a:pt x="1999" y="12867"/>
                    <a:pt x="2117" y="13306"/>
                    <a:pt x="2353" y="13628"/>
                  </a:cubicBezTo>
                  <a:cubicBezTo>
                    <a:pt x="2590" y="13950"/>
                    <a:pt x="2986" y="14112"/>
                    <a:pt x="3544" y="14112"/>
                  </a:cubicBezTo>
                  <a:lnTo>
                    <a:pt x="3544" y="14563"/>
                  </a:lnTo>
                  <a:cubicBezTo>
                    <a:pt x="2815" y="14563"/>
                    <a:pt x="2276" y="14379"/>
                    <a:pt x="1933" y="14016"/>
                  </a:cubicBezTo>
                  <a:cubicBezTo>
                    <a:pt x="1589" y="13650"/>
                    <a:pt x="1419" y="12993"/>
                    <a:pt x="1419" y="12050"/>
                  </a:cubicBezTo>
                  <a:lnTo>
                    <a:pt x="1419" y="9279"/>
                  </a:lnTo>
                  <a:cubicBezTo>
                    <a:pt x="1419" y="8762"/>
                    <a:pt x="1333" y="8344"/>
                    <a:pt x="1160" y="8022"/>
                  </a:cubicBezTo>
                  <a:cubicBezTo>
                    <a:pt x="990" y="7701"/>
                    <a:pt x="602" y="7516"/>
                    <a:pt x="0" y="7475"/>
                  </a:cubicBezTo>
                  <a:lnTo>
                    <a:pt x="0" y="7088"/>
                  </a:lnTo>
                  <a:cubicBezTo>
                    <a:pt x="558" y="7002"/>
                    <a:pt x="935" y="6829"/>
                    <a:pt x="1127" y="6571"/>
                  </a:cubicBezTo>
                  <a:cubicBezTo>
                    <a:pt x="1322" y="6315"/>
                    <a:pt x="1419" y="5883"/>
                    <a:pt x="1419" y="5284"/>
                  </a:cubicBezTo>
                  <a:lnTo>
                    <a:pt x="1419" y="2513"/>
                  </a:lnTo>
                  <a:cubicBezTo>
                    <a:pt x="1419" y="1567"/>
                    <a:pt x="1589" y="913"/>
                    <a:pt x="1933" y="547"/>
                  </a:cubicBezTo>
                  <a:cubicBezTo>
                    <a:pt x="2276" y="181"/>
                    <a:pt x="2815" y="0"/>
                    <a:pt x="3544" y="0"/>
                  </a:cubicBezTo>
                  <a:lnTo>
                    <a:pt x="3544" y="451"/>
                  </a:lnTo>
                  <a:cubicBezTo>
                    <a:pt x="2986" y="451"/>
                    <a:pt x="2590" y="602"/>
                    <a:pt x="2353" y="902"/>
                  </a:cubicBezTo>
                  <a:cubicBezTo>
                    <a:pt x="2117" y="1201"/>
                    <a:pt x="1999" y="1652"/>
                    <a:pt x="1999" y="2254"/>
                  </a:cubicBezTo>
                  <a:lnTo>
                    <a:pt x="1999" y="5413"/>
                  </a:lnTo>
                  <a:cubicBezTo>
                    <a:pt x="1999" y="6265"/>
                    <a:pt x="1592" y="7275"/>
                    <a:pt x="580" y="7275"/>
                  </a:cubicBezTo>
                  <a:lnTo>
                    <a:pt x="580" y="7304"/>
                  </a:lnTo>
                  <a:cubicBezTo>
                    <a:pt x="1565" y="7304"/>
                    <a:pt x="1999" y="8309"/>
                    <a:pt x="1999" y="9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矩形 41"/>
            <p:cNvSpPr/>
            <p:nvPr/>
          </p:nvSpPr>
          <p:spPr>
            <a:xfrm>
              <a:off x="2362787" y="2436664"/>
              <a:ext cx="432186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alive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108520" y="1667978"/>
            <a:ext cx="1404143" cy="1404143"/>
            <a:chOff x="6300829" y="1077823"/>
            <a:chExt cx="1053107" cy="1053107"/>
          </a:xfrm>
        </p:grpSpPr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6300829" y="1077823"/>
              <a:ext cx="1053107" cy="1053107"/>
            </a:xfrm>
            <a:prstGeom prst="ellipse">
              <a:avLst/>
            </a:prstGeom>
            <a:solidFill>
              <a:srgbClr val="26A2AA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300829" y="1435099"/>
              <a:ext cx="1053107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35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阻塞</a:t>
              </a:r>
              <a:endParaRPr lang="zh-CN" altLang="en-US" sz="21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3922793" y="3445553"/>
            <a:ext cx="1061004" cy="1061004"/>
            <a:chOff x="1768894" y="2243028"/>
            <a:chExt cx="844501" cy="844501"/>
          </a:xfrm>
        </p:grpSpPr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1768894" y="2243028"/>
              <a:ext cx="844501" cy="84450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827712" y="2518293"/>
              <a:ext cx="726863" cy="26947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就绪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>
            <a:grpSpLocks noChangeAspect="1"/>
          </p:cNvGrpSpPr>
          <p:nvPr/>
        </p:nvGrpSpPr>
        <p:grpSpPr>
          <a:xfrm>
            <a:off x="6637387" y="3445553"/>
            <a:ext cx="1061004" cy="1061004"/>
            <a:chOff x="1768894" y="2243028"/>
            <a:chExt cx="844501" cy="844501"/>
          </a:xfrm>
        </p:grpSpPr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768894" y="2243028"/>
              <a:ext cx="844501" cy="84450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857461" y="2518294"/>
              <a:ext cx="667365" cy="26947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执行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957548" y="3474741"/>
            <a:ext cx="1706082" cy="327446"/>
            <a:chOff x="6567088" y="3199795"/>
            <a:chExt cx="1279562" cy="245585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6567088" y="3445380"/>
              <a:ext cx="1279562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6777906" y="3199795"/>
              <a:ext cx="677109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进程调度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958592" y="4102073"/>
            <a:ext cx="1704000" cy="328432"/>
            <a:chOff x="6567869" y="3670291"/>
            <a:chExt cx="1278000" cy="246324"/>
          </a:xfrm>
        </p:grpSpPr>
        <p:cxnSp>
          <p:nvCxnSpPr>
            <p:cNvPr id="11" name="直接箭头连接符 10"/>
            <p:cNvCxnSpPr/>
            <p:nvPr/>
          </p:nvCxnSpPr>
          <p:spPr>
            <a:xfrm flipH="1">
              <a:off x="6567869" y="3670291"/>
              <a:ext cx="1278000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6777906" y="3685782"/>
              <a:ext cx="677108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时间片完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2" name="直接箭头连接符 61"/>
          <p:cNvCxnSpPr>
            <a:stCxn id="45" idx="3"/>
            <a:endCxn id="49" idx="7"/>
          </p:cNvCxnSpPr>
          <p:nvPr/>
        </p:nvCxnSpPr>
        <p:spPr>
          <a:xfrm flipH="1">
            <a:off x="4828417" y="2866489"/>
            <a:ext cx="485735" cy="734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5" idx="5"/>
            <a:endCxn id="53" idx="1"/>
          </p:cNvCxnSpPr>
          <p:nvPr/>
        </p:nvCxnSpPr>
        <p:spPr>
          <a:xfrm>
            <a:off x="6307031" y="2866489"/>
            <a:ext cx="485736" cy="73444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4294222" y="2921187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6658134" y="2975633"/>
            <a:ext cx="7425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/>
          <p:cNvGrpSpPr>
            <a:grpSpLocks noChangeAspect="1"/>
          </p:cNvGrpSpPr>
          <p:nvPr/>
        </p:nvGrpSpPr>
        <p:grpSpPr>
          <a:xfrm>
            <a:off x="2112373" y="1206106"/>
            <a:ext cx="1062887" cy="1062887"/>
            <a:chOff x="1803925" y="904579"/>
            <a:chExt cx="846000" cy="846000"/>
          </a:xfrm>
        </p:grpSpPr>
        <p:sp>
          <p:nvSpPr>
            <p:cNvPr id="12" name="椭圆 11"/>
            <p:cNvSpPr>
              <a:spLocks noChangeAspect="1"/>
            </p:cNvSpPr>
            <p:nvPr/>
          </p:nvSpPr>
          <p:spPr>
            <a:xfrm>
              <a:off x="1803925" y="904579"/>
              <a:ext cx="846000" cy="846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893075" y="1188152"/>
              <a:ext cx="636931" cy="2694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新创建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>
            <a:grpSpLocks noChangeAspect="1"/>
          </p:cNvGrpSpPr>
          <p:nvPr/>
        </p:nvGrpSpPr>
        <p:grpSpPr>
          <a:xfrm>
            <a:off x="4972384" y="2084677"/>
            <a:ext cx="1094800" cy="1061003"/>
            <a:chOff x="4562277" y="1265808"/>
            <a:chExt cx="871401" cy="844501"/>
          </a:xfrm>
        </p:grpSpPr>
        <p:sp>
          <p:nvSpPr>
            <p:cNvPr id="18" name="椭圆 17"/>
            <p:cNvSpPr>
              <a:spLocks noChangeAspect="1"/>
            </p:cNvSpPr>
            <p:nvPr/>
          </p:nvSpPr>
          <p:spPr>
            <a:xfrm>
              <a:off x="4562277" y="1265808"/>
              <a:ext cx="844501" cy="84450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643985" y="1549558"/>
              <a:ext cx="789693" cy="26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被阻塞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5884279" y="3277002"/>
            <a:ext cx="1061004" cy="1061003"/>
            <a:chOff x="5552464" y="2348139"/>
            <a:chExt cx="844501" cy="844501"/>
          </a:xfrm>
        </p:grpSpPr>
        <p:sp>
          <p:nvSpPr>
            <p:cNvPr id="21" name="椭圆 20"/>
            <p:cNvSpPr>
              <a:spLocks noChangeAspect="1"/>
            </p:cNvSpPr>
            <p:nvPr/>
          </p:nvSpPr>
          <p:spPr>
            <a:xfrm>
              <a:off x="5552464" y="2348139"/>
              <a:ext cx="844501" cy="844501"/>
            </a:xfrm>
            <a:prstGeom prst="ellipse">
              <a:avLst/>
            </a:prstGeom>
            <a:solidFill>
              <a:srgbClr val="F78D2E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5705793" y="2623404"/>
              <a:ext cx="537842" cy="269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3" name="组合 32"/>
          <p:cNvGrpSpPr>
            <a:grpSpLocks noChangeAspect="1"/>
          </p:cNvGrpSpPr>
          <p:nvPr/>
        </p:nvGrpSpPr>
        <p:grpSpPr>
          <a:xfrm>
            <a:off x="2105069" y="3277005"/>
            <a:ext cx="1077491" cy="1061004"/>
            <a:chOff x="1768894" y="2243028"/>
            <a:chExt cx="857623" cy="844501"/>
          </a:xfrm>
        </p:grpSpPr>
        <p:sp>
          <p:nvSpPr>
            <p:cNvPr id="24" name="椭圆 23"/>
            <p:cNvSpPr>
              <a:spLocks noChangeAspect="1"/>
            </p:cNvSpPr>
            <p:nvPr/>
          </p:nvSpPr>
          <p:spPr>
            <a:xfrm>
              <a:off x="1768894" y="2243028"/>
              <a:ext cx="844501" cy="844501"/>
            </a:xfrm>
            <a:prstGeom prst="ellipse">
              <a:avLst/>
            </a:prstGeom>
            <a:solidFill>
              <a:srgbClr val="26A2AA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843064" y="2511389"/>
              <a:ext cx="783453" cy="269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可运行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>
            <a:grpSpLocks noChangeAspect="1"/>
          </p:cNvGrpSpPr>
          <p:nvPr/>
        </p:nvGrpSpPr>
        <p:grpSpPr>
          <a:xfrm>
            <a:off x="4952638" y="4672251"/>
            <a:ext cx="1061004" cy="1061004"/>
            <a:chOff x="4615602" y="3455441"/>
            <a:chExt cx="844501" cy="844501"/>
          </a:xfrm>
        </p:grpSpPr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4615602" y="3455441"/>
              <a:ext cx="844501" cy="844501"/>
            </a:xfrm>
            <a:prstGeom prst="ellipse">
              <a:avLst/>
            </a:prstGeom>
            <a:solidFill>
              <a:srgbClr val="FFB82E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765475" y="3632717"/>
              <a:ext cx="582422" cy="4654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计时</a:t>
              </a:r>
              <a:endPara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等待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>
            <a:grpSpLocks noChangeAspect="1"/>
          </p:cNvGrpSpPr>
          <p:nvPr/>
        </p:nvGrpSpPr>
        <p:grpSpPr>
          <a:xfrm>
            <a:off x="2098688" y="5346020"/>
            <a:ext cx="1090253" cy="1061004"/>
            <a:chOff x="1730421" y="3643736"/>
            <a:chExt cx="867782" cy="844501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1730421" y="3643736"/>
              <a:ext cx="844501" cy="844501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1811535" y="3912097"/>
              <a:ext cx="786668" cy="2694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被终止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59142" y="2268993"/>
            <a:ext cx="684673" cy="1008012"/>
            <a:chOff x="1469357" y="1701744"/>
            <a:chExt cx="513505" cy="756009"/>
          </a:xfrm>
        </p:grpSpPr>
        <p:cxnSp>
          <p:nvCxnSpPr>
            <p:cNvPr id="37" name="直接箭头连接符 36"/>
            <p:cNvCxnSpPr>
              <a:stCxn id="12" idx="4"/>
              <a:endCxn id="24" idx="0"/>
            </p:cNvCxnSpPr>
            <p:nvPr/>
          </p:nvCxnSpPr>
          <p:spPr>
            <a:xfrm flipH="1">
              <a:off x="1976679" y="1701744"/>
              <a:ext cx="6183" cy="756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/>
            <p:cNvSpPr/>
            <p:nvPr/>
          </p:nvSpPr>
          <p:spPr>
            <a:xfrm>
              <a:off x="1469357" y="1887689"/>
              <a:ext cx="432475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start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3095315" y="2602406"/>
            <a:ext cx="1738788" cy="864135"/>
            <a:chOff x="2321486" y="1951804"/>
            <a:chExt cx="1304091" cy="648101"/>
          </a:xfrm>
        </p:grpSpPr>
        <p:cxnSp>
          <p:nvCxnSpPr>
            <p:cNvPr id="41" name="直接箭头连接符 40"/>
            <p:cNvCxnSpPr/>
            <p:nvPr/>
          </p:nvCxnSpPr>
          <p:spPr>
            <a:xfrm flipV="1">
              <a:off x="2321486" y="1951804"/>
              <a:ext cx="1304091" cy="648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矩形 63"/>
            <p:cNvSpPr/>
            <p:nvPr/>
          </p:nvSpPr>
          <p:spPr>
            <a:xfrm rot="20080130">
              <a:off x="2699029" y="2050569"/>
              <a:ext cx="542456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请求锁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15109" y="2710889"/>
            <a:ext cx="1785596" cy="859240"/>
            <a:chOff x="2336331" y="2033167"/>
            <a:chExt cx="1339197" cy="644430"/>
          </a:xfrm>
        </p:grpSpPr>
        <p:cxnSp>
          <p:nvCxnSpPr>
            <p:cNvPr id="43" name="直接箭头连接符 42"/>
            <p:cNvCxnSpPr/>
            <p:nvPr/>
          </p:nvCxnSpPr>
          <p:spPr>
            <a:xfrm flipH="1">
              <a:off x="2336331" y="2033167"/>
              <a:ext cx="1339197" cy="644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 rot="20080130">
              <a:off x="2824576" y="2329911"/>
              <a:ext cx="542456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得到锁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3205646" y="3498344"/>
            <a:ext cx="2639060" cy="307777"/>
            <a:chOff x="2404234" y="2623758"/>
            <a:chExt cx="1979295" cy="230833"/>
          </a:xfrm>
        </p:grpSpPr>
        <p:cxnSp>
          <p:nvCxnSpPr>
            <p:cNvPr id="47" name="直接箭头连接符 46"/>
            <p:cNvCxnSpPr/>
            <p:nvPr/>
          </p:nvCxnSpPr>
          <p:spPr>
            <a:xfrm flipV="1">
              <a:off x="2404234" y="2826925"/>
              <a:ext cx="1979295" cy="14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2968753" y="2623758"/>
              <a:ext cx="780503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wait</a:t>
              </a:r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join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75259" y="3859501"/>
            <a:ext cx="2663041" cy="307777"/>
            <a:chOff x="2381444" y="2894626"/>
            <a:chExt cx="1997281" cy="230833"/>
          </a:xfrm>
        </p:grpSpPr>
        <p:cxnSp>
          <p:nvCxnSpPr>
            <p:cNvPr id="51" name="直接箭头连接符 50"/>
            <p:cNvCxnSpPr/>
            <p:nvPr/>
          </p:nvCxnSpPr>
          <p:spPr>
            <a:xfrm flipH="1">
              <a:off x="2381444" y="2918479"/>
              <a:ext cx="1997281" cy="67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2956128" y="2894626"/>
              <a:ext cx="1113431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notify/notifyAll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054236" y="4162799"/>
            <a:ext cx="1864601" cy="935453"/>
            <a:chOff x="2290677" y="3122099"/>
            <a:chExt cx="1398451" cy="701590"/>
          </a:xfrm>
        </p:grpSpPr>
        <p:cxnSp>
          <p:nvCxnSpPr>
            <p:cNvPr id="57" name="直接箭头连接符 56"/>
            <p:cNvCxnSpPr/>
            <p:nvPr/>
          </p:nvCxnSpPr>
          <p:spPr>
            <a:xfrm>
              <a:off x="2290677" y="3122099"/>
              <a:ext cx="1398451" cy="7015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矩形 67"/>
            <p:cNvSpPr/>
            <p:nvPr/>
          </p:nvSpPr>
          <p:spPr>
            <a:xfrm rot="1622249">
              <a:off x="2403408" y="3240496"/>
              <a:ext cx="1100301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sleep/wait/join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991005" y="4252760"/>
            <a:ext cx="1898519" cy="971512"/>
            <a:chOff x="2243253" y="3189570"/>
            <a:chExt cx="1423889" cy="728634"/>
          </a:xfrm>
        </p:grpSpPr>
        <p:cxnSp>
          <p:nvCxnSpPr>
            <p:cNvPr id="59" name="直接箭头连接符 58"/>
            <p:cNvCxnSpPr/>
            <p:nvPr/>
          </p:nvCxnSpPr>
          <p:spPr>
            <a:xfrm flipH="1" flipV="1">
              <a:off x="2243253" y="3189570"/>
              <a:ext cx="1423889" cy="7286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 68"/>
            <p:cNvSpPr/>
            <p:nvPr/>
          </p:nvSpPr>
          <p:spPr>
            <a:xfrm rot="1622249">
              <a:off x="2391437" y="3551729"/>
              <a:ext cx="108462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超时、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notifyAll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700337" y="4338009"/>
            <a:ext cx="935234" cy="1008012"/>
            <a:chOff x="1275253" y="3253506"/>
            <a:chExt cx="701426" cy="756009"/>
          </a:xfrm>
        </p:grpSpPr>
        <p:cxnSp>
          <p:nvCxnSpPr>
            <p:cNvPr id="39" name="直接箭头连接符 38"/>
            <p:cNvCxnSpPr>
              <a:stCxn id="24" idx="4"/>
              <a:endCxn id="30" idx="0"/>
            </p:cNvCxnSpPr>
            <p:nvPr/>
          </p:nvCxnSpPr>
          <p:spPr>
            <a:xfrm flipH="1">
              <a:off x="1971893" y="3253506"/>
              <a:ext cx="4786" cy="7560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矩形 77"/>
            <p:cNvSpPr/>
            <p:nvPr/>
          </p:nvSpPr>
          <p:spPr>
            <a:xfrm>
              <a:off x="1275253" y="3381398"/>
              <a:ext cx="653063" cy="3769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run</a:t>
              </a:r>
              <a:r>
                <a:rPr lang="zh-CN" altLang="en-US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结束</a:t>
              </a:r>
              <a:endParaRPr lang="en-US" altLang="zh-CN" sz="133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异常结束</a:t>
              </a:r>
              <a:endParaRPr lang="zh-CN" altLang="en-US" sz="133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0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中线程的状态</a:t>
            </a:r>
            <a:endParaRPr lang="zh-TW" altLang="zh-CN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815414" y="2314825"/>
            <a:ext cx="916937" cy="2985355"/>
            <a:chOff x="817345" y="1736119"/>
            <a:chExt cx="687703" cy="2239016"/>
          </a:xfrm>
        </p:grpSpPr>
        <p:sp>
          <p:nvSpPr>
            <p:cNvPr id="40" name="Freeform 5"/>
            <p:cNvSpPr>
              <a:spLocks noChangeAspect="1"/>
            </p:cNvSpPr>
            <p:nvPr/>
          </p:nvSpPr>
          <p:spPr bwMode="auto">
            <a:xfrm>
              <a:off x="1296183" y="1736119"/>
              <a:ext cx="208865" cy="2239016"/>
            </a:xfrm>
            <a:custGeom>
              <a:avLst/>
              <a:gdLst>
                <a:gd name="T0" fmla="*/ 1999 w 3544"/>
                <a:gd name="T1" fmla="*/ 9150 h 14563"/>
                <a:gd name="T2" fmla="*/ 1999 w 3544"/>
                <a:gd name="T3" fmla="*/ 12306 h 14563"/>
                <a:gd name="T4" fmla="*/ 2353 w 3544"/>
                <a:gd name="T5" fmla="*/ 13628 h 14563"/>
                <a:gd name="T6" fmla="*/ 3544 w 3544"/>
                <a:gd name="T7" fmla="*/ 14112 h 14563"/>
                <a:gd name="T8" fmla="*/ 3544 w 3544"/>
                <a:gd name="T9" fmla="*/ 14563 h 14563"/>
                <a:gd name="T10" fmla="*/ 1933 w 3544"/>
                <a:gd name="T11" fmla="*/ 14016 h 14563"/>
                <a:gd name="T12" fmla="*/ 1419 w 3544"/>
                <a:gd name="T13" fmla="*/ 12050 h 14563"/>
                <a:gd name="T14" fmla="*/ 1419 w 3544"/>
                <a:gd name="T15" fmla="*/ 9279 h 14563"/>
                <a:gd name="T16" fmla="*/ 1160 w 3544"/>
                <a:gd name="T17" fmla="*/ 8022 h 14563"/>
                <a:gd name="T18" fmla="*/ 0 w 3544"/>
                <a:gd name="T19" fmla="*/ 7475 h 14563"/>
                <a:gd name="T20" fmla="*/ 0 w 3544"/>
                <a:gd name="T21" fmla="*/ 7088 h 14563"/>
                <a:gd name="T22" fmla="*/ 1127 w 3544"/>
                <a:gd name="T23" fmla="*/ 6571 h 14563"/>
                <a:gd name="T24" fmla="*/ 1419 w 3544"/>
                <a:gd name="T25" fmla="*/ 5284 h 14563"/>
                <a:gd name="T26" fmla="*/ 1419 w 3544"/>
                <a:gd name="T27" fmla="*/ 2513 h 14563"/>
                <a:gd name="T28" fmla="*/ 1933 w 3544"/>
                <a:gd name="T29" fmla="*/ 547 h 14563"/>
                <a:gd name="T30" fmla="*/ 3544 w 3544"/>
                <a:gd name="T31" fmla="*/ 0 h 14563"/>
                <a:gd name="T32" fmla="*/ 3544 w 3544"/>
                <a:gd name="T33" fmla="*/ 451 h 14563"/>
                <a:gd name="T34" fmla="*/ 2353 w 3544"/>
                <a:gd name="T35" fmla="*/ 902 h 14563"/>
                <a:gd name="T36" fmla="*/ 1999 w 3544"/>
                <a:gd name="T37" fmla="*/ 2254 h 14563"/>
                <a:gd name="T38" fmla="*/ 1999 w 3544"/>
                <a:gd name="T39" fmla="*/ 5413 h 14563"/>
                <a:gd name="T40" fmla="*/ 580 w 3544"/>
                <a:gd name="T41" fmla="*/ 7275 h 14563"/>
                <a:gd name="T42" fmla="*/ 580 w 3544"/>
                <a:gd name="T43" fmla="*/ 7304 h 14563"/>
                <a:gd name="T44" fmla="*/ 1999 w 3544"/>
                <a:gd name="T45" fmla="*/ 9150 h 14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4" h="14563">
                  <a:moveTo>
                    <a:pt x="1999" y="9150"/>
                  </a:moveTo>
                  <a:lnTo>
                    <a:pt x="1999" y="12306"/>
                  </a:lnTo>
                  <a:cubicBezTo>
                    <a:pt x="1999" y="12867"/>
                    <a:pt x="2117" y="13306"/>
                    <a:pt x="2353" y="13628"/>
                  </a:cubicBezTo>
                  <a:cubicBezTo>
                    <a:pt x="2590" y="13950"/>
                    <a:pt x="2986" y="14112"/>
                    <a:pt x="3544" y="14112"/>
                  </a:cubicBezTo>
                  <a:lnTo>
                    <a:pt x="3544" y="14563"/>
                  </a:lnTo>
                  <a:cubicBezTo>
                    <a:pt x="2815" y="14563"/>
                    <a:pt x="2276" y="14379"/>
                    <a:pt x="1933" y="14016"/>
                  </a:cubicBezTo>
                  <a:cubicBezTo>
                    <a:pt x="1589" y="13650"/>
                    <a:pt x="1419" y="12993"/>
                    <a:pt x="1419" y="12050"/>
                  </a:cubicBezTo>
                  <a:lnTo>
                    <a:pt x="1419" y="9279"/>
                  </a:lnTo>
                  <a:cubicBezTo>
                    <a:pt x="1419" y="8762"/>
                    <a:pt x="1333" y="8344"/>
                    <a:pt x="1160" y="8022"/>
                  </a:cubicBezTo>
                  <a:cubicBezTo>
                    <a:pt x="990" y="7701"/>
                    <a:pt x="602" y="7516"/>
                    <a:pt x="0" y="7475"/>
                  </a:cubicBezTo>
                  <a:lnTo>
                    <a:pt x="0" y="7088"/>
                  </a:lnTo>
                  <a:cubicBezTo>
                    <a:pt x="558" y="7002"/>
                    <a:pt x="935" y="6829"/>
                    <a:pt x="1127" y="6571"/>
                  </a:cubicBezTo>
                  <a:cubicBezTo>
                    <a:pt x="1322" y="6315"/>
                    <a:pt x="1419" y="5883"/>
                    <a:pt x="1419" y="5284"/>
                  </a:cubicBezTo>
                  <a:lnTo>
                    <a:pt x="1419" y="2513"/>
                  </a:lnTo>
                  <a:cubicBezTo>
                    <a:pt x="1419" y="1567"/>
                    <a:pt x="1589" y="913"/>
                    <a:pt x="1933" y="547"/>
                  </a:cubicBezTo>
                  <a:cubicBezTo>
                    <a:pt x="2276" y="181"/>
                    <a:pt x="2815" y="0"/>
                    <a:pt x="3544" y="0"/>
                  </a:cubicBezTo>
                  <a:lnTo>
                    <a:pt x="3544" y="451"/>
                  </a:lnTo>
                  <a:cubicBezTo>
                    <a:pt x="2986" y="451"/>
                    <a:pt x="2590" y="602"/>
                    <a:pt x="2353" y="902"/>
                  </a:cubicBezTo>
                  <a:cubicBezTo>
                    <a:pt x="2117" y="1201"/>
                    <a:pt x="1999" y="1652"/>
                    <a:pt x="1999" y="2254"/>
                  </a:cubicBezTo>
                  <a:lnTo>
                    <a:pt x="1999" y="5413"/>
                  </a:lnTo>
                  <a:cubicBezTo>
                    <a:pt x="1999" y="6265"/>
                    <a:pt x="1592" y="7275"/>
                    <a:pt x="580" y="7275"/>
                  </a:cubicBezTo>
                  <a:lnTo>
                    <a:pt x="580" y="7304"/>
                  </a:lnTo>
                  <a:cubicBezTo>
                    <a:pt x="1565" y="7304"/>
                    <a:pt x="1999" y="8309"/>
                    <a:pt x="1999" y="9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  <p:sp>
          <p:nvSpPr>
            <p:cNvPr id="42" name="矩形 41"/>
            <p:cNvSpPr/>
            <p:nvPr/>
          </p:nvSpPr>
          <p:spPr>
            <a:xfrm>
              <a:off x="817345" y="2728669"/>
              <a:ext cx="432186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alive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8690706" y="2276873"/>
            <a:ext cx="1404143" cy="1404143"/>
            <a:chOff x="6300829" y="1077823"/>
            <a:chExt cx="1053107" cy="1053107"/>
          </a:xfrm>
        </p:grpSpPr>
        <p:sp>
          <p:nvSpPr>
            <p:cNvPr id="45" name="椭圆 44"/>
            <p:cNvSpPr>
              <a:spLocks noChangeAspect="1"/>
            </p:cNvSpPr>
            <p:nvPr/>
          </p:nvSpPr>
          <p:spPr>
            <a:xfrm>
              <a:off x="6300829" y="1077823"/>
              <a:ext cx="1053107" cy="1053107"/>
            </a:xfrm>
            <a:prstGeom prst="ellipse">
              <a:avLst/>
            </a:prstGeom>
            <a:solidFill>
              <a:srgbClr val="26A2AA"/>
            </a:solidFill>
            <a:ln w="2222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300829" y="1435099"/>
              <a:ext cx="1053107" cy="315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35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可运行</a:t>
              </a:r>
              <a:endParaRPr lang="zh-CN" altLang="en-US" sz="213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>
            <a:grpSpLocks noChangeAspect="1"/>
          </p:cNvGrpSpPr>
          <p:nvPr/>
        </p:nvGrpSpPr>
        <p:grpSpPr>
          <a:xfrm>
            <a:off x="7504979" y="4056423"/>
            <a:ext cx="1061004" cy="1061004"/>
            <a:chOff x="1768894" y="2243028"/>
            <a:chExt cx="844501" cy="844501"/>
          </a:xfrm>
        </p:grpSpPr>
        <p:sp>
          <p:nvSpPr>
            <p:cNvPr id="49" name="椭圆 48"/>
            <p:cNvSpPr>
              <a:spLocks noChangeAspect="1"/>
            </p:cNvSpPr>
            <p:nvPr/>
          </p:nvSpPr>
          <p:spPr>
            <a:xfrm>
              <a:off x="1768894" y="2243028"/>
              <a:ext cx="844501" cy="8445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827712" y="2518293"/>
              <a:ext cx="726863" cy="26947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就绪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>
            <a:grpSpLocks noChangeAspect="1"/>
          </p:cNvGrpSpPr>
          <p:nvPr/>
        </p:nvGrpSpPr>
        <p:grpSpPr>
          <a:xfrm>
            <a:off x="10219573" y="4025261"/>
            <a:ext cx="1061004" cy="1061004"/>
            <a:chOff x="1768894" y="2243028"/>
            <a:chExt cx="844501" cy="844501"/>
          </a:xfrm>
        </p:grpSpPr>
        <p:sp>
          <p:nvSpPr>
            <p:cNvPr id="53" name="椭圆 52"/>
            <p:cNvSpPr>
              <a:spLocks noChangeAspect="1"/>
            </p:cNvSpPr>
            <p:nvPr/>
          </p:nvSpPr>
          <p:spPr>
            <a:xfrm>
              <a:off x="1768894" y="2243028"/>
              <a:ext cx="844501" cy="84450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857461" y="2518294"/>
              <a:ext cx="667365" cy="269470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zh-CN" altLang="en-US" sz="1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</a:t>
              </a:r>
              <a:endPara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8539734" y="4083636"/>
            <a:ext cx="1706082" cy="327446"/>
            <a:chOff x="6567088" y="3199795"/>
            <a:chExt cx="1279562" cy="245585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6567088" y="3445380"/>
              <a:ext cx="1279562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6777906" y="3199795"/>
              <a:ext cx="811761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得到执行权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8540778" y="4710968"/>
            <a:ext cx="1704000" cy="328432"/>
            <a:chOff x="6567869" y="3670291"/>
            <a:chExt cx="1278000" cy="246324"/>
          </a:xfrm>
        </p:grpSpPr>
        <p:cxnSp>
          <p:nvCxnSpPr>
            <p:cNvPr id="11" name="直接箭头连接符 10"/>
            <p:cNvCxnSpPr/>
            <p:nvPr/>
          </p:nvCxnSpPr>
          <p:spPr>
            <a:xfrm flipH="1">
              <a:off x="6567869" y="3670291"/>
              <a:ext cx="1278000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6777906" y="3685782"/>
              <a:ext cx="811761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失去执行权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62" name="直接箭头连接符 61"/>
          <p:cNvCxnSpPr>
            <a:stCxn id="45" idx="3"/>
            <a:endCxn id="49" idx="7"/>
          </p:cNvCxnSpPr>
          <p:nvPr/>
        </p:nvCxnSpPr>
        <p:spPr>
          <a:xfrm flipH="1">
            <a:off x="8410603" y="3475383"/>
            <a:ext cx="485735" cy="736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45" idx="5"/>
            <a:endCxn id="53" idx="1"/>
          </p:cNvCxnSpPr>
          <p:nvPr/>
        </p:nvCxnSpPr>
        <p:spPr>
          <a:xfrm>
            <a:off x="9889216" y="3475384"/>
            <a:ext cx="485736" cy="70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838201" y="1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TW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oin()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方法的执行流程</a:t>
            </a:r>
            <a:endParaRPr lang="zh-TW" altLang="zh-CN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63552" y="3429001"/>
            <a:ext cx="2016224" cy="691820"/>
            <a:chOff x="1547664" y="2571750"/>
            <a:chExt cx="1512168" cy="518865"/>
          </a:xfrm>
        </p:grpSpPr>
        <p:sp>
          <p:nvSpPr>
            <p:cNvPr id="2" name="箭头: 右 1"/>
            <p:cNvSpPr/>
            <p:nvPr/>
          </p:nvSpPr>
          <p:spPr>
            <a:xfrm>
              <a:off x="1547664" y="2571750"/>
              <a:ext cx="1512168" cy="3600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1874784" y="2859782"/>
              <a:ext cx="811761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主线程业务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007705" y="3429001"/>
            <a:ext cx="2016224" cy="691820"/>
            <a:chOff x="5255779" y="2571750"/>
            <a:chExt cx="1512168" cy="518865"/>
          </a:xfrm>
        </p:grpSpPr>
        <p:sp>
          <p:nvSpPr>
            <p:cNvPr id="4" name="箭头: 右 3"/>
            <p:cNvSpPr/>
            <p:nvPr/>
          </p:nvSpPr>
          <p:spPr>
            <a:xfrm>
              <a:off x="5255779" y="2571750"/>
              <a:ext cx="1512168" cy="36004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矩形 6"/>
            <p:cNvSpPr/>
            <p:nvPr/>
          </p:nvSpPr>
          <p:spPr>
            <a:xfrm>
              <a:off x="5553364" y="2859782"/>
              <a:ext cx="811761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主线程业务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074316" y="2203605"/>
            <a:ext cx="2927930" cy="649331"/>
            <a:chOff x="3055736" y="1652704"/>
            <a:chExt cx="2195947" cy="486998"/>
          </a:xfrm>
        </p:grpSpPr>
        <p:sp>
          <p:nvSpPr>
            <p:cNvPr id="3" name="箭头: 右 2"/>
            <p:cNvSpPr/>
            <p:nvPr/>
          </p:nvSpPr>
          <p:spPr>
            <a:xfrm>
              <a:off x="3055736" y="1779662"/>
              <a:ext cx="2195947" cy="360040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矩形 7"/>
            <p:cNvSpPr/>
            <p:nvPr/>
          </p:nvSpPr>
          <p:spPr>
            <a:xfrm>
              <a:off x="3563888" y="1652704"/>
              <a:ext cx="1485022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第三方业务（子线程）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074312" y="2756926"/>
            <a:ext cx="634394" cy="912101"/>
            <a:chOff x="3055736" y="2067694"/>
            <a:chExt cx="475796" cy="684076"/>
          </a:xfrm>
        </p:grpSpPr>
        <p:cxnSp>
          <p:nvCxnSpPr>
            <p:cNvPr id="9" name="直接箭头连接符 8"/>
            <p:cNvCxnSpPr>
              <a:stCxn id="2" idx="3"/>
            </p:cNvCxnSpPr>
            <p:nvPr/>
          </p:nvCxnSpPr>
          <p:spPr>
            <a:xfrm flipH="1" flipV="1">
              <a:off x="3055736" y="2067694"/>
              <a:ext cx="4096" cy="6840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063615" y="2241199"/>
              <a:ext cx="467917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join()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074315" y="3570496"/>
            <a:ext cx="2933391" cy="338554"/>
            <a:chOff x="3055736" y="2677874"/>
            <a:chExt cx="2200043" cy="253916"/>
          </a:xfrm>
        </p:grpSpPr>
        <p:cxnSp>
          <p:nvCxnSpPr>
            <p:cNvPr id="21" name="直接箭头连接符 20"/>
            <p:cNvCxnSpPr/>
            <p:nvPr/>
          </p:nvCxnSpPr>
          <p:spPr>
            <a:xfrm>
              <a:off x="3055736" y="2931790"/>
              <a:ext cx="2200043" cy="0"/>
            </a:xfrm>
            <a:prstGeom prst="straightConnector1">
              <a:avLst/>
            </a:prstGeom>
            <a:ln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3537639" y="2677874"/>
              <a:ext cx="1190470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主线程一直等待</a:t>
              </a:r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…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994732" y="2612910"/>
            <a:ext cx="1026178" cy="912101"/>
            <a:chOff x="5246051" y="1959682"/>
            <a:chExt cx="769634" cy="684076"/>
          </a:xfrm>
        </p:grpSpPr>
        <p:cxnSp>
          <p:nvCxnSpPr>
            <p:cNvPr id="12" name="直接箭头连接符 11"/>
            <p:cNvCxnSpPr>
              <a:stCxn id="3" idx="3"/>
            </p:cNvCxnSpPr>
            <p:nvPr/>
          </p:nvCxnSpPr>
          <p:spPr>
            <a:xfrm flipH="1">
              <a:off x="5247587" y="1959682"/>
              <a:ext cx="4096" cy="684076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/>
            <p:cNvSpPr/>
            <p:nvPr/>
          </p:nvSpPr>
          <p:spPr>
            <a:xfrm>
              <a:off x="5246051" y="2241199"/>
              <a:ext cx="76963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notifyAll()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535421" y="3982320"/>
            <a:ext cx="2011180" cy="1376595"/>
            <a:chOff x="3401565" y="2986740"/>
            <a:chExt cx="1508385" cy="1032446"/>
          </a:xfrm>
        </p:grpSpPr>
        <p:sp>
          <p:nvSpPr>
            <p:cNvPr id="27" name="TextBox 57"/>
            <p:cNvSpPr txBox="1"/>
            <p:nvPr/>
          </p:nvSpPr>
          <p:spPr>
            <a:xfrm>
              <a:off x="3401565" y="3354230"/>
              <a:ext cx="1508385" cy="664956"/>
            </a:xfrm>
            <a:prstGeom prst="roundRect">
              <a:avLst/>
            </a:prstGeom>
            <a:noFill/>
            <a:ln w="9525">
              <a:solidFill>
                <a:srgbClr val="4F81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lvl="0"/>
              <a:r>
                <a:rPr lang="en-US" altLang="zh-CN" sz="1400" b="1">
                  <a:solidFill>
                    <a:srgbClr val="000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while</a:t>
              </a:r>
              <a:r>
                <a:rPr lang="en-US" altLang="zh-CN" sz="1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(isAlive()) {</a:t>
              </a:r>
              <a:endPara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lvl="0"/>
              <a:r>
                <a:rPr lang="en-US" altLang="zh-CN" sz="1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  wait(0);</a:t>
              </a:r>
              <a:endPara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lvl="0"/>
              <a:r>
                <a:rPr lang="en-US" altLang="zh-CN" sz="14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}</a:t>
              </a:r>
              <a:endPara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cxnSp>
          <p:nvCxnSpPr>
            <p:cNvPr id="30" name="直接箭头连接符 29"/>
            <p:cNvCxnSpPr/>
            <p:nvPr/>
          </p:nvCxnSpPr>
          <p:spPr>
            <a:xfrm>
              <a:off x="4155757" y="2986740"/>
              <a:ext cx="0" cy="3050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655867" y="1316766"/>
            <a:ext cx="5360347" cy="768085"/>
            <a:chOff x="1991900" y="987574"/>
            <a:chExt cx="4020260" cy="576064"/>
          </a:xfrm>
        </p:grpSpPr>
        <p:sp>
          <p:nvSpPr>
            <p:cNvPr id="38" name="矩形 37"/>
            <p:cNvSpPr>
              <a:spLocks noChangeAspect="1"/>
            </p:cNvSpPr>
            <p:nvPr/>
          </p:nvSpPr>
          <p:spPr>
            <a:xfrm>
              <a:off x="1991900" y="987574"/>
              <a:ext cx="1080120" cy="557239"/>
            </a:xfrm>
            <a:prstGeom prst="rect">
              <a:avLst/>
            </a:prstGeom>
            <a:solidFill>
              <a:srgbClr val="00FF3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线程</a:t>
              </a:r>
              <a:r>
                <a:rPr lang="en-US" altLang="zh-CN" sz="2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9" name="矩形 38"/>
            <p:cNvSpPr>
              <a:spLocks noChangeAspect="1"/>
            </p:cNvSpPr>
            <p:nvPr/>
          </p:nvSpPr>
          <p:spPr>
            <a:xfrm>
              <a:off x="4932040" y="1006399"/>
              <a:ext cx="1080120" cy="557239"/>
            </a:xfrm>
            <a:prstGeom prst="rect">
              <a:avLst/>
            </a:prstGeom>
            <a:solidFill>
              <a:srgbClr val="00FF37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线程</a:t>
              </a:r>
              <a:r>
                <a:rPr lang="en-US" altLang="zh-CN" sz="24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zh-CN" altLang="en-US" sz="240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655867" y="2594188"/>
            <a:ext cx="5360347" cy="768085"/>
            <a:chOff x="1991900" y="1904853"/>
            <a:chExt cx="4020260" cy="576064"/>
          </a:xfrm>
        </p:grpSpPr>
        <p:sp>
          <p:nvSpPr>
            <p:cNvPr id="40" name="矩形 39"/>
            <p:cNvSpPr>
              <a:spLocks noChangeAspect="1"/>
            </p:cNvSpPr>
            <p:nvPr/>
          </p:nvSpPr>
          <p:spPr>
            <a:xfrm>
              <a:off x="1991900" y="1904853"/>
              <a:ext cx="1080120" cy="557239"/>
            </a:xfrm>
            <a:prstGeom prst="rect">
              <a:avLst/>
            </a:prstGeom>
            <a:solidFill>
              <a:srgbClr val="0297F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135"/>
                <a:t>本地内存</a:t>
              </a:r>
              <a:endParaRPr lang="zh-CN" altLang="en-US" sz="2135"/>
            </a:p>
          </p:txBody>
        </p:sp>
        <p:sp>
          <p:nvSpPr>
            <p:cNvPr id="41" name="矩形 40"/>
            <p:cNvSpPr>
              <a:spLocks noChangeAspect="1"/>
            </p:cNvSpPr>
            <p:nvPr/>
          </p:nvSpPr>
          <p:spPr>
            <a:xfrm>
              <a:off x="4932040" y="1923678"/>
              <a:ext cx="1080120" cy="557239"/>
            </a:xfrm>
            <a:prstGeom prst="rect">
              <a:avLst/>
            </a:prstGeom>
            <a:solidFill>
              <a:srgbClr val="0297F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135"/>
                <a:t>本地内存</a:t>
              </a:r>
              <a:endParaRPr lang="zh-CN" altLang="en-US" sz="2135"/>
            </a:p>
          </p:txBody>
        </p:sp>
      </p:grpSp>
      <p:sp>
        <p:nvSpPr>
          <p:cNvPr id="42" name="矩形 41"/>
          <p:cNvSpPr>
            <a:spLocks noChangeAspect="1"/>
          </p:cNvSpPr>
          <p:nvPr/>
        </p:nvSpPr>
        <p:spPr>
          <a:xfrm>
            <a:off x="3663979" y="3871612"/>
            <a:ext cx="3344123" cy="742985"/>
          </a:xfrm>
          <a:prstGeom prst="rect">
            <a:avLst/>
          </a:prstGeom>
          <a:solidFill>
            <a:srgbClr val="92CCF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/>
              <a:t>JMM</a:t>
            </a:r>
            <a:endParaRPr lang="zh-CN" altLang="en-US" sz="2400"/>
          </a:p>
        </p:txBody>
      </p:sp>
      <p:sp>
        <p:nvSpPr>
          <p:cNvPr id="45" name="矩形 44"/>
          <p:cNvSpPr>
            <a:spLocks noChangeAspect="1"/>
          </p:cNvSpPr>
          <p:nvPr/>
        </p:nvSpPr>
        <p:spPr>
          <a:xfrm>
            <a:off x="3031784" y="5123934"/>
            <a:ext cx="4608512" cy="742985"/>
          </a:xfrm>
          <a:prstGeom prst="rect">
            <a:avLst/>
          </a:prstGeom>
          <a:solidFill>
            <a:srgbClr val="FF67F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/>
              <a:t>主存</a:t>
            </a:r>
            <a:endParaRPr lang="zh-CN" altLang="en-US" sz="2400"/>
          </a:p>
        </p:txBody>
      </p:sp>
      <p:cxnSp>
        <p:nvCxnSpPr>
          <p:cNvPr id="16" name="直接箭头连接符 15"/>
          <p:cNvCxnSpPr>
            <a:endCxn id="40" idx="0"/>
          </p:cNvCxnSpPr>
          <p:nvPr/>
        </p:nvCxnSpPr>
        <p:spPr>
          <a:xfrm>
            <a:off x="3375947" y="2084852"/>
            <a:ext cx="0" cy="50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9" idx="2"/>
            <a:endCxn id="41" idx="0"/>
          </p:cNvCxnSpPr>
          <p:nvPr/>
        </p:nvCxnSpPr>
        <p:spPr>
          <a:xfrm>
            <a:off x="7296133" y="2084851"/>
            <a:ext cx="0" cy="534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40" idx="2"/>
            <a:endCxn id="45" idx="0"/>
          </p:cNvCxnSpPr>
          <p:nvPr/>
        </p:nvCxnSpPr>
        <p:spPr>
          <a:xfrm>
            <a:off x="3375947" y="3337173"/>
            <a:ext cx="1960093" cy="178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1" idx="2"/>
          </p:cNvCxnSpPr>
          <p:nvPr/>
        </p:nvCxnSpPr>
        <p:spPr>
          <a:xfrm flipH="1">
            <a:off x="5336040" y="3362273"/>
            <a:ext cx="1960093" cy="1786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原子操作的实现原理</a:t>
            </a:r>
            <a:endParaRPr lang="zh-TW" altLang="zh-CN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1121834" y="15091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操作的实现思路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2255574" y="3295519"/>
            <a:ext cx="1393905" cy="578407"/>
          </a:xfrm>
          <a:prstGeom prst="round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1600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</a:t>
            </a:r>
            <a: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 = </a:t>
            </a:r>
            <a:r>
              <a:rPr lang="zh-CN" altLang="zh-CN" sz="160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zh-CN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zh-CN" altLang="zh-CN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510073" y="3295519"/>
            <a:ext cx="1927752" cy="578407"/>
            <a:chOff x="2806491" y="2395158"/>
            <a:chExt cx="1445814" cy="433805"/>
          </a:xfrm>
        </p:grpSpPr>
        <p:sp>
          <p:nvSpPr>
            <p:cNvPr id="25" name="矩形 24"/>
            <p:cNvSpPr/>
            <p:nvPr/>
          </p:nvSpPr>
          <p:spPr>
            <a:xfrm>
              <a:off x="3441308" y="2482687"/>
              <a:ext cx="302562" cy="2385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6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2806491" y="2395158"/>
              <a:ext cx="1445814" cy="433805"/>
              <a:chOff x="3797195" y="2847329"/>
              <a:chExt cx="1445814" cy="433805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3872697" y="2938754"/>
                <a:ext cx="458299" cy="238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65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0x01</a:t>
                </a:r>
                <a:endParaRPr lang="zh-CN" altLang="en-US" sz="14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6" name="组合 95"/>
              <p:cNvGrpSpPr/>
              <p:nvPr/>
            </p:nvGrpSpPr>
            <p:grpSpPr>
              <a:xfrm>
                <a:off x="3797195" y="2847329"/>
                <a:ext cx="1445814" cy="433805"/>
                <a:chOff x="3797195" y="2847329"/>
                <a:chExt cx="1445814" cy="433805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3797195" y="2847329"/>
                  <a:ext cx="1445814" cy="433805"/>
                </a:xfrm>
                <a:prstGeom prst="rect">
                  <a:avLst/>
                </a:prstGeom>
                <a:noFill/>
                <a:ln w="15875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cxnSp>
              <p:nvCxnSpPr>
                <p:cNvPr id="28" name="直接连接符 27"/>
                <p:cNvCxnSpPr/>
                <p:nvPr/>
              </p:nvCxnSpPr>
              <p:spPr>
                <a:xfrm>
                  <a:off x="4319909" y="2847329"/>
                  <a:ext cx="0" cy="43380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7" name="直接箭头连接符 36"/>
          <p:cNvCxnSpPr>
            <a:stCxn id="17" idx="0"/>
            <a:endCxn id="98" idx="2"/>
          </p:cNvCxnSpPr>
          <p:nvPr/>
        </p:nvCxnSpPr>
        <p:spPr>
          <a:xfrm flipH="1" flipV="1">
            <a:off x="5927216" y="3728331"/>
            <a:ext cx="2361894" cy="77323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77" idx="3"/>
            <a:endCxn id="74" idx="1"/>
          </p:cNvCxnSpPr>
          <p:nvPr/>
        </p:nvCxnSpPr>
        <p:spPr>
          <a:xfrm>
            <a:off x="8433464" y="2474133"/>
            <a:ext cx="3768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组合 72"/>
          <p:cNvGrpSpPr/>
          <p:nvPr/>
        </p:nvGrpSpPr>
        <p:grpSpPr>
          <a:xfrm>
            <a:off x="6735391" y="3915624"/>
            <a:ext cx="257389" cy="340089"/>
            <a:chOff x="5757899" y="2618845"/>
            <a:chExt cx="193042" cy="255067"/>
          </a:xfrm>
        </p:grpSpPr>
        <p:cxnSp>
          <p:nvCxnSpPr>
            <p:cNvPr id="68" name="直接连接符 67"/>
            <p:cNvCxnSpPr/>
            <p:nvPr/>
          </p:nvCxnSpPr>
          <p:spPr>
            <a:xfrm>
              <a:off x="5854420" y="2618845"/>
              <a:ext cx="42298" cy="2539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5757899" y="2670096"/>
              <a:ext cx="193042" cy="2038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7364588" y="3370337"/>
            <a:ext cx="1916263" cy="318100"/>
            <a:chOff x="4964520" y="2470890"/>
            <a:chExt cx="1437198" cy="238575"/>
          </a:xfrm>
        </p:grpSpPr>
        <p:sp>
          <p:nvSpPr>
            <p:cNvPr id="80" name="矩形 79"/>
            <p:cNvSpPr/>
            <p:nvPr/>
          </p:nvSpPr>
          <p:spPr>
            <a:xfrm>
              <a:off x="4964520" y="2470890"/>
              <a:ext cx="419827" cy="23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</a:t>
              </a:r>
              <a:endParaRPr lang="zh-CN" altLang="en-US" sz="146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5381834" y="2470890"/>
              <a:ext cx="602569" cy="23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期望值</a:t>
              </a:r>
              <a:endParaRPr lang="zh-CN" altLang="en-US" sz="146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5981891" y="2470890"/>
              <a:ext cx="419827" cy="23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新值</a:t>
              </a:r>
              <a:endParaRPr lang="zh-CN" altLang="en-US" sz="146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7285830" y="4386765"/>
            <a:ext cx="2726439" cy="578407"/>
            <a:chOff x="4885847" y="2730700"/>
            <a:chExt cx="2044829" cy="433805"/>
          </a:xfrm>
        </p:grpSpPr>
        <p:sp>
          <p:nvSpPr>
            <p:cNvPr id="21" name="矩形 20"/>
            <p:cNvSpPr/>
            <p:nvPr/>
          </p:nvSpPr>
          <p:spPr>
            <a:xfrm>
              <a:off x="6421883" y="2816797"/>
              <a:ext cx="508793" cy="23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4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CPU2</a:t>
              </a:r>
              <a:endParaRPr lang="zh-CN" altLang="en-US" sz="146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885847" y="2730700"/>
              <a:ext cx="1504919" cy="433805"/>
              <a:chOff x="4828858" y="2669270"/>
              <a:chExt cx="1504919" cy="433805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974645" y="2755367"/>
                <a:ext cx="221455" cy="238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65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4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4828858" y="2669270"/>
                <a:ext cx="1504919" cy="433805"/>
                <a:chOff x="4828858" y="2669270"/>
                <a:chExt cx="1504919" cy="433805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470590" y="2755367"/>
                  <a:ext cx="221455" cy="2385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465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en-US" sz="1465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2" name="组合 21"/>
                <p:cNvGrpSpPr/>
                <p:nvPr/>
              </p:nvGrpSpPr>
              <p:grpSpPr>
                <a:xfrm>
                  <a:off x="4828858" y="2669270"/>
                  <a:ext cx="1504919" cy="433805"/>
                  <a:chOff x="4627878" y="2730700"/>
                  <a:chExt cx="1504919" cy="433805"/>
                </a:xfrm>
              </p:grpSpPr>
              <p:sp>
                <p:nvSpPr>
                  <p:cNvPr id="16" name="矩形 15"/>
                  <p:cNvSpPr/>
                  <p:nvPr/>
                </p:nvSpPr>
                <p:spPr>
                  <a:xfrm>
                    <a:off x="4700997" y="2816797"/>
                    <a:ext cx="458299" cy="2385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CN" sz="1465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0x01</a:t>
                    </a:r>
                    <a:endParaRPr lang="zh-CN" altLang="en-US" sz="1465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19" name="组合 18"/>
                  <p:cNvGrpSpPr/>
                  <p:nvPr/>
                </p:nvGrpSpPr>
                <p:grpSpPr>
                  <a:xfrm>
                    <a:off x="4627878" y="2730700"/>
                    <a:ext cx="1504919" cy="433805"/>
                    <a:chOff x="4283183" y="2649467"/>
                    <a:chExt cx="1504919" cy="433805"/>
                  </a:xfrm>
                </p:grpSpPr>
                <p:cxnSp>
                  <p:nvCxnSpPr>
                    <p:cNvPr id="20" name="直接连接符 19"/>
                    <p:cNvCxnSpPr/>
                    <p:nvPr/>
                  </p:nvCxnSpPr>
                  <p:spPr>
                    <a:xfrm>
                      <a:off x="4788024" y="2649467"/>
                      <a:ext cx="0" cy="43380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矩形 14"/>
                    <p:cNvSpPr/>
                    <p:nvPr/>
                  </p:nvSpPr>
                  <p:spPr>
                    <a:xfrm>
                      <a:off x="4283183" y="2649467"/>
                      <a:ext cx="1504919" cy="433805"/>
                    </a:xfrm>
                    <a:prstGeom prst="rect">
                      <a:avLst/>
                    </a:prstGeom>
                    <a:noFill/>
                    <a:ln w="15875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400"/>
                    </a:p>
                  </p:txBody>
                </p:sp>
                <p:cxnSp>
                  <p:nvCxnSpPr>
                    <p:cNvPr id="108" name="直接连接符 107"/>
                    <p:cNvCxnSpPr/>
                    <p:nvPr/>
                  </p:nvCxnSpPr>
                  <p:spPr>
                    <a:xfrm>
                      <a:off x="5292080" y="2649467"/>
                      <a:ext cx="0" cy="433805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sp>
        <p:nvSpPr>
          <p:cNvPr id="116" name="矩形 115"/>
          <p:cNvSpPr/>
          <p:nvPr/>
        </p:nvSpPr>
        <p:spPr>
          <a:xfrm>
            <a:off x="6094437" y="3389712"/>
            <a:ext cx="3113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4" name="图片 13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12" b="96965" l="656" r="98525">
                        <a14:foregroundMark x1="14754" y1="20573" x2="14754" y2="20573"/>
                        <a14:foregroundMark x1="35738" y1="5396" x2="35738" y2="5396"/>
                        <a14:foregroundMark x1="44426" y1="1012" x2="44426" y2="1012"/>
                        <a14:foregroundMark x1="90820" y1="43845" x2="90820" y2="43845"/>
                        <a14:foregroundMark x1="89836" y1="61720" x2="89836" y2="61720"/>
                        <a14:foregroundMark x1="91475" y1="51433" x2="91475" y2="51433"/>
                        <a14:foregroundMark x1="90656" y1="47723" x2="90656" y2="47723"/>
                        <a14:foregroundMark x1="85902" y1="24115" x2="85902" y2="24115"/>
                        <a14:foregroundMark x1="55410" y1="4216" x2="55410" y2="4216"/>
                        <a14:foregroundMark x1="59508" y1="5059" x2="59508" y2="5059"/>
                        <a14:foregroundMark x1="64426" y1="7251" x2="64426" y2="7251"/>
                        <a14:foregroundMark x1="69344" y1="12479" x2="69344" y2="12479"/>
                        <a14:foregroundMark x1="89508" y1="67116" x2="89508" y2="67116"/>
                        <a14:foregroundMark x1="5574" y1="32040" x2="5574" y2="32040"/>
                        <a14:foregroundMark x1="2131" y1="55481" x2="2131" y2="55481"/>
                        <a14:foregroundMark x1="10820" y1="80944" x2="10820" y2="80944"/>
                        <a14:foregroundMark x1="8689" y1="80270" x2="8689" y2="80270"/>
                        <a14:foregroundMark x1="11967" y1="80607" x2="11967" y2="80607"/>
                        <a14:foregroundMark x1="14098" y1="80270" x2="14098" y2="80270"/>
                        <a14:foregroundMark x1="15410" y1="85160" x2="15410" y2="85160"/>
                        <a14:foregroundMark x1="19016" y1="83474" x2="19016" y2="83474"/>
                        <a14:foregroundMark x1="24918" y1="83305" x2="24918" y2="83305"/>
                        <a14:foregroundMark x1="26721" y1="89882" x2="26721" y2="89882"/>
                        <a14:foregroundMark x1="30820" y1="90894" x2="30820" y2="90894"/>
                        <a14:foregroundMark x1="21639" y1="96965" x2="21639" y2="96965"/>
                        <a14:foregroundMark x1="39016" y1="94266" x2="39016" y2="94266"/>
                        <a14:foregroundMark x1="50328" y1="95953" x2="50328" y2="95953"/>
                        <a14:foregroundMark x1="40492" y1="94941" x2="40492" y2="94941"/>
                        <a14:foregroundMark x1="50820" y1="94098" x2="50820" y2="94098"/>
                        <a14:foregroundMark x1="59180" y1="94435" x2="60164" y2="94435"/>
                        <a14:foregroundMark x1="69180" y1="92411" x2="69180" y2="92411"/>
                        <a14:foregroundMark x1="75738" y1="89039" x2="75738" y2="89039"/>
                        <a14:foregroundMark x1="91475" y1="64587" x2="91475" y2="64587"/>
                        <a14:foregroundMark x1="85246" y1="27150" x2="85246" y2="27150"/>
                        <a14:foregroundMark x1="86230" y1="29680" x2="86230" y2="29680"/>
                        <a14:foregroundMark x1="656" y1="48061" x2="656" y2="48061"/>
                        <a14:foregroundMark x1="6230" y1="72344" x2="6230" y2="72344"/>
                        <a14:foregroundMark x1="6885" y1="73862" x2="6885" y2="73862"/>
                        <a14:foregroundMark x1="49508" y1="3204" x2="49508" y2="3204"/>
                        <a14:foregroundMark x1="48852" y1="3035" x2="48852" y2="3035"/>
                        <a14:foregroundMark x1="93115" y1="47218" x2="93115" y2="47218"/>
                        <a14:foregroundMark x1="89836" y1="52782" x2="89836" y2="52782"/>
                        <a14:foregroundMark x1="84426" y1="53963" x2="84426" y2="53963"/>
                        <a14:foregroundMark x1="87049" y1="53288" x2="87049" y2="53288"/>
                        <a14:foregroundMark x1="90820" y1="52951" x2="90820" y2="52951"/>
                        <a14:foregroundMark x1="92459" y1="52951" x2="92459" y2="52951"/>
                        <a14:foregroundMark x1="94262" y1="54132" x2="94262" y2="54132"/>
                        <a14:foregroundMark x1="98525" y1="54132" x2="98525" y2="5413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76665" y="3830631"/>
            <a:ext cx="594988" cy="578407"/>
          </a:xfrm>
          <a:prstGeom prst="rect">
            <a:avLst/>
          </a:prstGeom>
        </p:spPr>
      </p:pic>
      <p:cxnSp>
        <p:nvCxnSpPr>
          <p:cNvPr id="31" name="连接符: 肘形 30"/>
          <p:cNvCxnSpPr>
            <a:stCxn id="18" idx="2"/>
            <a:endCxn id="116" idx="2"/>
          </p:cNvCxnSpPr>
          <p:nvPr/>
        </p:nvCxnSpPr>
        <p:spPr>
          <a:xfrm rot="5400000" flipH="1">
            <a:off x="7059938" y="2918417"/>
            <a:ext cx="1091395" cy="2711094"/>
          </a:xfrm>
          <a:prstGeom prst="bentConnector3">
            <a:avLst>
              <a:gd name="adj1" fmla="val -20946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箭头: 右 35"/>
          <p:cNvSpPr/>
          <p:nvPr/>
        </p:nvSpPr>
        <p:spPr>
          <a:xfrm>
            <a:off x="3815823" y="3445497"/>
            <a:ext cx="560384" cy="278448"/>
          </a:xfrm>
          <a:prstGeom prst="rightArrow">
            <a:avLst/>
          </a:prstGeom>
          <a:solidFill>
            <a:srgbClr val="157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39" name="组合 38"/>
          <p:cNvGrpSpPr/>
          <p:nvPr/>
        </p:nvGrpSpPr>
        <p:grpSpPr>
          <a:xfrm>
            <a:off x="7282549" y="2200287"/>
            <a:ext cx="2695661" cy="578407"/>
            <a:chOff x="4548451" y="1562378"/>
            <a:chExt cx="2021746" cy="433805"/>
          </a:xfrm>
        </p:grpSpPr>
        <p:sp>
          <p:nvSpPr>
            <p:cNvPr id="14" name="矩形 13"/>
            <p:cNvSpPr/>
            <p:nvPr/>
          </p:nvSpPr>
          <p:spPr>
            <a:xfrm>
              <a:off x="6061404" y="1645526"/>
              <a:ext cx="508793" cy="2385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CPU1</a:t>
              </a:r>
              <a:endParaRPr lang="zh-CN" altLang="en-US" sz="146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2" name="组合 71"/>
            <p:cNvGrpSpPr/>
            <p:nvPr/>
          </p:nvGrpSpPr>
          <p:grpSpPr>
            <a:xfrm>
              <a:off x="4548451" y="1562378"/>
              <a:ext cx="1504919" cy="433805"/>
              <a:chOff x="4828858" y="2669270"/>
              <a:chExt cx="1504919" cy="433805"/>
            </a:xfrm>
          </p:grpSpPr>
          <p:sp>
            <p:nvSpPr>
              <p:cNvPr id="74" name="矩形 73"/>
              <p:cNvSpPr/>
              <p:nvPr/>
            </p:nvSpPr>
            <p:spPr>
              <a:xfrm>
                <a:off x="5974645" y="2755367"/>
                <a:ext cx="221455" cy="2385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65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endParaRPr lang="zh-CN" altLang="en-US" sz="14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6" name="组合 75"/>
              <p:cNvGrpSpPr/>
              <p:nvPr/>
            </p:nvGrpSpPr>
            <p:grpSpPr>
              <a:xfrm>
                <a:off x="4828858" y="2669270"/>
                <a:ext cx="1504919" cy="433805"/>
                <a:chOff x="4828858" y="2669270"/>
                <a:chExt cx="1504919" cy="433805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5470590" y="2755367"/>
                  <a:ext cx="221455" cy="2385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465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</a:t>
                  </a:r>
                  <a:endParaRPr lang="zh-CN" altLang="en-US" sz="1465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78" name="组合 77"/>
                <p:cNvGrpSpPr/>
                <p:nvPr/>
              </p:nvGrpSpPr>
              <p:grpSpPr>
                <a:xfrm>
                  <a:off x="4828858" y="2669270"/>
                  <a:ext cx="1504919" cy="433805"/>
                  <a:chOff x="4627878" y="2730700"/>
                  <a:chExt cx="1504919" cy="433805"/>
                </a:xfrm>
              </p:grpSpPr>
              <p:sp>
                <p:nvSpPr>
                  <p:cNvPr id="79" name="矩形 78"/>
                  <p:cNvSpPr/>
                  <p:nvPr/>
                </p:nvSpPr>
                <p:spPr>
                  <a:xfrm>
                    <a:off x="4700997" y="2816797"/>
                    <a:ext cx="458299" cy="2385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CN" sz="1465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0x01</a:t>
                    </a:r>
                    <a:endParaRPr lang="zh-CN" altLang="en-US" sz="1465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86" name="组合 85"/>
                  <p:cNvGrpSpPr/>
                  <p:nvPr/>
                </p:nvGrpSpPr>
                <p:grpSpPr>
                  <a:xfrm>
                    <a:off x="4627878" y="2730700"/>
                    <a:ext cx="1504919" cy="433805"/>
                    <a:chOff x="4283183" y="2649467"/>
                    <a:chExt cx="1504919" cy="433805"/>
                  </a:xfrm>
                </p:grpSpPr>
                <p:cxnSp>
                  <p:nvCxnSpPr>
                    <p:cNvPr id="87" name="直接连接符 86"/>
                    <p:cNvCxnSpPr/>
                    <p:nvPr/>
                  </p:nvCxnSpPr>
                  <p:spPr>
                    <a:xfrm>
                      <a:off x="4788024" y="2649467"/>
                      <a:ext cx="0" cy="43380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8" name="矩形 87"/>
                    <p:cNvSpPr/>
                    <p:nvPr/>
                  </p:nvSpPr>
                  <p:spPr>
                    <a:xfrm>
                      <a:off x="4283183" y="2649467"/>
                      <a:ext cx="1504919" cy="433805"/>
                    </a:xfrm>
                    <a:prstGeom prst="rect">
                      <a:avLst/>
                    </a:prstGeom>
                    <a:noFill/>
                    <a:ln w="15875"/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2400"/>
                    </a:p>
                  </p:txBody>
                </p:sp>
                <p:cxnSp>
                  <p:nvCxnSpPr>
                    <p:cNvPr id="89" name="直接连接符 88"/>
                    <p:cNvCxnSpPr/>
                    <p:nvPr/>
                  </p:nvCxnSpPr>
                  <p:spPr>
                    <a:xfrm>
                      <a:off x="5292080" y="2649467"/>
                      <a:ext cx="0" cy="433805"/>
                    </a:xfrm>
                    <a:prstGeom prst="line">
                      <a:avLst/>
                    </a:prstGeom>
                    <a:ln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52" name="组合 51"/>
          <p:cNvGrpSpPr/>
          <p:nvPr/>
        </p:nvGrpSpPr>
        <p:grpSpPr>
          <a:xfrm>
            <a:off x="7588711" y="3807765"/>
            <a:ext cx="1460293" cy="407735"/>
            <a:chOff x="5134353" y="2767986"/>
            <a:chExt cx="1095220" cy="305801"/>
          </a:xfrm>
        </p:grpSpPr>
        <p:sp>
          <p:nvSpPr>
            <p:cNvPr id="46" name="箭头: 下 45"/>
            <p:cNvSpPr/>
            <p:nvPr/>
          </p:nvSpPr>
          <p:spPr>
            <a:xfrm>
              <a:off x="6104663" y="2772153"/>
              <a:ext cx="124910" cy="300026"/>
            </a:xfrm>
            <a:prstGeom prst="downArrow">
              <a:avLst/>
            </a:prstGeom>
            <a:solidFill>
              <a:srgbClr val="157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1" name="箭头: 下 90"/>
            <p:cNvSpPr/>
            <p:nvPr/>
          </p:nvSpPr>
          <p:spPr>
            <a:xfrm>
              <a:off x="5606991" y="2767986"/>
              <a:ext cx="124910" cy="300026"/>
            </a:xfrm>
            <a:prstGeom prst="downArrow">
              <a:avLst/>
            </a:prstGeom>
            <a:solidFill>
              <a:srgbClr val="157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2" name="箭头: 下 91"/>
            <p:cNvSpPr/>
            <p:nvPr/>
          </p:nvSpPr>
          <p:spPr>
            <a:xfrm>
              <a:off x="5134353" y="2773761"/>
              <a:ext cx="124910" cy="300026"/>
            </a:xfrm>
            <a:prstGeom prst="downArrow">
              <a:avLst/>
            </a:prstGeom>
            <a:solidFill>
              <a:srgbClr val="157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7593964" y="2855793"/>
            <a:ext cx="1447209" cy="403176"/>
            <a:chOff x="5133536" y="2054028"/>
            <a:chExt cx="1085407" cy="302382"/>
          </a:xfrm>
        </p:grpSpPr>
        <p:sp>
          <p:nvSpPr>
            <p:cNvPr id="93" name="箭头: 下 92"/>
            <p:cNvSpPr/>
            <p:nvPr/>
          </p:nvSpPr>
          <p:spPr>
            <a:xfrm rot="10800000">
              <a:off x="6094033" y="2054028"/>
              <a:ext cx="124910" cy="300026"/>
            </a:xfrm>
            <a:prstGeom prst="downArrow">
              <a:avLst/>
            </a:prstGeom>
            <a:solidFill>
              <a:srgbClr val="157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4" name="箭头: 下 93"/>
            <p:cNvSpPr/>
            <p:nvPr/>
          </p:nvSpPr>
          <p:spPr>
            <a:xfrm rot="10800000">
              <a:off x="5602235" y="2054028"/>
              <a:ext cx="124910" cy="300026"/>
            </a:xfrm>
            <a:prstGeom prst="downArrow">
              <a:avLst/>
            </a:prstGeom>
            <a:solidFill>
              <a:srgbClr val="157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5" name="箭头: 下 94"/>
            <p:cNvSpPr/>
            <p:nvPr/>
          </p:nvSpPr>
          <p:spPr>
            <a:xfrm rot="10800000">
              <a:off x="5133536" y="2056384"/>
              <a:ext cx="124910" cy="300026"/>
            </a:xfrm>
            <a:prstGeom prst="downArrow">
              <a:avLst/>
            </a:prstGeom>
            <a:solidFill>
              <a:srgbClr val="157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cxnSp>
        <p:nvCxnSpPr>
          <p:cNvPr id="57" name="连接符: 肘形 56"/>
          <p:cNvCxnSpPr>
            <a:stCxn id="74" idx="0"/>
            <a:endCxn id="98" idx="0"/>
          </p:cNvCxnSpPr>
          <p:nvPr/>
        </p:nvCxnSpPr>
        <p:spPr>
          <a:xfrm rot="16200000" flipH="1" flipV="1">
            <a:off x="6894985" y="1347314"/>
            <a:ext cx="1095148" cy="3030685"/>
          </a:xfrm>
          <a:prstGeom prst="bentConnector3">
            <a:avLst>
              <a:gd name="adj1" fmla="val -20874"/>
            </a:avLst>
          </a:prstGeom>
          <a:ln w="12700">
            <a:solidFill>
              <a:srgbClr val="157FE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5725508" y="3410231"/>
            <a:ext cx="403416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65" b="1">
                <a:solidFill>
                  <a:srgbClr val="157F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65" b="1">
              <a:solidFill>
                <a:srgbClr val="157F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0" name="直接连接符 99"/>
          <p:cNvCxnSpPr/>
          <p:nvPr/>
        </p:nvCxnSpPr>
        <p:spPr>
          <a:xfrm>
            <a:off x="5374937" y="3420271"/>
            <a:ext cx="365641" cy="328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17" idx="3"/>
            <a:endCxn id="18" idx="1"/>
          </p:cNvCxnSpPr>
          <p:nvPr/>
        </p:nvCxnSpPr>
        <p:spPr>
          <a:xfrm>
            <a:off x="8436745" y="4660611"/>
            <a:ext cx="3768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77" idx="2"/>
            <a:endCxn id="25" idx="0"/>
          </p:cNvCxnSpPr>
          <p:nvPr/>
        </p:nvCxnSpPr>
        <p:spPr>
          <a:xfrm flipH="1">
            <a:off x="5558204" y="2633183"/>
            <a:ext cx="2727624" cy="779041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5763284" y="3420271"/>
            <a:ext cx="365641" cy="3287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3" name="矩形 142"/>
          <p:cNvSpPr/>
          <p:nvPr/>
        </p:nvSpPr>
        <p:spPr>
          <a:xfrm>
            <a:off x="5739421" y="3418627"/>
            <a:ext cx="403416" cy="31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65" b="1">
                <a:solidFill>
                  <a:srgbClr val="157FE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1465" b="1">
              <a:solidFill>
                <a:srgbClr val="157FE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6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116" grpId="0"/>
      <p:bldP spid="36" grpId="0" animBg="1"/>
      <p:bldP spid="98" grpId="0"/>
      <p:bldP spid="98" grpId="1"/>
      <p:bldP spid="1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原子操作的实现原理</a:t>
            </a:r>
            <a:endParaRPr lang="zh-TW" altLang="zh-CN" sz="32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1121834" y="1509185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CAS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操作的问题</a:t>
            </a: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4" name="TextBox 2"/>
          <p:cNvSpPr txBox="1">
            <a:spLocks noChangeArrowheads="1"/>
          </p:cNvSpPr>
          <p:nvPr/>
        </p:nvSpPr>
        <p:spPr bwMode="auto">
          <a:xfrm>
            <a:off x="1121834" y="2121061"/>
            <a:ext cx="4608095" cy="110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rgbClr val="595959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u"/>
              <a:defRPr sz="10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65" b="0"/>
              <a:t>只能保证一个共享变量的操作</a:t>
            </a:r>
            <a:endParaRPr lang="en-US" altLang="zh-CN" sz="1465" b="0"/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465" b="0"/>
              <a:t>CSA</a:t>
            </a:r>
            <a:r>
              <a:rPr lang="zh-CN" altLang="en-US" sz="1465" b="0"/>
              <a:t>操作长时间不成功</a:t>
            </a:r>
            <a:endParaRPr lang="en-US" altLang="zh-CN" sz="1465" b="0"/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465" b="0"/>
              <a:t>ABA</a:t>
            </a:r>
            <a:r>
              <a:rPr lang="zh-CN" altLang="en-US" sz="1465" b="0"/>
              <a:t>问题（</a:t>
            </a:r>
            <a:r>
              <a:rPr lang="en-US" altLang="zh-CN" sz="1465" b="0"/>
              <a:t>A-&gt;B-&gt;A</a:t>
            </a:r>
            <a:r>
              <a:rPr lang="zh-CN" altLang="en-US" sz="1465" b="0"/>
              <a:t>）：版本号</a:t>
            </a:r>
            <a:endParaRPr lang="en-US" altLang="zh-CN" sz="1465" b="0"/>
          </a:p>
        </p:txBody>
      </p:sp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4655840" y="2154821"/>
            <a:ext cx="7175814" cy="2548359"/>
            <a:chOff x="1691680" y="1650215"/>
            <a:chExt cx="5839138" cy="2073663"/>
          </a:xfrm>
        </p:grpSpPr>
        <p:sp>
          <p:nvSpPr>
            <p:cNvPr id="6" name="矩形: 圆角 5"/>
            <p:cNvSpPr/>
            <p:nvPr/>
          </p:nvSpPr>
          <p:spPr>
            <a:xfrm>
              <a:off x="1691680" y="2471639"/>
              <a:ext cx="1045429" cy="433805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465" b="1">
                  <a:solidFill>
                    <a:srgbClr val="00008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int </a:t>
              </a:r>
              <a:r>
                <a:rPr lang="zh-CN" altLang="zh-CN" sz="1465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i = </a:t>
              </a:r>
              <a:r>
                <a:rPr lang="zh-CN" altLang="zh-CN" sz="1465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r>
                <a:rPr lang="zh-CN" altLang="zh-CN" sz="1465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;</a:t>
              </a:r>
              <a:endParaRPr lang="zh-CN" altLang="zh-CN" sz="1465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3382555" y="2471639"/>
              <a:ext cx="1445814" cy="433805"/>
              <a:chOff x="2806491" y="2395158"/>
              <a:chExt cx="1445814" cy="433805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3441308" y="2482687"/>
                <a:ext cx="302562" cy="2588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65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4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" name="组合 8"/>
              <p:cNvGrpSpPr/>
              <p:nvPr/>
            </p:nvGrpSpPr>
            <p:grpSpPr>
              <a:xfrm>
                <a:off x="2806491" y="2395158"/>
                <a:ext cx="1445814" cy="433805"/>
                <a:chOff x="3797195" y="2847329"/>
                <a:chExt cx="1445814" cy="433805"/>
              </a:xfrm>
            </p:grpSpPr>
            <p:sp>
              <p:nvSpPr>
                <p:cNvPr id="10" name="矩形 9"/>
                <p:cNvSpPr/>
                <p:nvPr/>
              </p:nvSpPr>
              <p:spPr>
                <a:xfrm>
                  <a:off x="3853227" y="2938754"/>
                  <a:ext cx="497239" cy="2588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465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0x01</a:t>
                  </a:r>
                  <a:endParaRPr lang="zh-CN" altLang="en-US" sz="1465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13" name="组合 12"/>
                <p:cNvGrpSpPr/>
                <p:nvPr/>
              </p:nvGrpSpPr>
              <p:grpSpPr>
                <a:xfrm>
                  <a:off x="3797195" y="2847329"/>
                  <a:ext cx="1445814" cy="433805"/>
                  <a:chOff x="3797195" y="2847329"/>
                  <a:chExt cx="1445814" cy="433805"/>
                </a:xfrm>
              </p:grpSpPr>
              <p:sp>
                <p:nvSpPr>
                  <p:cNvPr id="14" name="矩形 13"/>
                  <p:cNvSpPr/>
                  <p:nvPr/>
                </p:nvSpPr>
                <p:spPr>
                  <a:xfrm>
                    <a:off x="3797195" y="2847329"/>
                    <a:ext cx="1445814" cy="433805"/>
                  </a:xfrm>
                  <a:prstGeom prst="rect">
                    <a:avLst/>
                  </a:prstGeom>
                  <a:noFill/>
                  <a:ln w="15875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/>
                  </a:p>
                </p:txBody>
              </p:sp>
              <p:cxnSp>
                <p:nvCxnSpPr>
                  <p:cNvPr id="15" name="直接连接符 14"/>
                  <p:cNvCxnSpPr/>
                  <p:nvPr/>
                </p:nvCxnSpPr>
                <p:spPr>
                  <a:xfrm>
                    <a:off x="4319909" y="2847329"/>
                    <a:ext cx="0" cy="433805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16" name="直接箭头连接符 15"/>
            <p:cNvCxnSpPr>
              <a:stCxn id="30" idx="0"/>
            </p:cNvCxnSpPr>
            <p:nvPr/>
          </p:nvCxnSpPr>
          <p:spPr>
            <a:xfrm flipH="1" flipV="1">
              <a:off x="4445412" y="2819283"/>
              <a:ext cx="1771421" cy="556887"/>
            </a:xfrm>
            <a:prstGeom prst="straightConnector1">
              <a:avLst/>
            </a:prstGeom>
            <a:ln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46" idx="3"/>
              <a:endCxn id="44" idx="1"/>
            </p:cNvCxnSpPr>
            <p:nvPr/>
          </p:nvCxnSpPr>
          <p:spPr>
            <a:xfrm>
              <a:off x="6334507" y="1865735"/>
              <a:ext cx="263783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组合 17"/>
            <p:cNvGrpSpPr/>
            <p:nvPr/>
          </p:nvGrpSpPr>
          <p:grpSpPr>
            <a:xfrm>
              <a:off x="5051543" y="2936717"/>
              <a:ext cx="193042" cy="255067"/>
              <a:chOff x="5757899" y="2618845"/>
              <a:chExt cx="193042" cy="255067"/>
            </a:xfrm>
          </p:grpSpPr>
          <p:cxnSp>
            <p:nvCxnSpPr>
              <p:cNvPr id="19" name="直接连接符 18"/>
              <p:cNvCxnSpPr/>
              <p:nvPr/>
            </p:nvCxnSpPr>
            <p:spPr>
              <a:xfrm>
                <a:off x="5854420" y="2618845"/>
                <a:ext cx="42298" cy="253975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 flipH="1">
                <a:off x="5757899" y="2670096"/>
                <a:ext cx="193042" cy="203816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5505606" y="2527750"/>
              <a:ext cx="1472869" cy="258846"/>
              <a:chOff x="4946684" y="2470890"/>
              <a:chExt cx="1472869" cy="258846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4946684" y="2470890"/>
                <a:ext cx="455498" cy="25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465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地址</a:t>
                </a:r>
                <a:endParaRPr lang="zh-CN" altLang="en-US" sz="14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356235" y="2470890"/>
                <a:ext cx="653767" cy="25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465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期望值</a:t>
                </a:r>
                <a:endParaRPr lang="zh-CN" altLang="en-US" sz="14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5964055" y="2470890"/>
                <a:ext cx="455498" cy="25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465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新值</a:t>
                </a:r>
                <a:endParaRPr lang="zh-CN" altLang="en-US" sz="14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5464373" y="3290073"/>
              <a:ext cx="2066445" cy="433805"/>
              <a:chOff x="4885847" y="2730700"/>
              <a:chExt cx="2066445" cy="433805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6400268" y="2816797"/>
                <a:ext cx="552024" cy="25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465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CPU2</a:t>
                </a:r>
                <a:endParaRPr lang="zh-CN" altLang="en-US" sz="14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4885847" y="2730700"/>
                <a:ext cx="1504919" cy="433805"/>
                <a:chOff x="4828858" y="2669270"/>
                <a:chExt cx="1504919" cy="433805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5965237" y="2755367"/>
                  <a:ext cx="240271" cy="2588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465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1465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9" name="组合 28"/>
                <p:cNvGrpSpPr/>
                <p:nvPr/>
              </p:nvGrpSpPr>
              <p:grpSpPr>
                <a:xfrm>
                  <a:off x="4828858" y="2669270"/>
                  <a:ext cx="1504919" cy="433805"/>
                  <a:chOff x="4828858" y="2669270"/>
                  <a:chExt cx="1504919" cy="433805"/>
                </a:xfrm>
              </p:grpSpPr>
              <p:sp>
                <p:nvSpPr>
                  <p:cNvPr id="30" name="矩形 29"/>
                  <p:cNvSpPr/>
                  <p:nvPr/>
                </p:nvSpPr>
                <p:spPr>
                  <a:xfrm>
                    <a:off x="5461182" y="2755367"/>
                    <a:ext cx="240271" cy="2588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CN" sz="1465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0</a:t>
                    </a:r>
                    <a:endParaRPr lang="zh-CN" altLang="en-US" sz="1465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4828858" y="2669270"/>
                    <a:ext cx="1504919" cy="433805"/>
                    <a:chOff x="4627878" y="2730700"/>
                    <a:chExt cx="1504919" cy="433805"/>
                  </a:xfrm>
                </p:grpSpPr>
                <p:sp>
                  <p:nvSpPr>
                    <p:cNvPr id="32" name="矩形 31"/>
                    <p:cNvSpPr/>
                    <p:nvPr/>
                  </p:nvSpPr>
                  <p:spPr>
                    <a:xfrm>
                      <a:off x="4681526" y="2816797"/>
                      <a:ext cx="497239" cy="25884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zh-CN" sz="1465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0x01</a:t>
                      </a:r>
                      <a:endParaRPr lang="zh-CN" altLang="en-US" sz="1465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grpSp>
                  <p:nvGrpSpPr>
                    <p:cNvPr id="33" name="组合 32"/>
                    <p:cNvGrpSpPr/>
                    <p:nvPr/>
                  </p:nvGrpSpPr>
                  <p:grpSpPr>
                    <a:xfrm>
                      <a:off x="4627878" y="2730700"/>
                      <a:ext cx="1504919" cy="433805"/>
                      <a:chOff x="4283183" y="2649467"/>
                      <a:chExt cx="1504919" cy="433805"/>
                    </a:xfrm>
                  </p:grpSpPr>
                  <p:cxnSp>
                    <p:nvCxnSpPr>
                      <p:cNvPr id="34" name="直接连接符 33"/>
                      <p:cNvCxnSpPr/>
                      <p:nvPr/>
                    </p:nvCxnSpPr>
                    <p:spPr>
                      <a:xfrm>
                        <a:off x="4788024" y="2649467"/>
                        <a:ext cx="0" cy="433805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5" name="矩形 34"/>
                      <p:cNvSpPr/>
                      <p:nvPr/>
                    </p:nvSpPr>
                    <p:spPr>
                      <a:xfrm>
                        <a:off x="4283183" y="2649467"/>
                        <a:ext cx="1504919" cy="433805"/>
                      </a:xfrm>
                      <a:prstGeom prst="rect">
                        <a:avLst/>
                      </a:prstGeom>
                      <a:noFill/>
                      <a:ln w="15875"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2400"/>
                      </a:p>
                    </p:txBody>
                  </p:sp>
                  <p:cxnSp>
                    <p:nvCxnSpPr>
                      <p:cNvPr id="36" name="直接连接符 35"/>
                      <p:cNvCxnSpPr/>
                      <p:nvPr/>
                    </p:nvCxnSpPr>
                    <p:spPr>
                      <a:xfrm>
                        <a:off x="5292080" y="2649467"/>
                        <a:ext cx="0" cy="433805"/>
                      </a:xfrm>
                      <a:prstGeom prst="line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  <p:sp>
          <p:nvSpPr>
            <p:cNvPr id="37" name="矩形 36"/>
            <p:cNvSpPr/>
            <p:nvPr/>
          </p:nvSpPr>
          <p:spPr>
            <a:xfrm>
              <a:off x="4560909" y="2542284"/>
              <a:ext cx="253315" cy="2754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ackgroundRemoval t="1012" b="96965" l="656" r="98525">
                          <a14:foregroundMark x1="14754" y1="20573" x2="14754" y2="20573"/>
                          <a14:foregroundMark x1="35738" y1="5396" x2="35738" y2="5396"/>
                          <a14:foregroundMark x1="44426" y1="1012" x2="44426" y2="1012"/>
                          <a14:foregroundMark x1="90820" y1="43845" x2="90820" y2="43845"/>
                          <a14:foregroundMark x1="89836" y1="61720" x2="89836" y2="61720"/>
                          <a14:foregroundMark x1="91475" y1="51433" x2="91475" y2="51433"/>
                          <a14:foregroundMark x1="90656" y1="47723" x2="90656" y2="47723"/>
                          <a14:foregroundMark x1="85902" y1="24115" x2="85902" y2="24115"/>
                          <a14:foregroundMark x1="55410" y1="4216" x2="55410" y2="4216"/>
                          <a14:foregroundMark x1="59508" y1="5059" x2="59508" y2="5059"/>
                          <a14:foregroundMark x1="64426" y1="7251" x2="64426" y2="7251"/>
                          <a14:foregroundMark x1="69344" y1="12479" x2="69344" y2="12479"/>
                          <a14:foregroundMark x1="89508" y1="67116" x2="89508" y2="67116"/>
                          <a14:foregroundMark x1="5574" y1="32040" x2="5574" y2="32040"/>
                          <a14:foregroundMark x1="2131" y1="55481" x2="2131" y2="55481"/>
                          <a14:foregroundMark x1="10820" y1="80944" x2="10820" y2="80944"/>
                          <a14:foregroundMark x1="8689" y1="80270" x2="8689" y2="80270"/>
                          <a14:foregroundMark x1="11967" y1="80607" x2="11967" y2="80607"/>
                          <a14:foregroundMark x1="14098" y1="80270" x2="14098" y2="80270"/>
                          <a14:foregroundMark x1="15410" y1="85160" x2="15410" y2="85160"/>
                          <a14:foregroundMark x1="19016" y1="83474" x2="19016" y2="83474"/>
                          <a14:foregroundMark x1="24918" y1="83305" x2="24918" y2="83305"/>
                          <a14:foregroundMark x1="26721" y1="89882" x2="26721" y2="89882"/>
                          <a14:foregroundMark x1="30820" y1="90894" x2="30820" y2="90894"/>
                          <a14:foregroundMark x1="21639" y1="96965" x2="21639" y2="96965"/>
                          <a14:foregroundMark x1="39016" y1="94266" x2="39016" y2="94266"/>
                          <a14:foregroundMark x1="50328" y1="95953" x2="50328" y2="95953"/>
                          <a14:foregroundMark x1="40492" y1="94941" x2="40492" y2="94941"/>
                          <a14:foregroundMark x1="50820" y1="94098" x2="50820" y2="94098"/>
                          <a14:foregroundMark x1="59180" y1="94435" x2="60164" y2="94435"/>
                          <a14:foregroundMark x1="69180" y1="92411" x2="69180" y2="92411"/>
                          <a14:foregroundMark x1="75738" y1="89039" x2="75738" y2="89039"/>
                          <a14:foregroundMark x1="91475" y1="64587" x2="91475" y2="64587"/>
                          <a14:foregroundMark x1="85246" y1="27150" x2="85246" y2="27150"/>
                          <a14:foregroundMark x1="86230" y1="29680" x2="86230" y2="29680"/>
                          <a14:foregroundMark x1="656" y1="48061" x2="656" y2="48061"/>
                          <a14:foregroundMark x1="6230" y1="72344" x2="6230" y2="72344"/>
                          <a14:foregroundMark x1="6885" y1="73862" x2="6885" y2="73862"/>
                          <a14:foregroundMark x1="49508" y1="3204" x2="49508" y2="3204"/>
                          <a14:foregroundMark x1="48852" y1="3035" x2="48852" y2="3035"/>
                          <a14:foregroundMark x1="93115" y1="47218" x2="93115" y2="47218"/>
                          <a14:foregroundMark x1="89836" y1="52782" x2="89836" y2="52782"/>
                          <a14:foregroundMark x1="84426" y1="53963" x2="84426" y2="53963"/>
                          <a14:foregroundMark x1="87049" y1="53288" x2="87049" y2="53288"/>
                          <a14:foregroundMark x1="90820" y1="52951" x2="90820" y2="52951"/>
                          <a14:foregroundMark x1="92459" y1="52951" x2="92459" y2="52951"/>
                          <a14:foregroundMark x1="94262" y1="54132" x2="94262" y2="54132"/>
                          <a14:foregroundMark x1="98525" y1="54132" x2="98525" y2="5413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932498" y="2872973"/>
              <a:ext cx="446241" cy="433805"/>
            </a:xfrm>
            <a:prstGeom prst="rect">
              <a:avLst/>
            </a:prstGeom>
          </p:spPr>
        </p:pic>
        <p:cxnSp>
          <p:nvCxnSpPr>
            <p:cNvPr id="39" name="连接符: 肘形 38"/>
            <p:cNvCxnSpPr>
              <a:stCxn id="28" idx="2"/>
              <a:endCxn id="37" idx="2"/>
            </p:cNvCxnSpPr>
            <p:nvPr/>
          </p:nvCxnSpPr>
          <p:spPr>
            <a:xfrm rot="5400000" flipH="1">
              <a:off x="5295605" y="2209735"/>
              <a:ext cx="817243" cy="2033321"/>
            </a:xfrm>
            <a:prstGeom prst="bentConnector3">
              <a:avLst>
                <a:gd name="adj1" fmla="val -22762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箭头: 右 39"/>
            <p:cNvSpPr/>
            <p:nvPr/>
          </p:nvSpPr>
          <p:spPr>
            <a:xfrm>
              <a:off x="2861867" y="2584123"/>
              <a:ext cx="420288" cy="208836"/>
            </a:xfrm>
            <a:prstGeom prst="rightArrow">
              <a:avLst/>
            </a:prstGeom>
            <a:solidFill>
              <a:srgbClr val="157F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41" name="组合 40"/>
            <p:cNvGrpSpPr/>
            <p:nvPr/>
          </p:nvGrpSpPr>
          <p:grpSpPr>
            <a:xfrm>
              <a:off x="5461911" y="1650215"/>
              <a:ext cx="2064977" cy="433805"/>
              <a:chOff x="4548451" y="1562378"/>
              <a:chExt cx="2064977" cy="433805"/>
            </a:xfrm>
          </p:grpSpPr>
          <p:sp>
            <p:nvSpPr>
              <p:cNvPr id="42" name="矩形 41"/>
              <p:cNvSpPr/>
              <p:nvPr/>
            </p:nvSpPr>
            <p:spPr>
              <a:xfrm>
                <a:off x="6061404" y="1645526"/>
                <a:ext cx="552024" cy="2588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65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CPU1</a:t>
                </a:r>
                <a:endParaRPr lang="zh-CN" altLang="en-US" sz="14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3" name="组合 42"/>
              <p:cNvGrpSpPr/>
              <p:nvPr/>
            </p:nvGrpSpPr>
            <p:grpSpPr>
              <a:xfrm>
                <a:off x="4548451" y="1562378"/>
                <a:ext cx="1504919" cy="433805"/>
                <a:chOff x="4828858" y="2669270"/>
                <a:chExt cx="1504919" cy="433805"/>
              </a:xfrm>
            </p:grpSpPr>
            <p:sp>
              <p:nvSpPr>
                <p:cNvPr id="44" name="矩形 43"/>
                <p:cNvSpPr/>
                <p:nvPr/>
              </p:nvSpPr>
              <p:spPr>
                <a:xfrm>
                  <a:off x="5965236" y="2755367"/>
                  <a:ext cx="240271" cy="2588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altLang="zh-CN" sz="1465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1465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45" name="组合 44"/>
                <p:cNvGrpSpPr/>
                <p:nvPr/>
              </p:nvGrpSpPr>
              <p:grpSpPr>
                <a:xfrm>
                  <a:off x="4828858" y="2669270"/>
                  <a:ext cx="1504919" cy="433805"/>
                  <a:chOff x="4828858" y="2669270"/>
                  <a:chExt cx="1504919" cy="433805"/>
                </a:xfrm>
              </p:grpSpPr>
              <p:sp>
                <p:nvSpPr>
                  <p:cNvPr id="46" name="矩形 45"/>
                  <p:cNvSpPr/>
                  <p:nvPr/>
                </p:nvSpPr>
                <p:spPr>
                  <a:xfrm>
                    <a:off x="5461182" y="2755367"/>
                    <a:ext cx="240271" cy="2588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altLang="zh-CN" sz="1465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0</a:t>
                    </a:r>
                    <a:endParaRPr lang="zh-CN" altLang="en-US" sz="1465">
                      <a:solidFill>
                        <a:srgbClr val="595959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grpSp>
                <p:nvGrpSpPr>
                  <p:cNvPr id="47" name="组合 46"/>
                  <p:cNvGrpSpPr/>
                  <p:nvPr/>
                </p:nvGrpSpPr>
                <p:grpSpPr>
                  <a:xfrm>
                    <a:off x="4828858" y="2669270"/>
                    <a:ext cx="1504919" cy="433805"/>
                    <a:chOff x="4627878" y="2730700"/>
                    <a:chExt cx="1504919" cy="433805"/>
                  </a:xfrm>
                </p:grpSpPr>
                <p:sp>
                  <p:nvSpPr>
                    <p:cNvPr id="48" name="矩形 47"/>
                    <p:cNvSpPr/>
                    <p:nvPr/>
                  </p:nvSpPr>
                  <p:spPr>
                    <a:xfrm>
                      <a:off x="4681526" y="2816797"/>
                      <a:ext cx="497239" cy="25884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algn="ctr"/>
                      <a:r>
                        <a:rPr lang="en-US" altLang="zh-CN" sz="1465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0x01</a:t>
                      </a:r>
                      <a:endParaRPr lang="zh-CN" altLang="en-US" sz="1465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p:txBody>
                </p:sp>
                <p:grpSp>
                  <p:nvGrpSpPr>
                    <p:cNvPr id="49" name="组合 48"/>
                    <p:cNvGrpSpPr/>
                    <p:nvPr/>
                  </p:nvGrpSpPr>
                  <p:grpSpPr>
                    <a:xfrm>
                      <a:off x="4627878" y="2730700"/>
                      <a:ext cx="1504919" cy="433805"/>
                      <a:chOff x="4283183" y="2649467"/>
                      <a:chExt cx="1504919" cy="433805"/>
                    </a:xfrm>
                  </p:grpSpPr>
                  <p:cxnSp>
                    <p:nvCxnSpPr>
                      <p:cNvPr id="50" name="直接连接符 49"/>
                      <p:cNvCxnSpPr/>
                      <p:nvPr/>
                    </p:nvCxnSpPr>
                    <p:spPr>
                      <a:xfrm>
                        <a:off x="4788024" y="2649467"/>
                        <a:ext cx="0" cy="433805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矩形 50"/>
                      <p:cNvSpPr/>
                      <p:nvPr/>
                    </p:nvSpPr>
                    <p:spPr>
                      <a:xfrm>
                        <a:off x="4283183" y="2649467"/>
                        <a:ext cx="1504919" cy="433805"/>
                      </a:xfrm>
                      <a:prstGeom prst="rect">
                        <a:avLst/>
                      </a:prstGeom>
                      <a:noFill/>
                      <a:ln w="15875"/>
                    </p:spPr>
                    <p:style>
                      <a:lnRef idx="2">
                        <a:schemeClr val="accent1"/>
                      </a:lnRef>
                      <a:fillRef idx="1">
                        <a:schemeClr val="l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2400"/>
                      </a:p>
                    </p:txBody>
                  </p:sp>
                  <p:cxnSp>
                    <p:nvCxnSpPr>
                      <p:cNvPr id="52" name="直接连接符 51"/>
                      <p:cNvCxnSpPr/>
                      <p:nvPr/>
                    </p:nvCxnSpPr>
                    <p:spPr>
                      <a:xfrm>
                        <a:off x="5292080" y="2649467"/>
                        <a:ext cx="0" cy="433805"/>
                      </a:xfrm>
                      <a:prstGeom prst="line">
                        <a:avLst/>
                      </a:prstGeom>
                      <a:ln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</p:grpSp>
        </p:grpSp>
        <p:grpSp>
          <p:nvGrpSpPr>
            <p:cNvPr id="53" name="组合 52"/>
            <p:cNvGrpSpPr/>
            <p:nvPr/>
          </p:nvGrpSpPr>
          <p:grpSpPr>
            <a:xfrm>
              <a:off x="5691533" y="2855823"/>
              <a:ext cx="1095220" cy="305801"/>
              <a:chOff x="5134353" y="2767986"/>
              <a:chExt cx="1095220" cy="305801"/>
            </a:xfrm>
          </p:grpSpPr>
          <p:sp>
            <p:nvSpPr>
              <p:cNvPr id="54" name="箭头: 下 53"/>
              <p:cNvSpPr/>
              <p:nvPr/>
            </p:nvSpPr>
            <p:spPr>
              <a:xfrm>
                <a:off x="6104663" y="2772153"/>
                <a:ext cx="124910" cy="300026"/>
              </a:xfrm>
              <a:prstGeom prst="downArrow">
                <a:avLst/>
              </a:prstGeom>
              <a:solidFill>
                <a:srgbClr val="157F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5" name="箭头: 下 54"/>
              <p:cNvSpPr/>
              <p:nvPr/>
            </p:nvSpPr>
            <p:spPr>
              <a:xfrm>
                <a:off x="5606991" y="2767986"/>
                <a:ext cx="124910" cy="300026"/>
              </a:xfrm>
              <a:prstGeom prst="downArrow">
                <a:avLst/>
              </a:prstGeom>
              <a:solidFill>
                <a:srgbClr val="157F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6" name="箭头: 下 55"/>
              <p:cNvSpPr/>
              <p:nvPr/>
            </p:nvSpPr>
            <p:spPr>
              <a:xfrm>
                <a:off x="5134353" y="2773761"/>
                <a:ext cx="124910" cy="300026"/>
              </a:xfrm>
              <a:prstGeom prst="downArrow">
                <a:avLst/>
              </a:prstGeom>
              <a:solidFill>
                <a:srgbClr val="157F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5695472" y="2141845"/>
              <a:ext cx="1085407" cy="302382"/>
              <a:chOff x="5133536" y="2054028"/>
              <a:chExt cx="1085407" cy="302382"/>
            </a:xfrm>
          </p:grpSpPr>
          <p:sp>
            <p:nvSpPr>
              <p:cNvPr id="58" name="箭头: 下 57"/>
              <p:cNvSpPr/>
              <p:nvPr/>
            </p:nvSpPr>
            <p:spPr>
              <a:xfrm rot="10800000">
                <a:off x="6094033" y="2054028"/>
                <a:ext cx="124910" cy="300026"/>
              </a:xfrm>
              <a:prstGeom prst="downArrow">
                <a:avLst/>
              </a:prstGeom>
              <a:solidFill>
                <a:srgbClr val="157F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9" name="箭头: 下 58"/>
              <p:cNvSpPr/>
              <p:nvPr/>
            </p:nvSpPr>
            <p:spPr>
              <a:xfrm rot="10800000">
                <a:off x="5602235" y="2054028"/>
                <a:ext cx="124910" cy="300026"/>
              </a:xfrm>
              <a:prstGeom prst="downArrow">
                <a:avLst/>
              </a:prstGeom>
              <a:solidFill>
                <a:srgbClr val="157F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60" name="箭头: 下 59"/>
              <p:cNvSpPr/>
              <p:nvPr/>
            </p:nvSpPr>
            <p:spPr>
              <a:xfrm rot="10800000">
                <a:off x="5133536" y="2056384"/>
                <a:ext cx="124910" cy="300026"/>
              </a:xfrm>
              <a:prstGeom prst="downArrow">
                <a:avLst/>
              </a:prstGeom>
              <a:solidFill>
                <a:srgbClr val="157FE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cxnSp>
          <p:nvCxnSpPr>
            <p:cNvPr id="61" name="连接符: 肘形 60"/>
            <p:cNvCxnSpPr>
              <a:stCxn id="44" idx="0"/>
            </p:cNvCxnSpPr>
            <p:nvPr/>
          </p:nvCxnSpPr>
          <p:spPr>
            <a:xfrm rot="16200000" flipH="1" flipV="1">
              <a:off x="5171239" y="1010484"/>
              <a:ext cx="821359" cy="2273014"/>
            </a:xfrm>
            <a:prstGeom prst="bentConnector4">
              <a:avLst>
                <a:gd name="adj1" fmla="val -22648"/>
                <a:gd name="adj2" fmla="val 52643"/>
              </a:avLst>
            </a:prstGeom>
            <a:ln w="12700">
              <a:solidFill>
                <a:srgbClr val="157FE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4031202" y="2565203"/>
              <a:ext cx="274231" cy="24655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>
              <a:stCxn id="30" idx="3"/>
              <a:endCxn id="28" idx="1"/>
            </p:cNvCxnSpPr>
            <p:nvPr/>
          </p:nvCxnSpPr>
          <p:spPr>
            <a:xfrm>
              <a:off x="6336968" y="3505593"/>
              <a:ext cx="263784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46" idx="2"/>
              <a:endCxn id="8" idx="0"/>
            </p:cNvCxnSpPr>
            <p:nvPr/>
          </p:nvCxnSpPr>
          <p:spPr>
            <a:xfrm flipH="1">
              <a:off x="4168653" y="1995158"/>
              <a:ext cx="2045719" cy="564011"/>
            </a:xfrm>
            <a:prstGeom prst="straightConnector1">
              <a:avLst/>
            </a:prstGeom>
            <a:ln>
              <a:prstDash val="dash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322462" y="2565203"/>
              <a:ext cx="274231" cy="24655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7" name="矩形 66"/>
            <p:cNvSpPr/>
            <p:nvPr/>
          </p:nvSpPr>
          <p:spPr>
            <a:xfrm>
              <a:off x="4305829" y="2557672"/>
              <a:ext cx="302562" cy="258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65" b="1">
                  <a:solidFill>
                    <a:srgbClr val="157FE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endParaRPr lang="zh-CN" altLang="en-US" sz="1465" b="1">
                <a:solidFill>
                  <a:srgbClr val="157FE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volatile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关键字的工作原理</a:t>
            </a:r>
            <a:endParaRPr lang="zh-TW" altLang="zh-CN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3983765" y="3621021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248128" y="3621021"/>
            <a:ext cx="0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3215679" y="1231126"/>
            <a:ext cx="1536170" cy="2289545"/>
            <a:chOff x="2411760" y="923344"/>
            <a:chExt cx="1152128" cy="1717159"/>
          </a:xfrm>
        </p:grpSpPr>
        <p:sp>
          <p:nvSpPr>
            <p:cNvPr id="15" name="矩形: 圆角 14"/>
            <p:cNvSpPr/>
            <p:nvPr/>
          </p:nvSpPr>
          <p:spPr>
            <a:xfrm>
              <a:off x="2411760" y="1200343"/>
              <a:ext cx="1152128" cy="1440160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线程本地存储</a:t>
              </a:r>
              <a:endParaRPr lang="en-US" altLang="zh-CN" sz="146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6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6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6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6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2614387" y="923344"/>
              <a:ext cx="75645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Thread-0</a:t>
              </a:r>
              <a:endParaRPr lang="zh-CN" altLang="en-US" sz="160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576055" y="1231126"/>
            <a:ext cx="1536171" cy="2289545"/>
            <a:chOff x="4932040" y="923344"/>
            <a:chExt cx="1152128" cy="1717159"/>
          </a:xfrm>
        </p:grpSpPr>
        <p:sp>
          <p:nvSpPr>
            <p:cNvPr id="17" name="矩形: 圆角 16"/>
            <p:cNvSpPr/>
            <p:nvPr/>
          </p:nvSpPr>
          <p:spPr>
            <a:xfrm>
              <a:off x="4932040" y="1200343"/>
              <a:ext cx="1152128" cy="1440160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线程本地存储</a:t>
              </a:r>
              <a:endParaRPr lang="en-US" altLang="zh-CN" sz="146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6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6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6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46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134666" y="923344"/>
              <a:ext cx="75645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600"/>
                <a:t>Thread-1</a:t>
              </a:r>
              <a:endParaRPr lang="zh-CN" altLang="en-US" sz="1600"/>
            </a:p>
          </p:txBody>
        </p:sp>
      </p:grpSp>
      <p:sp>
        <p:nvSpPr>
          <p:cNvPr id="21" name="矩形 20"/>
          <p:cNvSpPr/>
          <p:nvPr/>
        </p:nvSpPr>
        <p:spPr>
          <a:xfrm>
            <a:off x="6790142" y="2903347"/>
            <a:ext cx="110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num = 15;</a:t>
            </a:r>
            <a:endParaRPr lang="zh-CN" altLang="en-US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29768" y="2903347"/>
            <a:ext cx="110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num = 10;</a:t>
            </a:r>
            <a:endParaRPr lang="zh-CN" altLang="en-US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790142" y="2903347"/>
            <a:ext cx="110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num = 10;</a:t>
            </a:r>
            <a:endParaRPr lang="zh-CN" altLang="en-US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182760" y="2513082"/>
            <a:ext cx="257389" cy="340089"/>
            <a:chOff x="5757899" y="2618845"/>
            <a:chExt cx="193042" cy="255067"/>
          </a:xfrm>
        </p:grpSpPr>
        <p:cxnSp>
          <p:nvCxnSpPr>
            <p:cNvPr id="34" name="直接连接符 33"/>
            <p:cNvCxnSpPr/>
            <p:nvPr/>
          </p:nvCxnSpPr>
          <p:spPr>
            <a:xfrm>
              <a:off x="5854420" y="2618845"/>
              <a:ext cx="42298" cy="2539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H="1">
              <a:off x="5757899" y="2670096"/>
              <a:ext cx="193042" cy="2038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4079777" y="4905087"/>
            <a:ext cx="1018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>
                <a:solidFill>
                  <a:srgbClr val="000080"/>
                </a:solidFill>
                <a:latin typeface="宋体" panose="02010600030101010101" pitchFamily="2" charset="-122"/>
              </a:rPr>
              <a:t>volatile</a:t>
            </a:r>
            <a:endParaRPr lang="zh-CN" altLang="en-US" sz="1600" b="1"/>
          </a:p>
        </p:txBody>
      </p:sp>
      <p:grpSp>
        <p:nvGrpSpPr>
          <p:cNvPr id="37" name="组合 36"/>
          <p:cNvGrpSpPr/>
          <p:nvPr/>
        </p:nvGrpSpPr>
        <p:grpSpPr>
          <a:xfrm>
            <a:off x="3023659" y="4581129"/>
            <a:ext cx="5472608" cy="1459156"/>
            <a:chOff x="2267744" y="3435846"/>
            <a:chExt cx="4104456" cy="1094367"/>
          </a:xfrm>
        </p:grpSpPr>
        <p:grpSp>
          <p:nvGrpSpPr>
            <p:cNvPr id="28" name="组合 27"/>
            <p:cNvGrpSpPr/>
            <p:nvPr/>
          </p:nvGrpSpPr>
          <p:grpSpPr>
            <a:xfrm>
              <a:off x="2267744" y="3435846"/>
              <a:ext cx="4104456" cy="1094367"/>
              <a:chOff x="2267744" y="3435846"/>
              <a:chExt cx="4104456" cy="1094367"/>
            </a:xfrm>
          </p:grpSpPr>
          <p:sp>
            <p:nvSpPr>
              <p:cNvPr id="14" name="矩形: 圆角 13"/>
              <p:cNvSpPr/>
              <p:nvPr/>
            </p:nvSpPr>
            <p:spPr>
              <a:xfrm>
                <a:off x="2267744" y="3435846"/>
                <a:ext cx="4104456" cy="809625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982018" y="4245471"/>
                <a:ext cx="675906" cy="284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865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主内存</a:t>
                </a:r>
                <a:endParaRPr lang="zh-CN" altLang="en-US" sz="18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6" name="矩形 35"/>
            <p:cNvSpPr/>
            <p:nvPr/>
          </p:nvSpPr>
          <p:spPr>
            <a:xfrm>
              <a:off x="3729184" y="3666158"/>
              <a:ext cx="114238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000080"/>
                  </a:solidFill>
                  <a:latin typeface="宋体" panose="02010600030101010101" pitchFamily="2" charset="-122"/>
                </a:rPr>
                <a:t>int</a:t>
              </a:r>
              <a:r>
                <a:rPr lang="en-US" altLang="zh-CN" sz="1600">
                  <a:solidFill>
                    <a:srgbClr val="000000"/>
                  </a:solidFill>
                  <a:latin typeface="宋体" panose="02010600030101010101" pitchFamily="2" charset="-122"/>
                </a:rPr>
                <a:t> num = 10;</a:t>
              </a:r>
              <a:endParaRPr lang="zh-CN" altLang="en-US" sz="160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6362324" y="4888210"/>
            <a:ext cx="4924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15;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5119306" y="3092570"/>
            <a:ext cx="1157348" cy="180109"/>
            <a:chOff x="3813598" y="2341271"/>
            <a:chExt cx="868011" cy="135082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3813598" y="2341271"/>
              <a:ext cx="86801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3813598" y="2476353"/>
              <a:ext cx="868011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47" name="直接连接符 46"/>
          <p:cNvCxnSpPr/>
          <p:nvPr/>
        </p:nvCxnSpPr>
        <p:spPr>
          <a:xfrm flipH="1">
            <a:off x="5441779" y="2823811"/>
            <a:ext cx="586760" cy="70326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6074158" y="4923450"/>
            <a:ext cx="257389" cy="340089"/>
            <a:chOff x="5757899" y="2618845"/>
            <a:chExt cx="193042" cy="255067"/>
          </a:xfrm>
        </p:grpSpPr>
        <p:cxnSp>
          <p:nvCxnSpPr>
            <p:cNvPr id="52" name="直接连接符 51"/>
            <p:cNvCxnSpPr/>
            <p:nvPr/>
          </p:nvCxnSpPr>
          <p:spPr>
            <a:xfrm>
              <a:off x="5854420" y="2618845"/>
              <a:ext cx="42298" cy="2539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5757899" y="2670096"/>
              <a:ext cx="193042" cy="2038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/>
          <p:nvPr/>
        </p:nvSpPr>
        <p:spPr>
          <a:xfrm>
            <a:off x="3183008" y="5298580"/>
            <a:ext cx="1556836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每次都从主存读写</a:t>
            </a:r>
            <a:endParaRPr lang="zh-CN" altLang="en-US" sz="1335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3871661" y="5101834"/>
            <a:ext cx="236697" cy="18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组合 61"/>
          <p:cNvGrpSpPr/>
          <p:nvPr/>
        </p:nvGrpSpPr>
        <p:grpSpPr>
          <a:xfrm>
            <a:off x="3822387" y="2551177"/>
            <a:ext cx="257389" cy="340089"/>
            <a:chOff x="5757899" y="2618845"/>
            <a:chExt cx="193042" cy="255067"/>
          </a:xfrm>
        </p:grpSpPr>
        <p:cxnSp>
          <p:nvCxnSpPr>
            <p:cNvPr id="63" name="直接连接符 62"/>
            <p:cNvCxnSpPr/>
            <p:nvPr/>
          </p:nvCxnSpPr>
          <p:spPr>
            <a:xfrm>
              <a:off x="5854420" y="2618845"/>
              <a:ext cx="42298" cy="253975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5757899" y="2670096"/>
              <a:ext cx="193042" cy="203816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5" name="矩形 64"/>
          <p:cNvSpPr/>
          <p:nvPr/>
        </p:nvSpPr>
        <p:spPr>
          <a:xfrm>
            <a:off x="3429768" y="2903347"/>
            <a:ext cx="11079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num = 15;</a:t>
            </a:r>
            <a:endParaRPr lang="zh-CN" altLang="en-US" sz="16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7406672" y="3621021"/>
            <a:ext cx="870750" cy="864096"/>
            <a:chOff x="5555006" y="2715766"/>
            <a:chExt cx="653063" cy="648072"/>
          </a:xfrm>
        </p:grpSpPr>
        <p:cxnSp>
          <p:nvCxnSpPr>
            <p:cNvPr id="23" name="直接箭头连接符 22"/>
            <p:cNvCxnSpPr/>
            <p:nvPr/>
          </p:nvCxnSpPr>
          <p:spPr>
            <a:xfrm flipV="1">
              <a:off x="5580112" y="2715766"/>
              <a:ext cx="0" cy="64807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矩形 65"/>
            <p:cNvSpPr/>
            <p:nvPr/>
          </p:nvSpPr>
          <p:spPr>
            <a:xfrm>
              <a:off x="5555006" y="2915064"/>
              <a:ext cx="653063" cy="2230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3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立即写回</a:t>
              </a:r>
              <a:endParaRPr lang="zh-CN" altLang="en-US" sz="133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8" name="矩形 67"/>
          <p:cNvSpPr/>
          <p:nvPr/>
        </p:nvSpPr>
        <p:spPr>
          <a:xfrm>
            <a:off x="3991137" y="3886752"/>
            <a:ext cx="870751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33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重新读取</a:t>
            </a:r>
            <a:endParaRPr lang="zh-CN" altLang="en-US" sz="1335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5246" b="90000" l="10000" r="90000">
                        <a14:foregroundMark x1="58361" y1="8033" x2="58361" y2="8033"/>
                        <a14:foregroundMark x1="61803" y1="5246" x2="61803" y2="5246"/>
                        <a14:foregroundMark x1="49344" y1="66066" x2="49344" y2="66066"/>
                        <a14:foregroundMark x1="72295" y1="60164" x2="72295" y2="60164"/>
                        <a14:foregroundMark x1="68852" y1="50000" x2="68852" y2="50000"/>
                        <a14:foregroundMark x1="26721" y1="58197" x2="26721" y2="58197"/>
                        <a14:foregroundMark x1="44426" y1="48852" x2="44426" y2="48852"/>
                        <a14:foregroundMark x1="43443" y1="53770" x2="43443" y2="53770"/>
                        <a14:foregroundMark x1="43770" y1="53115" x2="43770" y2="53115"/>
                        <a14:foregroundMark x1="55574" y1="53770" x2="55574" y2="53770"/>
                        <a14:foregroundMark x1="36557" y1="61639" x2="36557" y2="61639"/>
                        <a14:foregroundMark x1="38525" y1="62951" x2="38525" y2="62951"/>
                        <a14:foregroundMark x1="38852" y1="62623" x2="38852" y2="62623"/>
                        <a14:foregroundMark x1="44754" y1="42131" x2="44754" y2="42131"/>
                        <a14:foregroundMark x1="42951" y1="42787" x2="42951" y2="42787"/>
                        <a14:foregroundMark x1="40820" y1="43770" x2="40820" y2="43770"/>
                        <a14:foregroundMark x1="57049" y1="42623" x2="57049" y2="42623"/>
                        <a14:foregroundMark x1="56885" y1="44918" x2="56885" y2="44918"/>
                        <a14:foregroundMark x1="57869" y1="55082" x2="57869" y2="55082"/>
                        <a14:foregroundMark x1="56885" y1="54590" x2="56885" y2="54590"/>
                        <a14:foregroundMark x1="58852" y1="51803" x2="58852" y2="51803"/>
                        <a14:foregroundMark x1="55246" y1="50984" x2="55246" y2="50984"/>
                        <a14:foregroundMark x1="54918" y1="50984" x2="54918" y2="50984"/>
                        <a14:foregroundMark x1="54426" y1="55082" x2="54426" y2="55082"/>
                        <a14:foregroundMark x1="56885" y1="57049" x2="56885" y2="57049"/>
                        <a14:foregroundMark x1="59180" y1="56885" x2="59180" y2="56230"/>
                        <a14:foregroundMark x1="57541" y1="51311" x2="53279" y2="51148"/>
                        <a14:foregroundMark x1="51148" y1="51803" x2="51311" y2="52459"/>
                        <a14:foregroundMark x1="44098" y1="50656" x2="44098" y2="50656"/>
                        <a14:foregroundMark x1="40000" y1="51148" x2="40000" y2="51148"/>
                        <a14:foregroundMark x1="38689" y1="52623" x2="39508" y2="55574"/>
                        <a14:foregroundMark x1="41639" y1="57213" x2="41639" y2="57213"/>
                        <a14:foregroundMark x1="45902" y1="56721" x2="45902" y2="56721"/>
                        <a14:foregroundMark x1="45902" y1="51311" x2="45902" y2="51311"/>
                        <a14:foregroundMark x1="39344" y1="50656" x2="39344" y2="50656"/>
                        <a14:foregroundMark x1="39016" y1="52131" x2="39016" y2="53770"/>
                        <a14:foregroundMark x1="40656" y1="56066" x2="40656" y2="56066"/>
                        <a14:foregroundMark x1="42295" y1="57049" x2="42295" y2="57049"/>
                        <a14:foregroundMark x1="38852" y1="51967" x2="38852" y2="51967"/>
                        <a14:foregroundMark x1="41639" y1="49836" x2="41639" y2="49836"/>
                        <a14:foregroundMark x1="40328" y1="48525" x2="40328" y2="48525"/>
                        <a14:foregroundMark x1="37869" y1="54590" x2="37869" y2="54590"/>
                        <a14:foregroundMark x1="36230" y1="53607" x2="36230" y2="53607"/>
                        <a14:foregroundMark x1="37049" y1="51967" x2="37049" y2="51967"/>
                        <a14:foregroundMark x1="38852" y1="50492" x2="38852" y2="50492"/>
                        <a14:foregroundMark x1="39344" y1="49672" x2="39344" y2="49672"/>
                        <a14:foregroundMark x1="36557" y1="51311" x2="36557" y2="51311"/>
                        <a14:foregroundMark x1="39016" y1="49836" x2="39016" y2="49836"/>
                        <a14:foregroundMark x1="40820" y1="47869" x2="40820" y2="47869"/>
                        <a14:foregroundMark x1="38361" y1="48852" x2="38361" y2="48852"/>
                        <a14:foregroundMark x1="37869" y1="49344" x2="37869" y2="49344"/>
                        <a14:foregroundMark x1="45738" y1="45246" x2="45738" y2="45246"/>
                        <a14:foregroundMark x1="45082" y1="44098" x2="45082" y2="44098"/>
                        <a14:foregroundMark x1="42459" y1="42459" x2="42459" y2="42459"/>
                        <a14:foregroundMark x1="40328" y1="43934" x2="40328" y2="43934"/>
                        <a14:foregroundMark x1="39836" y1="47869" x2="39836" y2="47869"/>
                        <a14:foregroundMark x1="38033" y1="48525" x2="38033" y2="48525"/>
                        <a14:foregroundMark x1="36721" y1="52295" x2="36721" y2="52295"/>
                        <a14:foregroundMark x1="40328" y1="46557" x2="40328" y2="46557"/>
                        <a14:foregroundMark x1="36066" y1="53770" x2="36066" y2="53770"/>
                        <a14:foregroundMark x1="35410" y1="54262" x2="35410" y2="54262"/>
                        <a14:foregroundMark x1="35574" y1="55246" x2="35574" y2="55246"/>
                        <a14:foregroundMark x1="36557" y1="57541" x2="39016" y2="47869"/>
                        <a14:foregroundMark x1="45082" y1="59836" x2="45082" y2="59836"/>
                        <a14:foregroundMark x1="58361" y1="59508" x2="58361" y2="59508"/>
                        <a14:foregroundMark x1="51803" y1="83934" x2="51803" y2="83934"/>
                        <a14:foregroundMark x1="69180" y1="41475" x2="69180" y2="41475"/>
                        <a14:foregroundMark x1="76393" y1="36066" x2="76393" y2="36066"/>
                        <a14:foregroundMark x1="81475" y1="29508" x2="81475" y2="29508"/>
                        <a14:foregroundMark x1="81311" y1="22623" x2="81311" y2="22623"/>
                        <a14:foregroundMark x1="80000" y1="16557" x2="80000" y2="16557"/>
                        <a14:foregroundMark x1="78852" y1="33115" x2="78852" y2="33115"/>
                        <a14:foregroundMark x1="71967" y1="38689" x2="71967" y2="38689"/>
                        <a14:foregroundMark x1="75738" y1="39016" x2="75738" y2="39016"/>
                        <a14:foregroundMark x1="68361" y1="40820" x2="68361" y2="40820"/>
                        <a14:foregroundMark x1="58852" y1="42787" x2="58852" y2="42787"/>
                        <a14:foregroundMark x1="38852" y1="48361" x2="35574" y2="53607"/>
                        <a14:foregroundMark x1="36721" y1="50000" x2="36721" y2="50000"/>
                        <a14:foregroundMark x1="35738" y1="51803" x2="35738" y2="51803"/>
                        <a14:foregroundMark x1="34590" y1="54098" x2="34590" y2="54098"/>
                        <a14:foregroundMark x1="35410" y1="55738" x2="35410" y2="55738"/>
                        <a14:foregroundMark x1="35082" y1="55246" x2="35082" y2="55246"/>
                        <a14:foregroundMark x1="35246" y1="53115" x2="35246" y2="53115"/>
                        <a14:foregroundMark x1="35574" y1="51803" x2="35574" y2="51803"/>
                        <a14:foregroundMark x1="35082" y1="52787" x2="35082" y2="52787"/>
                        <a14:foregroundMark x1="36066" y1="51475" x2="36066" y2="51475"/>
                        <a14:foregroundMark x1="36230" y1="50820" x2="36230" y2="50820"/>
                        <a14:foregroundMark x1="34754" y1="51803" x2="34754" y2="51803"/>
                        <a14:foregroundMark x1="35410" y1="50820" x2="35410" y2="50820"/>
                        <a14:foregroundMark x1="35738" y1="50656" x2="35738" y2="50656"/>
                        <a14:foregroundMark x1="37213" y1="49836" x2="37213" y2="49836"/>
                        <a14:foregroundMark x1="37377" y1="49508" x2="37377" y2="49508"/>
                        <a14:foregroundMark x1="35574" y1="49836" x2="35574" y2="49836"/>
                        <a14:foregroundMark x1="38197" y1="49180" x2="38197" y2="49180"/>
                        <a14:foregroundMark x1="37377" y1="48689" x2="37377" y2="48689"/>
                        <a14:foregroundMark x1="36393" y1="49016" x2="36393" y2="49016"/>
                        <a14:foregroundMark x1="38197" y1="48197" x2="38197" y2="48197"/>
                        <a14:foregroundMark x1="38852" y1="47377" x2="38852" y2="47377"/>
                        <a14:foregroundMark x1="37705" y1="48197" x2="37705" y2="48197"/>
                        <a14:foregroundMark x1="37049" y1="48689" x2="37049" y2="48689"/>
                        <a14:foregroundMark x1="37377" y1="47869" x2="37377" y2="47869"/>
                        <a14:foregroundMark x1="35410" y1="50984" x2="35410" y2="50984"/>
                        <a14:foregroundMark x1="35082" y1="50656" x2="35082" y2="50656"/>
                        <a14:foregroundMark x1="34590" y1="52951" x2="34590" y2="52951"/>
                        <a14:foregroundMark x1="35082" y1="55082" x2="35082" y2="55082"/>
                        <a14:foregroundMark x1="34754" y1="55082" x2="34754" y2="55082"/>
                        <a14:foregroundMark x1="35574" y1="56393" x2="35574" y2="56393"/>
                        <a14:foregroundMark x1="35410" y1="56721" x2="35410" y2="56721"/>
                        <a14:foregroundMark x1="40328" y1="62295" x2="40328" y2="622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3732" y="1713469"/>
            <a:ext cx="1240441" cy="1240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35802E-6 L 3.05556E-6 -0.06019 " pathEditMode="relative" rAng="0" ptsTypes="AA">
                                      <p:cBhvr>
                                        <p:cTn id="33" dur="7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0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35802E-6 L 3.88889E-6 -0.05371 " pathEditMode="relative" rAng="0" ptsTypes="AA">
                                      <p:cBhvr>
                                        <p:cTn id="91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5" grpId="1"/>
      <p:bldP spid="26" grpId="0"/>
      <p:bldP spid="26" grpId="1"/>
      <p:bldP spid="32" grpId="0"/>
      <p:bldP spid="39" grpId="0"/>
      <p:bldP spid="58" grpId="0"/>
      <p:bldP spid="65" grpId="0"/>
      <p:bldP spid="6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838201" y="1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现代计算机物理内存模型</a:t>
            </a:r>
            <a:endParaRPr lang="zh-TW" altLang="zh-CN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1247462" y="1702944"/>
            <a:ext cx="9697077" cy="3452112"/>
            <a:chOff x="1115616" y="1026782"/>
            <a:chExt cx="7272808" cy="2589084"/>
          </a:xfrm>
        </p:grpSpPr>
        <p:grpSp>
          <p:nvGrpSpPr>
            <p:cNvPr id="24" name="组合 23"/>
            <p:cNvGrpSpPr/>
            <p:nvPr/>
          </p:nvGrpSpPr>
          <p:grpSpPr>
            <a:xfrm>
              <a:off x="1115616" y="1773622"/>
              <a:ext cx="936104" cy="1668264"/>
              <a:chOff x="1115616" y="1707654"/>
              <a:chExt cx="936104" cy="1668264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1115616" y="1707654"/>
                <a:ext cx="936104" cy="4320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处理器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115616" y="2325762"/>
                <a:ext cx="936104" cy="4320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处理器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1115616" y="2943870"/>
                <a:ext cx="936104" cy="4320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处理器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9" name="椭圆 8"/>
            <p:cNvSpPr/>
            <p:nvPr/>
          </p:nvSpPr>
          <p:spPr>
            <a:xfrm>
              <a:off x="7452320" y="1599642"/>
              <a:ext cx="936104" cy="2016224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</a:t>
              </a: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内</a:t>
              </a:r>
              <a:endPara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400">
                  <a:latin typeface="微软雅黑" panose="020B0503020204020204" pitchFamily="34" charset="-122"/>
                  <a:ea typeface="微软雅黑" panose="020B0503020204020204" pitchFamily="34" charset="-122"/>
                </a:rPr>
                <a:t>存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矩形: 圆角 12"/>
            <p:cNvSpPr/>
            <p:nvPr/>
          </p:nvSpPr>
          <p:spPr>
            <a:xfrm>
              <a:off x="6071422" y="1635646"/>
              <a:ext cx="720377" cy="1944216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zh-CN" altLang="en-US" sz="2135">
                  <a:latin typeface="微软雅黑" panose="020B0503020204020204" pitchFamily="34" charset="-122"/>
                  <a:ea typeface="微软雅黑" panose="020B0503020204020204" pitchFamily="34" charset="-122"/>
                </a:rPr>
                <a:t>缓存一致性协议</a:t>
              </a:r>
              <a:endParaRPr lang="zh-CN" altLang="en-US" sz="213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2718997" y="1773622"/>
              <a:ext cx="2691904" cy="1668264"/>
              <a:chOff x="2483768" y="1707654"/>
              <a:chExt cx="2691904" cy="1668264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2483768" y="1707654"/>
                <a:ext cx="2691904" cy="432048"/>
                <a:chOff x="2483768" y="1707654"/>
                <a:chExt cx="2691904" cy="432048"/>
              </a:xfrm>
            </p:grpSpPr>
            <p:sp>
              <p:nvSpPr>
                <p:cNvPr id="3" name="矩形: 圆角 2"/>
                <p:cNvSpPr/>
                <p:nvPr/>
              </p:nvSpPr>
              <p:spPr>
                <a:xfrm>
                  <a:off x="2483768" y="1707654"/>
                  <a:ext cx="648072" cy="432048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/>
                    <a:t>L1 Cache</a:t>
                  </a:r>
                  <a:endParaRPr lang="zh-CN" altLang="en-US" sz="1600"/>
                </a:p>
              </p:txBody>
            </p:sp>
            <p:sp>
              <p:nvSpPr>
                <p:cNvPr id="11" name="矩形: 圆角 10"/>
                <p:cNvSpPr/>
                <p:nvPr/>
              </p:nvSpPr>
              <p:spPr>
                <a:xfrm>
                  <a:off x="3320256" y="1707654"/>
                  <a:ext cx="747688" cy="432048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/>
                    <a:t>L2 </a:t>
                  </a:r>
                  <a:endParaRPr lang="en-US" altLang="zh-CN" sz="1600"/>
                </a:p>
                <a:p>
                  <a:pPr algn="ctr"/>
                  <a:r>
                    <a:rPr lang="en-US" altLang="zh-CN" sz="1600"/>
                    <a:t>Cache</a:t>
                  </a:r>
                  <a:endParaRPr lang="zh-CN" altLang="en-US" sz="1600"/>
                </a:p>
              </p:txBody>
            </p:sp>
            <p:sp>
              <p:nvSpPr>
                <p:cNvPr id="12" name="矩形: 圆角 11"/>
                <p:cNvSpPr/>
                <p:nvPr/>
              </p:nvSpPr>
              <p:spPr>
                <a:xfrm>
                  <a:off x="4256360" y="1707654"/>
                  <a:ext cx="919312" cy="432048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/>
                    <a:t>L3</a:t>
                  </a:r>
                  <a:endParaRPr lang="en-US" altLang="zh-CN" sz="1600"/>
                </a:p>
                <a:p>
                  <a:pPr algn="ctr"/>
                  <a:r>
                    <a:rPr lang="en-US" altLang="zh-CN" sz="1600"/>
                    <a:t>Cache</a:t>
                  </a:r>
                  <a:endParaRPr lang="zh-CN" altLang="en-US" sz="1600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2483768" y="2319722"/>
                <a:ext cx="2691904" cy="432048"/>
                <a:chOff x="2483768" y="1707654"/>
                <a:chExt cx="2691904" cy="432048"/>
              </a:xfrm>
            </p:grpSpPr>
            <p:sp>
              <p:nvSpPr>
                <p:cNvPr id="16" name="矩形: 圆角 15"/>
                <p:cNvSpPr/>
                <p:nvPr/>
              </p:nvSpPr>
              <p:spPr>
                <a:xfrm>
                  <a:off x="2483768" y="1707654"/>
                  <a:ext cx="648072" cy="432048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/>
                    <a:t>L1 Cache</a:t>
                  </a:r>
                  <a:endParaRPr lang="zh-CN" altLang="en-US" sz="1600"/>
                </a:p>
              </p:txBody>
            </p:sp>
            <p:sp>
              <p:nvSpPr>
                <p:cNvPr id="17" name="矩形: 圆角 16"/>
                <p:cNvSpPr/>
                <p:nvPr/>
              </p:nvSpPr>
              <p:spPr>
                <a:xfrm>
                  <a:off x="3320256" y="1707654"/>
                  <a:ext cx="747688" cy="432048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/>
                    <a:t>L2 </a:t>
                  </a:r>
                  <a:endParaRPr lang="en-US" altLang="zh-CN" sz="1600"/>
                </a:p>
                <a:p>
                  <a:pPr algn="ctr"/>
                  <a:r>
                    <a:rPr lang="en-US" altLang="zh-CN" sz="1600"/>
                    <a:t>Cache</a:t>
                  </a:r>
                  <a:endParaRPr lang="zh-CN" altLang="en-US" sz="1600"/>
                </a:p>
              </p:txBody>
            </p:sp>
            <p:sp>
              <p:nvSpPr>
                <p:cNvPr id="18" name="矩形: 圆角 17"/>
                <p:cNvSpPr/>
                <p:nvPr/>
              </p:nvSpPr>
              <p:spPr>
                <a:xfrm>
                  <a:off x="4256360" y="1707654"/>
                  <a:ext cx="919312" cy="432048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/>
                    <a:t>L3</a:t>
                  </a:r>
                  <a:endParaRPr lang="en-US" altLang="zh-CN" sz="1600"/>
                </a:p>
                <a:p>
                  <a:pPr algn="ctr"/>
                  <a:r>
                    <a:rPr lang="en-US" altLang="zh-CN" sz="1600"/>
                    <a:t>Cache</a:t>
                  </a:r>
                  <a:endParaRPr lang="zh-CN" altLang="en-US" sz="1600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2483768" y="2943870"/>
                <a:ext cx="2691904" cy="432048"/>
                <a:chOff x="2483768" y="1707654"/>
                <a:chExt cx="2691904" cy="432048"/>
              </a:xfrm>
            </p:grpSpPr>
            <p:sp>
              <p:nvSpPr>
                <p:cNvPr id="20" name="矩形: 圆角 19"/>
                <p:cNvSpPr/>
                <p:nvPr/>
              </p:nvSpPr>
              <p:spPr>
                <a:xfrm>
                  <a:off x="2483768" y="1707654"/>
                  <a:ext cx="648072" cy="432048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/>
                    <a:t>L1 Cache</a:t>
                  </a:r>
                  <a:endParaRPr lang="zh-CN" altLang="en-US" sz="1600"/>
                </a:p>
              </p:txBody>
            </p:sp>
            <p:sp>
              <p:nvSpPr>
                <p:cNvPr id="21" name="矩形: 圆角 20"/>
                <p:cNvSpPr/>
                <p:nvPr/>
              </p:nvSpPr>
              <p:spPr>
                <a:xfrm>
                  <a:off x="3320256" y="1707654"/>
                  <a:ext cx="747688" cy="432048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/>
                    <a:t>L2 </a:t>
                  </a:r>
                  <a:endParaRPr lang="en-US" altLang="zh-CN" sz="1600"/>
                </a:p>
                <a:p>
                  <a:pPr algn="ctr"/>
                  <a:r>
                    <a:rPr lang="en-US" altLang="zh-CN" sz="1600"/>
                    <a:t>Cache</a:t>
                  </a:r>
                  <a:endParaRPr lang="zh-CN" altLang="en-US" sz="1600"/>
                </a:p>
              </p:txBody>
            </p:sp>
            <p:sp>
              <p:nvSpPr>
                <p:cNvPr id="22" name="矩形: 圆角 21"/>
                <p:cNvSpPr/>
                <p:nvPr/>
              </p:nvSpPr>
              <p:spPr>
                <a:xfrm>
                  <a:off x="4256360" y="1707654"/>
                  <a:ext cx="919312" cy="432048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/>
                    <a:t>L3</a:t>
                  </a:r>
                  <a:endParaRPr lang="en-US" altLang="zh-CN" sz="1600"/>
                </a:p>
                <a:p>
                  <a:pPr algn="ctr"/>
                  <a:r>
                    <a:rPr lang="en-US" altLang="zh-CN" sz="1600"/>
                    <a:t>Cache</a:t>
                  </a:r>
                  <a:endParaRPr lang="zh-CN" altLang="en-US" sz="1600"/>
                </a:p>
              </p:txBody>
            </p:sp>
          </p:grpSp>
        </p:grpSp>
        <p:grpSp>
          <p:nvGrpSpPr>
            <p:cNvPr id="33" name="组合 32"/>
            <p:cNvGrpSpPr/>
            <p:nvPr/>
          </p:nvGrpSpPr>
          <p:grpSpPr>
            <a:xfrm>
              <a:off x="6894487" y="2478720"/>
              <a:ext cx="455145" cy="258068"/>
              <a:chOff x="4391980" y="4083918"/>
              <a:chExt cx="455145" cy="144016"/>
            </a:xfrm>
          </p:grpSpPr>
          <p:sp>
            <p:nvSpPr>
              <p:cNvPr id="34" name="箭头: 右 33"/>
              <p:cNvSpPr/>
              <p:nvPr/>
            </p:nvSpPr>
            <p:spPr>
              <a:xfrm>
                <a:off x="4487085" y="4083918"/>
                <a:ext cx="360040" cy="144016"/>
              </a:xfrm>
              <a:prstGeom prst="rightArrow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35" name="箭头: 右 34"/>
              <p:cNvSpPr/>
              <p:nvPr/>
            </p:nvSpPr>
            <p:spPr>
              <a:xfrm rot="10800000">
                <a:off x="4391980" y="4083918"/>
                <a:ext cx="360040" cy="144016"/>
              </a:xfrm>
              <a:prstGeom prst="rightArrow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154408" y="1919828"/>
              <a:ext cx="461901" cy="1375853"/>
              <a:chOff x="2148778" y="1917638"/>
              <a:chExt cx="461901" cy="1375853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2148778" y="1917638"/>
                <a:ext cx="455145" cy="144016"/>
                <a:chOff x="4391980" y="4083918"/>
                <a:chExt cx="455145" cy="144016"/>
              </a:xfrm>
            </p:grpSpPr>
            <p:sp>
              <p:nvSpPr>
                <p:cNvPr id="27" name="箭头: 右 26"/>
                <p:cNvSpPr/>
                <p:nvPr/>
              </p:nvSpPr>
              <p:spPr>
                <a:xfrm>
                  <a:off x="4487085" y="4083918"/>
                  <a:ext cx="360040" cy="144016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28" name="箭头: 右 27"/>
                <p:cNvSpPr/>
                <p:nvPr/>
              </p:nvSpPr>
              <p:spPr>
                <a:xfrm rot="10800000">
                  <a:off x="4391980" y="4083918"/>
                  <a:ext cx="360040" cy="144016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2155534" y="2529706"/>
                <a:ext cx="455145" cy="144016"/>
                <a:chOff x="4391980" y="4083918"/>
                <a:chExt cx="455145" cy="144016"/>
              </a:xfrm>
            </p:grpSpPr>
            <p:sp>
              <p:nvSpPr>
                <p:cNvPr id="37" name="箭头: 右 36"/>
                <p:cNvSpPr/>
                <p:nvPr/>
              </p:nvSpPr>
              <p:spPr>
                <a:xfrm>
                  <a:off x="4487085" y="4083918"/>
                  <a:ext cx="360040" cy="144016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38" name="箭头: 右 37"/>
                <p:cNvSpPr/>
                <p:nvPr/>
              </p:nvSpPr>
              <p:spPr>
                <a:xfrm rot="10800000">
                  <a:off x="4391980" y="4083918"/>
                  <a:ext cx="360040" cy="144016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2148778" y="3149475"/>
                <a:ext cx="455145" cy="144016"/>
                <a:chOff x="4391980" y="4083918"/>
                <a:chExt cx="455145" cy="144016"/>
              </a:xfrm>
            </p:grpSpPr>
            <p:sp>
              <p:nvSpPr>
                <p:cNvPr id="43" name="箭头: 右 42"/>
                <p:cNvSpPr/>
                <p:nvPr/>
              </p:nvSpPr>
              <p:spPr>
                <a:xfrm>
                  <a:off x="4487085" y="4083918"/>
                  <a:ext cx="360040" cy="144016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44" name="箭头: 右 43"/>
                <p:cNvSpPr/>
                <p:nvPr/>
              </p:nvSpPr>
              <p:spPr>
                <a:xfrm rot="10800000">
                  <a:off x="4391980" y="4083918"/>
                  <a:ext cx="360040" cy="144016"/>
                </a:xfrm>
                <a:prstGeom prst="rightArrow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</p:grpSp>
        <p:grpSp>
          <p:nvGrpSpPr>
            <p:cNvPr id="49" name="组合 48"/>
            <p:cNvGrpSpPr/>
            <p:nvPr/>
          </p:nvGrpSpPr>
          <p:grpSpPr>
            <a:xfrm>
              <a:off x="5513589" y="1916336"/>
              <a:ext cx="455145" cy="1382836"/>
              <a:chOff x="5491896" y="1917638"/>
              <a:chExt cx="455145" cy="1382836"/>
            </a:xfrm>
          </p:grpSpPr>
          <p:grpSp>
            <p:nvGrpSpPr>
              <p:cNvPr id="30" name="组合 29"/>
              <p:cNvGrpSpPr/>
              <p:nvPr/>
            </p:nvGrpSpPr>
            <p:grpSpPr>
              <a:xfrm>
                <a:off x="5491896" y="1917638"/>
                <a:ext cx="455145" cy="144016"/>
                <a:chOff x="4391980" y="4083918"/>
                <a:chExt cx="455145" cy="144016"/>
              </a:xfrm>
            </p:grpSpPr>
            <p:sp>
              <p:nvSpPr>
                <p:cNvPr id="31" name="箭头: 右 30"/>
                <p:cNvSpPr/>
                <p:nvPr/>
              </p:nvSpPr>
              <p:spPr>
                <a:xfrm>
                  <a:off x="4487085" y="4083918"/>
                  <a:ext cx="360040" cy="144016"/>
                </a:xfrm>
                <a:prstGeom prst="rightArrow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32" name="箭头: 右 31"/>
                <p:cNvSpPr/>
                <p:nvPr/>
              </p:nvSpPr>
              <p:spPr>
                <a:xfrm rot="10800000">
                  <a:off x="4391980" y="4083918"/>
                  <a:ext cx="360040" cy="144016"/>
                </a:xfrm>
                <a:prstGeom prst="rightArrow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5491896" y="2525884"/>
                <a:ext cx="455145" cy="144016"/>
                <a:chOff x="4391980" y="4083918"/>
                <a:chExt cx="455145" cy="144016"/>
              </a:xfrm>
            </p:grpSpPr>
            <p:sp>
              <p:nvSpPr>
                <p:cNvPr id="40" name="箭头: 右 39"/>
                <p:cNvSpPr/>
                <p:nvPr/>
              </p:nvSpPr>
              <p:spPr>
                <a:xfrm>
                  <a:off x="4487085" y="4083918"/>
                  <a:ext cx="360040" cy="144016"/>
                </a:xfrm>
                <a:prstGeom prst="rightArrow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41" name="箭头: 右 40"/>
                <p:cNvSpPr/>
                <p:nvPr/>
              </p:nvSpPr>
              <p:spPr>
                <a:xfrm rot="10800000">
                  <a:off x="4391980" y="4083918"/>
                  <a:ext cx="360040" cy="144016"/>
                </a:xfrm>
                <a:prstGeom prst="rightArrow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5491896" y="3156458"/>
                <a:ext cx="455145" cy="144016"/>
                <a:chOff x="4391980" y="4083918"/>
                <a:chExt cx="455145" cy="144016"/>
              </a:xfrm>
            </p:grpSpPr>
            <p:sp>
              <p:nvSpPr>
                <p:cNvPr id="46" name="箭头: 右 45"/>
                <p:cNvSpPr/>
                <p:nvPr/>
              </p:nvSpPr>
              <p:spPr>
                <a:xfrm>
                  <a:off x="4487085" y="4083918"/>
                  <a:ext cx="360040" cy="144016"/>
                </a:xfrm>
                <a:prstGeom prst="rightArrow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47" name="箭头: 右 46"/>
                <p:cNvSpPr/>
                <p:nvPr/>
              </p:nvSpPr>
              <p:spPr>
                <a:xfrm rot="10800000">
                  <a:off x="4391980" y="4083918"/>
                  <a:ext cx="360040" cy="144016"/>
                </a:xfrm>
                <a:prstGeom prst="rightArrow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</p:grpSp>
        <p:grpSp>
          <p:nvGrpSpPr>
            <p:cNvPr id="51" name="组合 50"/>
            <p:cNvGrpSpPr/>
            <p:nvPr/>
          </p:nvGrpSpPr>
          <p:grpSpPr>
            <a:xfrm>
              <a:off x="2714494" y="1026782"/>
              <a:ext cx="2691903" cy="650790"/>
              <a:chOff x="2714494" y="1026782"/>
              <a:chExt cx="2691903" cy="650790"/>
            </a:xfrm>
          </p:grpSpPr>
          <p:sp>
            <p:nvSpPr>
              <p:cNvPr id="23" name="Freeform 5"/>
              <p:cNvSpPr>
                <a:spLocks noChangeAspect="1"/>
              </p:cNvSpPr>
              <p:nvPr/>
            </p:nvSpPr>
            <p:spPr bwMode="auto">
              <a:xfrm rot="5400000">
                <a:off x="3911911" y="183086"/>
                <a:ext cx="297069" cy="2691903"/>
              </a:xfrm>
              <a:custGeom>
                <a:avLst/>
                <a:gdLst>
                  <a:gd name="T0" fmla="*/ 1999 w 3544"/>
                  <a:gd name="T1" fmla="*/ 9150 h 14563"/>
                  <a:gd name="T2" fmla="*/ 1999 w 3544"/>
                  <a:gd name="T3" fmla="*/ 12306 h 14563"/>
                  <a:gd name="T4" fmla="*/ 2353 w 3544"/>
                  <a:gd name="T5" fmla="*/ 13628 h 14563"/>
                  <a:gd name="T6" fmla="*/ 3544 w 3544"/>
                  <a:gd name="T7" fmla="*/ 14112 h 14563"/>
                  <a:gd name="T8" fmla="*/ 3544 w 3544"/>
                  <a:gd name="T9" fmla="*/ 14563 h 14563"/>
                  <a:gd name="T10" fmla="*/ 1933 w 3544"/>
                  <a:gd name="T11" fmla="*/ 14016 h 14563"/>
                  <a:gd name="T12" fmla="*/ 1419 w 3544"/>
                  <a:gd name="T13" fmla="*/ 12050 h 14563"/>
                  <a:gd name="T14" fmla="*/ 1419 w 3544"/>
                  <a:gd name="T15" fmla="*/ 9279 h 14563"/>
                  <a:gd name="T16" fmla="*/ 1160 w 3544"/>
                  <a:gd name="T17" fmla="*/ 8022 h 14563"/>
                  <a:gd name="T18" fmla="*/ 0 w 3544"/>
                  <a:gd name="T19" fmla="*/ 7475 h 14563"/>
                  <a:gd name="T20" fmla="*/ 0 w 3544"/>
                  <a:gd name="T21" fmla="*/ 7088 h 14563"/>
                  <a:gd name="T22" fmla="*/ 1127 w 3544"/>
                  <a:gd name="T23" fmla="*/ 6571 h 14563"/>
                  <a:gd name="T24" fmla="*/ 1419 w 3544"/>
                  <a:gd name="T25" fmla="*/ 5284 h 14563"/>
                  <a:gd name="T26" fmla="*/ 1419 w 3544"/>
                  <a:gd name="T27" fmla="*/ 2513 h 14563"/>
                  <a:gd name="T28" fmla="*/ 1933 w 3544"/>
                  <a:gd name="T29" fmla="*/ 547 h 14563"/>
                  <a:gd name="T30" fmla="*/ 3544 w 3544"/>
                  <a:gd name="T31" fmla="*/ 0 h 14563"/>
                  <a:gd name="T32" fmla="*/ 3544 w 3544"/>
                  <a:gd name="T33" fmla="*/ 451 h 14563"/>
                  <a:gd name="T34" fmla="*/ 2353 w 3544"/>
                  <a:gd name="T35" fmla="*/ 902 h 14563"/>
                  <a:gd name="T36" fmla="*/ 1999 w 3544"/>
                  <a:gd name="T37" fmla="*/ 2254 h 14563"/>
                  <a:gd name="T38" fmla="*/ 1999 w 3544"/>
                  <a:gd name="T39" fmla="*/ 5413 h 14563"/>
                  <a:gd name="T40" fmla="*/ 580 w 3544"/>
                  <a:gd name="T41" fmla="*/ 7275 h 14563"/>
                  <a:gd name="T42" fmla="*/ 580 w 3544"/>
                  <a:gd name="T43" fmla="*/ 7304 h 14563"/>
                  <a:gd name="T44" fmla="*/ 1999 w 3544"/>
                  <a:gd name="T45" fmla="*/ 9150 h 145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544" h="14563">
                    <a:moveTo>
                      <a:pt x="1999" y="9150"/>
                    </a:moveTo>
                    <a:lnTo>
                      <a:pt x="1999" y="12306"/>
                    </a:lnTo>
                    <a:cubicBezTo>
                      <a:pt x="1999" y="12867"/>
                      <a:pt x="2117" y="13306"/>
                      <a:pt x="2353" y="13628"/>
                    </a:cubicBezTo>
                    <a:cubicBezTo>
                      <a:pt x="2590" y="13950"/>
                      <a:pt x="2986" y="14112"/>
                      <a:pt x="3544" y="14112"/>
                    </a:cubicBezTo>
                    <a:lnTo>
                      <a:pt x="3544" y="14563"/>
                    </a:lnTo>
                    <a:cubicBezTo>
                      <a:pt x="2815" y="14563"/>
                      <a:pt x="2276" y="14379"/>
                      <a:pt x="1933" y="14016"/>
                    </a:cubicBezTo>
                    <a:cubicBezTo>
                      <a:pt x="1589" y="13650"/>
                      <a:pt x="1419" y="12993"/>
                      <a:pt x="1419" y="12050"/>
                    </a:cubicBezTo>
                    <a:lnTo>
                      <a:pt x="1419" y="9279"/>
                    </a:lnTo>
                    <a:cubicBezTo>
                      <a:pt x="1419" y="8762"/>
                      <a:pt x="1333" y="8344"/>
                      <a:pt x="1160" y="8022"/>
                    </a:cubicBezTo>
                    <a:cubicBezTo>
                      <a:pt x="990" y="7701"/>
                      <a:pt x="602" y="7516"/>
                      <a:pt x="0" y="7475"/>
                    </a:cubicBezTo>
                    <a:lnTo>
                      <a:pt x="0" y="7088"/>
                    </a:lnTo>
                    <a:cubicBezTo>
                      <a:pt x="558" y="7002"/>
                      <a:pt x="935" y="6829"/>
                      <a:pt x="1127" y="6571"/>
                    </a:cubicBezTo>
                    <a:cubicBezTo>
                      <a:pt x="1322" y="6315"/>
                      <a:pt x="1419" y="5883"/>
                      <a:pt x="1419" y="5284"/>
                    </a:cubicBezTo>
                    <a:lnTo>
                      <a:pt x="1419" y="2513"/>
                    </a:lnTo>
                    <a:cubicBezTo>
                      <a:pt x="1419" y="1567"/>
                      <a:pt x="1589" y="913"/>
                      <a:pt x="1933" y="547"/>
                    </a:cubicBezTo>
                    <a:cubicBezTo>
                      <a:pt x="2276" y="181"/>
                      <a:pt x="2815" y="0"/>
                      <a:pt x="3544" y="0"/>
                    </a:cubicBezTo>
                    <a:lnTo>
                      <a:pt x="3544" y="451"/>
                    </a:lnTo>
                    <a:cubicBezTo>
                      <a:pt x="2986" y="451"/>
                      <a:pt x="2590" y="602"/>
                      <a:pt x="2353" y="902"/>
                    </a:cubicBezTo>
                    <a:cubicBezTo>
                      <a:pt x="2117" y="1201"/>
                      <a:pt x="1999" y="1652"/>
                      <a:pt x="1999" y="2254"/>
                    </a:cubicBezTo>
                    <a:lnTo>
                      <a:pt x="1999" y="5413"/>
                    </a:lnTo>
                    <a:cubicBezTo>
                      <a:pt x="1999" y="6265"/>
                      <a:pt x="1592" y="7275"/>
                      <a:pt x="580" y="7275"/>
                    </a:cubicBezTo>
                    <a:lnTo>
                      <a:pt x="580" y="7304"/>
                    </a:lnTo>
                    <a:cubicBezTo>
                      <a:pt x="1565" y="7304"/>
                      <a:pt x="1999" y="8309"/>
                      <a:pt x="1999" y="91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121920" tIns="60960" rIns="121920" bIns="60960" numCol="1" anchor="t" anchorCtr="0" compatLnSpc="1"/>
              <a:lstStyle/>
              <a:p>
                <a:pPr algn="ctr"/>
                <a:endParaRPr lang="zh-CN" altLang="en-US" sz="2400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3529530" y="1026782"/>
                <a:ext cx="1061829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b="1">
                    <a:solidFill>
                      <a:srgbClr val="26262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高速缓存</a:t>
                </a:r>
                <a:endParaRPr lang="zh-CN" altLang="en-US" sz="2400" b="1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6576054" y="4965376"/>
            <a:ext cx="4697753" cy="1263317"/>
            <a:chOff x="4217037" y="3654775"/>
            <a:chExt cx="3235283" cy="947488"/>
          </a:xfrm>
        </p:grpSpPr>
        <p:sp>
          <p:nvSpPr>
            <p:cNvPr id="29" name="矩形 28"/>
            <p:cNvSpPr/>
            <p:nvPr/>
          </p:nvSpPr>
          <p:spPr>
            <a:xfrm>
              <a:off x="5524353" y="4317521"/>
              <a:ext cx="620651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主内存</a:t>
              </a:r>
              <a:endParaRPr lang="zh-CN" altLang="en-US" sz="186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217037" y="3654775"/>
              <a:ext cx="3235283" cy="662746"/>
              <a:chOff x="4217037" y="3654775"/>
              <a:chExt cx="3235283" cy="662746"/>
            </a:xfrm>
          </p:grpSpPr>
          <p:sp>
            <p:nvSpPr>
              <p:cNvPr id="14" name="矩形: 圆角 13"/>
              <p:cNvSpPr/>
              <p:nvPr/>
            </p:nvSpPr>
            <p:spPr>
              <a:xfrm>
                <a:off x="4217037" y="3654775"/>
                <a:ext cx="3235283" cy="662746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453147" y="3847649"/>
                <a:ext cx="763063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a = b = 0</a:t>
                </a:r>
                <a:endParaRPr lang="zh-CN" altLang="en-US" sz="1600">
                  <a:solidFill>
                    <a:srgbClr val="000000"/>
                  </a:solidFill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6576054" y="1604798"/>
            <a:ext cx="4697753" cy="738127"/>
            <a:chOff x="4217037" y="1143513"/>
            <a:chExt cx="3523315" cy="553595"/>
          </a:xfrm>
        </p:grpSpPr>
        <p:sp>
          <p:nvSpPr>
            <p:cNvPr id="54" name="椭圆 53"/>
            <p:cNvSpPr/>
            <p:nvPr/>
          </p:nvSpPr>
          <p:spPr>
            <a:xfrm>
              <a:off x="4217037" y="1143513"/>
              <a:ext cx="1260140" cy="5477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ProcessorA</a:t>
              </a:r>
              <a:endParaRPr lang="zh-CN" altLang="en-US" sz="1600"/>
            </a:p>
          </p:txBody>
        </p:sp>
        <p:sp>
          <p:nvSpPr>
            <p:cNvPr id="57" name="椭圆 56"/>
            <p:cNvSpPr/>
            <p:nvPr/>
          </p:nvSpPr>
          <p:spPr>
            <a:xfrm>
              <a:off x="6480212" y="1149406"/>
              <a:ext cx="1260140" cy="54770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/>
                <a:t>ProcessorB</a:t>
              </a:r>
              <a:endParaRPr lang="zh-CN" altLang="en-US" sz="160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696339" y="2399585"/>
            <a:ext cx="1414641" cy="1574843"/>
            <a:chOff x="4307251" y="1739604"/>
            <a:chExt cx="1060981" cy="1181132"/>
          </a:xfrm>
        </p:grpSpPr>
        <p:grpSp>
          <p:nvGrpSpPr>
            <p:cNvPr id="42" name="组合 41"/>
            <p:cNvGrpSpPr/>
            <p:nvPr/>
          </p:nvGrpSpPr>
          <p:grpSpPr>
            <a:xfrm>
              <a:off x="4307251" y="1739604"/>
              <a:ext cx="783346" cy="662745"/>
              <a:chOff x="4307251" y="1739604"/>
              <a:chExt cx="783346" cy="662745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4307251" y="1900193"/>
                <a:ext cx="336872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A1</a:t>
                </a:r>
                <a:endPara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0" name="箭头: 下 49"/>
              <p:cNvSpPr/>
              <p:nvPr/>
            </p:nvSpPr>
            <p:spPr>
              <a:xfrm>
                <a:off x="4603617" y="1739604"/>
                <a:ext cx="486980" cy="662745"/>
              </a:xfrm>
              <a:prstGeom prst="downArrow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写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: 圆角 3"/>
            <p:cNvSpPr/>
            <p:nvPr/>
          </p:nvSpPr>
          <p:spPr>
            <a:xfrm>
              <a:off x="4325983" y="2418319"/>
              <a:ext cx="1042249" cy="50241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写缓冲区</a:t>
              </a:r>
              <a:r>
                <a:rPr lang="en-US" altLang="zh-CN" sz="1600"/>
                <a:t>A</a:t>
              </a:r>
              <a:endParaRPr lang="en-US" altLang="zh-CN" sz="1600"/>
            </a:p>
            <a:p>
              <a:pPr algn="ctr"/>
              <a:r>
                <a:rPr lang="en-US" altLang="zh-CN" sz="1600"/>
                <a:t>a = 1</a:t>
              </a:r>
              <a:endParaRPr lang="zh-CN" altLang="en-US" sz="160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9737634" y="2399585"/>
            <a:ext cx="1389665" cy="1574843"/>
            <a:chOff x="6588224" y="1739604"/>
            <a:chExt cx="1042249" cy="1181132"/>
          </a:xfrm>
        </p:grpSpPr>
        <p:grpSp>
          <p:nvGrpSpPr>
            <p:cNvPr id="43" name="组合 42"/>
            <p:cNvGrpSpPr/>
            <p:nvPr/>
          </p:nvGrpSpPr>
          <p:grpSpPr>
            <a:xfrm>
              <a:off x="6865858" y="1739604"/>
              <a:ext cx="741732" cy="662745"/>
              <a:chOff x="6865858" y="1739604"/>
              <a:chExt cx="741732" cy="662745"/>
            </a:xfrm>
          </p:grpSpPr>
          <p:sp>
            <p:nvSpPr>
              <p:cNvPr id="67" name="矩形 66"/>
              <p:cNvSpPr/>
              <p:nvPr/>
            </p:nvSpPr>
            <p:spPr>
              <a:xfrm>
                <a:off x="7282741" y="1900194"/>
                <a:ext cx="324849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B1</a:t>
                </a:r>
                <a:endPara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0" name="箭头: 下 69"/>
              <p:cNvSpPr/>
              <p:nvPr/>
            </p:nvSpPr>
            <p:spPr>
              <a:xfrm>
                <a:off x="6865858" y="1739604"/>
                <a:ext cx="486980" cy="662745"/>
              </a:xfrm>
              <a:prstGeom prst="downArrow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写</a:t>
                </a:r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1" name="矩形: 圆角 70"/>
            <p:cNvSpPr/>
            <p:nvPr/>
          </p:nvSpPr>
          <p:spPr>
            <a:xfrm>
              <a:off x="6588224" y="2418319"/>
              <a:ext cx="1042249" cy="50241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写缓冲区</a:t>
              </a:r>
              <a:r>
                <a:rPr lang="en-US" altLang="zh-CN" sz="1600"/>
                <a:t>B</a:t>
              </a:r>
              <a:endParaRPr lang="en-US" altLang="zh-CN" sz="1600"/>
            </a:p>
            <a:p>
              <a:pPr algn="ctr"/>
              <a:r>
                <a:rPr lang="en-US" altLang="zh-CN" sz="1600"/>
                <a:t>b = 2</a:t>
              </a:r>
              <a:endParaRPr lang="zh-CN" altLang="en-US" sz="1600"/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6729793" y="4038653"/>
            <a:ext cx="1011007" cy="883660"/>
            <a:chOff x="4332342" y="2968904"/>
            <a:chExt cx="758255" cy="662745"/>
          </a:xfrm>
        </p:grpSpPr>
        <p:sp>
          <p:nvSpPr>
            <p:cNvPr id="59" name="箭头: 下 58"/>
            <p:cNvSpPr/>
            <p:nvPr/>
          </p:nvSpPr>
          <p:spPr>
            <a:xfrm>
              <a:off x="4603617" y="2968904"/>
              <a:ext cx="486980" cy="662745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刷新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4332342" y="3129453"/>
              <a:ext cx="336871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A3</a:t>
              </a:r>
              <a:endPara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10107818" y="4038653"/>
            <a:ext cx="988975" cy="883660"/>
            <a:chOff x="6865858" y="2968904"/>
            <a:chExt cx="741731" cy="662745"/>
          </a:xfrm>
        </p:grpSpPr>
        <p:sp>
          <p:nvSpPr>
            <p:cNvPr id="72" name="箭头: 下 71"/>
            <p:cNvSpPr/>
            <p:nvPr/>
          </p:nvSpPr>
          <p:spPr>
            <a:xfrm>
              <a:off x="6865858" y="2968904"/>
              <a:ext cx="486980" cy="662745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刷新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7282740" y="3129453"/>
              <a:ext cx="32484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B3</a:t>
              </a:r>
              <a:endPara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8010183" y="2228122"/>
            <a:ext cx="914748" cy="2737255"/>
            <a:chOff x="5490949" y="1671091"/>
            <a:chExt cx="686061" cy="2052941"/>
          </a:xfrm>
        </p:grpSpPr>
        <p:sp>
          <p:nvSpPr>
            <p:cNvPr id="76" name="矩形 75"/>
            <p:cNvSpPr/>
            <p:nvPr/>
          </p:nvSpPr>
          <p:spPr>
            <a:xfrm>
              <a:off x="5696066" y="2131061"/>
              <a:ext cx="336872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A2</a:t>
              </a:r>
              <a:endPara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箭头连接符 12"/>
            <p:cNvCxnSpPr>
              <a:stCxn id="14" idx="0"/>
              <a:endCxn id="54" idx="5"/>
            </p:cNvCxnSpPr>
            <p:nvPr/>
          </p:nvCxnSpPr>
          <p:spPr>
            <a:xfrm flipH="1" flipV="1">
              <a:off x="5490949" y="1671091"/>
              <a:ext cx="686061" cy="20529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/>
          <p:cNvGrpSpPr/>
          <p:nvPr/>
        </p:nvGrpSpPr>
        <p:grpSpPr>
          <a:xfrm>
            <a:off x="8924931" y="2235979"/>
            <a:ext cx="914747" cy="2729397"/>
            <a:chOff x="6081505" y="1676984"/>
            <a:chExt cx="686060" cy="2047048"/>
          </a:xfrm>
        </p:grpSpPr>
        <p:sp>
          <p:nvSpPr>
            <p:cNvPr id="77" name="矩形 76"/>
            <p:cNvSpPr/>
            <p:nvPr/>
          </p:nvSpPr>
          <p:spPr>
            <a:xfrm>
              <a:off x="6211400" y="2131061"/>
              <a:ext cx="324849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B2</a:t>
              </a:r>
              <a:endPara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0" name="直接箭头连接符 29"/>
            <p:cNvCxnSpPr>
              <a:stCxn id="14" idx="0"/>
              <a:endCxn id="57" idx="3"/>
            </p:cNvCxnSpPr>
            <p:nvPr/>
          </p:nvCxnSpPr>
          <p:spPr>
            <a:xfrm flipV="1">
              <a:off x="6081505" y="1676984"/>
              <a:ext cx="686060" cy="2047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TextBox 2"/>
          <p:cNvSpPr txBox="1">
            <a:spLocks noChangeArrowheads="1"/>
          </p:cNvSpPr>
          <p:nvPr/>
        </p:nvSpPr>
        <p:spPr bwMode="auto">
          <a:xfrm>
            <a:off x="838201" y="987474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物理内存模型带来的问题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7" name="表格 86"/>
          <p:cNvGraphicFramePr>
            <a:graphicFrameLocks noGrp="1"/>
          </p:cNvGraphicFramePr>
          <p:nvPr/>
        </p:nvGraphicFramePr>
        <p:xfrm>
          <a:off x="838200" y="1850532"/>
          <a:ext cx="4782837" cy="2096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5192"/>
                <a:gridCol w="1873365"/>
                <a:gridCol w="1594280"/>
              </a:tblGrid>
              <a:tr h="495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处理器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ProcessorA</a:t>
                      </a:r>
                      <a:endParaRPr lang="zh-CN" alt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ProcessorB</a:t>
                      </a:r>
                      <a:endParaRPr lang="zh-CN" altLang="en-US" sz="1600"/>
                    </a:p>
                  </a:txBody>
                  <a:tcPr marL="121920" marR="121920" marT="60960" marB="60960"/>
                </a:tc>
              </a:tr>
              <a:tr h="495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初始值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 = b = 0</a:t>
                      </a:r>
                      <a:endParaRPr lang="zh-CN" altLang="en-US" sz="1600"/>
                    </a:p>
                  </a:txBody>
                  <a:tcPr marL="121920" marR="121920" marT="60960" marB="60960"/>
                </a:tc>
                <a:tc hMerge="1"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代码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a = 1; // A1</a:t>
                      </a:r>
                      <a:endParaRPr lang="en-US" altLang="zh-CN" sz="1600"/>
                    </a:p>
                    <a:p>
                      <a:pPr algn="ctr"/>
                      <a:r>
                        <a:rPr lang="en-US" altLang="zh-CN" sz="1600"/>
                        <a:t>x = b; // A2</a:t>
                      </a:r>
                      <a:endParaRPr lang="zh-CN" altLang="en-US" sz="16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b = 2; // B1</a:t>
                      </a:r>
                      <a:endParaRPr lang="en-US" altLang="zh-CN" sz="1600"/>
                    </a:p>
                    <a:p>
                      <a:pPr algn="ctr"/>
                      <a:r>
                        <a:rPr lang="en-US" altLang="zh-CN" sz="1600"/>
                        <a:t>y = a; // B2</a:t>
                      </a:r>
                      <a:endParaRPr lang="zh-CN" altLang="en-US" sz="1600"/>
                    </a:p>
                  </a:txBody>
                  <a:tcPr marL="121920" marR="121920" marT="60960" marB="60960"/>
                </a:tc>
              </a:tr>
              <a:tr h="4956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执行结果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21920" marR="121920" marT="60960" marB="6096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600"/>
                        <a:t>x = y = 0</a:t>
                      </a:r>
                      <a:endParaRPr lang="zh-CN" altLang="en-US" sz="1600"/>
                    </a:p>
                  </a:txBody>
                  <a:tcPr marL="121920" marR="121920" marT="60960" marB="60960"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89" name="标题占位符 1"/>
          <p:cNvSpPr txBox="1">
            <a:spLocks noChangeArrowheads="1"/>
          </p:cNvSpPr>
          <p:nvPr/>
        </p:nvSpPr>
        <p:spPr bwMode="auto">
          <a:xfrm>
            <a:off x="838201" y="1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现代计算机物理内存模型</a:t>
            </a:r>
            <a:endParaRPr lang="zh-TW" altLang="zh-CN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操作系统的运行机制是怎样的？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操作系统的运行机制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几个基本概念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143000" lvl="1" indent="-457200">
              <a:buFont typeface="Wingdings" panose="05000000000000000000" pitchFamily="2" charset="2"/>
              <a:buChar char="u"/>
            </a:pPr>
            <a:r>
              <a:rPr lang="zh-CN" altLang="en-US" sz="1800" dirty="0"/>
              <a:t>内核程序 </a:t>
            </a:r>
            <a:r>
              <a:rPr lang="en-US" altLang="zh-CN" sz="1800" dirty="0">
                <a:sym typeface="Wingdings" panose="05000000000000000000" pitchFamily="2" charset="2"/>
              </a:rPr>
              <a:t>&lt;- - -</a:t>
            </a:r>
            <a:r>
              <a:rPr lang="en-US" altLang="zh-CN" sz="1800" dirty="0"/>
              <a:t>&gt; </a:t>
            </a:r>
            <a:r>
              <a:rPr lang="zh-CN" altLang="en-US" sz="1800" dirty="0"/>
              <a:t>应用程序</a:t>
            </a:r>
            <a:endParaRPr lang="en-US" altLang="zh-CN" sz="1800" dirty="0"/>
          </a:p>
          <a:p>
            <a:pPr marL="1143000" lvl="1" indent="-457200">
              <a:buFont typeface="Wingdings" panose="05000000000000000000" pitchFamily="2" charset="2"/>
              <a:buChar char="u"/>
            </a:pPr>
            <a:r>
              <a:rPr lang="zh-CN" altLang="en-US" sz="1800" dirty="0"/>
              <a:t>核心态    </a:t>
            </a:r>
            <a:r>
              <a:rPr lang="en-US" altLang="zh-CN" sz="1800" dirty="0">
                <a:sym typeface="Wingdings" panose="05000000000000000000" pitchFamily="2" charset="2"/>
              </a:rPr>
              <a:t>&lt;- - -</a:t>
            </a:r>
            <a:r>
              <a:rPr lang="en-US" altLang="zh-CN" sz="1800" dirty="0"/>
              <a:t>&gt; </a:t>
            </a:r>
            <a:r>
              <a:rPr lang="zh-CN" altLang="en-US" sz="1800" dirty="0"/>
              <a:t>用户态</a:t>
            </a:r>
            <a:endParaRPr lang="en-US" altLang="zh-CN" sz="1800" dirty="0"/>
          </a:p>
          <a:p>
            <a:pPr marL="1143000" lvl="1" indent="-457200">
              <a:buFont typeface="Wingdings" panose="05000000000000000000" pitchFamily="2" charset="2"/>
              <a:buChar char="u"/>
            </a:pP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特权指令 </a:t>
            </a:r>
            <a:r>
              <a:rPr lang="en-US" altLang="zh-CN" sz="1800" dirty="0">
                <a:sym typeface="Wingdings" panose="05000000000000000000" pitchFamily="2" charset="2"/>
              </a:rPr>
              <a:t>&lt;- - -</a:t>
            </a:r>
            <a:r>
              <a:rPr lang="en-US" altLang="zh-CN" sz="1800" dirty="0"/>
              <a:t>&gt; </a:t>
            </a:r>
            <a:r>
              <a:rPr lang="zh-CN" altLang="en-US" sz="1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非特权指令</a:t>
            </a:r>
            <a:endParaRPr lang="en-US" altLang="zh-CN" sz="1800" dirty="0">
              <a:solidFill>
                <a:srgbClr val="E9413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5972020" y="2909677"/>
            <a:ext cx="6018161" cy="2784113"/>
            <a:chOff x="5972020" y="2909677"/>
            <a:chExt cx="5755407" cy="2510923"/>
          </a:xfrm>
        </p:grpSpPr>
        <p:grpSp>
          <p:nvGrpSpPr>
            <p:cNvPr id="108" name="组合 107"/>
            <p:cNvGrpSpPr/>
            <p:nvPr/>
          </p:nvGrpSpPr>
          <p:grpSpPr>
            <a:xfrm>
              <a:off x="6436499" y="4020167"/>
              <a:ext cx="872164" cy="921710"/>
              <a:chOff x="10986764" y="3741230"/>
              <a:chExt cx="984499" cy="921710"/>
            </a:xfrm>
          </p:grpSpPr>
          <p:sp>
            <p:nvSpPr>
              <p:cNvPr id="109" name="右大括号 108"/>
              <p:cNvSpPr/>
              <p:nvPr/>
            </p:nvSpPr>
            <p:spPr>
              <a:xfrm rot="10800000">
                <a:off x="11807152" y="3741230"/>
                <a:ext cx="164111" cy="921710"/>
              </a:xfrm>
              <a:prstGeom prst="rightBrace">
                <a:avLst>
                  <a:gd name="adj1" fmla="val 44387"/>
                  <a:gd name="adj2" fmla="val 50000"/>
                </a:avLst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0" name="文本框 109"/>
              <p:cNvSpPr txBox="1"/>
              <p:nvPr/>
            </p:nvSpPr>
            <p:spPr>
              <a:xfrm>
                <a:off x="10986764" y="4149191"/>
                <a:ext cx="815307" cy="2775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rgbClr val="FF00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内核</a:t>
                </a:r>
                <a:endParaRPr lang="zh-CN" altLang="en-US" sz="1400" dirty="0">
                  <a:solidFill>
                    <a:srgbClr val="FF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  <p:sp>
          <p:nvSpPr>
            <p:cNvPr id="115" name="文本框 114"/>
            <p:cNvSpPr txBox="1"/>
            <p:nvPr/>
          </p:nvSpPr>
          <p:spPr>
            <a:xfrm>
              <a:off x="10794157" y="3294733"/>
              <a:ext cx="871989" cy="5273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用户</a:t>
              </a:r>
              <a:endPara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空间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329075" y="2909677"/>
              <a:ext cx="3567115" cy="2510923"/>
              <a:chOff x="7329075" y="2909677"/>
              <a:chExt cx="3567115" cy="2510923"/>
            </a:xfrm>
          </p:grpSpPr>
          <p:sp>
            <p:nvSpPr>
              <p:cNvPr id="87" name="矩形 86"/>
              <p:cNvSpPr/>
              <p:nvPr/>
            </p:nvSpPr>
            <p:spPr>
              <a:xfrm>
                <a:off x="7329075" y="4994076"/>
                <a:ext cx="3564879" cy="426524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A0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：裸机（硬件）系统</a:t>
                </a:r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宿主系统</a:t>
                </a:r>
                <a:endPara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7329075" y="2909677"/>
                <a:ext cx="3567115" cy="519323"/>
              </a:xfrm>
              <a:prstGeom prst="rect">
                <a:avLst/>
              </a:prstGeom>
              <a:solidFill>
                <a:srgbClr val="0068B7"/>
              </a:soli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8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操作系统</a:t>
                </a:r>
                <a:endParaRPr lang="zh-CN" altLang="en-US" sz="18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7599521" y="3505804"/>
                <a:ext cx="1438179" cy="4265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非内核功能</a:t>
                </a:r>
                <a:endPara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9189799" y="3503089"/>
                <a:ext cx="1438179" cy="4265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应用程序（</a:t>
                </a:r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app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）</a:t>
                </a:r>
                <a:endPara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grpSp>
            <p:nvGrpSpPr>
              <p:cNvPr id="4" name="组合 3"/>
              <p:cNvGrpSpPr/>
              <p:nvPr/>
            </p:nvGrpSpPr>
            <p:grpSpPr>
              <a:xfrm>
                <a:off x="7604021" y="4003704"/>
                <a:ext cx="826190" cy="921710"/>
                <a:chOff x="7814160" y="3481422"/>
                <a:chExt cx="826190" cy="921710"/>
              </a:xfrm>
            </p:grpSpPr>
            <p:sp>
              <p:nvSpPr>
                <p:cNvPr id="91" name="矩形 90"/>
                <p:cNvSpPr/>
                <p:nvPr/>
              </p:nvSpPr>
              <p:spPr>
                <a:xfrm>
                  <a:off x="7814160" y="3481422"/>
                  <a:ext cx="826189" cy="42652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进程管理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  <a:endPara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7814161" y="3976608"/>
                  <a:ext cx="826189" cy="42652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solidFill>
                        <a:srgbClr val="FF0000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进程</a:t>
                  </a:r>
                  <a:r>
                    <a:rPr lang="en-US" altLang="zh-CN" sz="1050" b="1" dirty="0">
                      <a:solidFill>
                        <a:srgbClr val="FF0000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(</a:t>
                  </a:r>
                  <a:r>
                    <a:rPr lang="zh-CN" altLang="en-US" sz="1050" b="1" dirty="0">
                      <a:solidFill>
                        <a:srgbClr val="FF0000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线程</a:t>
                  </a:r>
                  <a:r>
                    <a:rPr lang="en-US" altLang="zh-CN" sz="1050" b="1" dirty="0">
                      <a:solidFill>
                        <a:srgbClr val="FF0000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)</a:t>
                  </a:r>
                  <a:r>
                    <a:rPr lang="zh-CN" altLang="en-US" sz="1050" b="1" dirty="0">
                      <a:solidFill>
                        <a:srgbClr val="FF0000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调度</a:t>
                  </a:r>
                  <a:endParaRPr lang="zh-CN" altLang="en-US" sz="1050" b="1" dirty="0">
                    <a:solidFill>
                      <a:srgbClr val="FF00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6" name="组合 5"/>
              <p:cNvGrpSpPr/>
              <p:nvPr/>
            </p:nvGrpSpPr>
            <p:grpSpPr>
              <a:xfrm>
                <a:off x="8700656" y="4003704"/>
                <a:ext cx="826190" cy="921710"/>
                <a:chOff x="8831373" y="3481422"/>
                <a:chExt cx="826190" cy="921710"/>
              </a:xfrm>
            </p:grpSpPr>
            <p:sp>
              <p:nvSpPr>
                <p:cNvPr id="95" name="矩形 94"/>
                <p:cNvSpPr/>
                <p:nvPr/>
              </p:nvSpPr>
              <p:spPr>
                <a:xfrm>
                  <a:off x="8831374" y="3976608"/>
                  <a:ext cx="826189" cy="42652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solidFill>
                        <a:srgbClr val="FF0000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低级存储器管理</a:t>
                  </a:r>
                  <a:endParaRPr lang="zh-CN" altLang="en-US" sz="1050" b="1" dirty="0">
                    <a:solidFill>
                      <a:srgbClr val="FF00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8831373" y="3481422"/>
                  <a:ext cx="826189" cy="42652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存储器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  <a:endPara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9797291" y="4003704"/>
                <a:ext cx="826189" cy="921710"/>
                <a:chOff x="10039607" y="3481422"/>
                <a:chExt cx="826189" cy="921710"/>
              </a:xfrm>
            </p:grpSpPr>
            <p:sp>
              <p:nvSpPr>
                <p:cNvPr id="96" name="矩形 95"/>
                <p:cNvSpPr/>
                <p:nvPr/>
              </p:nvSpPr>
              <p:spPr>
                <a:xfrm>
                  <a:off x="10039607" y="3976608"/>
                  <a:ext cx="826189" cy="42652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solidFill>
                        <a:srgbClr val="FF0000"/>
                      </a:solidFill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中断和陷入管理</a:t>
                  </a:r>
                  <a:endParaRPr lang="zh-CN" altLang="en-US" sz="1050" b="1" dirty="0">
                    <a:solidFill>
                      <a:srgbClr val="FF00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10039607" y="3481422"/>
                  <a:ext cx="826189" cy="42652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文件管理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  <a:endPara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sp>
            <p:nvSpPr>
              <p:cNvPr id="9" name="矩形 8"/>
              <p:cNvSpPr/>
              <p:nvPr/>
            </p:nvSpPr>
            <p:spPr>
              <a:xfrm>
                <a:off x="7335809" y="2922270"/>
                <a:ext cx="218414" cy="2019607"/>
              </a:xfrm>
              <a:prstGeom prst="rect">
                <a:avLst/>
              </a:prstGeom>
              <a:solidFill>
                <a:srgbClr val="0068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0673276" y="2922270"/>
                <a:ext cx="218414" cy="2012255"/>
              </a:xfrm>
              <a:prstGeom prst="rect">
                <a:avLst/>
              </a:prstGeom>
              <a:solidFill>
                <a:srgbClr val="0068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90" name="图片 89"/>
              <p:cNvPicPr>
                <a:picLocks noChangeAspect="1"/>
              </p:cNvPicPr>
              <p:nvPr/>
            </p:nvPicPr>
            <p:blipFill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backgroundRemoval t="2930" b="96875" l="0" r="98047">
                            <a14:foregroundMark x1="7031" y1="18945" x2="7031" y2="18945"/>
                            <a14:foregroundMark x1="7031" y1="18945" x2="7031" y2="18945"/>
                            <a14:foregroundMark x1="2734" y1="21484" x2="2734" y2="21484"/>
                            <a14:foregroundMark x1="2734" y1="21484" x2="2734" y2="21484"/>
                            <a14:foregroundMark x1="73047" y1="16992" x2="73047" y2="16992"/>
                            <a14:foregroundMark x1="73047" y1="16992" x2="73047" y2="16992"/>
                            <a14:foregroundMark x1="73047" y1="16992" x2="73047" y2="16992"/>
                            <a14:foregroundMark x1="73047" y1="16992" x2="73047" y2="16992"/>
                            <a14:foregroundMark x1="77344" y1="16211" x2="77344" y2="16211"/>
                            <a14:foregroundMark x1="77344" y1="16211" x2="77344" y2="16211"/>
                            <a14:foregroundMark x1="62500" y1="11914" x2="68359" y2="18359"/>
                            <a14:foregroundMark x1="68359" y1="18359" x2="78711" y2="21484"/>
                            <a14:foregroundMark x1="78711" y1="21484" x2="92383" y2="21484"/>
                            <a14:foregroundMark x1="92383" y1="21484" x2="80859" y2="16797"/>
                            <a14:foregroundMark x1="80859" y1="16797" x2="66602" y2="20313"/>
                            <a14:foregroundMark x1="66602" y1="20313" x2="60156" y2="25781"/>
                            <a14:foregroundMark x1="60156" y1="25781" x2="64063" y2="32031"/>
                            <a14:foregroundMark x1="64063" y1="32031" x2="74023" y2="29102"/>
                            <a14:foregroundMark x1="74023" y1="29102" x2="85156" y2="20703"/>
                            <a14:foregroundMark x1="85156" y1="20703" x2="89844" y2="11719"/>
                            <a14:foregroundMark x1="89844" y1="11719" x2="80664" y2="12305"/>
                            <a14:foregroundMark x1="80664" y1="12305" x2="68750" y2="26367"/>
                            <a14:foregroundMark x1="68750" y1="26367" x2="66406" y2="25391"/>
                            <a14:foregroundMark x1="21289" y1="24219" x2="21289" y2="24219"/>
                            <a14:foregroundMark x1="21289" y1="24219" x2="21289" y2="24219"/>
                            <a14:foregroundMark x1="8594" y1="18945" x2="3516" y2="26172"/>
                            <a14:foregroundMark x1="3516" y1="26172" x2="17773" y2="26758"/>
                            <a14:foregroundMark x1="17773" y1="26758" x2="23047" y2="21289"/>
                            <a14:foregroundMark x1="23047" y1="21289" x2="14258" y2="22070"/>
                            <a14:foregroundMark x1="14258" y1="22070" x2="16992" y2="30664"/>
                            <a14:foregroundMark x1="16992" y1="30664" x2="25000" y2="32227"/>
                            <a14:foregroundMark x1="25000" y1="32227" x2="32813" y2="29688"/>
                            <a14:foregroundMark x1="32813" y1="29688" x2="23828" y2="23047"/>
                            <a14:foregroundMark x1="23828" y1="23047" x2="4297" y2="25781"/>
                            <a14:foregroundMark x1="4297" y1="25781" x2="2734" y2="33984"/>
                            <a14:foregroundMark x1="2734" y1="33984" x2="11719" y2="34570"/>
                            <a14:foregroundMark x1="11719" y1="34570" x2="18945" y2="31055"/>
                            <a14:foregroundMark x1="18945" y1="31055" x2="10352" y2="29102"/>
                            <a14:foregroundMark x1="10352" y1="29102" x2="20898" y2="31055"/>
                            <a14:foregroundMark x1="20898" y1="31055" x2="22852" y2="30469"/>
                            <a14:foregroundMark x1="19727" y1="63086" x2="30469" y2="68164"/>
                            <a14:foregroundMark x1="30469" y1="68164" x2="16602" y2="67578"/>
                            <a14:foregroundMark x1="16602" y1="67578" x2="25586" y2="72070"/>
                            <a14:foregroundMark x1="25586" y1="72070" x2="29492" y2="65430"/>
                            <a14:foregroundMark x1="29492" y1="65430" x2="21484" y2="64453"/>
                            <a14:foregroundMark x1="21484" y1="64453" x2="12891" y2="67383"/>
                            <a14:foregroundMark x1="12891" y1="67383" x2="7617" y2="74414"/>
                            <a14:foregroundMark x1="7617" y1="74414" x2="19531" y2="75781"/>
                            <a14:foregroundMark x1="19531" y1="75781" x2="25586" y2="68945"/>
                            <a14:foregroundMark x1="25586" y1="68945" x2="13281" y2="72656"/>
                            <a14:foregroundMark x1="13281" y1="72656" x2="19336" y2="76953"/>
                            <a14:foregroundMark x1="19336" y1="76953" x2="26172" y2="72461"/>
                            <a14:foregroundMark x1="26172" y1="72461" x2="25391" y2="60938"/>
                            <a14:foregroundMark x1="25391" y1="60938" x2="16602" y2="59570"/>
                            <a14:foregroundMark x1="16602" y1="59570" x2="7227" y2="61914"/>
                            <a14:foregroundMark x1="7227" y1="61914" x2="13086" y2="68359"/>
                            <a14:foregroundMark x1="13086" y1="68359" x2="13477" y2="68359"/>
                            <a14:foregroundMark x1="74219" y1="65625" x2="68359" y2="70703"/>
                            <a14:foregroundMark x1="68359" y1="70703" x2="75195" y2="76758"/>
                            <a14:foregroundMark x1="75195" y1="76758" x2="90625" y2="75781"/>
                            <a14:foregroundMark x1="90625" y1="75781" x2="94531" y2="66602"/>
                            <a14:foregroundMark x1="94531" y1="66602" x2="78320" y2="63867"/>
                            <a14:foregroundMark x1="78320" y1="63867" x2="61328" y2="74414"/>
                            <a14:foregroundMark x1="61328" y1="74414" x2="58398" y2="82813"/>
                            <a14:foregroundMark x1="58398" y1="82813" x2="70313" y2="88086"/>
                            <a14:foregroundMark x1="70313" y1="88086" x2="73438" y2="76953"/>
                            <a14:foregroundMark x1="73438" y1="76953" x2="66602" y2="70508"/>
                            <a14:foregroundMark x1="66602" y1="70508" x2="56641" y2="73047"/>
                            <a14:foregroundMark x1="56641" y1="73047" x2="55664" y2="80664"/>
                            <a14:foregroundMark x1="55664" y1="80664" x2="60547" y2="87500"/>
                            <a14:foregroundMark x1="60547" y1="87500" x2="71289" y2="89648"/>
                            <a14:foregroundMark x1="71289" y1="89648" x2="81641" y2="84180"/>
                            <a14:foregroundMark x1="81641" y1="84180" x2="83789" y2="75195"/>
                            <a14:foregroundMark x1="83789" y1="75195" x2="79883" y2="69141"/>
                            <a14:foregroundMark x1="79883" y1="69141" x2="71875" y2="75000"/>
                            <a14:foregroundMark x1="71875" y1="75000" x2="72461" y2="82227"/>
                            <a14:foregroundMark x1="72461" y1="82227" x2="78516" y2="86523"/>
                            <a14:foregroundMark x1="78516" y1="86523" x2="87109" y2="83984"/>
                            <a14:foregroundMark x1="87109" y1="83984" x2="91602" y2="77539"/>
                            <a14:foregroundMark x1="91602" y1="77539" x2="81641" y2="71484"/>
                            <a14:foregroundMark x1="81641" y1="71484" x2="73242" y2="74414"/>
                            <a14:foregroundMark x1="73242" y1="74414" x2="70313" y2="77539"/>
                            <a14:foregroundMark x1="83203" y1="67773" x2="77344" y2="74609"/>
                            <a14:foregroundMark x1="77344" y1="74609" x2="77148" y2="85156"/>
                            <a14:foregroundMark x1="77148" y1="85156" x2="88281" y2="86914"/>
                            <a14:foregroundMark x1="88281" y1="86914" x2="93555" y2="77148"/>
                            <a14:foregroundMark x1="93555" y1="77148" x2="81445" y2="72852"/>
                            <a14:foregroundMark x1="81445" y1="72852" x2="73242" y2="78320"/>
                            <a14:foregroundMark x1="73242" y1="78320" x2="68750" y2="85547"/>
                            <a14:foregroundMark x1="68750" y1="85547" x2="75000" y2="94141"/>
                            <a14:foregroundMark x1="75000" y1="94141" x2="83008" y2="92969"/>
                            <a14:foregroundMark x1="83008" y1="92969" x2="91211" y2="86523"/>
                            <a14:foregroundMark x1="91211" y1="86523" x2="88867" y2="74805"/>
                            <a14:foregroundMark x1="88867" y1="74805" x2="79102" y2="76367"/>
                            <a14:foregroundMark x1="79102" y1="76367" x2="80859" y2="88477"/>
                            <a14:foregroundMark x1="80859" y1="88477" x2="91406" y2="89063"/>
                            <a14:foregroundMark x1="91406" y1="89063" x2="91211" y2="79883"/>
                            <a14:foregroundMark x1="91211" y1="79883" x2="87305" y2="86133"/>
                            <a14:foregroundMark x1="87305" y1="86133" x2="87500" y2="87695"/>
                            <a14:foregroundMark x1="72461" y1="60742" x2="64258" y2="65625"/>
                            <a14:foregroundMark x1="64258" y1="65625" x2="64258" y2="82031"/>
                            <a14:foregroundMark x1="64258" y1="82031" x2="72852" y2="90820"/>
                            <a14:foregroundMark x1="72852" y1="90820" x2="84180" y2="93945"/>
                            <a14:foregroundMark x1="84180" y1="93945" x2="96875" y2="90430"/>
                            <a14:foregroundMark x1="96875" y1="90430" x2="96680" y2="79688"/>
                            <a14:foregroundMark x1="96680" y1="79688" x2="89063" y2="63867"/>
                            <a14:foregroundMark x1="89063" y1="63867" x2="78906" y2="67773"/>
                            <a14:foregroundMark x1="78906" y1="67773" x2="71484" y2="74805"/>
                            <a14:foregroundMark x1="71484" y1="74805" x2="73047" y2="86719"/>
                            <a14:foregroundMark x1="73047" y1="86719" x2="84961" y2="86328"/>
                            <a14:foregroundMark x1="84961" y1="86328" x2="83789" y2="72070"/>
                            <a14:foregroundMark x1="83789" y1="72070" x2="77148" y2="65820"/>
                            <a14:foregroundMark x1="77148" y1="65820" x2="67383" y2="62695"/>
                            <a14:foregroundMark x1="67383" y1="62695" x2="59766" y2="64063"/>
                            <a14:foregroundMark x1="59766" y1="64063" x2="56055" y2="76172"/>
                            <a14:foregroundMark x1="56055" y1="76172" x2="63672" y2="86328"/>
                            <a14:foregroundMark x1="63672" y1="86328" x2="78320" y2="91016"/>
                            <a14:foregroundMark x1="78320" y1="91016" x2="95117" y2="90039"/>
                            <a14:foregroundMark x1="95117" y1="90039" x2="90039" y2="67969"/>
                            <a14:foregroundMark x1="90039" y1="67969" x2="79883" y2="69141"/>
                            <a14:foregroundMark x1="79883" y1="69141" x2="73047" y2="73242"/>
                            <a14:foregroundMark x1="73047" y1="73242" x2="71680" y2="82617"/>
                            <a14:foregroundMark x1="71680" y1="82617" x2="82422" y2="87305"/>
                            <a14:foregroundMark x1="82422" y1="87305" x2="93555" y2="85742"/>
                            <a14:foregroundMark x1="93555" y1="85742" x2="97266" y2="76172"/>
                            <a14:foregroundMark x1="97266" y1="76172" x2="92773" y2="68750"/>
                            <a14:foregroundMark x1="92773" y1="68750" x2="82617" y2="67578"/>
                            <a14:foregroundMark x1="70117" y1="20117" x2="66016" y2="28516"/>
                            <a14:foregroundMark x1="66016" y1="28516" x2="65820" y2="36133"/>
                            <a14:foregroundMark x1="65820" y1="36133" x2="70898" y2="43359"/>
                            <a14:foregroundMark x1="70898" y1="43359" x2="77930" y2="45313"/>
                            <a14:foregroundMark x1="77930" y1="45313" x2="84766" y2="42969"/>
                            <a14:foregroundMark x1="84766" y1="42969" x2="88672" y2="35352"/>
                            <a14:foregroundMark x1="88672" y1="35352" x2="88281" y2="27344"/>
                            <a14:foregroundMark x1="88281" y1="27344" x2="84375" y2="21094"/>
                            <a14:foregroundMark x1="84375" y1="21094" x2="75195" y2="17969"/>
                            <a14:foregroundMark x1="75195" y1="17969" x2="66992" y2="20117"/>
                            <a14:foregroundMark x1="66992" y1="20117" x2="64063" y2="28906"/>
                            <a14:foregroundMark x1="64063" y1="28906" x2="76172" y2="32422"/>
                            <a14:foregroundMark x1="76172" y1="32422" x2="83789" y2="27539"/>
                            <a14:foregroundMark x1="83789" y1="27539" x2="85742" y2="19922"/>
                            <a14:foregroundMark x1="85742" y1="19922" x2="77539" y2="9766"/>
                            <a14:foregroundMark x1="77539" y1="9766" x2="69531" y2="9570"/>
                            <a14:foregroundMark x1="69531" y1="9570" x2="59766" y2="13281"/>
                            <a14:foregroundMark x1="59766" y1="13281" x2="54688" y2="22852"/>
                            <a14:foregroundMark x1="54688" y1="22852" x2="67383" y2="32617"/>
                            <a14:foregroundMark x1="67383" y1="32617" x2="80273" y2="32617"/>
                            <a14:foregroundMark x1="80273" y1="32617" x2="89063" y2="28711"/>
                            <a14:foregroundMark x1="89063" y1="28711" x2="89258" y2="18750"/>
                            <a14:foregroundMark x1="89258" y1="18750" x2="78320" y2="15234"/>
                            <a14:foregroundMark x1="78320" y1="15234" x2="60742" y2="19141"/>
                            <a14:foregroundMark x1="60742" y1="19141" x2="59766" y2="28320"/>
                            <a14:foregroundMark x1="59766" y1="28320" x2="76953" y2="33203"/>
                            <a14:foregroundMark x1="76953" y1="33203" x2="88281" y2="30859"/>
                            <a14:foregroundMark x1="88281" y1="30859" x2="95313" y2="25781"/>
                            <a14:foregroundMark x1="95313" y1="25781" x2="94922" y2="15625"/>
                            <a14:foregroundMark x1="94922" y1="15625" x2="83984" y2="10547"/>
                            <a14:foregroundMark x1="83984" y1="10547" x2="58789" y2="14258"/>
                            <a14:foregroundMark x1="58789" y1="14258" x2="52734" y2="18555"/>
                            <a14:foregroundMark x1="52734" y1="18555" x2="56641" y2="28125"/>
                            <a14:foregroundMark x1="56641" y1="28125" x2="68555" y2="34570"/>
                            <a14:foregroundMark x1="68555" y1="34570" x2="80469" y2="36523"/>
                            <a14:foregroundMark x1="80469" y1="36523" x2="89063" y2="35156"/>
                            <a14:foregroundMark x1="89063" y1="35156" x2="93164" y2="27148"/>
                            <a14:foregroundMark x1="93164" y1="27148" x2="88867" y2="21289"/>
                            <a14:foregroundMark x1="88867" y1="21289" x2="74805" y2="19922"/>
                            <a14:foregroundMark x1="4688" y1="15039" x2="21680" y2="14258"/>
                            <a14:foregroundMark x1="21680" y1="14258" x2="29688" y2="14258"/>
                            <a14:foregroundMark x1="29688" y1="14258" x2="34570" y2="23633"/>
                            <a14:foregroundMark x1="34570" y1="23633" x2="33984" y2="42188"/>
                            <a14:foregroundMark x1="33984" y1="42188" x2="195" y2="43164"/>
                            <a14:foregroundMark x1="195" y1="43164" x2="3320" y2="35938"/>
                            <a14:foregroundMark x1="3320" y1="35938" x2="2930" y2="25977"/>
                            <a14:foregroundMark x1="2930" y1="25977" x2="0" y2="19336"/>
                            <a14:foregroundMark x1="0" y1="19336" x2="10547" y2="16211"/>
                            <a14:foregroundMark x1="10547" y1="16211" x2="18359" y2="16211"/>
                            <a14:foregroundMark x1="18359" y1="16211" x2="24023" y2="21289"/>
                            <a14:foregroundMark x1="24023" y1="21289" x2="22070" y2="40820"/>
                            <a14:foregroundMark x1="49805" y1="11914" x2="51367" y2="34180"/>
                            <a14:foregroundMark x1="51367" y1="34180" x2="55273" y2="40625"/>
                            <a14:foregroundMark x1="55273" y1="40625" x2="87305" y2="41992"/>
                            <a14:foregroundMark x1="87305" y1="41992" x2="94141" y2="39258"/>
                            <a14:foregroundMark x1="94141" y1="39258" x2="95117" y2="13086"/>
                            <a14:foregroundMark x1="95117" y1="13086" x2="91406" y2="6445"/>
                            <a14:foregroundMark x1="91406" y1="6445" x2="50391" y2="10938"/>
                            <a14:foregroundMark x1="5273" y1="57031" x2="5078" y2="65820"/>
                            <a14:foregroundMark x1="5078" y1="65820" x2="7031" y2="74023"/>
                            <a14:foregroundMark x1="7031" y1="74023" x2="14844" y2="78711"/>
                            <a14:foregroundMark x1="14844" y1="78711" x2="30859" y2="81055"/>
                            <a14:foregroundMark x1="30859" y1="81055" x2="37109" y2="74023"/>
                            <a14:foregroundMark x1="37109" y1="74023" x2="37305" y2="57422"/>
                            <a14:foregroundMark x1="37305" y1="57422" x2="9961" y2="56836"/>
                            <a14:foregroundMark x1="9961" y1="56836" x2="7031" y2="57422"/>
                            <a14:foregroundMark x1="2930" y1="55859" x2="2930" y2="79297"/>
                            <a14:foregroundMark x1="2930" y1="79297" x2="6055" y2="86328"/>
                            <a14:foregroundMark x1="6055" y1="86328" x2="16211" y2="87891"/>
                            <a14:foregroundMark x1="16211" y1="87891" x2="32422" y2="87500"/>
                            <a14:foregroundMark x1="32422" y1="87500" x2="36328" y2="80469"/>
                            <a14:foregroundMark x1="36328" y1="80469" x2="37109" y2="76172"/>
                            <a14:foregroundMark x1="51953" y1="58594" x2="52734" y2="88086"/>
                            <a14:foregroundMark x1="52734" y1="88086" x2="59180" y2="91797"/>
                            <a14:foregroundMark x1="59180" y1="91797" x2="91211" y2="95313"/>
                            <a14:foregroundMark x1="91211" y1="95313" x2="98047" y2="67383"/>
                            <a14:foregroundMark x1="98047" y1="67383" x2="97266" y2="59375"/>
                            <a14:foregroundMark x1="97266" y1="59375" x2="49023" y2="57227"/>
                            <a14:foregroundMark x1="49219" y1="54883" x2="67188" y2="54492"/>
                            <a14:foregroundMark x1="67188" y1="54492" x2="83203" y2="54688"/>
                            <a14:foregroundMark x1="83203" y1="54688" x2="91602" y2="53906"/>
                            <a14:foregroundMark x1="91602" y1="53906" x2="98438" y2="56836"/>
                            <a14:foregroundMark x1="98438" y1="56836" x2="97852" y2="97070"/>
                            <a14:foregroundMark x1="97852" y1="97070" x2="50000" y2="91211"/>
                            <a14:foregroundMark x1="50000" y1="91211" x2="47266" y2="83203"/>
                            <a14:foregroundMark x1="47266" y1="83203" x2="48633" y2="55078"/>
                            <a14:foregroundMark x1="47852" y1="10938" x2="52539" y2="43945"/>
                            <a14:foregroundMark x1="52539" y1="43945" x2="73242" y2="46289"/>
                            <a14:foregroundMark x1="73242" y1="46289" x2="90234" y2="44336"/>
                            <a14:foregroundMark x1="90234" y1="44336" x2="95898" y2="39844"/>
                            <a14:foregroundMark x1="95898" y1="39844" x2="98047" y2="15625"/>
                            <a14:foregroundMark x1="98047" y1="15625" x2="96875" y2="8398"/>
                            <a14:foregroundMark x1="96875" y1="8398" x2="88672" y2="2930"/>
                            <a14:foregroundMark x1="88672" y1="2930" x2="47266" y2="82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32924" y="2964464"/>
                <a:ext cx="554525" cy="409748"/>
              </a:xfrm>
              <a:prstGeom prst="rect">
                <a:avLst/>
              </a:prstGeom>
            </p:spPr>
          </p:pic>
        </p:grpSp>
        <p:sp>
          <p:nvSpPr>
            <p:cNvPr id="116" name="文本框 115"/>
            <p:cNvSpPr txBox="1"/>
            <p:nvPr/>
          </p:nvSpPr>
          <p:spPr>
            <a:xfrm>
              <a:off x="10855438" y="4178311"/>
              <a:ext cx="871989" cy="5273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内核</a:t>
              </a:r>
              <a:endParaRPr lang="en-US" altLang="zh-CN" sz="16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600" dirty="0">
                  <a:solidFill>
                    <a:srgbClr val="FF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空间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17" name="对话气泡: 椭圆形 116"/>
            <p:cNvSpPr/>
            <p:nvPr/>
          </p:nvSpPr>
          <p:spPr>
            <a:xfrm>
              <a:off x="5972020" y="4766554"/>
              <a:ext cx="1036604" cy="530501"/>
            </a:xfrm>
            <a:prstGeom prst="wedgeEllipseCallout">
              <a:avLst>
                <a:gd name="adj1" fmla="val 63996"/>
                <a:gd name="adj2" fmla="val -7441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核心态</a:t>
              </a:r>
              <a:endParaRPr lang="zh-CN" altLang="en-US" sz="1200" dirty="0"/>
            </a:p>
          </p:txBody>
        </p:sp>
        <p:sp>
          <p:nvSpPr>
            <p:cNvPr id="118" name="对话气泡: 椭圆形 117"/>
            <p:cNvSpPr/>
            <p:nvPr/>
          </p:nvSpPr>
          <p:spPr>
            <a:xfrm>
              <a:off x="5972020" y="3163749"/>
              <a:ext cx="1036604" cy="530501"/>
            </a:xfrm>
            <a:prstGeom prst="wedgeEllipseCallout">
              <a:avLst>
                <a:gd name="adj1" fmla="val 62785"/>
                <a:gd name="adj2" fmla="val 6829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用户态</a:t>
              </a:r>
              <a:endParaRPr lang="zh-CN" altLang="en-US" sz="1200" dirty="0"/>
            </a:p>
          </p:txBody>
        </p:sp>
        <p:cxnSp>
          <p:nvCxnSpPr>
            <p:cNvPr id="119" name="直接连接符 118"/>
            <p:cNvCxnSpPr/>
            <p:nvPr/>
          </p:nvCxnSpPr>
          <p:spPr>
            <a:xfrm>
              <a:off x="6611364" y="3964432"/>
              <a:ext cx="4852671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6611365" y="4439346"/>
              <a:ext cx="485267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838201" y="1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内存模型（</a:t>
            </a: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JMM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TW" altLang="zh-CN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2"/>
          <p:cNvSpPr txBox="1">
            <a:spLocks noChangeArrowheads="1"/>
          </p:cNvSpPr>
          <p:nvPr/>
        </p:nvSpPr>
        <p:spPr bwMode="auto">
          <a:xfrm>
            <a:off x="838201" y="987474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内存模型图示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TextBox 2"/>
          <p:cNvSpPr txBox="1">
            <a:spLocks noChangeArrowheads="1"/>
          </p:cNvSpPr>
          <p:nvPr/>
        </p:nvSpPr>
        <p:spPr bwMode="auto">
          <a:xfrm>
            <a:off x="838199" y="1599351"/>
            <a:ext cx="5361780" cy="4111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rgbClr val="595959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u"/>
              <a:defRPr sz="10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0">
                <a:solidFill>
                  <a:schemeClr val="tx1"/>
                </a:solidFill>
              </a:rPr>
              <a:t>Java Memory Model</a:t>
            </a:r>
            <a:r>
              <a:rPr lang="zh-CN" altLang="en-US" sz="1600" b="0">
                <a:solidFill>
                  <a:schemeClr val="tx1"/>
                </a:solidFill>
              </a:rPr>
              <a:t>，简称</a:t>
            </a:r>
            <a:r>
              <a:rPr lang="en-US" altLang="zh-CN" sz="1600" b="0">
                <a:solidFill>
                  <a:schemeClr val="tx1"/>
                </a:solidFill>
              </a:rPr>
              <a:t>JMM</a:t>
            </a:r>
            <a:r>
              <a:rPr lang="zh-CN" altLang="en-US" sz="1600" b="0">
                <a:solidFill>
                  <a:schemeClr val="tx1"/>
                </a:solidFill>
              </a:rPr>
              <a:t>。</a:t>
            </a:r>
            <a:endParaRPr lang="en-US" altLang="zh-CN" sz="1600" b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0">
                <a:solidFill>
                  <a:schemeClr val="tx1"/>
                </a:solidFill>
              </a:rPr>
              <a:t>JMM</a:t>
            </a:r>
            <a:r>
              <a:rPr lang="zh-CN" altLang="en-US" sz="1600" b="0">
                <a:solidFill>
                  <a:schemeClr val="tx1"/>
                </a:solidFill>
              </a:rPr>
              <a:t>定义了</a:t>
            </a:r>
            <a:r>
              <a:rPr lang="en-US" altLang="zh-CN" sz="1600" b="0">
                <a:solidFill>
                  <a:schemeClr val="tx1"/>
                </a:solidFill>
              </a:rPr>
              <a:t>Java</a:t>
            </a:r>
            <a:r>
              <a:rPr lang="zh-CN" altLang="en-US" sz="1600" b="0">
                <a:solidFill>
                  <a:schemeClr val="tx1"/>
                </a:solidFill>
              </a:rPr>
              <a:t>虚拟机（</a:t>
            </a:r>
            <a:r>
              <a:rPr lang="en-US" altLang="zh-CN" sz="1600" b="0">
                <a:solidFill>
                  <a:schemeClr val="tx1"/>
                </a:solidFill>
              </a:rPr>
              <a:t>JVM</a:t>
            </a:r>
            <a:r>
              <a:rPr lang="zh-CN" altLang="en-US" sz="1600" b="0">
                <a:solidFill>
                  <a:schemeClr val="tx1"/>
                </a:solidFill>
              </a:rPr>
              <a:t>）在计算机内存（</a:t>
            </a:r>
            <a:r>
              <a:rPr lang="en-US" altLang="zh-CN" sz="1600" b="0">
                <a:solidFill>
                  <a:schemeClr val="tx1"/>
                </a:solidFill>
              </a:rPr>
              <a:t>RAM</a:t>
            </a:r>
            <a:r>
              <a:rPr lang="zh-CN" altLang="en-US" sz="1600" b="0">
                <a:solidFill>
                  <a:schemeClr val="tx1"/>
                </a:solidFill>
              </a:rPr>
              <a:t>）</a:t>
            </a:r>
            <a:endParaRPr lang="en-US" altLang="zh-CN" sz="1600" b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1600" b="0">
                <a:solidFill>
                  <a:schemeClr val="tx1"/>
                </a:solidFill>
              </a:rPr>
              <a:t>中的工作方式，是</a:t>
            </a:r>
            <a:r>
              <a:rPr lang="en-US" altLang="zh-CN" sz="1600" b="0">
                <a:solidFill>
                  <a:schemeClr val="tx1"/>
                </a:solidFill>
              </a:rPr>
              <a:t>Java</a:t>
            </a:r>
            <a:r>
              <a:rPr lang="zh-CN" altLang="en-US" sz="1600" b="0">
                <a:solidFill>
                  <a:schemeClr val="tx1"/>
                </a:solidFill>
              </a:rPr>
              <a:t>线程和主内存之间的抽象关系模型</a:t>
            </a:r>
            <a:endParaRPr lang="en-US" altLang="zh-CN" sz="1600" b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600" b="0">
                <a:solidFill>
                  <a:schemeClr val="tx1"/>
                </a:solidFill>
              </a:rPr>
              <a:t>JVM</a:t>
            </a:r>
            <a:r>
              <a:rPr lang="zh-CN" altLang="en-US" sz="1600" b="0">
                <a:solidFill>
                  <a:schemeClr val="tx1"/>
                </a:solidFill>
              </a:rPr>
              <a:t>是计算机虚拟模型，</a:t>
            </a:r>
            <a:r>
              <a:rPr lang="en-US" altLang="zh-CN" sz="1600" b="0">
                <a:solidFill>
                  <a:schemeClr val="tx1"/>
                </a:solidFill>
              </a:rPr>
              <a:t>JMM</a:t>
            </a:r>
            <a:r>
              <a:rPr lang="zh-CN" altLang="en-US" sz="1600" b="0">
                <a:solidFill>
                  <a:schemeClr val="tx1"/>
                </a:solidFill>
              </a:rPr>
              <a:t>隶属于</a:t>
            </a:r>
            <a:r>
              <a:rPr lang="en-US" altLang="zh-CN" sz="1600" b="0">
                <a:solidFill>
                  <a:schemeClr val="tx1"/>
                </a:solidFill>
              </a:rPr>
              <a:t>JVM</a:t>
            </a:r>
            <a:endParaRPr lang="en-US" altLang="zh-CN" sz="1600" b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1600" b="0">
                <a:solidFill>
                  <a:schemeClr val="tx1"/>
                </a:solidFill>
              </a:rPr>
              <a:t>JMM</a:t>
            </a:r>
            <a:r>
              <a:rPr lang="zh-CN" altLang="en-US" sz="1600" b="0">
                <a:solidFill>
                  <a:schemeClr val="tx1"/>
                </a:solidFill>
              </a:rPr>
              <a:t>定义了线程和主内存之间的抽象关系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487045" indent="-487045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0">
                <a:solidFill>
                  <a:schemeClr val="tx1"/>
                </a:solidFill>
              </a:rPr>
              <a:t>	</a:t>
            </a:r>
            <a:r>
              <a:rPr lang="zh-CN" altLang="en-US" sz="1600" b="0">
                <a:solidFill>
                  <a:schemeClr val="tx1"/>
                </a:solidFill>
              </a:rPr>
              <a:t>线程共享变量：主内存</a:t>
            </a:r>
            <a:endParaRPr lang="en-US" altLang="zh-CN" sz="1600" b="0">
              <a:solidFill>
                <a:schemeClr val="tx1"/>
              </a:solidFill>
            </a:endParaRPr>
          </a:p>
          <a:p>
            <a:pPr marL="487045" indent="-487045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0">
                <a:solidFill>
                  <a:schemeClr val="tx1"/>
                </a:solidFill>
              </a:rPr>
              <a:t>	</a:t>
            </a:r>
            <a:r>
              <a:rPr lang="zh-CN" altLang="en-US" sz="1600" b="0">
                <a:solidFill>
                  <a:schemeClr val="tx1"/>
                </a:solidFill>
              </a:rPr>
              <a:t>线程私有的本地内存：共享变量副本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600" b="0">
                <a:solidFill>
                  <a:schemeClr val="tx1"/>
                </a:solidFill>
              </a:rPr>
              <a:t>本地内存（</a:t>
            </a:r>
            <a:r>
              <a:rPr lang="en-US" altLang="zh-CN" sz="1600" b="0">
                <a:solidFill>
                  <a:schemeClr val="tx1"/>
                </a:solidFill>
              </a:rPr>
              <a:t>Local Memory</a:t>
            </a:r>
            <a:r>
              <a:rPr lang="zh-CN" altLang="en-US" sz="1600" b="0">
                <a:solidFill>
                  <a:schemeClr val="tx1"/>
                </a:solidFill>
              </a:rPr>
              <a:t>）是一个抽象概念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487045" indent="-487045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0">
                <a:solidFill>
                  <a:schemeClr val="tx1"/>
                </a:solidFill>
              </a:rPr>
              <a:t>	</a:t>
            </a:r>
            <a:r>
              <a:rPr lang="zh-CN" altLang="en-US" sz="1600" b="0">
                <a:solidFill>
                  <a:schemeClr val="tx1"/>
                </a:solidFill>
              </a:rPr>
              <a:t>包括缓存、写缓冲区、寄存器</a:t>
            </a:r>
            <a:endParaRPr lang="en-US" altLang="zh-CN" sz="1600" b="0">
              <a:solidFill>
                <a:schemeClr val="tx1"/>
              </a:solidFill>
            </a:endParaRPr>
          </a:p>
          <a:p>
            <a:pPr marL="487045" indent="-487045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0">
                <a:solidFill>
                  <a:schemeClr val="tx1"/>
                </a:solidFill>
              </a:rPr>
              <a:t>	</a:t>
            </a:r>
            <a:r>
              <a:rPr lang="zh-CN" altLang="en-US" sz="1600" b="0">
                <a:solidFill>
                  <a:schemeClr val="tx1"/>
                </a:solidFill>
              </a:rPr>
              <a:t>编译器优化</a:t>
            </a:r>
            <a:endParaRPr lang="en-US" altLang="zh-CN" sz="1600" b="0">
              <a:solidFill>
                <a:schemeClr val="tx1"/>
              </a:solidFill>
            </a:endParaRPr>
          </a:p>
          <a:p>
            <a:pPr marL="487045" indent="-487045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0">
                <a:solidFill>
                  <a:schemeClr val="tx1"/>
                </a:solidFill>
              </a:rPr>
              <a:t>	</a:t>
            </a:r>
            <a:r>
              <a:rPr lang="zh-CN" altLang="en-US" sz="1600" b="0">
                <a:solidFill>
                  <a:schemeClr val="tx1"/>
                </a:solidFill>
              </a:rPr>
              <a:t>其它硬件</a:t>
            </a:r>
            <a:endParaRPr lang="en-US" altLang="zh-CN" sz="1600" b="0" dirty="0">
              <a:solidFill>
                <a:schemeClr val="tx1"/>
              </a:solidFill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7414414" y="1508787"/>
            <a:ext cx="4083917" cy="673916"/>
            <a:chOff x="5560810" y="1131590"/>
            <a:chExt cx="3062938" cy="505437"/>
          </a:xfrm>
        </p:grpSpPr>
        <p:sp>
          <p:nvSpPr>
            <p:cNvPr id="57" name="椭圆 56"/>
            <p:cNvSpPr/>
            <p:nvPr/>
          </p:nvSpPr>
          <p:spPr>
            <a:xfrm>
              <a:off x="5560810" y="1131590"/>
              <a:ext cx="917625" cy="5054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线程</a:t>
              </a:r>
              <a:r>
                <a:rPr lang="en-US" altLang="zh-CN" sz="1600"/>
                <a:t>A</a:t>
              </a:r>
              <a:endParaRPr lang="zh-CN" altLang="en-US" sz="1600"/>
            </a:p>
          </p:txBody>
        </p:sp>
        <p:sp>
          <p:nvSpPr>
            <p:cNvPr id="64" name="椭圆 63"/>
            <p:cNvSpPr/>
            <p:nvPr/>
          </p:nvSpPr>
          <p:spPr>
            <a:xfrm>
              <a:off x="7706123" y="1131590"/>
              <a:ext cx="917625" cy="5054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线程</a:t>
              </a:r>
              <a:r>
                <a:rPr lang="en-US" altLang="zh-CN" sz="1600"/>
                <a:t>B</a:t>
              </a:r>
              <a:endParaRPr lang="zh-CN" altLang="en-US" sz="1600"/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8026163" y="2182704"/>
            <a:ext cx="2860419" cy="807169"/>
            <a:chOff x="6019622" y="1637027"/>
            <a:chExt cx="2145314" cy="605377"/>
          </a:xfrm>
        </p:grpSpPr>
        <p:cxnSp>
          <p:nvCxnSpPr>
            <p:cNvPr id="4" name="直接箭头连接符 3"/>
            <p:cNvCxnSpPr>
              <a:stCxn id="57" idx="4"/>
              <a:endCxn id="58" idx="0"/>
            </p:cNvCxnSpPr>
            <p:nvPr/>
          </p:nvCxnSpPr>
          <p:spPr>
            <a:xfrm flipH="1">
              <a:off x="6019622" y="1637027"/>
              <a:ext cx="1" cy="60537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>
              <a:stCxn id="64" idx="4"/>
              <a:endCxn id="65" idx="0"/>
            </p:cNvCxnSpPr>
            <p:nvPr/>
          </p:nvCxnSpPr>
          <p:spPr>
            <a:xfrm flipH="1">
              <a:off x="8164935" y="1637027"/>
              <a:ext cx="1" cy="60537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6" name="组合 15"/>
          <p:cNvGrpSpPr/>
          <p:nvPr/>
        </p:nvGrpSpPr>
        <p:grpSpPr>
          <a:xfrm>
            <a:off x="7268027" y="2989872"/>
            <a:ext cx="1516272" cy="1015192"/>
            <a:chOff x="5451020" y="2242404"/>
            <a:chExt cx="1137204" cy="761394"/>
          </a:xfrm>
        </p:grpSpPr>
        <p:sp>
          <p:nvSpPr>
            <p:cNvPr id="58" name="矩形: 圆角 57"/>
            <p:cNvSpPr/>
            <p:nvPr/>
          </p:nvSpPr>
          <p:spPr>
            <a:xfrm>
              <a:off x="5451020" y="2242404"/>
              <a:ext cx="1137204" cy="76139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本地内存</a:t>
              </a:r>
              <a:r>
                <a:rPr lang="en-US" altLang="zh-CN" sz="1600"/>
                <a:t>A</a:t>
              </a:r>
              <a:endParaRPr lang="en-US" altLang="zh-CN" sz="1600"/>
            </a:p>
            <a:p>
              <a:pPr algn="ctr"/>
              <a:endParaRPr lang="en-US" altLang="zh-CN" sz="1600"/>
            </a:p>
            <a:p>
              <a:pPr algn="ctr"/>
              <a:endParaRPr lang="zh-CN" altLang="en-US" sz="1600"/>
            </a:p>
          </p:txBody>
        </p:sp>
        <p:sp>
          <p:nvSpPr>
            <p:cNvPr id="11" name="椭圆 10"/>
            <p:cNvSpPr/>
            <p:nvPr/>
          </p:nvSpPr>
          <p:spPr>
            <a:xfrm>
              <a:off x="5501084" y="2571750"/>
              <a:ext cx="1037076" cy="4320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共享变量</a:t>
              </a:r>
              <a:endParaRPr lang="en-US" altLang="zh-CN" sz="133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副本</a:t>
              </a:r>
              <a:endParaRPr lang="zh-CN" altLang="en-US" sz="133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0128448" y="2989871"/>
            <a:ext cx="1516264" cy="1015192"/>
            <a:chOff x="7596336" y="2242403"/>
            <a:chExt cx="1137198" cy="761394"/>
          </a:xfrm>
        </p:grpSpPr>
        <p:sp>
          <p:nvSpPr>
            <p:cNvPr id="65" name="矩形: 圆角 64"/>
            <p:cNvSpPr/>
            <p:nvPr/>
          </p:nvSpPr>
          <p:spPr>
            <a:xfrm>
              <a:off x="7596336" y="2242403"/>
              <a:ext cx="1137198" cy="76139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本地内存</a:t>
              </a:r>
              <a:r>
                <a:rPr lang="en-US" altLang="zh-CN" sz="1600"/>
                <a:t>B</a:t>
              </a:r>
              <a:endParaRPr lang="en-US" altLang="zh-CN" sz="1600"/>
            </a:p>
            <a:p>
              <a:pPr algn="ctr"/>
              <a:endParaRPr lang="en-US" altLang="zh-CN" sz="1600"/>
            </a:p>
            <a:p>
              <a:pPr algn="ctr"/>
              <a:endParaRPr lang="zh-CN" altLang="en-US" sz="1600"/>
            </a:p>
          </p:txBody>
        </p:sp>
        <p:sp>
          <p:nvSpPr>
            <p:cNvPr id="75" name="椭圆 74"/>
            <p:cNvSpPr/>
            <p:nvPr/>
          </p:nvSpPr>
          <p:spPr>
            <a:xfrm>
              <a:off x="7646397" y="2571749"/>
              <a:ext cx="1037076" cy="43204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共享变量</a:t>
              </a:r>
              <a:endParaRPr lang="en-US" altLang="zh-CN" sz="133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副本</a:t>
              </a:r>
              <a:endParaRPr lang="zh-CN" altLang="en-US" sz="133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268027" y="5005653"/>
            <a:ext cx="4376685" cy="1138771"/>
            <a:chOff x="5451020" y="3616517"/>
            <a:chExt cx="3282514" cy="854078"/>
          </a:xfrm>
        </p:grpSpPr>
        <p:grpSp>
          <p:nvGrpSpPr>
            <p:cNvPr id="50" name="组合 49"/>
            <p:cNvGrpSpPr/>
            <p:nvPr/>
          </p:nvGrpSpPr>
          <p:grpSpPr>
            <a:xfrm>
              <a:off x="5451020" y="3616517"/>
              <a:ext cx="3282514" cy="854078"/>
              <a:chOff x="6112312" y="3778350"/>
              <a:chExt cx="2539569" cy="854078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7120635" y="4347686"/>
                <a:ext cx="522925" cy="284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1865">
                    <a:solidFill>
                      <a:srgbClr val="595959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主内存</a:t>
                </a:r>
                <a:endParaRPr lang="zh-CN" altLang="en-US" sz="18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2" name="矩形: 圆角 51"/>
              <p:cNvSpPr/>
              <p:nvPr/>
            </p:nvSpPr>
            <p:spPr>
              <a:xfrm>
                <a:off x="6112312" y="3778350"/>
                <a:ext cx="2539569" cy="569336"/>
              </a:xfrm>
              <a:prstGeom prst="round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5517282" y="3688907"/>
              <a:ext cx="3149991" cy="432048"/>
              <a:chOff x="5473757" y="3688907"/>
              <a:chExt cx="3149991" cy="432048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5473757" y="3688907"/>
                <a:ext cx="1037076" cy="43204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3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共享变量</a:t>
                </a:r>
                <a:endParaRPr lang="en-US" altLang="zh-CN" sz="1335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6530215" y="3688907"/>
                <a:ext cx="1037076" cy="43204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3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共享变量</a:t>
                </a:r>
                <a:endParaRPr lang="en-US" altLang="zh-CN" sz="1335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7586672" y="3688907"/>
                <a:ext cx="1037076" cy="43204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335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共享变量</a:t>
                </a:r>
                <a:endParaRPr lang="en-US" altLang="zh-CN" sz="1335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8010742" y="4005063"/>
            <a:ext cx="2875841" cy="1010380"/>
            <a:chOff x="6008056" y="3003797"/>
            <a:chExt cx="2156881" cy="757785"/>
          </a:xfrm>
        </p:grpSpPr>
        <p:cxnSp>
          <p:nvCxnSpPr>
            <p:cNvPr id="80" name="直接箭头连接符 79"/>
            <p:cNvCxnSpPr/>
            <p:nvPr/>
          </p:nvCxnSpPr>
          <p:spPr>
            <a:xfrm flipH="1">
              <a:off x="6008056" y="3003797"/>
              <a:ext cx="1" cy="750443"/>
            </a:xfrm>
            <a:prstGeom prst="straightConnector1">
              <a:avLst/>
            </a:prstGeom>
            <a:ln w="44450" cmpd="sng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H="1">
              <a:off x="8164936" y="3011139"/>
              <a:ext cx="1" cy="750443"/>
            </a:xfrm>
            <a:prstGeom prst="straightConnector1">
              <a:avLst/>
            </a:prstGeom>
            <a:ln w="44450" cmpd="sng">
              <a:headEnd type="triangle"/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04" name="组合 103"/>
          <p:cNvGrpSpPr/>
          <p:nvPr/>
        </p:nvGrpSpPr>
        <p:grpSpPr>
          <a:xfrm>
            <a:off x="8026164" y="4326248"/>
            <a:ext cx="2860417" cy="307778"/>
            <a:chOff x="6019622" y="3244681"/>
            <a:chExt cx="2145313" cy="230833"/>
          </a:xfrm>
        </p:grpSpPr>
        <p:sp>
          <p:nvSpPr>
            <p:cNvPr id="91" name="矩形 90"/>
            <p:cNvSpPr/>
            <p:nvPr/>
          </p:nvSpPr>
          <p:spPr>
            <a:xfrm>
              <a:off x="6692968" y="3244681"/>
              <a:ext cx="798617" cy="2308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JMM</a:t>
              </a:r>
              <a:r>
                <a:rPr lang="zh-CN" altLang="en-US" sz="14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</a:t>
              </a:r>
              <a:endParaRPr lang="zh-CN" altLang="en-US" sz="14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4" name="直接箭头连接符 93"/>
            <p:cNvCxnSpPr>
              <a:stCxn id="91" idx="3"/>
            </p:cNvCxnSpPr>
            <p:nvPr/>
          </p:nvCxnSpPr>
          <p:spPr>
            <a:xfrm>
              <a:off x="7491586" y="3360098"/>
              <a:ext cx="673349" cy="15388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>
              <a:stCxn id="91" idx="1"/>
            </p:cNvCxnSpPr>
            <p:nvPr/>
          </p:nvCxnSpPr>
          <p:spPr>
            <a:xfrm flipH="1">
              <a:off x="6019622" y="3360098"/>
              <a:ext cx="673346" cy="11542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838201" y="987474"/>
            <a:ext cx="4686300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锁的内存语义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2"/>
          <p:cNvSpPr txBox="1">
            <a:spLocks noChangeArrowheads="1"/>
          </p:cNvSpPr>
          <p:nvPr/>
        </p:nvSpPr>
        <p:spPr bwMode="auto">
          <a:xfrm>
            <a:off x="838200" y="1599351"/>
            <a:ext cx="5929875" cy="1895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rgbClr val="595959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u"/>
              <a:defRPr sz="10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1"/>
                </a:solidFill>
              </a:rPr>
              <a:t>当线程释放锁时，</a:t>
            </a:r>
            <a:r>
              <a:rPr lang="en-US" altLang="zh-CN" sz="1600" b="0" dirty="0">
                <a:solidFill>
                  <a:schemeClr val="tx1"/>
                </a:solidFill>
              </a:rPr>
              <a:t>JMM</a:t>
            </a:r>
            <a:r>
              <a:rPr lang="zh-CN" altLang="en-US" sz="1600" b="0" dirty="0">
                <a:solidFill>
                  <a:schemeClr val="tx1"/>
                </a:solidFill>
              </a:rPr>
              <a:t>会把该线程对应的本地内存中的共享变量刷新到主内存中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1"/>
                </a:solidFill>
              </a:rPr>
              <a:t>当线程获取锁时，</a:t>
            </a:r>
            <a:r>
              <a:rPr lang="en-US" altLang="zh-CN" sz="1600" b="0" dirty="0">
                <a:solidFill>
                  <a:schemeClr val="tx1"/>
                </a:solidFill>
              </a:rPr>
              <a:t>JMM</a:t>
            </a:r>
            <a:r>
              <a:rPr lang="zh-CN" altLang="en-US" sz="1600" b="0" dirty="0">
                <a:solidFill>
                  <a:schemeClr val="tx1"/>
                </a:solidFill>
              </a:rPr>
              <a:t>会把该线程对应的本地内存置为无效。从而使得被监视器保护的临界区代码必须从主内存中读取共享变量</a:t>
            </a:r>
            <a:endParaRPr lang="en-US" altLang="zh-CN" sz="1600" b="0" dirty="0">
              <a:solidFill>
                <a:schemeClr val="tx1"/>
              </a:solidFill>
            </a:endParaRPr>
          </a:p>
        </p:txBody>
      </p:sp>
      <p:sp>
        <p:nvSpPr>
          <p:cNvPr id="7" name="标题占位符 1"/>
          <p:cNvSpPr txBox="1">
            <a:spLocks noChangeArrowheads="1"/>
          </p:cNvSpPr>
          <p:nvPr/>
        </p:nvSpPr>
        <p:spPr bwMode="auto">
          <a:xfrm>
            <a:off x="838201" y="1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锁与常见并发关键字的内存语义</a:t>
            </a:r>
            <a:endParaRPr lang="zh-TW" altLang="zh-CN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440150" y="4677139"/>
            <a:ext cx="4250087" cy="1138771"/>
            <a:chOff x="6112312" y="3778350"/>
            <a:chExt cx="2539569" cy="854078"/>
          </a:xfrm>
        </p:grpSpPr>
        <p:sp>
          <p:nvSpPr>
            <p:cNvPr id="9" name="矩形 8"/>
            <p:cNvSpPr/>
            <p:nvPr/>
          </p:nvSpPr>
          <p:spPr>
            <a:xfrm>
              <a:off x="7112844" y="4347686"/>
              <a:ext cx="538502" cy="2847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8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主内存</a:t>
              </a:r>
              <a:endParaRPr lang="zh-CN" altLang="en-US" sz="1865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: 圆角 9"/>
            <p:cNvSpPr/>
            <p:nvPr/>
          </p:nvSpPr>
          <p:spPr>
            <a:xfrm>
              <a:off x="6112312" y="3778350"/>
              <a:ext cx="2539569" cy="569336"/>
            </a:xfrm>
            <a:prstGeom prst="round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9216380" y="4898059"/>
            <a:ext cx="697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>
                <a:solidFill>
                  <a:srgbClr val="000000"/>
                </a:solidFill>
                <a:latin typeface="宋体" panose="02010600030101010101" pitchFamily="2" charset="-122"/>
              </a:rPr>
              <a:t>a = 1</a:t>
            </a:r>
            <a:endParaRPr lang="zh-CN" altLang="en-US" sz="16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2" name="箭头: 下 11"/>
          <p:cNvSpPr/>
          <p:nvPr/>
        </p:nvSpPr>
        <p:spPr>
          <a:xfrm>
            <a:off x="7860808" y="3717523"/>
            <a:ext cx="548341" cy="883660"/>
          </a:xfrm>
          <a:prstGeom prst="downArrow">
            <a:avLst/>
          </a:prstGeom>
          <a:solidFill>
            <a:srgbClr val="4BACC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440150" y="1363903"/>
            <a:ext cx="1389665" cy="2300460"/>
            <a:chOff x="6112312" y="1293423"/>
            <a:chExt cx="1042249" cy="1725345"/>
          </a:xfrm>
        </p:grpSpPr>
        <p:sp>
          <p:nvSpPr>
            <p:cNvPr id="14" name="椭圆 13"/>
            <p:cNvSpPr/>
            <p:nvPr/>
          </p:nvSpPr>
          <p:spPr>
            <a:xfrm>
              <a:off x="6174623" y="1293423"/>
              <a:ext cx="917625" cy="5054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线程</a:t>
              </a:r>
              <a:r>
                <a:rPr lang="en-US" altLang="zh-CN" sz="1600"/>
                <a:t>A</a:t>
              </a:r>
              <a:endParaRPr lang="zh-CN" altLang="en-US" sz="1600"/>
            </a:p>
          </p:txBody>
        </p:sp>
        <p:sp>
          <p:nvSpPr>
            <p:cNvPr id="15" name="矩形: 圆角 14"/>
            <p:cNvSpPr/>
            <p:nvPr/>
          </p:nvSpPr>
          <p:spPr>
            <a:xfrm>
              <a:off x="6112312" y="2516351"/>
              <a:ext cx="1042249" cy="50241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本地内存</a:t>
              </a:r>
              <a:r>
                <a:rPr lang="en-US" altLang="zh-CN" sz="1600"/>
                <a:t>A</a:t>
              </a:r>
              <a:endParaRPr lang="en-US" altLang="zh-CN" sz="1600"/>
            </a:p>
            <a:p>
              <a:pPr algn="ctr"/>
              <a:endParaRPr lang="zh-CN" altLang="en-US" sz="16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6489940" y="1832703"/>
              <a:ext cx="286992" cy="662746"/>
              <a:chOff x="3276896" y="3349164"/>
              <a:chExt cx="327925" cy="748771"/>
            </a:xfrm>
          </p:grpSpPr>
          <p:sp>
            <p:nvSpPr>
              <p:cNvPr id="17" name="箭头: 下 16"/>
              <p:cNvSpPr/>
              <p:nvPr/>
            </p:nvSpPr>
            <p:spPr>
              <a:xfrm>
                <a:off x="3276896" y="3435190"/>
                <a:ext cx="327925" cy="662745"/>
              </a:xfrm>
              <a:prstGeom prst="downArrow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箭头: 下 17"/>
              <p:cNvSpPr/>
              <p:nvPr/>
            </p:nvSpPr>
            <p:spPr>
              <a:xfrm rot="10800000">
                <a:off x="3276896" y="3349164"/>
                <a:ext cx="327925" cy="662745"/>
              </a:xfrm>
              <a:prstGeom prst="downArrow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9" name="箭头: 上 18"/>
          <p:cNvSpPr/>
          <p:nvPr/>
        </p:nvSpPr>
        <p:spPr>
          <a:xfrm>
            <a:off x="10703659" y="3710343"/>
            <a:ext cx="542435" cy="883660"/>
          </a:xfrm>
          <a:prstGeom prst="upArrow">
            <a:avLst/>
          </a:prstGeom>
          <a:solidFill>
            <a:srgbClr val="4BAC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300572" y="1363903"/>
            <a:ext cx="1389665" cy="2300459"/>
            <a:chOff x="7609632" y="1293423"/>
            <a:chExt cx="1042249" cy="1725344"/>
          </a:xfrm>
        </p:grpSpPr>
        <p:sp>
          <p:nvSpPr>
            <p:cNvPr id="21" name="椭圆 20"/>
            <p:cNvSpPr/>
            <p:nvPr/>
          </p:nvSpPr>
          <p:spPr>
            <a:xfrm>
              <a:off x="7656549" y="1293423"/>
              <a:ext cx="917625" cy="5054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线程</a:t>
              </a:r>
              <a:r>
                <a:rPr lang="en-US" altLang="zh-CN" sz="1600"/>
                <a:t>B</a:t>
              </a:r>
              <a:endParaRPr lang="zh-CN" altLang="en-US" sz="1600"/>
            </a:p>
          </p:txBody>
        </p:sp>
        <p:sp>
          <p:nvSpPr>
            <p:cNvPr id="22" name="矩形: 圆角 21"/>
            <p:cNvSpPr/>
            <p:nvPr/>
          </p:nvSpPr>
          <p:spPr>
            <a:xfrm>
              <a:off x="7609632" y="2516350"/>
              <a:ext cx="1042249" cy="502417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/>
                <a:t>本地内存</a:t>
              </a:r>
              <a:r>
                <a:rPr lang="en-US" altLang="zh-CN" sz="1600"/>
                <a:t>B</a:t>
              </a:r>
              <a:endParaRPr lang="en-US" altLang="zh-CN" sz="1600"/>
            </a:p>
            <a:p>
              <a:pPr algn="ctr"/>
              <a:endParaRPr lang="zh-CN" altLang="en-US" sz="1600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7972307" y="1832702"/>
              <a:ext cx="286992" cy="662746"/>
              <a:chOff x="3276896" y="3349164"/>
              <a:chExt cx="327925" cy="748771"/>
            </a:xfrm>
          </p:grpSpPr>
          <p:sp>
            <p:nvSpPr>
              <p:cNvPr id="24" name="箭头: 下 23"/>
              <p:cNvSpPr/>
              <p:nvPr/>
            </p:nvSpPr>
            <p:spPr>
              <a:xfrm>
                <a:off x="3276896" y="3435190"/>
                <a:ext cx="327925" cy="662745"/>
              </a:xfrm>
              <a:prstGeom prst="downArrow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箭头: 下 24"/>
              <p:cNvSpPr/>
              <p:nvPr/>
            </p:nvSpPr>
            <p:spPr>
              <a:xfrm rot="10800000">
                <a:off x="3276896" y="3349164"/>
                <a:ext cx="327925" cy="662745"/>
              </a:xfrm>
              <a:prstGeom prst="downArrow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6" name="矩形 25"/>
          <p:cNvSpPr/>
          <p:nvPr/>
        </p:nvSpPr>
        <p:spPr>
          <a:xfrm>
            <a:off x="7773343" y="3272116"/>
            <a:ext cx="72327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65">
                <a:solidFill>
                  <a:schemeClr val="bg1"/>
                </a:solidFill>
              </a:rPr>
              <a:t>a = 1</a:t>
            </a:r>
            <a:endParaRPr lang="zh-CN" altLang="en-US" sz="1865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0613239" y="3272116"/>
            <a:ext cx="72327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65">
                <a:solidFill>
                  <a:schemeClr val="bg1"/>
                </a:solidFill>
              </a:rPr>
              <a:t>a = 1</a:t>
            </a:r>
            <a:endParaRPr lang="zh-CN" altLang="en-US" sz="1865">
              <a:solidFill>
                <a:schemeClr val="bg1"/>
              </a:solidFill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8746731" y="1340757"/>
            <a:ext cx="1616396" cy="360105"/>
            <a:chOff x="5569134" y="1276063"/>
            <a:chExt cx="1212297" cy="270079"/>
          </a:xfrm>
        </p:grpSpPr>
        <p:cxnSp>
          <p:nvCxnSpPr>
            <p:cNvPr id="29" name="直接箭头连接符 28"/>
            <p:cNvCxnSpPr>
              <a:stCxn id="14" idx="6"/>
              <a:endCxn id="21" idx="2"/>
            </p:cNvCxnSpPr>
            <p:nvPr/>
          </p:nvCxnSpPr>
          <p:spPr>
            <a:xfrm>
              <a:off x="5569134" y="1546142"/>
              <a:ext cx="12122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5971323" y="1276063"/>
              <a:ext cx="407804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通信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9" grpId="0" animBg="1"/>
      <p:bldP spid="26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1"/>
          <p:cNvSpPr txBox="1">
            <a:spLocks noChangeArrowheads="1"/>
          </p:cNvSpPr>
          <p:nvPr/>
        </p:nvSpPr>
        <p:spPr bwMode="auto">
          <a:xfrm>
            <a:off x="838201" y="1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类的线程安全定义</a:t>
            </a:r>
            <a:endParaRPr lang="zh-TW" altLang="zh-CN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873681" y="997985"/>
            <a:ext cx="6224980" cy="5645924"/>
            <a:chOff x="4557305" y="873231"/>
            <a:chExt cx="4407183" cy="4002775"/>
          </a:xfrm>
        </p:grpSpPr>
        <p:sp>
          <p:nvSpPr>
            <p:cNvPr id="40" name="矩形 39"/>
            <p:cNvSpPr>
              <a:spLocks noChangeAspect="1"/>
            </p:cNvSpPr>
            <p:nvPr/>
          </p:nvSpPr>
          <p:spPr>
            <a:xfrm>
              <a:off x="4572000" y="884639"/>
              <a:ext cx="4392488" cy="399136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1" name="文本框 40"/>
            <p:cNvSpPr txBox="1">
              <a:spLocks noChangeAspect="1"/>
            </p:cNvSpPr>
            <p:nvPr/>
          </p:nvSpPr>
          <p:spPr>
            <a:xfrm>
              <a:off x="4557305" y="881157"/>
              <a:ext cx="800331" cy="218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栈（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Stack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2" name="文本框 41"/>
            <p:cNvSpPr txBox="1">
              <a:spLocks noChangeAspect="1"/>
            </p:cNvSpPr>
            <p:nvPr/>
          </p:nvSpPr>
          <p:spPr>
            <a:xfrm>
              <a:off x="6785971" y="873231"/>
              <a:ext cx="802601" cy="218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堆（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Heap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43" name="矩形 42"/>
            <p:cNvSpPr>
              <a:spLocks noChangeAspect="1"/>
            </p:cNvSpPr>
            <p:nvPr/>
          </p:nvSpPr>
          <p:spPr>
            <a:xfrm>
              <a:off x="6782503" y="1131589"/>
              <a:ext cx="2124672" cy="270027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4" name="矩形 43"/>
            <p:cNvSpPr>
              <a:spLocks noChangeAspect="1"/>
            </p:cNvSpPr>
            <p:nvPr/>
          </p:nvSpPr>
          <p:spPr>
            <a:xfrm>
              <a:off x="4617586" y="1135073"/>
              <a:ext cx="2124672" cy="269109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45" name="矩形 44"/>
            <p:cNvSpPr>
              <a:spLocks noChangeAspect="1"/>
            </p:cNvSpPr>
            <p:nvPr/>
          </p:nvSpPr>
          <p:spPr>
            <a:xfrm>
              <a:off x="4607568" y="4083918"/>
              <a:ext cx="4299607" cy="720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/>
            </a:p>
          </p:txBody>
        </p:sp>
        <p:sp>
          <p:nvSpPr>
            <p:cNvPr id="46" name="文本框 45"/>
            <p:cNvSpPr txBox="1">
              <a:spLocks noChangeAspect="1"/>
            </p:cNvSpPr>
            <p:nvPr/>
          </p:nvSpPr>
          <p:spPr>
            <a:xfrm>
              <a:off x="4572000" y="3831867"/>
              <a:ext cx="1486946" cy="2182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方法区（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Method Area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）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998697" y="3177167"/>
            <a:ext cx="2967355" cy="1045613"/>
            <a:chOff x="4514112" y="2315066"/>
            <a:chExt cx="2225516" cy="784210"/>
          </a:xfrm>
        </p:grpSpPr>
        <p:sp>
          <p:nvSpPr>
            <p:cNvPr id="48" name="矩形 47"/>
            <p:cNvSpPr/>
            <p:nvPr/>
          </p:nvSpPr>
          <p:spPr>
            <a:xfrm>
              <a:off x="4514112" y="2315066"/>
              <a:ext cx="2225516" cy="78421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2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lang="zh-CN" altLang="en-US" sz="2400" dirty="0"/>
            </a:p>
          </p:txBody>
        </p:sp>
        <p:sp>
          <p:nvSpPr>
            <p:cNvPr id="49" name="矩形 48"/>
            <p:cNvSpPr/>
            <p:nvPr/>
          </p:nvSpPr>
          <p:spPr>
            <a:xfrm>
              <a:off x="4515024" y="2329728"/>
              <a:ext cx="648254" cy="2230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335">
                  <a:solidFill>
                    <a:srgbClr val="000000"/>
                  </a:solidFill>
                  <a:latin typeface="宋体" panose="02010600030101010101" pitchFamily="2" charset="-122"/>
                </a:rPr>
                <a:t>m</a:t>
              </a:r>
              <a:r>
                <a:rPr lang="en-US" altLang="zh-CN" sz="1335">
                  <a:solidFill>
                    <a:srgbClr val="000000"/>
                  </a:solidFill>
                  <a:latin typeface="宋体" panose="02010600030101010101" pitchFamily="2" charset="-122"/>
                </a:rPr>
                <a:t>ethod()</a:t>
              </a:r>
              <a:endParaRPr lang="zh-CN" altLang="en-US" sz="1335" dirty="0"/>
            </a:p>
          </p:txBody>
        </p:sp>
      </p:grpSp>
      <p:sp>
        <p:nvSpPr>
          <p:cNvPr id="50" name="矩形 49"/>
          <p:cNvSpPr/>
          <p:nvPr/>
        </p:nvSpPr>
        <p:spPr>
          <a:xfrm>
            <a:off x="5976600" y="5545602"/>
            <a:ext cx="2249334" cy="95410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</a:rPr>
              <a:t>StackClosed.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class{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m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ain(String[] args)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endParaRPr lang="en-US" altLang="zh-CN" sz="14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zh-CN" altLang="zh-CN" sz="14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zh-CN" altLang="en-US" sz="1400" dirty="0"/>
          </a:p>
        </p:txBody>
      </p:sp>
      <p:sp>
        <p:nvSpPr>
          <p:cNvPr id="51" name="矩形 50"/>
          <p:cNvSpPr/>
          <p:nvPr/>
        </p:nvSpPr>
        <p:spPr>
          <a:xfrm>
            <a:off x="9229023" y="1416820"/>
            <a:ext cx="12394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rgbClr val="000080"/>
                </a:solidFill>
              </a:rPr>
              <a:t>new</a:t>
            </a:r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Phone()</a:t>
            </a:r>
            <a:endParaRPr lang="zh-CN" altLang="en-US" sz="1400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096001" y="3554433"/>
            <a:ext cx="2834836" cy="502573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335" dirty="0">
                <a:solidFill>
                  <a:srgbClr val="000000"/>
                </a:solidFill>
                <a:latin typeface="宋体" panose="02010600030101010101" pitchFamily="2" charset="-122"/>
              </a:rPr>
              <a:t>Phone phone</a:t>
            </a:r>
            <a:endParaRPr lang="en-US" altLang="zh-CN" sz="1335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zh-CN" altLang="zh-CN" sz="1335">
                <a:solidFill>
                  <a:srgbClr val="000000"/>
                </a:solidFill>
                <a:latin typeface="宋体" panose="02010600030101010101" pitchFamily="2" charset="-122"/>
              </a:rPr>
              <a:t>phone</a:t>
            </a:r>
            <a:r>
              <a:rPr lang="zh-CN" altLang="zh-CN" sz="1335" dirty="0">
                <a:solidFill>
                  <a:srgbClr val="000000"/>
                </a:solidFill>
                <a:latin typeface="宋体" panose="02010600030101010101" pitchFamily="2" charset="-122"/>
              </a:rPr>
              <a:t>.call(</a:t>
            </a:r>
            <a:r>
              <a:rPr lang="zh-CN" altLang="zh-CN" sz="1335" b="1" dirty="0">
                <a:solidFill>
                  <a:srgbClr val="008000"/>
                </a:solidFill>
                <a:latin typeface="宋体" panose="02010600030101010101" pitchFamily="2" charset="-122"/>
              </a:rPr>
              <a:t>"乔布斯</a:t>
            </a:r>
            <a:r>
              <a:rPr lang="zh-CN" altLang="zh-CN" sz="1335" b="1">
                <a:solidFill>
                  <a:srgbClr val="008000"/>
                </a:solidFill>
                <a:latin typeface="宋体" panose="02010600030101010101" pitchFamily="2" charset="-122"/>
              </a:rPr>
              <a:t>"</a:t>
            </a:r>
            <a:r>
              <a:rPr lang="zh-CN" altLang="zh-CN" sz="1335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  <a:endParaRPr lang="en-US" altLang="zh-CN" sz="1335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0467631" y="1410404"/>
            <a:ext cx="9925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=&gt; </a:t>
            </a:r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</a:rPr>
              <a:t>0x0011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447884" y="3570499"/>
            <a:ext cx="15672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宋体" panose="02010600030101010101" pitchFamily="2" charset="-122"/>
              </a:rPr>
              <a:t>=&gt;     0x0011</a:t>
            </a:r>
            <a:endParaRPr lang="zh-CN" altLang="en-US" sz="1400" dirty="0"/>
          </a:p>
        </p:txBody>
      </p:sp>
      <p:sp>
        <p:nvSpPr>
          <p:cNvPr id="55" name="圆角矩形 67"/>
          <p:cNvSpPr/>
          <p:nvPr/>
        </p:nvSpPr>
        <p:spPr bwMode="auto">
          <a:xfrm>
            <a:off x="699546" y="1828451"/>
            <a:ext cx="4969044" cy="2560656"/>
          </a:xfrm>
          <a:prstGeom prst="roundRect">
            <a:avLst/>
          </a:prstGeom>
          <a:solidFill>
            <a:srgbClr val="82AAD2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1465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class </a:t>
            </a:r>
            <a:r>
              <a:rPr lang="en-US" altLang="zh-CN" sz="146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StackClosed</a:t>
            </a:r>
            <a:r>
              <a:rPr lang="zh-CN" altLang="zh-CN" sz="146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{</a:t>
            </a:r>
            <a:br>
              <a:rPr lang="zh-CN" altLang="zh-CN" sz="146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6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65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</a:t>
            </a:r>
            <a:r>
              <a:rPr lang="en-US" altLang="zh-CN" sz="1465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static</a:t>
            </a:r>
            <a:r>
              <a:rPr lang="zh-CN" altLang="zh-CN" sz="1465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void </a:t>
            </a:r>
            <a:r>
              <a:rPr lang="en-US" altLang="zh-CN" sz="146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method</a:t>
            </a:r>
            <a:r>
              <a:rPr lang="zh-CN" altLang="zh-CN" sz="146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() {</a:t>
            </a:r>
            <a:br>
              <a:rPr lang="zh-CN" altLang="zh-CN" sz="146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6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Phone phone = </a:t>
            </a:r>
            <a:r>
              <a:rPr lang="zh-CN" altLang="zh-CN" sz="1465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 </a:t>
            </a:r>
            <a:r>
              <a:rPr lang="zh-CN" altLang="zh-CN" sz="146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Phone(</a:t>
            </a:r>
            <a:r>
              <a:rPr lang="zh-CN" altLang="zh-CN" sz="1465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"苹果"</a:t>
            </a:r>
            <a:r>
              <a:rPr lang="en-US" altLang="zh-CN" sz="1465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zh-CN" sz="1465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"X</a:t>
            </a:r>
            <a:r>
              <a:rPr lang="en-US" altLang="zh-CN" sz="1465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zh-CN" sz="1465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</a:t>
            </a:r>
            <a:r>
              <a:rPr lang="zh-CN" altLang="zh-CN" sz="146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46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6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zh-CN" sz="146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phone.call(</a:t>
            </a:r>
            <a:r>
              <a:rPr lang="zh-CN" altLang="zh-CN" sz="1465" b="1">
                <a:solidFill>
                  <a:srgbClr val="0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"乔布斯"</a:t>
            </a:r>
            <a:r>
              <a:rPr lang="zh-CN" altLang="zh-CN" sz="146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br>
              <a:rPr lang="zh-CN" altLang="zh-CN" sz="146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6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}</a:t>
            </a:r>
            <a:endParaRPr lang="en-US" altLang="zh-CN" sz="1465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6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65" b="1">
                <a:solidFill>
                  <a:srgbClr val="00008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public static void </a:t>
            </a:r>
            <a:r>
              <a:rPr lang="zh-CN" altLang="zh-CN" sz="146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main(String[] args) {</a:t>
            </a:r>
            <a:endParaRPr lang="en-US" altLang="zh-CN" sz="1465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6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method();</a:t>
            </a:r>
            <a:endParaRPr lang="en-US" altLang="zh-CN" sz="1465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6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465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br>
              <a:rPr lang="zh-CN" altLang="zh-CN" sz="146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465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zh-CN" sz="1465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587614" y="5545602"/>
            <a:ext cx="3299301" cy="954107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Phone.class{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String brand; // ...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   call(String name) // ...</a:t>
            </a:r>
            <a:r>
              <a:rPr lang="en-US" altLang="zh-CN" sz="1400" dirty="0">
                <a:solidFill>
                  <a:srgbClr val="FF0000"/>
                </a:solidFill>
              </a:rPr>
              <a:t> 0x0066</a:t>
            </a:r>
            <a:endParaRPr lang="en-US" altLang="zh-CN" sz="1400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}</a:t>
            </a:r>
            <a:r>
              <a:rPr lang="zh-CN" altLang="zh-CN" sz="1400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endParaRPr lang="zh-CN" altLang="en-US" sz="1400" dirty="0"/>
          </a:p>
        </p:txBody>
      </p:sp>
      <p:graphicFrame>
        <p:nvGraphicFramePr>
          <p:cNvPr id="57" name="表格 56"/>
          <p:cNvGraphicFramePr>
            <a:graphicFrameLocks noGrp="1"/>
          </p:cNvGraphicFramePr>
          <p:nvPr/>
        </p:nvGraphicFramePr>
        <p:xfrm>
          <a:off x="9309756" y="1765048"/>
          <a:ext cx="2605877" cy="1005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69705"/>
                <a:gridCol w="1536172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brand</a:t>
                      </a:r>
                      <a:endParaRPr lang="zh-CN" altLang="en-US" sz="1400" dirty="0"/>
                    </a:p>
                  </a:txBody>
                  <a:tcPr marL="60960" marR="6096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400" dirty="0"/>
                    </a:p>
                  </a:txBody>
                  <a:tcPr marL="60960" marR="6096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model</a:t>
                      </a:r>
                      <a:endParaRPr lang="zh-CN" altLang="en-US" sz="1400" dirty="0"/>
                    </a:p>
                  </a:txBody>
                  <a:tcPr marL="60960" marR="6096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/>
                    </a:p>
                  </a:txBody>
                  <a:tcPr marL="60960" marR="6096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dirty="0"/>
                        <a:t>// </a:t>
                      </a:r>
                      <a:r>
                        <a:rPr lang="zh-CN" altLang="en-US" sz="1400" dirty="0"/>
                        <a:t>成员方法</a:t>
                      </a:r>
                      <a:endParaRPr lang="zh-CN" altLang="en-US" sz="1400" dirty="0"/>
                    </a:p>
                  </a:txBody>
                  <a:tcPr marL="60960" marR="6096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0960" marR="60960" marT="60960" marB="6096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8" name="矩形 57"/>
          <p:cNvSpPr/>
          <p:nvPr/>
        </p:nvSpPr>
        <p:spPr>
          <a:xfrm>
            <a:off x="5991427" y="2279380"/>
            <a:ext cx="2967355" cy="79804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9" name="矩形 58"/>
          <p:cNvSpPr/>
          <p:nvPr/>
        </p:nvSpPr>
        <p:spPr>
          <a:xfrm>
            <a:off x="5992643" y="2276872"/>
            <a:ext cx="2483372" cy="2974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335" dirty="0">
                <a:solidFill>
                  <a:srgbClr val="000000"/>
                </a:solidFill>
                <a:latin typeface="宋体" panose="02010600030101010101" pitchFamily="2" charset="-122"/>
              </a:rPr>
              <a:t>call(String name) // </a:t>
            </a:r>
            <a:r>
              <a:rPr lang="zh-CN" altLang="en-US" sz="1335" dirty="0">
                <a:solidFill>
                  <a:srgbClr val="000000"/>
                </a:solidFill>
                <a:latin typeface="宋体" panose="02010600030101010101" pitchFamily="2" charset="-122"/>
              </a:rPr>
              <a:t>乔布斯</a:t>
            </a:r>
            <a:endParaRPr lang="zh-CN" altLang="en-US" sz="1335" dirty="0"/>
          </a:p>
        </p:txBody>
      </p:sp>
      <p:sp>
        <p:nvSpPr>
          <p:cNvPr id="60" name="矩形 59"/>
          <p:cNvSpPr/>
          <p:nvPr/>
        </p:nvSpPr>
        <p:spPr>
          <a:xfrm>
            <a:off x="6104925" y="2643684"/>
            <a:ext cx="2665183" cy="29745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335" b="1" dirty="0">
                <a:solidFill>
                  <a:srgbClr val="008000"/>
                </a:solidFill>
                <a:latin typeface="宋体" panose="02010600030101010101" pitchFamily="2" charset="-122"/>
              </a:rPr>
              <a:t>"给</a:t>
            </a:r>
            <a:r>
              <a:rPr lang="zh-CN" altLang="en-US" sz="1335" b="1" dirty="0">
                <a:solidFill>
                  <a:srgbClr val="008000"/>
                </a:solidFill>
                <a:latin typeface="宋体" panose="02010600030101010101" pitchFamily="2" charset="-122"/>
              </a:rPr>
              <a:t>乔布斯</a:t>
            </a:r>
            <a:r>
              <a:rPr lang="zh-CN" altLang="zh-CN" sz="1335" b="1" dirty="0">
                <a:solidFill>
                  <a:srgbClr val="008000"/>
                </a:solidFill>
                <a:latin typeface="宋体" panose="02010600030101010101" pitchFamily="2" charset="-122"/>
              </a:rPr>
              <a:t>打电话"</a:t>
            </a:r>
            <a:endParaRPr lang="zh-CN" altLang="en-US" sz="1335" dirty="0"/>
          </a:p>
        </p:txBody>
      </p:sp>
      <p:cxnSp>
        <p:nvCxnSpPr>
          <p:cNvPr id="61" name="直接箭头连接符 60"/>
          <p:cNvCxnSpPr/>
          <p:nvPr/>
        </p:nvCxnSpPr>
        <p:spPr>
          <a:xfrm flipV="1">
            <a:off x="8440915" y="1628795"/>
            <a:ext cx="810935" cy="18002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10325979" y="1771986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null</a:t>
            </a:r>
            <a:endParaRPr lang="zh-CN" altLang="en-US" sz="1400" dirty="0"/>
          </a:p>
        </p:txBody>
      </p:sp>
      <p:sp>
        <p:nvSpPr>
          <p:cNvPr id="63" name="矩形 62"/>
          <p:cNvSpPr/>
          <p:nvPr/>
        </p:nvSpPr>
        <p:spPr>
          <a:xfrm>
            <a:off x="10325979" y="2120310"/>
            <a:ext cx="4635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null</a:t>
            </a:r>
            <a:endParaRPr lang="zh-CN" altLang="en-US" sz="1400" dirty="0"/>
          </a:p>
        </p:txBody>
      </p:sp>
      <p:sp>
        <p:nvSpPr>
          <p:cNvPr id="65" name="矩形 64"/>
          <p:cNvSpPr/>
          <p:nvPr/>
        </p:nvSpPr>
        <p:spPr>
          <a:xfrm>
            <a:off x="10325980" y="2418372"/>
            <a:ext cx="7360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</a:rPr>
              <a:t>0x0066</a:t>
            </a:r>
            <a:endParaRPr lang="zh-CN" altLang="en-US" sz="1400" dirty="0"/>
          </a:p>
        </p:txBody>
      </p:sp>
      <p:cxnSp>
        <p:nvCxnSpPr>
          <p:cNvPr id="66" name="直接连接符 65"/>
          <p:cNvCxnSpPr/>
          <p:nvPr/>
        </p:nvCxnSpPr>
        <p:spPr>
          <a:xfrm>
            <a:off x="10470598" y="1857151"/>
            <a:ext cx="211183" cy="187143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10894864" y="1781445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苹果</a:t>
            </a:r>
            <a:endParaRPr lang="zh-CN" altLang="en-US" sz="1400" dirty="0"/>
          </a:p>
        </p:txBody>
      </p:sp>
      <p:cxnSp>
        <p:nvCxnSpPr>
          <p:cNvPr id="68" name="直接连接符 67"/>
          <p:cNvCxnSpPr/>
          <p:nvPr/>
        </p:nvCxnSpPr>
        <p:spPr>
          <a:xfrm>
            <a:off x="10496282" y="2192587"/>
            <a:ext cx="211183" cy="187143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/>
          <p:cNvSpPr/>
          <p:nvPr/>
        </p:nvSpPr>
        <p:spPr>
          <a:xfrm>
            <a:off x="10894863" y="2129769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/>
              <a:t>XR</a:t>
            </a:r>
            <a:endParaRPr lang="zh-CN" altLang="en-US" sz="1400" dirty="0"/>
          </a:p>
        </p:txBody>
      </p:sp>
      <p:cxnSp>
        <p:nvCxnSpPr>
          <p:cNvPr id="123" name="直接箭头连接符 122"/>
          <p:cNvCxnSpPr/>
          <p:nvPr/>
        </p:nvCxnSpPr>
        <p:spPr>
          <a:xfrm>
            <a:off x="10992545" y="2660915"/>
            <a:ext cx="727196" cy="34563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2"/>
          <p:cNvSpPr txBox="1">
            <a:spLocks noChangeArrowheads="1"/>
          </p:cNvSpPr>
          <p:nvPr/>
        </p:nvSpPr>
        <p:spPr bwMode="auto">
          <a:xfrm>
            <a:off x="699545" y="1179519"/>
            <a:ext cx="5232000" cy="5358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rgbClr val="595959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u"/>
              <a:defRPr sz="10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zh-CN" altLang="en-US" sz="2400" dirty="0"/>
              <a:t>栈封闭：方法压栈与局部变量</a:t>
            </a:r>
            <a:endParaRPr lang="en-US" altLang="zh-CN" sz="2400" dirty="0"/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zh-CN" sz="1400" b="0" dirty="0">
              <a:solidFill>
                <a:schemeClr val="tx1"/>
              </a:solidFill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1"/>
                </a:solidFill>
              </a:rPr>
              <a:t>产生原因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365125" indent="-365125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0" dirty="0">
                <a:solidFill>
                  <a:schemeClr val="tx1"/>
                </a:solidFill>
              </a:rPr>
              <a:t>类的状态被多个线程共享，可能导致不安全的情况</a:t>
            </a:r>
            <a:endParaRPr lang="en-US" altLang="zh-CN" sz="1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600" b="0" dirty="0">
                <a:solidFill>
                  <a:schemeClr val="tx1"/>
                </a:solidFill>
              </a:rPr>
              <a:t>关联因素</a:t>
            </a:r>
            <a:endParaRPr lang="en-US" altLang="zh-CN" sz="1600" b="0" dirty="0">
              <a:solidFill>
                <a:schemeClr val="tx1"/>
              </a:solidFill>
            </a:endParaRPr>
          </a:p>
          <a:p>
            <a:pPr marL="365125" indent="-365125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zh-CN" sz="1600" b="0" dirty="0">
                <a:solidFill>
                  <a:schemeClr val="tx1"/>
                </a:solidFill>
              </a:rPr>
              <a:t>	</a:t>
            </a:r>
            <a:r>
              <a:rPr lang="zh-CN" altLang="en-US" sz="1600" b="0" dirty="0">
                <a:solidFill>
                  <a:schemeClr val="tx1"/>
                </a:solidFill>
              </a:rPr>
              <a:t>无状态；加锁和</a:t>
            </a:r>
            <a:r>
              <a:rPr lang="en-US" altLang="zh-CN" sz="1600" b="0" dirty="0">
                <a:solidFill>
                  <a:schemeClr val="tx1"/>
                </a:solidFill>
              </a:rPr>
              <a:t>CAS</a:t>
            </a:r>
            <a:r>
              <a:rPr lang="zh-CN" altLang="en-US" sz="1600" b="0" dirty="0">
                <a:solidFill>
                  <a:schemeClr val="tx1"/>
                </a:solidFill>
              </a:rPr>
              <a:t>操作；让类不可变；栈封闭；</a:t>
            </a:r>
            <a:br>
              <a:rPr lang="en-US" altLang="zh-CN" sz="1600" b="0" dirty="0">
                <a:solidFill>
                  <a:schemeClr val="tx1"/>
                </a:solidFill>
              </a:rPr>
            </a:br>
            <a:r>
              <a:rPr lang="en-US" altLang="zh-CN" sz="1600" b="0" dirty="0">
                <a:solidFill>
                  <a:schemeClr val="tx1"/>
                </a:solidFill>
              </a:rPr>
              <a:t>volatile</a:t>
            </a:r>
            <a:r>
              <a:rPr lang="zh-CN" altLang="en-US" sz="1600" b="0" dirty="0">
                <a:solidFill>
                  <a:schemeClr val="tx1"/>
                </a:solidFill>
              </a:rPr>
              <a:t>；安全的发布；</a:t>
            </a:r>
            <a:r>
              <a:rPr lang="en-US" altLang="zh-CN" sz="1600" b="0" dirty="0" err="1">
                <a:solidFill>
                  <a:schemeClr val="tx1"/>
                </a:solidFill>
              </a:rPr>
              <a:t>ThreadLocal</a:t>
            </a:r>
            <a:r>
              <a:rPr lang="zh-CN" altLang="en-US" sz="1600" b="0" dirty="0">
                <a:solidFill>
                  <a:schemeClr val="tx1"/>
                </a:solidFill>
              </a:rPr>
              <a:t>；</a:t>
            </a:r>
            <a:endParaRPr lang="en-US" altLang="zh-CN" sz="16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5981598" y="4314851"/>
            <a:ext cx="2987719" cy="787136"/>
            <a:chOff x="4486198" y="3236138"/>
            <a:chExt cx="2240789" cy="590352"/>
          </a:xfrm>
        </p:grpSpPr>
        <p:sp>
          <p:nvSpPr>
            <p:cNvPr id="128" name="矩形 127"/>
            <p:cNvSpPr/>
            <p:nvPr/>
          </p:nvSpPr>
          <p:spPr>
            <a:xfrm>
              <a:off x="4501471" y="3236138"/>
              <a:ext cx="2225516" cy="59035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24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endParaRPr lang="zh-CN" altLang="en-US" sz="2400" dirty="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4486198" y="3277008"/>
              <a:ext cx="2199384" cy="495746"/>
              <a:chOff x="1296812" y="4096028"/>
              <a:chExt cx="2199384" cy="495746"/>
            </a:xfrm>
          </p:grpSpPr>
          <p:sp>
            <p:nvSpPr>
              <p:cNvPr id="126" name="矩形 125"/>
              <p:cNvSpPr/>
              <p:nvPr/>
            </p:nvSpPr>
            <p:spPr>
              <a:xfrm>
                <a:off x="1370069" y="4368684"/>
                <a:ext cx="2126127" cy="223090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335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method</a:t>
                </a:r>
                <a:r>
                  <a:rPr lang="zh-CN" altLang="zh-CN" sz="1335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();</a:t>
                </a:r>
                <a:endParaRPr lang="zh-CN" altLang="en-US" sz="1335" dirty="0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296812" y="4096028"/>
                <a:ext cx="1428097" cy="2230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335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main</a:t>
                </a:r>
                <a:r>
                  <a:rPr lang="en-US" altLang="zh-CN" sz="1335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(String[] args)</a:t>
                </a:r>
                <a:endParaRPr lang="zh-CN" altLang="en-US" sz="1335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7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/>
      <p:bldP spid="52" grpId="0" animBg="1"/>
      <p:bldP spid="52" grpId="1" animBg="1" uiExpand="1" build="allAtOnce"/>
      <p:bldP spid="53" grpId="0"/>
      <p:bldP spid="54" grpId="0"/>
      <p:bldP spid="54" grpId="1"/>
      <p:bldP spid="55" grpId="0" animBg="1"/>
      <p:bldP spid="56" grpId="0" animBg="1"/>
      <p:bldP spid="58" grpId="0" animBg="1"/>
      <p:bldP spid="58" grpId="1" animBg="1"/>
      <p:bldP spid="59" grpId="0"/>
      <p:bldP spid="59" grpId="1"/>
      <p:bldP spid="60" grpId="0" animBg="1"/>
      <p:bldP spid="60" grpId="1" animBg="1"/>
      <p:bldP spid="62" grpId="0"/>
      <p:bldP spid="63" grpId="0"/>
      <p:bldP spid="65" grpId="0"/>
      <p:bldP spid="67" grpId="0"/>
      <p:bldP spid="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进程之间是怎么协作的？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进程通信</a:t>
            </a:r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概念：进程通信即进程间的信息交换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00" lvl="1" indent="-34290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进程是资源分配的基本单位，各进程内存空间彼此独立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00" lvl="1" indent="-34290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一个进程不能随意访问其它进程的地址空间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特点：</a:t>
            </a: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00" lvl="1" indent="-34290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共享存储（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Shared-Memory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00" lvl="1" indent="-34290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消息传递（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Message-Passing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1028700" lvl="1" indent="-342900">
              <a:buFont typeface="Wingdings" panose="05000000000000000000" pitchFamily="2" charset="2"/>
              <a:buChar char="u"/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管道通信（</a:t>
            </a:r>
            <a:r>
              <a: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Pipe</a:t>
            </a: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35" name="组合 34"/>
          <p:cNvGrpSpPr>
            <a:grpSpLocks noChangeAspect="1"/>
          </p:cNvGrpSpPr>
          <p:nvPr/>
        </p:nvGrpSpPr>
        <p:grpSpPr>
          <a:xfrm>
            <a:off x="7559040" y="1347900"/>
            <a:ext cx="3377696" cy="3377339"/>
            <a:chOff x="8058278" y="2679909"/>
            <a:chExt cx="2340010" cy="2339763"/>
          </a:xfrm>
        </p:grpSpPr>
        <p:sp>
          <p:nvSpPr>
            <p:cNvPr id="6" name="椭圆 5"/>
            <p:cNvSpPr/>
            <p:nvPr/>
          </p:nvSpPr>
          <p:spPr>
            <a:xfrm>
              <a:off x="8058278" y="2679909"/>
              <a:ext cx="2340010" cy="233976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algn="ctr"/>
              <a:endParaRPr lang="zh-CN" altLang="en-US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490561" y="2818257"/>
              <a:ext cx="14755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内存</a:t>
              </a:r>
              <a:endParaRPr lang="en-US" altLang="zh-CN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8375750" y="3821047"/>
              <a:ext cx="1705157" cy="667324"/>
              <a:chOff x="9572233" y="4253786"/>
              <a:chExt cx="1310612" cy="513309"/>
            </a:xfrm>
          </p:grpSpPr>
          <p:sp>
            <p:nvSpPr>
              <p:cNvPr id="9" name="矩形: 圆角 8"/>
              <p:cNvSpPr/>
              <p:nvPr/>
            </p:nvSpPr>
            <p:spPr>
              <a:xfrm>
                <a:off x="9572233" y="4253788"/>
                <a:ext cx="274195" cy="51330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</a:t>
                </a:r>
                <a:endPara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0" name="矩形: 圆角 9"/>
              <p:cNvSpPr/>
              <p:nvPr/>
            </p:nvSpPr>
            <p:spPr>
              <a:xfrm>
                <a:off x="10090440" y="4253786"/>
                <a:ext cx="274195" cy="51330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</a:t>
                </a:r>
                <a:endPara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2" name="矩形: 圆角 11"/>
              <p:cNvSpPr/>
              <p:nvPr/>
            </p:nvSpPr>
            <p:spPr>
              <a:xfrm>
                <a:off x="10608650" y="4253790"/>
                <a:ext cx="274195" cy="51330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</a:t>
                </a:r>
                <a:endPara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进程之间是怎么协作的？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进程通信：共享存储</a:t>
            </a:r>
            <a:r>
              <a:rPr lang="zh-CN" altLang="en-US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（</a:t>
            </a:r>
            <a:r>
              <a:rPr lang="en-US" altLang="zh-CN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Shared-Memory</a:t>
            </a:r>
            <a:r>
              <a:rPr lang="zh-CN" altLang="en-US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  <a:endParaRPr lang="en-US" altLang="zh-CN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基于</a:t>
            </a:r>
            <a:r>
              <a:rPr lang="zh-CN" altLang="en-US" sz="2000" dirty="0">
                <a:solidFill>
                  <a:srgbClr val="FF0000"/>
                </a:solidFill>
              </a:rPr>
              <a:t>共享数据结构</a:t>
            </a:r>
            <a:r>
              <a:rPr lang="zh-CN" altLang="en-US" sz="2000" dirty="0"/>
              <a:t>的通信方式</a:t>
            </a:r>
            <a:endParaRPr lang="en-US" altLang="zh-CN" sz="20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多个进程共用某个数据结构（</a:t>
            </a:r>
            <a:r>
              <a:rPr lang="en-US" altLang="zh-CN" sz="1600" dirty="0"/>
              <a:t>OS</a:t>
            </a:r>
            <a:r>
              <a:rPr lang="zh-CN" altLang="en-US" sz="1600" dirty="0"/>
              <a:t>提供并控制）</a:t>
            </a:r>
            <a:endParaRPr lang="en-US" altLang="zh-CN" sz="16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由用户（程序员）负责同步处理</a:t>
            </a:r>
            <a:endParaRPr lang="en-US" altLang="zh-CN" sz="16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低级通信：可以传递少量数据，效率低</a:t>
            </a:r>
            <a:endParaRPr lang="en-US" altLang="zh-CN" sz="16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基于</a:t>
            </a:r>
            <a:r>
              <a:rPr lang="zh-CN" altLang="en-US" sz="2000" dirty="0">
                <a:solidFill>
                  <a:srgbClr val="FF0000"/>
                </a:solidFill>
              </a:rPr>
              <a:t>共享存储区</a:t>
            </a:r>
            <a:r>
              <a:rPr lang="zh-CN" altLang="en-US" sz="2000" dirty="0"/>
              <a:t>的通信方式</a:t>
            </a:r>
            <a:endParaRPr lang="en-US" altLang="zh-CN" sz="20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多个进程共用内存中的一块存储区域</a:t>
            </a:r>
            <a:endParaRPr lang="en-US" altLang="zh-CN" sz="16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由进程控制数据的形式和方式</a:t>
            </a:r>
            <a:endParaRPr lang="en-US" altLang="zh-CN" sz="16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高级通信：可以传递大量数据，效率高</a:t>
            </a:r>
            <a:endParaRPr lang="en-US" altLang="zh-CN" sz="16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1143000" lvl="1" indent="-457200">
              <a:buFont typeface="Wingdings" panose="05000000000000000000" pitchFamily="2" charset="2"/>
              <a:buChar char="u"/>
            </a:pP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6" name="组合 25"/>
          <p:cNvGrpSpPr>
            <a:grpSpLocks noChangeAspect="1"/>
          </p:cNvGrpSpPr>
          <p:nvPr/>
        </p:nvGrpSpPr>
        <p:grpSpPr>
          <a:xfrm>
            <a:off x="7559040" y="1347900"/>
            <a:ext cx="3377696" cy="3377339"/>
            <a:chOff x="8058278" y="2679909"/>
            <a:chExt cx="2340010" cy="2339763"/>
          </a:xfrm>
        </p:grpSpPr>
        <p:sp>
          <p:nvSpPr>
            <p:cNvPr id="27" name="椭圆 26"/>
            <p:cNvSpPr/>
            <p:nvPr/>
          </p:nvSpPr>
          <p:spPr>
            <a:xfrm>
              <a:off x="8058278" y="2679909"/>
              <a:ext cx="2340010" cy="233976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algn="ctr"/>
              <a:endParaRPr lang="zh-CN" altLang="en-US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90561" y="2818257"/>
              <a:ext cx="14755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内存</a:t>
              </a:r>
              <a:endParaRPr lang="en-US" altLang="zh-CN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8375750" y="3821046"/>
              <a:ext cx="1705157" cy="667321"/>
              <a:chOff x="9572233" y="4253788"/>
              <a:chExt cx="1310612" cy="513307"/>
            </a:xfrm>
          </p:grpSpPr>
          <p:sp>
            <p:nvSpPr>
              <p:cNvPr id="33" name="矩形: 圆角 32"/>
              <p:cNvSpPr/>
              <p:nvPr/>
            </p:nvSpPr>
            <p:spPr>
              <a:xfrm>
                <a:off x="9572233" y="4253788"/>
                <a:ext cx="274195" cy="51330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</a:t>
                </a:r>
                <a:endPara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10052868" y="4325994"/>
                <a:ext cx="349341" cy="36889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共享空间</a:t>
                </a:r>
                <a:endPara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" name="矩形: 圆角 34"/>
              <p:cNvSpPr/>
              <p:nvPr/>
            </p:nvSpPr>
            <p:spPr>
              <a:xfrm>
                <a:off x="10608650" y="4253790"/>
                <a:ext cx="274195" cy="51330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</a:t>
                </a:r>
                <a:endPara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cxnSp>
        <p:nvCxnSpPr>
          <p:cNvPr id="37" name="直接箭头连接符 36"/>
          <p:cNvCxnSpPr>
            <a:stCxn id="34" idx="3"/>
            <a:endCxn id="35" idx="1"/>
          </p:cNvCxnSpPr>
          <p:nvPr/>
        </p:nvCxnSpPr>
        <p:spPr>
          <a:xfrm>
            <a:off x="9575982" y="3476701"/>
            <a:ext cx="387694" cy="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4" idx="1"/>
            <a:endCxn id="33" idx="3"/>
          </p:cNvCxnSpPr>
          <p:nvPr/>
        </p:nvCxnSpPr>
        <p:spPr>
          <a:xfrm flipH="1">
            <a:off x="8532231" y="3476701"/>
            <a:ext cx="387692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991674" y="4897616"/>
            <a:ext cx="25124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数据收发双方不可见存在安全隐患</a:t>
            </a:r>
            <a:endParaRPr lang="zh-CN" altLang="en-US" sz="2000" dirty="0">
              <a:solidFill>
                <a:schemeClr val="accent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9743765" y="2158199"/>
            <a:ext cx="954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数据结构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或内存区域</a:t>
            </a:r>
            <a:endParaRPr lang="zh-CN" alt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44" name="连接符: 曲线 43"/>
          <p:cNvCxnSpPr>
            <a:stCxn id="34" idx="0"/>
            <a:endCxn id="43" idx="1"/>
          </p:cNvCxnSpPr>
          <p:nvPr/>
        </p:nvCxnSpPr>
        <p:spPr>
          <a:xfrm rot="5400000" flipH="1" flipV="1">
            <a:off x="9125087" y="2511898"/>
            <a:ext cx="741544" cy="495812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进程之间是怎么协作的？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进程通信：</a:t>
            </a:r>
            <a:r>
              <a:rPr lang="zh-CN" altLang="en-US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消息传递（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</a:t>
            </a:r>
            <a:r>
              <a:rPr lang="en-US" altLang="zh-CN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essage-Passing</a:t>
            </a:r>
            <a:r>
              <a:rPr lang="zh-CN" altLang="en-US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  <a:endParaRPr lang="en-US" altLang="zh-CN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直接通信：点到点发送</a:t>
            </a:r>
            <a:endParaRPr lang="zh-CN" altLang="en-US" sz="16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发送和接收时指明双方进程的</a:t>
            </a:r>
            <a:r>
              <a:rPr lang="en-US" altLang="zh-CN" sz="1600" dirty="0"/>
              <a:t>ID</a:t>
            </a:r>
            <a:endParaRPr lang="en-US" altLang="zh-CN" sz="16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每个进程维护一个消息缓冲队列</a:t>
            </a:r>
            <a:endParaRPr lang="en-US" altLang="zh-CN" sz="16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间接通信：广播信箱</a:t>
            </a:r>
            <a:endParaRPr lang="en-US" altLang="zh-CN" sz="20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以</a:t>
            </a:r>
            <a:r>
              <a:rPr lang="zh-CN" altLang="en-US" sz="1600" dirty="0">
                <a:solidFill>
                  <a:srgbClr val="FF0000"/>
                </a:solidFill>
              </a:rPr>
              <a:t>信箱</a:t>
            </a:r>
            <a:r>
              <a:rPr lang="zh-CN" altLang="en-US" sz="1600" dirty="0"/>
              <a:t>为媒介，作为中间实体</a:t>
            </a:r>
            <a:endParaRPr lang="en-US" altLang="zh-CN" sz="16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发进程将消息发送到信箱，收进程从信箱读取</a:t>
            </a:r>
            <a:endParaRPr lang="en-US" altLang="zh-CN" sz="16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可以广播，容易建立双向通信链</a:t>
            </a:r>
            <a:endParaRPr lang="en-US" altLang="zh-CN" dirty="0"/>
          </a:p>
          <a:p>
            <a:pPr marL="1143000" lvl="1" indent="-457200">
              <a:buFont typeface="Wingdings" panose="05000000000000000000" pitchFamily="2" charset="2"/>
              <a:buChar char="u"/>
            </a:pP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6" name="组合 25"/>
          <p:cNvGrpSpPr>
            <a:grpSpLocks noChangeAspect="1"/>
          </p:cNvGrpSpPr>
          <p:nvPr/>
        </p:nvGrpSpPr>
        <p:grpSpPr>
          <a:xfrm>
            <a:off x="7559040" y="1347900"/>
            <a:ext cx="3377696" cy="3377339"/>
            <a:chOff x="8058278" y="2679909"/>
            <a:chExt cx="2340010" cy="2339763"/>
          </a:xfrm>
        </p:grpSpPr>
        <p:sp>
          <p:nvSpPr>
            <p:cNvPr id="27" name="椭圆 26"/>
            <p:cNvSpPr/>
            <p:nvPr/>
          </p:nvSpPr>
          <p:spPr>
            <a:xfrm>
              <a:off x="8058278" y="2679909"/>
              <a:ext cx="2340010" cy="233976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algn="ctr"/>
              <a:endParaRPr lang="zh-CN" altLang="en-US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90561" y="2818257"/>
              <a:ext cx="14755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内存</a:t>
              </a:r>
              <a:endParaRPr lang="en-US" altLang="zh-CN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8375750" y="3821044"/>
              <a:ext cx="1705157" cy="667328"/>
              <a:chOff x="9572233" y="4253783"/>
              <a:chExt cx="1310612" cy="513312"/>
            </a:xfrm>
          </p:grpSpPr>
          <p:sp>
            <p:nvSpPr>
              <p:cNvPr id="33" name="矩形: 圆角 32"/>
              <p:cNvSpPr/>
              <p:nvPr/>
            </p:nvSpPr>
            <p:spPr>
              <a:xfrm>
                <a:off x="9572233" y="4253788"/>
                <a:ext cx="274195" cy="51330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</a:t>
                </a:r>
                <a:endPara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4" name="矩形: 圆角 33"/>
              <p:cNvSpPr/>
              <p:nvPr/>
            </p:nvSpPr>
            <p:spPr>
              <a:xfrm>
                <a:off x="9846428" y="4253783"/>
                <a:ext cx="173418" cy="51330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消息队列</a:t>
                </a:r>
                <a:endPara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" name="矩形: 圆角 34"/>
              <p:cNvSpPr/>
              <p:nvPr/>
            </p:nvSpPr>
            <p:spPr>
              <a:xfrm>
                <a:off x="10608650" y="4253786"/>
                <a:ext cx="274195" cy="51330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</a:t>
                </a:r>
                <a:endPara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5" name="矩形: 圆角 14"/>
              <p:cNvSpPr/>
              <p:nvPr/>
            </p:nvSpPr>
            <p:spPr>
              <a:xfrm>
                <a:off x="10435232" y="4253788"/>
                <a:ext cx="173418" cy="513304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2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消息队列</a:t>
                </a:r>
                <a:endPara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cxnSp>
        <p:nvCxnSpPr>
          <p:cNvPr id="5" name="直接箭头连接符 4"/>
          <p:cNvCxnSpPr/>
          <p:nvPr/>
        </p:nvCxnSpPr>
        <p:spPr>
          <a:xfrm>
            <a:off x="8857908" y="3139440"/>
            <a:ext cx="7800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8857908" y="3789680"/>
            <a:ext cx="780091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767398" y="3245863"/>
            <a:ext cx="9609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格式化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消息</a:t>
            </a:r>
            <a:endParaRPr lang="zh-CN" alt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767398" y="2860179"/>
            <a:ext cx="960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send</a:t>
            </a:r>
            <a:endParaRPr lang="zh-CN" altLang="en-US" sz="12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772075" y="3816214"/>
            <a:ext cx="960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receive</a:t>
            </a:r>
            <a:endParaRPr lang="zh-CN" altLang="en-US" sz="12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857863" y="1885399"/>
            <a:ext cx="132705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消息头：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发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收进程</a:t>
            </a: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ID</a:t>
            </a:r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，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消息类型、长度；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消息体。</a:t>
            </a:r>
            <a:endParaRPr lang="zh-CN" alt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10" name="连接符: 曲线 9"/>
          <p:cNvCxnSpPr>
            <a:endCxn id="24" idx="1"/>
          </p:cNvCxnSpPr>
          <p:nvPr/>
        </p:nvCxnSpPr>
        <p:spPr>
          <a:xfrm rot="5400000" flipH="1" flipV="1">
            <a:off x="9193377" y="2589409"/>
            <a:ext cx="952996" cy="375975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进程之间是怎么协作的？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进程通信：</a:t>
            </a:r>
            <a:r>
              <a:rPr lang="zh-CN" altLang="en-US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消息传递（</a:t>
            </a:r>
            <a:r>
              <a:rPr lang="en-US" altLang="zh-CN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M</a:t>
            </a:r>
            <a:r>
              <a:rPr lang="en-US" altLang="zh-CN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essage-Passing</a:t>
            </a:r>
            <a:r>
              <a:rPr lang="zh-CN" altLang="en-US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  <a:endParaRPr lang="en-US" altLang="zh-CN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直接通信：点到点发送</a:t>
            </a:r>
            <a:endParaRPr lang="zh-CN" altLang="en-US" sz="16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发送和接收时指明双方进程的</a:t>
            </a:r>
            <a:r>
              <a:rPr lang="en-US" altLang="zh-CN" sz="1600" dirty="0"/>
              <a:t>ID</a:t>
            </a:r>
            <a:endParaRPr lang="en-US" altLang="zh-CN" sz="16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每个进程维护一个消息缓冲队列</a:t>
            </a:r>
            <a:endParaRPr lang="en-US" altLang="zh-CN" sz="16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间接通信：广播信箱</a:t>
            </a:r>
            <a:endParaRPr lang="en-US" altLang="zh-CN" sz="20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以</a:t>
            </a:r>
            <a:r>
              <a:rPr lang="zh-CN" altLang="en-US" sz="1600" dirty="0">
                <a:solidFill>
                  <a:srgbClr val="FF0000"/>
                </a:solidFill>
              </a:rPr>
              <a:t>信箱</a:t>
            </a:r>
            <a:r>
              <a:rPr lang="zh-CN" altLang="en-US" sz="1600" dirty="0"/>
              <a:t>为媒介，作为中间实体</a:t>
            </a:r>
            <a:endParaRPr lang="en-US" altLang="zh-CN" sz="16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发进程将消息发送到信箱，收进程从信箱读取</a:t>
            </a:r>
            <a:endParaRPr lang="en-US" altLang="zh-CN" sz="16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可以广播，容易建立双向通信链</a:t>
            </a:r>
            <a:endParaRPr lang="en-US" altLang="zh-CN" sz="16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1143000" lvl="1" indent="-457200">
              <a:buFont typeface="Wingdings" panose="05000000000000000000" pitchFamily="2" charset="2"/>
              <a:buChar char="u"/>
            </a:pP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17" name="组合 16"/>
          <p:cNvGrpSpPr>
            <a:grpSpLocks noChangeAspect="1"/>
          </p:cNvGrpSpPr>
          <p:nvPr/>
        </p:nvGrpSpPr>
        <p:grpSpPr>
          <a:xfrm>
            <a:off x="7559040" y="1347900"/>
            <a:ext cx="3377696" cy="3377339"/>
            <a:chOff x="8058278" y="2679909"/>
            <a:chExt cx="2340010" cy="2339763"/>
          </a:xfrm>
        </p:grpSpPr>
        <p:sp>
          <p:nvSpPr>
            <p:cNvPr id="18" name="椭圆 17"/>
            <p:cNvSpPr/>
            <p:nvPr/>
          </p:nvSpPr>
          <p:spPr>
            <a:xfrm>
              <a:off x="8058278" y="2679909"/>
              <a:ext cx="2340010" cy="233976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algn="ctr"/>
              <a:endParaRPr lang="zh-CN" altLang="en-US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8490561" y="2818257"/>
              <a:ext cx="14755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内存</a:t>
              </a:r>
              <a:endParaRPr lang="en-US" altLang="zh-CN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8375750" y="3821046"/>
              <a:ext cx="1705157" cy="667321"/>
              <a:chOff x="9572233" y="4253788"/>
              <a:chExt cx="1310612" cy="513307"/>
            </a:xfrm>
          </p:grpSpPr>
          <p:sp>
            <p:nvSpPr>
              <p:cNvPr id="24" name="矩形: 圆角 23"/>
              <p:cNvSpPr/>
              <p:nvPr/>
            </p:nvSpPr>
            <p:spPr>
              <a:xfrm>
                <a:off x="9572233" y="4253788"/>
                <a:ext cx="274195" cy="51330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</a:t>
                </a:r>
                <a:endPara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25" name="矩形: 圆角 24"/>
              <p:cNvSpPr/>
              <p:nvPr/>
            </p:nvSpPr>
            <p:spPr>
              <a:xfrm>
                <a:off x="10052868" y="4325994"/>
                <a:ext cx="349341" cy="36889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消息信箱</a:t>
                </a:r>
                <a:endParaRPr lang="zh-CN" altLang="en-US" sz="14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0" name="矩形: 圆角 29"/>
              <p:cNvSpPr/>
              <p:nvPr/>
            </p:nvSpPr>
            <p:spPr>
              <a:xfrm>
                <a:off x="10608650" y="4253790"/>
                <a:ext cx="274195" cy="51330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</a:t>
                </a:r>
                <a:endPara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cxnSp>
        <p:nvCxnSpPr>
          <p:cNvPr id="31" name="直接箭头连接符 30"/>
          <p:cNvCxnSpPr/>
          <p:nvPr/>
        </p:nvCxnSpPr>
        <p:spPr>
          <a:xfrm>
            <a:off x="9575982" y="3476701"/>
            <a:ext cx="387694" cy="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H="1">
            <a:off x="8532231" y="3476701"/>
            <a:ext cx="387692" cy="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767398" y="2860179"/>
            <a:ext cx="960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send</a:t>
            </a:r>
            <a:endParaRPr lang="zh-CN" altLang="en-US" sz="12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8772075" y="3816214"/>
            <a:ext cx="960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chemeClr val="accent1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receive</a:t>
            </a:r>
            <a:endParaRPr lang="zh-CN" altLang="en-US" sz="1200" dirty="0">
              <a:solidFill>
                <a:schemeClr val="accent1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9893342" y="1997333"/>
            <a:ext cx="9852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类似于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邮件服务器</a:t>
            </a:r>
            <a:endParaRPr lang="zh-CN" alt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39" name="连接符: 曲线 38"/>
          <p:cNvCxnSpPr>
            <a:endCxn id="38" idx="1"/>
          </p:cNvCxnSpPr>
          <p:nvPr/>
        </p:nvCxnSpPr>
        <p:spPr>
          <a:xfrm rot="5400000" flipH="1" flipV="1">
            <a:off x="9198911" y="2511884"/>
            <a:ext cx="978148" cy="410713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进程之间是怎么协作的？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进程通信：</a:t>
            </a:r>
            <a:r>
              <a:rPr lang="zh-CN" altLang="en-US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管道通信（</a:t>
            </a:r>
            <a:r>
              <a:rPr lang="en-US" altLang="zh-CN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Pipe</a:t>
            </a:r>
            <a:r>
              <a:rPr lang="zh-CN" altLang="en-US" sz="28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）</a:t>
            </a:r>
            <a:endParaRPr lang="en-US" altLang="zh-CN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管道</a:t>
            </a:r>
            <a:endParaRPr lang="en-US" altLang="zh-CN" sz="20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用于连接读</a:t>
            </a:r>
            <a:r>
              <a:rPr lang="en-US" altLang="zh-CN" sz="1600" dirty="0"/>
              <a:t>/</a:t>
            </a:r>
            <a:r>
              <a:rPr lang="zh-CN" altLang="en-US" sz="1600" dirty="0"/>
              <a:t>写进程的</a:t>
            </a:r>
            <a:r>
              <a:rPr lang="zh-CN" altLang="en-US" sz="1600" dirty="0">
                <a:solidFill>
                  <a:srgbClr val="FF0000"/>
                </a:solidFill>
              </a:rPr>
              <a:t>共享文件，</a:t>
            </a:r>
            <a:r>
              <a:rPr lang="en-US" altLang="zh-CN" sz="1600" dirty="0">
                <a:solidFill>
                  <a:srgbClr val="FF0000"/>
                </a:solidFill>
              </a:rPr>
              <a:t>pipe</a:t>
            </a:r>
            <a:r>
              <a:rPr lang="zh-CN" altLang="en-US" sz="1600" dirty="0">
                <a:solidFill>
                  <a:srgbClr val="FF0000"/>
                </a:solidFill>
              </a:rPr>
              <a:t>文件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本质是内存中固定大小的</a:t>
            </a:r>
            <a:r>
              <a:rPr lang="zh-CN" altLang="en-US" sz="1600" dirty="0">
                <a:solidFill>
                  <a:srgbClr val="FF0000"/>
                </a:solidFill>
              </a:rPr>
              <a:t>缓冲区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</a:rPr>
              <a:t>半双工</a:t>
            </a:r>
            <a:r>
              <a:rPr lang="zh-CN" altLang="en-US" sz="2000" dirty="0"/>
              <a:t>通信</a:t>
            </a:r>
            <a:endParaRPr lang="en-US" altLang="zh-CN" sz="20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同一时段只能单向通信，双工通信需要两个管道</a:t>
            </a:r>
            <a:endParaRPr lang="en-US" altLang="zh-CN" sz="16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以先进先出（</a:t>
            </a:r>
            <a:r>
              <a:rPr lang="en-US" altLang="zh-CN" sz="1600" dirty="0"/>
              <a:t>FIFO</a:t>
            </a:r>
            <a:r>
              <a:rPr lang="zh-CN" altLang="en-US" sz="1600" dirty="0"/>
              <a:t>）方式组织数据传输</a:t>
            </a:r>
            <a:endParaRPr lang="en-US" altLang="zh-CN" sz="16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1600" dirty="0"/>
              <a:t>通过系统调用</a:t>
            </a:r>
            <a:r>
              <a:rPr lang="en-US" altLang="zh-CN" sz="1600" dirty="0"/>
              <a:t>read()/write()</a:t>
            </a:r>
            <a:r>
              <a:rPr lang="zh-CN" altLang="en-US" sz="1600" dirty="0"/>
              <a:t>函数进行读写操作</a:t>
            </a:r>
            <a:endParaRPr lang="en-US" altLang="zh-CN" sz="1600" dirty="0"/>
          </a:p>
          <a:p>
            <a:pPr marL="914400" lvl="2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endParaRPr lang="en-US" altLang="zh-CN" dirty="0"/>
          </a:p>
          <a:p>
            <a:pPr marL="1143000" lvl="1" indent="-457200">
              <a:buFont typeface="Wingdings" panose="05000000000000000000" pitchFamily="2" charset="2"/>
              <a:buChar char="u"/>
            </a:pPr>
            <a:endParaRPr lang="en-US" altLang="zh-CN" sz="20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grpSp>
        <p:nvGrpSpPr>
          <p:cNvPr id="26" name="组合 25"/>
          <p:cNvGrpSpPr>
            <a:grpSpLocks noChangeAspect="1"/>
          </p:cNvGrpSpPr>
          <p:nvPr/>
        </p:nvGrpSpPr>
        <p:grpSpPr>
          <a:xfrm>
            <a:off x="7559040" y="1347900"/>
            <a:ext cx="3377696" cy="3377339"/>
            <a:chOff x="8058278" y="2679909"/>
            <a:chExt cx="2340010" cy="2339763"/>
          </a:xfrm>
        </p:grpSpPr>
        <p:sp>
          <p:nvSpPr>
            <p:cNvPr id="27" name="椭圆 26"/>
            <p:cNvSpPr/>
            <p:nvPr/>
          </p:nvSpPr>
          <p:spPr>
            <a:xfrm>
              <a:off x="8058278" y="2679909"/>
              <a:ext cx="2340010" cy="2339763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  <a:p>
              <a:pPr algn="ctr"/>
              <a:endParaRPr lang="zh-CN" altLang="en-US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8490561" y="2818257"/>
              <a:ext cx="14755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dirty="0"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内存</a:t>
              </a:r>
              <a:endParaRPr lang="en-US" altLang="zh-CN" sz="2800" dirty="0"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8375750" y="3821046"/>
              <a:ext cx="1705157" cy="667321"/>
              <a:chOff x="9572233" y="4253788"/>
              <a:chExt cx="1310612" cy="513307"/>
            </a:xfrm>
          </p:grpSpPr>
          <p:sp>
            <p:nvSpPr>
              <p:cNvPr id="33" name="矩形: 圆角 32"/>
              <p:cNvSpPr/>
              <p:nvPr/>
            </p:nvSpPr>
            <p:spPr>
              <a:xfrm>
                <a:off x="9572233" y="4253788"/>
                <a:ext cx="274195" cy="513307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</a:t>
                </a:r>
                <a:endPara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35" name="矩形: 圆角 34"/>
              <p:cNvSpPr/>
              <p:nvPr/>
            </p:nvSpPr>
            <p:spPr>
              <a:xfrm>
                <a:off x="10608650" y="4253790"/>
                <a:ext cx="274195" cy="51330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进程</a:t>
                </a:r>
                <a:endPara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8887325" y="3065546"/>
            <a:ext cx="703287" cy="340582"/>
            <a:chOff x="8802266" y="2907301"/>
            <a:chExt cx="703287" cy="340582"/>
          </a:xfrm>
        </p:grpSpPr>
        <p:sp>
          <p:nvSpPr>
            <p:cNvPr id="4" name="圆柱体 3"/>
            <p:cNvSpPr/>
            <p:nvPr/>
          </p:nvSpPr>
          <p:spPr>
            <a:xfrm rot="16200000">
              <a:off x="8983619" y="2725948"/>
              <a:ext cx="340582" cy="703287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899957" y="2939111"/>
              <a:ext cx="507907" cy="2769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algn="ctr">
                <a:spcBef>
                  <a:spcPts val="1000"/>
                </a:spcBef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管道</a:t>
              </a:r>
              <a:endPara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37" name="直接箭头连接符 36"/>
          <p:cNvCxnSpPr>
            <a:stCxn id="4" idx="3"/>
          </p:cNvCxnSpPr>
          <p:nvPr/>
        </p:nvCxnSpPr>
        <p:spPr>
          <a:xfrm>
            <a:off x="9590613" y="3235837"/>
            <a:ext cx="369900" cy="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4" idx="0"/>
          </p:cNvCxnSpPr>
          <p:nvPr/>
        </p:nvCxnSpPr>
        <p:spPr>
          <a:xfrm flipH="1">
            <a:off x="8545554" y="3235837"/>
            <a:ext cx="426918" cy="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8887325" y="3617744"/>
            <a:ext cx="703287" cy="340582"/>
            <a:chOff x="8802266" y="2907301"/>
            <a:chExt cx="703287" cy="340582"/>
          </a:xfrm>
        </p:grpSpPr>
        <p:sp>
          <p:nvSpPr>
            <p:cNvPr id="24" name="圆柱体 23"/>
            <p:cNvSpPr/>
            <p:nvPr/>
          </p:nvSpPr>
          <p:spPr>
            <a:xfrm rot="16200000">
              <a:off x="8983619" y="2725948"/>
              <a:ext cx="340582" cy="703287"/>
            </a:xfrm>
            <a:prstGeom prst="can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899957" y="2939111"/>
              <a:ext cx="507907" cy="2769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algn="ctr">
                <a:spcBef>
                  <a:spcPts val="1000"/>
                </a:spcBef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管道</a:t>
              </a:r>
              <a:endPara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</p:grpSp>
      <p:cxnSp>
        <p:nvCxnSpPr>
          <p:cNvPr id="31" name="直接箭头连接符 30"/>
          <p:cNvCxnSpPr>
            <a:stCxn id="24" idx="3"/>
          </p:cNvCxnSpPr>
          <p:nvPr/>
        </p:nvCxnSpPr>
        <p:spPr>
          <a:xfrm>
            <a:off x="9590613" y="3788035"/>
            <a:ext cx="369900" cy="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4" idx="0"/>
          </p:cNvCxnSpPr>
          <p:nvPr/>
        </p:nvCxnSpPr>
        <p:spPr>
          <a:xfrm flipH="1">
            <a:off x="8545554" y="3788035"/>
            <a:ext cx="426918" cy="2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8405736" y="2853030"/>
            <a:ext cx="614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spcBef>
                <a:spcPts val="1000"/>
              </a:spcBef>
            </a:pP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write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9507405" y="2853030"/>
            <a:ext cx="5436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spcBef>
                <a:spcPts val="1000"/>
              </a:spcBef>
            </a:pP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read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459340" y="3876790"/>
            <a:ext cx="5436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spcBef>
                <a:spcPts val="1000"/>
              </a:spcBef>
            </a:pP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read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9473744" y="3876790"/>
            <a:ext cx="6140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>
              <a:spcBef>
                <a:spcPts val="1000"/>
              </a:spcBef>
            </a:pPr>
            <a:r>
              <a: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write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9868068" y="1940250"/>
            <a:ext cx="1556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以流的形式读写：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未满不读，已满不写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未空不写，已空不读</a:t>
            </a:r>
            <a:endParaRPr lang="en-US" altLang="zh-CN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r>
              <a:rPr lang="zh-CN" altLang="en-US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读后删除</a:t>
            </a:r>
            <a:endParaRPr lang="zh-CN" altLang="en-US" sz="12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51" name="连接符: 曲线 50"/>
          <p:cNvCxnSpPr>
            <a:stCxn id="4" idx="4"/>
            <a:endCxn id="50" idx="1"/>
          </p:cNvCxnSpPr>
          <p:nvPr/>
        </p:nvCxnSpPr>
        <p:spPr>
          <a:xfrm rot="5400000" flipH="1" flipV="1">
            <a:off x="9198621" y="2396099"/>
            <a:ext cx="709797" cy="629098"/>
          </a:xfrm>
          <a:prstGeom prst="curvedConnector2">
            <a:avLst/>
          </a:prstGeom>
          <a:ln w="190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共享内存的实现方式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物理内存共享</a:t>
            </a:r>
            <a:endParaRPr lang="en-US" altLang="zh-CN"/>
          </a:p>
          <a:p>
            <a:pPr lvl="1"/>
            <a:r>
              <a:rPr lang="en-US" altLang="zh-CN" sz="1600"/>
              <a:t>OS</a:t>
            </a:r>
            <a:r>
              <a:rPr lang="zh-CN" altLang="en-US" sz="1600"/>
              <a:t>把同一块物理内存空间分配给不同的进程</a:t>
            </a:r>
            <a:endParaRPr lang="en-US" altLang="zh-CN" sz="1600"/>
          </a:p>
          <a:p>
            <a:pPr lvl="1"/>
            <a:r>
              <a:rPr lang="zh-CN" altLang="en-US" sz="1600"/>
              <a:t>由进程主动发起（调用</a:t>
            </a:r>
            <a:r>
              <a:rPr lang="en-US" altLang="zh-CN" sz="1600"/>
              <a:t>shmget()</a:t>
            </a:r>
            <a:r>
              <a:rPr lang="zh-CN" altLang="en-US" sz="1600"/>
              <a:t>函数）申请</a:t>
            </a:r>
            <a:endParaRPr lang="en-US" altLang="zh-CN" sz="1600"/>
          </a:p>
          <a:p>
            <a:pPr lvl="1"/>
            <a:r>
              <a:rPr lang="en-US" altLang="zh-CN" sz="1600"/>
              <a:t>OS</a:t>
            </a:r>
            <a:r>
              <a:rPr lang="zh-CN" altLang="en-US" sz="1600"/>
              <a:t>根据所需空间计算分页数，把物理内存分配给进程</a:t>
            </a:r>
            <a:endParaRPr lang="en-US" altLang="zh-CN" sz="1600"/>
          </a:p>
          <a:p>
            <a:pPr lvl="1"/>
            <a:r>
              <a:rPr lang="en-US" altLang="zh-CN" sz="1600"/>
              <a:t>shmget()</a:t>
            </a:r>
            <a:r>
              <a:rPr lang="zh-CN" altLang="en-US" sz="1600"/>
              <a:t>函数返回一个共享内存</a:t>
            </a:r>
            <a:r>
              <a:rPr lang="en-US" altLang="zh-CN" sz="1600"/>
              <a:t>ID</a:t>
            </a:r>
            <a:r>
              <a:rPr lang="zh-CN" altLang="en-US" sz="1600"/>
              <a:t>（</a:t>
            </a:r>
            <a:r>
              <a:rPr lang="en-US" altLang="zh-CN" sz="1600"/>
              <a:t>shmid</a:t>
            </a:r>
            <a:r>
              <a:rPr lang="zh-CN" altLang="en-US" sz="1600"/>
              <a:t>）</a:t>
            </a:r>
            <a:endParaRPr lang="en-US" altLang="zh-CN" sz="1600"/>
          </a:p>
          <a:p>
            <a:pPr lvl="1"/>
            <a:r>
              <a:rPr lang="zh-CN" altLang="en-US" sz="1600"/>
              <a:t>其它进程通过这个</a:t>
            </a:r>
            <a:r>
              <a:rPr lang="en-US" altLang="zh-CN" sz="1600"/>
              <a:t>ID</a:t>
            </a:r>
            <a:r>
              <a:rPr lang="zh-CN" altLang="en-US" sz="1600"/>
              <a:t>将共享内存添加到自己地址空间中</a:t>
            </a:r>
            <a:endParaRPr lang="en-US" altLang="zh-CN" sz="1600"/>
          </a:p>
          <a:p>
            <a:pPr lvl="1"/>
            <a:r>
              <a:rPr lang="zh-CN" altLang="en-US" sz="1600"/>
              <a:t>这些操作是通过</a:t>
            </a:r>
            <a:r>
              <a:rPr lang="en-US" altLang="zh-CN" sz="1600"/>
              <a:t>OS</a:t>
            </a:r>
            <a:r>
              <a:rPr lang="zh-CN" altLang="en-US" sz="1600"/>
              <a:t>提供的</a:t>
            </a:r>
            <a:r>
              <a:rPr lang="en-US" altLang="zh-CN" sz="1600"/>
              <a:t>IPC</a:t>
            </a:r>
            <a:r>
              <a:rPr lang="zh-CN" altLang="en-US" sz="1600"/>
              <a:t>接口完成的</a:t>
            </a:r>
            <a:endParaRPr lang="en-US" altLang="zh-CN" sz="1600"/>
          </a:p>
        </p:txBody>
      </p:sp>
      <p:grpSp>
        <p:nvGrpSpPr>
          <p:cNvPr id="312" name="组合 311"/>
          <p:cNvGrpSpPr/>
          <p:nvPr/>
        </p:nvGrpSpPr>
        <p:grpSpPr>
          <a:xfrm>
            <a:off x="7420707" y="1825625"/>
            <a:ext cx="3933093" cy="4297592"/>
            <a:chOff x="7615289" y="1943175"/>
            <a:chExt cx="3933093" cy="4297592"/>
          </a:xfrm>
        </p:grpSpPr>
        <p:sp>
          <p:nvSpPr>
            <p:cNvPr id="11" name="文本框 10"/>
            <p:cNvSpPr txBox="1"/>
            <p:nvPr/>
          </p:nvSpPr>
          <p:spPr>
            <a:xfrm>
              <a:off x="8632588" y="1943175"/>
              <a:ext cx="18984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>
                  <a:solidFill>
                    <a:schemeClr val="accent1"/>
                  </a:solidFill>
                </a:rPr>
                <a:t>物理内存</a:t>
              </a:r>
              <a:endParaRPr lang="zh-CN" altLang="en-US" sz="2400" b="1">
                <a:solidFill>
                  <a:schemeClr val="accent1"/>
                </a:solidFill>
              </a:endParaRPr>
            </a:p>
          </p:txBody>
        </p:sp>
        <p:grpSp>
          <p:nvGrpSpPr>
            <p:cNvPr id="311" name="组合 310"/>
            <p:cNvGrpSpPr/>
            <p:nvPr/>
          </p:nvGrpSpPr>
          <p:grpSpPr>
            <a:xfrm>
              <a:off x="7615289" y="2425842"/>
              <a:ext cx="3933093" cy="3814925"/>
              <a:chOff x="7653389" y="2776362"/>
              <a:chExt cx="3933093" cy="3814925"/>
            </a:xfrm>
          </p:grpSpPr>
          <p:sp>
            <p:nvSpPr>
              <p:cNvPr id="4" name="流程图: 文档 3"/>
              <p:cNvSpPr/>
              <p:nvPr/>
            </p:nvSpPr>
            <p:spPr>
              <a:xfrm>
                <a:off x="7653389" y="2776362"/>
                <a:ext cx="3933093" cy="3814925"/>
              </a:xfrm>
              <a:prstGeom prst="flowChartDocument">
                <a:avLst/>
              </a:prstGeom>
              <a:solidFill>
                <a:srgbClr val="E9EBF5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zh-CN" altLang="en-US" b="1"/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7653389" y="2776362"/>
                <a:ext cx="3933093" cy="281354"/>
                <a:chOff x="7420707" y="2409091"/>
                <a:chExt cx="3933093" cy="281354"/>
              </a:xfrm>
            </p:grpSpPr>
            <p:sp>
              <p:nvSpPr>
                <p:cNvPr id="8" name="矩形 7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  <a:endParaRPr lang="zh-CN" altLang="en-US"/>
                </a:p>
              </p:txBody>
            </p:sp>
            <p:sp>
              <p:nvSpPr>
                <p:cNvPr id="16" name="矩形 15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  <a:endParaRPr lang="zh-CN" altLang="en-US"/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  <a:endParaRPr lang="zh-CN" altLang="en-US"/>
                </a:p>
              </p:txBody>
            </p:sp>
            <p:sp>
              <p:nvSpPr>
                <p:cNvPr id="18" name="矩形 17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  <a:endParaRPr lang="zh-CN" altLang="en-US"/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7653389" y="3053661"/>
                <a:ext cx="3933093" cy="281354"/>
                <a:chOff x="7420707" y="2409091"/>
                <a:chExt cx="3933093" cy="281354"/>
              </a:xfrm>
            </p:grpSpPr>
            <p:sp>
              <p:nvSpPr>
                <p:cNvPr id="21" name="矩形 20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10</a:t>
                  </a:r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11</a:t>
                  </a:r>
                  <a:endParaRPr lang="zh-CN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12</a:t>
                  </a:r>
                  <a:endParaRPr lang="zh-CN" altLang="en-US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13</a:t>
                  </a:r>
                  <a:endParaRPr lang="zh-CN" altLang="en-US"/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7653389" y="3330960"/>
                <a:ext cx="3933093" cy="281354"/>
                <a:chOff x="7420707" y="2409091"/>
                <a:chExt cx="3933093" cy="281354"/>
              </a:xfrm>
            </p:grpSpPr>
            <p:sp>
              <p:nvSpPr>
                <p:cNvPr id="29" name="矩形 28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矩形 31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7653389" y="3608259"/>
                <a:ext cx="3933093" cy="281354"/>
                <a:chOff x="7420707" y="2409091"/>
                <a:chExt cx="3933093" cy="281354"/>
              </a:xfrm>
            </p:grpSpPr>
            <p:sp>
              <p:nvSpPr>
                <p:cNvPr id="37" name="矩形 36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矩形 38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7653389" y="3885558"/>
                <a:ext cx="3933093" cy="281354"/>
                <a:chOff x="7420707" y="2409091"/>
                <a:chExt cx="3933093" cy="281354"/>
              </a:xfrm>
            </p:grpSpPr>
            <p:sp>
              <p:nvSpPr>
                <p:cNvPr id="45" name="矩形 44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矩形 45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/>
                    <a:t>进</a:t>
                  </a:r>
                  <a:endParaRPr lang="zh-CN" altLang="en-US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7653389" y="4162857"/>
                <a:ext cx="3933093" cy="281354"/>
                <a:chOff x="7420707" y="2409091"/>
                <a:chExt cx="3933093" cy="281354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/>
                    <a:t>程</a:t>
                  </a:r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7653389" y="4440156"/>
                <a:ext cx="3933093" cy="281354"/>
                <a:chOff x="7420707" y="2409091"/>
                <a:chExt cx="3933093" cy="281354"/>
              </a:xfrm>
            </p:grpSpPr>
            <p:sp>
              <p:nvSpPr>
                <p:cNvPr id="61" name="矩形 60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A</a:t>
                  </a:r>
                  <a:endParaRPr lang="zh-CN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矩形 66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>
                <a:off x="7653389" y="4717455"/>
                <a:ext cx="3933093" cy="281354"/>
                <a:chOff x="7420707" y="2409091"/>
                <a:chExt cx="3933093" cy="281354"/>
              </a:xfrm>
            </p:grpSpPr>
            <p:sp>
              <p:nvSpPr>
                <p:cNvPr id="69" name="矩形 68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/>
                    <a:t>进</a:t>
                  </a:r>
                  <a:endParaRPr lang="zh-CN" altLang="en-US"/>
                </a:p>
              </p:txBody>
            </p:sp>
            <p:sp>
              <p:nvSpPr>
                <p:cNvPr id="74" name="矩形 73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/>
                    <a:t>程</a:t>
                  </a:r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B</a:t>
                  </a:r>
                  <a:endParaRPr lang="zh-CN" altLang="en-US"/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>
                <a:off x="7653389" y="4994754"/>
                <a:ext cx="3933093" cy="281354"/>
                <a:chOff x="7420707" y="2409091"/>
                <a:chExt cx="3933093" cy="281354"/>
              </a:xfrm>
            </p:grpSpPr>
            <p:sp>
              <p:nvSpPr>
                <p:cNvPr id="77" name="矩形 76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矩形 80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4" name="组合 83"/>
              <p:cNvGrpSpPr/>
              <p:nvPr/>
            </p:nvGrpSpPr>
            <p:grpSpPr>
              <a:xfrm>
                <a:off x="7653389" y="5272053"/>
                <a:ext cx="3933093" cy="281354"/>
                <a:chOff x="7420707" y="2409091"/>
                <a:chExt cx="3933093" cy="281354"/>
              </a:xfrm>
            </p:grpSpPr>
            <p:sp>
              <p:nvSpPr>
                <p:cNvPr id="85" name="矩形 84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矩形 87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7653389" y="5549352"/>
                <a:ext cx="3933093" cy="843831"/>
                <a:chOff x="7420707" y="2409091"/>
                <a:chExt cx="3933093" cy="843831"/>
              </a:xfrm>
            </p:grpSpPr>
            <p:sp>
              <p:nvSpPr>
                <p:cNvPr id="93" name="矩形 92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4" name="矩形 303"/>
                <p:cNvSpPr/>
                <p:nvPr/>
              </p:nvSpPr>
              <p:spPr>
                <a:xfrm>
                  <a:off x="7420707" y="2690214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5" name="矩形 304"/>
                <p:cNvSpPr/>
                <p:nvPr/>
              </p:nvSpPr>
              <p:spPr>
                <a:xfrm>
                  <a:off x="7982193" y="2690214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6" name="矩形 305"/>
                <p:cNvSpPr/>
                <p:nvPr/>
              </p:nvSpPr>
              <p:spPr>
                <a:xfrm>
                  <a:off x="8543679" y="2690214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7" name="矩形 306"/>
                <p:cNvSpPr/>
                <p:nvPr/>
              </p:nvSpPr>
              <p:spPr>
                <a:xfrm>
                  <a:off x="9105165" y="2690214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9" name="矩形 308"/>
                <p:cNvSpPr/>
                <p:nvPr/>
              </p:nvSpPr>
              <p:spPr>
                <a:xfrm>
                  <a:off x="7979505" y="2971568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0" name="矩形 309"/>
                <p:cNvSpPr/>
                <p:nvPr/>
              </p:nvSpPr>
              <p:spPr>
                <a:xfrm>
                  <a:off x="8540991" y="2971568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317" name="组合 316"/>
          <p:cNvGrpSpPr/>
          <p:nvPr/>
        </p:nvGrpSpPr>
        <p:grpSpPr>
          <a:xfrm>
            <a:off x="5878839" y="4064246"/>
            <a:ext cx="1099040" cy="857236"/>
            <a:chOff x="5994943" y="3752865"/>
            <a:chExt cx="1099040" cy="857236"/>
          </a:xfrm>
        </p:grpSpPr>
        <p:sp>
          <p:nvSpPr>
            <p:cNvPr id="5" name="矩形 4"/>
            <p:cNvSpPr/>
            <p:nvPr/>
          </p:nvSpPr>
          <p:spPr>
            <a:xfrm>
              <a:off x="5994943" y="3752865"/>
              <a:ext cx="1099040" cy="857236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PCB(A)</a:t>
              </a:r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313" name="矩形 312"/>
            <p:cNvSpPr/>
            <p:nvPr/>
          </p:nvSpPr>
          <p:spPr>
            <a:xfrm>
              <a:off x="6002105" y="4238147"/>
              <a:ext cx="1084716" cy="350257"/>
            </a:xfrm>
            <a:prstGeom prst="rect">
              <a:avLst/>
            </a:prstGeom>
            <a:solidFill>
              <a:srgbClr val="E9EB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accent1"/>
                  </a:solidFill>
                </a:rPr>
                <a:t>页表项</a:t>
              </a:r>
              <a:endParaRPr lang="en-US" altLang="zh-CN" sz="1200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CN" sz="1200">
                  <a:solidFill>
                    <a:schemeClr val="accent1"/>
                  </a:solidFill>
                </a:rPr>
                <a:t>+7</a:t>
              </a:r>
              <a:endParaRPr lang="zh-CN" altLang="en-US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318" name="组合 317"/>
          <p:cNvGrpSpPr/>
          <p:nvPr/>
        </p:nvGrpSpPr>
        <p:grpSpPr>
          <a:xfrm>
            <a:off x="5864583" y="5031035"/>
            <a:ext cx="1098973" cy="857236"/>
            <a:chOff x="5994977" y="4854365"/>
            <a:chExt cx="1098973" cy="857236"/>
          </a:xfrm>
        </p:grpSpPr>
        <p:sp>
          <p:nvSpPr>
            <p:cNvPr id="6" name="矩形 5"/>
            <p:cNvSpPr/>
            <p:nvPr/>
          </p:nvSpPr>
          <p:spPr>
            <a:xfrm>
              <a:off x="5994977" y="4854365"/>
              <a:ext cx="1098973" cy="857236"/>
            </a:xfrm>
            <a:prstGeom prst="rect">
              <a:avLst/>
            </a:prstGeom>
            <a:solidFill>
              <a:srgbClr val="FB3A4E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PCB</a:t>
              </a:r>
              <a:r>
                <a:rPr lang="en-US" altLang="zh-CN" b="1"/>
                <a:t>(</a:t>
              </a:r>
              <a:r>
                <a:rPr lang="en-US" altLang="zh-CN"/>
                <a:t>B</a:t>
              </a:r>
              <a:r>
                <a:rPr lang="en-US" altLang="zh-CN" b="1"/>
                <a:t>)</a:t>
              </a:r>
              <a:endParaRPr lang="zh-CN" altLang="en-US" b="1"/>
            </a:p>
          </p:txBody>
        </p:sp>
        <p:sp>
          <p:nvSpPr>
            <p:cNvPr id="314" name="矩形 313"/>
            <p:cNvSpPr/>
            <p:nvPr/>
          </p:nvSpPr>
          <p:spPr>
            <a:xfrm>
              <a:off x="6009234" y="5241332"/>
              <a:ext cx="1084716" cy="402427"/>
            </a:xfrm>
            <a:prstGeom prst="rect">
              <a:avLst/>
            </a:prstGeom>
            <a:solidFill>
              <a:srgbClr val="E9EB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accent1"/>
                  </a:solidFill>
                </a:rPr>
                <a:t>页表项</a:t>
              </a:r>
              <a:endParaRPr lang="en-US" altLang="zh-CN" sz="1200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CN" sz="1200">
                  <a:solidFill>
                    <a:schemeClr val="accent1"/>
                  </a:solidFill>
                </a:rPr>
                <a:t>+7</a:t>
              </a:r>
              <a:endParaRPr lang="zh-CN" altLang="en-US" sz="1200">
                <a:solidFill>
                  <a:schemeClr val="accent1"/>
                </a:solidFill>
              </a:endParaRPr>
            </a:p>
          </p:txBody>
        </p:sp>
      </p:grpSp>
      <p:cxnSp>
        <p:nvCxnSpPr>
          <p:cNvPr id="316" name="直接箭头连接符 315"/>
          <p:cNvCxnSpPr/>
          <p:nvPr/>
        </p:nvCxnSpPr>
        <p:spPr>
          <a:xfrm flipV="1">
            <a:off x="6621993" y="2832764"/>
            <a:ext cx="755196" cy="11988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文本框 320"/>
          <p:cNvSpPr txBox="1"/>
          <p:nvPr/>
        </p:nvSpPr>
        <p:spPr>
          <a:xfrm rot="18385472">
            <a:off x="6301249" y="3150049"/>
            <a:ext cx="948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shmget()</a:t>
            </a:r>
            <a:endParaRPr lang="zh-CN" altLang="en-US" sz="1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2" name="直接箭头连接符 321"/>
          <p:cNvCxnSpPr>
            <a:stCxn id="5" idx="0"/>
          </p:cNvCxnSpPr>
          <p:nvPr/>
        </p:nvCxnSpPr>
        <p:spPr>
          <a:xfrm flipV="1">
            <a:off x="6428359" y="2620525"/>
            <a:ext cx="948830" cy="144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文本框 324"/>
          <p:cNvSpPr txBox="1"/>
          <p:nvPr/>
        </p:nvSpPr>
        <p:spPr>
          <a:xfrm rot="18018081">
            <a:off x="6601401" y="3414136"/>
            <a:ext cx="948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ID(7)</a:t>
            </a:r>
            <a:endParaRPr lang="zh-CN" altLang="en-US" sz="1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6" name="矩形: 圆角 325"/>
          <p:cNvSpPr/>
          <p:nvPr/>
        </p:nvSpPr>
        <p:spPr>
          <a:xfrm>
            <a:off x="2715388" y="4249385"/>
            <a:ext cx="3015481" cy="1638886"/>
          </a:xfrm>
          <a:prstGeom prst="roundRect">
            <a:avLst>
              <a:gd name="adj" fmla="val 492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accent1"/>
                </a:solidFill>
              </a:rPr>
              <a:t>1.</a:t>
            </a:r>
            <a:r>
              <a:rPr lang="zh-CN" altLang="en-US" sz="1200">
                <a:solidFill>
                  <a:schemeClr val="accent1"/>
                </a:solidFill>
              </a:rPr>
              <a:t>进程</a:t>
            </a:r>
            <a:r>
              <a:rPr lang="en-US" altLang="zh-CN" sz="1200">
                <a:solidFill>
                  <a:schemeClr val="accent1"/>
                </a:solidFill>
              </a:rPr>
              <a:t>A</a:t>
            </a:r>
            <a:r>
              <a:rPr lang="zh-CN" altLang="en-US" sz="1200">
                <a:solidFill>
                  <a:schemeClr val="accent1"/>
                </a:solidFill>
              </a:rPr>
              <a:t>通过</a:t>
            </a:r>
            <a:r>
              <a:rPr lang="en-US" altLang="zh-CN" sz="1200">
                <a:solidFill>
                  <a:schemeClr val="accent1"/>
                </a:solidFill>
              </a:rPr>
              <a:t>shmget()</a:t>
            </a:r>
            <a:r>
              <a:rPr lang="zh-CN" altLang="en-US" sz="1200">
                <a:solidFill>
                  <a:schemeClr val="accent1"/>
                </a:solidFill>
              </a:rPr>
              <a:t>函数申请一块内存，返回其</a:t>
            </a:r>
            <a:r>
              <a:rPr lang="en-US" altLang="zh-CN" sz="1200">
                <a:solidFill>
                  <a:schemeClr val="accent1"/>
                </a:solidFill>
              </a:rPr>
              <a:t>ID</a:t>
            </a:r>
            <a:r>
              <a:rPr lang="zh-CN" altLang="en-US" sz="1200">
                <a:solidFill>
                  <a:schemeClr val="accent1"/>
                </a:solidFill>
              </a:rPr>
              <a:t>为</a:t>
            </a:r>
            <a:r>
              <a:rPr lang="en-US" altLang="zh-CN" sz="1200">
                <a:solidFill>
                  <a:schemeClr val="accent1"/>
                </a:solidFill>
              </a:rPr>
              <a:t>7</a:t>
            </a:r>
            <a:r>
              <a:rPr lang="zh-CN" altLang="en-US" sz="1200">
                <a:solidFill>
                  <a:schemeClr val="accent1"/>
                </a:solidFill>
              </a:rPr>
              <a:t>，并将其添加到自己的页表项中；</a:t>
            </a:r>
            <a:endParaRPr lang="en-US" altLang="zh-CN" sz="1200">
              <a:solidFill>
                <a:schemeClr val="accent1"/>
              </a:solidFill>
            </a:endParaRPr>
          </a:p>
          <a:p>
            <a:r>
              <a:rPr lang="en-US" altLang="zh-CN" sz="1200">
                <a:solidFill>
                  <a:schemeClr val="accent1"/>
                </a:solidFill>
              </a:rPr>
              <a:t>2.</a:t>
            </a:r>
            <a:r>
              <a:rPr lang="zh-CN" altLang="en-US" sz="1200">
                <a:solidFill>
                  <a:schemeClr val="accent1"/>
                </a:solidFill>
              </a:rPr>
              <a:t>进程</a:t>
            </a:r>
            <a:r>
              <a:rPr lang="en-US" altLang="zh-CN" sz="1200">
                <a:solidFill>
                  <a:schemeClr val="accent1"/>
                </a:solidFill>
              </a:rPr>
              <a:t>B</a:t>
            </a:r>
            <a:r>
              <a:rPr lang="zh-CN" altLang="en-US" sz="1200">
                <a:solidFill>
                  <a:schemeClr val="accent1"/>
                </a:solidFill>
              </a:rPr>
              <a:t>向</a:t>
            </a:r>
            <a:r>
              <a:rPr lang="en-US" altLang="zh-CN" sz="1200">
                <a:solidFill>
                  <a:schemeClr val="accent1"/>
                </a:solidFill>
              </a:rPr>
              <a:t>OS</a:t>
            </a:r>
            <a:r>
              <a:rPr lang="zh-CN" altLang="en-US" sz="1200">
                <a:solidFill>
                  <a:schemeClr val="accent1"/>
                </a:solidFill>
              </a:rPr>
              <a:t>申请与进程</a:t>
            </a:r>
            <a:r>
              <a:rPr lang="en-US" altLang="zh-CN" sz="1200">
                <a:solidFill>
                  <a:schemeClr val="accent1"/>
                </a:solidFill>
              </a:rPr>
              <a:t>A</a:t>
            </a:r>
            <a:r>
              <a:rPr lang="zh-CN" altLang="en-US" sz="1200">
                <a:solidFill>
                  <a:schemeClr val="accent1"/>
                </a:solidFill>
              </a:rPr>
              <a:t>通信的共享空间时，</a:t>
            </a:r>
            <a:r>
              <a:rPr lang="en-US" altLang="zh-CN" sz="1200">
                <a:solidFill>
                  <a:schemeClr val="accent1"/>
                </a:solidFill>
              </a:rPr>
              <a:t>OS</a:t>
            </a:r>
            <a:r>
              <a:rPr lang="zh-CN" altLang="en-US" sz="1200">
                <a:solidFill>
                  <a:schemeClr val="accent1"/>
                </a:solidFill>
              </a:rPr>
              <a:t>发现已经分配过适用于二者的</a:t>
            </a:r>
            <a:r>
              <a:rPr lang="en-US" altLang="zh-CN" sz="1200">
                <a:solidFill>
                  <a:schemeClr val="accent1"/>
                </a:solidFill>
              </a:rPr>
              <a:t>ID</a:t>
            </a:r>
            <a:r>
              <a:rPr lang="zh-CN" altLang="en-US" sz="1200">
                <a:solidFill>
                  <a:schemeClr val="accent1"/>
                </a:solidFill>
              </a:rPr>
              <a:t>为</a:t>
            </a:r>
            <a:r>
              <a:rPr lang="en-US" altLang="zh-CN" sz="1200">
                <a:solidFill>
                  <a:schemeClr val="accent1"/>
                </a:solidFill>
              </a:rPr>
              <a:t>7</a:t>
            </a:r>
            <a:r>
              <a:rPr lang="zh-CN" altLang="en-US" sz="1200">
                <a:solidFill>
                  <a:schemeClr val="accent1"/>
                </a:solidFill>
              </a:rPr>
              <a:t>，就把这个</a:t>
            </a:r>
            <a:r>
              <a:rPr lang="en-US" altLang="zh-CN" sz="1200">
                <a:solidFill>
                  <a:schemeClr val="accent1"/>
                </a:solidFill>
              </a:rPr>
              <a:t>ID</a:t>
            </a:r>
            <a:r>
              <a:rPr lang="zh-CN" altLang="en-US" sz="1200">
                <a:solidFill>
                  <a:schemeClr val="accent1"/>
                </a:solidFill>
              </a:rPr>
              <a:t>返回给进程</a:t>
            </a:r>
            <a:r>
              <a:rPr lang="en-US" altLang="zh-CN" sz="1200">
                <a:solidFill>
                  <a:schemeClr val="accent1"/>
                </a:solidFill>
              </a:rPr>
              <a:t>B</a:t>
            </a:r>
            <a:r>
              <a:rPr lang="zh-CN" altLang="en-US" sz="1200">
                <a:solidFill>
                  <a:schemeClr val="accent1"/>
                </a:solidFill>
              </a:rPr>
              <a:t>；</a:t>
            </a:r>
            <a:endParaRPr lang="en-US" altLang="zh-CN" sz="1200">
              <a:solidFill>
                <a:schemeClr val="accent1"/>
              </a:solidFill>
            </a:endParaRPr>
          </a:p>
          <a:p>
            <a:r>
              <a:rPr lang="en-US" altLang="zh-CN" sz="1200">
                <a:solidFill>
                  <a:schemeClr val="accent1"/>
                </a:solidFill>
              </a:rPr>
              <a:t>3.</a:t>
            </a:r>
            <a:r>
              <a:rPr lang="zh-CN" altLang="en-US" sz="1200">
                <a:solidFill>
                  <a:schemeClr val="accent1"/>
                </a:solidFill>
              </a:rPr>
              <a:t>进程</a:t>
            </a:r>
            <a:r>
              <a:rPr lang="en-US" altLang="zh-CN" sz="1200">
                <a:solidFill>
                  <a:schemeClr val="accent1"/>
                </a:solidFill>
              </a:rPr>
              <a:t>B</a:t>
            </a:r>
            <a:r>
              <a:rPr lang="zh-CN" altLang="en-US" sz="1200">
                <a:solidFill>
                  <a:schemeClr val="accent1"/>
                </a:solidFill>
              </a:rPr>
              <a:t>将</a:t>
            </a:r>
            <a:r>
              <a:rPr lang="en-US" altLang="zh-CN" sz="1200">
                <a:solidFill>
                  <a:schemeClr val="accent1"/>
                </a:solidFill>
              </a:rPr>
              <a:t>ID</a:t>
            </a:r>
            <a:r>
              <a:rPr lang="zh-CN" altLang="en-US" sz="1200">
                <a:solidFill>
                  <a:schemeClr val="accent1"/>
                </a:solidFill>
              </a:rPr>
              <a:t>为</a:t>
            </a:r>
            <a:r>
              <a:rPr lang="en-US" altLang="zh-CN" sz="1200">
                <a:solidFill>
                  <a:schemeClr val="accent1"/>
                </a:solidFill>
              </a:rPr>
              <a:t>7</a:t>
            </a:r>
            <a:r>
              <a:rPr lang="zh-CN" altLang="en-US" sz="1200">
                <a:solidFill>
                  <a:schemeClr val="accent1"/>
                </a:solidFill>
              </a:rPr>
              <a:t>的内存空间添加到自己的页表项中，即实现了两个进程共享内存。</a:t>
            </a:r>
            <a:endParaRPr lang="en-US" altLang="zh-CN" sz="1200">
              <a:solidFill>
                <a:schemeClr val="accent1"/>
              </a:solidFill>
            </a:endParaRPr>
          </a:p>
          <a:p>
            <a:endParaRPr lang="zh-CN" altLang="en-US" sz="12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共享内存的实现方式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内存映射文件共享</a:t>
            </a:r>
            <a:endParaRPr lang="en-US" altLang="zh-CN"/>
          </a:p>
          <a:p>
            <a:pPr lvl="1"/>
            <a:r>
              <a:rPr lang="en-US" altLang="zh-CN" sz="1600"/>
              <a:t>OS</a:t>
            </a:r>
            <a:r>
              <a:rPr lang="zh-CN" altLang="en-US" sz="1600"/>
              <a:t>创建一个空文件，把它添加到不同进程的分段中</a:t>
            </a:r>
            <a:br>
              <a:rPr lang="en-US" altLang="zh-CN" sz="1600"/>
            </a:br>
            <a:r>
              <a:rPr lang="zh-CN" altLang="en-US" sz="1600"/>
              <a:t>（每个进程分成不同的段，程序段、数据段等）</a:t>
            </a:r>
            <a:endParaRPr lang="en-US" altLang="zh-CN" sz="1600"/>
          </a:p>
          <a:p>
            <a:pPr lvl="1"/>
            <a:r>
              <a:rPr lang="zh-CN" altLang="en-US" sz="1600"/>
              <a:t>这个空文件在不同进程中所属分段不同，</a:t>
            </a:r>
            <a:br>
              <a:rPr lang="en-US" altLang="zh-CN" sz="1600"/>
            </a:br>
            <a:r>
              <a:rPr lang="zh-CN" altLang="en-US" sz="1600"/>
              <a:t>但都指向同一块物理地址空间</a:t>
            </a:r>
            <a:endParaRPr lang="en-US" altLang="zh-CN" sz="1600"/>
          </a:p>
          <a:p>
            <a:pPr lvl="1"/>
            <a:r>
              <a:rPr lang="en-US" altLang="zh-CN" sz="1600"/>
              <a:t>OS</a:t>
            </a:r>
            <a:r>
              <a:rPr lang="zh-CN" altLang="en-US" sz="1600"/>
              <a:t>创建文件，通过</a:t>
            </a:r>
            <a:r>
              <a:rPr lang="en-US" altLang="zh-CN" sz="1600"/>
              <a:t>mmap()</a:t>
            </a:r>
            <a:r>
              <a:rPr lang="zh-CN" altLang="en-US" sz="1600"/>
              <a:t>函数完成映射</a:t>
            </a:r>
            <a:endParaRPr lang="en-US" altLang="zh-CN" sz="1600"/>
          </a:p>
          <a:p>
            <a:pPr lvl="1"/>
            <a:r>
              <a:rPr lang="zh-CN" altLang="en-US" sz="1600"/>
              <a:t>进程修改文件后通过</a:t>
            </a:r>
            <a:r>
              <a:rPr lang="en-US" altLang="zh-CN" sz="1600"/>
              <a:t>munmap()</a:t>
            </a:r>
            <a:r>
              <a:rPr lang="zh-CN" altLang="en-US" sz="1600"/>
              <a:t>写回内存，即</a:t>
            </a:r>
            <a:r>
              <a:rPr lang="en-US" altLang="zh-CN" sz="1600"/>
              <a:t>MMap</a:t>
            </a:r>
            <a:r>
              <a:rPr lang="zh-CN" altLang="en-US" sz="1600"/>
              <a:t>机制</a:t>
            </a:r>
            <a:endParaRPr lang="en-US" altLang="zh-CN" sz="1600"/>
          </a:p>
          <a:p>
            <a:pPr lvl="1"/>
            <a:endParaRPr lang="zh-CN" altLang="en-US" sz="1600"/>
          </a:p>
        </p:txBody>
      </p:sp>
      <p:grpSp>
        <p:nvGrpSpPr>
          <p:cNvPr id="4" name="组合 3"/>
          <p:cNvGrpSpPr/>
          <p:nvPr/>
        </p:nvGrpSpPr>
        <p:grpSpPr>
          <a:xfrm>
            <a:off x="7420707" y="1825625"/>
            <a:ext cx="3933093" cy="4297592"/>
            <a:chOff x="7615289" y="1943175"/>
            <a:chExt cx="3933093" cy="4297592"/>
          </a:xfrm>
        </p:grpSpPr>
        <p:sp>
          <p:nvSpPr>
            <p:cNvPr id="5" name="文本框 4"/>
            <p:cNvSpPr txBox="1"/>
            <p:nvPr/>
          </p:nvSpPr>
          <p:spPr>
            <a:xfrm>
              <a:off x="8632588" y="1943175"/>
              <a:ext cx="189849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>
                  <a:solidFill>
                    <a:schemeClr val="accent1"/>
                  </a:solidFill>
                </a:rPr>
                <a:t>物理内存</a:t>
              </a:r>
              <a:endParaRPr lang="zh-CN" altLang="en-US" sz="2400" b="1">
                <a:solidFill>
                  <a:schemeClr val="accent1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615289" y="2425842"/>
              <a:ext cx="3933093" cy="3814925"/>
              <a:chOff x="7653389" y="2776362"/>
              <a:chExt cx="3933093" cy="3814925"/>
            </a:xfrm>
          </p:grpSpPr>
          <p:sp>
            <p:nvSpPr>
              <p:cNvPr id="7" name="流程图: 文档 6"/>
              <p:cNvSpPr/>
              <p:nvPr/>
            </p:nvSpPr>
            <p:spPr>
              <a:xfrm>
                <a:off x="7653389" y="2776362"/>
                <a:ext cx="3933093" cy="3814925"/>
              </a:xfrm>
              <a:prstGeom prst="flowChartDocument">
                <a:avLst/>
              </a:prstGeom>
              <a:solidFill>
                <a:srgbClr val="E9EBF5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zh-CN" altLang="en-US" b="1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7653389" y="2776362"/>
                <a:ext cx="3933093" cy="281354"/>
                <a:chOff x="7420707" y="2409091"/>
                <a:chExt cx="3933093" cy="281354"/>
              </a:xfrm>
            </p:grpSpPr>
            <p:sp>
              <p:nvSpPr>
                <p:cNvPr id="95" name="矩形 94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0</a:t>
                  </a:r>
                  <a:endParaRPr lang="zh-CN" altLang="en-US"/>
                </a:p>
              </p:txBody>
            </p:sp>
            <p:sp>
              <p:nvSpPr>
                <p:cNvPr id="96" name="矩形 95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</a:t>
                  </a:r>
                  <a:endParaRPr lang="zh-CN" altLang="en-US"/>
                </a:p>
              </p:txBody>
            </p:sp>
            <p:sp>
              <p:nvSpPr>
                <p:cNvPr id="97" name="矩形 96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2</a:t>
                  </a:r>
                  <a:endParaRPr lang="zh-CN" altLang="en-US"/>
                </a:p>
              </p:txBody>
            </p:sp>
            <p:sp>
              <p:nvSpPr>
                <p:cNvPr id="98" name="矩形 97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3</a:t>
                  </a:r>
                  <a:endParaRPr lang="zh-CN" altLang="en-US"/>
                </a:p>
              </p:txBody>
            </p:sp>
            <p:sp>
              <p:nvSpPr>
                <p:cNvPr id="99" name="矩形 98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4</a:t>
                  </a:r>
                  <a:endParaRPr lang="zh-CN" altLang="en-US"/>
                </a:p>
              </p:txBody>
            </p:sp>
            <p:sp>
              <p:nvSpPr>
                <p:cNvPr id="100" name="矩形 99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5</a:t>
                  </a:r>
                  <a:endParaRPr lang="zh-CN" altLang="en-US"/>
                </a:p>
              </p:txBody>
            </p:sp>
            <p:sp>
              <p:nvSpPr>
                <p:cNvPr id="101" name="矩形 100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6</a:t>
                  </a:r>
                  <a:endParaRPr lang="zh-CN" altLang="en-US"/>
                </a:p>
              </p:txBody>
            </p:sp>
          </p:grpSp>
          <p:grpSp>
            <p:nvGrpSpPr>
              <p:cNvPr id="9" name="组合 8"/>
              <p:cNvGrpSpPr/>
              <p:nvPr/>
            </p:nvGrpSpPr>
            <p:grpSpPr>
              <a:xfrm>
                <a:off x="7653389" y="3053661"/>
                <a:ext cx="3933093" cy="281354"/>
                <a:chOff x="7420707" y="2409091"/>
                <a:chExt cx="3933093" cy="281354"/>
              </a:xfrm>
            </p:grpSpPr>
            <p:sp>
              <p:nvSpPr>
                <p:cNvPr id="88" name="矩形 87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7</a:t>
                  </a:r>
                  <a:endParaRPr lang="zh-CN" altLang="en-US"/>
                </a:p>
              </p:txBody>
            </p:sp>
            <p:sp>
              <p:nvSpPr>
                <p:cNvPr id="89" name="矩形 88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8</a:t>
                  </a:r>
                  <a:endParaRPr lang="zh-CN" altLang="en-US"/>
                </a:p>
              </p:txBody>
            </p:sp>
            <p:sp>
              <p:nvSpPr>
                <p:cNvPr id="90" name="矩形 89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chemeClr val="accent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9</a:t>
                  </a:r>
                  <a:endParaRPr lang="zh-CN" altLang="en-US"/>
                </a:p>
              </p:txBody>
            </p:sp>
            <p:sp>
              <p:nvSpPr>
                <p:cNvPr id="91" name="矩形 90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10</a:t>
                  </a:r>
                  <a:endParaRPr lang="zh-CN" altLang="en-US"/>
                </a:p>
              </p:txBody>
            </p:sp>
            <p:sp>
              <p:nvSpPr>
                <p:cNvPr id="92" name="矩形 91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11</a:t>
                  </a:r>
                  <a:endParaRPr lang="zh-CN" altLang="en-US"/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12</a:t>
                  </a:r>
                  <a:endParaRPr lang="zh-CN" altLang="en-US"/>
                </a:p>
              </p:txBody>
            </p:sp>
            <p:sp>
              <p:nvSpPr>
                <p:cNvPr id="94" name="矩形 93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13</a:t>
                  </a:r>
                  <a:endParaRPr lang="zh-CN" altLang="en-US"/>
                </a:p>
              </p:txBody>
            </p:sp>
          </p:grpSp>
          <p:grpSp>
            <p:nvGrpSpPr>
              <p:cNvPr id="10" name="组合 9"/>
              <p:cNvGrpSpPr/>
              <p:nvPr/>
            </p:nvGrpSpPr>
            <p:grpSpPr>
              <a:xfrm>
                <a:off x="7653389" y="3330960"/>
                <a:ext cx="3933093" cy="281354"/>
                <a:chOff x="7420707" y="2409091"/>
                <a:chExt cx="3933093" cy="281354"/>
              </a:xfrm>
            </p:grpSpPr>
            <p:sp>
              <p:nvSpPr>
                <p:cNvPr id="81" name="矩形 80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矩形 81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矩形 82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矩形 83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矩形 84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矩形 85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矩形 86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>
                <a:off x="7653389" y="3608259"/>
                <a:ext cx="3933093" cy="281354"/>
                <a:chOff x="7420707" y="2409091"/>
                <a:chExt cx="3933093" cy="281354"/>
              </a:xfrm>
            </p:grpSpPr>
            <p:sp>
              <p:nvSpPr>
                <p:cNvPr id="74" name="矩形 73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矩形 74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矩形 75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矩形 76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矩形 77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矩形 78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矩形 79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7653389" y="3885558"/>
                <a:ext cx="3933093" cy="281354"/>
                <a:chOff x="7420707" y="2409091"/>
                <a:chExt cx="3933093" cy="281354"/>
              </a:xfrm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矩形 67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/>
                    <a:t>进</a:t>
                  </a:r>
                  <a:endParaRPr lang="zh-CN" altLang="en-US"/>
                </a:p>
              </p:txBody>
            </p:sp>
            <p:sp>
              <p:nvSpPr>
                <p:cNvPr id="69" name="矩形 68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矩形 69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矩形 70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矩形 71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矩形 72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7653389" y="4162857"/>
                <a:ext cx="3933093" cy="281354"/>
                <a:chOff x="7420707" y="2409091"/>
                <a:chExt cx="3933093" cy="281354"/>
              </a:xfrm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/>
                    <a:t>程</a:t>
                  </a:r>
                  <a:endParaRPr lang="zh-CN" altLang="en-US"/>
                </a:p>
              </p:txBody>
            </p:sp>
            <p:sp>
              <p:nvSpPr>
                <p:cNvPr id="62" name="矩形 61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矩形 62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矩形 63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矩形 64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矩形 65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7653389" y="4440156"/>
                <a:ext cx="3933093" cy="281354"/>
                <a:chOff x="7420707" y="2409091"/>
                <a:chExt cx="3933093" cy="281354"/>
              </a:xfrm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矩形 56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矩形 57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F4ACBA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矩形 58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7653389" y="4717455"/>
                <a:ext cx="3933093" cy="281354"/>
                <a:chOff x="7420707" y="2409091"/>
                <a:chExt cx="3933093" cy="281354"/>
              </a:xfrm>
            </p:grpSpPr>
            <p:sp>
              <p:nvSpPr>
                <p:cNvPr id="46" name="矩形 45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47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F4ACBA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/>
                    <a:t>进</a:t>
                  </a:r>
                  <a:endParaRPr lang="zh-CN" altLang="en-US"/>
                </a:p>
              </p:txBody>
            </p:sp>
            <p:sp>
              <p:nvSpPr>
                <p:cNvPr id="51" name="矩形 50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FB3A4E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/>
                    <a:t>程</a:t>
                  </a:r>
                  <a:endParaRPr lang="zh-CN" altLang="en-US"/>
                </a:p>
              </p:txBody>
            </p:sp>
            <p:sp>
              <p:nvSpPr>
                <p:cNvPr id="52" name="矩形 51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FB3A4E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B</a:t>
                  </a:r>
                  <a:endParaRPr lang="zh-CN" altLang="en-US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7653389" y="4994754"/>
                <a:ext cx="3933093" cy="281354"/>
                <a:chOff x="7420707" y="2409091"/>
                <a:chExt cx="3933093" cy="281354"/>
              </a:xfrm>
            </p:grpSpPr>
            <p:sp>
              <p:nvSpPr>
                <p:cNvPr id="39" name="矩形 38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矩形 39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矩形 44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7653389" y="5272053"/>
                <a:ext cx="3933093" cy="281354"/>
                <a:chOff x="7420707" y="2409091"/>
                <a:chExt cx="3933093" cy="281354"/>
              </a:xfrm>
            </p:grpSpPr>
            <p:sp>
              <p:nvSpPr>
                <p:cNvPr id="32" name="矩形 31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矩形 32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矩形 33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矩形 34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矩形 35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矩形 36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矩形 37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7653389" y="5549352"/>
                <a:ext cx="3933093" cy="843831"/>
                <a:chOff x="7420707" y="2409091"/>
                <a:chExt cx="3933093" cy="843831"/>
              </a:xfrm>
            </p:grpSpPr>
            <p:sp>
              <p:nvSpPr>
                <p:cNvPr id="19" name="矩形 18"/>
                <p:cNvSpPr/>
                <p:nvPr/>
              </p:nvSpPr>
              <p:spPr>
                <a:xfrm>
                  <a:off x="742070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/>
                <p:cNvSpPr/>
                <p:nvPr/>
              </p:nvSpPr>
              <p:spPr>
                <a:xfrm>
                  <a:off x="7982193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/>
                <p:cNvSpPr/>
                <p:nvPr/>
              </p:nvSpPr>
              <p:spPr>
                <a:xfrm>
                  <a:off x="8543679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9105165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矩形 22"/>
                <p:cNvSpPr/>
                <p:nvPr/>
              </p:nvSpPr>
              <p:spPr>
                <a:xfrm>
                  <a:off x="9666651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矩形 23"/>
                <p:cNvSpPr/>
                <p:nvPr/>
              </p:nvSpPr>
              <p:spPr>
                <a:xfrm>
                  <a:off x="10228137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 24"/>
                <p:cNvSpPr/>
                <p:nvPr/>
              </p:nvSpPr>
              <p:spPr>
                <a:xfrm>
                  <a:off x="10789626" y="2409091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矩形 25"/>
                <p:cNvSpPr/>
                <p:nvPr/>
              </p:nvSpPr>
              <p:spPr>
                <a:xfrm>
                  <a:off x="7420707" y="2690214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7982193" y="2690214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矩形 27"/>
                <p:cNvSpPr/>
                <p:nvPr/>
              </p:nvSpPr>
              <p:spPr>
                <a:xfrm>
                  <a:off x="8543679" y="2690214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9105165" y="2690214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矩形 29"/>
                <p:cNvSpPr/>
                <p:nvPr/>
              </p:nvSpPr>
              <p:spPr>
                <a:xfrm>
                  <a:off x="7979505" y="2971568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8540991" y="2971568"/>
                  <a:ext cx="564174" cy="281354"/>
                </a:xfrm>
                <a:prstGeom prst="rect">
                  <a:avLst/>
                </a:prstGeom>
                <a:solidFill>
                  <a:srgbClr val="E9EBF5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grpSp>
        <p:nvGrpSpPr>
          <p:cNvPr id="102" name="组合 101"/>
          <p:cNvGrpSpPr/>
          <p:nvPr/>
        </p:nvGrpSpPr>
        <p:grpSpPr>
          <a:xfrm>
            <a:off x="5878839" y="4064246"/>
            <a:ext cx="1099040" cy="857236"/>
            <a:chOff x="5994943" y="3752865"/>
            <a:chExt cx="1099040" cy="857236"/>
          </a:xfrm>
        </p:grpSpPr>
        <p:sp>
          <p:nvSpPr>
            <p:cNvPr id="103" name="矩形 102"/>
            <p:cNvSpPr/>
            <p:nvPr/>
          </p:nvSpPr>
          <p:spPr>
            <a:xfrm>
              <a:off x="5994943" y="3752865"/>
              <a:ext cx="1099040" cy="857236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PCB(A)</a:t>
              </a:r>
              <a:endParaRPr lang="en-US" altLang="zh-CN"/>
            </a:p>
            <a:p>
              <a:pPr algn="ctr"/>
              <a:endParaRPr lang="en-US" altLang="zh-CN"/>
            </a:p>
          </p:txBody>
        </p:sp>
        <p:sp>
          <p:nvSpPr>
            <p:cNvPr id="104" name="矩形 103"/>
            <p:cNvSpPr/>
            <p:nvPr/>
          </p:nvSpPr>
          <p:spPr>
            <a:xfrm>
              <a:off x="6026865" y="4211248"/>
              <a:ext cx="1035196" cy="373469"/>
            </a:xfrm>
            <a:prstGeom prst="rect">
              <a:avLst/>
            </a:prstGeom>
            <a:solidFill>
              <a:srgbClr val="E9EB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accent1"/>
                  </a:solidFill>
                </a:rPr>
                <a:t>段表项</a:t>
              </a:r>
              <a:endParaRPr lang="en-US" altLang="zh-CN" sz="1200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CN" sz="1200">
                  <a:solidFill>
                    <a:schemeClr val="accent1"/>
                  </a:solidFill>
                </a:rPr>
                <a:t>+file (ptr7)</a:t>
              </a:r>
              <a:endParaRPr lang="zh-CN" altLang="en-US" sz="1200">
                <a:solidFill>
                  <a:schemeClr val="accent1"/>
                </a:solidFill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230861" y="5084118"/>
            <a:ext cx="1098973" cy="857236"/>
            <a:chOff x="5994977" y="4854365"/>
            <a:chExt cx="1098973" cy="857236"/>
          </a:xfrm>
        </p:grpSpPr>
        <p:sp>
          <p:nvSpPr>
            <p:cNvPr id="106" name="矩形 105"/>
            <p:cNvSpPr/>
            <p:nvPr/>
          </p:nvSpPr>
          <p:spPr>
            <a:xfrm>
              <a:off x="5994977" y="4854365"/>
              <a:ext cx="1098973" cy="857236"/>
            </a:xfrm>
            <a:prstGeom prst="rect">
              <a:avLst/>
            </a:prstGeom>
            <a:solidFill>
              <a:srgbClr val="FB3A4E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PCB</a:t>
              </a:r>
              <a:r>
                <a:rPr lang="en-US" altLang="zh-CN" b="1"/>
                <a:t>(</a:t>
              </a:r>
              <a:r>
                <a:rPr lang="en-US" altLang="zh-CN"/>
                <a:t>B</a:t>
              </a:r>
              <a:r>
                <a:rPr lang="en-US" altLang="zh-CN" b="1"/>
                <a:t>)</a:t>
              </a:r>
              <a:endParaRPr lang="zh-CN" altLang="en-US" b="1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6026865" y="5234794"/>
              <a:ext cx="1035196" cy="436391"/>
            </a:xfrm>
            <a:prstGeom prst="rect">
              <a:avLst/>
            </a:prstGeom>
            <a:solidFill>
              <a:srgbClr val="E9EB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accent1"/>
                  </a:solidFill>
                </a:rPr>
                <a:t>段表项</a:t>
              </a:r>
              <a:endParaRPr lang="en-US" altLang="zh-CN" sz="1200">
                <a:solidFill>
                  <a:schemeClr val="accent1"/>
                </a:solidFill>
              </a:endParaRPr>
            </a:p>
            <a:p>
              <a:pPr algn="ctr"/>
              <a:r>
                <a:rPr lang="en-US" altLang="zh-CN" sz="1200">
                  <a:solidFill>
                    <a:schemeClr val="accent1"/>
                  </a:solidFill>
                </a:rPr>
                <a:t>+file (ptr7)</a:t>
              </a:r>
              <a:endParaRPr lang="zh-CN" altLang="en-US" sz="1200">
                <a:solidFill>
                  <a:schemeClr val="accent1"/>
                </a:solidFill>
              </a:endParaRPr>
            </a:p>
          </p:txBody>
        </p:sp>
      </p:grpSp>
      <p:sp>
        <p:nvSpPr>
          <p:cNvPr id="108" name="矩形: 圆角 107"/>
          <p:cNvSpPr/>
          <p:nvPr/>
        </p:nvSpPr>
        <p:spPr>
          <a:xfrm>
            <a:off x="2715388" y="4249384"/>
            <a:ext cx="3015481" cy="2166655"/>
          </a:xfrm>
          <a:prstGeom prst="roundRect">
            <a:avLst>
              <a:gd name="adj" fmla="val 4926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200">
                <a:solidFill>
                  <a:schemeClr val="accent1"/>
                </a:solidFill>
              </a:rPr>
              <a:t>1.</a:t>
            </a:r>
            <a:r>
              <a:rPr lang="zh-CN" altLang="en-US" sz="1200">
                <a:solidFill>
                  <a:schemeClr val="accent1"/>
                </a:solidFill>
              </a:rPr>
              <a:t>进程</a:t>
            </a:r>
            <a:r>
              <a:rPr lang="en-US" altLang="zh-CN" sz="1200">
                <a:solidFill>
                  <a:schemeClr val="accent1"/>
                </a:solidFill>
              </a:rPr>
              <a:t>A</a:t>
            </a:r>
            <a:r>
              <a:rPr lang="zh-CN" altLang="en-US" sz="1200">
                <a:solidFill>
                  <a:schemeClr val="accent1"/>
                </a:solidFill>
              </a:rPr>
              <a:t>通过</a:t>
            </a:r>
            <a:r>
              <a:rPr lang="en-US" altLang="zh-CN" sz="1200">
                <a:solidFill>
                  <a:schemeClr val="accent1"/>
                </a:solidFill>
              </a:rPr>
              <a:t>mmap()</a:t>
            </a:r>
            <a:r>
              <a:rPr lang="zh-CN" altLang="en-US" sz="1200">
                <a:solidFill>
                  <a:schemeClr val="accent1"/>
                </a:solidFill>
              </a:rPr>
              <a:t>函数（打开或）创建共享文件（其实是由</a:t>
            </a:r>
            <a:r>
              <a:rPr lang="en-US" altLang="zh-CN" sz="1200">
                <a:solidFill>
                  <a:schemeClr val="accent1"/>
                </a:solidFill>
              </a:rPr>
              <a:t>OS</a:t>
            </a:r>
            <a:r>
              <a:rPr lang="zh-CN" altLang="en-US" sz="1200">
                <a:solidFill>
                  <a:schemeClr val="accent1"/>
                </a:solidFill>
              </a:rPr>
              <a:t>创建），并返回它的起始地址</a:t>
            </a:r>
            <a:r>
              <a:rPr lang="en-US" altLang="zh-CN" sz="1200">
                <a:solidFill>
                  <a:schemeClr val="accent1"/>
                </a:solidFill>
              </a:rPr>
              <a:t>ptr7</a:t>
            </a:r>
            <a:r>
              <a:rPr lang="zh-CN" altLang="en-US" sz="1200">
                <a:solidFill>
                  <a:schemeClr val="accent1"/>
                </a:solidFill>
              </a:rPr>
              <a:t>，将其添加到自己的段表项（虚拟地址空间）中；</a:t>
            </a:r>
            <a:endParaRPr lang="en-US" altLang="zh-CN" sz="1200">
              <a:solidFill>
                <a:schemeClr val="accent1"/>
              </a:solidFill>
            </a:endParaRPr>
          </a:p>
          <a:p>
            <a:r>
              <a:rPr lang="en-US" altLang="zh-CN" sz="1200">
                <a:solidFill>
                  <a:schemeClr val="accent1"/>
                </a:solidFill>
              </a:rPr>
              <a:t>2.</a:t>
            </a:r>
            <a:r>
              <a:rPr lang="zh-CN" altLang="en-US" sz="1200">
                <a:solidFill>
                  <a:schemeClr val="accent1"/>
                </a:solidFill>
              </a:rPr>
              <a:t>进程</a:t>
            </a:r>
            <a:r>
              <a:rPr lang="en-US" altLang="zh-CN" sz="1200">
                <a:solidFill>
                  <a:schemeClr val="accent1"/>
                </a:solidFill>
              </a:rPr>
              <a:t>B</a:t>
            </a:r>
            <a:r>
              <a:rPr lang="zh-CN" altLang="en-US" sz="1200">
                <a:solidFill>
                  <a:schemeClr val="accent1"/>
                </a:solidFill>
              </a:rPr>
              <a:t>尝试使用相同的文件标识符进行打开或创建（还是调用</a:t>
            </a:r>
            <a:r>
              <a:rPr lang="en-US" altLang="zh-CN" sz="1200">
                <a:solidFill>
                  <a:schemeClr val="accent1"/>
                </a:solidFill>
              </a:rPr>
              <a:t>mmap</a:t>
            </a:r>
            <a:r>
              <a:rPr lang="zh-CN" altLang="en-US" sz="1200">
                <a:solidFill>
                  <a:schemeClr val="accent1"/>
                </a:solidFill>
              </a:rPr>
              <a:t>函数），会返回一个与进程</a:t>
            </a:r>
            <a:r>
              <a:rPr lang="en-US" altLang="zh-CN" sz="1200">
                <a:solidFill>
                  <a:schemeClr val="accent1"/>
                </a:solidFill>
              </a:rPr>
              <a:t>A</a:t>
            </a:r>
            <a:r>
              <a:rPr lang="zh-CN" altLang="en-US" sz="1200">
                <a:solidFill>
                  <a:schemeClr val="accent1"/>
                </a:solidFill>
              </a:rPr>
              <a:t>得到的相同的起始地址</a:t>
            </a:r>
            <a:r>
              <a:rPr lang="en-US" altLang="zh-CN" sz="1200">
                <a:solidFill>
                  <a:schemeClr val="accent1"/>
                </a:solidFill>
              </a:rPr>
              <a:t>ptr7</a:t>
            </a:r>
            <a:r>
              <a:rPr lang="zh-CN" altLang="en-US" sz="1200">
                <a:solidFill>
                  <a:schemeClr val="accent1"/>
                </a:solidFill>
              </a:rPr>
              <a:t>，并将其添加到自己的段表项中；</a:t>
            </a:r>
            <a:endParaRPr lang="en-US" altLang="zh-CN" sz="1200">
              <a:solidFill>
                <a:schemeClr val="accent1"/>
              </a:solidFill>
            </a:endParaRPr>
          </a:p>
          <a:p>
            <a:r>
              <a:rPr lang="en-US" altLang="zh-CN" sz="1200">
                <a:solidFill>
                  <a:schemeClr val="accent1"/>
                </a:solidFill>
              </a:rPr>
              <a:t>3.</a:t>
            </a:r>
            <a:r>
              <a:rPr lang="zh-CN" altLang="en-US" sz="1200">
                <a:solidFill>
                  <a:schemeClr val="accent1"/>
                </a:solidFill>
              </a:rPr>
              <a:t>两个进程完成同一个文件的映射后，可以通过</a:t>
            </a:r>
            <a:r>
              <a:rPr lang="en-US" altLang="zh-CN" sz="1200">
                <a:solidFill>
                  <a:schemeClr val="accent1"/>
                </a:solidFill>
              </a:rPr>
              <a:t>munmap()</a:t>
            </a:r>
            <a:r>
              <a:rPr lang="zh-CN" altLang="en-US" sz="1200">
                <a:solidFill>
                  <a:schemeClr val="accent1"/>
                </a:solidFill>
              </a:rPr>
              <a:t>函数将共享数据写回内存。</a:t>
            </a:r>
            <a:endParaRPr lang="en-US" altLang="zh-CN" sz="1200">
              <a:solidFill>
                <a:schemeClr val="accent1"/>
              </a:solidFill>
            </a:endParaRPr>
          </a:p>
          <a:p>
            <a:endParaRPr lang="zh-CN" altLang="en-US" sz="1200">
              <a:solidFill>
                <a:schemeClr val="accent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982193" y="3972086"/>
            <a:ext cx="564174" cy="28135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14" name="矩形 113"/>
          <p:cNvSpPr/>
          <p:nvPr/>
        </p:nvSpPr>
        <p:spPr>
          <a:xfrm>
            <a:off x="6116750" y="1617480"/>
            <a:ext cx="876300" cy="2813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file</a:t>
            </a:r>
            <a:endParaRPr lang="zh-CN" altLang="en-US" sz="1400"/>
          </a:p>
        </p:txBody>
      </p:sp>
      <p:cxnSp>
        <p:nvCxnSpPr>
          <p:cNvPr id="115" name="直接箭头连接符 114"/>
          <p:cNvCxnSpPr>
            <a:endCxn id="103" idx="0"/>
          </p:cNvCxnSpPr>
          <p:nvPr/>
        </p:nvCxnSpPr>
        <p:spPr>
          <a:xfrm flipH="1">
            <a:off x="6428359" y="2793754"/>
            <a:ext cx="901475" cy="127049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88" idx="1"/>
            <a:endCxn id="114" idx="2"/>
          </p:cNvCxnSpPr>
          <p:nvPr/>
        </p:nvCxnSpPr>
        <p:spPr>
          <a:xfrm flipH="1" flipV="1">
            <a:off x="6554900" y="1898834"/>
            <a:ext cx="865807" cy="827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 flipH="1">
            <a:off x="7009767" y="2817007"/>
            <a:ext cx="369555" cy="226427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文本框 131"/>
          <p:cNvSpPr txBox="1"/>
          <p:nvPr/>
        </p:nvSpPr>
        <p:spPr>
          <a:xfrm rot="18355620">
            <a:off x="6322756" y="2989397"/>
            <a:ext cx="1073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mmap(fd)</a:t>
            </a:r>
            <a:endParaRPr lang="zh-CN" altLang="en-US" sz="1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0" name="文本框 149"/>
          <p:cNvSpPr txBox="1"/>
          <p:nvPr/>
        </p:nvSpPr>
        <p:spPr>
          <a:xfrm rot="2640405">
            <a:off x="6565971" y="2020707"/>
            <a:ext cx="948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ptr7</a:t>
            </a:r>
            <a:endParaRPr lang="zh-CN" altLang="en-US" sz="1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2" name="文本框 151"/>
          <p:cNvSpPr txBox="1"/>
          <p:nvPr/>
        </p:nvSpPr>
        <p:spPr>
          <a:xfrm rot="16827927">
            <a:off x="6691093" y="4277437"/>
            <a:ext cx="10732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mmap(fd)</a:t>
            </a:r>
            <a:endParaRPr lang="zh-CN" altLang="en-US" sz="140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779225" y="1347900"/>
            <a:ext cx="10512425" cy="51418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操作系统的运行机制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E94136"/>
                </a:solidFill>
              </a:rPr>
              <a:t>内中断的三种情况</a:t>
            </a:r>
            <a:endParaRPr lang="en-US" altLang="zh-CN" sz="2000" dirty="0">
              <a:solidFill>
                <a:srgbClr val="E94136"/>
              </a:solidFill>
            </a:endParaRPr>
          </a:p>
          <a:p>
            <a:pPr lvl="1" indent="0">
              <a:buNone/>
            </a:pPr>
            <a:r>
              <a:rPr lang="zh-CN" altLang="en-US" sz="1800" dirty="0"/>
              <a:t>陷阱</a:t>
            </a:r>
            <a:r>
              <a:rPr lang="en-US" altLang="zh-CN" sz="1800" dirty="0"/>
              <a:t>/</a:t>
            </a:r>
            <a:r>
              <a:rPr lang="zh-CN" altLang="en-US" sz="1800" dirty="0"/>
              <a:t>陷入（</a:t>
            </a:r>
            <a:r>
              <a:rPr lang="en-US" altLang="zh-CN" sz="1800" dirty="0"/>
              <a:t>Trap</a:t>
            </a:r>
            <a:r>
              <a:rPr lang="zh-CN" altLang="en-US" sz="1800" dirty="0"/>
              <a:t>）：由应用程序主动引发</a:t>
            </a:r>
            <a:endParaRPr lang="en-US" altLang="zh-CN" sz="1800" dirty="0"/>
          </a:p>
          <a:p>
            <a:pPr lvl="1" indent="0">
              <a:buNone/>
            </a:pPr>
            <a:r>
              <a:rPr lang="zh-CN" altLang="en-US" sz="1800" dirty="0"/>
              <a:t>故障（</a:t>
            </a:r>
            <a:r>
              <a:rPr lang="en-US" altLang="zh-CN" sz="1800" dirty="0"/>
              <a:t>fault</a:t>
            </a:r>
            <a:r>
              <a:rPr lang="zh-CN" altLang="en-US" sz="1800" dirty="0"/>
              <a:t>）：由错误条件引发</a:t>
            </a:r>
            <a:endParaRPr lang="en-US" altLang="zh-CN" sz="1800" dirty="0"/>
          </a:p>
          <a:p>
            <a:pPr lvl="1" indent="0">
              <a:buNone/>
            </a:pPr>
            <a:r>
              <a:rPr lang="zh-CN" altLang="en-US" sz="1800" dirty="0"/>
              <a:t>终止（</a:t>
            </a:r>
            <a:r>
              <a:rPr lang="en-US" altLang="zh-CN" sz="1800" dirty="0"/>
              <a:t>abort</a:t>
            </a:r>
            <a:r>
              <a:rPr lang="zh-CN" altLang="en-US" sz="1800" dirty="0"/>
              <a:t>）：由致命错误引发</a:t>
            </a: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操作系统的运行机制是怎样的？</a:t>
            </a:r>
            <a:endParaRPr lang="zh-CN" altLang="en-US" dirty="0"/>
          </a:p>
        </p:txBody>
      </p:sp>
      <p:sp>
        <p:nvSpPr>
          <p:cNvPr id="8" name="对话气泡: 椭圆形 7"/>
          <p:cNvSpPr/>
          <p:nvPr/>
        </p:nvSpPr>
        <p:spPr>
          <a:xfrm>
            <a:off x="3990820" y="1264934"/>
            <a:ext cx="2105180" cy="867515"/>
          </a:xfrm>
          <a:prstGeom prst="wedgeEllipseCallout">
            <a:avLst>
              <a:gd name="adj1" fmla="val -58089"/>
              <a:gd name="adj2" fmla="val 35609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内中断也叫：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异常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陷入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/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例外</a:t>
            </a:r>
            <a:endParaRPr lang="zh-CN" altLang="en-US" sz="1400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335" y="1520620"/>
            <a:ext cx="4407889" cy="2401140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2435936" y="4316864"/>
            <a:ext cx="1135593" cy="2066103"/>
            <a:chOff x="2689936" y="4144143"/>
            <a:chExt cx="1135593" cy="2066103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18" b="98235" l="0" r="96429">
                          <a14:foregroundMark x1="7738" y1="29412" x2="53571" y2="19412"/>
                          <a14:foregroundMark x1="53571" y1="19412" x2="84524" y2="57059"/>
                          <a14:foregroundMark x1="84524" y1="57059" x2="45238" y2="75294"/>
                          <a14:foregroundMark x1="45238" y1="75294" x2="51786" y2="32941"/>
                          <a14:foregroundMark x1="51786" y1="32941" x2="58333" y2="66471"/>
                          <a14:foregroundMark x1="58333" y1="66471" x2="28571" y2="46471"/>
                          <a14:foregroundMark x1="28571" y1="46471" x2="68452" y2="54706"/>
                          <a14:foregroundMark x1="68452" y1="54706" x2="45238" y2="80588"/>
                          <a14:foregroundMark x1="45238" y1="80588" x2="45238" y2="70588"/>
                          <a14:foregroundMark x1="39286" y1="28235" x2="29762" y2="39412"/>
                          <a14:foregroundMark x1="25000" y1="25294" x2="16071" y2="60000"/>
                          <a14:foregroundMark x1="16071" y1="60000" x2="17262" y2="61176"/>
                          <a14:foregroundMark x1="7143" y1="45294" x2="10714" y2="67059"/>
                          <a14:foregroundMark x1="8929" y1="49412" x2="20833" y2="83529"/>
                          <a14:foregroundMark x1="20833" y1="83529" x2="55952" y2="93529"/>
                          <a14:foregroundMark x1="55952" y1="93529" x2="58929" y2="90000"/>
                          <a14:foregroundMark x1="50595" y1="94118" x2="78571" y2="68824"/>
                          <a14:foregroundMark x1="78571" y1="68824" x2="83929" y2="60000"/>
                          <a14:foregroundMark x1="85714" y1="34706" x2="82738" y2="74706"/>
                          <a14:foregroundMark x1="82738" y1="74706" x2="79167" y2="75882"/>
                          <a14:foregroundMark x1="31548" y1="14706" x2="63690" y2="10588"/>
                          <a14:foregroundMark x1="63690" y1="10588" x2="69048" y2="18824"/>
                          <a14:foregroundMark x1="39286" y1="8235" x2="72024" y2="17059"/>
                          <a14:foregroundMark x1="72024" y1="17059" x2="72619" y2="18824"/>
                          <a14:foregroundMark x1="47024" y1="6471" x2="75000" y2="19412"/>
                          <a14:foregroundMark x1="75000" y1="19412" x2="91071" y2="45294"/>
                          <a14:foregroundMark x1="92262" y1="44706" x2="93452" y2="61765"/>
                          <a14:foregroundMark x1="96429" y1="46471" x2="96429" y2="54706"/>
                          <a14:foregroundMark x1="1190" y1="46471" x2="1190" y2="46471"/>
                          <a14:foregroundMark x1="47024" y1="4118" x2="47024" y2="4118"/>
                          <a14:foregroundMark x1="52976" y1="98235" x2="52976" y2="98235"/>
                          <a14:foregroundMark x1="62500" y1="28824" x2="66071" y2="57647"/>
                          <a14:foregroundMark x1="65476" y1="30000" x2="77381" y2="55882"/>
                          <a14:foregroundMark x1="69048" y1="22941" x2="84524" y2="53529"/>
                          <a14:foregroundMark x1="22619" y1="57059" x2="55952" y2="77059"/>
                          <a14:foregroundMark x1="55952" y1="77059" x2="57143" y2="74706"/>
                          <a14:foregroundMark x1="24405" y1="68235" x2="53571" y2="835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427" y="4144143"/>
              <a:ext cx="309535" cy="31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文本框 38"/>
            <p:cNvSpPr txBox="1"/>
            <p:nvPr/>
          </p:nvSpPr>
          <p:spPr>
            <a:xfrm>
              <a:off x="2689936" y="4464512"/>
              <a:ext cx="1135593" cy="17457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600" dirty="0"/>
            </a:p>
            <a:p>
              <a:pPr algn="ctr">
                <a:lnSpc>
                  <a:spcPct val="20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zh-CN" altLang="en-US" sz="1600" dirty="0"/>
            </a:p>
            <a:p>
              <a:pPr algn="ctr">
                <a:lnSpc>
                  <a:spcPct val="20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特权指令</a:t>
              </a:r>
              <a:endParaRPr lang="zh-CN" altLang="en-US" sz="1600" dirty="0"/>
            </a:p>
          </p:txBody>
        </p:sp>
      </p:grpSp>
      <p:cxnSp>
        <p:nvCxnSpPr>
          <p:cNvPr id="40" name="直接连接符 39"/>
          <p:cNvCxnSpPr/>
          <p:nvPr/>
        </p:nvCxnSpPr>
        <p:spPr>
          <a:xfrm>
            <a:off x="1976949" y="5938692"/>
            <a:ext cx="2727131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/>
          <p:cNvGrpSpPr/>
          <p:nvPr/>
        </p:nvGrpSpPr>
        <p:grpSpPr>
          <a:xfrm>
            <a:off x="1133997" y="5384208"/>
            <a:ext cx="1444199" cy="768889"/>
            <a:chOff x="1491533" y="4741211"/>
            <a:chExt cx="1444199" cy="768889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42" t="17786" r="13607" b="11801"/>
            <a:stretch>
              <a:fillRect/>
            </a:stretch>
          </p:blipFill>
          <p:spPr>
            <a:xfrm>
              <a:off x="1491533" y="4741211"/>
              <a:ext cx="793354" cy="768889"/>
            </a:xfrm>
            <a:prstGeom prst="rect">
              <a:avLst/>
            </a:prstGeom>
          </p:spPr>
        </p:pic>
        <p:cxnSp>
          <p:nvCxnSpPr>
            <p:cNvPr id="41" name="直接箭头连接符 40"/>
            <p:cNvCxnSpPr>
              <a:stCxn id="5" idx="3"/>
            </p:cNvCxnSpPr>
            <p:nvPr/>
          </p:nvCxnSpPr>
          <p:spPr>
            <a:xfrm>
              <a:off x="2284887" y="5125656"/>
              <a:ext cx="650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文本框 47"/>
          <p:cNvSpPr txBox="1"/>
          <p:nvPr/>
        </p:nvSpPr>
        <p:spPr>
          <a:xfrm>
            <a:off x="3473714" y="5370544"/>
            <a:ext cx="1135593" cy="1007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用户态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600" dirty="0">
                <a:solidFill>
                  <a:srgbClr val="E94136"/>
                </a:solidFill>
                <a:ea typeface="思源黑体 CN Medium" panose="020B0600000000000000" pitchFamily="34" charset="-122"/>
              </a:rPr>
              <a:t>内核态</a:t>
            </a:r>
            <a:endParaRPr lang="zh-CN" altLang="en-US" sz="1600" dirty="0">
              <a:solidFill>
                <a:srgbClr val="E94136"/>
              </a:solidFill>
            </a:endParaRPr>
          </a:p>
        </p:txBody>
      </p:sp>
      <p:sp>
        <p:nvSpPr>
          <p:cNvPr id="51" name="对话气泡: 椭圆形 50"/>
          <p:cNvSpPr/>
          <p:nvPr/>
        </p:nvSpPr>
        <p:spPr>
          <a:xfrm>
            <a:off x="3651490" y="4642585"/>
            <a:ext cx="1814558" cy="867515"/>
          </a:xfrm>
          <a:prstGeom prst="wedgeEllipseCallout">
            <a:avLst>
              <a:gd name="adj1" fmla="val -67048"/>
              <a:gd name="adj2" fmla="val 6840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思源黑体 CN Medium" panose="020B0600000000000000" pitchFamily="34" charset="-122"/>
              </a:rPr>
              <a:t>调用系统服务：</a:t>
            </a:r>
            <a:endParaRPr lang="en-US" altLang="zh-CN" sz="1400" dirty="0"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ea typeface="思源黑体 CN Medium" panose="020B0600000000000000" pitchFamily="34" charset="-122"/>
              </a:rPr>
              <a:t>读文件</a:t>
            </a:r>
            <a:endParaRPr lang="zh-CN" altLang="en-US" sz="1400" dirty="0"/>
          </a:p>
        </p:txBody>
      </p:sp>
      <p:grpSp>
        <p:nvGrpSpPr>
          <p:cNvPr id="55" name="组合 54"/>
          <p:cNvGrpSpPr/>
          <p:nvPr/>
        </p:nvGrpSpPr>
        <p:grpSpPr>
          <a:xfrm>
            <a:off x="1688462" y="4473474"/>
            <a:ext cx="855746" cy="1080871"/>
            <a:chOff x="1942462" y="4300753"/>
            <a:chExt cx="855746" cy="1080871"/>
          </a:xfrm>
        </p:grpSpPr>
        <p:sp>
          <p:nvSpPr>
            <p:cNvPr id="53" name="文本框 52"/>
            <p:cNvSpPr txBox="1"/>
            <p:nvPr/>
          </p:nvSpPr>
          <p:spPr>
            <a:xfrm>
              <a:off x="1942462" y="4300753"/>
              <a:ext cx="855746" cy="616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产生一个</a:t>
              </a:r>
              <a:endPara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solidFill>
                    <a:srgbClr val="FF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陷入指令</a:t>
              </a:r>
              <a:endParaRPr lang="zh-CN" altLang="en-US" sz="1200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直接箭头连接符 48"/>
            <p:cNvCxnSpPr/>
            <p:nvPr/>
          </p:nvCxnSpPr>
          <p:spPr>
            <a:xfrm flipV="1">
              <a:off x="2370335" y="4909099"/>
              <a:ext cx="0" cy="472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/>
          <p:cNvGrpSpPr/>
          <p:nvPr/>
        </p:nvGrpSpPr>
        <p:grpSpPr>
          <a:xfrm>
            <a:off x="7257084" y="4242281"/>
            <a:ext cx="1135593" cy="2343102"/>
            <a:chOff x="2689936" y="4144143"/>
            <a:chExt cx="1135593" cy="2343102"/>
          </a:xfrm>
        </p:grpSpPr>
        <p:pic>
          <p:nvPicPr>
            <p:cNvPr id="6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118" b="98235" l="0" r="96429">
                          <a14:foregroundMark x1="7738" y1="29412" x2="53571" y2="19412"/>
                          <a14:foregroundMark x1="53571" y1="19412" x2="84524" y2="57059"/>
                          <a14:foregroundMark x1="84524" y1="57059" x2="45238" y2="75294"/>
                          <a14:foregroundMark x1="45238" y1="75294" x2="51786" y2="32941"/>
                          <a14:foregroundMark x1="51786" y1="32941" x2="58333" y2="66471"/>
                          <a14:foregroundMark x1="58333" y1="66471" x2="28571" y2="46471"/>
                          <a14:foregroundMark x1="28571" y1="46471" x2="68452" y2="54706"/>
                          <a14:foregroundMark x1="68452" y1="54706" x2="45238" y2="80588"/>
                          <a14:foregroundMark x1="45238" y1="80588" x2="45238" y2="70588"/>
                          <a14:foregroundMark x1="39286" y1="28235" x2="29762" y2="39412"/>
                          <a14:foregroundMark x1="25000" y1="25294" x2="16071" y2="60000"/>
                          <a14:foregroundMark x1="16071" y1="60000" x2="17262" y2="61176"/>
                          <a14:foregroundMark x1="7143" y1="45294" x2="10714" y2="67059"/>
                          <a14:foregroundMark x1="8929" y1="49412" x2="20833" y2="83529"/>
                          <a14:foregroundMark x1="20833" y1="83529" x2="55952" y2="93529"/>
                          <a14:foregroundMark x1="55952" y1="93529" x2="58929" y2="90000"/>
                          <a14:foregroundMark x1="50595" y1="94118" x2="78571" y2="68824"/>
                          <a14:foregroundMark x1="78571" y1="68824" x2="83929" y2="60000"/>
                          <a14:foregroundMark x1="85714" y1="34706" x2="82738" y2="74706"/>
                          <a14:foregroundMark x1="82738" y1="74706" x2="79167" y2="75882"/>
                          <a14:foregroundMark x1="31548" y1="14706" x2="63690" y2="10588"/>
                          <a14:foregroundMark x1="63690" y1="10588" x2="69048" y2="18824"/>
                          <a14:foregroundMark x1="39286" y1="8235" x2="72024" y2="17059"/>
                          <a14:foregroundMark x1="72024" y1="17059" x2="72619" y2="18824"/>
                          <a14:foregroundMark x1="47024" y1="6471" x2="75000" y2="19412"/>
                          <a14:foregroundMark x1="75000" y1="19412" x2="91071" y2="45294"/>
                          <a14:foregroundMark x1="92262" y1="44706" x2="93452" y2="61765"/>
                          <a14:foregroundMark x1="96429" y1="46471" x2="96429" y2="54706"/>
                          <a14:foregroundMark x1="1190" y1="46471" x2="1190" y2="46471"/>
                          <a14:foregroundMark x1="47024" y1="4118" x2="47024" y2="4118"/>
                          <a14:foregroundMark x1="52976" y1="98235" x2="52976" y2="98235"/>
                          <a14:foregroundMark x1="62500" y1="28824" x2="66071" y2="57647"/>
                          <a14:foregroundMark x1="65476" y1="30000" x2="77381" y2="55882"/>
                          <a14:foregroundMark x1="69048" y1="22941" x2="84524" y2="53529"/>
                          <a14:foregroundMark x1="22619" y1="57059" x2="55952" y2="77059"/>
                          <a14:foregroundMark x1="55952" y1="77059" x2="57143" y2="74706"/>
                          <a14:foregroundMark x1="24405" y1="68235" x2="53571" y2="835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2427" y="4144143"/>
              <a:ext cx="309535" cy="313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文本框 61"/>
            <p:cNvSpPr txBox="1"/>
            <p:nvPr/>
          </p:nvSpPr>
          <p:spPr>
            <a:xfrm>
              <a:off x="2689936" y="4464512"/>
              <a:ext cx="1135593" cy="20227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1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2</a:t>
              </a:r>
              <a:endParaRPr lang="zh-CN" altLang="en-US" sz="1600" dirty="0"/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3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>
                <a:lnSpc>
                  <a:spcPct val="20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指令</a:t>
              </a:r>
              <a:r>
                <a: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4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rgbClr val="E94136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特权指令</a:t>
              </a:r>
              <a:endParaRPr lang="zh-CN" altLang="en-US" sz="1600" dirty="0">
                <a:solidFill>
                  <a:srgbClr val="E94136"/>
                </a:solidFill>
              </a:endParaRPr>
            </a:p>
          </p:txBody>
        </p:sp>
      </p:grpSp>
      <p:cxnSp>
        <p:nvCxnSpPr>
          <p:cNvPr id="63" name="直接连接符 62"/>
          <p:cNvCxnSpPr/>
          <p:nvPr/>
        </p:nvCxnSpPr>
        <p:spPr>
          <a:xfrm>
            <a:off x="6798097" y="6211037"/>
            <a:ext cx="2727131" cy="0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/>
          <p:cNvGrpSpPr/>
          <p:nvPr/>
        </p:nvGrpSpPr>
        <p:grpSpPr>
          <a:xfrm>
            <a:off x="6038872" y="5175662"/>
            <a:ext cx="1444199" cy="768889"/>
            <a:chOff x="1491533" y="4741211"/>
            <a:chExt cx="1444199" cy="768889"/>
          </a:xfrm>
        </p:grpSpPr>
        <p:pic>
          <p:nvPicPr>
            <p:cNvPr id="65" name="图片 64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742" t="17786" r="13607" b="11801"/>
            <a:stretch>
              <a:fillRect/>
            </a:stretch>
          </p:blipFill>
          <p:spPr>
            <a:xfrm>
              <a:off x="1491533" y="4741211"/>
              <a:ext cx="793354" cy="768889"/>
            </a:xfrm>
            <a:prstGeom prst="rect">
              <a:avLst/>
            </a:prstGeom>
          </p:spPr>
        </p:pic>
        <p:cxnSp>
          <p:nvCxnSpPr>
            <p:cNvPr id="66" name="直接箭头连接符 65"/>
            <p:cNvCxnSpPr>
              <a:stCxn id="65" idx="3"/>
            </p:cNvCxnSpPr>
            <p:nvPr/>
          </p:nvCxnSpPr>
          <p:spPr>
            <a:xfrm>
              <a:off x="2284887" y="5125656"/>
              <a:ext cx="650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本框 66"/>
          <p:cNvSpPr txBox="1"/>
          <p:nvPr/>
        </p:nvSpPr>
        <p:spPr>
          <a:xfrm>
            <a:off x="8294862" y="5585461"/>
            <a:ext cx="1135593" cy="1007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用户态</a:t>
            </a:r>
            <a:endParaRPr lang="en-US" altLang="zh-CN" sz="16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1600" dirty="0">
                <a:solidFill>
                  <a:srgbClr val="E94136"/>
                </a:solidFill>
                <a:ea typeface="思源黑体 CN Medium" panose="020B0600000000000000" pitchFamily="34" charset="-122"/>
              </a:rPr>
              <a:t>内核态</a:t>
            </a:r>
            <a:endParaRPr lang="zh-CN" altLang="en-US" sz="1600" dirty="0">
              <a:solidFill>
                <a:srgbClr val="E94136"/>
              </a:solidFill>
            </a:endParaRPr>
          </a:p>
        </p:txBody>
      </p:sp>
      <p:sp>
        <p:nvSpPr>
          <p:cNvPr id="68" name="对话气泡: 椭圆形 67"/>
          <p:cNvSpPr/>
          <p:nvPr/>
        </p:nvSpPr>
        <p:spPr>
          <a:xfrm>
            <a:off x="8472638" y="4568002"/>
            <a:ext cx="1814558" cy="867515"/>
          </a:xfrm>
          <a:prstGeom prst="wedgeEllipseCallout">
            <a:avLst>
              <a:gd name="adj1" fmla="val -67048"/>
              <a:gd name="adj2" fmla="val 68402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ea typeface="思源黑体 CN Medium" panose="020B0600000000000000" pitchFamily="34" charset="-122"/>
              </a:rPr>
              <a:t>内存缺页故障</a:t>
            </a:r>
            <a:endParaRPr lang="zh-CN" altLang="en-US" sz="1400" dirty="0"/>
          </a:p>
        </p:txBody>
      </p:sp>
      <p:grpSp>
        <p:nvGrpSpPr>
          <p:cNvPr id="69" name="组合 68"/>
          <p:cNvGrpSpPr/>
          <p:nvPr/>
        </p:nvGrpSpPr>
        <p:grpSpPr>
          <a:xfrm>
            <a:off x="6509610" y="4398891"/>
            <a:ext cx="855746" cy="1080871"/>
            <a:chOff x="1942462" y="4300753"/>
            <a:chExt cx="855746" cy="1080871"/>
          </a:xfrm>
        </p:grpSpPr>
        <p:sp>
          <p:nvSpPr>
            <p:cNvPr id="70" name="文本框 69"/>
            <p:cNvSpPr txBox="1"/>
            <p:nvPr/>
          </p:nvSpPr>
          <p:spPr>
            <a:xfrm>
              <a:off x="1942462" y="4300753"/>
              <a:ext cx="855746" cy="6168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产生一个</a:t>
              </a:r>
              <a:endParaRPr lang="en-US" altLang="zh-CN" sz="1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故障中断</a:t>
              </a:r>
              <a:endParaRPr lang="zh-CN" altLang="en-US" sz="1200" dirty="0"/>
            </a:p>
          </p:txBody>
        </p:sp>
        <p:cxnSp>
          <p:nvCxnSpPr>
            <p:cNvPr id="71" name="直接箭头连接符 70"/>
            <p:cNvCxnSpPr/>
            <p:nvPr/>
          </p:nvCxnSpPr>
          <p:spPr>
            <a:xfrm flipV="1">
              <a:off x="2370335" y="4909099"/>
              <a:ext cx="0" cy="4725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3.7037E-6 L 0.00131 0.07176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85185E-6 L 0.0013 0.07176 " pathEditMode="relative" rAng="0" ptsTypes="AA">
                                      <p:cBhvr>
                                        <p:cTn id="2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3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TCP</a:t>
            </a:r>
            <a:r>
              <a:rPr lang="zh-CN" altLang="en-US" dirty="0"/>
              <a:t>连接管理</a:t>
            </a:r>
            <a:endParaRPr lang="en-US" altLang="zh-CN" dirty="0"/>
          </a:p>
          <a:p>
            <a:pPr marL="457200" lvl="3" indent="0">
              <a:spcBef>
                <a:spcPts val="1000"/>
              </a:spcBef>
              <a:buNone/>
            </a:pPr>
            <a:r>
              <a:rPr lang="en-US" altLang="zh-CN" dirty="0"/>
              <a:t>TCP</a:t>
            </a:r>
            <a:r>
              <a:rPr lang="zh-CN" altLang="en-US" dirty="0"/>
              <a:t>连接的三个阶段：</a:t>
            </a:r>
            <a:r>
              <a:rPr lang="zh-CN" altLang="en-US" dirty="0">
                <a:solidFill>
                  <a:schemeClr val="accent4"/>
                </a:solidFill>
              </a:rPr>
              <a:t>建立 </a:t>
            </a:r>
            <a:r>
              <a:rPr lang="en-US" altLang="zh-CN" dirty="0">
                <a:solidFill>
                  <a:schemeClr val="accent4"/>
                </a:solidFill>
              </a:rPr>
              <a:t>-&gt; </a:t>
            </a:r>
            <a:r>
              <a:rPr lang="zh-CN" altLang="en-US" dirty="0">
                <a:solidFill>
                  <a:schemeClr val="accent4"/>
                </a:solidFill>
              </a:rPr>
              <a:t>传送 </a:t>
            </a:r>
            <a:r>
              <a:rPr lang="en-US" altLang="zh-CN" dirty="0">
                <a:solidFill>
                  <a:schemeClr val="accent4"/>
                </a:solidFill>
              </a:rPr>
              <a:t>-&gt; </a:t>
            </a:r>
            <a:r>
              <a:rPr lang="zh-CN" altLang="en-US" dirty="0">
                <a:solidFill>
                  <a:schemeClr val="accent4"/>
                </a:solidFill>
              </a:rPr>
              <a:t>释放</a:t>
            </a:r>
            <a:endParaRPr lang="en-US" altLang="zh-CN" dirty="0">
              <a:solidFill>
                <a:schemeClr val="accent4"/>
              </a:solidFill>
            </a:endParaRPr>
          </a:p>
          <a:p>
            <a:pPr marL="457200" lvl="3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4"/>
                </a:solidFill>
              </a:rPr>
              <a:t>三次握手</a:t>
            </a:r>
            <a:r>
              <a:rPr lang="zh-CN" altLang="en-US" dirty="0"/>
              <a:t>建立连接：</a:t>
            </a:r>
            <a:endParaRPr lang="en-US" altLang="zh-CN" sz="1400" dirty="0"/>
          </a:p>
          <a:p>
            <a:pPr marL="800100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客户机向服务器发送一个连接请求报文段</a:t>
            </a:r>
            <a:endParaRPr lang="en-US" altLang="zh-CN" sz="1400" dirty="0">
              <a:solidFill>
                <a:srgbClr val="3F434C"/>
              </a:solidFill>
            </a:endParaRPr>
          </a:p>
          <a:p>
            <a:pPr marL="800100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服务器同意连接，分配缓存和变量，向客户机发回确认</a:t>
            </a:r>
            <a:endParaRPr lang="en-US" altLang="zh-CN" sz="1400" dirty="0">
              <a:solidFill>
                <a:srgbClr val="3F434C"/>
              </a:solidFill>
            </a:endParaRPr>
          </a:p>
          <a:p>
            <a:pPr marL="800100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客户机收到确认报文段，分配缓存和变量，向服务器给出确认</a:t>
            </a:r>
            <a:endParaRPr lang="en-US" altLang="zh-CN" sz="1400" dirty="0">
              <a:solidFill>
                <a:srgbClr val="3F434C"/>
              </a:solidFill>
            </a:endParaRPr>
          </a:p>
        </p:txBody>
      </p:sp>
      <p:sp>
        <p:nvSpPr>
          <p:cNvPr id="55" name="标题 2"/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协议：三次握手建立连接</a:t>
            </a:r>
            <a:endParaRPr lang="zh-CN" altLang="en-US" dirty="0"/>
          </a:p>
        </p:txBody>
      </p:sp>
      <p:grpSp>
        <p:nvGrpSpPr>
          <p:cNvPr id="44" name="组合 43"/>
          <p:cNvGrpSpPr>
            <a:grpSpLocks noChangeAspect="1"/>
          </p:cNvGrpSpPr>
          <p:nvPr/>
        </p:nvGrpSpPr>
        <p:grpSpPr>
          <a:xfrm>
            <a:off x="6728303" y="1072227"/>
            <a:ext cx="1300507" cy="1530192"/>
            <a:chOff x="6228683" y="1957607"/>
            <a:chExt cx="1481431" cy="1743069"/>
          </a:xfrm>
        </p:grpSpPr>
        <p:grpSp>
          <p:nvGrpSpPr>
            <p:cNvPr id="45" name="组合 44"/>
            <p:cNvGrpSpPr/>
            <p:nvPr/>
          </p:nvGrpSpPr>
          <p:grpSpPr>
            <a:xfrm>
              <a:off x="6228683" y="1957607"/>
              <a:ext cx="1481431" cy="1258442"/>
              <a:chOff x="6091238" y="1957607"/>
              <a:chExt cx="1481431" cy="1258442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1238" y="1957607"/>
                <a:ext cx="1258442" cy="1258442"/>
              </a:xfrm>
              <a:prstGeom prst="rect">
                <a:avLst/>
              </a:prstGeom>
            </p:spPr>
          </p:pic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3309" y="2756689"/>
                <a:ext cx="459360" cy="459360"/>
              </a:xfrm>
              <a:prstGeom prst="rect">
                <a:avLst/>
              </a:prstGeom>
            </p:spPr>
          </p:pic>
        </p:grpSp>
        <p:sp>
          <p:nvSpPr>
            <p:cNvPr id="46" name="文本框 45"/>
            <p:cNvSpPr txBox="1"/>
            <p:nvPr/>
          </p:nvSpPr>
          <p:spPr>
            <a:xfrm>
              <a:off x="6464829" y="3350082"/>
              <a:ext cx="1009138" cy="350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客户机</a:t>
              </a:r>
              <a:endPara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9" name="组合 48"/>
          <p:cNvGrpSpPr>
            <a:grpSpLocks noChangeAspect="1"/>
          </p:cNvGrpSpPr>
          <p:nvPr/>
        </p:nvGrpSpPr>
        <p:grpSpPr>
          <a:xfrm>
            <a:off x="9407768" y="1072227"/>
            <a:ext cx="1306381" cy="1530192"/>
            <a:chOff x="9859329" y="1957607"/>
            <a:chExt cx="1488122" cy="1743069"/>
          </a:xfrm>
        </p:grpSpPr>
        <p:grpSp>
          <p:nvGrpSpPr>
            <p:cNvPr id="50" name="组合 49"/>
            <p:cNvGrpSpPr/>
            <p:nvPr/>
          </p:nvGrpSpPr>
          <p:grpSpPr>
            <a:xfrm>
              <a:off x="9859329" y="1957607"/>
              <a:ext cx="1488122" cy="1258442"/>
              <a:chOff x="9859329" y="1957607"/>
              <a:chExt cx="1488122" cy="1258442"/>
            </a:xfrm>
          </p:grpSpPr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89009" y="1957607"/>
                <a:ext cx="1258442" cy="1258442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9329" y="2756689"/>
                <a:ext cx="459360" cy="459360"/>
              </a:xfrm>
              <a:prstGeom prst="rect">
                <a:avLst/>
              </a:prstGeom>
            </p:spPr>
          </p:pic>
        </p:grpSp>
        <p:sp>
          <p:nvSpPr>
            <p:cNvPr id="51" name="文本框 50"/>
            <p:cNvSpPr txBox="1"/>
            <p:nvPr/>
          </p:nvSpPr>
          <p:spPr>
            <a:xfrm>
              <a:off x="10098821" y="3350082"/>
              <a:ext cx="1009138" cy="350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服务器</a:t>
              </a:r>
              <a:endPara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382" y="2299790"/>
            <a:ext cx="307778" cy="307778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016" y="2292202"/>
            <a:ext cx="307778" cy="307778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6837731" y="2715204"/>
            <a:ext cx="885894" cy="40325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CLOSED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718826" y="2715204"/>
            <a:ext cx="885894" cy="403259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CLOSED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37731" y="3171786"/>
            <a:ext cx="885894" cy="12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SYN-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SENT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837731" y="4434710"/>
            <a:ext cx="885894" cy="80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ESTAB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LISHED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718826" y="3153953"/>
            <a:ext cx="885894" cy="40325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LISTEN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718826" y="3592702"/>
            <a:ext cx="885894" cy="8065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SYN-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RCVD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63" name="连接符: 肘形 62"/>
          <p:cNvCxnSpPr/>
          <p:nvPr/>
        </p:nvCxnSpPr>
        <p:spPr>
          <a:xfrm rot="10800000" flipH="1" flipV="1">
            <a:off x="6728303" y="1701395"/>
            <a:ext cx="109428" cy="1421454"/>
          </a:xfrm>
          <a:prstGeom prst="bentConnector3">
            <a:avLst>
              <a:gd name="adj1" fmla="val -20890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连接符: 肘形 63"/>
          <p:cNvCxnSpPr/>
          <p:nvPr/>
        </p:nvCxnSpPr>
        <p:spPr>
          <a:xfrm flipH="1">
            <a:off x="10604720" y="1701396"/>
            <a:ext cx="109429" cy="1421454"/>
          </a:xfrm>
          <a:prstGeom prst="bentConnector3">
            <a:avLst>
              <a:gd name="adj1" fmla="val -20890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059434" y="1956553"/>
            <a:ext cx="4335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主动打开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0933366" y="1956553"/>
            <a:ext cx="4335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被动打开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9718826" y="4434710"/>
            <a:ext cx="885894" cy="8065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ESTAB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LISHED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723625" y="3118463"/>
            <a:ext cx="1995201" cy="43874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7723625" y="3601618"/>
            <a:ext cx="1995202" cy="779768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V="1">
            <a:off x="7727950" y="4399220"/>
            <a:ext cx="1990876" cy="768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/>
        </p:nvGrpSpPr>
        <p:grpSpPr>
          <a:xfrm>
            <a:off x="7831163" y="4708595"/>
            <a:ext cx="1780124" cy="484632"/>
            <a:chOff x="7805653" y="2756689"/>
            <a:chExt cx="1958136" cy="484632"/>
          </a:xfrm>
        </p:grpSpPr>
        <p:grpSp>
          <p:nvGrpSpPr>
            <p:cNvPr id="84" name="组合 83"/>
            <p:cNvGrpSpPr/>
            <p:nvPr/>
          </p:nvGrpSpPr>
          <p:grpSpPr>
            <a:xfrm>
              <a:off x="7805653" y="2756689"/>
              <a:ext cx="1958136" cy="484632"/>
              <a:chOff x="7805653" y="2756689"/>
              <a:chExt cx="1958136" cy="484632"/>
            </a:xfrm>
          </p:grpSpPr>
          <p:sp>
            <p:nvSpPr>
              <p:cNvPr id="86" name="箭头: 右 85"/>
              <p:cNvSpPr/>
              <p:nvPr/>
            </p:nvSpPr>
            <p:spPr>
              <a:xfrm>
                <a:off x="8534349" y="2756689"/>
                <a:ext cx="1229440" cy="484632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箭头: 右 86"/>
              <p:cNvSpPr/>
              <p:nvPr/>
            </p:nvSpPr>
            <p:spPr>
              <a:xfrm rot="10800000">
                <a:off x="7805653" y="2756689"/>
                <a:ext cx="1229440" cy="484632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002" y="2845117"/>
              <a:ext cx="1229439" cy="307777"/>
            </a:xfrm>
            <a:prstGeom prst="rect">
              <a:avLst/>
            </a:prstGeom>
          </p:spPr>
        </p:pic>
      </p:grpSp>
      <p:sp>
        <p:nvSpPr>
          <p:cNvPr id="88" name="文本框 87"/>
          <p:cNvSpPr txBox="1"/>
          <p:nvPr/>
        </p:nvSpPr>
        <p:spPr>
          <a:xfrm rot="771579">
            <a:off x="8069095" y="3026283"/>
            <a:ext cx="12856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SYN=1, seq=x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 rot="20322737">
            <a:off x="7637451" y="3607916"/>
            <a:ext cx="1712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SYN=1, ACK=1,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seq=y, ack=x+1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7942970" y="4162509"/>
            <a:ext cx="17123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ACK=1,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seq=x+1, ack=y+1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91" name="对话气泡: 椭圆形 90"/>
          <p:cNvSpPr/>
          <p:nvPr/>
        </p:nvSpPr>
        <p:spPr>
          <a:xfrm>
            <a:off x="8162389" y="5586785"/>
            <a:ext cx="1882211" cy="806518"/>
          </a:xfrm>
          <a:prstGeom prst="wedgeEllipseCallout">
            <a:avLst>
              <a:gd name="adj1" fmla="val -35266"/>
              <a:gd name="adj2" fmla="val -62135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第三次握手的必要性与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SYN</a:t>
            </a:r>
            <a:r>
              <a:rPr lang="zh-CN" altLang="en-US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洪泛攻击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8" grpId="0" animBg="1"/>
      <p:bldP spid="59" grpId="0" animBg="1"/>
      <p:bldP spid="60" grpId="0" animBg="1"/>
      <p:bldP spid="61" grpId="0" animBg="1"/>
      <p:bldP spid="67" grpId="0"/>
      <p:bldP spid="68" grpId="0"/>
      <p:bldP spid="69" grpId="0" animBg="1"/>
      <p:bldP spid="88" grpId="0"/>
      <p:bldP spid="89" grpId="0"/>
      <p:bldP spid="90" grpId="0"/>
      <p:bldP spid="9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2" indent="-51435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en-US" altLang="zh-CN" dirty="0"/>
              <a:t>TCP</a:t>
            </a:r>
            <a:r>
              <a:rPr lang="zh-CN" altLang="en-US" dirty="0"/>
              <a:t>连接管理</a:t>
            </a:r>
            <a:endParaRPr lang="en-US" altLang="zh-CN" dirty="0"/>
          </a:p>
          <a:p>
            <a:pPr marL="457200" lvl="3" indent="0">
              <a:spcBef>
                <a:spcPts val="1000"/>
              </a:spcBef>
              <a:buNone/>
            </a:pPr>
            <a:r>
              <a:rPr lang="zh-CN" altLang="en-US" dirty="0">
                <a:solidFill>
                  <a:schemeClr val="accent4"/>
                </a:solidFill>
              </a:rPr>
              <a:t>四次挥手</a:t>
            </a:r>
            <a:r>
              <a:rPr lang="zh-CN" altLang="en-US" dirty="0"/>
              <a:t>释放连接：</a:t>
            </a:r>
            <a:endParaRPr lang="en-US" altLang="zh-CN" sz="1400" dirty="0"/>
          </a:p>
          <a:p>
            <a:pPr marL="800100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客户机发送连接释放报文段，停发数据，主动关闭连接</a:t>
            </a:r>
            <a:endParaRPr lang="en-US" altLang="zh-CN" sz="1400" dirty="0">
              <a:solidFill>
                <a:srgbClr val="3F434C"/>
              </a:solidFill>
            </a:endParaRPr>
          </a:p>
          <a:p>
            <a:pPr marL="800100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服务器回复确认报文段，客户到服务器方向已释放</a:t>
            </a:r>
            <a:endParaRPr lang="en-US" altLang="zh-CN" sz="1400" dirty="0">
              <a:solidFill>
                <a:srgbClr val="3F434C"/>
              </a:solidFill>
            </a:endParaRPr>
          </a:p>
          <a:p>
            <a:pPr marL="800100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服务器发送释放连接报文段，主动关闭连接</a:t>
            </a:r>
            <a:endParaRPr lang="en-US" altLang="zh-CN" sz="1400" dirty="0">
              <a:solidFill>
                <a:srgbClr val="3F434C"/>
              </a:solidFill>
            </a:endParaRPr>
          </a:p>
          <a:p>
            <a:pPr marL="800100" lvl="3" indent="-342900">
              <a:spcBef>
                <a:spcPts val="1000"/>
              </a:spcBef>
              <a:buFont typeface="+mj-lt"/>
              <a:buAutoNum type="arabicPeriod"/>
            </a:pPr>
            <a:r>
              <a:rPr lang="zh-CN" altLang="en-US" sz="1400" dirty="0">
                <a:solidFill>
                  <a:srgbClr val="3F434C"/>
                </a:solidFill>
              </a:rPr>
              <a:t>客户端回复确认报文段，等待超时</a:t>
            </a:r>
            <a:r>
              <a:rPr lang="en-US" altLang="zh-CN" sz="1400" dirty="0">
                <a:solidFill>
                  <a:srgbClr val="3F434C"/>
                </a:solidFill>
              </a:rPr>
              <a:t>(2MSL)</a:t>
            </a:r>
            <a:r>
              <a:rPr lang="zh-CN" altLang="en-US" sz="1400" dirty="0">
                <a:solidFill>
                  <a:srgbClr val="3F434C"/>
                </a:solidFill>
              </a:rPr>
              <a:t>后彻底关闭</a:t>
            </a:r>
            <a:endParaRPr lang="en-US" altLang="zh-CN" sz="1400" dirty="0">
              <a:solidFill>
                <a:srgbClr val="3F434C"/>
              </a:solidFill>
            </a:endParaRPr>
          </a:p>
        </p:txBody>
      </p:sp>
      <p:sp>
        <p:nvSpPr>
          <p:cNvPr id="55" name="标题 2"/>
          <p:cNvSpPr>
            <a:spLocks noGrp="1"/>
          </p:cNvSpPr>
          <p:nvPr>
            <p:ph type="title"/>
          </p:nvPr>
        </p:nvSpPr>
        <p:spPr>
          <a:xfrm>
            <a:off x="835026" y="267900"/>
            <a:ext cx="10512425" cy="1080000"/>
          </a:xfrm>
        </p:spPr>
        <p:txBody>
          <a:bodyPr/>
          <a:lstStyle/>
          <a:p>
            <a:r>
              <a:rPr lang="en-US" altLang="zh-CN" dirty="0"/>
              <a:t>TCP</a:t>
            </a:r>
            <a:r>
              <a:rPr lang="zh-CN" altLang="en-US" dirty="0"/>
              <a:t>协议：四次挥手释放连接</a:t>
            </a:r>
            <a:endParaRPr lang="zh-CN" altLang="en-US" dirty="0"/>
          </a:p>
        </p:txBody>
      </p:sp>
      <p:grpSp>
        <p:nvGrpSpPr>
          <p:cNvPr id="44" name="组合 43"/>
          <p:cNvGrpSpPr>
            <a:grpSpLocks noChangeAspect="1"/>
          </p:cNvGrpSpPr>
          <p:nvPr/>
        </p:nvGrpSpPr>
        <p:grpSpPr>
          <a:xfrm>
            <a:off x="6728303" y="1072227"/>
            <a:ext cx="1300507" cy="1530192"/>
            <a:chOff x="6228683" y="1957607"/>
            <a:chExt cx="1481431" cy="1743069"/>
          </a:xfrm>
        </p:grpSpPr>
        <p:grpSp>
          <p:nvGrpSpPr>
            <p:cNvPr id="45" name="组合 44"/>
            <p:cNvGrpSpPr/>
            <p:nvPr/>
          </p:nvGrpSpPr>
          <p:grpSpPr>
            <a:xfrm>
              <a:off x="6228683" y="1957607"/>
              <a:ext cx="1481431" cy="1258442"/>
              <a:chOff x="6091238" y="1957607"/>
              <a:chExt cx="1481431" cy="1258442"/>
            </a:xfrm>
          </p:grpSpPr>
          <p:pic>
            <p:nvPicPr>
              <p:cNvPr id="47" name="图片 46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1238" y="1957607"/>
                <a:ext cx="1258442" cy="1258442"/>
              </a:xfrm>
              <a:prstGeom prst="rect">
                <a:avLst/>
              </a:prstGeom>
            </p:spPr>
          </p:pic>
          <p:pic>
            <p:nvPicPr>
              <p:cNvPr id="48" name="图片 4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3309" y="2756689"/>
                <a:ext cx="459360" cy="459360"/>
              </a:xfrm>
              <a:prstGeom prst="rect">
                <a:avLst/>
              </a:prstGeom>
            </p:spPr>
          </p:pic>
        </p:grpSp>
        <p:sp>
          <p:nvSpPr>
            <p:cNvPr id="46" name="文本框 45"/>
            <p:cNvSpPr txBox="1"/>
            <p:nvPr/>
          </p:nvSpPr>
          <p:spPr>
            <a:xfrm>
              <a:off x="6464829" y="3350082"/>
              <a:ext cx="1009138" cy="350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客户机</a:t>
              </a:r>
              <a:endPara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grpSp>
        <p:nvGrpSpPr>
          <p:cNvPr id="49" name="组合 48"/>
          <p:cNvGrpSpPr>
            <a:grpSpLocks noChangeAspect="1"/>
          </p:cNvGrpSpPr>
          <p:nvPr/>
        </p:nvGrpSpPr>
        <p:grpSpPr>
          <a:xfrm>
            <a:off x="9407768" y="1072227"/>
            <a:ext cx="1306381" cy="1530192"/>
            <a:chOff x="9859329" y="1957607"/>
            <a:chExt cx="1488122" cy="1743069"/>
          </a:xfrm>
        </p:grpSpPr>
        <p:grpSp>
          <p:nvGrpSpPr>
            <p:cNvPr id="50" name="组合 49"/>
            <p:cNvGrpSpPr/>
            <p:nvPr/>
          </p:nvGrpSpPr>
          <p:grpSpPr>
            <a:xfrm>
              <a:off x="9859329" y="1957607"/>
              <a:ext cx="1488122" cy="1258442"/>
              <a:chOff x="9859329" y="1957607"/>
              <a:chExt cx="1488122" cy="1258442"/>
            </a:xfrm>
          </p:grpSpPr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89009" y="1957607"/>
                <a:ext cx="1258442" cy="1258442"/>
              </a:xfrm>
              <a:prstGeom prst="rect">
                <a:avLst/>
              </a:prstGeom>
            </p:spPr>
          </p:pic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9329" y="2756689"/>
                <a:ext cx="459360" cy="459360"/>
              </a:xfrm>
              <a:prstGeom prst="rect">
                <a:avLst/>
              </a:prstGeom>
            </p:spPr>
          </p:pic>
        </p:grpSp>
        <p:sp>
          <p:nvSpPr>
            <p:cNvPr id="51" name="文本框 50"/>
            <p:cNvSpPr txBox="1"/>
            <p:nvPr/>
          </p:nvSpPr>
          <p:spPr>
            <a:xfrm>
              <a:off x="10098821" y="3350082"/>
              <a:ext cx="1009138" cy="3505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srgbClr val="3F434C"/>
                  </a:solidFill>
                  <a:ea typeface="思源黑体 CN Medium" panose="020B0600000000000000" pitchFamily="34" charset="-122"/>
                </a:rPr>
                <a:t>服务器</a:t>
              </a:r>
              <a:endPara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382" y="2299790"/>
            <a:ext cx="307778" cy="307778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016" y="2292202"/>
            <a:ext cx="307778" cy="307778"/>
          </a:xfrm>
          <a:prstGeom prst="rect">
            <a:avLst/>
          </a:prstGeom>
        </p:spPr>
      </p:pic>
      <p:sp>
        <p:nvSpPr>
          <p:cNvPr id="54" name="矩形 53"/>
          <p:cNvSpPr/>
          <p:nvPr/>
        </p:nvSpPr>
        <p:spPr>
          <a:xfrm>
            <a:off x="6837731" y="2715203"/>
            <a:ext cx="885894" cy="615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ESTAB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LISHED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9718826" y="2715203"/>
            <a:ext cx="885894" cy="923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ESTAB</a:t>
            </a:r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-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400" dirty="0" err="1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LISHED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837731" y="3398150"/>
            <a:ext cx="885894" cy="7008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FIN-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WAIT-1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837731" y="4166487"/>
            <a:ext cx="885894" cy="699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FIN-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WAIT-2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718826" y="3734951"/>
            <a:ext cx="885894" cy="61546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CLOSE-WAIT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9718826" y="4446967"/>
            <a:ext cx="885894" cy="9216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LAST-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ACK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63" name="连接符: 肘形 62"/>
          <p:cNvCxnSpPr/>
          <p:nvPr/>
        </p:nvCxnSpPr>
        <p:spPr>
          <a:xfrm rot="10800000" flipH="1" flipV="1">
            <a:off x="6728303" y="1780931"/>
            <a:ext cx="109428" cy="1538165"/>
          </a:xfrm>
          <a:prstGeom prst="bentConnector3">
            <a:avLst>
              <a:gd name="adj1" fmla="val -20890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连接符: 肘形 63"/>
          <p:cNvCxnSpPr/>
          <p:nvPr/>
        </p:nvCxnSpPr>
        <p:spPr>
          <a:xfrm flipH="1">
            <a:off x="10604720" y="1682812"/>
            <a:ext cx="109429" cy="2659888"/>
          </a:xfrm>
          <a:prstGeom prst="bentConnector3">
            <a:avLst>
              <a:gd name="adj1" fmla="val -208903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6059868" y="2122926"/>
            <a:ext cx="4335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主动关闭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0932774" y="2608418"/>
            <a:ext cx="4335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被动关闭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cxnSp>
        <p:nvCxnSpPr>
          <p:cNvPr id="71" name="直接箭头连接符 70"/>
          <p:cNvCxnSpPr/>
          <p:nvPr/>
        </p:nvCxnSpPr>
        <p:spPr>
          <a:xfrm>
            <a:off x="7723625" y="3326733"/>
            <a:ext cx="1993103" cy="30844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H="1">
            <a:off x="7723625" y="3751183"/>
            <a:ext cx="2003697" cy="36741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/>
          <p:nvPr/>
        </p:nvCxnSpPr>
        <p:spPr>
          <a:xfrm flipH="1">
            <a:off x="7722551" y="4353260"/>
            <a:ext cx="1994177" cy="52024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组合 82"/>
          <p:cNvGrpSpPr/>
          <p:nvPr/>
        </p:nvGrpSpPr>
        <p:grpSpPr>
          <a:xfrm>
            <a:off x="7873228" y="2605809"/>
            <a:ext cx="1780124" cy="484632"/>
            <a:chOff x="7805653" y="2756689"/>
            <a:chExt cx="1958136" cy="484632"/>
          </a:xfrm>
        </p:grpSpPr>
        <p:grpSp>
          <p:nvGrpSpPr>
            <p:cNvPr id="84" name="组合 83"/>
            <p:cNvGrpSpPr/>
            <p:nvPr/>
          </p:nvGrpSpPr>
          <p:grpSpPr>
            <a:xfrm>
              <a:off x="7805653" y="2756689"/>
              <a:ext cx="1958136" cy="484632"/>
              <a:chOff x="7805653" y="2756689"/>
              <a:chExt cx="1958136" cy="484632"/>
            </a:xfrm>
          </p:grpSpPr>
          <p:sp>
            <p:nvSpPr>
              <p:cNvPr id="86" name="箭头: 右 85"/>
              <p:cNvSpPr/>
              <p:nvPr/>
            </p:nvSpPr>
            <p:spPr>
              <a:xfrm>
                <a:off x="8534349" y="2756689"/>
                <a:ext cx="1229440" cy="484632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箭头: 右 86"/>
              <p:cNvSpPr/>
              <p:nvPr/>
            </p:nvSpPr>
            <p:spPr>
              <a:xfrm rot="10800000">
                <a:off x="7805653" y="2756689"/>
                <a:ext cx="1229440" cy="484632"/>
              </a:xfrm>
              <a:prstGeom prst="rightArrow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pic>
          <p:nvPicPr>
            <p:cNvPr id="85" name="图片 8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0002" y="2845117"/>
              <a:ext cx="1229439" cy="307777"/>
            </a:xfrm>
            <a:prstGeom prst="rect">
              <a:avLst/>
            </a:prstGeom>
          </p:spPr>
        </p:pic>
      </p:grpSp>
      <p:sp>
        <p:nvSpPr>
          <p:cNvPr id="88" name="文本框 87"/>
          <p:cNvSpPr txBox="1"/>
          <p:nvPr/>
        </p:nvSpPr>
        <p:spPr>
          <a:xfrm rot="591072">
            <a:off x="8056269" y="3199772"/>
            <a:ext cx="12856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FIN=1, seq=u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 rot="20956022">
            <a:off x="7488282" y="3510482"/>
            <a:ext cx="1712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ACK=1,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seq=v, ack=u+1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 rot="725672">
            <a:off x="8024096" y="4720592"/>
            <a:ext cx="1712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ACK=1,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seq=u+1, ack=w+1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37731" y="5699622"/>
            <a:ext cx="885894" cy="30777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CLOSED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718826" y="5465118"/>
            <a:ext cx="885894" cy="307777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chemeClr val="bg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CLOSED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837731" y="4933055"/>
            <a:ext cx="885894" cy="69908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TIME-</a:t>
            </a:r>
            <a:endParaRPr lang="en-US" altLang="zh-CN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WAIT</a:t>
            </a:r>
            <a:endParaRPr lang="zh-CN" altLang="en-US" sz="1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cxnSp>
        <p:nvCxnSpPr>
          <p:cNvPr id="62" name="直接箭头连接符 61"/>
          <p:cNvCxnSpPr/>
          <p:nvPr/>
        </p:nvCxnSpPr>
        <p:spPr>
          <a:xfrm>
            <a:off x="7722551" y="4933055"/>
            <a:ext cx="2003282" cy="44120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/>
          <p:cNvCxnSpPr/>
          <p:nvPr/>
        </p:nvCxnSpPr>
        <p:spPr>
          <a:xfrm rot="10800000" flipV="1">
            <a:off x="6830332" y="4939847"/>
            <a:ext cx="12700" cy="69080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949738" y="5069083"/>
            <a:ext cx="6538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等待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400" dirty="0" err="1">
                <a:solidFill>
                  <a:srgbClr val="3F434C"/>
                </a:solidFill>
                <a:ea typeface="思源黑体 CN Medium" panose="020B0600000000000000" pitchFamily="34" charset="-122"/>
              </a:rPr>
              <a:t>2MSL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72" name="文本框 71"/>
          <p:cNvSpPr txBox="1"/>
          <p:nvPr/>
        </p:nvSpPr>
        <p:spPr>
          <a:xfrm rot="20703931">
            <a:off x="7682825" y="4206360"/>
            <a:ext cx="1712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1"/>
                </a:solidFill>
                <a:ea typeface="思源黑体 CN Medium" panose="020B0600000000000000" pitchFamily="34" charset="-122"/>
              </a:rPr>
              <a:t>FIN=1,</a:t>
            </a:r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ACK=1,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en-US" altLang="zh-CN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seq=w, ack=u+1</a:t>
            </a:r>
            <a:endParaRPr lang="zh-CN" altLang="en-US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cxnSp>
        <p:nvCxnSpPr>
          <p:cNvPr id="28" name="连接符: 曲线 27"/>
          <p:cNvCxnSpPr/>
          <p:nvPr/>
        </p:nvCxnSpPr>
        <p:spPr>
          <a:xfrm flipV="1">
            <a:off x="10585866" y="1740166"/>
            <a:ext cx="109429" cy="1998414"/>
          </a:xfrm>
          <a:prstGeom prst="curvedConnector3">
            <a:avLst>
              <a:gd name="adj1" fmla="val 222757"/>
            </a:avLst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组合 78"/>
          <p:cNvGrpSpPr/>
          <p:nvPr/>
        </p:nvGrpSpPr>
        <p:grpSpPr>
          <a:xfrm rot="20957722">
            <a:off x="7887538" y="4075886"/>
            <a:ext cx="414904" cy="203656"/>
            <a:chOff x="7805653" y="2756689"/>
            <a:chExt cx="1229440" cy="484632"/>
          </a:xfrm>
        </p:grpSpPr>
        <p:sp>
          <p:nvSpPr>
            <p:cNvPr id="92" name="箭头: 右 91"/>
            <p:cNvSpPr/>
            <p:nvPr/>
          </p:nvSpPr>
          <p:spPr>
            <a:xfrm rot="10800000">
              <a:off x="7805653" y="2756689"/>
              <a:ext cx="1229440" cy="484632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1" name="图片 8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8452"/>
            <a:stretch>
              <a:fillRect/>
            </a:stretch>
          </p:blipFill>
          <p:spPr>
            <a:xfrm>
              <a:off x="8119676" y="2948138"/>
              <a:ext cx="830620" cy="12797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4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7" grpId="0"/>
      <p:bldP spid="68" grpId="0"/>
      <p:bldP spid="88" grpId="0"/>
      <p:bldP spid="89" grpId="0"/>
      <p:bldP spid="90" grpId="0"/>
      <p:bldP spid="40" grpId="0" animBg="1"/>
      <p:bldP spid="41" grpId="0" animBg="1"/>
      <p:bldP spid="42" grpId="0" animBg="1"/>
      <p:bldP spid="70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操作系统的运行机制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00" indent="-457200">
              <a:buFont typeface="Wingdings" panose="05000000000000000000" pitchFamily="2" charset="2"/>
              <a:buChar char="u"/>
            </a:pPr>
            <a:r>
              <a:rPr lang="zh-CN" altLang="en-US" sz="2000" b="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时钟管理</a:t>
            </a:r>
            <a:endParaRPr lang="en-US" altLang="zh-CN" sz="2000" b="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中断机制</a:t>
            </a:r>
            <a:endParaRPr lang="en-US" altLang="zh-CN" sz="20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原语</a:t>
            </a:r>
            <a:endParaRPr lang="en-US" altLang="zh-CN" sz="20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/>
              <a:t>系统数据结构</a:t>
            </a:r>
            <a:endParaRPr lang="en-US" altLang="zh-CN" sz="2000" dirty="0"/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FF0000"/>
                </a:solidFill>
              </a:rPr>
              <a:t>系统调用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lvl="1" indent="0">
              <a:buNone/>
            </a:pPr>
            <a:r>
              <a:rPr lang="zh-CN" altLang="en-US" sz="1800" dirty="0"/>
              <a:t>由操作系统实现，给应用程序调用</a:t>
            </a:r>
            <a:endParaRPr lang="en-US" altLang="zh-CN" sz="1800" dirty="0"/>
          </a:p>
          <a:p>
            <a:pPr lvl="1" indent="0">
              <a:buNone/>
            </a:pPr>
            <a:r>
              <a:rPr lang="zh-CN" altLang="en-US" sz="1800" dirty="0"/>
              <a:t>是一套接口的集合</a:t>
            </a:r>
            <a:endParaRPr lang="en-US" altLang="zh-CN" sz="1800" dirty="0"/>
          </a:p>
          <a:p>
            <a:pPr lvl="1" indent="0">
              <a:buNone/>
            </a:pPr>
            <a:r>
              <a:rPr lang="zh-CN" altLang="en-US" sz="1800" dirty="0"/>
              <a:t>应用程序访问内核服务的方式</a:t>
            </a:r>
            <a:endParaRPr lang="en-US" altLang="zh-CN" sz="1800" dirty="0">
              <a:solidFill>
                <a:srgbClr val="E94136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操作系统的运行机制是怎样的？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6307770" y="2909677"/>
            <a:ext cx="5366248" cy="2510923"/>
            <a:chOff x="6307770" y="2909677"/>
            <a:chExt cx="5366248" cy="2510923"/>
          </a:xfrm>
        </p:grpSpPr>
        <p:sp>
          <p:nvSpPr>
            <p:cNvPr id="110" name="文本框 109"/>
            <p:cNvSpPr txBox="1"/>
            <p:nvPr/>
          </p:nvSpPr>
          <p:spPr>
            <a:xfrm>
              <a:off x="10802029" y="3240693"/>
              <a:ext cx="87198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用户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空间</a:t>
              </a:r>
              <a:endParaRPr lang="zh-CN" altLang="en-US" sz="1600" dirty="0"/>
            </a:p>
          </p:txBody>
        </p:sp>
        <p:grpSp>
          <p:nvGrpSpPr>
            <p:cNvPr id="111" name="组合 110"/>
            <p:cNvGrpSpPr/>
            <p:nvPr/>
          </p:nvGrpSpPr>
          <p:grpSpPr>
            <a:xfrm>
              <a:off x="7329075" y="2909677"/>
              <a:ext cx="3567115" cy="2510923"/>
              <a:chOff x="7329075" y="2909677"/>
              <a:chExt cx="3567115" cy="2510923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7329075" y="4994076"/>
                <a:ext cx="3564879" cy="426524"/>
              </a:xfrm>
              <a:prstGeom prst="rect">
                <a:avLst/>
              </a:prstGeom>
              <a:solidFill>
                <a:schemeClr val="bg2">
                  <a:lumMod val="25000"/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 err="1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A0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：裸机（硬件）系统</a:t>
                </a:r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/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宿主系统</a:t>
                </a:r>
                <a:endPara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7329075" y="2909677"/>
                <a:ext cx="3567115" cy="519323"/>
              </a:xfrm>
              <a:prstGeom prst="rect">
                <a:avLst/>
              </a:prstGeom>
              <a:solidFill>
                <a:srgbClr val="0068B7"/>
              </a:soli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8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操作系统</a:t>
                </a:r>
                <a:endParaRPr lang="zh-CN" altLang="en-US" sz="18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7599521" y="3505804"/>
                <a:ext cx="1438179" cy="4265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非内核功能</a:t>
                </a:r>
                <a:endPara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9189799" y="3503089"/>
                <a:ext cx="1438179" cy="4265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应用程序（</a:t>
                </a:r>
                <a:r>
                  <a:rPr lang="en-US" altLang="zh-CN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app</a:t>
                </a:r>
                <a:r>
                  <a:rPr lang="zh-CN" altLang="en-US" sz="14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）</a:t>
                </a:r>
                <a:endParaRPr lang="zh-CN" altLang="en-US" sz="1400" b="1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</p:txBody>
          </p:sp>
          <p:grpSp>
            <p:nvGrpSpPr>
              <p:cNvPr id="116" name="组合 115"/>
              <p:cNvGrpSpPr/>
              <p:nvPr/>
            </p:nvGrpSpPr>
            <p:grpSpPr>
              <a:xfrm>
                <a:off x="7604021" y="4003704"/>
                <a:ext cx="826190" cy="921710"/>
                <a:chOff x="7814160" y="3481422"/>
                <a:chExt cx="826190" cy="921710"/>
              </a:xfrm>
            </p:grpSpPr>
            <p:sp>
              <p:nvSpPr>
                <p:cNvPr id="126" name="矩形 125"/>
                <p:cNvSpPr/>
                <p:nvPr/>
              </p:nvSpPr>
              <p:spPr>
                <a:xfrm>
                  <a:off x="7814160" y="3481422"/>
                  <a:ext cx="826189" cy="42652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进程管理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  <a:endPara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127" name="矩形 126"/>
                <p:cNvSpPr/>
                <p:nvPr/>
              </p:nvSpPr>
              <p:spPr>
                <a:xfrm>
                  <a:off x="7814161" y="3976608"/>
                  <a:ext cx="826189" cy="42652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进程</a:t>
                  </a:r>
                  <a:r>
                    <a:rPr lang="en-US" altLang="zh-CN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(</a:t>
                  </a:r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线程</a:t>
                  </a:r>
                  <a:r>
                    <a:rPr lang="en-US" altLang="zh-CN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)</a:t>
                  </a:r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调度</a:t>
                  </a:r>
                  <a:endPara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117" name="组合 116"/>
              <p:cNvGrpSpPr/>
              <p:nvPr/>
            </p:nvGrpSpPr>
            <p:grpSpPr>
              <a:xfrm>
                <a:off x="8700656" y="4003704"/>
                <a:ext cx="826190" cy="921710"/>
                <a:chOff x="8831373" y="3481422"/>
                <a:chExt cx="826190" cy="921710"/>
              </a:xfrm>
            </p:grpSpPr>
            <p:sp>
              <p:nvSpPr>
                <p:cNvPr id="124" name="矩形 123"/>
                <p:cNvSpPr/>
                <p:nvPr/>
              </p:nvSpPr>
              <p:spPr>
                <a:xfrm>
                  <a:off x="8831374" y="3976608"/>
                  <a:ext cx="826189" cy="42652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低级存储器管理</a:t>
                  </a:r>
                  <a:endPara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>
                  <a:off x="8831373" y="3481422"/>
                  <a:ext cx="826189" cy="42652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存储器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  <a:endPara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grpSp>
            <p:nvGrpSpPr>
              <p:cNvPr id="118" name="组合 117"/>
              <p:cNvGrpSpPr/>
              <p:nvPr/>
            </p:nvGrpSpPr>
            <p:grpSpPr>
              <a:xfrm>
                <a:off x="9797291" y="4003704"/>
                <a:ext cx="826189" cy="921710"/>
                <a:chOff x="10039607" y="3481422"/>
                <a:chExt cx="826189" cy="921710"/>
              </a:xfrm>
            </p:grpSpPr>
            <p:sp>
              <p:nvSpPr>
                <p:cNvPr id="122" name="矩形 121"/>
                <p:cNvSpPr/>
                <p:nvPr/>
              </p:nvSpPr>
              <p:spPr>
                <a:xfrm>
                  <a:off x="10039607" y="3976608"/>
                  <a:ext cx="826189" cy="426524"/>
                </a:xfrm>
                <a:prstGeom prst="rect">
                  <a:avLst/>
                </a:prstGeom>
                <a:solidFill>
                  <a:schemeClr val="accent3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05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中断和陷入管理</a:t>
                  </a:r>
                  <a:endParaRPr lang="zh-CN" altLang="en-US" sz="105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  <p:sp>
              <p:nvSpPr>
                <p:cNvPr id="123" name="矩形 122"/>
                <p:cNvSpPr/>
                <p:nvPr/>
              </p:nvSpPr>
              <p:spPr>
                <a:xfrm>
                  <a:off x="10039607" y="3481422"/>
                  <a:ext cx="826189" cy="426524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文件管理</a:t>
                  </a:r>
                  <a:endParaRPr lang="en-US" altLang="zh-CN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  <a:p>
                  <a:pPr algn="ctr"/>
                  <a:r>
                    <a:rPr lang="zh-CN" altLang="en-US" sz="1200" b="1" dirty="0">
                      <a:latin typeface="思源黑体 CN Medium" panose="020B0600000000000000" pitchFamily="34" charset="-122"/>
                      <a:ea typeface="思源黑体 CN Medium" panose="020B0600000000000000" pitchFamily="34" charset="-122"/>
                    </a:rPr>
                    <a:t>服务器</a:t>
                  </a:r>
                  <a:endParaRPr lang="zh-CN" altLang="en-US" sz="1200" b="1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endParaRPr>
                </a:p>
              </p:txBody>
            </p:sp>
          </p:grpSp>
          <p:sp>
            <p:nvSpPr>
              <p:cNvPr id="119" name="矩形 118"/>
              <p:cNvSpPr/>
              <p:nvPr/>
            </p:nvSpPr>
            <p:spPr>
              <a:xfrm>
                <a:off x="7335809" y="2922270"/>
                <a:ext cx="218414" cy="2019607"/>
              </a:xfrm>
              <a:prstGeom prst="rect">
                <a:avLst/>
              </a:prstGeom>
              <a:solidFill>
                <a:srgbClr val="0068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10673276" y="2922270"/>
                <a:ext cx="218414" cy="2012255"/>
              </a:xfrm>
              <a:prstGeom prst="rect">
                <a:avLst/>
              </a:prstGeom>
              <a:solidFill>
                <a:srgbClr val="0068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21" name="图片 120"/>
              <p:cNvPicPr>
                <a:picLocks noChangeAspect="1"/>
              </p:cNvPicPr>
              <p:nvPr/>
            </p:nvPicPr>
            <p:blipFill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backgroundRemoval t="2930" b="96875" l="0" r="98047">
                            <a14:foregroundMark x1="7031" y1="18945" x2="7031" y2="18945"/>
                            <a14:foregroundMark x1="7031" y1="18945" x2="7031" y2="18945"/>
                            <a14:foregroundMark x1="2734" y1="21484" x2="2734" y2="21484"/>
                            <a14:foregroundMark x1="2734" y1="21484" x2="2734" y2="21484"/>
                            <a14:foregroundMark x1="73047" y1="16992" x2="73047" y2="16992"/>
                            <a14:foregroundMark x1="73047" y1="16992" x2="73047" y2="16992"/>
                            <a14:foregroundMark x1="73047" y1="16992" x2="73047" y2="16992"/>
                            <a14:foregroundMark x1="73047" y1="16992" x2="73047" y2="16992"/>
                            <a14:foregroundMark x1="77344" y1="16211" x2="77344" y2="16211"/>
                            <a14:foregroundMark x1="77344" y1="16211" x2="77344" y2="16211"/>
                            <a14:foregroundMark x1="62500" y1="11914" x2="68359" y2="18359"/>
                            <a14:foregroundMark x1="68359" y1="18359" x2="78711" y2="21484"/>
                            <a14:foregroundMark x1="78711" y1="21484" x2="92383" y2="21484"/>
                            <a14:foregroundMark x1="92383" y1="21484" x2="80859" y2="16797"/>
                            <a14:foregroundMark x1="80859" y1="16797" x2="66602" y2="20313"/>
                            <a14:foregroundMark x1="66602" y1="20313" x2="60156" y2="25781"/>
                            <a14:foregroundMark x1="60156" y1="25781" x2="64063" y2="32031"/>
                            <a14:foregroundMark x1="64063" y1="32031" x2="74023" y2="29102"/>
                            <a14:foregroundMark x1="74023" y1="29102" x2="85156" y2="20703"/>
                            <a14:foregroundMark x1="85156" y1="20703" x2="89844" y2="11719"/>
                            <a14:foregroundMark x1="89844" y1="11719" x2="80664" y2="12305"/>
                            <a14:foregroundMark x1="80664" y1="12305" x2="68750" y2="26367"/>
                            <a14:foregroundMark x1="68750" y1="26367" x2="66406" y2="25391"/>
                            <a14:foregroundMark x1="21289" y1="24219" x2="21289" y2="24219"/>
                            <a14:foregroundMark x1="21289" y1="24219" x2="21289" y2="24219"/>
                            <a14:foregroundMark x1="8594" y1="18945" x2="3516" y2="26172"/>
                            <a14:foregroundMark x1="3516" y1="26172" x2="17773" y2="26758"/>
                            <a14:foregroundMark x1="17773" y1="26758" x2="23047" y2="21289"/>
                            <a14:foregroundMark x1="23047" y1="21289" x2="14258" y2="22070"/>
                            <a14:foregroundMark x1="14258" y1="22070" x2="16992" y2="30664"/>
                            <a14:foregroundMark x1="16992" y1="30664" x2="25000" y2="32227"/>
                            <a14:foregroundMark x1="25000" y1="32227" x2="32813" y2="29688"/>
                            <a14:foregroundMark x1="32813" y1="29688" x2="23828" y2="23047"/>
                            <a14:foregroundMark x1="23828" y1="23047" x2="4297" y2="25781"/>
                            <a14:foregroundMark x1="4297" y1="25781" x2="2734" y2="33984"/>
                            <a14:foregroundMark x1="2734" y1="33984" x2="11719" y2="34570"/>
                            <a14:foregroundMark x1="11719" y1="34570" x2="18945" y2="31055"/>
                            <a14:foregroundMark x1="18945" y1="31055" x2="10352" y2="29102"/>
                            <a14:foregroundMark x1="10352" y1="29102" x2="20898" y2="31055"/>
                            <a14:foregroundMark x1="20898" y1="31055" x2="22852" y2="30469"/>
                            <a14:foregroundMark x1="19727" y1="63086" x2="30469" y2="68164"/>
                            <a14:foregroundMark x1="30469" y1="68164" x2="16602" y2="67578"/>
                            <a14:foregroundMark x1="16602" y1="67578" x2="25586" y2="72070"/>
                            <a14:foregroundMark x1="25586" y1="72070" x2="29492" y2="65430"/>
                            <a14:foregroundMark x1="29492" y1="65430" x2="21484" y2="64453"/>
                            <a14:foregroundMark x1="21484" y1="64453" x2="12891" y2="67383"/>
                            <a14:foregroundMark x1="12891" y1="67383" x2="7617" y2="74414"/>
                            <a14:foregroundMark x1="7617" y1="74414" x2="19531" y2="75781"/>
                            <a14:foregroundMark x1="19531" y1="75781" x2="25586" y2="68945"/>
                            <a14:foregroundMark x1="25586" y1="68945" x2="13281" y2="72656"/>
                            <a14:foregroundMark x1="13281" y1="72656" x2="19336" y2="76953"/>
                            <a14:foregroundMark x1="19336" y1="76953" x2="26172" y2="72461"/>
                            <a14:foregroundMark x1="26172" y1="72461" x2="25391" y2="60938"/>
                            <a14:foregroundMark x1="25391" y1="60938" x2="16602" y2="59570"/>
                            <a14:foregroundMark x1="16602" y1="59570" x2="7227" y2="61914"/>
                            <a14:foregroundMark x1="7227" y1="61914" x2="13086" y2="68359"/>
                            <a14:foregroundMark x1="13086" y1="68359" x2="13477" y2="68359"/>
                            <a14:foregroundMark x1="74219" y1="65625" x2="68359" y2="70703"/>
                            <a14:foregroundMark x1="68359" y1="70703" x2="75195" y2="76758"/>
                            <a14:foregroundMark x1="75195" y1="76758" x2="90625" y2="75781"/>
                            <a14:foregroundMark x1="90625" y1="75781" x2="94531" y2="66602"/>
                            <a14:foregroundMark x1="94531" y1="66602" x2="78320" y2="63867"/>
                            <a14:foregroundMark x1="78320" y1="63867" x2="61328" y2="74414"/>
                            <a14:foregroundMark x1="61328" y1="74414" x2="58398" y2="82813"/>
                            <a14:foregroundMark x1="58398" y1="82813" x2="70313" y2="88086"/>
                            <a14:foregroundMark x1="70313" y1="88086" x2="73438" y2="76953"/>
                            <a14:foregroundMark x1="73438" y1="76953" x2="66602" y2="70508"/>
                            <a14:foregroundMark x1="66602" y1="70508" x2="56641" y2="73047"/>
                            <a14:foregroundMark x1="56641" y1="73047" x2="55664" y2="80664"/>
                            <a14:foregroundMark x1="55664" y1="80664" x2="60547" y2="87500"/>
                            <a14:foregroundMark x1="60547" y1="87500" x2="71289" y2="89648"/>
                            <a14:foregroundMark x1="71289" y1="89648" x2="81641" y2="84180"/>
                            <a14:foregroundMark x1="81641" y1="84180" x2="83789" y2="75195"/>
                            <a14:foregroundMark x1="83789" y1="75195" x2="79883" y2="69141"/>
                            <a14:foregroundMark x1="79883" y1="69141" x2="71875" y2="75000"/>
                            <a14:foregroundMark x1="71875" y1="75000" x2="72461" y2="82227"/>
                            <a14:foregroundMark x1="72461" y1="82227" x2="78516" y2="86523"/>
                            <a14:foregroundMark x1="78516" y1="86523" x2="87109" y2="83984"/>
                            <a14:foregroundMark x1="87109" y1="83984" x2="91602" y2="77539"/>
                            <a14:foregroundMark x1="91602" y1="77539" x2="81641" y2="71484"/>
                            <a14:foregroundMark x1="81641" y1="71484" x2="73242" y2="74414"/>
                            <a14:foregroundMark x1="73242" y1="74414" x2="70313" y2="77539"/>
                            <a14:foregroundMark x1="83203" y1="67773" x2="77344" y2="74609"/>
                            <a14:foregroundMark x1="77344" y1="74609" x2="77148" y2="85156"/>
                            <a14:foregroundMark x1="77148" y1="85156" x2="88281" y2="86914"/>
                            <a14:foregroundMark x1="88281" y1="86914" x2="93555" y2="77148"/>
                            <a14:foregroundMark x1="93555" y1="77148" x2="81445" y2="72852"/>
                            <a14:foregroundMark x1="81445" y1="72852" x2="73242" y2="78320"/>
                            <a14:foregroundMark x1="73242" y1="78320" x2="68750" y2="85547"/>
                            <a14:foregroundMark x1="68750" y1="85547" x2="75000" y2="94141"/>
                            <a14:foregroundMark x1="75000" y1="94141" x2="83008" y2="92969"/>
                            <a14:foregroundMark x1="83008" y1="92969" x2="91211" y2="86523"/>
                            <a14:foregroundMark x1="91211" y1="86523" x2="88867" y2="74805"/>
                            <a14:foregroundMark x1="88867" y1="74805" x2="79102" y2="76367"/>
                            <a14:foregroundMark x1="79102" y1="76367" x2="80859" y2="88477"/>
                            <a14:foregroundMark x1="80859" y1="88477" x2="91406" y2="89063"/>
                            <a14:foregroundMark x1="91406" y1="89063" x2="91211" y2="79883"/>
                            <a14:foregroundMark x1="91211" y1="79883" x2="87305" y2="86133"/>
                            <a14:foregroundMark x1="87305" y1="86133" x2="87500" y2="87695"/>
                            <a14:foregroundMark x1="72461" y1="60742" x2="64258" y2="65625"/>
                            <a14:foregroundMark x1="64258" y1="65625" x2="64258" y2="82031"/>
                            <a14:foregroundMark x1="64258" y1="82031" x2="72852" y2="90820"/>
                            <a14:foregroundMark x1="72852" y1="90820" x2="84180" y2="93945"/>
                            <a14:foregroundMark x1="84180" y1="93945" x2="96875" y2="90430"/>
                            <a14:foregroundMark x1="96875" y1="90430" x2="96680" y2="79688"/>
                            <a14:foregroundMark x1="96680" y1="79688" x2="89063" y2="63867"/>
                            <a14:foregroundMark x1="89063" y1="63867" x2="78906" y2="67773"/>
                            <a14:foregroundMark x1="78906" y1="67773" x2="71484" y2="74805"/>
                            <a14:foregroundMark x1="71484" y1="74805" x2="73047" y2="86719"/>
                            <a14:foregroundMark x1="73047" y1="86719" x2="84961" y2="86328"/>
                            <a14:foregroundMark x1="84961" y1="86328" x2="83789" y2="72070"/>
                            <a14:foregroundMark x1="83789" y1="72070" x2="77148" y2="65820"/>
                            <a14:foregroundMark x1="77148" y1="65820" x2="67383" y2="62695"/>
                            <a14:foregroundMark x1="67383" y1="62695" x2="59766" y2="64063"/>
                            <a14:foregroundMark x1="59766" y1="64063" x2="56055" y2="76172"/>
                            <a14:foregroundMark x1="56055" y1="76172" x2="63672" y2="86328"/>
                            <a14:foregroundMark x1="63672" y1="86328" x2="78320" y2="91016"/>
                            <a14:foregroundMark x1="78320" y1="91016" x2="95117" y2="90039"/>
                            <a14:foregroundMark x1="95117" y1="90039" x2="90039" y2="67969"/>
                            <a14:foregroundMark x1="90039" y1="67969" x2="79883" y2="69141"/>
                            <a14:foregroundMark x1="79883" y1="69141" x2="73047" y2="73242"/>
                            <a14:foregroundMark x1="73047" y1="73242" x2="71680" y2="82617"/>
                            <a14:foregroundMark x1="71680" y1="82617" x2="82422" y2="87305"/>
                            <a14:foregroundMark x1="82422" y1="87305" x2="93555" y2="85742"/>
                            <a14:foregroundMark x1="93555" y1="85742" x2="97266" y2="76172"/>
                            <a14:foregroundMark x1="97266" y1="76172" x2="92773" y2="68750"/>
                            <a14:foregroundMark x1="92773" y1="68750" x2="82617" y2="67578"/>
                            <a14:foregroundMark x1="70117" y1="20117" x2="66016" y2="28516"/>
                            <a14:foregroundMark x1="66016" y1="28516" x2="65820" y2="36133"/>
                            <a14:foregroundMark x1="65820" y1="36133" x2="70898" y2="43359"/>
                            <a14:foregroundMark x1="70898" y1="43359" x2="77930" y2="45313"/>
                            <a14:foregroundMark x1="77930" y1="45313" x2="84766" y2="42969"/>
                            <a14:foregroundMark x1="84766" y1="42969" x2="88672" y2="35352"/>
                            <a14:foregroundMark x1="88672" y1="35352" x2="88281" y2="27344"/>
                            <a14:foregroundMark x1="88281" y1="27344" x2="84375" y2="21094"/>
                            <a14:foregroundMark x1="84375" y1="21094" x2="75195" y2="17969"/>
                            <a14:foregroundMark x1="75195" y1="17969" x2="66992" y2="20117"/>
                            <a14:foregroundMark x1="66992" y1="20117" x2="64063" y2="28906"/>
                            <a14:foregroundMark x1="64063" y1="28906" x2="76172" y2="32422"/>
                            <a14:foregroundMark x1="76172" y1="32422" x2="83789" y2="27539"/>
                            <a14:foregroundMark x1="83789" y1="27539" x2="85742" y2="19922"/>
                            <a14:foregroundMark x1="85742" y1="19922" x2="77539" y2="9766"/>
                            <a14:foregroundMark x1="77539" y1="9766" x2="69531" y2="9570"/>
                            <a14:foregroundMark x1="69531" y1="9570" x2="59766" y2="13281"/>
                            <a14:foregroundMark x1="59766" y1="13281" x2="54688" y2="22852"/>
                            <a14:foregroundMark x1="54688" y1="22852" x2="67383" y2="32617"/>
                            <a14:foregroundMark x1="67383" y1="32617" x2="80273" y2="32617"/>
                            <a14:foregroundMark x1="80273" y1="32617" x2="89063" y2="28711"/>
                            <a14:foregroundMark x1="89063" y1="28711" x2="89258" y2="18750"/>
                            <a14:foregroundMark x1="89258" y1="18750" x2="78320" y2="15234"/>
                            <a14:foregroundMark x1="78320" y1="15234" x2="60742" y2="19141"/>
                            <a14:foregroundMark x1="60742" y1="19141" x2="59766" y2="28320"/>
                            <a14:foregroundMark x1="59766" y1="28320" x2="76953" y2="33203"/>
                            <a14:foregroundMark x1="76953" y1="33203" x2="88281" y2="30859"/>
                            <a14:foregroundMark x1="88281" y1="30859" x2="95313" y2="25781"/>
                            <a14:foregroundMark x1="95313" y1="25781" x2="94922" y2="15625"/>
                            <a14:foregroundMark x1="94922" y1="15625" x2="83984" y2="10547"/>
                            <a14:foregroundMark x1="83984" y1="10547" x2="58789" y2="14258"/>
                            <a14:foregroundMark x1="58789" y1="14258" x2="52734" y2="18555"/>
                            <a14:foregroundMark x1="52734" y1="18555" x2="56641" y2="28125"/>
                            <a14:foregroundMark x1="56641" y1="28125" x2="68555" y2="34570"/>
                            <a14:foregroundMark x1="68555" y1="34570" x2="80469" y2="36523"/>
                            <a14:foregroundMark x1="80469" y1="36523" x2="89063" y2="35156"/>
                            <a14:foregroundMark x1="89063" y1="35156" x2="93164" y2="27148"/>
                            <a14:foregroundMark x1="93164" y1="27148" x2="88867" y2="21289"/>
                            <a14:foregroundMark x1="88867" y1="21289" x2="74805" y2="19922"/>
                            <a14:foregroundMark x1="4688" y1="15039" x2="21680" y2="14258"/>
                            <a14:foregroundMark x1="21680" y1="14258" x2="29688" y2="14258"/>
                            <a14:foregroundMark x1="29688" y1="14258" x2="34570" y2="23633"/>
                            <a14:foregroundMark x1="34570" y1="23633" x2="33984" y2="42188"/>
                            <a14:foregroundMark x1="33984" y1="42188" x2="195" y2="43164"/>
                            <a14:foregroundMark x1="195" y1="43164" x2="3320" y2="35938"/>
                            <a14:foregroundMark x1="3320" y1="35938" x2="2930" y2="25977"/>
                            <a14:foregroundMark x1="2930" y1="25977" x2="0" y2="19336"/>
                            <a14:foregroundMark x1="0" y1="19336" x2="10547" y2="16211"/>
                            <a14:foregroundMark x1="10547" y1="16211" x2="18359" y2="16211"/>
                            <a14:foregroundMark x1="18359" y1="16211" x2="24023" y2="21289"/>
                            <a14:foregroundMark x1="24023" y1="21289" x2="22070" y2="40820"/>
                            <a14:foregroundMark x1="49805" y1="11914" x2="51367" y2="34180"/>
                            <a14:foregroundMark x1="51367" y1="34180" x2="55273" y2="40625"/>
                            <a14:foregroundMark x1="55273" y1="40625" x2="87305" y2="41992"/>
                            <a14:foregroundMark x1="87305" y1="41992" x2="94141" y2="39258"/>
                            <a14:foregroundMark x1="94141" y1="39258" x2="95117" y2="13086"/>
                            <a14:foregroundMark x1="95117" y1="13086" x2="91406" y2="6445"/>
                            <a14:foregroundMark x1="91406" y1="6445" x2="50391" y2="10938"/>
                            <a14:foregroundMark x1="5273" y1="57031" x2="5078" y2="65820"/>
                            <a14:foregroundMark x1="5078" y1="65820" x2="7031" y2="74023"/>
                            <a14:foregroundMark x1="7031" y1="74023" x2="14844" y2="78711"/>
                            <a14:foregroundMark x1="14844" y1="78711" x2="30859" y2="81055"/>
                            <a14:foregroundMark x1="30859" y1="81055" x2="37109" y2="74023"/>
                            <a14:foregroundMark x1="37109" y1="74023" x2="37305" y2="57422"/>
                            <a14:foregroundMark x1="37305" y1="57422" x2="9961" y2="56836"/>
                            <a14:foregroundMark x1="9961" y1="56836" x2="7031" y2="57422"/>
                            <a14:foregroundMark x1="2930" y1="55859" x2="2930" y2="79297"/>
                            <a14:foregroundMark x1="2930" y1="79297" x2="6055" y2="86328"/>
                            <a14:foregroundMark x1="6055" y1="86328" x2="16211" y2="87891"/>
                            <a14:foregroundMark x1="16211" y1="87891" x2="32422" y2="87500"/>
                            <a14:foregroundMark x1="32422" y1="87500" x2="36328" y2="80469"/>
                            <a14:foregroundMark x1="36328" y1="80469" x2="37109" y2="76172"/>
                            <a14:foregroundMark x1="51953" y1="58594" x2="52734" y2="88086"/>
                            <a14:foregroundMark x1="52734" y1="88086" x2="59180" y2="91797"/>
                            <a14:foregroundMark x1="59180" y1="91797" x2="91211" y2="95313"/>
                            <a14:foregroundMark x1="91211" y1="95313" x2="98047" y2="67383"/>
                            <a14:foregroundMark x1="98047" y1="67383" x2="97266" y2="59375"/>
                            <a14:foregroundMark x1="97266" y1="59375" x2="49023" y2="57227"/>
                            <a14:foregroundMark x1="49219" y1="54883" x2="67188" y2="54492"/>
                            <a14:foregroundMark x1="67188" y1="54492" x2="83203" y2="54688"/>
                            <a14:foregroundMark x1="83203" y1="54688" x2="91602" y2="53906"/>
                            <a14:foregroundMark x1="91602" y1="53906" x2="98438" y2="56836"/>
                            <a14:foregroundMark x1="98438" y1="56836" x2="97852" y2="97070"/>
                            <a14:foregroundMark x1="97852" y1="97070" x2="50000" y2="91211"/>
                            <a14:foregroundMark x1="50000" y1="91211" x2="47266" y2="83203"/>
                            <a14:foregroundMark x1="47266" y1="83203" x2="48633" y2="55078"/>
                            <a14:foregroundMark x1="47852" y1="10938" x2="52539" y2="43945"/>
                            <a14:foregroundMark x1="52539" y1="43945" x2="73242" y2="46289"/>
                            <a14:foregroundMark x1="73242" y1="46289" x2="90234" y2="44336"/>
                            <a14:foregroundMark x1="90234" y1="44336" x2="95898" y2="39844"/>
                            <a14:foregroundMark x1="95898" y1="39844" x2="98047" y2="15625"/>
                            <a14:foregroundMark x1="98047" y1="15625" x2="96875" y2="8398"/>
                            <a14:foregroundMark x1="96875" y1="8398" x2="88672" y2="2930"/>
                            <a14:foregroundMark x1="88672" y1="2930" x2="47266" y2="82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32924" y="2964464"/>
                <a:ext cx="554525" cy="409748"/>
              </a:xfrm>
              <a:prstGeom prst="rect">
                <a:avLst/>
              </a:prstGeom>
            </p:spPr>
          </p:pic>
        </p:grpSp>
        <p:sp>
          <p:nvSpPr>
            <p:cNvPr id="128" name="文本框 127"/>
            <p:cNvSpPr txBox="1"/>
            <p:nvPr/>
          </p:nvSpPr>
          <p:spPr>
            <a:xfrm>
              <a:off x="10802029" y="4104051"/>
              <a:ext cx="87198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内核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/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空间</a:t>
              </a:r>
              <a:endParaRPr lang="zh-CN" altLang="en-US" sz="1600" dirty="0"/>
            </a:p>
          </p:txBody>
        </p:sp>
        <p:cxnSp>
          <p:nvCxnSpPr>
            <p:cNvPr id="131" name="直接连接符 130"/>
            <p:cNvCxnSpPr/>
            <p:nvPr/>
          </p:nvCxnSpPr>
          <p:spPr>
            <a:xfrm>
              <a:off x="6307770" y="3964432"/>
              <a:ext cx="5337938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对话气泡: 椭圆形 25"/>
          <p:cNvSpPr/>
          <p:nvPr/>
        </p:nvSpPr>
        <p:spPr>
          <a:xfrm>
            <a:off x="3112963" y="3716351"/>
            <a:ext cx="2155855" cy="898361"/>
          </a:xfrm>
          <a:prstGeom prst="wedgeEllipseCallout">
            <a:avLst>
              <a:gd name="adj1" fmla="val -40581"/>
              <a:gd name="adj2" fmla="val 56606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系统调用的处理</a:t>
            </a:r>
            <a:endParaRPr lang="en-US" altLang="zh-CN" sz="14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运行在核心态</a:t>
            </a:r>
            <a:endParaRPr lang="en-US" altLang="zh-CN" sz="14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992318" y="4054821"/>
            <a:ext cx="706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提供一套接口</a:t>
            </a:r>
            <a:endParaRPr lang="zh-CN" altLang="en-US" sz="16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6594196" y="3873336"/>
            <a:ext cx="667425" cy="1040155"/>
            <a:chOff x="6594196" y="3873336"/>
            <a:chExt cx="667425" cy="1040155"/>
          </a:xfrm>
        </p:grpSpPr>
        <p:grpSp>
          <p:nvGrpSpPr>
            <p:cNvPr id="7" name="组合 6"/>
            <p:cNvGrpSpPr/>
            <p:nvPr/>
          </p:nvGrpSpPr>
          <p:grpSpPr>
            <a:xfrm>
              <a:off x="6663919" y="4036238"/>
              <a:ext cx="530962" cy="877253"/>
              <a:chOff x="5836639" y="4446895"/>
              <a:chExt cx="421921" cy="599176"/>
            </a:xfrm>
          </p:grpSpPr>
          <p:cxnSp>
            <p:nvCxnSpPr>
              <p:cNvPr id="6" name="直接箭头连接符 5"/>
              <p:cNvCxnSpPr/>
              <p:nvPr/>
            </p:nvCxnSpPr>
            <p:spPr>
              <a:xfrm flipV="1">
                <a:off x="5836639" y="4446895"/>
                <a:ext cx="0" cy="599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 flipV="1">
                <a:off x="5977279" y="4446895"/>
                <a:ext cx="0" cy="599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 flipV="1">
                <a:off x="6117919" y="4446895"/>
                <a:ext cx="0" cy="599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/>
              <p:cNvCxnSpPr/>
              <p:nvPr/>
            </p:nvCxnSpPr>
            <p:spPr>
              <a:xfrm flipV="1">
                <a:off x="6258560" y="4446895"/>
                <a:ext cx="0" cy="5991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6594196" y="3873336"/>
              <a:ext cx="667425" cy="146932"/>
              <a:chOff x="6420619" y="2548982"/>
              <a:chExt cx="667425" cy="146932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6420619" y="2548982"/>
                <a:ext cx="139447" cy="146932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E941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596612" y="2548982"/>
                <a:ext cx="139447" cy="146932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E941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772605" y="2548982"/>
                <a:ext cx="139447" cy="146932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E941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948597" y="2548982"/>
                <a:ext cx="139447" cy="146932"/>
              </a:xfrm>
              <a:prstGeom prst="rect">
                <a:avLst/>
              </a:prstGeom>
              <a:solidFill>
                <a:srgbClr val="F2F2F2"/>
              </a:solidFill>
              <a:ln>
                <a:solidFill>
                  <a:srgbClr val="E9413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41" name="直接箭头连接符 40"/>
          <p:cNvCxnSpPr/>
          <p:nvPr/>
        </p:nvCxnSpPr>
        <p:spPr>
          <a:xfrm>
            <a:off x="6661252" y="2801686"/>
            <a:ext cx="2667" cy="824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154419" y="2432355"/>
            <a:ext cx="10037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陷入指令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841375" y="1316446"/>
            <a:ext cx="10512425" cy="51418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操作系统的运行机制</a:t>
            </a:r>
            <a:endParaRPr lang="en-US" altLang="zh-CN" sz="2400" dirty="0"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marL="457200" lvl="1" indent="-457200">
              <a:spcBef>
                <a:spcPts val="1000"/>
              </a:spcBef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E94136"/>
                </a:solidFill>
              </a:rPr>
              <a:t>中断处理过程</a:t>
            </a:r>
            <a:endParaRPr lang="en-US" altLang="zh-CN" sz="2000" dirty="0">
              <a:solidFill>
                <a:srgbClr val="E94136"/>
              </a:solidFill>
            </a:endParaRPr>
          </a:p>
          <a:p>
            <a:pPr lvl="1" indent="0">
              <a:buNone/>
            </a:pPr>
            <a:endParaRPr lang="en-US" altLang="zh-CN" sz="1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操作系统的运行机制是怎样的？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95060" y="3153735"/>
            <a:ext cx="4388126" cy="2350251"/>
            <a:chOff x="5899070" y="4242281"/>
            <a:chExt cx="4388126" cy="2350251"/>
          </a:xfrm>
        </p:grpSpPr>
        <p:grpSp>
          <p:nvGrpSpPr>
            <p:cNvPr id="4" name="组合 3"/>
            <p:cNvGrpSpPr/>
            <p:nvPr/>
          </p:nvGrpSpPr>
          <p:grpSpPr>
            <a:xfrm>
              <a:off x="7257084" y="4242281"/>
              <a:ext cx="1135593" cy="2343102"/>
              <a:chOff x="2689936" y="4144143"/>
              <a:chExt cx="1135593" cy="2343102"/>
            </a:xfrm>
          </p:grpSpPr>
          <p:pic>
            <p:nvPicPr>
              <p:cNvPr id="5" name="Picture 2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BEBA8EAE-BF5A-486C-A8C5-ECC9F3942E4B}">
                    <a14:imgProps xmlns:a14="http://schemas.microsoft.com/office/drawing/2010/main">
                      <a14:imgLayer r:embed="rId2">
                        <a14:imgEffect>
                          <a14:backgroundRemoval t="4118" b="98235" l="0" r="96429">
                            <a14:foregroundMark x1="7738" y1="29412" x2="53571" y2="19412"/>
                            <a14:foregroundMark x1="53571" y1="19412" x2="84524" y2="57059"/>
                            <a14:foregroundMark x1="84524" y1="57059" x2="45238" y2="75294"/>
                            <a14:foregroundMark x1="45238" y1="75294" x2="51786" y2="32941"/>
                            <a14:foregroundMark x1="51786" y1="32941" x2="58333" y2="66471"/>
                            <a14:foregroundMark x1="58333" y1="66471" x2="28571" y2="46471"/>
                            <a14:foregroundMark x1="28571" y1="46471" x2="68452" y2="54706"/>
                            <a14:foregroundMark x1="68452" y1="54706" x2="45238" y2="80588"/>
                            <a14:foregroundMark x1="45238" y1="80588" x2="45238" y2="70588"/>
                            <a14:foregroundMark x1="39286" y1="28235" x2="29762" y2="39412"/>
                            <a14:foregroundMark x1="25000" y1="25294" x2="16071" y2="60000"/>
                            <a14:foregroundMark x1="16071" y1="60000" x2="17262" y2="61176"/>
                            <a14:foregroundMark x1="7143" y1="45294" x2="10714" y2="67059"/>
                            <a14:foregroundMark x1="8929" y1="49412" x2="20833" y2="83529"/>
                            <a14:foregroundMark x1="20833" y1="83529" x2="55952" y2="93529"/>
                            <a14:foregroundMark x1="55952" y1="93529" x2="58929" y2="90000"/>
                            <a14:foregroundMark x1="50595" y1="94118" x2="78571" y2="68824"/>
                            <a14:foregroundMark x1="78571" y1="68824" x2="83929" y2="60000"/>
                            <a14:foregroundMark x1="85714" y1="34706" x2="82738" y2="74706"/>
                            <a14:foregroundMark x1="82738" y1="74706" x2="79167" y2="75882"/>
                            <a14:foregroundMark x1="31548" y1="14706" x2="63690" y2="10588"/>
                            <a14:foregroundMark x1="63690" y1="10588" x2="69048" y2="18824"/>
                            <a14:foregroundMark x1="39286" y1="8235" x2="72024" y2="17059"/>
                            <a14:foregroundMark x1="72024" y1="17059" x2="72619" y2="18824"/>
                            <a14:foregroundMark x1="47024" y1="6471" x2="75000" y2="19412"/>
                            <a14:foregroundMark x1="75000" y1="19412" x2="91071" y2="45294"/>
                            <a14:foregroundMark x1="92262" y1="44706" x2="93452" y2="61765"/>
                            <a14:foregroundMark x1="96429" y1="46471" x2="96429" y2="54706"/>
                            <a14:foregroundMark x1="1190" y1="46471" x2="1190" y2="46471"/>
                            <a14:foregroundMark x1="47024" y1="4118" x2="47024" y2="4118"/>
                            <a14:foregroundMark x1="52976" y1="98235" x2="52976" y2="98235"/>
                            <a14:foregroundMark x1="62500" y1="28824" x2="66071" y2="57647"/>
                            <a14:foregroundMark x1="65476" y1="30000" x2="77381" y2="55882"/>
                            <a14:foregroundMark x1="69048" y1="22941" x2="84524" y2="53529"/>
                            <a14:foregroundMark x1="22619" y1="57059" x2="55952" y2="77059"/>
                            <a14:foregroundMark x1="55952" y1="77059" x2="57143" y2="74706"/>
                            <a14:foregroundMark x1="24405" y1="68235" x2="53571" y2="8352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02427" y="4144143"/>
                <a:ext cx="309535" cy="3132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文本框 5"/>
              <p:cNvSpPr txBox="1"/>
              <p:nvPr/>
            </p:nvSpPr>
            <p:spPr>
              <a:xfrm>
                <a:off x="2689936" y="4464512"/>
                <a:ext cx="1135593" cy="2022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指令</a:t>
                </a:r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1</a:t>
                </a:r>
                <a:endPara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指令</a:t>
                </a:r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2</a:t>
                </a:r>
                <a:endParaRPr lang="zh-CN" altLang="en-US" sz="1600" dirty="0"/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指令</a:t>
                </a:r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3</a:t>
                </a:r>
                <a:endPara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>
                  <a:lnSpc>
                    <a:spcPct val="200000"/>
                  </a:lnSpc>
                </a:pPr>
                <a:r>
                  <a:rPr lang="zh-CN" altLang="en-US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指令</a:t>
                </a:r>
                <a:r>
                  <a:rPr lang="en-US" altLang="zh-CN" sz="1600" dirty="0"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4</a:t>
                </a:r>
                <a:endParaRPr lang="en-US" altLang="zh-CN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rgbClr val="E94136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特权指令</a:t>
                </a:r>
                <a:endParaRPr lang="zh-CN" altLang="en-US" sz="1600" dirty="0">
                  <a:solidFill>
                    <a:srgbClr val="E94136"/>
                  </a:solidFill>
                </a:endParaRPr>
              </a:p>
            </p:txBody>
          </p:sp>
        </p:grpSp>
        <p:cxnSp>
          <p:nvCxnSpPr>
            <p:cNvPr id="7" name="直接连接符 6"/>
            <p:cNvCxnSpPr/>
            <p:nvPr/>
          </p:nvCxnSpPr>
          <p:spPr>
            <a:xfrm>
              <a:off x="6798097" y="6211037"/>
              <a:ext cx="2727131" cy="0"/>
            </a:xfrm>
            <a:prstGeom prst="line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5899070" y="5143410"/>
              <a:ext cx="1444199" cy="768889"/>
              <a:chOff x="1491533" y="4741211"/>
              <a:chExt cx="1444199" cy="768889"/>
            </a:xfrm>
          </p:grpSpPr>
          <p:pic>
            <p:nvPicPr>
              <p:cNvPr id="9" name="图片 8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742" t="17786" r="13607" b="11801"/>
              <a:stretch>
                <a:fillRect/>
              </a:stretch>
            </p:blipFill>
            <p:spPr>
              <a:xfrm>
                <a:off x="1491533" y="4741211"/>
                <a:ext cx="793354" cy="768889"/>
              </a:xfrm>
              <a:prstGeom prst="rect">
                <a:avLst/>
              </a:prstGeom>
            </p:spPr>
          </p:pic>
          <p:cxnSp>
            <p:nvCxnSpPr>
              <p:cNvPr id="10" name="直接箭头连接符 9"/>
              <p:cNvCxnSpPr>
                <a:stCxn id="9" idx="3"/>
              </p:cNvCxnSpPr>
              <p:nvPr/>
            </p:nvCxnSpPr>
            <p:spPr>
              <a:xfrm>
                <a:off x="2284887" y="5125656"/>
                <a:ext cx="6508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/>
            <p:cNvSpPr txBox="1"/>
            <p:nvPr/>
          </p:nvSpPr>
          <p:spPr>
            <a:xfrm>
              <a:off x="8294862" y="5585461"/>
              <a:ext cx="1135593" cy="10070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16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用户态</a:t>
              </a:r>
              <a:endParaRPr lang="en-US" altLang="zh-CN" sz="16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  <a:p>
              <a:pPr algn="ctr">
                <a:lnSpc>
                  <a:spcPct val="200000"/>
                </a:lnSpc>
              </a:pPr>
              <a:r>
                <a:rPr lang="zh-CN" altLang="en-US" sz="1600" dirty="0">
                  <a:solidFill>
                    <a:srgbClr val="E94136"/>
                  </a:solidFill>
                  <a:ea typeface="思源黑体 CN Medium" panose="020B0600000000000000" pitchFamily="34" charset="-122"/>
                </a:rPr>
                <a:t>内核态</a:t>
              </a:r>
              <a:endParaRPr lang="zh-CN" altLang="en-US" sz="1600" dirty="0">
                <a:solidFill>
                  <a:srgbClr val="E94136"/>
                </a:solidFill>
              </a:endParaRPr>
            </a:p>
          </p:txBody>
        </p:sp>
        <p:sp>
          <p:nvSpPr>
            <p:cNvPr id="12" name="对话气泡: 椭圆形 11"/>
            <p:cNvSpPr/>
            <p:nvPr/>
          </p:nvSpPr>
          <p:spPr>
            <a:xfrm>
              <a:off x="8472638" y="4568002"/>
              <a:ext cx="1814558" cy="867515"/>
            </a:xfrm>
            <a:prstGeom prst="wedgeEllipseCallout">
              <a:avLst>
                <a:gd name="adj1" fmla="val -67048"/>
                <a:gd name="adj2" fmla="val 6840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ea typeface="思源黑体 CN Medium" panose="020B0600000000000000" pitchFamily="34" charset="-122"/>
                </a:rPr>
                <a:t>内存缺页故障</a:t>
              </a:r>
              <a:endParaRPr lang="zh-CN" altLang="en-US" sz="1400" dirty="0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509610" y="4398891"/>
              <a:ext cx="855746" cy="1080871"/>
              <a:chOff x="1942462" y="4300753"/>
              <a:chExt cx="855746" cy="1080871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1942462" y="4300753"/>
                <a:ext cx="855746" cy="616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rgbClr val="FF00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产生一个</a:t>
                </a:r>
                <a:endParaRPr lang="en-US" altLang="zh-CN" sz="1200" dirty="0">
                  <a:solidFill>
                    <a:srgbClr val="FF0000"/>
                  </a:solidFill>
                  <a:latin typeface="思源黑体 CN Medium" panose="020B0600000000000000" pitchFamily="34" charset="-122"/>
                  <a:ea typeface="思源黑体 CN Medium" panose="020B0600000000000000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rgbClr val="FF0000"/>
                    </a:solidFill>
                    <a:latin typeface="思源黑体 CN Medium" panose="020B0600000000000000" pitchFamily="34" charset="-122"/>
                    <a:ea typeface="思源黑体 CN Medium" panose="020B0600000000000000" pitchFamily="34" charset="-122"/>
                  </a:rPr>
                  <a:t>故障中断</a:t>
                </a:r>
                <a:endParaRPr lang="zh-CN" altLang="en-US" sz="12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5" name="直接箭头连接符 14"/>
              <p:cNvCxnSpPr/>
              <p:nvPr/>
            </p:nvCxnSpPr>
            <p:spPr>
              <a:xfrm flipV="1">
                <a:off x="2370335" y="4909099"/>
                <a:ext cx="0" cy="4725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文本框 32"/>
          <p:cNvSpPr txBox="1"/>
          <p:nvPr/>
        </p:nvSpPr>
        <p:spPr>
          <a:xfrm>
            <a:off x="6445614" y="2828492"/>
            <a:ext cx="1053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①关中断</a:t>
            </a:r>
            <a:endParaRPr lang="zh-CN" altLang="en-US" sz="1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7159857" y="3551280"/>
            <a:ext cx="1135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②保存断点</a:t>
            </a:r>
            <a:endParaRPr lang="zh-CN" altLang="en-US" sz="1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7956234" y="2720770"/>
            <a:ext cx="13198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③引出中断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服务程序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8936828" y="3443558"/>
            <a:ext cx="1135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E94136"/>
                </a:solidFill>
                <a:ea typeface="思源黑体 CN Medium" panose="020B0600000000000000" pitchFamily="34" charset="-122"/>
              </a:rPr>
              <a:t>④保存现场</a:t>
            </a:r>
            <a:endParaRPr lang="en-US" altLang="zh-CN" sz="1400" b="1" dirty="0">
              <a:solidFill>
                <a:srgbClr val="E94136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b="1" dirty="0">
                <a:solidFill>
                  <a:srgbClr val="E94136"/>
                </a:solidFill>
                <a:ea typeface="思源黑体 CN Medium" panose="020B0600000000000000" pitchFamily="34" charset="-122"/>
              </a:rPr>
              <a:t>和屏蔽字</a:t>
            </a:r>
            <a:endParaRPr lang="zh-CN" altLang="en-US" sz="1400" b="1" dirty="0">
              <a:solidFill>
                <a:srgbClr val="E94136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820915" y="2828492"/>
            <a:ext cx="1053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⑤开中断</a:t>
            </a:r>
            <a:endParaRPr lang="zh-CN" altLang="en-US" sz="14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714091" y="4172045"/>
            <a:ext cx="12671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⑥执行中断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服务程序</a:t>
            </a:r>
            <a:endParaRPr lang="zh-CN" altLang="en-US" sz="1400" dirty="0"/>
          </a:p>
        </p:txBody>
      </p:sp>
      <p:sp>
        <p:nvSpPr>
          <p:cNvPr id="39" name="文本框 38"/>
          <p:cNvSpPr txBox="1"/>
          <p:nvPr/>
        </p:nvSpPr>
        <p:spPr>
          <a:xfrm>
            <a:off x="9820915" y="5231926"/>
            <a:ext cx="10534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⑦关中断</a:t>
            </a:r>
            <a:endParaRPr lang="zh-CN" altLang="en-US" sz="1400" dirty="0"/>
          </a:p>
        </p:txBody>
      </p:sp>
      <p:sp>
        <p:nvSpPr>
          <p:cNvPr id="40" name="文本框 39"/>
          <p:cNvSpPr txBox="1"/>
          <p:nvPr/>
        </p:nvSpPr>
        <p:spPr>
          <a:xfrm>
            <a:off x="7508599" y="5124204"/>
            <a:ext cx="11355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E94136"/>
                </a:solidFill>
                <a:ea typeface="思源黑体 CN Medium" panose="020B0600000000000000" pitchFamily="34" charset="-122"/>
              </a:rPr>
              <a:t>⑧恢复现场</a:t>
            </a:r>
            <a:endParaRPr lang="en-US" altLang="zh-CN" sz="1400" b="1" dirty="0">
              <a:solidFill>
                <a:srgbClr val="E94136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400" b="1" dirty="0">
                <a:solidFill>
                  <a:srgbClr val="E94136"/>
                </a:solidFill>
                <a:ea typeface="思源黑体 CN Medium" panose="020B0600000000000000" pitchFamily="34" charset="-122"/>
              </a:rPr>
              <a:t>和屏蔽字</a:t>
            </a:r>
            <a:endParaRPr lang="zh-CN" altLang="en-US" sz="1400" b="1" dirty="0">
              <a:solidFill>
                <a:srgbClr val="E94136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5175649" y="5233777"/>
            <a:ext cx="1144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⑨开中断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2" t="17786" r="13607" b="11801"/>
          <a:stretch>
            <a:fillRect/>
          </a:stretch>
        </p:blipFill>
        <p:spPr>
          <a:xfrm>
            <a:off x="5351212" y="2597936"/>
            <a:ext cx="793354" cy="768889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5320016" y="1955872"/>
            <a:ext cx="855746" cy="6168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产生一个</a:t>
            </a:r>
            <a:endParaRPr lang="en-US" altLang="zh-CN" sz="1200" dirty="0">
              <a:solidFill>
                <a:srgbClr val="FF0000"/>
              </a:solidFill>
              <a:latin typeface="思源黑体 CN Medium" panose="020B0600000000000000" pitchFamily="34" charset="-122"/>
              <a:ea typeface="思源黑体 CN Medium" panose="020B0600000000000000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rgbClr val="FF0000"/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故障中断</a:t>
            </a:r>
            <a:endParaRPr lang="zh-CN" altLang="en-US" sz="1200" dirty="0">
              <a:solidFill>
                <a:srgbClr val="FF0000"/>
              </a:solidFill>
            </a:endParaRPr>
          </a:p>
        </p:txBody>
      </p:sp>
      <p:cxnSp>
        <p:nvCxnSpPr>
          <p:cNvPr id="45" name="直接箭头连接符 44"/>
          <p:cNvCxnSpPr>
            <a:stCxn id="42" idx="3"/>
            <a:endCxn id="33" idx="1"/>
          </p:cNvCxnSpPr>
          <p:nvPr/>
        </p:nvCxnSpPr>
        <p:spPr>
          <a:xfrm>
            <a:off x="6144566" y="2982381"/>
            <a:ext cx="301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33" idx="2"/>
            <a:endCxn id="34" idx="0"/>
          </p:cNvCxnSpPr>
          <p:nvPr/>
        </p:nvCxnSpPr>
        <p:spPr>
          <a:xfrm>
            <a:off x="6972343" y="3136269"/>
            <a:ext cx="755310" cy="415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35" idx="2"/>
            <a:endCxn id="36" idx="0"/>
          </p:cNvCxnSpPr>
          <p:nvPr/>
        </p:nvCxnSpPr>
        <p:spPr>
          <a:xfrm>
            <a:off x="8616139" y="3243990"/>
            <a:ext cx="888485" cy="199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34" idx="0"/>
            <a:endCxn id="35" idx="2"/>
          </p:cNvCxnSpPr>
          <p:nvPr/>
        </p:nvCxnSpPr>
        <p:spPr>
          <a:xfrm flipV="1">
            <a:off x="7727653" y="3243990"/>
            <a:ext cx="888486" cy="307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36" idx="0"/>
            <a:endCxn id="37" idx="2"/>
          </p:cNvCxnSpPr>
          <p:nvPr/>
        </p:nvCxnSpPr>
        <p:spPr>
          <a:xfrm flipV="1">
            <a:off x="9504624" y="3136269"/>
            <a:ext cx="843020" cy="3072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7" idx="2"/>
            <a:endCxn id="38" idx="0"/>
          </p:cNvCxnSpPr>
          <p:nvPr/>
        </p:nvCxnSpPr>
        <p:spPr>
          <a:xfrm>
            <a:off x="10347644" y="3136269"/>
            <a:ext cx="0" cy="10357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8" idx="2"/>
            <a:endCxn id="39" idx="0"/>
          </p:cNvCxnSpPr>
          <p:nvPr/>
        </p:nvCxnSpPr>
        <p:spPr>
          <a:xfrm>
            <a:off x="10347644" y="4695265"/>
            <a:ext cx="0" cy="5366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39" idx="1"/>
            <a:endCxn id="40" idx="3"/>
          </p:cNvCxnSpPr>
          <p:nvPr/>
        </p:nvCxnSpPr>
        <p:spPr>
          <a:xfrm flipH="1" flipV="1">
            <a:off x="8644193" y="5385814"/>
            <a:ext cx="11767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40" idx="1"/>
            <a:endCxn id="41" idx="3"/>
          </p:cNvCxnSpPr>
          <p:nvPr/>
        </p:nvCxnSpPr>
        <p:spPr>
          <a:xfrm flipH="1">
            <a:off x="6320129" y="5385814"/>
            <a:ext cx="1188470" cy="18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1" idx="0"/>
            <a:endCxn id="42" idx="2"/>
          </p:cNvCxnSpPr>
          <p:nvPr/>
        </p:nvCxnSpPr>
        <p:spPr>
          <a:xfrm flipV="1">
            <a:off x="5747889" y="3366825"/>
            <a:ext cx="0" cy="1866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6914364" y="2620929"/>
            <a:ext cx="3544157" cy="130625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212" y="2472848"/>
            <a:ext cx="356973" cy="356973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9763" y="2499888"/>
            <a:ext cx="356973" cy="356973"/>
          </a:xfrm>
          <a:prstGeom prst="rect">
            <a:avLst/>
          </a:prstGeom>
        </p:spPr>
      </p:pic>
      <p:sp>
        <p:nvSpPr>
          <p:cNvPr id="90" name="矩形 89"/>
          <p:cNvSpPr/>
          <p:nvPr/>
        </p:nvSpPr>
        <p:spPr>
          <a:xfrm>
            <a:off x="5246592" y="5030587"/>
            <a:ext cx="5512846" cy="616836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1" name="图片 9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1775" y="5122491"/>
            <a:ext cx="356973" cy="356973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53" y="4649786"/>
            <a:ext cx="356973" cy="356973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6043" y="4161841"/>
            <a:ext cx="559871" cy="559871"/>
          </a:xfrm>
          <a:prstGeom prst="rect">
            <a:avLst/>
          </a:prstGeom>
        </p:spPr>
      </p:pic>
      <p:sp>
        <p:nvSpPr>
          <p:cNvPr id="95" name="对话气泡: 椭圆形 94"/>
          <p:cNvSpPr/>
          <p:nvPr/>
        </p:nvSpPr>
        <p:spPr>
          <a:xfrm>
            <a:off x="6847524" y="4064430"/>
            <a:ext cx="1208451" cy="630835"/>
          </a:xfrm>
          <a:prstGeom prst="wedgeEllipseCallout">
            <a:avLst>
              <a:gd name="adj1" fmla="val 16908"/>
              <a:gd name="adj2" fmla="val -77115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ea typeface="思源黑体 CN Medium" panose="020B0600000000000000" pitchFamily="34" charset="-122"/>
              </a:rPr>
              <a:t>程序计数器（</a:t>
            </a:r>
            <a:r>
              <a:rPr lang="en-US" altLang="zh-CN" sz="1200" dirty="0">
                <a:ea typeface="思源黑体 CN Medium" panose="020B0600000000000000" pitchFamily="34" charset="-122"/>
              </a:rPr>
              <a:t>PC</a:t>
            </a:r>
            <a:r>
              <a:rPr lang="zh-CN" altLang="en-US" sz="1200" dirty="0">
                <a:ea typeface="思源黑体 CN Medium" panose="020B0600000000000000" pitchFamily="34" charset="-122"/>
              </a:rPr>
              <a:t>）</a:t>
            </a:r>
            <a:endParaRPr lang="zh-CN" altLang="en-US" sz="1200" dirty="0"/>
          </a:p>
        </p:txBody>
      </p:sp>
      <p:sp>
        <p:nvSpPr>
          <p:cNvPr id="99" name="文本框 98"/>
          <p:cNvSpPr txBox="1"/>
          <p:nvPr/>
        </p:nvSpPr>
        <p:spPr>
          <a:xfrm>
            <a:off x="5271496" y="3914355"/>
            <a:ext cx="9659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3F434C"/>
                </a:solidFill>
                <a:ea typeface="思源黑体 CN Medium" panose="020B0600000000000000" pitchFamily="34" charset="-122"/>
              </a:rPr>
              <a:t>中断返回</a:t>
            </a:r>
            <a:endParaRPr lang="en-US" altLang="zh-CN" sz="1400" dirty="0">
              <a:solidFill>
                <a:srgbClr val="3F434C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103" name="对话气泡: 椭圆形 102"/>
          <p:cNvSpPr/>
          <p:nvPr/>
        </p:nvSpPr>
        <p:spPr>
          <a:xfrm>
            <a:off x="6935185" y="5829749"/>
            <a:ext cx="1818291" cy="616836"/>
          </a:xfrm>
          <a:prstGeom prst="wedgeEllipseCallout">
            <a:avLst>
              <a:gd name="adj1" fmla="val 16908"/>
              <a:gd name="adj2" fmla="val -77115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现场：</a:t>
            </a:r>
            <a:r>
              <a:rPr lang="en-US" altLang="zh-CN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PSWR</a:t>
            </a:r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和</a:t>
            </a:r>
            <a:endParaRPr lang="en-US" altLang="zh-CN" sz="12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  <a:p>
            <a:pPr algn="ctr"/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通用寄存器内容</a:t>
            </a:r>
            <a:endParaRPr lang="en-US" altLang="zh-CN" sz="12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  <p:sp>
        <p:nvSpPr>
          <p:cNvPr id="104" name="对话气泡: 椭圆形 103"/>
          <p:cNvSpPr/>
          <p:nvPr/>
        </p:nvSpPr>
        <p:spPr>
          <a:xfrm>
            <a:off x="6756698" y="1826271"/>
            <a:ext cx="1818291" cy="616836"/>
          </a:xfrm>
          <a:prstGeom prst="wedgeEllipseCallout">
            <a:avLst>
              <a:gd name="adj1" fmla="val -28911"/>
              <a:gd name="adj2" fmla="val 74419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关：</a:t>
            </a:r>
            <a:r>
              <a:rPr lang="en-US" altLang="zh-CN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CPU</a:t>
            </a:r>
            <a:r>
              <a:rPr lang="zh-CN" altLang="en-US" sz="1200" dirty="0">
                <a:solidFill>
                  <a:schemeClr val="tx1"/>
                </a:solidFill>
                <a:ea typeface="思源黑体 CN Medium" panose="020B0600000000000000" pitchFamily="34" charset="-122"/>
              </a:rPr>
              <a:t>不响应高级中断请求</a:t>
            </a:r>
            <a:endParaRPr lang="en-US" altLang="zh-CN" sz="1200" dirty="0">
              <a:solidFill>
                <a:schemeClr val="tx1"/>
              </a:solidFill>
              <a:ea typeface="思源黑体 CN Medium" panose="020B06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3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838201" y="1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线程同步与非同步的区别</a:t>
            </a:r>
            <a:endParaRPr lang="zh-TW" altLang="zh-CN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13677" y="237069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同步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5330648" y="2204268"/>
            <a:ext cx="5461" cy="9121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1013677" y="483414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非同步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19471" y="1952917"/>
            <a:ext cx="987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线程一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rgbClr val="1781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🔒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399808" y="2204268"/>
            <a:ext cx="5088565" cy="0"/>
            <a:chOff x="1866747" y="1970012"/>
            <a:chExt cx="3816424" cy="0"/>
          </a:xfrm>
        </p:grpSpPr>
        <p:cxnSp>
          <p:nvCxnSpPr>
            <p:cNvPr id="10" name="直接箭头连接符 9"/>
            <p:cNvCxnSpPr/>
            <p:nvPr/>
          </p:nvCxnSpPr>
          <p:spPr>
            <a:xfrm>
              <a:off x="3203848" y="1970012"/>
              <a:ext cx="2479323" cy="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866747" y="1970012"/>
              <a:ext cx="1337101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矩形 47"/>
          <p:cNvSpPr/>
          <p:nvPr/>
        </p:nvSpPr>
        <p:spPr>
          <a:xfrm>
            <a:off x="3791506" y="1669457"/>
            <a:ext cx="11031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</a:rPr>
              <a:t>while(true)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Freeform 5"/>
          <p:cNvSpPr>
            <a:spLocks noChangeAspect="1"/>
          </p:cNvSpPr>
          <p:nvPr/>
        </p:nvSpPr>
        <p:spPr bwMode="auto">
          <a:xfrm rot="5400000">
            <a:off x="4269569" y="1143805"/>
            <a:ext cx="139289" cy="1878815"/>
          </a:xfrm>
          <a:custGeom>
            <a:avLst/>
            <a:gdLst>
              <a:gd name="T0" fmla="*/ 1999 w 3544"/>
              <a:gd name="T1" fmla="*/ 9150 h 14563"/>
              <a:gd name="T2" fmla="*/ 1999 w 3544"/>
              <a:gd name="T3" fmla="*/ 12306 h 14563"/>
              <a:gd name="T4" fmla="*/ 2353 w 3544"/>
              <a:gd name="T5" fmla="*/ 13628 h 14563"/>
              <a:gd name="T6" fmla="*/ 3544 w 3544"/>
              <a:gd name="T7" fmla="*/ 14112 h 14563"/>
              <a:gd name="T8" fmla="*/ 3544 w 3544"/>
              <a:gd name="T9" fmla="*/ 14563 h 14563"/>
              <a:gd name="T10" fmla="*/ 1933 w 3544"/>
              <a:gd name="T11" fmla="*/ 14016 h 14563"/>
              <a:gd name="T12" fmla="*/ 1419 w 3544"/>
              <a:gd name="T13" fmla="*/ 12050 h 14563"/>
              <a:gd name="T14" fmla="*/ 1419 w 3544"/>
              <a:gd name="T15" fmla="*/ 9279 h 14563"/>
              <a:gd name="T16" fmla="*/ 1160 w 3544"/>
              <a:gd name="T17" fmla="*/ 8022 h 14563"/>
              <a:gd name="T18" fmla="*/ 0 w 3544"/>
              <a:gd name="T19" fmla="*/ 7475 h 14563"/>
              <a:gd name="T20" fmla="*/ 0 w 3544"/>
              <a:gd name="T21" fmla="*/ 7088 h 14563"/>
              <a:gd name="T22" fmla="*/ 1127 w 3544"/>
              <a:gd name="T23" fmla="*/ 6571 h 14563"/>
              <a:gd name="T24" fmla="*/ 1419 w 3544"/>
              <a:gd name="T25" fmla="*/ 5284 h 14563"/>
              <a:gd name="T26" fmla="*/ 1419 w 3544"/>
              <a:gd name="T27" fmla="*/ 2513 h 14563"/>
              <a:gd name="T28" fmla="*/ 1933 w 3544"/>
              <a:gd name="T29" fmla="*/ 547 h 14563"/>
              <a:gd name="T30" fmla="*/ 3544 w 3544"/>
              <a:gd name="T31" fmla="*/ 0 h 14563"/>
              <a:gd name="T32" fmla="*/ 3544 w 3544"/>
              <a:gd name="T33" fmla="*/ 451 h 14563"/>
              <a:gd name="T34" fmla="*/ 2353 w 3544"/>
              <a:gd name="T35" fmla="*/ 902 h 14563"/>
              <a:gd name="T36" fmla="*/ 1999 w 3544"/>
              <a:gd name="T37" fmla="*/ 2254 h 14563"/>
              <a:gd name="T38" fmla="*/ 1999 w 3544"/>
              <a:gd name="T39" fmla="*/ 5413 h 14563"/>
              <a:gd name="T40" fmla="*/ 580 w 3544"/>
              <a:gd name="T41" fmla="*/ 7275 h 14563"/>
              <a:gd name="T42" fmla="*/ 580 w 3544"/>
              <a:gd name="T43" fmla="*/ 7304 h 14563"/>
              <a:gd name="T44" fmla="*/ 1999 w 3544"/>
              <a:gd name="T45" fmla="*/ 9150 h 14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44" h="14563">
                <a:moveTo>
                  <a:pt x="1999" y="9150"/>
                </a:moveTo>
                <a:lnTo>
                  <a:pt x="1999" y="12306"/>
                </a:lnTo>
                <a:cubicBezTo>
                  <a:pt x="1999" y="12867"/>
                  <a:pt x="2117" y="13306"/>
                  <a:pt x="2353" y="13628"/>
                </a:cubicBezTo>
                <a:cubicBezTo>
                  <a:pt x="2590" y="13950"/>
                  <a:pt x="2986" y="14112"/>
                  <a:pt x="3544" y="14112"/>
                </a:cubicBezTo>
                <a:lnTo>
                  <a:pt x="3544" y="14563"/>
                </a:lnTo>
                <a:cubicBezTo>
                  <a:pt x="2815" y="14563"/>
                  <a:pt x="2276" y="14379"/>
                  <a:pt x="1933" y="14016"/>
                </a:cubicBezTo>
                <a:cubicBezTo>
                  <a:pt x="1589" y="13650"/>
                  <a:pt x="1419" y="12993"/>
                  <a:pt x="1419" y="12050"/>
                </a:cubicBezTo>
                <a:lnTo>
                  <a:pt x="1419" y="9279"/>
                </a:lnTo>
                <a:cubicBezTo>
                  <a:pt x="1419" y="8762"/>
                  <a:pt x="1333" y="8344"/>
                  <a:pt x="1160" y="8022"/>
                </a:cubicBezTo>
                <a:cubicBezTo>
                  <a:pt x="990" y="7701"/>
                  <a:pt x="602" y="7516"/>
                  <a:pt x="0" y="7475"/>
                </a:cubicBezTo>
                <a:lnTo>
                  <a:pt x="0" y="7088"/>
                </a:lnTo>
                <a:cubicBezTo>
                  <a:pt x="558" y="7002"/>
                  <a:pt x="935" y="6829"/>
                  <a:pt x="1127" y="6571"/>
                </a:cubicBezTo>
                <a:cubicBezTo>
                  <a:pt x="1322" y="6315"/>
                  <a:pt x="1419" y="5883"/>
                  <a:pt x="1419" y="5284"/>
                </a:cubicBezTo>
                <a:lnTo>
                  <a:pt x="1419" y="2513"/>
                </a:lnTo>
                <a:cubicBezTo>
                  <a:pt x="1419" y="1567"/>
                  <a:pt x="1589" y="913"/>
                  <a:pt x="1933" y="547"/>
                </a:cubicBezTo>
                <a:cubicBezTo>
                  <a:pt x="2276" y="181"/>
                  <a:pt x="2815" y="0"/>
                  <a:pt x="3544" y="0"/>
                </a:cubicBezTo>
                <a:lnTo>
                  <a:pt x="3544" y="451"/>
                </a:lnTo>
                <a:cubicBezTo>
                  <a:pt x="2986" y="451"/>
                  <a:pt x="2590" y="602"/>
                  <a:pt x="2353" y="902"/>
                </a:cubicBezTo>
                <a:cubicBezTo>
                  <a:pt x="2117" y="1201"/>
                  <a:pt x="1999" y="1652"/>
                  <a:pt x="1999" y="2254"/>
                </a:cubicBezTo>
                <a:lnTo>
                  <a:pt x="1999" y="5413"/>
                </a:lnTo>
                <a:cubicBezTo>
                  <a:pt x="1999" y="6265"/>
                  <a:pt x="1592" y="7275"/>
                  <a:pt x="580" y="7275"/>
                </a:cubicBezTo>
                <a:lnTo>
                  <a:pt x="580" y="7304"/>
                </a:lnTo>
                <a:cubicBezTo>
                  <a:pt x="1565" y="7304"/>
                  <a:pt x="1999" y="8309"/>
                  <a:pt x="1999" y="91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/>
          </a:p>
        </p:txBody>
      </p:sp>
      <p:sp>
        <p:nvSpPr>
          <p:cNvPr id="36" name="矩形 35"/>
          <p:cNvSpPr/>
          <p:nvPr/>
        </p:nvSpPr>
        <p:spPr>
          <a:xfrm>
            <a:off x="2019471" y="2863713"/>
            <a:ext cx="987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线程二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rgbClr val="1781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🔒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3395736" y="3123711"/>
            <a:ext cx="5088565" cy="0"/>
            <a:chOff x="2590305" y="2390712"/>
            <a:chExt cx="3816424" cy="0"/>
          </a:xfrm>
        </p:grpSpPr>
        <p:cxnSp>
          <p:nvCxnSpPr>
            <p:cNvPr id="31" name="直接箭头连接符 30"/>
            <p:cNvCxnSpPr/>
            <p:nvPr/>
          </p:nvCxnSpPr>
          <p:spPr>
            <a:xfrm>
              <a:off x="5508104" y="2390712"/>
              <a:ext cx="898625" cy="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590305" y="2390712"/>
              <a:ext cx="1409109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085208" y="2390712"/>
              <a:ext cx="1404224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组合 82"/>
          <p:cNvGrpSpPr/>
          <p:nvPr/>
        </p:nvGrpSpPr>
        <p:grpSpPr>
          <a:xfrm>
            <a:off x="5407321" y="2602207"/>
            <a:ext cx="1878815" cy="465848"/>
            <a:chOff x="4098993" y="1999584"/>
            <a:chExt cx="1409111" cy="349386"/>
          </a:xfrm>
        </p:grpSpPr>
        <p:sp>
          <p:nvSpPr>
            <p:cNvPr id="54" name="矩形 53"/>
            <p:cNvSpPr/>
            <p:nvPr/>
          </p:nvSpPr>
          <p:spPr>
            <a:xfrm>
              <a:off x="4367370" y="1999584"/>
              <a:ext cx="827390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while(true)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Freeform 5"/>
            <p:cNvSpPr>
              <a:spLocks noChangeAspect="1"/>
            </p:cNvSpPr>
            <p:nvPr/>
          </p:nvSpPr>
          <p:spPr bwMode="auto">
            <a:xfrm rot="5400000">
              <a:off x="4751315" y="1592181"/>
              <a:ext cx="104467" cy="1409111"/>
            </a:xfrm>
            <a:custGeom>
              <a:avLst/>
              <a:gdLst>
                <a:gd name="T0" fmla="*/ 1999 w 3544"/>
                <a:gd name="T1" fmla="*/ 9150 h 14563"/>
                <a:gd name="T2" fmla="*/ 1999 w 3544"/>
                <a:gd name="T3" fmla="*/ 12306 h 14563"/>
                <a:gd name="T4" fmla="*/ 2353 w 3544"/>
                <a:gd name="T5" fmla="*/ 13628 h 14563"/>
                <a:gd name="T6" fmla="*/ 3544 w 3544"/>
                <a:gd name="T7" fmla="*/ 14112 h 14563"/>
                <a:gd name="T8" fmla="*/ 3544 w 3544"/>
                <a:gd name="T9" fmla="*/ 14563 h 14563"/>
                <a:gd name="T10" fmla="*/ 1933 w 3544"/>
                <a:gd name="T11" fmla="*/ 14016 h 14563"/>
                <a:gd name="T12" fmla="*/ 1419 w 3544"/>
                <a:gd name="T13" fmla="*/ 12050 h 14563"/>
                <a:gd name="T14" fmla="*/ 1419 w 3544"/>
                <a:gd name="T15" fmla="*/ 9279 h 14563"/>
                <a:gd name="T16" fmla="*/ 1160 w 3544"/>
                <a:gd name="T17" fmla="*/ 8022 h 14563"/>
                <a:gd name="T18" fmla="*/ 0 w 3544"/>
                <a:gd name="T19" fmla="*/ 7475 h 14563"/>
                <a:gd name="T20" fmla="*/ 0 w 3544"/>
                <a:gd name="T21" fmla="*/ 7088 h 14563"/>
                <a:gd name="T22" fmla="*/ 1127 w 3544"/>
                <a:gd name="T23" fmla="*/ 6571 h 14563"/>
                <a:gd name="T24" fmla="*/ 1419 w 3544"/>
                <a:gd name="T25" fmla="*/ 5284 h 14563"/>
                <a:gd name="T26" fmla="*/ 1419 w 3544"/>
                <a:gd name="T27" fmla="*/ 2513 h 14563"/>
                <a:gd name="T28" fmla="*/ 1933 w 3544"/>
                <a:gd name="T29" fmla="*/ 547 h 14563"/>
                <a:gd name="T30" fmla="*/ 3544 w 3544"/>
                <a:gd name="T31" fmla="*/ 0 h 14563"/>
                <a:gd name="T32" fmla="*/ 3544 w 3544"/>
                <a:gd name="T33" fmla="*/ 451 h 14563"/>
                <a:gd name="T34" fmla="*/ 2353 w 3544"/>
                <a:gd name="T35" fmla="*/ 902 h 14563"/>
                <a:gd name="T36" fmla="*/ 1999 w 3544"/>
                <a:gd name="T37" fmla="*/ 2254 h 14563"/>
                <a:gd name="T38" fmla="*/ 1999 w 3544"/>
                <a:gd name="T39" fmla="*/ 5413 h 14563"/>
                <a:gd name="T40" fmla="*/ 580 w 3544"/>
                <a:gd name="T41" fmla="*/ 7275 h 14563"/>
                <a:gd name="T42" fmla="*/ 580 w 3544"/>
                <a:gd name="T43" fmla="*/ 7304 h 14563"/>
                <a:gd name="T44" fmla="*/ 1999 w 3544"/>
                <a:gd name="T45" fmla="*/ 9150 h 14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4" h="14563">
                  <a:moveTo>
                    <a:pt x="1999" y="9150"/>
                  </a:moveTo>
                  <a:lnTo>
                    <a:pt x="1999" y="12306"/>
                  </a:lnTo>
                  <a:cubicBezTo>
                    <a:pt x="1999" y="12867"/>
                    <a:pt x="2117" y="13306"/>
                    <a:pt x="2353" y="13628"/>
                  </a:cubicBezTo>
                  <a:cubicBezTo>
                    <a:pt x="2590" y="13950"/>
                    <a:pt x="2986" y="14112"/>
                    <a:pt x="3544" y="14112"/>
                  </a:cubicBezTo>
                  <a:lnTo>
                    <a:pt x="3544" y="14563"/>
                  </a:lnTo>
                  <a:cubicBezTo>
                    <a:pt x="2815" y="14563"/>
                    <a:pt x="2276" y="14379"/>
                    <a:pt x="1933" y="14016"/>
                  </a:cubicBezTo>
                  <a:cubicBezTo>
                    <a:pt x="1589" y="13650"/>
                    <a:pt x="1419" y="12993"/>
                    <a:pt x="1419" y="12050"/>
                  </a:cubicBezTo>
                  <a:lnTo>
                    <a:pt x="1419" y="9279"/>
                  </a:lnTo>
                  <a:cubicBezTo>
                    <a:pt x="1419" y="8762"/>
                    <a:pt x="1333" y="8344"/>
                    <a:pt x="1160" y="8022"/>
                  </a:cubicBezTo>
                  <a:cubicBezTo>
                    <a:pt x="990" y="7701"/>
                    <a:pt x="602" y="7516"/>
                    <a:pt x="0" y="7475"/>
                  </a:cubicBezTo>
                  <a:lnTo>
                    <a:pt x="0" y="7088"/>
                  </a:lnTo>
                  <a:cubicBezTo>
                    <a:pt x="558" y="7002"/>
                    <a:pt x="935" y="6829"/>
                    <a:pt x="1127" y="6571"/>
                  </a:cubicBezTo>
                  <a:cubicBezTo>
                    <a:pt x="1322" y="6315"/>
                    <a:pt x="1419" y="5883"/>
                    <a:pt x="1419" y="5284"/>
                  </a:cubicBezTo>
                  <a:lnTo>
                    <a:pt x="1419" y="2513"/>
                  </a:lnTo>
                  <a:cubicBezTo>
                    <a:pt x="1419" y="1567"/>
                    <a:pt x="1589" y="913"/>
                    <a:pt x="1933" y="547"/>
                  </a:cubicBezTo>
                  <a:cubicBezTo>
                    <a:pt x="2276" y="181"/>
                    <a:pt x="2815" y="0"/>
                    <a:pt x="3544" y="0"/>
                  </a:cubicBezTo>
                  <a:lnTo>
                    <a:pt x="3544" y="451"/>
                  </a:lnTo>
                  <a:cubicBezTo>
                    <a:pt x="2986" y="451"/>
                    <a:pt x="2590" y="602"/>
                    <a:pt x="2353" y="902"/>
                  </a:cubicBezTo>
                  <a:cubicBezTo>
                    <a:pt x="2117" y="1201"/>
                    <a:pt x="1999" y="1652"/>
                    <a:pt x="1999" y="2254"/>
                  </a:cubicBezTo>
                  <a:lnTo>
                    <a:pt x="1999" y="5413"/>
                  </a:lnTo>
                  <a:cubicBezTo>
                    <a:pt x="1999" y="6265"/>
                    <a:pt x="1592" y="7275"/>
                    <a:pt x="580" y="7275"/>
                  </a:cubicBezTo>
                  <a:lnTo>
                    <a:pt x="580" y="7304"/>
                  </a:lnTo>
                  <a:cubicBezTo>
                    <a:pt x="1565" y="7304"/>
                    <a:pt x="1999" y="8309"/>
                    <a:pt x="1999" y="9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60" name="矩形 59"/>
          <p:cNvSpPr/>
          <p:nvPr/>
        </p:nvSpPr>
        <p:spPr>
          <a:xfrm>
            <a:off x="2019471" y="4485689"/>
            <a:ext cx="987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线程一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rgbClr val="1781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1400">
                <a:solidFill>
                  <a:srgbClr val="F78D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🔒</a:t>
            </a:r>
            <a:endParaRPr lang="en-US" altLang="zh-CN" sz="1400">
              <a:solidFill>
                <a:srgbClr val="F78D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3399808" y="4734632"/>
            <a:ext cx="5088565" cy="0"/>
            <a:chOff x="1866747" y="1970012"/>
            <a:chExt cx="3816424" cy="0"/>
          </a:xfrm>
        </p:grpSpPr>
        <p:cxnSp>
          <p:nvCxnSpPr>
            <p:cNvPr id="62" name="直接箭头连接符 61"/>
            <p:cNvCxnSpPr/>
            <p:nvPr/>
          </p:nvCxnSpPr>
          <p:spPr>
            <a:xfrm>
              <a:off x="4031872" y="1970012"/>
              <a:ext cx="1651299" cy="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866747" y="1970012"/>
              <a:ext cx="2089432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3399805" y="4069286"/>
            <a:ext cx="2780447" cy="560297"/>
            <a:chOff x="2554573" y="2739513"/>
            <a:chExt cx="2085335" cy="420223"/>
          </a:xfrm>
        </p:grpSpPr>
        <p:sp>
          <p:nvSpPr>
            <p:cNvPr id="65" name="矩形 64"/>
            <p:cNvSpPr/>
            <p:nvPr/>
          </p:nvSpPr>
          <p:spPr>
            <a:xfrm>
              <a:off x="3161063" y="2739513"/>
              <a:ext cx="827390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while(true)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Freeform 5"/>
            <p:cNvSpPr>
              <a:spLocks noChangeAspect="1"/>
            </p:cNvSpPr>
            <p:nvPr/>
          </p:nvSpPr>
          <p:spPr bwMode="auto">
            <a:xfrm rot="5400000">
              <a:off x="3523311" y="2043138"/>
              <a:ext cx="147860" cy="2085335"/>
            </a:xfrm>
            <a:custGeom>
              <a:avLst/>
              <a:gdLst>
                <a:gd name="T0" fmla="*/ 1999 w 3544"/>
                <a:gd name="T1" fmla="*/ 9150 h 14563"/>
                <a:gd name="T2" fmla="*/ 1999 w 3544"/>
                <a:gd name="T3" fmla="*/ 12306 h 14563"/>
                <a:gd name="T4" fmla="*/ 2353 w 3544"/>
                <a:gd name="T5" fmla="*/ 13628 h 14563"/>
                <a:gd name="T6" fmla="*/ 3544 w 3544"/>
                <a:gd name="T7" fmla="*/ 14112 h 14563"/>
                <a:gd name="T8" fmla="*/ 3544 w 3544"/>
                <a:gd name="T9" fmla="*/ 14563 h 14563"/>
                <a:gd name="T10" fmla="*/ 1933 w 3544"/>
                <a:gd name="T11" fmla="*/ 14016 h 14563"/>
                <a:gd name="T12" fmla="*/ 1419 w 3544"/>
                <a:gd name="T13" fmla="*/ 12050 h 14563"/>
                <a:gd name="T14" fmla="*/ 1419 w 3544"/>
                <a:gd name="T15" fmla="*/ 9279 h 14563"/>
                <a:gd name="T16" fmla="*/ 1160 w 3544"/>
                <a:gd name="T17" fmla="*/ 8022 h 14563"/>
                <a:gd name="T18" fmla="*/ 0 w 3544"/>
                <a:gd name="T19" fmla="*/ 7475 h 14563"/>
                <a:gd name="T20" fmla="*/ 0 w 3544"/>
                <a:gd name="T21" fmla="*/ 7088 h 14563"/>
                <a:gd name="T22" fmla="*/ 1127 w 3544"/>
                <a:gd name="T23" fmla="*/ 6571 h 14563"/>
                <a:gd name="T24" fmla="*/ 1419 w 3544"/>
                <a:gd name="T25" fmla="*/ 5284 h 14563"/>
                <a:gd name="T26" fmla="*/ 1419 w 3544"/>
                <a:gd name="T27" fmla="*/ 2513 h 14563"/>
                <a:gd name="T28" fmla="*/ 1933 w 3544"/>
                <a:gd name="T29" fmla="*/ 547 h 14563"/>
                <a:gd name="T30" fmla="*/ 3544 w 3544"/>
                <a:gd name="T31" fmla="*/ 0 h 14563"/>
                <a:gd name="T32" fmla="*/ 3544 w 3544"/>
                <a:gd name="T33" fmla="*/ 451 h 14563"/>
                <a:gd name="T34" fmla="*/ 2353 w 3544"/>
                <a:gd name="T35" fmla="*/ 902 h 14563"/>
                <a:gd name="T36" fmla="*/ 1999 w 3544"/>
                <a:gd name="T37" fmla="*/ 2254 h 14563"/>
                <a:gd name="T38" fmla="*/ 1999 w 3544"/>
                <a:gd name="T39" fmla="*/ 5413 h 14563"/>
                <a:gd name="T40" fmla="*/ 580 w 3544"/>
                <a:gd name="T41" fmla="*/ 7275 h 14563"/>
                <a:gd name="T42" fmla="*/ 580 w 3544"/>
                <a:gd name="T43" fmla="*/ 7304 h 14563"/>
                <a:gd name="T44" fmla="*/ 1999 w 3544"/>
                <a:gd name="T45" fmla="*/ 9150 h 14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4" h="14563">
                  <a:moveTo>
                    <a:pt x="1999" y="9150"/>
                  </a:moveTo>
                  <a:lnTo>
                    <a:pt x="1999" y="12306"/>
                  </a:lnTo>
                  <a:cubicBezTo>
                    <a:pt x="1999" y="12867"/>
                    <a:pt x="2117" y="13306"/>
                    <a:pt x="2353" y="13628"/>
                  </a:cubicBezTo>
                  <a:cubicBezTo>
                    <a:pt x="2590" y="13950"/>
                    <a:pt x="2986" y="14112"/>
                    <a:pt x="3544" y="14112"/>
                  </a:cubicBezTo>
                  <a:lnTo>
                    <a:pt x="3544" y="14563"/>
                  </a:lnTo>
                  <a:cubicBezTo>
                    <a:pt x="2815" y="14563"/>
                    <a:pt x="2276" y="14379"/>
                    <a:pt x="1933" y="14016"/>
                  </a:cubicBezTo>
                  <a:cubicBezTo>
                    <a:pt x="1589" y="13650"/>
                    <a:pt x="1419" y="12993"/>
                    <a:pt x="1419" y="12050"/>
                  </a:cubicBezTo>
                  <a:lnTo>
                    <a:pt x="1419" y="9279"/>
                  </a:lnTo>
                  <a:cubicBezTo>
                    <a:pt x="1419" y="8762"/>
                    <a:pt x="1333" y="8344"/>
                    <a:pt x="1160" y="8022"/>
                  </a:cubicBezTo>
                  <a:cubicBezTo>
                    <a:pt x="990" y="7701"/>
                    <a:pt x="602" y="7516"/>
                    <a:pt x="0" y="7475"/>
                  </a:cubicBezTo>
                  <a:lnTo>
                    <a:pt x="0" y="7088"/>
                  </a:lnTo>
                  <a:cubicBezTo>
                    <a:pt x="558" y="7002"/>
                    <a:pt x="935" y="6829"/>
                    <a:pt x="1127" y="6571"/>
                  </a:cubicBezTo>
                  <a:cubicBezTo>
                    <a:pt x="1322" y="6315"/>
                    <a:pt x="1419" y="5883"/>
                    <a:pt x="1419" y="5284"/>
                  </a:cubicBezTo>
                  <a:lnTo>
                    <a:pt x="1419" y="2513"/>
                  </a:lnTo>
                  <a:cubicBezTo>
                    <a:pt x="1419" y="1567"/>
                    <a:pt x="1589" y="913"/>
                    <a:pt x="1933" y="547"/>
                  </a:cubicBezTo>
                  <a:cubicBezTo>
                    <a:pt x="2276" y="181"/>
                    <a:pt x="2815" y="0"/>
                    <a:pt x="3544" y="0"/>
                  </a:cubicBezTo>
                  <a:lnTo>
                    <a:pt x="3544" y="451"/>
                  </a:lnTo>
                  <a:cubicBezTo>
                    <a:pt x="2986" y="451"/>
                    <a:pt x="2590" y="602"/>
                    <a:pt x="2353" y="902"/>
                  </a:cubicBezTo>
                  <a:cubicBezTo>
                    <a:pt x="2117" y="1201"/>
                    <a:pt x="1999" y="1652"/>
                    <a:pt x="1999" y="2254"/>
                  </a:cubicBezTo>
                  <a:lnTo>
                    <a:pt x="1999" y="5413"/>
                  </a:lnTo>
                  <a:cubicBezTo>
                    <a:pt x="1999" y="6265"/>
                    <a:pt x="1592" y="7275"/>
                    <a:pt x="580" y="7275"/>
                  </a:cubicBezTo>
                  <a:lnTo>
                    <a:pt x="580" y="7304"/>
                  </a:lnTo>
                  <a:cubicBezTo>
                    <a:pt x="1565" y="7304"/>
                    <a:pt x="1999" y="8309"/>
                    <a:pt x="1999" y="9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64" name="矩形 63"/>
          <p:cNvSpPr/>
          <p:nvPr/>
        </p:nvSpPr>
        <p:spPr>
          <a:xfrm>
            <a:off x="2019471" y="5405808"/>
            <a:ext cx="9877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     线程二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>
                <a:solidFill>
                  <a:srgbClr val="1781E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🔒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3395736" y="5657159"/>
            <a:ext cx="5088565" cy="0"/>
            <a:chOff x="2590305" y="2390712"/>
            <a:chExt cx="3816424" cy="0"/>
          </a:xfrm>
        </p:grpSpPr>
        <p:cxnSp>
          <p:nvCxnSpPr>
            <p:cNvPr id="67" name="直接箭头连接符 66"/>
            <p:cNvCxnSpPr/>
            <p:nvPr/>
          </p:nvCxnSpPr>
          <p:spPr>
            <a:xfrm>
              <a:off x="5508104" y="2390712"/>
              <a:ext cx="898625" cy="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2590305" y="2390712"/>
              <a:ext cx="765680" cy="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3404096" y="2390712"/>
              <a:ext cx="2085336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组合 79"/>
          <p:cNvGrpSpPr/>
          <p:nvPr/>
        </p:nvGrpSpPr>
        <p:grpSpPr>
          <a:xfrm>
            <a:off x="4480791" y="5011669"/>
            <a:ext cx="2780447" cy="533500"/>
            <a:chOff x="3368367" y="3616858"/>
            <a:chExt cx="2085335" cy="400125"/>
          </a:xfrm>
        </p:grpSpPr>
        <p:sp>
          <p:nvSpPr>
            <p:cNvPr id="70" name="矩形 69"/>
            <p:cNvSpPr/>
            <p:nvPr/>
          </p:nvSpPr>
          <p:spPr>
            <a:xfrm>
              <a:off x="3980264" y="3616858"/>
              <a:ext cx="827390" cy="2308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rPr>
                <a:t>while(true)</a:t>
              </a:r>
              <a:endPara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5"/>
            <p:cNvSpPr>
              <a:spLocks noChangeAspect="1"/>
            </p:cNvSpPr>
            <p:nvPr/>
          </p:nvSpPr>
          <p:spPr bwMode="auto">
            <a:xfrm rot="5400000">
              <a:off x="4337105" y="2900385"/>
              <a:ext cx="147860" cy="2085335"/>
            </a:xfrm>
            <a:custGeom>
              <a:avLst/>
              <a:gdLst>
                <a:gd name="T0" fmla="*/ 1999 w 3544"/>
                <a:gd name="T1" fmla="*/ 9150 h 14563"/>
                <a:gd name="T2" fmla="*/ 1999 w 3544"/>
                <a:gd name="T3" fmla="*/ 12306 h 14563"/>
                <a:gd name="T4" fmla="*/ 2353 w 3544"/>
                <a:gd name="T5" fmla="*/ 13628 h 14563"/>
                <a:gd name="T6" fmla="*/ 3544 w 3544"/>
                <a:gd name="T7" fmla="*/ 14112 h 14563"/>
                <a:gd name="T8" fmla="*/ 3544 w 3544"/>
                <a:gd name="T9" fmla="*/ 14563 h 14563"/>
                <a:gd name="T10" fmla="*/ 1933 w 3544"/>
                <a:gd name="T11" fmla="*/ 14016 h 14563"/>
                <a:gd name="T12" fmla="*/ 1419 w 3544"/>
                <a:gd name="T13" fmla="*/ 12050 h 14563"/>
                <a:gd name="T14" fmla="*/ 1419 w 3544"/>
                <a:gd name="T15" fmla="*/ 9279 h 14563"/>
                <a:gd name="T16" fmla="*/ 1160 w 3544"/>
                <a:gd name="T17" fmla="*/ 8022 h 14563"/>
                <a:gd name="T18" fmla="*/ 0 w 3544"/>
                <a:gd name="T19" fmla="*/ 7475 h 14563"/>
                <a:gd name="T20" fmla="*/ 0 w 3544"/>
                <a:gd name="T21" fmla="*/ 7088 h 14563"/>
                <a:gd name="T22" fmla="*/ 1127 w 3544"/>
                <a:gd name="T23" fmla="*/ 6571 h 14563"/>
                <a:gd name="T24" fmla="*/ 1419 w 3544"/>
                <a:gd name="T25" fmla="*/ 5284 h 14563"/>
                <a:gd name="T26" fmla="*/ 1419 w 3544"/>
                <a:gd name="T27" fmla="*/ 2513 h 14563"/>
                <a:gd name="T28" fmla="*/ 1933 w 3544"/>
                <a:gd name="T29" fmla="*/ 547 h 14563"/>
                <a:gd name="T30" fmla="*/ 3544 w 3544"/>
                <a:gd name="T31" fmla="*/ 0 h 14563"/>
                <a:gd name="T32" fmla="*/ 3544 w 3544"/>
                <a:gd name="T33" fmla="*/ 451 h 14563"/>
                <a:gd name="T34" fmla="*/ 2353 w 3544"/>
                <a:gd name="T35" fmla="*/ 902 h 14563"/>
                <a:gd name="T36" fmla="*/ 1999 w 3544"/>
                <a:gd name="T37" fmla="*/ 2254 h 14563"/>
                <a:gd name="T38" fmla="*/ 1999 w 3544"/>
                <a:gd name="T39" fmla="*/ 5413 h 14563"/>
                <a:gd name="T40" fmla="*/ 580 w 3544"/>
                <a:gd name="T41" fmla="*/ 7275 h 14563"/>
                <a:gd name="T42" fmla="*/ 580 w 3544"/>
                <a:gd name="T43" fmla="*/ 7304 h 14563"/>
                <a:gd name="T44" fmla="*/ 1999 w 3544"/>
                <a:gd name="T45" fmla="*/ 9150 h 14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44" h="14563">
                  <a:moveTo>
                    <a:pt x="1999" y="9150"/>
                  </a:moveTo>
                  <a:lnTo>
                    <a:pt x="1999" y="12306"/>
                  </a:lnTo>
                  <a:cubicBezTo>
                    <a:pt x="1999" y="12867"/>
                    <a:pt x="2117" y="13306"/>
                    <a:pt x="2353" y="13628"/>
                  </a:cubicBezTo>
                  <a:cubicBezTo>
                    <a:pt x="2590" y="13950"/>
                    <a:pt x="2986" y="14112"/>
                    <a:pt x="3544" y="14112"/>
                  </a:cubicBezTo>
                  <a:lnTo>
                    <a:pt x="3544" y="14563"/>
                  </a:lnTo>
                  <a:cubicBezTo>
                    <a:pt x="2815" y="14563"/>
                    <a:pt x="2276" y="14379"/>
                    <a:pt x="1933" y="14016"/>
                  </a:cubicBezTo>
                  <a:cubicBezTo>
                    <a:pt x="1589" y="13650"/>
                    <a:pt x="1419" y="12993"/>
                    <a:pt x="1419" y="12050"/>
                  </a:cubicBezTo>
                  <a:lnTo>
                    <a:pt x="1419" y="9279"/>
                  </a:lnTo>
                  <a:cubicBezTo>
                    <a:pt x="1419" y="8762"/>
                    <a:pt x="1333" y="8344"/>
                    <a:pt x="1160" y="8022"/>
                  </a:cubicBezTo>
                  <a:cubicBezTo>
                    <a:pt x="990" y="7701"/>
                    <a:pt x="602" y="7516"/>
                    <a:pt x="0" y="7475"/>
                  </a:cubicBezTo>
                  <a:lnTo>
                    <a:pt x="0" y="7088"/>
                  </a:lnTo>
                  <a:cubicBezTo>
                    <a:pt x="558" y="7002"/>
                    <a:pt x="935" y="6829"/>
                    <a:pt x="1127" y="6571"/>
                  </a:cubicBezTo>
                  <a:cubicBezTo>
                    <a:pt x="1322" y="6315"/>
                    <a:pt x="1419" y="5883"/>
                    <a:pt x="1419" y="5284"/>
                  </a:cubicBezTo>
                  <a:lnTo>
                    <a:pt x="1419" y="2513"/>
                  </a:lnTo>
                  <a:cubicBezTo>
                    <a:pt x="1419" y="1567"/>
                    <a:pt x="1589" y="913"/>
                    <a:pt x="1933" y="547"/>
                  </a:cubicBezTo>
                  <a:cubicBezTo>
                    <a:pt x="2276" y="181"/>
                    <a:pt x="2815" y="0"/>
                    <a:pt x="3544" y="0"/>
                  </a:cubicBezTo>
                  <a:lnTo>
                    <a:pt x="3544" y="451"/>
                  </a:lnTo>
                  <a:cubicBezTo>
                    <a:pt x="2986" y="451"/>
                    <a:pt x="2590" y="602"/>
                    <a:pt x="2353" y="902"/>
                  </a:cubicBezTo>
                  <a:cubicBezTo>
                    <a:pt x="2117" y="1201"/>
                    <a:pt x="1999" y="1652"/>
                    <a:pt x="1999" y="2254"/>
                  </a:cubicBezTo>
                  <a:lnTo>
                    <a:pt x="1999" y="5413"/>
                  </a:lnTo>
                  <a:cubicBezTo>
                    <a:pt x="1999" y="6265"/>
                    <a:pt x="1592" y="7275"/>
                    <a:pt x="580" y="7275"/>
                  </a:cubicBezTo>
                  <a:lnTo>
                    <a:pt x="580" y="7304"/>
                  </a:lnTo>
                  <a:cubicBezTo>
                    <a:pt x="1565" y="7304"/>
                    <a:pt x="1999" y="8309"/>
                    <a:pt x="1999" y="915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/>
            </a:p>
          </p:txBody>
        </p:sp>
      </p:grpSp>
      <p:sp>
        <p:nvSpPr>
          <p:cNvPr id="89" name="矩形: 圆角 88"/>
          <p:cNvSpPr/>
          <p:nvPr/>
        </p:nvSpPr>
        <p:spPr>
          <a:xfrm>
            <a:off x="1948025" y="1459736"/>
            <a:ext cx="7177617" cy="1969264"/>
          </a:xfrm>
          <a:prstGeom prst="roundRect">
            <a:avLst/>
          </a:prstGeom>
          <a:noFill/>
          <a:ln w="12700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2" name="矩形: 圆角 91"/>
          <p:cNvSpPr/>
          <p:nvPr/>
        </p:nvSpPr>
        <p:spPr>
          <a:xfrm>
            <a:off x="1948024" y="4018787"/>
            <a:ext cx="7177617" cy="1969264"/>
          </a:xfrm>
          <a:prstGeom prst="roundRect">
            <a:avLst/>
          </a:prstGeom>
          <a:noFill/>
          <a:ln w="12700">
            <a:solidFill>
              <a:schemeClr val="accent1">
                <a:shade val="95000"/>
                <a:satMod val="10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838201" y="-25399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线程同步</a:t>
            </a:r>
            <a:endParaRPr lang="en-US" altLang="zh-CN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1121834" y="1509185"/>
            <a:ext cx="5328009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rPr>
              <a:t>可重入锁和公平锁</a:t>
            </a:r>
            <a:endParaRPr lang="zh-CN" altLang="en-US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121834" y="2121062"/>
            <a:ext cx="5328009" cy="174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1400" b="1">
                <a:solidFill>
                  <a:srgbClr val="595959"/>
                </a:solidFill>
                <a:latin typeface="黑体" panose="02010609060101010101" charset="-122"/>
                <a:ea typeface="黑体" panose="02010609060101010101" charset="-122"/>
              </a:defRPr>
            </a:lvl2pPr>
            <a:lvl3pPr marL="1143000" indent="-228600">
              <a:spcBef>
                <a:spcPct val="20000"/>
              </a:spcBef>
              <a:buClr>
                <a:srgbClr val="595959"/>
              </a:buClr>
              <a:buFont typeface="Wingdings" panose="05000000000000000000" pitchFamily="2" charset="2"/>
              <a:buChar char="u"/>
              <a:defRPr sz="10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1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65" b="0"/>
              <a:t>可重入锁（</a:t>
            </a:r>
            <a:r>
              <a:rPr lang="en-US" altLang="zh-CN" sz="1465" b="0"/>
              <a:t>Reentrant</a:t>
            </a:r>
            <a:r>
              <a:rPr lang="zh-CN" altLang="en-US" sz="1465" b="0"/>
              <a:t>）</a:t>
            </a:r>
            <a:endParaRPr lang="en-US" altLang="zh-CN" sz="1465" b="0"/>
          </a:p>
          <a:p>
            <a:pPr lvl="1"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1465" b="0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endParaRPr lang="en-US" altLang="zh-CN" sz="1465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1465" b="0"/>
              <a:t>公平锁</a:t>
            </a:r>
            <a:endParaRPr lang="en-US" altLang="zh-CN" sz="1465" b="0"/>
          </a:p>
          <a:p>
            <a:pPr lvl="1"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1465" b="0">
                <a:latin typeface="微软雅黑" panose="020B0503020204020204" pitchFamily="34" charset="-122"/>
                <a:ea typeface="微软雅黑" panose="020B0503020204020204" pitchFamily="34" charset="-122"/>
              </a:rPr>
              <a:t>ReentrantLock(boolean fair)</a:t>
            </a:r>
            <a:endParaRPr lang="en-US" altLang="zh-CN" sz="1465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1465" b="0"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sz="1465" b="0">
                <a:latin typeface="微软雅黑" panose="020B0503020204020204" pitchFamily="34" charset="-122"/>
                <a:ea typeface="微软雅黑" panose="020B0503020204020204" pitchFamily="34" charset="-122"/>
              </a:rPr>
              <a:t>（先进先出队列）</a:t>
            </a:r>
            <a:endParaRPr lang="zh-CN" altLang="zh-CN" sz="1465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6759457" y="2372883"/>
            <a:ext cx="1043152" cy="487116"/>
          </a:xfrm>
          <a:prstGeom prst="roundRect">
            <a:avLst/>
          </a:prstGeom>
          <a:noFill/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35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r>
              <a:rPr lang="en-US" altLang="zh-CN" sz="1335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zh-CN" altLang="en-US" sz="13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8605243" y="2365821"/>
            <a:ext cx="1043152" cy="487116"/>
          </a:xfrm>
          <a:prstGeom prst="roundRect">
            <a:avLst/>
          </a:prstGeom>
          <a:noFill/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335">
                <a:latin typeface="微软雅黑" panose="020B0503020204020204" pitchFamily="34" charset="-122"/>
                <a:ea typeface="微软雅黑" panose="020B0503020204020204" pitchFamily="34" charset="-122"/>
              </a:rPr>
              <a:t>计数器</a:t>
            </a:r>
            <a:r>
              <a:rPr lang="en-US" altLang="zh-CN" sz="1335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endParaRPr lang="zh-CN" altLang="en-US" sz="13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920203" y="146727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锁</a:t>
            </a:r>
            <a:endParaRPr lang="zh-CN" altLang="en-US" sz="2400"/>
          </a:p>
        </p:txBody>
      </p:sp>
      <p:grpSp>
        <p:nvGrpSpPr>
          <p:cNvPr id="37" name="组合 36"/>
          <p:cNvGrpSpPr/>
          <p:nvPr/>
        </p:nvGrpSpPr>
        <p:grpSpPr>
          <a:xfrm>
            <a:off x="6986936" y="1698103"/>
            <a:ext cx="933267" cy="674780"/>
            <a:chOff x="5240202" y="1273577"/>
            <a:chExt cx="699950" cy="506085"/>
          </a:xfrm>
        </p:grpSpPr>
        <p:cxnSp>
          <p:nvCxnSpPr>
            <p:cNvPr id="9" name="直接箭头连接符 8"/>
            <p:cNvCxnSpPr>
              <a:stCxn id="5" idx="1"/>
              <a:endCxn id="2" idx="0"/>
            </p:cNvCxnSpPr>
            <p:nvPr/>
          </p:nvCxnSpPr>
          <p:spPr>
            <a:xfrm flipH="1">
              <a:off x="5460775" y="1273577"/>
              <a:ext cx="479377" cy="5060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/>
            <p:cNvSpPr/>
            <p:nvPr/>
          </p:nvSpPr>
          <p:spPr>
            <a:xfrm>
              <a:off x="5240202" y="1346673"/>
              <a:ext cx="395782" cy="2230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加锁</a:t>
              </a:r>
              <a:endParaRPr lang="zh-CN" altLang="en-US" sz="133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412652" y="1698102"/>
            <a:ext cx="1020361" cy="667718"/>
            <a:chOff x="6309485" y="1273577"/>
            <a:chExt cx="765270" cy="500789"/>
          </a:xfrm>
        </p:grpSpPr>
        <p:cxnSp>
          <p:nvCxnSpPr>
            <p:cNvPr id="13" name="直接箭头连接符 12"/>
            <p:cNvCxnSpPr>
              <a:stCxn id="5" idx="3"/>
              <a:endCxn id="8" idx="0"/>
            </p:cNvCxnSpPr>
            <p:nvPr/>
          </p:nvCxnSpPr>
          <p:spPr>
            <a:xfrm>
              <a:off x="6309485" y="1273577"/>
              <a:ext cx="535630" cy="5007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6550333" y="1361342"/>
              <a:ext cx="524422" cy="2230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335">
                  <a:latin typeface="微软雅黑" panose="020B0503020204020204" pitchFamily="34" charset="-122"/>
                  <a:ea typeface="微软雅黑" panose="020B0503020204020204" pitchFamily="34" charset="-122"/>
                </a:rPr>
                <a:t>释放锁</a:t>
              </a:r>
              <a:endParaRPr lang="zh-CN" altLang="en-US" sz="133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9409663" y="34949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调度器</a:t>
            </a:r>
            <a:endParaRPr lang="zh-CN" altLang="en-US" sz="2400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5642120" y="4240970"/>
            <a:ext cx="720080" cy="476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533268" y="4527619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Th1</a:t>
            </a:r>
            <a:endParaRPr lang="zh-CN" altLang="en-US" sz="1600"/>
          </a:p>
        </p:txBody>
      </p:sp>
      <p:sp>
        <p:nvSpPr>
          <p:cNvPr id="27" name="矩形 26"/>
          <p:cNvSpPr/>
          <p:nvPr/>
        </p:nvSpPr>
        <p:spPr>
          <a:xfrm>
            <a:off x="7585914" y="4527619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Th2</a:t>
            </a:r>
            <a:endParaRPr lang="zh-CN" altLang="en-US" sz="1600"/>
          </a:p>
        </p:txBody>
      </p:sp>
      <p:sp>
        <p:nvSpPr>
          <p:cNvPr id="28" name="矩形 27"/>
          <p:cNvSpPr/>
          <p:nvPr/>
        </p:nvSpPr>
        <p:spPr>
          <a:xfrm>
            <a:off x="9409663" y="4527619"/>
            <a:ext cx="5485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Th0</a:t>
            </a:r>
            <a:endParaRPr lang="zh-CN" altLang="en-US" sz="1600"/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9781407" y="3973830"/>
            <a:ext cx="479563" cy="53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/>
          <p:cNvGrpSpPr/>
          <p:nvPr/>
        </p:nvGrpSpPr>
        <p:grpSpPr>
          <a:xfrm>
            <a:off x="6471365" y="3987385"/>
            <a:ext cx="3620083" cy="1075163"/>
            <a:chOff x="4853524" y="2990539"/>
            <a:chExt cx="2715062" cy="806372"/>
          </a:xfrm>
        </p:grpSpPr>
        <p:grpSp>
          <p:nvGrpSpPr>
            <p:cNvPr id="39" name="组合 38"/>
            <p:cNvGrpSpPr/>
            <p:nvPr/>
          </p:nvGrpSpPr>
          <p:grpSpPr>
            <a:xfrm>
              <a:off x="4904290" y="3277705"/>
              <a:ext cx="2664296" cy="519206"/>
              <a:chOff x="4904290" y="3277705"/>
              <a:chExt cx="2664296" cy="519206"/>
            </a:xfrm>
          </p:grpSpPr>
          <p:cxnSp>
            <p:nvCxnSpPr>
              <p:cNvPr id="21" name="直接连接符 20"/>
              <p:cNvCxnSpPr>
                <a:stCxn id="19" idx="0"/>
                <a:endCxn id="19" idx="2"/>
              </p:cNvCxnSpPr>
              <p:nvPr/>
            </p:nvCxnSpPr>
            <p:spPr>
              <a:xfrm>
                <a:off x="6236438" y="3277705"/>
                <a:ext cx="0" cy="5130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6984268" y="3283892"/>
                <a:ext cx="0" cy="5130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5544108" y="3277705"/>
                <a:ext cx="0" cy="51301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4904290" y="3277705"/>
                <a:ext cx="2664296" cy="513019"/>
              </a:xfrm>
              <a:prstGeom prst="rect">
                <a:avLst/>
              </a:prstGeom>
              <a:noFill/>
              <a:ln w="127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65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4853524" y="2990539"/>
              <a:ext cx="754052" cy="2539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/>
                <a:t>等待队列</a:t>
              </a:r>
              <a:endParaRPr lang="zh-CN" altLang="en-US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 animBg="1"/>
      <p:bldP spid="8" grpId="0" animBg="1"/>
      <p:bldP spid="5" grpId="0"/>
      <p:bldP spid="18" grpId="0"/>
      <p:bldP spid="26" grpId="0"/>
      <p:bldP spid="27" grpId="0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占位符 1"/>
          <p:cNvSpPr txBox="1">
            <a:spLocks noChangeArrowheads="1"/>
          </p:cNvSpPr>
          <p:nvPr/>
        </p:nvSpPr>
        <p:spPr bwMode="auto">
          <a:xfrm>
            <a:off x="838201" y="1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监视器的工作原理</a:t>
            </a:r>
            <a:endParaRPr lang="zh-TW" altLang="zh-CN" sz="3200" b="1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082466" y="1571112"/>
            <a:ext cx="7177617" cy="4066133"/>
            <a:chOff x="1561849" y="1178334"/>
            <a:chExt cx="5383213" cy="3049600"/>
          </a:xfrm>
        </p:grpSpPr>
        <p:sp>
          <p:nvSpPr>
            <p:cNvPr id="89" name="矩形: 圆角 88"/>
            <p:cNvSpPr/>
            <p:nvPr/>
          </p:nvSpPr>
          <p:spPr>
            <a:xfrm>
              <a:off x="1561849" y="1491630"/>
              <a:ext cx="5383213" cy="2736304"/>
            </a:xfrm>
            <a:prstGeom prst="roundRect">
              <a:avLst/>
            </a:prstGeom>
            <a:noFill/>
            <a:ln w="19050">
              <a:solidFill>
                <a:schemeClr val="accent1">
                  <a:shade val="95000"/>
                  <a:satMod val="10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" name="矩形 5"/>
            <p:cNvSpPr/>
            <p:nvPr/>
          </p:nvSpPr>
          <p:spPr>
            <a:xfrm>
              <a:off x="3923528" y="1178334"/>
              <a:ext cx="675907" cy="28474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zh-CN" altLang="en-US" sz="1865">
                  <a:latin typeface="微软雅黑" panose="020B0503020204020204" pitchFamily="34" charset="-122"/>
                  <a:ea typeface="微软雅黑" panose="020B0503020204020204" pitchFamily="34" charset="-122"/>
                </a:rPr>
                <a:t>监视器</a:t>
              </a:r>
              <a:endParaRPr lang="zh-CN" altLang="en-US" sz="1865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" name="流程图: 接点 75"/>
          <p:cNvSpPr>
            <a:spLocks noChangeAspect="1"/>
          </p:cNvSpPr>
          <p:nvPr/>
        </p:nvSpPr>
        <p:spPr>
          <a:xfrm>
            <a:off x="5835388" y="3475107"/>
            <a:ext cx="192021" cy="192021"/>
          </a:xfrm>
          <a:prstGeom prst="flowChartConnector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grpSp>
        <p:nvGrpSpPr>
          <p:cNvPr id="133" name="组合 132"/>
          <p:cNvGrpSpPr/>
          <p:nvPr/>
        </p:nvGrpSpPr>
        <p:grpSpPr>
          <a:xfrm>
            <a:off x="2574847" y="2772640"/>
            <a:ext cx="1789931" cy="1053296"/>
            <a:chOff x="1875586" y="2006366"/>
            <a:chExt cx="1342448" cy="789972"/>
          </a:xfrm>
        </p:grpSpPr>
        <p:sp>
          <p:nvSpPr>
            <p:cNvPr id="17" name="矩形 16"/>
            <p:cNvSpPr/>
            <p:nvPr/>
          </p:nvSpPr>
          <p:spPr>
            <a:xfrm>
              <a:off x="2262808" y="2006366"/>
              <a:ext cx="484748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入口区</a:t>
              </a:r>
              <a:endParaRPr lang="en-US" altLang="zh-CN" sz="1200">
                <a:solidFill>
                  <a:srgbClr val="F78D2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2" name="组合 131"/>
            <p:cNvGrpSpPr/>
            <p:nvPr/>
          </p:nvGrpSpPr>
          <p:grpSpPr>
            <a:xfrm>
              <a:off x="1875586" y="2383698"/>
              <a:ext cx="1342448" cy="412640"/>
              <a:chOff x="1875586" y="2383698"/>
              <a:chExt cx="1342448" cy="412640"/>
            </a:xfrm>
          </p:grpSpPr>
          <p:grpSp>
            <p:nvGrpSpPr>
              <p:cNvPr id="130" name="组合 129"/>
              <p:cNvGrpSpPr/>
              <p:nvPr/>
            </p:nvGrpSpPr>
            <p:grpSpPr>
              <a:xfrm>
                <a:off x="1875586" y="2383698"/>
                <a:ext cx="522311" cy="412640"/>
                <a:chOff x="1875586" y="2383698"/>
                <a:chExt cx="522311" cy="412640"/>
              </a:xfrm>
            </p:grpSpPr>
            <p:sp>
              <p:nvSpPr>
                <p:cNvPr id="21" name="流程图: 接点 20"/>
                <p:cNvSpPr>
                  <a:spLocks noChangeAspect="1"/>
                </p:cNvSpPr>
                <p:nvPr/>
              </p:nvSpPr>
              <p:spPr>
                <a:xfrm>
                  <a:off x="1875586" y="2432631"/>
                  <a:ext cx="144016" cy="144016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73" name="流程图: 接点 72"/>
                <p:cNvSpPr>
                  <a:spLocks noChangeAspect="1"/>
                </p:cNvSpPr>
                <p:nvPr/>
              </p:nvSpPr>
              <p:spPr>
                <a:xfrm>
                  <a:off x="2253881" y="2383698"/>
                  <a:ext cx="144016" cy="144016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  <p:sp>
              <p:nvSpPr>
                <p:cNvPr id="75" name="流程图: 接点 74"/>
                <p:cNvSpPr>
                  <a:spLocks noChangeAspect="1"/>
                </p:cNvSpPr>
                <p:nvPr/>
              </p:nvSpPr>
              <p:spPr>
                <a:xfrm>
                  <a:off x="2076319" y="2652322"/>
                  <a:ext cx="144016" cy="144016"/>
                </a:xfrm>
                <a:prstGeom prst="flowChartConnector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400"/>
                </a:p>
              </p:txBody>
            </p:sp>
          </p:grpSp>
          <p:grpSp>
            <p:nvGrpSpPr>
              <p:cNvPr id="131" name="组合 130"/>
              <p:cNvGrpSpPr/>
              <p:nvPr/>
            </p:nvGrpSpPr>
            <p:grpSpPr>
              <a:xfrm>
                <a:off x="2528266" y="2441477"/>
                <a:ext cx="689768" cy="282286"/>
                <a:chOff x="2677974" y="2441477"/>
                <a:chExt cx="540060" cy="282286"/>
              </a:xfrm>
            </p:grpSpPr>
            <p:cxnSp>
              <p:nvCxnSpPr>
                <p:cNvPr id="31" name="直接箭头连接符 30"/>
                <p:cNvCxnSpPr/>
                <p:nvPr/>
              </p:nvCxnSpPr>
              <p:spPr>
                <a:xfrm>
                  <a:off x="2677974" y="2585100"/>
                  <a:ext cx="360040" cy="0"/>
                </a:xfrm>
                <a:prstGeom prst="straightConnector1">
                  <a:avLst/>
                </a:prstGeom>
                <a:ln w="19050"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直接箭头连接符 83"/>
                <p:cNvCxnSpPr/>
                <p:nvPr/>
              </p:nvCxnSpPr>
              <p:spPr>
                <a:xfrm>
                  <a:off x="2857994" y="2441477"/>
                  <a:ext cx="360040" cy="0"/>
                </a:xfrm>
                <a:prstGeom prst="straightConnector1">
                  <a:avLst/>
                </a:prstGeom>
                <a:ln w="19050"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箭头连接符 84"/>
                <p:cNvCxnSpPr/>
                <p:nvPr/>
              </p:nvCxnSpPr>
              <p:spPr>
                <a:xfrm>
                  <a:off x="2738127" y="2723763"/>
                  <a:ext cx="360040" cy="0"/>
                </a:xfrm>
                <a:prstGeom prst="straightConnector1">
                  <a:avLst/>
                </a:prstGeom>
                <a:ln w="19050"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34" name="直接箭头连接符 33"/>
          <p:cNvCxnSpPr>
            <a:endCxn id="9" idx="1"/>
          </p:cNvCxnSpPr>
          <p:nvPr/>
        </p:nvCxnSpPr>
        <p:spPr>
          <a:xfrm flipV="1">
            <a:off x="6094984" y="3555730"/>
            <a:ext cx="864741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" name="组合 152"/>
          <p:cNvGrpSpPr/>
          <p:nvPr/>
        </p:nvGrpSpPr>
        <p:grpSpPr>
          <a:xfrm>
            <a:off x="7521931" y="3232565"/>
            <a:ext cx="1245768" cy="442441"/>
            <a:chOff x="5585900" y="2351309"/>
            <a:chExt cx="934326" cy="331831"/>
          </a:xfrm>
        </p:grpSpPr>
        <p:grpSp>
          <p:nvGrpSpPr>
            <p:cNvPr id="152" name="组合 151"/>
            <p:cNvGrpSpPr/>
            <p:nvPr/>
          </p:nvGrpSpPr>
          <p:grpSpPr>
            <a:xfrm>
              <a:off x="5585900" y="2351309"/>
              <a:ext cx="715580" cy="251523"/>
              <a:chOff x="5585900" y="2351309"/>
              <a:chExt cx="715580" cy="251523"/>
            </a:xfrm>
          </p:grpSpPr>
          <p:cxnSp>
            <p:nvCxnSpPr>
              <p:cNvPr id="39" name="直接箭头连接符 38"/>
              <p:cNvCxnSpPr>
                <a:stCxn id="9" idx="3"/>
              </p:cNvCxnSpPr>
              <p:nvPr/>
            </p:nvCxnSpPr>
            <p:spPr>
              <a:xfrm>
                <a:off x="5620140" y="2593683"/>
                <a:ext cx="655408" cy="9149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矩形 50"/>
              <p:cNvSpPr/>
              <p:nvPr/>
            </p:nvSpPr>
            <p:spPr>
              <a:xfrm>
                <a:off x="5585900" y="2351309"/>
                <a:ext cx="715580" cy="2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释放并退出</a:t>
                </a:r>
                <a:endPara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7" name="流程图: 接点 86"/>
            <p:cNvSpPr>
              <a:spLocks noChangeAspect="1"/>
            </p:cNvSpPr>
            <p:nvPr/>
          </p:nvSpPr>
          <p:spPr>
            <a:xfrm>
              <a:off x="6376210" y="2539124"/>
              <a:ext cx="144016" cy="144016"/>
            </a:xfrm>
            <a:prstGeom prst="flowChartConnector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grpSp>
        <p:nvGrpSpPr>
          <p:cNvPr id="149" name="组合 148"/>
          <p:cNvGrpSpPr/>
          <p:nvPr/>
        </p:nvGrpSpPr>
        <p:grpSpPr>
          <a:xfrm>
            <a:off x="4791990" y="3248625"/>
            <a:ext cx="961250" cy="322492"/>
            <a:chOff x="3538440" y="2363355"/>
            <a:chExt cx="720937" cy="241869"/>
          </a:xfrm>
        </p:grpSpPr>
        <p:cxnSp>
          <p:nvCxnSpPr>
            <p:cNvPr id="90" name="直接箭头连接符 89"/>
            <p:cNvCxnSpPr>
              <a:stCxn id="8" idx="3"/>
            </p:cNvCxnSpPr>
            <p:nvPr/>
          </p:nvCxnSpPr>
          <p:spPr>
            <a:xfrm>
              <a:off x="3538440" y="2593684"/>
              <a:ext cx="720937" cy="115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矩形 90"/>
            <p:cNvSpPr/>
            <p:nvPr/>
          </p:nvSpPr>
          <p:spPr>
            <a:xfrm>
              <a:off x="3553229" y="2363355"/>
              <a:ext cx="683120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Condition</a:t>
              </a:r>
              <a:endParaRPr lang="zh-CN" altLang="en-US" sz="2665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189091" y="4535364"/>
            <a:ext cx="2134039" cy="723920"/>
            <a:chOff x="3891818" y="3401523"/>
            <a:chExt cx="1600529" cy="542940"/>
          </a:xfrm>
        </p:grpSpPr>
        <p:sp>
          <p:nvSpPr>
            <p:cNvPr id="98" name="流程图: 接点 97"/>
            <p:cNvSpPr>
              <a:spLocks noChangeAspect="1"/>
            </p:cNvSpPr>
            <p:nvPr/>
          </p:nvSpPr>
          <p:spPr>
            <a:xfrm>
              <a:off x="4461215" y="3746753"/>
              <a:ext cx="144016" cy="144016"/>
            </a:xfrm>
            <a:prstGeom prst="flowChartConnector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0" name="流程图: 接点 99"/>
            <p:cNvSpPr>
              <a:spLocks noChangeAspect="1"/>
            </p:cNvSpPr>
            <p:nvPr/>
          </p:nvSpPr>
          <p:spPr>
            <a:xfrm>
              <a:off x="4089502" y="3644070"/>
              <a:ext cx="144016" cy="144016"/>
            </a:xfrm>
            <a:prstGeom prst="flowChartConnector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3891818" y="3401523"/>
              <a:ext cx="1600529" cy="542940"/>
              <a:chOff x="3779912" y="3479709"/>
              <a:chExt cx="1600529" cy="542940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4895693" y="3631215"/>
                <a:ext cx="484748" cy="2077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等待区</a:t>
                </a:r>
                <a:endPara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3779912" y="3479709"/>
                <a:ext cx="1115605" cy="542940"/>
                <a:chOff x="3779912" y="3479709"/>
                <a:chExt cx="1115605" cy="542940"/>
              </a:xfrm>
            </p:grpSpPr>
            <p:cxnSp>
              <p:nvCxnSpPr>
                <p:cNvPr id="23" name="直接连接符 22"/>
                <p:cNvCxnSpPr/>
                <p:nvPr/>
              </p:nvCxnSpPr>
              <p:spPr>
                <a:xfrm>
                  <a:off x="3779912" y="3479709"/>
                  <a:ext cx="0" cy="542940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接连接符 24"/>
                <p:cNvCxnSpPr/>
                <p:nvPr/>
              </p:nvCxnSpPr>
              <p:spPr>
                <a:xfrm>
                  <a:off x="3779912" y="4022649"/>
                  <a:ext cx="1115605" cy="0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/>
                <p:cNvCxnSpPr/>
                <p:nvPr/>
              </p:nvCxnSpPr>
              <p:spPr>
                <a:xfrm flipV="1">
                  <a:off x="4895517" y="3479709"/>
                  <a:ext cx="0" cy="542940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61" name="组合 60"/>
          <p:cNvGrpSpPr/>
          <p:nvPr/>
        </p:nvGrpSpPr>
        <p:grpSpPr>
          <a:xfrm>
            <a:off x="4249852" y="2363694"/>
            <a:ext cx="3317732" cy="1429217"/>
            <a:chOff x="3187389" y="1772771"/>
            <a:chExt cx="2488299" cy="1071913"/>
          </a:xfrm>
        </p:grpSpPr>
        <p:grpSp>
          <p:nvGrpSpPr>
            <p:cNvPr id="148" name="组合 147"/>
            <p:cNvGrpSpPr/>
            <p:nvPr/>
          </p:nvGrpSpPr>
          <p:grpSpPr>
            <a:xfrm>
              <a:off x="3187389" y="1772771"/>
              <a:ext cx="2488299" cy="1067150"/>
              <a:chOff x="3131840" y="1699657"/>
              <a:chExt cx="2488299" cy="1067150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4018538" y="1699657"/>
                <a:ext cx="677108" cy="2308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监视区域</a:t>
                </a:r>
                <a:endParaRPr lang="en-US" altLang="zh-CN" sz="14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131840" y="2420558"/>
                <a:ext cx="406602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FFC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🔒</a:t>
                </a:r>
                <a:endParaRPr lang="zh-CN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164245" y="2420558"/>
                <a:ext cx="455894" cy="3462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🔛</a:t>
                </a:r>
                <a:endParaRPr lang="en-US" altLang="zh-CN" sz="240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14" name="连接符: 肘形 13"/>
              <p:cNvCxnSpPr/>
              <p:nvPr/>
            </p:nvCxnSpPr>
            <p:spPr>
              <a:xfrm rot="5400000" flipH="1" flipV="1">
                <a:off x="4386650" y="1391932"/>
                <a:ext cx="12700" cy="2057252"/>
              </a:xfrm>
              <a:prstGeom prst="bentConnector3">
                <a:avLst>
                  <a:gd name="adj1" fmla="val 3302157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连接符: 肘形 54"/>
            <p:cNvCxnSpPr>
              <a:stCxn id="9" idx="2"/>
              <a:endCxn id="8" idx="2"/>
            </p:cNvCxnSpPr>
            <p:nvPr/>
          </p:nvCxnSpPr>
          <p:spPr>
            <a:xfrm rot="5400000">
              <a:off x="4419216" y="1811396"/>
              <a:ext cx="9525" cy="2057051"/>
            </a:xfrm>
            <a:prstGeom prst="bentConnector3">
              <a:avLst>
                <a:gd name="adj1" fmla="val 180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2" name="矩形 81"/>
          <p:cNvSpPr/>
          <p:nvPr/>
        </p:nvSpPr>
        <p:spPr>
          <a:xfrm>
            <a:off x="5452999" y="4465820"/>
            <a:ext cx="272349" cy="174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35">
                <a:solidFill>
                  <a:srgbClr val="F78D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535">
              <a:solidFill>
                <a:srgbClr val="F78D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5182622" y="3729169"/>
            <a:ext cx="748781" cy="1008203"/>
            <a:chOff x="3886966" y="2796877"/>
            <a:chExt cx="561586" cy="756152"/>
          </a:xfrm>
        </p:grpSpPr>
        <p:cxnSp>
          <p:nvCxnSpPr>
            <p:cNvPr id="37" name="直接箭头连接符 36"/>
            <p:cNvCxnSpPr/>
            <p:nvPr/>
          </p:nvCxnSpPr>
          <p:spPr>
            <a:xfrm flipH="1">
              <a:off x="4121781" y="2796877"/>
              <a:ext cx="326771" cy="7561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矩形 92"/>
            <p:cNvSpPr/>
            <p:nvPr/>
          </p:nvSpPr>
          <p:spPr>
            <a:xfrm>
              <a:off x="3886966" y="3058707"/>
              <a:ext cx="368130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wait</a:t>
              </a:r>
              <a:endParaRPr lang="zh-CN" altLang="en-US" sz="2665"/>
            </a:p>
          </p:txBody>
        </p:sp>
      </p:grpSp>
      <p:sp useBgFill="1">
        <p:nvSpPr>
          <p:cNvPr id="83" name="矩形 82"/>
          <p:cNvSpPr/>
          <p:nvPr/>
        </p:nvSpPr>
        <p:spPr>
          <a:xfrm>
            <a:off x="6237080" y="4437022"/>
            <a:ext cx="272349" cy="174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535">
                <a:solidFill>
                  <a:srgbClr val="F78D2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535">
              <a:solidFill>
                <a:srgbClr val="F78D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5846278" y="3967550"/>
            <a:ext cx="806119" cy="951115"/>
            <a:chOff x="4384707" y="2975662"/>
            <a:chExt cx="604589" cy="713336"/>
          </a:xfrm>
        </p:grpSpPr>
        <p:cxnSp>
          <p:nvCxnSpPr>
            <p:cNvPr id="49" name="直接箭头连接符 48"/>
            <p:cNvCxnSpPr/>
            <p:nvPr/>
          </p:nvCxnSpPr>
          <p:spPr>
            <a:xfrm flipV="1">
              <a:off x="4723105" y="2975662"/>
              <a:ext cx="218335" cy="540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/>
            <p:cNvSpPr/>
            <p:nvPr/>
          </p:nvSpPr>
          <p:spPr>
            <a:xfrm>
              <a:off x="4384707" y="3481249"/>
              <a:ext cx="604589" cy="2077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notifyAll</a:t>
              </a:r>
              <a:endParaRPr lang="zh-CN" altLang="en-US" sz="2665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1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2" grpId="0" animBg="1"/>
      <p:bldP spid="8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流程图: 接点 75"/>
          <p:cNvSpPr>
            <a:spLocks noChangeAspect="1"/>
          </p:cNvSpPr>
          <p:nvPr/>
        </p:nvSpPr>
        <p:spPr>
          <a:xfrm>
            <a:off x="6536494" y="3383156"/>
            <a:ext cx="192021" cy="192021"/>
          </a:xfrm>
          <a:prstGeom prst="flowChartConnector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流程图: 接点 20"/>
          <p:cNvSpPr>
            <a:spLocks noChangeAspect="1"/>
          </p:cNvSpPr>
          <p:nvPr/>
        </p:nvSpPr>
        <p:spPr>
          <a:xfrm>
            <a:off x="3215680" y="3383156"/>
            <a:ext cx="192021" cy="192021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7" name="流程图: 接点 86"/>
          <p:cNvSpPr>
            <a:spLocks noChangeAspect="1"/>
          </p:cNvSpPr>
          <p:nvPr/>
        </p:nvSpPr>
        <p:spPr>
          <a:xfrm>
            <a:off x="2928539" y="3515247"/>
            <a:ext cx="192021" cy="192021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0" name="流程图: 接点 69"/>
          <p:cNvSpPr>
            <a:spLocks noChangeAspect="1"/>
          </p:cNvSpPr>
          <p:nvPr/>
        </p:nvSpPr>
        <p:spPr>
          <a:xfrm>
            <a:off x="9648395" y="3383156"/>
            <a:ext cx="192021" cy="192021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71" name="直接箭头连接符 70"/>
          <p:cNvCxnSpPr/>
          <p:nvPr/>
        </p:nvCxnSpPr>
        <p:spPr>
          <a:xfrm>
            <a:off x="8319155" y="3479167"/>
            <a:ext cx="1288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71049" y="4363245"/>
            <a:ext cx="12012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同步队列</a:t>
            </a:r>
            <a:endParaRPr lang="en-US" altLang="zh-CN" sz="1600">
              <a:solidFill>
                <a:srgbClr val="F78D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流程图: 接点 74"/>
          <p:cNvSpPr>
            <a:spLocks noChangeAspect="1"/>
          </p:cNvSpPr>
          <p:nvPr/>
        </p:nvSpPr>
        <p:spPr>
          <a:xfrm>
            <a:off x="2447595" y="3551224"/>
            <a:ext cx="192021" cy="192021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6" name="矩形 85"/>
          <p:cNvSpPr/>
          <p:nvPr/>
        </p:nvSpPr>
        <p:spPr>
          <a:xfrm>
            <a:off x="7721182" y="3232946"/>
            <a:ext cx="6078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40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🔛</a:t>
            </a:r>
            <a:endParaRPr lang="en-US" altLang="zh-CN" sz="240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5574603" y="2434417"/>
            <a:ext cx="2158325" cy="1176840"/>
            <a:chOff x="3167942" y="458207"/>
            <a:chExt cx="1618744" cy="882630"/>
          </a:xfrm>
        </p:grpSpPr>
        <p:grpSp>
          <p:nvGrpSpPr>
            <p:cNvPr id="63" name="组合 62"/>
            <p:cNvGrpSpPr/>
            <p:nvPr/>
          </p:nvGrpSpPr>
          <p:grpSpPr>
            <a:xfrm>
              <a:off x="3167942" y="1121609"/>
              <a:ext cx="1618744" cy="219228"/>
              <a:chOff x="3151996" y="1114707"/>
              <a:chExt cx="1618744" cy="219228"/>
            </a:xfrm>
          </p:grpSpPr>
          <p:cxnSp>
            <p:nvCxnSpPr>
              <p:cNvPr id="64" name="连接符: 肘形 63"/>
              <p:cNvCxnSpPr/>
              <p:nvPr/>
            </p:nvCxnSpPr>
            <p:spPr>
              <a:xfrm rot="16200000" flipH="1">
                <a:off x="3955018" y="518213"/>
                <a:ext cx="12700" cy="1618744"/>
              </a:xfrm>
              <a:prstGeom prst="bentConnector3">
                <a:avLst>
                  <a:gd name="adj1" fmla="val 2930000"/>
                </a:avLst>
              </a:prstGeom>
              <a:ln w="12700">
                <a:prstDash val="lg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连接符: 肘形 67"/>
              <p:cNvCxnSpPr/>
              <p:nvPr/>
            </p:nvCxnSpPr>
            <p:spPr>
              <a:xfrm rot="5400000" flipH="1" flipV="1">
                <a:off x="3955018" y="311685"/>
                <a:ext cx="12700" cy="1618744"/>
              </a:xfrm>
              <a:prstGeom prst="bentConnector3">
                <a:avLst>
                  <a:gd name="adj1" fmla="val 3436669"/>
                </a:avLst>
              </a:prstGeom>
              <a:ln w="12700">
                <a:prstDash val="lg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7" name="矩形 96"/>
            <p:cNvSpPr/>
            <p:nvPr/>
          </p:nvSpPr>
          <p:spPr>
            <a:xfrm>
              <a:off x="3691588" y="458207"/>
              <a:ext cx="539560" cy="2077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200">
                  <a:latin typeface="微软雅黑" panose="020B0503020204020204" pitchFamily="34" charset="-122"/>
                  <a:ea typeface="微软雅黑" panose="020B0503020204020204" pitchFamily="34" charset="-122"/>
                </a:rPr>
                <a:t>临界区</a:t>
              </a:r>
              <a:endPara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1" name="矩形 100"/>
          <p:cNvSpPr/>
          <p:nvPr/>
        </p:nvSpPr>
        <p:spPr>
          <a:xfrm>
            <a:off x="3612108" y="3169233"/>
            <a:ext cx="947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acquire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4" name="组合 123"/>
          <p:cNvGrpSpPr/>
          <p:nvPr/>
        </p:nvGrpSpPr>
        <p:grpSpPr>
          <a:xfrm>
            <a:off x="4764126" y="3174405"/>
            <a:ext cx="810479" cy="609527"/>
            <a:chOff x="3797765" y="1795151"/>
            <a:chExt cx="607859" cy="457145"/>
          </a:xfrm>
        </p:grpSpPr>
        <p:sp>
          <p:nvSpPr>
            <p:cNvPr id="135" name="流程图: 决策 134"/>
            <p:cNvSpPr/>
            <p:nvPr/>
          </p:nvSpPr>
          <p:spPr>
            <a:xfrm>
              <a:off x="3797765" y="1795151"/>
              <a:ext cx="607859" cy="457145"/>
            </a:xfrm>
            <a:prstGeom prst="flowChartDecision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3836237" y="1839057"/>
              <a:ext cx="530914" cy="346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>
                  <a:solidFill>
                    <a:srgbClr val="FFC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🔒</a:t>
              </a:r>
              <a:endParaRPr lang="zh-CN" altLang="en-US" sz="2400">
                <a:solidFill>
                  <a:srgbClr val="FFC000"/>
                </a:solidFill>
              </a:endParaRPr>
            </a:p>
          </p:txBody>
        </p:sp>
      </p:grpSp>
      <p:cxnSp>
        <p:nvCxnSpPr>
          <p:cNvPr id="137" name="直接箭头连接符 136"/>
          <p:cNvCxnSpPr/>
          <p:nvPr/>
        </p:nvCxnSpPr>
        <p:spPr>
          <a:xfrm>
            <a:off x="3407701" y="3479168"/>
            <a:ext cx="135642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>
            <a:stCxn id="4" idx="3"/>
            <a:endCxn id="76" idx="2"/>
          </p:cNvCxnSpPr>
          <p:nvPr/>
        </p:nvCxnSpPr>
        <p:spPr>
          <a:xfrm flipV="1">
            <a:off x="6194234" y="3479167"/>
            <a:ext cx="342260" cy="6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76" idx="6"/>
            <a:endCxn id="86" idx="1"/>
          </p:cNvCxnSpPr>
          <p:nvPr/>
        </p:nvCxnSpPr>
        <p:spPr>
          <a:xfrm flipV="1">
            <a:off x="6728515" y="3463779"/>
            <a:ext cx="992667" cy="15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流程图: 接点 57"/>
          <p:cNvSpPr>
            <a:spLocks noChangeAspect="1"/>
          </p:cNvSpPr>
          <p:nvPr/>
        </p:nvSpPr>
        <p:spPr>
          <a:xfrm>
            <a:off x="2838206" y="3122160"/>
            <a:ext cx="192021" cy="192021"/>
          </a:xfrm>
          <a:prstGeom prst="flowChartConnector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0" name="矩形 139"/>
          <p:cNvSpPr/>
          <p:nvPr/>
        </p:nvSpPr>
        <p:spPr>
          <a:xfrm>
            <a:off x="8489637" y="3169233"/>
            <a:ext cx="94761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release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427503" y="3477009"/>
            <a:ext cx="1316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acquireShared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8288906" y="3476154"/>
            <a:ext cx="13490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微软雅黑" panose="020B0503020204020204" pitchFamily="34" charset="-122"/>
                <a:ea typeface="微软雅黑" panose="020B0503020204020204" pitchFamily="34" charset="-122"/>
              </a:rPr>
              <a:t>releaseShared</a:t>
            </a:r>
            <a:endParaRPr lang="en-US" altLang="zh-CN"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38" name="连接符: 肘形 137"/>
          <p:cNvCxnSpPr>
            <a:stCxn id="135" idx="2"/>
            <a:endCxn id="17" idx="3"/>
          </p:cNvCxnSpPr>
          <p:nvPr/>
        </p:nvCxnSpPr>
        <p:spPr>
          <a:xfrm rot="5400000">
            <a:off x="4496517" y="3859673"/>
            <a:ext cx="748590" cy="5971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5695255" y="3038321"/>
            <a:ext cx="832279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065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  <a:endParaRPr lang="zh-CN" altLang="en-US" sz="2400"/>
          </a:p>
        </p:txBody>
      </p:sp>
      <p:sp>
        <p:nvSpPr>
          <p:cNvPr id="185" name="矩形 184"/>
          <p:cNvSpPr/>
          <p:nvPr/>
        </p:nvSpPr>
        <p:spPr>
          <a:xfrm>
            <a:off x="6724706" y="4409189"/>
            <a:ext cx="11536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等待队列</a:t>
            </a:r>
            <a:endParaRPr lang="en-US" altLang="zh-CN" sz="1600">
              <a:solidFill>
                <a:srgbClr val="F78D2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6" name="连接符: 肘形 185"/>
          <p:cNvCxnSpPr>
            <a:stCxn id="4" idx="2"/>
            <a:endCxn id="185" idx="1"/>
          </p:cNvCxnSpPr>
          <p:nvPr/>
        </p:nvCxnSpPr>
        <p:spPr>
          <a:xfrm rot="16200000" flipH="1">
            <a:off x="5907226" y="3760985"/>
            <a:ext cx="938487" cy="69647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流程图: 决策 3"/>
          <p:cNvSpPr/>
          <p:nvPr/>
        </p:nvSpPr>
        <p:spPr>
          <a:xfrm>
            <a:off x="5862231" y="3332203"/>
            <a:ext cx="332003" cy="307776"/>
          </a:xfrm>
          <a:prstGeom prst="flowChartDecision">
            <a:avLst/>
          </a:prstGeom>
          <a:noFill/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C00000"/>
              </a:solidFill>
            </a:endParaRPr>
          </a:p>
        </p:txBody>
      </p:sp>
      <p:cxnSp>
        <p:nvCxnSpPr>
          <p:cNvPr id="10" name="直接箭头连接符 9"/>
          <p:cNvCxnSpPr>
            <a:stCxn id="135" idx="3"/>
            <a:endCxn id="4" idx="1"/>
          </p:cNvCxnSpPr>
          <p:nvPr/>
        </p:nvCxnSpPr>
        <p:spPr>
          <a:xfrm>
            <a:off x="5574604" y="3479168"/>
            <a:ext cx="287627" cy="6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上弧形 12"/>
          <p:cNvSpPr/>
          <p:nvPr/>
        </p:nvSpPr>
        <p:spPr>
          <a:xfrm rot="15901943">
            <a:off x="2806212" y="4024861"/>
            <a:ext cx="892253" cy="381528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14" name="箭头: 下弧形 13"/>
          <p:cNvSpPr/>
          <p:nvPr/>
        </p:nvSpPr>
        <p:spPr>
          <a:xfrm rot="14273993">
            <a:off x="7181268" y="3869401"/>
            <a:ext cx="1045761" cy="420625"/>
          </a:xfrm>
          <a:prstGeom prst="curvedUp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tx1"/>
              </a:solidFill>
            </a:endParaRPr>
          </a:p>
        </p:txBody>
      </p:sp>
      <p:sp>
        <p:nvSpPr>
          <p:cNvPr id="35" name="标题占位符 1"/>
          <p:cNvSpPr txBox="1">
            <a:spLocks noChangeArrowheads="1"/>
          </p:cNvSpPr>
          <p:nvPr/>
        </p:nvSpPr>
        <p:spPr bwMode="auto">
          <a:xfrm>
            <a:off x="838201" y="1"/>
            <a:ext cx="7177617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AQS</a:t>
            </a:r>
            <a:r>
              <a:rPr lang="zh-CN" altLang="en-US" sz="32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的概念和原理</a:t>
            </a:r>
            <a:endParaRPr lang="zh-TW" altLang="zh-CN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theme/theme1.xml><?xml version="1.0" encoding="utf-8"?>
<a:theme xmlns:a="http://schemas.openxmlformats.org/drawingml/2006/main" name="主题-马士兵教育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主题-马士兵教育</Template>
  <TotalTime>0</TotalTime>
  <Words>5499</Words>
  <Application>WPS 演示</Application>
  <PresentationFormat>宽屏</PresentationFormat>
  <Paragraphs>1256</Paragraphs>
  <Slides>31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5" baseType="lpstr">
      <vt:lpstr>Arial</vt:lpstr>
      <vt:lpstr>宋体</vt:lpstr>
      <vt:lpstr>Wingdings</vt:lpstr>
      <vt:lpstr>新宋体</vt:lpstr>
      <vt:lpstr>微软雅黑</vt:lpstr>
      <vt:lpstr>思源黑体 CN Medium</vt:lpstr>
      <vt:lpstr>黑体</vt:lpstr>
      <vt:lpstr>Calibri</vt:lpstr>
      <vt:lpstr>Arial Unicode MS</vt:lpstr>
      <vt:lpstr>等线</vt:lpstr>
      <vt:lpstr>思源黑体 CN Bold</vt:lpstr>
      <vt:lpstr>-apple-system</vt:lpstr>
      <vt:lpstr>ksdb</vt:lpstr>
      <vt:lpstr>主题-马士兵教育</vt:lpstr>
      <vt:lpstr>1.什么是操作系统？</vt:lpstr>
      <vt:lpstr>5.操作系统的运行机制是怎样的？</vt:lpstr>
      <vt:lpstr>5.操作系统的运行机制是怎样的？</vt:lpstr>
      <vt:lpstr>5.操作系统的运行机制是怎样的？</vt:lpstr>
      <vt:lpstr>5.操作系统的运行机制是怎样的？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3.进程之间是怎么协作的？</vt:lpstr>
      <vt:lpstr>3.进程之间是怎么协作的？</vt:lpstr>
      <vt:lpstr>3.进程之间是怎么协作的？</vt:lpstr>
      <vt:lpstr>3.进程之间是怎么协作的？</vt:lpstr>
      <vt:lpstr>3.进程之间是怎么协作的？</vt:lpstr>
      <vt:lpstr>共享内存的实现方式</vt:lpstr>
      <vt:lpstr>共享内存的实现方式</vt:lpstr>
      <vt:lpstr>TCP协议：三次握手建立连接</vt:lpstr>
      <vt:lpstr>TCP协议：四次挥手释放连接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LiuD</dc:creator>
  <cp:lastModifiedBy>。。</cp:lastModifiedBy>
  <cp:revision>35</cp:revision>
  <dcterms:created xsi:type="dcterms:W3CDTF">2022-03-08T06:45:00Z</dcterms:created>
  <dcterms:modified xsi:type="dcterms:W3CDTF">2025-06-28T08:05:03Z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4749B4B844BC4A49872F0952DC7E975E_12</vt:lpwstr>
  </property>
  <property fmtid="{D5CDD505-2E9C-101B-9397-08002B2CF9AE}" pid="3" name="KSOProductBuildVer">
    <vt:lpwstr>2052-12.1.0.21541</vt:lpwstr>
  </property>
</Properties>
</file>