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6"/>
  </p:handoutMasterIdLst>
  <p:sldIdLst>
    <p:sldId id="256" r:id="rId3"/>
    <p:sldId id="280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90" r:id="rId13"/>
    <p:sldId id="289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9" r:id="rId22"/>
    <p:sldId id="298" r:id="rId23"/>
    <p:sldId id="301" r:id="rId24"/>
    <p:sldId id="300" r:id="rId25"/>
    <p:sldId id="302" r:id="rId26"/>
    <p:sldId id="304" r:id="rId27"/>
    <p:sldId id="303" r:id="rId28"/>
    <p:sldId id="305" r:id="rId29"/>
    <p:sldId id="306" r:id="rId30"/>
    <p:sldId id="307" r:id="rId31"/>
    <p:sldId id="310" r:id="rId32"/>
    <p:sldId id="309" r:id="rId33"/>
    <p:sldId id="311" r:id="rId34"/>
    <p:sldId id="312" r:id="rId35"/>
    <p:sldId id="313" r:id="rId36"/>
    <p:sldId id="314" r:id="rId37"/>
    <p:sldId id="315" r:id="rId38"/>
    <p:sldId id="316" r:id="rId39"/>
    <p:sldId id="317" r:id="rId40"/>
    <p:sldId id="318" r:id="rId41"/>
    <p:sldId id="319" r:id="rId42"/>
    <p:sldId id="320" r:id="rId43"/>
    <p:sldId id="321" r:id="rId44"/>
    <p:sldId id="322" r:id="rId45"/>
    <p:sldId id="323" r:id="rId46"/>
    <p:sldId id="324" r:id="rId47"/>
    <p:sldId id="325" r:id="rId48"/>
    <p:sldId id="327" r:id="rId49"/>
    <p:sldId id="328" r:id="rId50"/>
    <p:sldId id="329" r:id="rId51"/>
    <p:sldId id="330" r:id="rId52"/>
    <p:sldId id="331" r:id="rId53"/>
    <p:sldId id="332" r:id="rId54"/>
    <p:sldId id="333" r:id="rId55"/>
  </p:sldIdLst>
  <p:sldSz cx="1218882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8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3" autoAdjust="0"/>
    <p:restoredTop sz="99632" autoAdjust="0"/>
  </p:normalViewPr>
  <p:slideViewPr>
    <p:cSldViewPr showGuides="1">
      <p:cViewPr varScale="1">
        <p:scale>
          <a:sx n="87" d="100"/>
          <a:sy n="87" d="100"/>
        </p:scale>
        <p:origin x="-629" y="-77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9" Type="http://schemas.openxmlformats.org/officeDocument/2006/relationships/tableStyles" Target="tableStyles.xml"/><Relationship Id="rId58" Type="http://schemas.openxmlformats.org/officeDocument/2006/relationships/viewProps" Target="viewProps.xml"/><Relationship Id="rId57" Type="http://schemas.openxmlformats.org/officeDocument/2006/relationships/presProps" Target="presProps.xml"/><Relationship Id="rId56" Type="http://schemas.openxmlformats.org/officeDocument/2006/relationships/handoutMaster" Target="handoutMasters/handoutMaster1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马士兵教育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20B349-F2EE-40B7-9A96-7F76E2326DFA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马士兵教育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79AF599-AE6F-4E1C-94D1-C707F302C5B5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1F2A70B-78F2-4DCF-B53B-C990D2FAFB8A}" type="slidenum">
              <a:rPr lang="en-US" altLang="zh-CN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zh-CN" altLang="en-US"/>
              <a:t>马士兵教育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0965" indent="0" algn="ctr">
              <a:buNone/>
              <a:defRPr sz="1600"/>
            </a:lvl4pPr>
            <a:lvl5pPr marL="1828165" indent="0" algn="ctr">
              <a:buNone/>
              <a:defRPr sz="1600"/>
            </a:lvl5pPr>
            <a:lvl6pPr marL="2285365" indent="0" algn="ctr">
              <a:buNone/>
              <a:defRPr sz="1600"/>
            </a:lvl6pPr>
            <a:lvl7pPr marL="2742565" indent="0" algn="ctr">
              <a:buNone/>
              <a:defRPr sz="1600"/>
            </a:lvl7pPr>
            <a:lvl8pPr marL="3199130" indent="0" algn="ctr">
              <a:buNone/>
              <a:defRPr sz="1600"/>
            </a:lvl8pPr>
            <a:lvl9pPr marL="365633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EBE9E-E909-4763-AF13-2C163FC3407C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noProof="0"/>
              <a:t>http://mashibing.com</a:t>
            </a:r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95894-8FB3-4E4C-8A45-A4D4E7207458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http://mashibing.com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FA56-E3D7-40D8-A8C7-D21740112711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noProof="0"/>
              <a:t>http://mashibing.com</a:t>
            </a:r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D892C-E7FD-4793-B6D3-C7D9FC4696F1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http://mashibing.com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09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1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5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1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3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B8295-C568-46C0-BFD8-B6FAAD083B3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http://mashibing.com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3F8-092B-4569-9A33-38F43D96F9A9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http://mashibing.com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1A50-1F42-4180-8F91-A81DDA3BB3D5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http://mashibing.com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D849-E754-4C5E-A825-021D7D41C5B2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http://mashibing.com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B6DED1A-B016-4688-BFF5-D8848786F46A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CN" noProof="0"/>
              <a:t>http://mashibing.com</a:t>
            </a:r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FA56-E3D7-40D8-A8C7-D21740112711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noProof="0"/>
              <a:t>http://mashibing.com</a:t>
            </a:r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0965" indent="0">
              <a:buNone/>
              <a:defRPr sz="2000"/>
            </a:lvl4pPr>
            <a:lvl5pPr marL="1828165" indent="0">
              <a:buNone/>
              <a:defRPr sz="2000"/>
            </a:lvl5pPr>
            <a:lvl6pPr marL="2285365" indent="0">
              <a:buNone/>
              <a:defRPr sz="2000"/>
            </a:lvl6pPr>
            <a:lvl7pPr marL="2742565" indent="0">
              <a:buNone/>
              <a:defRPr sz="2000"/>
            </a:lvl7pPr>
            <a:lvl8pPr marL="3199130" indent="0">
              <a:buNone/>
              <a:defRPr sz="2000"/>
            </a:lvl8pPr>
            <a:lvl9pPr marL="365633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FA56-E3D7-40D8-A8C7-D21740112711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noProof="0"/>
              <a:t>http://mashibing.com</a:t>
            </a:r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FFA56-E3D7-40D8-A8C7-D21740112711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noProof="0"/>
              <a:t>http://mashibing.com</a:t>
            </a:r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3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3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3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3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6.png"/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2.png"/><Relationship Id="rId2" Type="http://schemas.openxmlformats.org/officeDocument/2006/relationships/image" Target="../media/image1.png"/><Relationship Id="rId1" Type="http://schemas.openxmlformats.org/officeDocument/2006/relationships/image" Target="../media/image51.png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5.png"/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8.png"/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59.png"/></Relationships>
</file>

<file path=ppt/slides/_rels/slide4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2.png"/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9.png"/><Relationship Id="rId3" Type="http://schemas.openxmlformats.org/officeDocument/2006/relationships/image" Target="../media/image68.png"/><Relationship Id="rId2" Type="http://schemas.openxmlformats.org/officeDocument/2006/relationships/image" Target="../media/image1.png"/><Relationship Id="rId1" Type="http://schemas.openxmlformats.org/officeDocument/2006/relationships/image" Target="../media/image67.png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7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3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5.png"/><Relationship Id="rId1" Type="http://schemas.openxmlformats.org/officeDocument/2006/relationships/image" Target="../media/image1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hyperlink" Target="http://ip:port" TargetMode="Externa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69876" y="1340768"/>
            <a:ext cx="9971409" cy="1514549"/>
          </a:xfrm>
        </p:spPr>
        <p:txBody>
          <a:bodyPr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Linux</a:t>
            </a:r>
            <a:r>
              <a:rPr lang="zh-CN" altLang="en-US" dirty="0" smtClean="0"/>
              <a:t>环境编程基础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2195735" cy="1066800"/>
          </a:xfrm>
        </p:spPr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noProof="0" dirty="0"/>
              <a:t>http://mashibing.com</a:t>
            </a:r>
            <a:endParaRPr lang="zh-CN" altLang="en-US" noProof="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0" y="32530"/>
            <a:ext cx="1413259" cy="902147"/>
          </a:xfrm>
          <a:prstGeom prst="rect">
            <a:avLst/>
          </a:prstGeom>
        </p:spPr>
      </p:pic>
      <p:sp>
        <p:nvSpPr>
          <p:cNvPr id="7" name="标题 1"/>
          <p:cNvSpPr txBox="1"/>
          <p:nvPr/>
        </p:nvSpPr>
        <p:spPr>
          <a:xfrm>
            <a:off x="2854052" y="3356992"/>
            <a:ext cx="7560840" cy="8664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endParaRPr lang="zh-CN" altLang="en-US" sz="2400" dirty="0"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508" y="2708920"/>
            <a:ext cx="4536504" cy="3941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844" y="3454603"/>
            <a:ext cx="5500507" cy="3297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Linux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安装</a:t>
            </a:r>
            <a:r>
              <a:rPr lang="en-US" altLang="zh-CN" b="1" dirty="0" smtClean="0"/>
              <a:t>Linux</a:t>
            </a:r>
            <a:r>
              <a:rPr lang="zh-CN" altLang="en-US" b="1" dirty="0" smtClean="0"/>
              <a:t>的操作步骤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下载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的版本</a:t>
            </a:r>
            <a:r>
              <a:rPr lang="en-US" altLang="zh-CN" dirty="0" smtClean="0"/>
              <a:t>CentOS</a:t>
            </a:r>
            <a:r>
              <a:rPr lang="zh-CN" altLang="en-US" dirty="0" smtClean="0"/>
              <a:t>的镜像文件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打开</a:t>
            </a:r>
            <a:r>
              <a:rPr lang="en-US" altLang="zh-CN" dirty="0" smtClean="0"/>
              <a:t>VMWare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点击新建虚似机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http://mashibing.com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524" y="1340768"/>
            <a:ext cx="731838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369" y="2774179"/>
            <a:ext cx="3707707" cy="358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Linux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982" y="1825625"/>
            <a:ext cx="11665142" cy="4351338"/>
          </a:xfrm>
        </p:spPr>
        <p:txBody>
          <a:bodyPr/>
          <a:lstStyle/>
          <a:p>
            <a:r>
              <a:rPr lang="zh-CN" altLang="en-US" b="1" dirty="0" smtClean="0"/>
              <a:t>安装</a:t>
            </a:r>
            <a:r>
              <a:rPr lang="en-US" altLang="zh-CN" b="1" dirty="0" smtClean="0"/>
              <a:t>Linux</a:t>
            </a:r>
            <a:r>
              <a:rPr lang="zh-CN" altLang="en-US" b="1" dirty="0" smtClean="0"/>
              <a:t>的操作步骤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打开镜像文件所在位置 ，用户名只有是小写字符，修改目录，不建议</a:t>
            </a:r>
            <a:r>
              <a:rPr lang="en-US" altLang="zh-CN" dirty="0" smtClean="0"/>
              <a:t>C</a:t>
            </a:r>
            <a:r>
              <a:rPr lang="zh-CN" altLang="en-US" dirty="0" smtClean="0"/>
              <a:t>盘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http://mashibing.com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88" y="2769660"/>
            <a:ext cx="3703266" cy="3580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228" y="2769660"/>
            <a:ext cx="3719140" cy="3589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Linux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982" y="1825625"/>
            <a:ext cx="11665142" cy="4351338"/>
          </a:xfrm>
        </p:spPr>
        <p:txBody>
          <a:bodyPr/>
          <a:lstStyle/>
          <a:p>
            <a:r>
              <a:rPr lang="zh-CN" altLang="en-US" b="1" dirty="0" smtClean="0"/>
              <a:t>安装</a:t>
            </a:r>
            <a:r>
              <a:rPr lang="en-US" altLang="zh-CN" b="1" dirty="0" smtClean="0"/>
              <a:t>Linux</a:t>
            </a:r>
            <a:r>
              <a:rPr lang="zh-CN" altLang="en-US" b="1" dirty="0" smtClean="0"/>
              <a:t>的操作步骤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指定磁盘容量大小 ，占击完成开始安装  </a:t>
            </a:r>
            <a:r>
              <a:rPr lang="en-US" altLang="zh-CN" dirty="0" smtClean="0"/>
              <a:t>,</a:t>
            </a:r>
            <a:r>
              <a:rPr lang="zh-CN" altLang="en-US" dirty="0" smtClean="0"/>
              <a:t>未能安装完成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http://mashibing.com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88" y="2708920"/>
            <a:ext cx="3023051" cy="2927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180" y="2693431"/>
            <a:ext cx="3044226" cy="2943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500" y="2708920"/>
            <a:ext cx="5029200" cy="269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892" y="2708920"/>
            <a:ext cx="9947027" cy="38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Linux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982" y="1825625"/>
            <a:ext cx="11665142" cy="4351338"/>
          </a:xfrm>
        </p:spPr>
        <p:txBody>
          <a:bodyPr/>
          <a:lstStyle/>
          <a:p>
            <a:r>
              <a:rPr lang="zh-CN" altLang="en-US" b="1" dirty="0" smtClean="0"/>
              <a:t>安装</a:t>
            </a:r>
            <a:r>
              <a:rPr lang="en-US" altLang="zh-CN" b="1" dirty="0" smtClean="0"/>
              <a:t>Linux</a:t>
            </a:r>
            <a:r>
              <a:rPr lang="zh-CN" altLang="en-US" b="1" dirty="0" smtClean="0"/>
              <a:t>的操作步骤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占击左则虚拟要的名称</a:t>
            </a:r>
            <a:r>
              <a:rPr lang="en-US" altLang="zh-CN" dirty="0" smtClean="0"/>
              <a:t>,</a:t>
            </a:r>
            <a:r>
              <a:rPr lang="zh-CN" altLang="en-US" dirty="0" smtClean="0"/>
              <a:t>找到</a:t>
            </a:r>
            <a:r>
              <a:rPr lang="en-US" altLang="zh-CN" dirty="0" smtClean="0"/>
              <a:t>CD/DVD</a:t>
            </a:r>
            <a:r>
              <a:rPr lang="zh-CN" altLang="en-US" dirty="0" smtClean="0"/>
              <a:t>单击修改镜向文件位置</a:t>
            </a:r>
            <a:endParaRPr lang="en-US" altLang="zh-CN" dirty="0" smtClean="0"/>
          </a:p>
          <a:p>
            <a:pPr lvl="1"/>
            <a:endParaRPr lang="en-US" altLang="zh-CN" b="1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http://mashibing.com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828" y="2708920"/>
            <a:ext cx="4837956" cy="3870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Linux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982" y="1825625"/>
            <a:ext cx="11233094" cy="4351338"/>
          </a:xfrm>
        </p:spPr>
        <p:txBody>
          <a:bodyPr/>
          <a:lstStyle/>
          <a:p>
            <a:r>
              <a:rPr lang="zh-CN" altLang="en-US" b="1" dirty="0" smtClean="0"/>
              <a:t>安装</a:t>
            </a:r>
            <a:r>
              <a:rPr lang="en-US" altLang="zh-CN" b="1" dirty="0" smtClean="0"/>
              <a:t>Linux</a:t>
            </a:r>
            <a:r>
              <a:rPr lang="zh-CN" altLang="en-US" b="1" dirty="0" smtClean="0"/>
              <a:t>的操作步骤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开始安装，系统检测，设置安全过程的语言提示</a:t>
            </a:r>
            <a:endParaRPr lang="en-US" altLang="zh-CN" dirty="0" smtClean="0"/>
          </a:p>
          <a:p>
            <a:pPr lvl="1"/>
            <a:endParaRPr lang="en-US" altLang="zh-CN" b="1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http://mashibing.com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2" y="2725457"/>
            <a:ext cx="4333379" cy="3837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884" y="2887227"/>
            <a:ext cx="4597598" cy="3852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Linux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982" y="1825625"/>
            <a:ext cx="11233094" cy="4351338"/>
          </a:xfrm>
        </p:spPr>
        <p:txBody>
          <a:bodyPr/>
          <a:lstStyle/>
          <a:p>
            <a:r>
              <a:rPr lang="zh-CN" altLang="en-US" b="1" dirty="0" smtClean="0"/>
              <a:t>安装</a:t>
            </a:r>
            <a:r>
              <a:rPr lang="en-US" altLang="zh-CN" b="1" dirty="0" smtClean="0"/>
              <a:t>Linux</a:t>
            </a:r>
            <a:r>
              <a:rPr lang="zh-CN" altLang="en-US" b="1" dirty="0" smtClean="0"/>
              <a:t>的操作步骤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安装信息摘要，确认安装目的地。安全完成，重启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http://mashibing.com</a:t>
            </a:r>
            <a:endParaRPr lang="zh-CN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428" y="2860975"/>
            <a:ext cx="4336702" cy="3834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Linux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982" y="1825625"/>
            <a:ext cx="11233094" cy="4351338"/>
          </a:xfrm>
        </p:spPr>
        <p:txBody>
          <a:bodyPr/>
          <a:lstStyle/>
          <a:p>
            <a:r>
              <a:rPr lang="zh-CN" altLang="en-US" b="1" dirty="0" smtClean="0"/>
              <a:t>初始设置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点击认证许可，点击未列出输入账号和密码以管理员身份登录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http://mashibing.com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96" y="2875997"/>
            <a:ext cx="3771553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228" y="2875997"/>
            <a:ext cx="3585815" cy="3073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Linux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982" y="1825625"/>
            <a:ext cx="11233094" cy="4351338"/>
          </a:xfrm>
        </p:spPr>
        <p:txBody>
          <a:bodyPr/>
          <a:lstStyle/>
          <a:p>
            <a:r>
              <a:rPr lang="zh-CN" altLang="en-US" b="1" dirty="0" smtClean="0"/>
              <a:t>成功启动</a:t>
            </a:r>
            <a:r>
              <a:rPr lang="en-US" altLang="zh-CN" b="1" dirty="0" smtClean="0"/>
              <a:t>Linux</a:t>
            </a:r>
            <a:r>
              <a:rPr lang="zh-CN" altLang="en-US" b="1" dirty="0" smtClean="0"/>
              <a:t>系统</a:t>
            </a:r>
            <a:endParaRPr lang="en-US" altLang="zh-CN" b="1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http://mashibing.com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996" y="2311245"/>
            <a:ext cx="5976664" cy="420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的目录结构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982" y="1825625"/>
            <a:ext cx="11233094" cy="4351338"/>
          </a:xfrm>
        </p:spPr>
        <p:txBody>
          <a:bodyPr/>
          <a:lstStyle/>
          <a:p>
            <a:r>
              <a:rPr lang="en-US" altLang="zh-CN" b="1" dirty="0" smtClean="0"/>
              <a:t>Linux</a:t>
            </a:r>
            <a:r>
              <a:rPr lang="zh-CN" altLang="en-US" b="1" dirty="0"/>
              <a:t>系</a:t>
            </a:r>
            <a:r>
              <a:rPr lang="zh-CN" altLang="en-US" b="1" dirty="0" smtClean="0"/>
              <a:t>统目录结构</a:t>
            </a:r>
            <a:endParaRPr lang="en-US" altLang="zh-CN" b="1" dirty="0" smtClean="0"/>
          </a:p>
          <a:p>
            <a:pPr marL="457200" lvl="1" indent="0">
              <a:buNone/>
            </a:pPr>
            <a:endParaRPr lang="en-US" altLang="zh-CN" b="1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http://mashibing.com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347961" y="2348880"/>
          <a:ext cx="9865096" cy="4082657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792088"/>
                <a:gridCol w="1656184"/>
                <a:gridCol w="7416824"/>
              </a:tblGrid>
              <a:tr h="36444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序号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目录结构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42645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/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根目录（</a:t>
                      </a:r>
                      <a:r>
                        <a:rPr lang="en-US" altLang="zh-CN" dirty="0" smtClean="0"/>
                        <a:t>Unix</a:t>
                      </a:r>
                      <a:r>
                        <a:rPr lang="zh-CN" altLang="en-US" dirty="0" smtClean="0"/>
                        <a:t>和</a:t>
                      </a:r>
                      <a:r>
                        <a:rPr lang="en-US" altLang="zh-CN" dirty="0" smtClean="0"/>
                        <a:t>Linux</a:t>
                      </a:r>
                      <a:r>
                        <a:rPr lang="zh-CN" altLang="en-US" dirty="0" smtClean="0"/>
                        <a:t>中没有盘符的概念）一个硬盘一个根</a:t>
                      </a:r>
                      <a:endParaRPr lang="zh-CN" altLang="en-US" dirty="0"/>
                    </a:p>
                  </a:txBody>
                  <a:tcPr/>
                </a:tc>
              </a:tr>
              <a:tr h="36444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/bin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系统的常用命令目录。包括控制台命令、系统可执行文件、系统的核心二进制文件等</a:t>
                      </a:r>
                      <a:endParaRPr lang="zh-CN" altLang="en-US" dirty="0"/>
                    </a:p>
                  </a:txBody>
                  <a:tcPr/>
                </a:tc>
              </a:tr>
              <a:tr h="36444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/etc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发布目录。保存系统中所有的核心内容</a:t>
                      </a:r>
                      <a:r>
                        <a:rPr lang="zh-CN" altLang="en-US" baseline="0" dirty="0" smtClean="0"/>
                        <a:t>，要求控制权限高，建议不要随便读写</a:t>
                      </a:r>
                      <a:endParaRPr lang="zh-CN" altLang="en-US" dirty="0"/>
                    </a:p>
                  </a:txBody>
                  <a:tcPr/>
                </a:tc>
              </a:tr>
              <a:tr h="36444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/usr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用户目录。相当于</a:t>
                      </a:r>
                      <a:r>
                        <a:rPr lang="en-US" altLang="zh-CN" dirty="0" smtClean="0"/>
                        <a:t>Windows</a:t>
                      </a:r>
                      <a:r>
                        <a:rPr lang="zh-CN" altLang="en-US" dirty="0" smtClean="0"/>
                        <a:t>系统中的</a:t>
                      </a:r>
                      <a:r>
                        <a:rPr lang="en-US" altLang="zh-CN" dirty="0" smtClean="0"/>
                        <a:t>program</a:t>
                      </a:r>
                      <a:r>
                        <a:rPr lang="en-US" altLang="zh-CN" baseline="0" dirty="0" smtClean="0"/>
                        <a:t> files </a:t>
                      </a:r>
                      <a:r>
                        <a:rPr lang="zh-CN" altLang="en-US" baseline="0" dirty="0" smtClean="0"/>
                        <a:t>目录。常用于安装系统所有用户共用的软件、资源的</a:t>
                      </a:r>
                      <a:endParaRPr lang="zh-CN" altLang="en-US" dirty="0"/>
                    </a:p>
                  </a:txBody>
                  <a:tcPr/>
                </a:tc>
              </a:tr>
              <a:tr h="36444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/root </a:t>
                      </a:r>
                      <a:r>
                        <a:rPr lang="zh-CN" altLang="en-US" dirty="0" smtClean="0"/>
                        <a:t>或</a:t>
                      </a:r>
                      <a:r>
                        <a:rPr lang="en-US" altLang="zh-CN" b="1" dirty="0" smtClean="0"/>
                        <a:t>~</a:t>
                      </a:r>
                      <a:r>
                        <a:rPr lang="zh-CN" altLang="en-US" dirty="0" smtClean="0"/>
                        <a:t>表示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root</a:t>
                      </a:r>
                      <a:r>
                        <a:rPr lang="zh-CN" altLang="en-US" dirty="0" smtClean="0"/>
                        <a:t>根用户的用户目录，相当于</a:t>
                      </a:r>
                      <a:r>
                        <a:rPr lang="en-US" altLang="zh-CN" dirty="0" smtClean="0"/>
                        <a:t>windows</a:t>
                      </a:r>
                      <a:r>
                        <a:rPr lang="zh-CN" altLang="en-US" dirty="0" smtClean="0"/>
                        <a:t>系统中的</a:t>
                      </a:r>
                      <a:r>
                        <a:rPr lang="en-US" altLang="zh-CN" dirty="0" smtClean="0"/>
                        <a:t>c:/users/administrator</a:t>
                      </a:r>
                      <a:r>
                        <a:rPr lang="zh-CN" altLang="en-US" dirty="0" smtClean="0"/>
                        <a:t>目录</a:t>
                      </a:r>
                      <a:endParaRPr lang="zh-CN" altLang="en-US" dirty="0"/>
                    </a:p>
                  </a:txBody>
                  <a:tcPr/>
                </a:tc>
              </a:tr>
              <a:tr h="36444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/home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保存其他用户主目录的目录。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/home/yangshujuan</a:t>
                      </a:r>
                      <a:endParaRPr lang="en-US" altLang="zh-CN" baseline="0" dirty="0" smtClean="0"/>
                    </a:p>
                  </a:txBody>
                  <a:tcPr/>
                </a:tc>
              </a:tr>
              <a:tr h="36444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/var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系统运行过程的数据目录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中的路径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982" y="1825625"/>
            <a:ext cx="11233094" cy="4351338"/>
          </a:xfrm>
        </p:spPr>
        <p:txBody>
          <a:bodyPr/>
          <a:lstStyle/>
          <a:p>
            <a:r>
              <a:rPr lang="en-US" altLang="zh-CN" b="1" dirty="0" smtClean="0"/>
              <a:t>Linux</a:t>
            </a:r>
            <a:r>
              <a:rPr lang="zh-CN" altLang="en-US" b="1" dirty="0"/>
              <a:t>系</a:t>
            </a:r>
            <a:r>
              <a:rPr lang="zh-CN" altLang="en-US" b="1" dirty="0" smtClean="0"/>
              <a:t>统目录结构</a:t>
            </a:r>
            <a:r>
              <a:rPr lang="en-US" altLang="zh-CN" b="1" dirty="0" smtClean="0"/>
              <a:t>~</a:t>
            </a:r>
            <a:endParaRPr lang="en-US" altLang="zh-CN" b="1" dirty="0" smtClean="0"/>
          </a:p>
          <a:p>
            <a:pPr marL="457200" lvl="1" indent="0">
              <a:buNone/>
            </a:pPr>
            <a:endParaRPr lang="en-US" altLang="zh-CN" b="1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http://mashibing.com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00" y="2348880"/>
            <a:ext cx="3178118" cy="3585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课程介绍：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简介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VMWare</a:t>
            </a:r>
            <a:r>
              <a:rPr lang="zh-CN" altLang="en-US" dirty="0" smtClean="0"/>
              <a:t>安装及使用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安装及注意事项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目录结构及路径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、常用命令</a:t>
            </a:r>
            <a:endParaRPr lang="en-US" altLang="zh-CN" dirty="0" smtClean="0"/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、虚拟机常用配置</a:t>
            </a:r>
            <a:endParaRPr lang="en-US" altLang="zh-CN" dirty="0" smtClean="0"/>
          </a:p>
          <a:p>
            <a:r>
              <a:rPr lang="en-US" altLang="zh-CN" dirty="0" smtClean="0"/>
              <a:t>7</a:t>
            </a:r>
            <a:r>
              <a:rPr lang="zh-CN" altLang="en-US" dirty="0" smtClean="0"/>
              <a:t>、</a:t>
            </a:r>
            <a:r>
              <a:rPr lang="en-US" altLang="zh-CN" dirty="0" smtClean="0"/>
              <a:t>Xshell</a:t>
            </a:r>
            <a:r>
              <a:rPr lang="zh-CN" altLang="en-US" dirty="0" smtClean="0"/>
              <a:t>安装及使用</a:t>
            </a:r>
            <a:endParaRPr lang="en-US" altLang="zh-CN" dirty="0" smtClean="0"/>
          </a:p>
          <a:p>
            <a:r>
              <a:rPr lang="en-US" altLang="zh-CN" dirty="0" smtClean="0"/>
              <a:t>8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的上传与下载</a:t>
            </a:r>
            <a:endParaRPr lang="en-US" altLang="zh-CN" dirty="0" smtClean="0"/>
          </a:p>
          <a:p>
            <a:r>
              <a:rPr lang="en-US" altLang="zh-CN" dirty="0" smtClean="0"/>
              <a:t>9</a:t>
            </a:r>
            <a:r>
              <a:rPr lang="zh-CN" altLang="en-US" dirty="0" smtClean="0"/>
              <a:t>、安装</a:t>
            </a:r>
            <a:r>
              <a:rPr lang="en-US" altLang="zh-CN" dirty="0" smtClean="0"/>
              <a:t>JDK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及</a:t>
            </a:r>
            <a:r>
              <a:rPr lang="en-US" altLang="zh-CN" dirty="0" smtClean="0"/>
              <a:t>MySQL</a:t>
            </a:r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http://mashibing.com</a:t>
            </a:r>
            <a:endParaRPr lang="zh-CN" altLang="en-US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中的路径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982" y="1825625"/>
            <a:ext cx="11233094" cy="4351338"/>
          </a:xfrm>
        </p:spPr>
        <p:txBody>
          <a:bodyPr/>
          <a:lstStyle/>
          <a:p>
            <a:r>
              <a:rPr lang="en-US" altLang="zh-CN" b="1" dirty="0" smtClean="0"/>
              <a:t>Linux</a:t>
            </a:r>
            <a:r>
              <a:rPr lang="zh-CN" altLang="en-US" b="1" dirty="0"/>
              <a:t>系</a:t>
            </a:r>
            <a:r>
              <a:rPr lang="zh-CN" altLang="en-US" b="1" dirty="0" smtClean="0"/>
              <a:t>统目录结构</a:t>
            </a:r>
            <a:r>
              <a:rPr lang="en-US" altLang="zh-CN" b="1" dirty="0" smtClean="0"/>
              <a:t>~</a:t>
            </a:r>
            <a:endParaRPr lang="en-US" altLang="zh-CN" b="1" dirty="0" smtClean="0"/>
          </a:p>
          <a:p>
            <a:pPr marL="457200" lvl="1" indent="0">
              <a:buNone/>
            </a:pPr>
            <a:endParaRPr lang="en-US" altLang="zh-CN" b="1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http://mashibing.com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322701" y="2636912"/>
          <a:ext cx="9865095" cy="2559304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641995"/>
                <a:gridCol w="1152128"/>
                <a:gridCol w="3837202"/>
                <a:gridCol w="4233770"/>
              </a:tblGrid>
              <a:tr h="36444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序号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路径</a:t>
                      </a:r>
                      <a:r>
                        <a:rPr lang="zh-CN" altLang="en-US" baseline="0" dirty="0" smtClean="0"/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写法</a:t>
                      </a:r>
                      <a:endParaRPr lang="zh-CN" altLang="en-US" dirty="0"/>
                    </a:p>
                  </a:txBody>
                  <a:tcPr/>
                </a:tc>
              </a:tr>
              <a:tr h="42645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全路径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从</a:t>
                      </a:r>
                      <a:r>
                        <a:rPr lang="en-US" altLang="zh-CN" dirty="0" smtClean="0"/>
                        <a:t>filesystem</a:t>
                      </a:r>
                      <a:r>
                        <a:rPr lang="zh-CN" altLang="en-US" dirty="0" smtClean="0"/>
                        <a:t>根目录开始寻找文件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zh-CN" altLang="en-US" dirty="0" smtClean="0"/>
                        <a:t>绝对路径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以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开头。举例</a:t>
                      </a:r>
                      <a:r>
                        <a:rPr lang="en-US" altLang="zh-CN" dirty="0" smtClean="0"/>
                        <a:t>:</a:t>
                      </a:r>
                      <a:r>
                        <a:rPr lang="zh-CN" altLang="en-US" dirty="0" smtClean="0"/>
                        <a:t>找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usr</a:t>
                      </a:r>
                      <a:r>
                        <a:rPr lang="zh-CN" altLang="en-US" baseline="0" dirty="0" smtClean="0"/>
                        <a:t>下</a:t>
                      </a:r>
                      <a:r>
                        <a:rPr lang="en-US" altLang="zh-CN" baseline="0" dirty="0" smtClean="0"/>
                        <a:t>local</a:t>
                      </a:r>
                      <a:r>
                        <a:rPr lang="zh-CN" altLang="en-US" baseline="0" dirty="0" smtClean="0"/>
                        <a:t>中的内容。写法为 </a:t>
                      </a:r>
                      <a:r>
                        <a:rPr lang="en-US" altLang="zh-CN" baseline="0" dirty="0" smtClean="0"/>
                        <a:t>/usr/local</a:t>
                      </a:r>
                      <a:endParaRPr lang="zh-CN" altLang="en-US" dirty="0"/>
                    </a:p>
                  </a:txBody>
                  <a:tcPr/>
                </a:tc>
              </a:tr>
              <a:tr h="36444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相对路径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从当前资料路径开始寻找，找到其他资源路径的过程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找当前资源的子目录直接写子目录名称，找上一级文件写法为</a:t>
                      </a:r>
                      <a:r>
                        <a:rPr lang="zh-CN" altLang="en-US" baseline="0" dirty="0" smtClean="0"/>
                        <a:t> </a:t>
                      </a:r>
                      <a:r>
                        <a:rPr lang="en-US" altLang="zh-CN" baseline="0" dirty="0" smtClean="0"/>
                        <a:t>   ../</a:t>
                      </a:r>
                      <a:endParaRPr lang="zh-CN" altLang="en-US" dirty="0"/>
                    </a:p>
                  </a:txBody>
                  <a:tcPr/>
                </a:tc>
              </a:tr>
              <a:tr h="36444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特殊路径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表示磁盘根</a:t>
                      </a:r>
                      <a:endParaRPr lang="en-US" altLang="zh-CN" dirty="0" smtClean="0"/>
                    </a:p>
                    <a:p>
                      <a:r>
                        <a:rPr lang="en-US" altLang="zh-CN" b="1" dirty="0" smtClean="0"/>
                        <a:t>~</a:t>
                      </a:r>
                      <a:r>
                        <a:rPr lang="zh-CN" altLang="en-US" dirty="0" smtClean="0"/>
                        <a:t>表示</a:t>
                      </a:r>
                      <a:r>
                        <a:rPr lang="en-US" altLang="zh-CN" dirty="0" smtClean="0"/>
                        <a:t>/root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zh-CN" altLang="en-US" baseline="0" dirty="0" smtClean="0"/>
                        <a:t>（</a:t>
                      </a:r>
                      <a:r>
                        <a:rPr lang="en-US" altLang="zh-CN" baseline="0" dirty="0" smtClean="0"/>
                        <a:t>root</a:t>
                      </a:r>
                      <a:r>
                        <a:rPr lang="zh-CN" altLang="en-US" baseline="0" dirty="0" smtClean="0"/>
                        <a:t>用户的根目录），</a:t>
                      </a:r>
                      <a:r>
                        <a:rPr lang="en-US" altLang="zh-CN" baseline="0" dirty="0" smtClean="0"/>
                        <a:t>root</a:t>
                      </a:r>
                      <a:r>
                        <a:rPr lang="zh-CN" altLang="en-US" baseline="0" dirty="0" smtClean="0"/>
                        <a:t>文件夹的根目录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中的常用命令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982" y="1825625"/>
            <a:ext cx="11233094" cy="4351338"/>
          </a:xfrm>
        </p:spPr>
        <p:txBody>
          <a:bodyPr/>
          <a:lstStyle/>
          <a:p>
            <a:r>
              <a:rPr lang="en-US" altLang="zh-CN" b="1" dirty="0" smtClean="0"/>
              <a:t>Linux</a:t>
            </a:r>
            <a:r>
              <a:rPr lang="zh-CN" altLang="en-US" b="1" dirty="0" smtClean="0"/>
              <a:t>中的命令严格区分大小写</a:t>
            </a:r>
            <a:endParaRPr lang="en-US" altLang="zh-CN" b="1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http://mashibing.com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322701" y="2636912"/>
          <a:ext cx="9020183" cy="3137729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641995"/>
                <a:gridCol w="1152128"/>
                <a:gridCol w="7226060"/>
              </a:tblGrid>
              <a:tr h="36444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序号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命令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42645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pwd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print working</a:t>
                      </a:r>
                      <a:r>
                        <a:rPr lang="en-US" altLang="zh-CN" baseline="0" dirty="0" smtClean="0"/>
                        <a:t> directory </a:t>
                      </a:r>
                      <a:r>
                        <a:rPr lang="zh-CN" altLang="en-US" baseline="0" dirty="0" smtClean="0"/>
                        <a:t>：输出当前工作目录，光标所有位置的目录</a:t>
                      </a:r>
                      <a:r>
                        <a:rPr lang="en-US" altLang="zh-CN" baseline="0" dirty="0" smtClean="0"/>
                        <a:t>(</a:t>
                      </a:r>
                      <a:r>
                        <a:rPr lang="zh-CN" altLang="en-US" baseline="0" dirty="0" smtClean="0"/>
                        <a:t>绝对路径</a:t>
                      </a:r>
                      <a:r>
                        <a:rPr lang="en-US" altLang="zh-CN" baseline="0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</a:tr>
              <a:tr h="42645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change directory</a:t>
                      </a:r>
                      <a:r>
                        <a:rPr lang="en-US" altLang="zh-CN" baseline="0" dirty="0" smtClean="0"/>
                        <a:t> :’</a:t>
                      </a:r>
                      <a:r>
                        <a:rPr lang="zh-CN" altLang="en-US" baseline="0" dirty="0" smtClean="0"/>
                        <a:t>切换目录  ‘</a:t>
                      </a:r>
                      <a:r>
                        <a:rPr lang="en-US" altLang="zh-CN" baseline="0" dirty="0" smtClean="0"/>
                        <a:t>.</a:t>
                      </a:r>
                      <a:r>
                        <a:rPr lang="zh-CN" altLang="en-US" baseline="0" dirty="0" smtClean="0"/>
                        <a:t>’表示当前目当 </a:t>
                      </a:r>
                      <a:r>
                        <a:rPr lang="en-US" altLang="zh-CN" baseline="0" dirty="0" smtClean="0"/>
                        <a:t>‘..’</a:t>
                      </a:r>
                      <a:r>
                        <a:rPr lang="zh-CN" altLang="en-US" baseline="0" dirty="0" smtClean="0"/>
                        <a:t>上一级目录（父目录</a:t>
                      </a:r>
                      <a:r>
                        <a:rPr lang="en-US" altLang="zh-CN" baseline="0" dirty="0" smtClean="0"/>
                        <a:t>)</a:t>
                      </a:r>
                      <a:endParaRPr lang="en-US" altLang="zh-CN" baseline="0" dirty="0" smtClean="0"/>
                    </a:p>
                  </a:txBody>
                  <a:tcPr/>
                </a:tc>
              </a:tr>
              <a:tr h="42645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aseline="0" dirty="0" smtClean="0"/>
                        <a:t>List : </a:t>
                      </a:r>
                      <a:r>
                        <a:rPr lang="zh-CN" altLang="en-US" baseline="0" dirty="0" smtClean="0"/>
                        <a:t>列表目录中的内容。默认显示当前目录下的文件列表</a:t>
                      </a:r>
                      <a:endParaRPr lang="en-US" altLang="zh-CN" baseline="0" dirty="0" smtClean="0"/>
                    </a:p>
                  </a:txBody>
                  <a:tcPr/>
                </a:tc>
              </a:tr>
              <a:tr h="42645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clear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aseline="0" dirty="0" smtClean="0"/>
                        <a:t>清空屏幕</a:t>
                      </a:r>
                      <a:endParaRPr lang="en-US" altLang="zh-CN" baseline="0" dirty="0" smtClean="0"/>
                    </a:p>
                  </a:txBody>
                  <a:tcPr/>
                </a:tc>
              </a:tr>
              <a:tr h="42645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touch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aseline="0" dirty="0" smtClean="0"/>
                        <a:t>创建空白文件</a:t>
                      </a:r>
                      <a:endParaRPr lang="en-US" altLang="zh-CN" baseline="0" dirty="0" smtClean="0"/>
                    </a:p>
                  </a:txBody>
                  <a:tcPr/>
                </a:tc>
              </a:tr>
              <a:tr h="42645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aseline="0" dirty="0" smtClean="0"/>
                        <a:t>查看文件的全部内容，一次性显示文件中所有内容</a:t>
                      </a:r>
                      <a:endParaRPr lang="en-US" altLang="zh-CN" baseline="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中的常用命令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982" y="1825625"/>
            <a:ext cx="11233094" cy="4351338"/>
          </a:xfrm>
        </p:spPr>
        <p:txBody>
          <a:bodyPr/>
          <a:lstStyle/>
          <a:p>
            <a:r>
              <a:rPr lang="en-US" altLang="zh-CN" b="1" dirty="0" smtClean="0"/>
              <a:t>Linux</a:t>
            </a:r>
            <a:r>
              <a:rPr lang="zh-CN" altLang="en-US" b="1" dirty="0" smtClean="0"/>
              <a:t>中的命令严格区分大小写</a:t>
            </a:r>
            <a:endParaRPr lang="en-US" altLang="zh-CN" b="1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http://mashibing.com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322701" y="2636912"/>
          <a:ext cx="9020183" cy="3564473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641995"/>
                <a:gridCol w="1152128"/>
                <a:gridCol w="7226060"/>
              </a:tblGrid>
              <a:tr h="36444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序号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命令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42645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more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多屏显示文件内容，显示后，使用空格显示下一屏，回车显示下一行，</a:t>
                      </a:r>
                      <a:r>
                        <a:rPr lang="en-US" altLang="zh-CN" dirty="0" smtClean="0"/>
                        <a:t>q</a:t>
                      </a:r>
                      <a:r>
                        <a:rPr lang="zh-CN" altLang="en-US" dirty="0" smtClean="0"/>
                        <a:t>退出分屏显示</a:t>
                      </a:r>
                      <a:r>
                        <a:rPr lang="en-US" altLang="zh-CN" dirty="0" smtClean="0"/>
                        <a:t>,</a:t>
                      </a:r>
                      <a:r>
                        <a:rPr lang="en-US" altLang="zh-CN" baseline="0" dirty="0" smtClean="0"/>
                        <a:t> ctrl+c </a:t>
                      </a:r>
                      <a:r>
                        <a:rPr lang="zh-CN" altLang="en-US" baseline="0" dirty="0" smtClean="0"/>
                        <a:t>退出命令</a:t>
                      </a:r>
                      <a:endParaRPr lang="zh-CN" altLang="en-US" dirty="0"/>
                    </a:p>
                  </a:txBody>
                  <a:tcPr/>
                </a:tc>
              </a:tr>
              <a:tr h="42645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head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显示文件的前多少行，默认显示前</a:t>
                      </a:r>
                      <a:r>
                        <a:rPr lang="en-US" altLang="zh-CN" dirty="0" smtClean="0"/>
                        <a:t>10</a:t>
                      </a:r>
                      <a:r>
                        <a:rPr lang="zh-CN" altLang="en-US" dirty="0" smtClean="0"/>
                        <a:t>行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head</a:t>
                      </a:r>
                      <a:r>
                        <a:rPr lang="en-US" altLang="zh-CN" baseline="0" dirty="0" smtClean="0"/>
                        <a:t> –number filename  </a:t>
                      </a:r>
                      <a:r>
                        <a:rPr lang="zh-CN" altLang="en-US" baseline="0" dirty="0" smtClean="0"/>
                        <a:t>显示文件中的前多少行</a:t>
                      </a:r>
                      <a:endParaRPr lang="zh-CN" altLang="en-US" dirty="0"/>
                    </a:p>
                  </a:txBody>
                  <a:tcPr/>
                </a:tc>
              </a:tr>
              <a:tr h="42645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tail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显示文件末尾多少行，默认显示末尾</a:t>
                      </a:r>
                      <a:r>
                        <a:rPr lang="en-US" altLang="zh-CN" dirty="0" smtClean="0"/>
                        <a:t>10</a:t>
                      </a:r>
                      <a:r>
                        <a:rPr lang="zh-CN" altLang="en-US" dirty="0" smtClean="0"/>
                        <a:t>行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tail</a:t>
                      </a:r>
                      <a:r>
                        <a:rPr lang="en-US" altLang="zh-CN" baseline="0" dirty="0" smtClean="0"/>
                        <a:t> –number filename</a:t>
                      </a:r>
                      <a:endParaRPr lang="zh-CN" altLang="en-US" dirty="0"/>
                    </a:p>
                  </a:txBody>
                  <a:tcPr/>
                </a:tc>
              </a:tr>
              <a:tr h="42645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mkdir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make directory </a:t>
                      </a:r>
                      <a:r>
                        <a:rPr lang="zh-CN" altLang="en-US" dirty="0" smtClean="0"/>
                        <a:t>创建目录</a:t>
                      </a:r>
                      <a:endParaRPr lang="zh-CN" altLang="en-US" dirty="0"/>
                    </a:p>
                  </a:txBody>
                  <a:tcPr/>
                </a:tc>
              </a:tr>
              <a:tr h="42645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copy</a:t>
                      </a:r>
                      <a:r>
                        <a:rPr lang="en-US" altLang="zh-CN" baseline="0" dirty="0" smtClean="0"/>
                        <a:t> : </a:t>
                      </a:r>
                      <a:r>
                        <a:rPr lang="zh-CN" altLang="en-US" baseline="0" dirty="0" smtClean="0"/>
                        <a:t>复制命令</a:t>
                      </a:r>
                      <a:endParaRPr lang="zh-CN" altLang="en-US" dirty="0"/>
                    </a:p>
                  </a:txBody>
                  <a:tcPr/>
                </a:tc>
              </a:tr>
              <a:tr h="42645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remove</a:t>
                      </a:r>
                      <a:r>
                        <a:rPr lang="en-US" altLang="zh-CN" baseline="0" smtClean="0"/>
                        <a:t> </a:t>
                      </a:r>
                      <a:r>
                        <a:rPr lang="en-US" altLang="zh-CN" baseline="0" dirty="0" smtClean="0"/>
                        <a:t>:</a:t>
                      </a:r>
                      <a:r>
                        <a:rPr lang="zh-CN" altLang="en-US" baseline="0" dirty="0" smtClean="0"/>
                        <a:t>删除 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中的常用命令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982" y="1825625"/>
            <a:ext cx="11233094" cy="4351338"/>
          </a:xfrm>
        </p:spPr>
        <p:txBody>
          <a:bodyPr/>
          <a:lstStyle/>
          <a:p>
            <a:r>
              <a:rPr lang="en-US" altLang="zh-CN" b="1" dirty="0" smtClean="0"/>
              <a:t>Linux</a:t>
            </a:r>
            <a:r>
              <a:rPr lang="zh-CN" altLang="en-US" b="1" dirty="0" smtClean="0"/>
              <a:t>中的命令严格区分大小写</a:t>
            </a:r>
            <a:endParaRPr lang="en-US" altLang="zh-CN" b="1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http://mashibing.com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322701" y="2348880"/>
          <a:ext cx="9020183" cy="4173843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641995"/>
                <a:gridCol w="1152128"/>
                <a:gridCol w="7226060"/>
              </a:tblGrid>
              <a:tr h="36444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序号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命令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42645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Move</a:t>
                      </a:r>
                      <a:r>
                        <a:rPr lang="en-US" altLang="zh-CN" baseline="0" dirty="0" smtClean="0"/>
                        <a:t> </a:t>
                      </a:r>
                      <a:r>
                        <a:rPr lang="zh-CN" altLang="en-US" baseline="0" dirty="0" smtClean="0"/>
                        <a:t>移动或重命名，相当于剪切和重命名</a:t>
                      </a:r>
                      <a:endParaRPr lang="zh-CN" altLang="en-US" dirty="0"/>
                    </a:p>
                  </a:txBody>
                  <a:tcPr/>
                </a:tc>
              </a:tr>
              <a:tr h="42645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vi | vim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启动</a:t>
                      </a:r>
                      <a:r>
                        <a:rPr lang="en-US" altLang="zh-CN" dirty="0" smtClean="0"/>
                        <a:t>Linux</a:t>
                      </a:r>
                      <a:r>
                        <a:rPr lang="zh-CN" altLang="en-US" dirty="0" smtClean="0"/>
                        <a:t>中的文本编辑器，</a:t>
                      </a:r>
                      <a:r>
                        <a:rPr lang="en-US" altLang="zh-CN" dirty="0" smtClean="0"/>
                        <a:t>vim</a:t>
                      </a:r>
                      <a:r>
                        <a:rPr lang="zh-CN" altLang="en-US" dirty="0" smtClean="0"/>
                        <a:t>是</a:t>
                      </a:r>
                      <a:r>
                        <a:rPr lang="en-US" altLang="zh-CN" dirty="0" smtClean="0"/>
                        <a:t>vi</a:t>
                      </a:r>
                      <a:r>
                        <a:rPr lang="zh-CN" altLang="en-US" dirty="0" smtClean="0"/>
                        <a:t>增强命令，不代表所有的</a:t>
                      </a:r>
                      <a:r>
                        <a:rPr lang="en-US" altLang="zh-CN" dirty="0" smtClean="0"/>
                        <a:t>Linux</a:t>
                      </a:r>
                      <a:r>
                        <a:rPr lang="zh-CN" altLang="en-US" dirty="0" smtClean="0"/>
                        <a:t>都支持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编辑模式 （编辑文件内容）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a</a:t>
                      </a:r>
                      <a:r>
                        <a:rPr lang="en-US" altLang="zh-CN" baseline="0" dirty="0" smtClean="0"/>
                        <a:t>    </a:t>
                      </a:r>
                      <a:r>
                        <a:rPr lang="zh-CN" altLang="en-US" baseline="0" dirty="0" smtClean="0"/>
                        <a:t>追加方式进行编辑模式 </a:t>
                      </a:r>
                      <a:endParaRPr lang="en-US" altLang="zh-CN" baseline="0" dirty="0" smtClean="0"/>
                    </a:p>
                    <a:p>
                      <a:r>
                        <a:rPr lang="en-US" altLang="zh-CN" baseline="0" dirty="0" smtClean="0"/>
                        <a:t>i     </a:t>
                      </a:r>
                      <a:r>
                        <a:rPr lang="zh-CN" altLang="en-US" baseline="0" dirty="0" smtClean="0"/>
                        <a:t>插入方式进行编辑模式 </a:t>
                      </a:r>
                      <a:endParaRPr lang="en-US" altLang="zh-CN" baseline="0" dirty="0" smtClean="0"/>
                    </a:p>
                    <a:p>
                      <a:r>
                        <a:rPr lang="en-US" altLang="zh-CN" baseline="0" dirty="0" smtClean="0"/>
                        <a:t>o    </a:t>
                      </a:r>
                      <a:r>
                        <a:rPr lang="zh-CN" altLang="en-US" baseline="0" dirty="0" smtClean="0"/>
                        <a:t>在光标所在位置之下，新增一行</a:t>
                      </a:r>
                      <a:endParaRPr lang="en-US" altLang="zh-CN" baseline="0" dirty="0" smtClean="0"/>
                    </a:p>
                    <a:p>
                      <a:r>
                        <a:rPr lang="en-US" altLang="zh-CN" baseline="0" dirty="0" smtClean="0"/>
                        <a:t>O    </a:t>
                      </a:r>
                      <a:r>
                        <a:rPr lang="zh-CN" altLang="en-US" baseline="0" dirty="0" smtClean="0"/>
                        <a:t>在光标所在位置之上，新增一行</a:t>
                      </a:r>
                      <a:endParaRPr lang="en-US" altLang="zh-CN" baseline="0" dirty="0" smtClean="0"/>
                    </a:p>
                    <a:p>
                      <a:r>
                        <a:rPr lang="zh-CN" altLang="en-US" baseline="0" dirty="0" smtClean="0"/>
                        <a:t>命令模式 （控制文件的状态）</a:t>
                      </a:r>
                      <a:endParaRPr lang="en-US" altLang="zh-CN" baseline="0" dirty="0" smtClean="0"/>
                    </a:p>
                    <a:p>
                      <a:r>
                        <a:rPr lang="en-US" altLang="zh-CN" baseline="0" dirty="0" smtClean="0"/>
                        <a:t>dd  </a:t>
                      </a:r>
                      <a:r>
                        <a:rPr lang="zh-CN" altLang="en-US" baseline="0" dirty="0" smtClean="0"/>
                        <a:t>删除指定行，默认</a:t>
                      </a:r>
                      <a:r>
                        <a:rPr lang="en-US" altLang="zh-CN" baseline="0" dirty="0" smtClean="0"/>
                        <a:t>1</a:t>
                      </a:r>
                      <a:r>
                        <a:rPr lang="zh-CN" altLang="en-US" baseline="0" dirty="0" smtClean="0"/>
                        <a:t>行</a:t>
                      </a:r>
                      <a:endParaRPr lang="en-US" altLang="zh-CN" baseline="0" dirty="0" smtClean="0"/>
                    </a:p>
                    <a:p>
                      <a:r>
                        <a:rPr lang="en-US" altLang="zh-CN" baseline="0" dirty="0" smtClean="0"/>
                        <a:t>:w   write</a:t>
                      </a:r>
                      <a:r>
                        <a:rPr lang="zh-CN" altLang="en-US" baseline="0" dirty="0" smtClean="0"/>
                        <a:t>保存       </a:t>
                      </a:r>
                      <a:r>
                        <a:rPr lang="en-US" altLang="zh-CN" baseline="0" dirty="0" smtClean="0"/>
                        <a:t>:q  quit</a:t>
                      </a:r>
                      <a:r>
                        <a:rPr lang="zh-CN" altLang="en-US" baseline="0" dirty="0" smtClean="0"/>
                        <a:t>退出</a:t>
                      </a:r>
                      <a:r>
                        <a:rPr lang="en-US" altLang="zh-CN" baseline="0" dirty="0" smtClean="0"/>
                        <a:t>vi</a:t>
                      </a:r>
                      <a:r>
                        <a:rPr lang="zh-CN" altLang="en-US" baseline="0" dirty="0" smtClean="0"/>
                        <a:t>编辑器    </a:t>
                      </a:r>
                      <a:r>
                        <a:rPr lang="en-US" altLang="zh-CN" baseline="0" dirty="0" smtClean="0"/>
                        <a:t>:wq  </a:t>
                      </a:r>
                      <a:r>
                        <a:rPr lang="zh-CN" altLang="en-US" baseline="0" dirty="0" smtClean="0"/>
                        <a:t>保存并退出</a:t>
                      </a:r>
                      <a:endParaRPr lang="en-US" altLang="zh-CN" baseline="0" dirty="0" smtClean="0"/>
                    </a:p>
                    <a:p>
                      <a:r>
                        <a:rPr lang="en-US" altLang="zh-CN" baseline="0" dirty="0" smtClean="0"/>
                        <a:t>:q!  </a:t>
                      </a:r>
                      <a:r>
                        <a:rPr lang="zh-CN" altLang="en-US" baseline="0" dirty="0" smtClean="0"/>
                        <a:t>强制退出不保存    </a:t>
                      </a:r>
                      <a:r>
                        <a:rPr lang="en-US" altLang="zh-CN" baseline="0" dirty="0" smtClean="0"/>
                        <a:t>:set nu </a:t>
                      </a:r>
                      <a:r>
                        <a:rPr lang="zh-CN" altLang="en-US" baseline="0" dirty="0" smtClean="0"/>
                        <a:t>显示行号   </a:t>
                      </a:r>
                      <a:r>
                        <a:rPr lang="en-US" altLang="zh-CN" baseline="0" dirty="0" smtClean="0"/>
                        <a:t>/keywords </a:t>
                      </a:r>
                      <a:r>
                        <a:rPr lang="zh-CN" altLang="en-US" baseline="0" dirty="0" smtClean="0"/>
                        <a:t>搜索</a:t>
                      </a:r>
                      <a:endParaRPr lang="en-US" altLang="zh-CN" baseline="0" dirty="0" smtClean="0"/>
                    </a:p>
                    <a:p>
                      <a:r>
                        <a:rPr lang="en-US" altLang="zh-CN" baseline="0" dirty="0" smtClean="0"/>
                        <a:t>G  </a:t>
                      </a:r>
                      <a:r>
                        <a:rPr lang="zh-CN" altLang="en-US" baseline="0" dirty="0" smtClean="0"/>
                        <a:t>光标跳转到文件尾   </a:t>
                      </a:r>
                      <a:r>
                        <a:rPr lang="en-US" altLang="zh-CN" baseline="0" dirty="0" smtClean="0"/>
                        <a:t>gg</a:t>
                      </a:r>
                      <a:r>
                        <a:rPr lang="zh-CN" altLang="en-US" baseline="0" dirty="0" smtClean="0"/>
                        <a:t>光标跳转到文件头</a:t>
                      </a:r>
                      <a:r>
                        <a:rPr lang="en-US" altLang="zh-CN" baseline="0" dirty="0" smtClean="0"/>
                        <a:t> 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中的常用命令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982" y="1825625"/>
            <a:ext cx="11233094" cy="4351338"/>
          </a:xfrm>
        </p:spPr>
        <p:txBody>
          <a:bodyPr/>
          <a:lstStyle/>
          <a:p>
            <a:r>
              <a:rPr lang="en-US" altLang="zh-CN" b="1" dirty="0" smtClean="0"/>
              <a:t>Linux</a:t>
            </a:r>
            <a:r>
              <a:rPr lang="zh-CN" altLang="en-US" b="1" dirty="0" smtClean="0"/>
              <a:t>中的命令严格区分大小写</a:t>
            </a:r>
            <a:endParaRPr lang="en-US" altLang="zh-CN" b="1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http://mashibing.com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322701" y="2708920"/>
          <a:ext cx="9020183" cy="1431913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641995"/>
                <a:gridCol w="1152128"/>
                <a:gridCol w="7226060"/>
              </a:tblGrid>
              <a:tr h="36444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序号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命令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描述</a:t>
                      </a:r>
                      <a:endParaRPr lang="zh-CN" altLang="en-US" dirty="0"/>
                    </a:p>
                  </a:txBody>
                  <a:tcPr/>
                </a:tc>
              </a:tr>
              <a:tr h="42645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reboot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用来重启</a:t>
                      </a:r>
                      <a:r>
                        <a:rPr lang="en-US" altLang="zh-CN" dirty="0" smtClean="0"/>
                        <a:t>Linux</a:t>
                      </a:r>
                      <a:r>
                        <a:rPr lang="zh-CN" altLang="en-US" dirty="0" smtClean="0"/>
                        <a:t>系统和</a:t>
                      </a:r>
                      <a:r>
                        <a:rPr lang="en-US" altLang="zh-CN" dirty="0" smtClean="0"/>
                        <a:t>Windows</a:t>
                      </a:r>
                      <a:r>
                        <a:rPr lang="zh-CN" altLang="en-US" dirty="0" smtClean="0"/>
                        <a:t>系统中的</a:t>
                      </a:r>
                      <a:r>
                        <a:rPr lang="en-US" altLang="zh-CN" dirty="0" smtClean="0"/>
                        <a:t>restart</a:t>
                      </a:r>
                      <a:r>
                        <a:rPr lang="zh-CN" altLang="en-US" dirty="0" smtClean="0"/>
                        <a:t>一样，但是重启必须是</a:t>
                      </a:r>
                      <a:r>
                        <a:rPr lang="en-US" altLang="zh-CN" dirty="0" smtClean="0"/>
                        <a:t>root</a:t>
                      </a:r>
                      <a:r>
                        <a:rPr lang="zh-CN" altLang="en-US" dirty="0" smtClean="0"/>
                        <a:t>用户才有权限</a:t>
                      </a:r>
                      <a:endParaRPr lang="zh-CN" altLang="en-US" dirty="0"/>
                    </a:p>
                  </a:txBody>
                  <a:tcPr/>
                </a:tc>
              </a:tr>
              <a:tr h="42645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halt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用来关闭正在运行</a:t>
                      </a:r>
                      <a:r>
                        <a:rPr lang="en-US" altLang="zh-CN" dirty="0" smtClean="0"/>
                        <a:t>Linux</a:t>
                      </a:r>
                      <a:r>
                        <a:rPr lang="zh-CN" altLang="en-US" dirty="0" smtClean="0"/>
                        <a:t>操作系统 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zh-CN" altLang="en-US" dirty="0" smtClean="0"/>
                        <a:t>关机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188" y="2492896"/>
            <a:ext cx="5670657" cy="4215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中的常用配置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4485" y="1556792"/>
            <a:ext cx="11233094" cy="4351338"/>
          </a:xfrm>
        </p:spPr>
        <p:txBody>
          <a:bodyPr/>
          <a:lstStyle/>
          <a:p>
            <a:r>
              <a:rPr lang="zh-CN" altLang="en-US" b="1" dirty="0"/>
              <a:t>设</a:t>
            </a:r>
            <a:r>
              <a:rPr lang="zh-CN" altLang="en-US" b="1" dirty="0" smtClean="0"/>
              <a:t>置系统时区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安装时设置时区</a:t>
            </a:r>
            <a:endParaRPr lang="en-US" altLang="zh-CN" b="1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http://mashibing.com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539" y="2492896"/>
            <a:ext cx="5040560" cy="4223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1125860" y="4881369"/>
            <a:ext cx="1440160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030992" y="2744924"/>
            <a:ext cx="720080" cy="2520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中的常用配置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4485" y="1556792"/>
            <a:ext cx="11233094" cy="4351338"/>
          </a:xfrm>
        </p:spPr>
        <p:txBody>
          <a:bodyPr/>
          <a:lstStyle/>
          <a:p>
            <a:r>
              <a:rPr lang="zh-CN" altLang="en-US" b="1" dirty="0"/>
              <a:t>设</a:t>
            </a:r>
            <a:r>
              <a:rPr lang="zh-CN" altLang="en-US" b="1" dirty="0" smtClean="0"/>
              <a:t>置系统时区</a:t>
            </a:r>
            <a:endParaRPr lang="en-US" altLang="zh-CN" b="1" dirty="0" smtClean="0"/>
          </a:p>
          <a:p>
            <a:pPr lvl="1"/>
            <a:r>
              <a:rPr lang="en-US" altLang="zh-CN" b="1" dirty="0" smtClean="0"/>
              <a:t>Linux</a:t>
            </a:r>
            <a:r>
              <a:rPr lang="zh-CN" altLang="en-US" b="1" dirty="0" smtClean="0"/>
              <a:t>命令设置时区</a:t>
            </a:r>
            <a:endParaRPr lang="en-US" altLang="zh-CN" b="1" dirty="0" smtClean="0"/>
          </a:p>
          <a:p>
            <a:pPr lvl="2"/>
            <a:r>
              <a:rPr lang="zh-CN" altLang="en-US" dirty="0" smtClean="0"/>
              <a:t>查看当前时间   </a:t>
            </a:r>
            <a:r>
              <a:rPr lang="en-US" altLang="zh-CN" dirty="0" smtClean="0"/>
              <a:t>date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  <a:p>
            <a:pPr lvl="2"/>
            <a:r>
              <a:rPr lang="zh-CN" altLang="en-US" dirty="0"/>
              <a:t>设</a:t>
            </a:r>
            <a:r>
              <a:rPr lang="zh-CN" altLang="en-US" dirty="0" smtClean="0"/>
              <a:t>置系统时期和时间  </a:t>
            </a:r>
            <a:r>
              <a:rPr lang="en-US" altLang="zh-CN" dirty="0" smtClean="0"/>
              <a:t>date   -s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http://mashibing.com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964" y="3004382"/>
            <a:ext cx="4087030" cy="71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964" y="4509120"/>
            <a:ext cx="5803416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中的常用配置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4485" y="1556792"/>
            <a:ext cx="11233094" cy="4351338"/>
          </a:xfrm>
        </p:spPr>
        <p:txBody>
          <a:bodyPr/>
          <a:lstStyle/>
          <a:p>
            <a:r>
              <a:rPr lang="zh-CN" altLang="en-US" b="1" dirty="0"/>
              <a:t>设</a:t>
            </a:r>
            <a:r>
              <a:rPr lang="zh-CN" altLang="en-US" b="1" dirty="0" smtClean="0"/>
              <a:t>置系统时区</a:t>
            </a:r>
            <a:endParaRPr lang="en-US" altLang="zh-CN" b="1" dirty="0" smtClean="0"/>
          </a:p>
          <a:p>
            <a:pPr lvl="1"/>
            <a:r>
              <a:rPr lang="en-US" altLang="zh-CN" b="1" dirty="0" smtClean="0"/>
              <a:t>Linux</a:t>
            </a:r>
            <a:r>
              <a:rPr lang="zh-CN" altLang="en-US" b="1" dirty="0" smtClean="0"/>
              <a:t>命令设置时区</a:t>
            </a:r>
            <a:endParaRPr lang="en-US" altLang="zh-CN" b="1" dirty="0"/>
          </a:p>
          <a:p>
            <a:pPr lvl="2"/>
            <a:r>
              <a:rPr lang="zh-CN" altLang="en-US" dirty="0" smtClean="0"/>
              <a:t>通过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的操作界面设置时区</a:t>
            </a:r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  <a:p>
            <a:pPr lvl="2"/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http://mashibing.com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364" y="2276872"/>
            <a:ext cx="5256584" cy="36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中的常用配置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4485" y="1556792"/>
            <a:ext cx="11233094" cy="4351338"/>
          </a:xfrm>
        </p:spPr>
        <p:txBody>
          <a:bodyPr/>
          <a:lstStyle/>
          <a:p>
            <a:r>
              <a:rPr lang="zh-CN" altLang="en-US" b="1" dirty="0" smtClean="0"/>
              <a:t>启动网络</a:t>
            </a:r>
            <a:endParaRPr lang="en-US" altLang="zh-CN" b="1" dirty="0" smtClean="0"/>
          </a:p>
          <a:p>
            <a:pPr lvl="2"/>
            <a:r>
              <a:rPr lang="en-US" altLang="zh-CN" dirty="0" smtClean="0"/>
              <a:t>nmcli c up ens33 </a:t>
            </a:r>
            <a:r>
              <a:rPr lang="zh-CN" altLang="en-US" dirty="0" smtClean="0"/>
              <a:t>启动网卡</a:t>
            </a:r>
            <a:r>
              <a:rPr lang="en-US" altLang="zh-CN" dirty="0" smtClean="0"/>
              <a:t>(</a:t>
            </a:r>
            <a:r>
              <a:rPr lang="zh-CN" altLang="en-US" dirty="0" smtClean="0"/>
              <a:t>只针对当次使用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  <a:p>
            <a:pPr lvl="2"/>
            <a:r>
              <a:rPr lang="zh-CN" altLang="en-US" dirty="0" smtClean="0"/>
              <a:t>修改配置文件（永久可用）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en-US" altLang="zh-CN" dirty="0" smtClean="0"/>
              <a:t>    #</a:t>
            </a:r>
            <a:r>
              <a:rPr lang="en-US" altLang="zh-CN" dirty="0"/>
              <a:t>vim /etc/sysconfig/network-scripts/ifcfg-ens33  </a:t>
            </a:r>
            <a:endParaRPr lang="en-US" altLang="zh-CN" dirty="0"/>
          </a:p>
          <a:p>
            <a:pPr lvl="2"/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http://mashibing.com</a:t>
            </a:r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491" y="2420888"/>
            <a:ext cx="5875338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5005" y="3605713"/>
            <a:ext cx="3101975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中的常用配置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4485" y="1556792"/>
            <a:ext cx="11233094" cy="4351338"/>
          </a:xfrm>
        </p:spPr>
        <p:txBody>
          <a:bodyPr/>
          <a:lstStyle/>
          <a:p>
            <a:r>
              <a:rPr lang="en-US" altLang="zh-CN" b="1" dirty="0" smtClean="0"/>
              <a:t>NAT</a:t>
            </a:r>
            <a:r>
              <a:rPr lang="zh-CN" altLang="en-US" b="1" dirty="0" smtClean="0"/>
              <a:t>模式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在</a:t>
            </a:r>
            <a:r>
              <a:rPr lang="en-US" altLang="zh-CN" b="1" dirty="0" smtClean="0"/>
              <a:t>VMWare</a:t>
            </a:r>
            <a:r>
              <a:rPr lang="zh-CN" altLang="en-US" b="1" dirty="0"/>
              <a:t>中默认使用的</a:t>
            </a:r>
            <a:r>
              <a:rPr lang="en-US" altLang="zh-CN" b="1" dirty="0"/>
              <a:t>NAT</a:t>
            </a:r>
            <a:r>
              <a:rPr lang="zh-CN" altLang="en-US" b="1" dirty="0"/>
              <a:t>模式 </a:t>
            </a:r>
            <a:endParaRPr lang="zh-CN" altLang="en-US" b="1" dirty="0"/>
          </a:p>
          <a:p>
            <a:pPr lvl="1"/>
            <a:r>
              <a:rPr lang="zh-CN" altLang="en-US" b="1" dirty="0"/>
              <a:t>  </a:t>
            </a:r>
            <a:r>
              <a:rPr lang="en-US" altLang="zh-CN" dirty="0"/>
              <a:t>NAT</a:t>
            </a:r>
            <a:r>
              <a:rPr lang="zh-CN" altLang="en-US" dirty="0"/>
              <a:t>模式：</a:t>
            </a:r>
            <a:r>
              <a:rPr lang="en-US" altLang="zh-CN" dirty="0"/>
              <a:t>Network Address </a:t>
            </a:r>
            <a:r>
              <a:rPr lang="en-US" altLang="zh-CN" dirty="0" smtClean="0"/>
              <a:t>Translation</a:t>
            </a:r>
            <a:r>
              <a:rPr lang="zh-CN" altLang="en-US" dirty="0"/>
              <a:t>，网络地址转换，允许一个整体机构以一个公用</a:t>
            </a:r>
            <a:r>
              <a:rPr lang="en-US" altLang="zh-CN" dirty="0"/>
              <a:t>IP</a:t>
            </a:r>
            <a:r>
              <a:rPr lang="zh-CN" altLang="en-US" dirty="0"/>
              <a:t>地址出现在</a:t>
            </a:r>
            <a:r>
              <a:rPr lang="en-US" altLang="zh-CN" dirty="0"/>
              <a:t>Internet</a:t>
            </a:r>
            <a:r>
              <a:rPr lang="zh-CN" altLang="en-US" dirty="0"/>
              <a:t>上，顾名思义，它是一种把内部私有网络地址（</a:t>
            </a:r>
            <a:r>
              <a:rPr lang="en-US" altLang="zh-CN" dirty="0"/>
              <a:t>IP</a:t>
            </a:r>
            <a:r>
              <a:rPr lang="zh-CN" altLang="en-US" dirty="0"/>
              <a:t>地址）通过</a:t>
            </a:r>
            <a:r>
              <a:rPr lang="en-US" altLang="zh-CN" dirty="0"/>
              <a:t>NAT</a:t>
            </a:r>
            <a:r>
              <a:rPr lang="zh-CN" altLang="en-US" dirty="0"/>
              <a:t>转发成合法公有网络</a:t>
            </a:r>
            <a:r>
              <a:rPr lang="en-US" altLang="zh-CN" dirty="0"/>
              <a:t>IP</a:t>
            </a:r>
            <a:r>
              <a:rPr lang="zh-CN" altLang="en-US" dirty="0"/>
              <a:t>地址的技术</a:t>
            </a:r>
            <a:endParaRPr lang="zh-CN" altLang="en-US" dirty="0"/>
          </a:p>
          <a:p>
            <a:pPr lvl="1"/>
            <a:endParaRPr lang="zh-CN" altLang="en-US" dirty="0"/>
          </a:p>
          <a:p>
            <a:pPr lvl="1"/>
            <a:r>
              <a:rPr lang="zh-CN" altLang="en-US" dirty="0"/>
              <a:t>优点：可以节省</a:t>
            </a:r>
            <a:r>
              <a:rPr lang="en-US" altLang="zh-CN" dirty="0"/>
              <a:t>IP</a:t>
            </a:r>
            <a:r>
              <a:rPr lang="zh-CN" altLang="en-US" dirty="0"/>
              <a:t>资源 </a:t>
            </a:r>
            <a:r>
              <a:rPr lang="en-US" altLang="zh-CN" dirty="0"/>
              <a:t>(</a:t>
            </a:r>
            <a:r>
              <a:rPr lang="zh-CN" altLang="en-US" dirty="0"/>
              <a:t>不会占用局域网的</a:t>
            </a:r>
            <a:r>
              <a:rPr lang="en-US" altLang="zh-CN" dirty="0"/>
              <a:t>Ip</a:t>
            </a:r>
            <a:r>
              <a:rPr lang="zh-CN" altLang="en-US" dirty="0"/>
              <a:t>地址，因为是新分</a:t>
            </a:r>
            <a:r>
              <a:rPr lang="zh-CN" altLang="en-US" dirty="0" smtClean="0"/>
              <a:t>配的</a:t>
            </a:r>
            <a:r>
              <a:rPr lang="zh-CN" altLang="en-US" dirty="0"/>
              <a:t>网</a:t>
            </a:r>
            <a:r>
              <a:rPr lang="zh-CN" altLang="en-US" dirty="0" smtClean="0"/>
              <a:t>段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lvl="1"/>
            <a:r>
              <a:rPr lang="zh-CN" altLang="en-US" dirty="0"/>
              <a:t>缺点：由于网段不同，局域网内其他设备无法访问虚拟机中的操作系统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http://mashibing.com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590" y="980728"/>
            <a:ext cx="5328592" cy="358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为什么要学习</a:t>
            </a:r>
            <a:r>
              <a:rPr lang="en-US" altLang="zh-CN" b="1" dirty="0" smtClean="0"/>
              <a:t>Linux</a:t>
            </a:r>
            <a:r>
              <a:rPr lang="zh-CN" altLang="en-US" b="1" dirty="0" smtClean="0"/>
              <a:t>操作系统</a:t>
            </a:r>
            <a:endParaRPr lang="en-US" altLang="zh-CN" b="1" dirty="0" smtClean="0"/>
          </a:p>
          <a:p>
            <a:pPr lvl="1"/>
            <a:r>
              <a:rPr lang="zh-CN" altLang="en-US" dirty="0"/>
              <a:t>服</a:t>
            </a:r>
            <a:r>
              <a:rPr lang="zh-CN" altLang="en-US" dirty="0" smtClean="0"/>
              <a:t>务器操作系统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Linux</a:t>
            </a:r>
            <a:r>
              <a:rPr lang="zh-CN" altLang="en-US" dirty="0" smtClean="0"/>
              <a:t>不是一个具体的操作系统，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而是一类操作系统的总称。具体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版本称为发行版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Red Hat:</a:t>
            </a:r>
            <a:r>
              <a:rPr lang="zh-CN" altLang="en-US" dirty="0" smtClean="0"/>
              <a:t>目前被</a:t>
            </a:r>
            <a:r>
              <a:rPr lang="en-US" altLang="zh-CN" dirty="0" smtClean="0"/>
              <a:t>IBM</a:t>
            </a:r>
            <a:r>
              <a:rPr lang="zh-CN" altLang="en-US" dirty="0" smtClean="0"/>
              <a:t>收购，收费版，目前全球最大的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供应商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CentOS: Red Hat</a:t>
            </a:r>
            <a:r>
              <a:rPr lang="zh-CN" altLang="en-US" dirty="0" smtClean="0"/>
              <a:t>推出的免费版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Ubuntu :</a:t>
            </a:r>
            <a:r>
              <a:rPr lang="zh-CN" altLang="en-US" dirty="0" smtClean="0"/>
              <a:t>界面比较友</a:t>
            </a:r>
            <a:r>
              <a:rPr lang="zh-CN" altLang="en-US" dirty="0"/>
              <a:t>好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http://mashibing.com</a:t>
            </a:r>
            <a:endParaRPr lang="zh-CN" altLang="en-US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中的常用配置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4485" y="1556792"/>
            <a:ext cx="11233094" cy="4351338"/>
          </a:xfrm>
        </p:spPr>
        <p:txBody>
          <a:bodyPr/>
          <a:lstStyle/>
          <a:p>
            <a:r>
              <a:rPr lang="zh-CN" altLang="en-US" b="1" dirty="0" smtClean="0"/>
              <a:t>修改网络类型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为什么要修改网</a:t>
            </a:r>
            <a:r>
              <a:rPr lang="zh-CN" altLang="en-US" b="1" dirty="0"/>
              <a:t>络</a:t>
            </a:r>
            <a:r>
              <a:rPr lang="zh-CN" altLang="en-US" b="1" dirty="0" smtClean="0"/>
              <a:t>类型</a:t>
            </a:r>
            <a:endParaRPr lang="en-US" altLang="zh-CN" b="1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http://mashibing.com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94" y="2766046"/>
            <a:ext cx="566737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372" y="2852936"/>
            <a:ext cx="5867400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中的常用配置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4485" y="1556792"/>
            <a:ext cx="11233094" cy="4351338"/>
          </a:xfrm>
        </p:spPr>
        <p:txBody>
          <a:bodyPr/>
          <a:lstStyle/>
          <a:p>
            <a:r>
              <a:rPr lang="zh-CN" altLang="en-US" b="1" dirty="0" smtClean="0"/>
              <a:t>快照与克隆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快照 </a:t>
            </a:r>
            <a:r>
              <a:rPr lang="en-US" altLang="zh-CN" b="1" dirty="0" smtClean="0"/>
              <a:t>:</a:t>
            </a:r>
            <a:r>
              <a:rPr lang="zh-CN" altLang="en-US" dirty="0" smtClean="0"/>
              <a:t>类</a:t>
            </a:r>
            <a:r>
              <a:rPr lang="zh-CN" altLang="en-US" dirty="0"/>
              <a:t>似于</a:t>
            </a:r>
            <a:r>
              <a:rPr lang="en-US" altLang="zh-CN" dirty="0"/>
              <a:t>Windows</a:t>
            </a:r>
            <a:r>
              <a:rPr lang="zh-CN" altLang="en-US" dirty="0"/>
              <a:t>的还原点</a:t>
            </a:r>
            <a:endParaRPr lang="en-US" altLang="zh-CN" b="1" dirty="0" smtClean="0"/>
          </a:p>
          <a:p>
            <a:pPr lvl="2"/>
            <a:r>
              <a:rPr lang="zh-CN" altLang="en-US" dirty="0" smtClean="0"/>
              <a:t>拍摄快照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恢复快照</a:t>
            </a:r>
            <a:endParaRPr lang="en-US" altLang="zh-CN" dirty="0" smtClean="0"/>
          </a:p>
          <a:p>
            <a:pPr lvl="2"/>
            <a:r>
              <a:rPr lang="zh-CN" altLang="en-US" dirty="0"/>
              <a:t>快</a:t>
            </a:r>
            <a:r>
              <a:rPr lang="zh-CN" altLang="en-US" dirty="0" smtClean="0"/>
              <a:t>照管理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删除快照等操作</a:t>
            </a:r>
            <a:endParaRPr lang="en-US" altLang="zh-CN" dirty="0" smtClean="0"/>
          </a:p>
          <a:p>
            <a:pPr lvl="1"/>
            <a:endParaRPr lang="en-US" altLang="zh-CN" b="1" dirty="0" smtClean="0"/>
          </a:p>
          <a:p>
            <a:pPr marL="457200" lvl="1" indent="0">
              <a:buNone/>
            </a:pPr>
            <a:endParaRPr lang="en-US" altLang="zh-CN" b="1" dirty="0"/>
          </a:p>
          <a:p>
            <a:pPr lvl="1"/>
            <a:r>
              <a:rPr lang="zh-CN" altLang="en-US" b="1" dirty="0" smtClean="0"/>
              <a:t>克隆 </a:t>
            </a:r>
            <a:r>
              <a:rPr lang="en-US" altLang="zh-CN" b="1" dirty="0" smtClean="0"/>
              <a:t>:</a:t>
            </a:r>
            <a:r>
              <a:rPr lang="zh-CN" altLang="en-US" dirty="0" smtClean="0"/>
              <a:t>快速的生成一个与当前系统完全一样的虚拟机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http://mashibing.com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468" y="2276872"/>
            <a:ext cx="2376264" cy="951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444" y="2488927"/>
            <a:ext cx="4999038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中的常用配置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4485" y="1556792"/>
            <a:ext cx="11233094" cy="4351338"/>
          </a:xfrm>
        </p:spPr>
        <p:txBody>
          <a:bodyPr/>
          <a:lstStyle/>
          <a:p>
            <a:r>
              <a:rPr lang="zh-CN" altLang="en-US" b="1" dirty="0" smtClean="0"/>
              <a:t>克隆操作步骤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虚拟机名称上右键管理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克</a:t>
            </a:r>
            <a:r>
              <a:rPr lang="zh-CN" altLang="en-US" dirty="0" smtClean="0">
                <a:sym typeface="Wingdings" panose="05000000000000000000" pitchFamily="2" charset="2"/>
              </a:rPr>
              <a:t>隆，打开克隆向导</a:t>
            </a:r>
            <a:endParaRPr lang="en-US" altLang="zh-CN" dirty="0" smtClean="0"/>
          </a:p>
          <a:p>
            <a:pPr lvl="1"/>
            <a:endParaRPr lang="en-US" altLang="zh-CN" b="1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http://mashibing.com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027" y="2492896"/>
            <a:ext cx="4976812" cy="395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XShell</a:t>
            </a:r>
            <a:r>
              <a:rPr lang="zh-CN" altLang="en-US" dirty="0" smtClean="0"/>
              <a:t>安装及使用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4485" y="1556792"/>
            <a:ext cx="11233094" cy="4351338"/>
          </a:xfrm>
        </p:spPr>
        <p:txBody>
          <a:bodyPr/>
          <a:lstStyle/>
          <a:p>
            <a:r>
              <a:rPr lang="zh-CN" altLang="en-US" b="1" dirty="0"/>
              <a:t>什</a:t>
            </a:r>
            <a:r>
              <a:rPr lang="zh-CN" altLang="en-US" b="1" dirty="0" smtClean="0"/>
              <a:t>么是</a:t>
            </a:r>
            <a:r>
              <a:rPr lang="en-US" altLang="zh-CN" b="1" dirty="0" smtClean="0"/>
              <a:t>Xshell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一款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中使用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客户端命令工具</a:t>
            </a:r>
            <a:endParaRPr lang="en-US" altLang="zh-CN" dirty="0" smtClean="0"/>
          </a:p>
          <a:p>
            <a:r>
              <a:rPr lang="zh-CN" altLang="en-US" b="1" dirty="0" smtClean="0"/>
              <a:t>常见的</a:t>
            </a:r>
            <a:r>
              <a:rPr lang="en-US" altLang="zh-CN" b="1" dirty="0" smtClean="0"/>
              <a:t>Linux</a:t>
            </a:r>
            <a:r>
              <a:rPr lang="zh-CN" altLang="en-US" b="1" dirty="0" smtClean="0"/>
              <a:t>客户端工具</a:t>
            </a:r>
            <a:endParaRPr lang="en-US" altLang="zh-CN" b="1" dirty="0" smtClean="0"/>
          </a:p>
          <a:p>
            <a:pPr lvl="1"/>
            <a:r>
              <a:rPr lang="en-US" altLang="zh-CN" dirty="0" smtClean="0"/>
              <a:t>XShell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FinalShell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en-US" altLang="zh-CN" b="1" dirty="0" smtClean="0"/>
              <a:t>XShell</a:t>
            </a:r>
            <a:r>
              <a:rPr lang="zh-CN" altLang="en-US" b="1" dirty="0" smtClean="0"/>
              <a:t>的安装</a:t>
            </a:r>
            <a:endParaRPr lang="en-US" altLang="zh-CN" b="1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b="1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http://mashibing.com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908" y="4365104"/>
            <a:ext cx="2592288" cy="1677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340" y="2696685"/>
            <a:ext cx="4748212" cy="336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XShell</a:t>
            </a:r>
            <a:r>
              <a:rPr lang="zh-CN" altLang="en-US" dirty="0" smtClean="0"/>
              <a:t>安装及使用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4485" y="1556792"/>
            <a:ext cx="11233094" cy="4351338"/>
          </a:xfrm>
        </p:spPr>
        <p:txBody>
          <a:bodyPr/>
          <a:lstStyle/>
          <a:p>
            <a:r>
              <a:rPr lang="en-US" altLang="zh-CN" b="1" dirty="0" smtClean="0"/>
              <a:t>XShell</a:t>
            </a:r>
            <a:r>
              <a:rPr lang="zh-CN" altLang="en-US" b="1" dirty="0" smtClean="0"/>
              <a:t>的安装</a:t>
            </a:r>
            <a:endParaRPr lang="en-US" altLang="zh-CN" b="1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b="1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http://mashibing.com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  <p:pic>
        <p:nvPicPr>
          <p:cNvPr id="4098" name="Picture 2" descr="C:\Users\ADMINI~1\AppData\Local\Temp\__nyf7_clip_images\image_5f60dfba_454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4" y="2996951"/>
            <a:ext cx="3738753" cy="2639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ADMINI~1\AppData\Local\Temp\__nyf7_clip_images\image_5f60dfc5_5fb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227" y="2932738"/>
            <a:ext cx="3778325" cy="2704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:\Users\ADMINI~1\AppData\Local\Temp\__nyf7_clip_images\image_5f60e032_5fa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2684" y="1731206"/>
            <a:ext cx="3312368" cy="3913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Xshell</a:t>
            </a:r>
            <a:r>
              <a:rPr lang="zh-CN" altLang="en-US" dirty="0" smtClean="0"/>
              <a:t>安装及使用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4485" y="1556792"/>
            <a:ext cx="11233094" cy="4351338"/>
          </a:xfrm>
        </p:spPr>
        <p:txBody>
          <a:bodyPr/>
          <a:lstStyle/>
          <a:p>
            <a:r>
              <a:rPr lang="en-US" altLang="zh-CN" b="1" dirty="0" smtClean="0"/>
              <a:t>XShell</a:t>
            </a:r>
            <a:r>
              <a:rPr lang="zh-CN" altLang="en-US" b="1" dirty="0" smtClean="0"/>
              <a:t>的安装</a:t>
            </a:r>
            <a:endParaRPr lang="en-US" altLang="zh-CN" b="1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b="1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http://mashibing.com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  <p:pic>
        <p:nvPicPr>
          <p:cNvPr id="5122" name="Picture 2" descr="C:\Users\ADMINI~1\AppData\Local\Temp\__nyf7_clip_images\image_5f60e04f_1b5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66" y="2088444"/>
            <a:ext cx="5096714" cy="3617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ADMINI~1\AppData\Local\Temp\__nyf7_clip_images\image_5f60e057_32b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4416" y="2088444"/>
            <a:ext cx="5069979" cy="3580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Xshell</a:t>
            </a:r>
            <a:r>
              <a:rPr lang="zh-CN" altLang="en-US" dirty="0" smtClean="0"/>
              <a:t>安装及使用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4485" y="1556792"/>
            <a:ext cx="11233094" cy="4351338"/>
          </a:xfrm>
        </p:spPr>
        <p:txBody>
          <a:bodyPr/>
          <a:lstStyle/>
          <a:p>
            <a:r>
              <a:rPr lang="zh-CN" altLang="en-US" b="1" dirty="0" smtClean="0"/>
              <a:t>第一次启动</a:t>
            </a:r>
            <a:r>
              <a:rPr lang="en-US" altLang="zh-CN" b="1" dirty="0" smtClean="0"/>
              <a:t>XShell</a:t>
            </a:r>
            <a:endParaRPr lang="en-US" altLang="zh-CN" b="1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b="1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http://mashibing.com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20" y="2276872"/>
            <a:ext cx="4922838" cy="284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044" y="2350905"/>
            <a:ext cx="555625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324" y="980728"/>
            <a:ext cx="5904656" cy="5486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Xshell</a:t>
            </a:r>
            <a:r>
              <a:rPr lang="zh-CN" altLang="en-US" dirty="0" smtClean="0"/>
              <a:t>安装及使用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4485" y="1556792"/>
            <a:ext cx="11233094" cy="4351338"/>
          </a:xfrm>
        </p:spPr>
        <p:txBody>
          <a:bodyPr/>
          <a:lstStyle/>
          <a:p>
            <a:r>
              <a:rPr lang="zh-CN" altLang="en-US" b="1" dirty="0"/>
              <a:t>使</a:t>
            </a:r>
            <a:r>
              <a:rPr lang="zh-CN" altLang="en-US" b="1" dirty="0" smtClean="0"/>
              <a:t>用</a:t>
            </a:r>
            <a:r>
              <a:rPr lang="en-US" altLang="zh-CN" b="1" dirty="0" smtClean="0"/>
              <a:t>Xshell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新建会话</a:t>
            </a:r>
            <a:endParaRPr lang="en-US" altLang="zh-CN" b="1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b="1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http://mashibing.com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20" y="2954282"/>
            <a:ext cx="4392488" cy="855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Xshell</a:t>
            </a:r>
            <a:r>
              <a:rPr lang="zh-CN" altLang="en-US" dirty="0" smtClean="0"/>
              <a:t>安装及使用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4485" y="1556792"/>
            <a:ext cx="11233094" cy="4351338"/>
          </a:xfrm>
        </p:spPr>
        <p:txBody>
          <a:bodyPr/>
          <a:lstStyle/>
          <a:p>
            <a:r>
              <a:rPr lang="zh-CN" altLang="en-US" b="1" dirty="0"/>
              <a:t>使</a:t>
            </a:r>
            <a:r>
              <a:rPr lang="zh-CN" altLang="en-US" b="1" dirty="0" smtClean="0"/>
              <a:t>用</a:t>
            </a:r>
            <a:r>
              <a:rPr lang="en-US" altLang="zh-CN" b="1" dirty="0" smtClean="0"/>
              <a:t>Xshell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连接</a:t>
            </a:r>
            <a:r>
              <a:rPr lang="en-US" altLang="zh-CN" b="1" dirty="0" smtClean="0"/>
              <a:t>Linux</a:t>
            </a:r>
            <a:endParaRPr lang="en-US" altLang="zh-CN" b="1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b="1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http://mashibing.com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12" y="3002225"/>
            <a:ext cx="21717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084" y="1902661"/>
            <a:ext cx="4367287" cy="4314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604" y="2564904"/>
            <a:ext cx="3910012" cy="220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Xshell</a:t>
            </a:r>
            <a:r>
              <a:rPr lang="zh-CN" altLang="en-US" dirty="0" smtClean="0"/>
              <a:t>安装及使用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4485" y="1556792"/>
            <a:ext cx="11233094" cy="4351338"/>
          </a:xfrm>
        </p:spPr>
        <p:txBody>
          <a:bodyPr/>
          <a:lstStyle/>
          <a:p>
            <a:r>
              <a:rPr lang="zh-CN" altLang="en-US" b="1" dirty="0"/>
              <a:t>使</a:t>
            </a:r>
            <a:r>
              <a:rPr lang="zh-CN" altLang="en-US" b="1" dirty="0" smtClean="0"/>
              <a:t>用</a:t>
            </a:r>
            <a:r>
              <a:rPr lang="en-US" altLang="zh-CN" b="1" dirty="0" smtClean="0"/>
              <a:t>Xshell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连接</a:t>
            </a:r>
            <a:r>
              <a:rPr lang="en-US" altLang="zh-CN" b="1" dirty="0" smtClean="0"/>
              <a:t>Linux</a:t>
            </a:r>
            <a:endParaRPr lang="en-US" altLang="zh-CN" b="1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b="1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http://mashibing.com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836" y="2612438"/>
            <a:ext cx="3294461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268" y="1556792"/>
            <a:ext cx="4716462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064" y="3168211"/>
            <a:ext cx="4351338" cy="246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Linux_VMWare</a:t>
            </a:r>
            <a:r>
              <a:rPr lang="zh-CN" altLang="en-US" dirty="0" smtClean="0"/>
              <a:t>安装及使用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VMWare</a:t>
            </a:r>
            <a:r>
              <a:rPr lang="zh-CN" altLang="en-US" b="1" dirty="0" smtClean="0"/>
              <a:t>简介</a:t>
            </a:r>
            <a:endParaRPr lang="en-US" altLang="zh-CN" b="1" dirty="0" smtClean="0"/>
          </a:p>
          <a:p>
            <a:pPr lvl="1"/>
            <a:r>
              <a:rPr lang="en-US" altLang="zh-CN" dirty="0" smtClean="0"/>
              <a:t>VMWare</a:t>
            </a:r>
            <a:r>
              <a:rPr lang="zh-CN" altLang="en-US" dirty="0" smtClean="0"/>
              <a:t>是一款虚拟机工具，使用</a:t>
            </a:r>
            <a:r>
              <a:rPr lang="en-US" altLang="zh-CN" dirty="0" smtClean="0"/>
              <a:t>VMWare</a:t>
            </a:r>
            <a:r>
              <a:rPr lang="zh-CN" altLang="en-US" dirty="0" smtClean="0"/>
              <a:t>就是使用软件来模块一台真实的计算机。由于虚拟机安装在当前计算机中，所以虚拟机硬件配置上限就是当前计算机硬件配置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b="1" dirty="0" smtClean="0"/>
              <a:t>硬件要求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虚拟机运行过程中比较耗内存，建议电脑内存至少</a:t>
            </a:r>
            <a:r>
              <a:rPr lang="en-US" altLang="zh-CN" dirty="0" smtClean="0"/>
              <a:t>8G</a:t>
            </a:r>
            <a:r>
              <a:rPr lang="zh-CN" altLang="en-US" dirty="0" smtClean="0"/>
              <a:t>以上，最好</a:t>
            </a:r>
            <a:r>
              <a:rPr lang="en-US" altLang="zh-CN" dirty="0" smtClean="0"/>
              <a:t>16G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b="1" dirty="0" smtClean="0"/>
              <a:t>安装步骤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下载</a:t>
            </a:r>
            <a:r>
              <a:rPr lang="en-US" altLang="zh-CN" dirty="0" smtClean="0"/>
              <a:t>VMWare</a:t>
            </a:r>
            <a:r>
              <a:rPr lang="zh-CN" altLang="en-US" dirty="0" smtClean="0"/>
              <a:t>软件</a:t>
            </a:r>
            <a:endParaRPr lang="en-US" altLang="zh-CN" dirty="0" smtClean="0"/>
          </a:p>
          <a:p>
            <a:endParaRPr lang="en-US" altLang="zh-CN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http://mashibing.com</a:t>
            </a:r>
            <a:endParaRPr lang="zh-CN" altLang="en-US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332" y="4815240"/>
            <a:ext cx="1296144" cy="1643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068" y="2384073"/>
            <a:ext cx="6536284" cy="4191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Xshell</a:t>
            </a:r>
            <a:r>
              <a:rPr lang="zh-CN" altLang="en-US" dirty="0" smtClean="0"/>
              <a:t>安装及使用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4485" y="1556792"/>
            <a:ext cx="11233094" cy="4351338"/>
          </a:xfrm>
        </p:spPr>
        <p:txBody>
          <a:bodyPr/>
          <a:lstStyle/>
          <a:p>
            <a:r>
              <a:rPr lang="zh-CN" altLang="en-US" b="1" dirty="0"/>
              <a:t>使</a:t>
            </a:r>
            <a:r>
              <a:rPr lang="zh-CN" altLang="en-US" b="1" dirty="0" smtClean="0"/>
              <a:t>用</a:t>
            </a:r>
            <a:r>
              <a:rPr lang="en-US" altLang="zh-CN" b="1" dirty="0" smtClean="0"/>
              <a:t>Xshell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设置字体和大小</a:t>
            </a:r>
            <a:endParaRPr lang="en-US" altLang="zh-CN" b="1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b="1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http://mashibing.com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Xftp</a:t>
            </a:r>
            <a:r>
              <a:rPr lang="zh-CN" altLang="en-US" dirty="0" smtClean="0"/>
              <a:t>的安装及使用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4485" y="1556792"/>
            <a:ext cx="11233094" cy="4351338"/>
          </a:xfrm>
        </p:spPr>
        <p:txBody>
          <a:bodyPr/>
          <a:lstStyle/>
          <a:p>
            <a:r>
              <a:rPr lang="en-US" altLang="zh-CN" b="1" dirty="0" smtClean="0"/>
              <a:t>Xftp</a:t>
            </a:r>
            <a:r>
              <a:rPr lang="zh-CN" altLang="en-US" b="1" dirty="0" smtClean="0"/>
              <a:t>的安装</a:t>
            </a:r>
            <a:endParaRPr lang="en-US" altLang="zh-CN" b="1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b="1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http://mashibing.com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593" y="2161479"/>
            <a:ext cx="1440160" cy="171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988" y="2207069"/>
            <a:ext cx="4770438" cy="338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711" y="2161479"/>
            <a:ext cx="4762500" cy="336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Xftp</a:t>
            </a:r>
            <a:r>
              <a:rPr lang="zh-CN" altLang="en-US" dirty="0" smtClean="0"/>
              <a:t>的安装及使用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4485" y="1556792"/>
            <a:ext cx="11233094" cy="4351338"/>
          </a:xfrm>
        </p:spPr>
        <p:txBody>
          <a:bodyPr/>
          <a:lstStyle/>
          <a:p>
            <a:r>
              <a:rPr lang="en-US" altLang="zh-CN" b="1" dirty="0" smtClean="0"/>
              <a:t>Xftp</a:t>
            </a:r>
            <a:r>
              <a:rPr lang="zh-CN" altLang="en-US" b="1" dirty="0" smtClean="0"/>
              <a:t>的安装</a:t>
            </a:r>
            <a:endParaRPr lang="en-US" altLang="zh-CN" b="1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b="1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http://mashibing.com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04" y="2242251"/>
            <a:ext cx="4205882" cy="2986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640" y="1828814"/>
            <a:ext cx="6768752" cy="3400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Xftp</a:t>
            </a:r>
            <a:r>
              <a:rPr lang="zh-CN" altLang="en-US" dirty="0" smtClean="0"/>
              <a:t>的安装及使用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4485" y="1556792"/>
            <a:ext cx="11233094" cy="4351338"/>
          </a:xfrm>
        </p:spPr>
        <p:txBody>
          <a:bodyPr/>
          <a:lstStyle/>
          <a:p>
            <a:r>
              <a:rPr lang="en-US" altLang="zh-CN" b="1" dirty="0" smtClean="0"/>
              <a:t>Xftp</a:t>
            </a:r>
            <a:r>
              <a:rPr lang="zh-CN" altLang="en-US" b="1" dirty="0" smtClean="0"/>
              <a:t>的安装</a:t>
            </a:r>
            <a:endParaRPr lang="en-US" altLang="zh-CN" b="1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b="1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http://mashibing.com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836" y="2295222"/>
            <a:ext cx="4762500" cy="337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388" y="2288872"/>
            <a:ext cx="4770438" cy="338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340" y="2710916"/>
            <a:ext cx="6192688" cy="4029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Xftp</a:t>
            </a:r>
            <a:r>
              <a:rPr lang="zh-CN" altLang="en-US" dirty="0" smtClean="0"/>
              <a:t>的安装及使用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4485" y="1556792"/>
            <a:ext cx="11233094" cy="4351338"/>
          </a:xfrm>
        </p:spPr>
        <p:txBody>
          <a:bodyPr/>
          <a:lstStyle/>
          <a:p>
            <a:r>
              <a:rPr lang="en-US" altLang="zh-CN" b="1" dirty="0" smtClean="0"/>
              <a:t>Xftp</a:t>
            </a:r>
            <a:r>
              <a:rPr lang="zh-CN" altLang="en-US" b="1" dirty="0" smtClean="0"/>
              <a:t>的使用</a:t>
            </a:r>
            <a:endParaRPr lang="en-US" altLang="zh-CN" b="1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b="1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http://mashibing.com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852" y="2026289"/>
            <a:ext cx="7632848" cy="495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852" y="3115680"/>
            <a:ext cx="4160838" cy="257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924" y="2178943"/>
            <a:ext cx="7200800" cy="4561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Xftp</a:t>
            </a:r>
            <a:r>
              <a:rPr lang="zh-CN" altLang="en-US" dirty="0" smtClean="0"/>
              <a:t>的安装及使用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4485" y="1556792"/>
            <a:ext cx="11233094" cy="4351338"/>
          </a:xfrm>
        </p:spPr>
        <p:txBody>
          <a:bodyPr/>
          <a:lstStyle/>
          <a:p>
            <a:r>
              <a:rPr lang="zh-CN" altLang="en-US" b="1" dirty="0"/>
              <a:t>使</a:t>
            </a:r>
            <a:r>
              <a:rPr lang="zh-CN" altLang="en-US" b="1" dirty="0" smtClean="0"/>
              <a:t>用</a:t>
            </a:r>
            <a:r>
              <a:rPr lang="en-US" altLang="zh-CN" b="1" dirty="0" smtClean="0"/>
              <a:t>Xftp</a:t>
            </a:r>
            <a:r>
              <a:rPr lang="zh-CN" altLang="en-US" b="1" dirty="0" smtClean="0"/>
              <a:t>进行上传与下载</a:t>
            </a:r>
            <a:endParaRPr lang="en-US" altLang="zh-CN" b="1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b="1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http://mashibing.com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中文件的压缩与解压缩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4485" y="1556792"/>
            <a:ext cx="11233094" cy="4351338"/>
          </a:xfrm>
        </p:spPr>
        <p:txBody>
          <a:bodyPr>
            <a:normAutofit lnSpcReduction="10000"/>
          </a:bodyPr>
          <a:lstStyle/>
          <a:p>
            <a:r>
              <a:rPr lang="zh-CN" altLang="en-US" b="1" dirty="0" smtClean="0"/>
              <a:t>*</a:t>
            </a:r>
            <a:r>
              <a:rPr lang="en-US" altLang="zh-CN" b="1" dirty="0" smtClean="0"/>
              <a:t>.tar.gz</a:t>
            </a:r>
            <a:r>
              <a:rPr lang="zh-CN" altLang="en-US" b="1" dirty="0" smtClean="0"/>
              <a:t>格式</a:t>
            </a:r>
            <a:endParaRPr lang="en-US" altLang="zh-CN" b="1" dirty="0"/>
          </a:p>
          <a:p>
            <a:pPr lvl="1"/>
            <a:r>
              <a:rPr lang="en-US" altLang="zh-CN" dirty="0" smtClean="0"/>
              <a:t>tar.gz</a:t>
            </a:r>
            <a:r>
              <a:rPr lang="zh-CN" altLang="en-US" dirty="0"/>
              <a:t>是</a:t>
            </a:r>
            <a:r>
              <a:rPr lang="en-US" altLang="zh-CN" dirty="0"/>
              <a:t>Linux</a:t>
            </a:r>
            <a:r>
              <a:rPr lang="zh-CN" altLang="en-US" dirty="0"/>
              <a:t>中的一种文件压缩格式。使用</a:t>
            </a:r>
            <a:r>
              <a:rPr lang="en-US" altLang="zh-CN" dirty="0"/>
              <a:t>tar</a:t>
            </a:r>
            <a:r>
              <a:rPr lang="zh-CN" altLang="en-US" dirty="0"/>
              <a:t>命令实现对文件的压缩与解压处</a:t>
            </a:r>
            <a:r>
              <a:rPr lang="zh-CN" altLang="en-US" dirty="0" smtClean="0"/>
              <a:t>理</a:t>
            </a:r>
            <a:endParaRPr lang="en-US" altLang="zh-CN" b="1" dirty="0" smtClean="0"/>
          </a:p>
          <a:p>
            <a:r>
              <a:rPr lang="en-US" altLang="zh-CN" b="1" dirty="0" smtClean="0"/>
              <a:t>tar</a:t>
            </a:r>
            <a:r>
              <a:rPr lang="zh-CN" altLang="en-US" b="1" dirty="0" smtClean="0"/>
              <a:t>命令的相关参数</a:t>
            </a:r>
            <a:endParaRPr lang="en-US" altLang="zh-CN" b="1" dirty="0" smtClean="0"/>
          </a:p>
          <a:p>
            <a:pPr lvl="1"/>
            <a:r>
              <a:rPr lang="en-US" altLang="zh-CN" dirty="0" smtClean="0"/>
              <a:t>-c  </a:t>
            </a:r>
            <a:r>
              <a:rPr lang="zh-CN" altLang="en-US" dirty="0" smtClean="0"/>
              <a:t>创建压缩文件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-C</a:t>
            </a:r>
            <a:r>
              <a:rPr lang="zh-CN" altLang="en-US" dirty="0"/>
              <a:t> </a:t>
            </a:r>
            <a:r>
              <a:rPr lang="zh-CN" altLang="en-US" dirty="0" smtClean="0"/>
              <a:t> 指定解压文件存放的位置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-x  </a:t>
            </a:r>
            <a:r>
              <a:rPr lang="zh-CN" altLang="en-US" dirty="0" smtClean="0"/>
              <a:t>解压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-t  </a:t>
            </a:r>
            <a:r>
              <a:rPr lang="zh-CN" altLang="en-US" dirty="0" smtClean="0"/>
              <a:t>查看内容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-z  </a:t>
            </a:r>
            <a:r>
              <a:rPr lang="zh-CN" altLang="en-US" dirty="0" smtClean="0"/>
              <a:t>有</a:t>
            </a:r>
            <a:r>
              <a:rPr lang="en-US" altLang="zh-CN" dirty="0" smtClean="0"/>
              <a:t>gzip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-v  </a:t>
            </a:r>
            <a:r>
              <a:rPr lang="zh-CN" altLang="en-US" dirty="0" smtClean="0"/>
              <a:t>显示所有过程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-f  </a:t>
            </a:r>
            <a:r>
              <a:rPr lang="zh-CN" altLang="en-US" dirty="0" smtClean="0"/>
              <a:t>使用压缩或解压缩文件的名字，这个参数是最后一个参数，后面只能接文件名</a:t>
            </a:r>
            <a:endParaRPr lang="en-US" altLang="zh-CN" dirty="0"/>
          </a:p>
          <a:p>
            <a:pPr marL="0" indent="0">
              <a:buNone/>
            </a:pPr>
            <a:endParaRPr lang="en-US" altLang="zh-CN" b="1" dirty="0" smtClean="0"/>
          </a:p>
          <a:p>
            <a:pPr lvl="1"/>
            <a:endParaRPr lang="en-US" altLang="zh-CN" b="1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http://mashibing.com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中文件的压缩与解压缩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4485" y="1556792"/>
            <a:ext cx="11233094" cy="5040560"/>
          </a:xfrm>
        </p:spPr>
        <p:txBody>
          <a:bodyPr>
            <a:normAutofit/>
          </a:bodyPr>
          <a:lstStyle/>
          <a:p>
            <a:r>
              <a:rPr lang="zh-CN" altLang="en-US" b="1" dirty="0"/>
              <a:t>创</a:t>
            </a:r>
            <a:r>
              <a:rPr lang="zh-CN" altLang="en-US" b="1" dirty="0" smtClean="0"/>
              <a:t>建</a:t>
            </a:r>
            <a:r>
              <a:rPr lang="en-US" altLang="zh-CN" b="1" dirty="0" smtClean="0"/>
              <a:t>tar.gz</a:t>
            </a:r>
            <a:r>
              <a:rPr lang="zh-CN" altLang="en-US" b="1" dirty="0" smtClean="0"/>
              <a:t>压缩文件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语法</a:t>
            </a:r>
            <a:endParaRPr lang="en-US" altLang="zh-CN" b="1" dirty="0"/>
          </a:p>
          <a:p>
            <a:pPr marL="914400" lvl="2" indent="0">
              <a:buNone/>
            </a:pPr>
            <a:r>
              <a:rPr lang="en-US" altLang="zh-CN" dirty="0"/>
              <a:t>t</a:t>
            </a:r>
            <a:r>
              <a:rPr lang="en-US" altLang="zh-CN" dirty="0" smtClean="0"/>
              <a:t>ar  -czvf </a:t>
            </a:r>
            <a:r>
              <a:rPr lang="zh-CN" altLang="en-US" dirty="0" smtClean="0"/>
              <a:t>压缩文件的名称</a:t>
            </a:r>
            <a:r>
              <a:rPr lang="en-US" altLang="zh-CN" dirty="0" smtClean="0"/>
              <a:t>.tar.gz  </a:t>
            </a:r>
            <a:r>
              <a:rPr lang="zh-CN" altLang="en-US" dirty="0" smtClean="0"/>
              <a:t>源文件或目录名称</a:t>
            </a:r>
            <a:endParaRPr lang="en-US" altLang="zh-CN" dirty="0" smtClean="0"/>
          </a:p>
          <a:p>
            <a:pPr marL="914400" lvl="2" indent="0">
              <a:buNone/>
            </a:pPr>
            <a:endParaRPr lang="en-US" altLang="zh-CN" dirty="0"/>
          </a:p>
          <a:p>
            <a:pPr marL="914400" lvl="2" indent="0">
              <a:buNone/>
            </a:pPr>
            <a:endParaRPr lang="en-US" altLang="zh-CN" dirty="0" smtClean="0"/>
          </a:p>
          <a:p>
            <a:pPr marL="914400" lvl="2" indent="0">
              <a:buNone/>
            </a:pPr>
            <a:endParaRPr lang="en-US" altLang="zh-CN" dirty="0"/>
          </a:p>
          <a:p>
            <a:pPr marL="914400" lvl="2" indent="0">
              <a:buNone/>
            </a:pPr>
            <a:endParaRPr lang="en-US" altLang="zh-CN" dirty="0"/>
          </a:p>
          <a:p>
            <a:r>
              <a:rPr lang="zh-CN" altLang="en-US" b="1" dirty="0" smtClean="0"/>
              <a:t>解压</a:t>
            </a:r>
            <a:r>
              <a:rPr lang="en-US" altLang="zh-CN" b="1" dirty="0" smtClean="0"/>
              <a:t>tar.gz</a:t>
            </a:r>
            <a:r>
              <a:rPr lang="zh-CN" altLang="en-US" b="1" dirty="0" smtClean="0"/>
              <a:t>文件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语法</a:t>
            </a:r>
            <a:endParaRPr lang="en-US" altLang="zh-CN" b="1" dirty="0" smtClean="0"/>
          </a:p>
          <a:p>
            <a:pPr marL="914400" lvl="2" indent="0">
              <a:buNone/>
            </a:pPr>
            <a:r>
              <a:rPr lang="en-US" altLang="zh-CN" dirty="0"/>
              <a:t>t</a:t>
            </a:r>
            <a:r>
              <a:rPr lang="en-US" altLang="zh-CN" dirty="0" smtClean="0"/>
              <a:t>ar –zxvf  </a:t>
            </a:r>
            <a:r>
              <a:rPr lang="zh-CN" altLang="en-US" dirty="0" smtClean="0"/>
              <a:t>解压文件名</a:t>
            </a:r>
            <a:endParaRPr lang="en-US" altLang="zh-CN" dirty="0" smtClean="0"/>
          </a:p>
          <a:p>
            <a:pPr marL="914400" lvl="2" indent="0">
              <a:buNone/>
            </a:pPr>
            <a:endParaRPr lang="en-US" altLang="zh-CN" dirty="0"/>
          </a:p>
          <a:p>
            <a:pPr marL="914400" lvl="2" indent="0">
              <a:buNone/>
            </a:pPr>
            <a:endParaRPr lang="en-US" altLang="zh-CN" dirty="0" smtClean="0"/>
          </a:p>
          <a:p>
            <a:pPr marL="914400" lvl="2" indent="0">
              <a:buNone/>
            </a:pPr>
            <a:r>
              <a:rPr lang="en-US" altLang="zh-CN" dirty="0"/>
              <a:t>t</a:t>
            </a:r>
            <a:r>
              <a:rPr lang="en-US" altLang="zh-CN" dirty="0" smtClean="0"/>
              <a:t>ar –zxvf </a:t>
            </a:r>
            <a:r>
              <a:rPr lang="zh-CN" altLang="en-US" dirty="0" smtClean="0"/>
              <a:t>解压文件名  </a:t>
            </a:r>
            <a:r>
              <a:rPr lang="en-US" altLang="zh-CN" dirty="0" smtClean="0"/>
              <a:t>-C  </a:t>
            </a:r>
            <a:r>
              <a:rPr lang="zh-CN" altLang="en-US" dirty="0" smtClean="0"/>
              <a:t>指定路径</a:t>
            </a:r>
            <a:endParaRPr lang="en-US" altLang="zh-CN" dirty="0"/>
          </a:p>
          <a:p>
            <a:pPr marL="0" indent="0">
              <a:buNone/>
            </a:pPr>
            <a:endParaRPr lang="en-US" altLang="zh-CN" b="1" dirty="0" smtClean="0"/>
          </a:p>
          <a:p>
            <a:pPr lvl="1"/>
            <a:endParaRPr lang="en-US" altLang="zh-CN" b="1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http://mashibing.com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932" y="2822013"/>
            <a:ext cx="6196131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932" y="3558421"/>
            <a:ext cx="9022189" cy="446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932" y="5402336"/>
            <a:ext cx="4683997" cy="4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672" y="4509120"/>
            <a:ext cx="6462712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中文件的压缩与解压缩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4485" y="1556792"/>
            <a:ext cx="11233094" cy="4351338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*.zip</a:t>
            </a:r>
            <a:r>
              <a:rPr lang="zh-CN" altLang="en-US" b="1" dirty="0" smtClean="0"/>
              <a:t>格式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如果压缩文件格式为</a:t>
            </a:r>
            <a:r>
              <a:rPr lang="en-US" altLang="zh-CN" dirty="0" smtClean="0"/>
              <a:t>zip</a:t>
            </a:r>
            <a:r>
              <a:rPr lang="zh-CN" altLang="en-US" dirty="0" smtClean="0"/>
              <a:t>，那么需要使用</a:t>
            </a:r>
            <a:r>
              <a:rPr lang="en-US" altLang="zh-CN" dirty="0" smtClean="0"/>
              <a:t>unzip</a:t>
            </a:r>
            <a:r>
              <a:rPr lang="zh-CN" altLang="en-US" dirty="0" smtClean="0"/>
              <a:t>命令解压</a:t>
            </a:r>
            <a:r>
              <a:rPr lang="en-US" altLang="zh-CN" dirty="0" smtClean="0"/>
              <a:t>.zip</a:t>
            </a:r>
            <a:r>
              <a:rPr lang="zh-CN" altLang="en-US" dirty="0" smtClean="0"/>
              <a:t>压缩包</a:t>
            </a:r>
            <a:endParaRPr lang="en-US" altLang="zh-CN" dirty="0"/>
          </a:p>
          <a:p>
            <a:r>
              <a:rPr lang="en-US" altLang="zh-CN" b="1" dirty="0"/>
              <a:t>u</a:t>
            </a:r>
            <a:r>
              <a:rPr lang="en-US" altLang="zh-CN" b="1" dirty="0" smtClean="0"/>
              <a:t>nzip</a:t>
            </a:r>
            <a:r>
              <a:rPr lang="zh-CN" altLang="en-US" b="1" dirty="0" smtClean="0"/>
              <a:t>命令的相关参数</a:t>
            </a:r>
            <a:endParaRPr lang="en-US" altLang="zh-CN" b="1" dirty="0" smtClean="0"/>
          </a:p>
          <a:p>
            <a:pPr lvl="1"/>
            <a:r>
              <a:rPr lang="en-US" altLang="zh-CN" dirty="0" smtClean="0"/>
              <a:t>-n  </a:t>
            </a:r>
            <a:r>
              <a:rPr lang="zh-CN" altLang="en-US" dirty="0" smtClean="0"/>
              <a:t>解压缩时不要覆盖原有的文件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-d  </a:t>
            </a:r>
            <a:r>
              <a:rPr lang="zh-CN" altLang="en-US" dirty="0" smtClean="0"/>
              <a:t>指定文件解压后所要存储的目录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-v  </a:t>
            </a:r>
            <a:r>
              <a:rPr lang="zh-CN" altLang="en-US" dirty="0" smtClean="0"/>
              <a:t>执行时显示详细信息</a:t>
            </a:r>
            <a:endParaRPr lang="en-US" altLang="zh-CN" b="1" dirty="0"/>
          </a:p>
          <a:p>
            <a:r>
              <a:rPr lang="zh-CN" altLang="en-US" b="1" dirty="0" smtClean="0"/>
              <a:t>解压</a:t>
            </a:r>
            <a:r>
              <a:rPr lang="en-US" altLang="zh-CN" b="1" dirty="0" smtClean="0"/>
              <a:t>zip</a:t>
            </a:r>
            <a:r>
              <a:rPr lang="zh-CN" altLang="en-US" b="1" dirty="0" smtClean="0"/>
              <a:t>文件的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语法</a:t>
            </a:r>
            <a:endParaRPr lang="en-US" altLang="zh-CN" b="1" dirty="0" smtClean="0"/>
          </a:p>
          <a:p>
            <a:pPr lvl="2"/>
            <a:r>
              <a:rPr lang="en-US" altLang="zh-CN" dirty="0"/>
              <a:t>u</a:t>
            </a:r>
            <a:r>
              <a:rPr lang="en-US" altLang="zh-CN" dirty="0" smtClean="0"/>
              <a:t>nzip </a:t>
            </a:r>
            <a:r>
              <a:rPr lang="zh-CN" altLang="en-US" dirty="0" smtClean="0"/>
              <a:t>压缩文件名</a:t>
            </a:r>
            <a:r>
              <a:rPr lang="en-US" altLang="zh-CN" dirty="0" smtClean="0"/>
              <a:t>.zip</a:t>
            </a:r>
            <a:endParaRPr lang="en-US" altLang="zh-CN" dirty="0" smtClean="0"/>
          </a:p>
          <a:p>
            <a:pPr lvl="2"/>
            <a:r>
              <a:rPr lang="en-US" altLang="zh-CN" dirty="0"/>
              <a:t>u</a:t>
            </a:r>
            <a:r>
              <a:rPr lang="en-US" altLang="zh-CN" dirty="0" smtClean="0"/>
              <a:t>nzip </a:t>
            </a:r>
            <a:r>
              <a:rPr lang="zh-CN" altLang="en-US" dirty="0" smtClean="0"/>
              <a:t>压缩文件</a:t>
            </a:r>
            <a:r>
              <a:rPr lang="en-US" altLang="zh-CN" dirty="0" smtClean="0"/>
              <a:t>.zip –d </a:t>
            </a:r>
            <a:r>
              <a:rPr lang="zh-CN" altLang="en-US" dirty="0" smtClean="0"/>
              <a:t>解压到指定目录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b="1" dirty="0" smtClean="0"/>
          </a:p>
          <a:p>
            <a:pPr lvl="1"/>
            <a:endParaRPr lang="en-US" altLang="zh-CN" b="1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http://mashibing.com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267" y="2678135"/>
            <a:ext cx="5674809" cy="2680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JDK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b="1" dirty="0" smtClean="0"/>
              <a:t>下载</a:t>
            </a:r>
            <a:r>
              <a:rPr lang="en-US" altLang="zh-CN" b="1" dirty="0" smtClean="0"/>
              <a:t>Linux</a:t>
            </a:r>
            <a:r>
              <a:rPr lang="zh-CN" altLang="en-US" b="1" dirty="0" smtClean="0"/>
              <a:t>对应版本的</a:t>
            </a:r>
            <a:r>
              <a:rPr lang="en-US" altLang="zh-CN" b="1" dirty="0" smtClean="0"/>
              <a:t>JDK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查看</a:t>
            </a:r>
            <a:r>
              <a:rPr lang="en-US" altLang="zh-CN" dirty="0" smtClean="0"/>
              <a:t>Linux</a:t>
            </a:r>
            <a:r>
              <a:rPr lang="zh-CN" altLang="en-US" dirty="0"/>
              <a:t>操</a:t>
            </a:r>
            <a:r>
              <a:rPr lang="zh-CN" altLang="en-US" dirty="0" smtClean="0"/>
              <a:t>作系统的位数   </a:t>
            </a:r>
            <a:r>
              <a:rPr lang="en-US" altLang="zh-CN" dirty="0"/>
              <a:t>getconf  </a:t>
            </a:r>
            <a:r>
              <a:rPr lang="en-US" altLang="zh-CN" dirty="0" smtClean="0"/>
              <a:t>LONG_BIT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下载压缩文件     </a:t>
            </a:r>
            <a:r>
              <a:rPr lang="en-US" altLang="zh-CN" dirty="0"/>
              <a:t>jdk-8u261-linux-x64.tar.gz</a:t>
            </a:r>
            <a:r>
              <a:rPr lang="zh-CN" altLang="en-US" dirty="0" smtClean="0"/>
              <a:t>         </a:t>
            </a:r>
            <a:endParaRPr lang="en-US" altLang="zh-CN" dirty="0" smtClean="0"/>
          </a:p>
          <a:p>
            <a:r>
              <a:rPr lang="zh-CN" altLang="en-US" b="1" dirty="0" smtClean="0"/>
              <a:t>解压压缩文件</a:t>
            </a:r>
            <a:endParaRPr lang="en-US" altLang="zh-CN" b="1" dirty="0" smtClean="0"/>
          </a:p>
          <a:p>
            <a:pPr lvl="1"/>
            <a:r>
              <a:rPr lang="en-US" altLang="zh-CN" dirty="0"/>
              <a:t>t</a:t>
            </a:r>
            <a:r>
              <a:rPr lang="en-US" altLang="zh-CN" dirty="0" smtClean="0"/>
              <a:t>ar –</a:t>
            </a:r>
            <a:r>
              <a:rPr lang="en-US" altLang="zh-CN" dirty="0"/>
              <a:t>xvf   jdk-8u261-linux-x64.tar.gz </a:t>
            </a:r>
            <a:endParaRPr lang="en-US" altLang="zh-CN" dirty="0" smtClean="0"/>
          </a:p>
          <a:p>
            <a:r>
              <a:rPr lang="zh-CN" altLang="en-US" b="1" dirty="0"/>
              <a:t>配</a:t>
            </a:r>
            <a:r>
              <a:rPr lang="zh-CN" altLang="en-US" b="1" dirty="0" smtClean="0"/>
              <a:t>置环境变量</a:t>
            </a:r>
            <a:endParaRPr lang="en-US" altLang="zh-CN" b="1" dirty="0" smtClean="0"/>
          </a:p>
          <a:p>
            <a:pPr lvl="1"/>
            <a:r>
              <a:rPr lang="en-US" altLang="zh-CN" dirty="0" smtClean="0"/>
              <a:t>vim  /etc/profile</a:t>
            </a:r>
            <a:endParaRPr lang="en-US" altLang="zh-CN" dirty="0"/>
          </a:p>
          <a:p>
            <a:r>
              <a:rPr lang="zh-CN" altLang="en-US" b="1" dirty="0" smtClean="0"/>
              <a:t>使用环境变量生效</a:t>
            </a:r>
            <a:endParaRPr lang="en-US" altLang="zh-CN" b="1" dirty="0" smtClean="0"/>
          </a:p>
          <a:p>
            <a:pPr lvl="1"/>
            <a:r>
              <a:rPr lang="en-US" altLang="zh-CN" dirty="0"/>
              <a:t>source /etc/profile</a:t>
            </a:r>
            <a:endParaRPr lang="en-US" altLang="zh-CN" b="1" dirty="0" smtClean="0"/>
          </a:p>
          <a:p>
            <a:r>
              <a:rPr lang="zh-CN" altLang="en-US" b="1" dirty="0" smtClean="0"/>
              <a:t>测试</a:t>
            </a:r>
            <a:r>
              <a:rPr lang="en-US" altLang="zh-CN" b="1" dirty="0" smtClean="0"/>
              <a:t>JDK</a:t>
            </a:r>
            <a:r>
              <a:rPr lang="zh-CN" altLang="en-US" b="1" dirty="0" smtClean="0"/>
              <a:t>是否安装成功</a:t>
            </a:r>
            <a:endParaRPr lang="en-US" altLang="zh-CN" b="1" dirty="0" smtClean="0"/>
          </a:p>
          <a:p>
            <a:pPr lvl="1"/>
            <a:r>
              <a:rPr lang="en-US" altLang="zh-CN" b="1" dirty="0"/>
              <a:t>j</a:t>
            </a:r>
            <a:r>
              <a:rPr lang="en-US" altLang="zh-CN" b="1" dirty="0" smtClean="0"/>
              <a:t>ava -version</a:t>
            </a:r>
            <a:endParaRPr lang="en-US" altLang="zh-CN" b="1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http://mashibing.com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240481" y="3717032"/>
            <a:ext cx="7830595" cy="12695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rgbClr val="FF0000"/>
                </a:solidFill>
              </a:rPr>
              <a:t>export JAVA_HOME=/usr/local/jdk1.8.0_261</a:t>
            </a:r>
            <a:br>
              <a:rPr lang="en-US" altLang="zh-CN" b="1" dirty="0">
                <a:solidFill>
                  <a:srgbClr val="FF0000"/>
                </a:solidFill>
              </a:rPr>
            </a:br>
            <a:r>
              <a:rPr lang="en-US" altLang="zh-CN" b="1" dirty="0">
                <a:solidFill>
                  <a:srgbClr val="FF0000"/>
                </a:solidFill>
              </a:rPr>
              <a:t>export CLASSPATH=.:$JAVA_HOME/lib/dt.jar:$JAVA_HOME/lib/tools.jar</a:t>
            </a:r>
            <a:br>
              <a:rPr lang="en-US" altLang="zh-CN" b="1" dirty="0">
                <a:solidFill>
                  <a:srgbClr val="FF0000"/>
                </a:solidFill>
              </a:rPr>
            </a:br>
            <a:r>
              <a:rPr lang="en-US" altLang="zh-CN" b="1" dirty="0">
                <a:solidFill>
                  <a:srgbClr val="FF0000"/>
                </a:solidFill>
              </a:rPr>
              <a:t>export PATH=$PATH:$JAVA_HOME/bin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2" y="2708919"/>
            <a:ext cx="4694238" cy="374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Linux_VMWare</a:t>
            </a:r>
            <a:r>
              <a:rPr lang="zh-CN" altLang="en-US" dirty="0" smtClean="0"/>
              <a:t>安装及使用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安装步骤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双击安装，同意许可</a:t>
            </a:r>
            <a:endParaRPr lang="en-US" altLang="zh-CN" dirty="0" smtClean="0"/>
          </a:p>
          <a:p>
            <a:endParaRPr lang="en-US" altLang="zh-CN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http://mashibing.com</a:t>
            </a:r>
            <a:endParaRPr lang="zh-CN" altLang="en-US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324" y="2708920"/>
            <a:ext cx="4724400" cy="374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Tomcat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b="1" dirty="0" smtClean="0"/>
              <a:t>下载</a:t>
            </a:r>
            <a:r>
              <a:rPr lang="en-US" altLang="zh-CN" b="1" dirty="0" smtClean="0"/>
              <a:t>Linux</a:t>
            </a:r>
            <a:r>
              <a:rPr lang="zh-CN" altLang="en-US" b="1" dirty="0" smtClean="0"/>
              <a:t>对应版本的</a:t>
            </a:r>
            <a:r>
              <a:rPr lang="en-US" altLang="zh-CN" b="1" dirty="0" smtClean="0"/>
              <a:t>Tomcat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下载压缩文件     </a:t>
            </a:r>
            <a:r>
              <a:rPr lang="en-US" altLang="zh-CN" dirty="0"/>
              <a:t>apache-tomcat-7.0.68.tar.gz</a:t>
            </a:r>
            <a:r>
              <a:rPr lang="zh-CN" altLang="en-US" dirty="0" smtClean="0"/>
              <a:t>         </a:t>
            </a:r>
            <a:endParaRPr lang="en-US" altLang="zh-CN" dirty="0" smtClean="0"/>
          </a:p>
          <a:p>
            <a:r>
              <a:rPr lang="zh-CN" altLang="en-US" b="1" dirty="0" smtClean="0"/>
              <a:t>解压压缩文件</a:t>
            </a:r>
            <a:endParaRPr lang="en-US" altLang="zh-CN" b="1" dirty="0" smtClean="0"/>
          </a:p>
          <a:p>
            <a:pPr lvl="1"/>
            <a:r>
              <a:rPr lang="en-US" altLang="zh-CN" dirty="0"/>
              <a:t>t</a:t>
            </a:r>
            <a:r>
              <a:rPr lang="en-US" altLang="zh-CN" dirty="0" smtClean="0"/>
              <a:t>ar –</a:t>
            </a:r>
            <a:r>
              <a:rPr lang="en-US" altLang="zh-CN" dirty="0"/>
              <a:t>xvf   apache-tomcat-7.0.68.tar.gz </a:t>
            </a:r>
            <a:endParaRPr lang="en-US" altLang="zh-CN" dirty="0" smtClean="0"/>
          </a:p>
          <a:p>
            <a:r>
              <a:rPr lang="zh-CN" altLang="en-US" b="1" dirty="0"/>
              <a:t>配</a:t>
            </a:r>
            <a:r>
              <a:rPr lang="zh-CN" altLang="en-US" b="1" dirty="0" smtClean="0"/>
              <a:t>置环境变量</a:t>
            </a:r>
            <a:endParaRPr lang="en-US" altLang="zh-CN" b="1" dirty="0" smtClean="0"/>
          </a:p>
          <a:p>
            <a:pPr lvl="1"/>
            <a:r>
              <a:rPr lang="en-US" altLang="zh-CN" dirty="0" smtClean="0"/>
              <a:t>vim  /etc/profile</a:t>
            </a:r>
            <a:endParaRPr lang="en-US" altLang="zh-CN" dirty="0"/>
          </a:p>
          <a:p>
            <a:r>
              <a:rPr lang="zh-CN" altLang="en-US" b="1" dirty="0" smtClean="0"/>
              <a:t>使用环境变量生效</a:t>
            </a:r>
            <a:endParaRPr lang="en-US" altLang="zh-CN" b="1" dirty="0" smtClean="0"/>
          </a:p>
          <a:p>
            <a:pPr lvl="1"/>
            <a:r>
              <a:rPr lang="en-US" altLang="zh-CN" dirty="0"/>
              <a:t>source /etc/profile</a:t>
            </a:r>
            <a:endParaRPr lang="en-US" altLang="zh-CN" b="1" dirty="0" smtClean="0"/>
          </a:p>
          <a:p>
            <a:r>
              <a:rPr lang="zh-CN" altLang="en-US" b="1" dirty="0" smtClean="0"/>
              <a:t>启动</a:t>
            </a:r>
            <a:r>
              <a:rPr lang="en-US" altLang="zh-CN" b="1" dirty="0" smtClean="0"/>
              <a:t>Tomcat</a:t>
            </a:r>
            <a:r>
              <a:rPr lang="zh-CN" altLang="en-US" b="1" dirty="0" smtClean="0"/>
              <a:t>服务</a:t>
            </a:r>
            <a:endParaRPr lang="en-US" altLang="zh-CN" b="1" dirty="0" smtClean="0"/>
          </a:p>
          <a:p>
            <a:pPr marL="457200" lvl="1" indent="0">
              <a:buNone/>
            </a:pPr>
            <a:r>
              <a:rPr lang="zh-CN" altLang="en-US" dirty="0" smtClean="0"/>
              <a:t>启动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服务：</a:t>
            </a:r>
            <a:r>
              <a:rPr lang="en-US" altLang="zh-CN" dirty="0" smtClean="0"/>
              <a:t>./startup.sh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启动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并输出启动日志 </a:t>
            </a:r>
            <a:r>
              <a:rPr lang="en-US" altLang="zh-CN" dirty="0" smtClean="0"/>
              <a:t>:</a:t>
            </a:r>
            <a:r>
              <a:rPr lang="zh-CN" altLang="en-US" dirty="0" smtClean="0"/>
              <a:t>  </a:t>
            </a:r>
            <a:r>
              <a:rPr lang="en-US" altLang="zh-CN" dirty="0" smtClean="0"/>
              <a:t>./startup.sh &amp; tail –f  ../logs/catalina.out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http://mashibing.com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374332" y="3645024"/>
            <a:ext cx="5112568" cy="115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altLang="zh-CN" dirty="0">
                <a:solidFill>
                  <a:srgbClr val="FF0000"/>
                </a:solidFill>
              </a:rPr>
              <a:t>e</a:t>
            </a:r>
            <a:r>
              <a:rPr lang="en-US" altLang="zh-CN" dirty="0" smtClean="0">
                <a:solidFill>
                  <a:srgbClr val="FF0000"/>
                </a:solidFill>
              </a:rPr>
              <a:t>xport CATALINA_BASE</a:t>
            </a:r>
            <a:r>
              <a:rPr lang="en-US" altLang="zh-CN" dirty="0">
                <a:solidFill>
                  <a:srgbClr val="FF0000"/>
                </a:solidFill>
              </a:rPr>
              <a:t>=/usr/local/tomcat</a:t>
            </a:r>
            <a:endParaRPr lang="en-US" altLang="zh-CN" dirty="0">
              <a:solidFill>
                <a:srgbClr val="FF0000"/>
              </a:solidFill>
            </a:endParaRPr>
          </a:p>
          <a:p>
            <a:pPr fontAlgn="base"/>
            <a:r>
              <a:rPr lang="en-US" altLang="zh-CN" dirty="0" smtClean="0">
                <a:solidFill>
                  <a:srgbClr val="FF0000"/>
                </a:solidFill>
              </a:rPr>
              <a:t>export PATH=$CATALINA_BASE/bin</a:t>
            </a:r>
            <a:r>
              <a:rPr lang="en-US" altLang="zh-CN" dirty="0">
                <a:solidFill>
                  <a:srgbClr val="FF0000"/>
                </a:solidFill>
              </a:rPr>
              <a:t>:$PATH</a:t>
            </a:r>
            <a:endParaRPr lang="en-US" altLang="zh-CN" dirty="0">
              <a:solidFill>
                <a:srgbClr val="FF0000"/>
              </a:solidFill>
            </a:endParaRPr>
          </a:p>
          <a:p>
            <a:pPr fontAlgn="base"/>
            <a:endParaRPr lang="en-US" altLang="zh-CN" dirty="0">
              <a:solidFill>
                <a:srgbClr val="FF0000"/>
              </a:solidFill>
            </a:endParaRPr>
          </a:p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Tomcat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访问</a:t>
            </a:r>
            <a:r>
              <a:rPr lang="en-US" altLang="zh-CN" b="1" dirty="0" smtClean="0"/>
              <a:t>Tomcat</a:t>
            </a:r>
            <a:endParaRPr lang="en-US" altLang="zh-CN" b="1" dirty="0" smtClean="0"/>
          </a:p>
          <a:p>
            <a:pPr lvl="1"/>
            <a:r>
              <a:rPr lang="en-US" altLang="zh-CN" dirty="0" smtClean="0">
                <a:hlinkClick r:id="rId1"/>
              </a:rPr>
              <a:t>http://ip:port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举例</a:t>
            </a:r>
            <a:r>
              <a:rPr lang="en-US" altLang="zh-CN" dirty="0" smtClean="0"/>
              <a:t>:  http://192.168.0.104:8080</a:t>
            </a:r>
            <a:endParaRPr lang="en-US" altLang="zh-CN" dirty="0"/>
          </a:p>
          <a:p>
            <a:r>
              <a:rPr lang="zh-CN" altLang="en-US" b="1" dirty="0" smtClean="0"/>
              <a:t>关闭防火墙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关闭防火墙 ，重启失效</a:t>
            </a:r>
            <a:r>
              <a:rPr lang="en-US" altLang="zh-CN" dirty="0" smtClean="0"/>
              <a:t>(Linux</a:t>
            </a:r>
            <a:r>
              <a:rPr lang="zh-CN" altLang="en-US" dirty="0" smtClean="0"/>
              <a:t>系统一重启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中的防火墙又会被开起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service firewalld stop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禁用防火墙，永久有效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systemctl disable firewalld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启动防火墙 </a:t>
            </a:r>
            <a:r>
              <a:rPr lang="en-US" altLang="zh-CN" dirty="0" smtClean="0"/>
              <a:t>(</a:t>
            </a:r>
            <a:r>
              <a:rPr lang="zh-CN" altLang="en-US" dirty="0" smtClean="0"/>
              <a:t>对禁用的防火墙进行启动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2"/>
            <a:r>
              <a:rPr lang="en-US" altLang="zh-CN" dirty="0"/>
              <a:t>s</a:t>
            </a:r>
            <a:r>
              <a:rPr lang="en-US" altLang="zh-CN" dirty="0" smtClean="0"/>
              <a:t>ystemctl enable firewalld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http://mashibing.com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MySQL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b="1" dirty="0" smtClean="0"/>
              <a:t>下载</a:t>
            </a:r>
            <a:r>
              <a:rPr lang="en-US" altLang="zh-CN" b="1" dirty="0" smtClean="0"/>
              <a:t>MySQL</a:t>
            </a:r>
            <a:endParaRPr lang="en-US" altLang="zh-CN" b="1" dirty="0" smtClean="0"/>
          </a:p>
          <a:p>
            <a:pPr lvl="1"/>
            <a:r>
              <a:rPr lang="en-US" altLang="zh-CN" dirty="0"/>
              <a:t>wget https://repo.mysql.com//mysql80-community-release-el8-1.noarch.rpm</a:t>
            </a:r>
            <a:endParaRPr lang="en-US" altLang="zh-CN" b="1" dirty="0" smtClean="0"/>
          </a:p>
          <a:p>
            <a:r>
              <a:rPr lang="zh-CN" altLang="en-US" b="1" dirty="0"/>
              <a:t>使</a:t>
            </a:r>
            <a:r>
              <a:rPr lang="zh-CN" altLang="en-US" b="1" dirty="0" smtClean="0"/>
              <a:t>用</a:t>
            </a:r>
            <a:r>
              <a:rPr lang="en-US" altLang="zh-CN" b="1" dirty="0" smtClean="0"/>
              <a:t>rpm</a:t>
            </a:r>
            <a:r>
              <a:rPr lang="zh-CN" altLang="en-US" b="1" dirty="0" smtClean="0"/>
              <a:t>安装</a:t>
            </a:r>
            <a:r>
              <a:rPr lang="en-US" altLang="zh-CN" b="1" dirty="0" smtClean="0"/>
              <a:t>MySQL </a:t>
            </a:r>
            <a:endParaRPr lang="en-US" altLang="zh-CN" b="1" dirty="0" smtClean="0"/>
          </a:p>
          <a:p>
            <a:pPr lvl="1"/>
            <a:r>
              <a:rPr lang="en-US" altLang="zh-CN" dirty="0"/>
              <a:t> rpm -ivh mysql80-community-release-el8-1.noarch.rpm</a:t>
            </a:r>
            <a:endParaRPr lang="en-US" altLang="zh-CN" b="1" dirty="0" smtClean="0"/>
          </a:p>
          <a:p>
            <a:r>
              <a:rPr lang="zh-CN" altLang="en-US" b="1" dirty="0"/>
              <a:t>使</a:t>
            </a:r>
            <a:r>
              <a:rPr lang="zh-CN" altLang="en-US" b="1" dirty="0" smtClean="0"/>
              <a:t>用</a:t>
            </a:r>
            <a:r>
              <a:rPr lang="en-US" altLang="zh-CN" b="1" dirty="0" smtClean="0"/>
              <a:t>yum</a:t>
            </a:r>
            <a:r>
              <a:rPr lang="zh-CN" altLang="en-US" b="1" dirty="0" smtClean="0"/>
              <a:t>安装</a:t>
            </a:r>
            <a:r>
              <a:rPr lang="en-US" altLang="zh-CN" b="1" dirty="0" smtClean="0"/>
              <a:t>mysql</a:t>
            </a:r>
            <a:r>
              <a:rPr lang="zh-CN" altLang="en-US" b="1" dirty="0" smtClean="0"/>
              <a:t>服务</a:t>
            </a:r>
            <a:endParaRPr lang="en-US" altLang="zh-CN" b="1" dirty="0" smtClean="0"/>
          </a:p>
          <a:p>
            <a:pPr lvl="1"/>
            <a:r>
              <a:rPr lang="en-US" altLang="zh-CN" dirty="0"/>
              <a:t>yum install mysql-server</a:t>
            </a:r>
            <a:endParaRPr lang="en-US" altLang="zh-CN" b="1" dirty="0" smtClean="0"/>
          </a:p>
          <a:p>
            <a:r>
              <a:rPr lang="zh-CN" altLang="en-US" b="1" dirty="0"/>
              <a:t>检</a:t>
            </a:r>
            <a:r>
              <a:rPr lang="zh-CN" altLang="en-US" b="1" dirty="0" smtClean="0"/>
              <a:t>查是否已经设置为开机启动</a:t>
            </a:r>
            <a:r>
              <a:rPr lang="en-US" altLang="zh-CN" b="1" dirty="0" smtClean="0"/>
              <a:t>MySQL</a:t>
            </a:r>
            <a:endParaRPr lang="en-US" altLang="zh-CN" b="1" dirty="0" smtClean="0"/>
          </a:p>
          <a:p>
            <a:pPr lvl="1"/>
            <a:r>
              <a:rPr lang="en-US" altLang="zh-CN" dirty="0"/>
              <a:t> systemctl list-unit-files|grep mysqld</a:t>
            </a:r>
            <a:endParaRPr lang="en-US" altLang="zh-CN" b="1" dirty="0" smtClean="0"/>
          </a:p>
          <a:p>
            <a:r>
              <a:rPr lang="zh-CN" altLang="en-US" b="1" dirty="0"/>
              <a:t>设</a:t>
            </a:r>
            <a:r>
              <a:rPr lang="zh-CN" altLang="en-US" b="1" dirty="0" smtClean="0"/>
              <a:t>置开机启动</a:t>
            </a:r>
            <a:endParaRPr lang="en-US" altLang="zh-CN" b="1" dirty="0" smtClean="0"/>
          </a:p>
          <a:p>
            <a:pPr lvl="1"/>
            <a:r>
              <a:rPr lang="en-US" altLang="zh-CN" dirty="0"/>
              <a:t>systemctl enable mysqld.service</a:t>
            </a:r>
            <a:endParaRPr lang="en-US" altLang="zh-CN" b="1" dirty="0" smtClean="0"/>
          </a:p>
          <a:p>
            <a:r>
              <a:rPr lang="zh-CN" altLang="en-US" b="1" dirty="0" smtClean="0"/>
              <a:t>启动</a:t>
            </a:r>
            <a:r>
              <a:rPr lang="en-US" altLang="zh-CN" b="1" dirty="0" smtClean="0"/>
              <a:t>MySQL</a:t>
            </a:r>
            <a:r>
              <a:rPr lang="zh-CN" altLang="en-US" b="1" dirty="0" smtClean="0"/>
              <a:t>服务</a:t>
            </a:r>
            <a:endParaRPr lang="en-US" altLang="zh-CN" b="1" dirty="0" smtClean="0"/>
          </a:p>
          <a:p>
            <a:pPr lvl="1"/>
            <a:r>
              <a:rPr lang="en-US" altLang="zh-CN" dirty="0"/>
              <a:t> systemctl start mysqld.service</a:t>
            </a:r>
            <a:endParaRPr lang="en-US" altLang="zh-CN" b="1" dirty="0" smtClean="0"/>
          </a:p>
          <a:p>
            <a:r>
              <a:rPr lang="zh-CN" altLang="en-US" b="1" dirty="0" smtClean="0"/>
              <a:t>测试是否安装成功</a:t>
            </a:r>
            <a:endParaRPr lang="en-US" altLang="zh-CN" b="1" dirty="0" smtClean="0"/>
          </a:p>
          <a:p>
            <a:pPr lvl="1"/>
            <a:r>
              <a:rPr lang="en-US" altLang="zh-CN" dirty="0" smtClean="0"/>
              <a:t>mysql</a:t>
            </a:r>
            <a:endParaRPr lang="en-US" altLang="zh-CN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http://mashibing.com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950" y="3068960"/>
            <a:ext cx="4090376" cy="3232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Linux_VMWare</a:t>
            </a:r>
            <a:r>
              <a:rPr lang="zh-CN" altLang="en-US" dirty="0" smtClean="0"/>
              <a:t>安装及使用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安装步骤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选择安装路径，路径中尽量不要包含中文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去掉勾选项</a:t>
            </a:r>
            <a:endParaRPr lang="en-US" altLang="zh-CN" dirty="0" smtClean="0"/>
          </a:p>
          <a:p>
            <a:endParaRPr lang="en-US" altLang="zh-CN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http://mashibing.com</a:t>
            </a:r>
            <a:endParaRPr lang="zh-CN" altLang="en-US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436" y="3045265"/>
            <a:ext cx="3860305" cy="3057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Linux_VMWare</a:t>
            </a:r>
            <a:r>
              <a:rPr lang="zh-CN" altLang="en-US" dirty="0" smtClean="0"/>
              <a:t>安装及使用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安装步骤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勾选桌面快捷方式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http://mashibing.com</a:t>
            </a:r>
            <a:endParaRPr lang="zh-CN" altLang="en-US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828" y="2707051"/>
            <a:ext cx="4716462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372" y="2636962"/>
            <a:ext cx="4710112" cy="377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420" y="2763240"/>
            <a:ext cx="4710112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Linux_VMWare</a:t>
            </a:r>
            <a:r>
              <a:rPr lang="zh-CN" altLang="en-US" dirty="0" smtClean="0"/>
              <a:t>安装及使用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安装步骤</a:t>
            </a:r>
            <a:endParaRPr lang="en-US" altLang="zh-CN" b="1" dirty="0" smtClean="0"/>
          </a:p>
          <a:p>
            <a:pPr lvl="1"/>
            <a:r>
              <a:rPr lang="zh-CN" altLang="en-US" dirty="0"/>
              <a:t>输</a:t>
            </a:r>
            <a:r>
              <a:rPr lang="zh-CN" altLang="en-US" dirty="0" smtClean="0"/>
              <a:t>入许可信息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http://mashibing.com</a:t>
            </a:r>
            <a:endParaRPr lang="zh-CN" altLang="en-US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852" y="2779115"/>
            <a:ext cx="46863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Linux_VMWare</a:t>
            </a:r>
            <a:r>
              <a:rPr lang="zh-CN" altLang="en-US" dirty="0" smtClean="0"/>
              <a:t>安装及使用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安装结果</a:t>
            </a:r>
            <a:endParaRPr lang="en-US" altLang="zh-CN" b="1" dirty="0" smtClean="0"/>
          </a:p>
          <a:p>
            <a:pPr lvl="1"/>
            <a:r>
              <a:rPr lang="en-US" altLang="zh-CN" dirty="0"/>
              <a:t>VMWare</a:t>
            </a:r>
            <a:r>
              <a:rPr lang="zh-CN" altLang="en-US" dirty="0"/>
              <a:t>每次新建虚拟机就相当于产生一台电脑</a:t>
            </a:r>
            <a:endParaRPr lang="en-US" altLang="zh-CN" dirty="0"/>
          </a:p>
          <a:p>
            <a:pPr lvl="1"/>
            <a:r>
              <a:rPr lang="zh-CN" altLang="en-US" dirty="0"/>
              <a:t>安装完成之后产生两个虚拟网卡。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这是保证</a:t>
            </a:r>
            <a:r>
              <a:rPr lang="en-US" altLang="zh-CN" dirty="0"/>
              <a:t>Windows</a:t>
            </a:r>
            <a:r>
              <a:rPr lang="zh-CN" altLang="en-US" dirty="0"/>
              <a:t>和虚拟机中系统互通</a:t>
            </a:r>
            <a:endParaRPr lang="en-US" altLang="zh-CN" dirty="0"/>
          </a:p>
          <a:p>
            <a:pPr lvl="1"/>
            <a:endParaRPr lang="en-US" altLang="zh-CN" b="1" dirty="0" smtClean="0"/>
          </a:p>
          <a:p>
            <a:r>
              <a:rPr lang="en-US" altLang="zh-CN" b="1" dirty="0" smtClean="0"/>
              <a:t>VMWare</a:t>
            </a:r>
            <a:r>
              <a:rPr lang="zh-CN" altLang="en-US" b="1" dirty="0" smtClean="0"/>
              <a:t>的卸载</a:t>
            </a:r>
            <a:endParaRPr lang="en-US" altLang="zh-CN" b="1" dirty="0" smtClean="0"/>
          </a:p>
          <a:p>
            <a:pPr lvl="1"/>
            <a:r>
              <a:rPr lang="en-US" altLang="zh-CN" dirty="0" smtClean="0"/>
              <a:t>VMWare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的程序卸载可能无法卸载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/>
              <a:t>干</a:t>
            </a:r>
            <a:r>
              <a:rPr lang="zh-CN" altLang="en-US" dirty="0" smtClean="0"/>
              <a:t>净。要使用安装包的卸载的卸载功能进行卸载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双击安装包，点击一下步，在现的界面选择</a:t>
            </a:r>
            <a:r>
              <a:rPr lang="en-US" altLang="zh-CN" dirty="0" smtClean="0"/>
              <a:t>”</a:t>
            </a:r>
            <a:r>
              <a:rPr lang="zh-CN" altLang="en-US" dirty="0" smtClean="0"/>
              <a:t>删除</a:t>
            </a:r>
            <a:r>
              <a:rPr lang="en-US" altLang="zh-CN" dirty="0" smtClean="0"/>
              <a:t>”</a:t>
            </a:r>
            <a:endParaRPr lang="en-US" altLang="zh-CN" dirty="0" smtClean="0"/>
          </a:p>
          <a:p>
            <a:pPr lvl="1"/>
            <a:endParaRPr lang="en-US" altLang="zh-CN" b="1" dirty="0" smtClean="0"/>
          </a:p>
          <a:p>
            <a:pPr lvl="1"/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http://mashibing.com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636" y="1052736"/>
            <a:ext cx="3960440" cy="5204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办公室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6188</Words>
  <Application>WPS 演示</Application>
  <PresentationFormat>自定义</PresentationFormat>
  <Paragraphs>748</Paragraphs>
  <Slides>52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1" baseType="lpstr">
      <vt:lpstr>Arial</vt:lpstr>
      <vt:lpstr>宋体</vt:lpstr>
      <vt:lpstr>Wingdings</vt:lpstr>
      <vt:lpstr>Microsoft YaHei UI</vt:lpstr>
      <vt:lpstr>等线 Light</vt:lpstr>
      <vt:lpstr>等线</vt:lpstr>
      <vt:lpstr>微软雅黑</vt:lpstr>
      <vt:lpstr>Arial Unicode MS</vt:lpstr>
      <vt:lpstr>Office 主题​​</vt:lpstr>
      <vt:lpstr>Linux环境编程基础</vt:lpstr>
      <vt:lpstr>课程介绍：</vt:lpstr>
      <vt:lpstr>Linux简介</vt:lpstr>
      <vt:lpstr>Linux_VMWare安装及使用</vt:lpstr>
      <vt:lpstr>Linux_VMWare安装及使用</vt:lpstr>
      <vt:lpstr>Linux_VMWare安装及使用</vt:lpstr>
      <vt:lpstr>Linux_VMWare安装及使用</vt:lpstr>
      <vt:lpstr>Linux_VMWare安装及使用</vt:lpstr>
      <vt:lpstr>Linux_VMWare安装及使用</vt:lpstr>
      <vt:lpstr>安装Linux</vt:lpstr>
      <vt:lpstr>安装Linux</vt:lpstr>
      <vt:lpstr>安装Linux</vt:lpstr>
      <vt:lpstr>安装Linux</vt:lpstr>
      <vt:lpstr>安装Linux</vt:lpstr>
      <vt:lpstr>安装Linux</vt:lpstr>
      <vt:lpstr>安装Linux</vt:lpstr>
      <vt:lpstr>安装Linux</vt:lpstr>
      <vt:lpstr>Linux的目录结构 </vt:lpstr>
      <vt:lpstr>Linux中的路径 </vt:lpstr>
      <vt:lpstr>Linux中的路径 </vt:lpstr>
      <vt:lpstr>Linux中的常用命令</vt:lpstr>
      <vt:lpstr>Linux中的常用命令</vt:lpstr>
      <vt:lpstr>Linux中的常用命令</vt:lpstr>
      <vt:lpstr>Linux中的常用命令</vt:lpstr>
      <vt:lpstr>Linux中的常用配置</vt:lpstr>
      <vt:lpstr>Linux中的常用配置</vt:lpstr>
      <vt:lpstr>Linux中的常用配置</vt:lpstr>
      <vt:lpstr>Linux中的常用配置</vt:lpstr>
      <vt:lpstr>Linux中的常用配置</vt:lpstr>
      <vt:lpstr>Linux中的常用配置</vt:lpstr>
      <vt:lpstr>Linux中的常用配置</vt:lpstr>
      <vt:lpstr>Linux中的常用配置</vt:lpstr>
      <vt:lpstr>XShell安装及使用</vt:lpstr>
      <vt:lpstr>XShell安装及使用</vt:lpstr>
      <vt:lpstr>Xshell安装及使用</vt:lpstr>
      <vt:lpstr>Xshell安装及使用</vt:lpstr>
      <vt:lpstr>Xshell安装及使用</vt:lpstr>
      <vt:lpstr>Xshell安装及使用</vt:lpstr>
      <vt:lpstr>Xshell安装及使用</vt:lpstr>
      <vt:lpstr>Xshell安装及使用</vt:lpstr>
      <vt:lpstr>Xftp的安装及使用</vt:lpstr>
      <vt:lpstr>Xftp的安装及使用</vt:lpstr>
      <vt:lpstr>Xftp的安装及使用</vt:lpstr>
      <vt:lpstr>Xftp的安装及使用</vt:lpstr>
      <vt:lpstr>Xftp的安装及使用</vt:lpstr>
      <vt:lpstr>Linux中文件的压缩与解压缩</vt:lpstr>
      <vt:lpstr>Linux中文件的压缩与解压缩</vt:lpstr>
      <vt:lpstr>Linux中文件的压缩与解压缩</vt:lpstr>
      <vt:lpstr>安装JDK</vt:lpstr>
      <vt:lpstr>安装Tomcat</vt:lpstr>
      <vt:lpstr>安装Tomcat</vt:lpstr>
      <vt:lpstr>安装MySQL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 shibing</dc:creator>
  <cp:lastModifiedBy>。。</cp:lastModifiedBy>
  <cp:revision>601</cp:revision>
  <dcterms:created xsi:type="dcterms:W3CDTF">2019-07-09T08:49:00Z</dcterms:created>
  <dcterms:modified xsi:type="dcterms:W3CDTF">2025-06-30T02:54:05Z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E4245D55B03C4A1B93ABF67F0CE24AAD_12</vt:lpwstr>
  </property>
  <property fmtid="{D5CDD505-2E9C-101B-9397-08002B2CF9AE}" pid="3" name="KSOProductBuildVer">
    <vt:lpwstr>2052-12.1.0.21541</vt:lpwstr>
  </property>
</Properties>
</file>