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28" r:id="rId22"/>
    <p:sldId id="326" r:id="rId23"/>
    <p:sldId id="325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403444" y="756359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核心技术与实战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600200" y="2020234"/>
            <a:ext cx="5749911" cy="7863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这样学</a:t>
            </a:r>
            <a:r>
              <a:rPr lang="en-US" altLang="zh-CN" sz="3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3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，才能如鱼得水！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String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的使用场景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6" y="898254"/>
            <a:ext cx="78761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简单直观，每个键对应一个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值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键数过多，占用内存多，用户信息过于分散，不用于生产环境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将对象序列化存入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String(JSON)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编程简单，若使用序列化合理内存使用率高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序列化与反序列化有一定开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销，查询不直观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，使用合理可减少内存空间消耗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老版本注意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hashtable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两种编码转换，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Redis3.2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quickList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的基本数据类型</a:t>
            </a:r>
            <a:endParaRPr lang="en-US" sz="1500" dirty="0"/>
          </a:p>
        </p:txBody>
      </p:sp>
      <p:pic>
        <p:nvPicPr>
          <p:cNvPr id="1027" name="Picture 3" descr="E:\VIP课\Redis\img\基本数据类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76" y="430977"/>
            <a:ext cx="5896463" cy="46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8" y="1138298"/>
            <a:ext cx="7224808" cy="31213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3077" y="685045"/>
            <a:ext cx="136447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隆过滤器与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3432" y="685045"/>
            <a:ext cx="844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年布隆提出了一种布隆过滤器的算法，用来判断一个元素是否在一个集合中。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由一个二进制数组和一个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算法组成。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VIP课\Redis\img\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" y="1445248"/>
            <a:ext cx="7331320" cy="35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隆过滤器的误判问题</a:t>
            </a:r>
            <a:endParaRPr lang="en-US" sz="1500" dirty="0"/>
          </a:p>
        </p:txBody>
      </p:sp>
      <p:pic>
        <p:nvPicPr>
          <p:cNvPr id="3074" name="Picture 2" descr="E:\VIP课\Redis\img\布隆过滤器-改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3040229"/>
            <a:ext cx="4300020" cy="21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676656"/>
            <a:ext cx="4240679" cy="22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3431" y="783414"/>
            <a:ext cx="47947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计算在数组上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估适合值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E:\VIP课\Redis\img\Redis缓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70" y="914294"/>
            <a:ext cx="6630500" cy="38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:\VIP课\Redis\img\Redis缓存穿透-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82" y="595011"/>
            <a:ext cx="4568825" cy="45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隆过滤器的实现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941675"/>
            <a:ext cx="34934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Redis+Redisson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en-US" altLang="zh-CN" dirty="0"/>
              <a:t>Guava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595011"/>
            <a:ext cx="83143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（字符串类型）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大型网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站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每个网页每天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UV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数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据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/>
              <a:t>独立访</a:t>
            </a:r>
            <a:r>
              <a:rPr lang="zh-CN" altLang="en-US" sz="1600" dirty="0" smtClean="0"/>
              <a:t>客</a:t>
            </a:r>
            <a:r>
              <a:rPr lang="en-US" altLang="zh-CN" sz="1600" dirty="0" smtClean="0"/>
              <a:t>&lt;Unique Visitor</a:t>
            </a:r>
            <a:r>
              <a:rPr lang="en-US" altLang="zh-CN" sz="1600" dirty="0"/>
              <a:t>&gt;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然后让你来开发这个统计模块，你会如何实现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尽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量少的占用存储空间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307" y="1887673"/>
            <a:ext cx="8048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Redis </a:t>
            </a:r>
            <a:r>
              <a:rPr lang="zh-CN" altLang="en-US" dirty="0"/>
              <a:t>提供了 </a:t>
            </a:r>
            <a:r>
              <a:rPr lang="en-US" altLang="zh-CN" dirty="0"/>
              <a:t>HyperLogLog </a:t>
            </a:r>
            <a:r>
              <a:rPr lang="zh-CN" altLang="en-US" dirty="0"/>
              <a:t>数据结构就是用来解决这种统计问题的。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HyperLogLog </a:t>
            </a:r>
            <a:r>
              <a:rPr lang="zh-CN" altLang="en-US" dirty="0"/>
              <a:t>提供不精确的去重计数方案，虽然不精确但是也不是非常不精确，标准误差是 </a:t>
            </a:r>
            <a:r>
              <a:rPr lang="en-US" altLang="zh-CN" dirty="0"/>
              <a:t>0.81%</a:t>
            </a:r>
            <a:r>
              <a:rPr lang="zh-CN" altLang="en-US" dirty="0"/>
              <a:t>，这样的精确度已经可以满足上面的 </a:t>
            </a:r>
            <a:r>
              <a:rPr lang="en-US" altLang="zh-CN" dirty="0"/>
              <a:t>UV</a:t>
            </a:r>
            <a:r>
              <a:rPr lang="zh-CN" altLang="en-US" dirty="0"/>
              <a:t>统计需求了。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3476" y="3300046"/>
          <a:ext cx="7327878" cy="120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94"/>
                <a:gridCol w="1418907"/>
                <a:gridCol w="1565031"/>
                <a:gridCol w="1471246"/>
              </a:tblGrid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处理方式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28G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HyperLogLog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15K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3307" y="287166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百万</a:t>
            </a:r>
            <a:r>
              <a:rPr lang="zh-CN" altLang="en-US" b="1" dirty="0" smtClean="0"/>
              <a:t>级用户访问网站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33307" y="4696172"/>
            <a:ext cx="7458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个命令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pfadd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pfmerge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154" y="1213928"/>
            <a:ext cx="804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基于概率论中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伯努利试验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并结合了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极大似然估算方法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，并做了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分桶优化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153" y="192844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努利试验</a:t>
            </a:r>
            <a:endParaRPr lang="zh-CN" altLang="en-US" b="1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59" y="2548988"/>
            <a:ext cx="3999865" cy="23901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58765" y="2429901"/>
            <a:ext cx="2926715" cy="2194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0614" y="1992922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体系知识</a:t>
            </a:r>
            <a:endParaRPr lang="en-US" sz="1500" dirty="0"/>
          </a:p>
        </p:txBody>
      </p:sp>
      <p:pic>
        <p:nvPicPr>
          <p:cNvPr id="1026" name="Picture 2" descr="E:\VIP课\Redis\img\Redis体系知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54" y="676656"/>
            <a:ext cx="7198166" cy="43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Redis 3.2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版本提供了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GEO(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地理信息定位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功能，支持存储地理位置信息用来实现诸如附近位置、摇一摇这类依赖于地理位置信息的功能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39" y="1758967"/>
            <a:ext cx="2728323" cy="2878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414" y="2340285"/>
            <a:ext cx="5399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地图元素的位置数据使用二维的经纬度表示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(-180, 180)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，纬度范围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(-90, 90)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纬度正负以赤道为界，北正南负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经度正负以本初子午线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英国格林尼治天文台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为界，东正西负。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5" y="4077385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业界比较通用的地理位置距离排序算法是 </a:t>
            </a:r>
            <a:r>
              <a:rPr lang="en-US" altLang="zh-CN" dirty="0"/>
              <a:t>GeoHash 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Redis </a:t>
            </a:r>
            <a:r>
              <a:rPr lang="zh-CN" altLang="en-US" dirty="0"/>
              <a:t>也使用 </a:t>
            </a:r>
            <a:r>
              <a:rPr lang="en-US" altLang="zh-CN" dirty="0"/>
              <a:t>GeoHash </a:t>
            </a:r>
            <a:r>
              <a:rPr lang="zh-CN" altLang="en-US" dirty="0"/>
              <a:t>算法。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1" y="847890"/>
            <a:ext cx="8886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常见面试题及场景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zh-CN" sz="1600" dirty="0"/>
              <a:t>、目前有</a:t>
            </a:r>
            <a:r>
              <a:rPr lang="en-US" altLang="zh-CN" sz="1600" dirty="0"/>
              <a:t>10</a:t>
            </a:r>
            <a:r>
              <a:rPr lang="zh-CN" altLang="zh-CN" sz="1600" dirty="0"/>
              <a:t>亿数量的自然数，乱序排列，需要对其排序。限制条件</a:t>
            </a:r>
            <a:r>
              <a:rPr lang="en-US" altLang="zh-CN" sz="1600" dirty="0"/>
              <a:t>-</a:t>
            </a:r>
            <a:r>
              <a:rPr lang="zh-CN" altLang="zh-CN" sz="1600" dirty="0"/>
              <a:t>在</a:t>
            </a:r>
            <a:r>
              <a:rPr lang="en-US" altLang="zh-CN" sz="1600" dirty="0"/>
              <a:t>32</a:t>
            </a:r>
            <a:r>
              <a:rPr lang="zh-CN" altLang="zh-CN" sz="1600" dirty="0"/>
              <a:t>位机器上面完成，内存限制为</a:t>
            </a:r>
            <a:r>
              <a:rPr lang="en-US" altLang="zh-CN" sz="1600" dirty="0"/>
              <a:t> 2G</a:t>
            </a:r>
            <a:r>
              <a:rPr lang="zh-CN" altLang="zh-CN" sz="1600" dirty="0"/>
              <a:t>。如何完成？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zh-CN" sz="1600" dirty="0"/>
              <a:t>、如何快速在亿级黑名单中快速定位</a:t>
            </a:r>
            <a:r>
              <a:rPr lang="en-US" altLang="zh-CN" sz="1600" dirty="0"/>
              <a:t>URL</a:t>
            </a:r>
            <a:r>
              <a:rPr lang="zh-CN" altLang="zh-CN" sz="1600" dirty="0"/>
              <a:t>地址是否在黑名单中？</a:t>
            </a:r>
            <a:r>
              <a:rPr lang="en-US" altLang="zh-CN" sz="1600" dirty="0"/>
              <a:t>(</a:t>
            </a:r>
            <a:r>
              <a:rPr lang="zh-CN" altLang="zh-CN" sz="1600" dirty="0"/>
              <a:t>每条</a:t>
            </a:r>
            <a:r>
              <a:rPr lang="en-US" altLang="zh-CN" sz="1600" dirty="0"/>
              <a:t>URL</a:t>
            </a:r>
            <a:r>
              <a:rPr lang="zh-CN" altLang="zh-CN" sz="1600" dirty="0"/>
              <a:t>平均</a:t>
            </a:r>
            <a:r>
              <a:rPr lang="en-US" altLang="zh-CN" sz="1600" dirty="0"/>
              <a:t>64</a:t>
            </a:r>
            <a:r>
              <a:rPr lang="zh-CN" altLang="zh-CN" sz="1600" dirty="0"/>
              <a:t>字节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zh-CN" sz="1600" dirty="0"/>
              <a:t>、需要进行用户登陆行为分析，来确定用户的活跃情况？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  <a:r>
              <a:rPr lang="zh-CN" altLang="zh-CN" sz="1600" dirty="0"/>
              <a:t>、网络爬虫</a:t>
            </a:r>
            <a:r>
              <a:rPr lang="en-US" altLang="zh-CN" sz="1600" dirty="0"/>
              <a:t>-</a:t>
            </a:r>
            <a:r>
              <a:rPr lang="zh-CN" altLang="zh-CN" sz="1600" dirty="0"/>
              <a:t>如何判断</a:t>
            </a:r>
            <a:r>
              <a:rPr lang="en-US" altLang="zh-CN" sz="1600" dirty="0"/>
              <a:t>URL</a:t>
            </a:r>
            <a:r>
              <a:rPr lang="zh-CN" altLang="zh-CN" sz="1600" dirty="0"/>
              <a:t>是否被爬过？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5</a:t>
            </a:r>
            <a:r>
              <a:rPr lang="zh-CN" altLang="zh-CN" sz="1600" dirty="0"/>
              <a:t>、快速定位用户属性（黑名单、白名单等）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6</a:t>
            </a:r>
            <a:r>
              <a:rPr lang="zh-CN" altLang="zh-CN" sz="1600" dirty="0"/>
              <a:t>、数据存储在磁盘中，如何避免大量的无效</a:t>
            </a:r>
            <a:r>
              <a:rPr lang="en-US" altLang="zh-CN" sz="1600" dirty="0"/>
              <a:t>IO</a:t>
            </a:r>
            <a:r>
              <a:rPr lang="zh-CN" altLang="zh-CN" sz="1600" dirty="0" smtClean="0"/>
              <a:t>？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一</a:t>
            </a: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入门与应用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版本选择和安装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6023" y="750277"/>
            <a:ext cx="8890074" cy="7692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目前最新版本为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7.0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zh-CN" altLang="en-US" sz="1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考虑到实际情况，本次课程会以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CentOS7</a:t>
            </a:r>
            <a:r>
              <a:rPr lang="zh-CN" altLang="en-US" sz="1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下的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Redis-6.2.7</a:t>
            </a:r>
            <a:r>
              <a:rPr lang="zh-CN" altLang="en-US" sz="1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版本进行讲解！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6023" y="1560607"/>
            <a:ext cx="453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https://redis.io/download/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7" y="1929939"/>
            <a:ext cx="6242442" cy="196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12329" y="3975561"/>
            <a:ext cx="8068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载安装：见笔记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他平台下载安装：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https://redis.io/docs/getting-started/installation/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版本和可执行文件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218611" y="85136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目录下的可执行文件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3" y="1220694"/>
            <a:ext cx="8797260" cy="357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启动与操作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429627" y="898254"/>
            <a:ext cx="34741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带参数启动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全局命令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检查键是否存在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键的数据结构类型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字符串类型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令的时间复杂度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类型</a:t>
            </a:r>
            <a:endParaRPr lang="en-US" sz="1500" dirty="0"/>
          </a:p>
        </p:txBody>
      </p:sp>
      <p:pic>
        <p:nvPicPr>
          <p:cNvPr id="2050" name="Picture 2" descr="E:\VIP课\Redis\img\h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39" y="942975"/>
            <a:ext cx="7293220" cy="36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演示</Application>
  <PresentationFormat>全屏显示(16:9)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微软雅黑</vt:lpstr>
      <vt:lpstr>微软雅黑 Light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。。</cp:lastModifiedBy>
  <cp:revision>110</cp:revision>
  <dcterms:created xsi:type="dcterms:W3CDTF">2022-07-01T06:47:00Z</dcterms:created>
  <dcterms:modified xsi:type="dcterms:W3CDTF">2025-07-01T03:52:05Z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90D845BADB24433FB5E7EB160A7E28B8_12</vt:lpwstr>
  </property>
  <property fmtid="{D5CDD505-2E9C-101B-9397-08002B2CF9AE}" pid="3" name="KSOProductBuildVer">
    <vt:lpwstr>2052-12.1.0.21541</vt:lpwstr>
  </property>
</Properties>
</file>