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80" r:id="rId5"/>
    <p:sldId id="314" r:id="rId6"/>
    <p:sldId id="315" r:id="rId7"/>
    <p:sldId id="316" r:id="rId8"/>
    <p:sldId id="313" r:id="rId9"/>
    <p:sldId id="317" r:id="rId10"/>
    <p:sldId id="318" r:id="rId11"/>
    <p:sldId id="319" r:id="rId12"/>
    <p:sldId id="320" r:id="rId13"/>
    <p:sldId id="321" r:id="rId14"/>
    <p:sldId id="323" r:id="rId15"/>
    <p:sldId id="312" r:id="rId16"/>
    <p:sldId id="299" r:id="rId17"/>
    <p:sldId id="281" r:id="rId18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545" autoAdjust="0"/>
  </p:normalViewPr>
  <p:slideViewPr>
    <p:cSldViewPr>
      <p:cViewPr varScale="1">
        <p:scale>
          <a:sx n="82" d="100"/>
          <a:sy n="82" d="100"/>
        </p:scale>
        <p:origin x="-821" y="-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马士兵教育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 smtClean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http://www.fhdq.net/ </a:t>
            </a:r>
            <a:endParaRPr lang="en-US" altLang="zh-CN" dirty="0" smtClean="0"/>
          </a:p>
          <a:p>
            <a:r>
              <a:rPr lang="zh-CN" altLang="en-US" dirty="0" smtClean="0"/>
              <a:t>特殊符号</a:t>
            </a:r>
            <a:endParaRPr lang="en-US" altLang="zh-CN" dirty="0" smtClean="0"/>
          </a:p>
          <a:p>
            <a:r>
              <a:rPr lang="zh-CN" altLang="en-US" dirty="0" smtClean="0"/>
              <a:t>控制台文字变颜色</a:t>
            </a:r>
            <a:endParaRPr lang="en-US" altLang="zh-CN" dirty="0" smtClean="0"/>
          </a:p>
          <a:p>
            <a:r>
              <a:rPr lang="en-US" altLang="zh-CN" dirty="0" smtClean="0"/>
              <a:t>https://www.cnblogs.com/LY-C/p/9112720.html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：每走一步消耗</a:t>
            </a:r>
            <a:r>
              <a:rPr lang="en-US" altLang="zh-CN" dirty="0" smtClean="0"/>
              <a:t>28</a:t>
            </a:r>
            <a:r>
              <a:rPr lang="zh-CN" altLang="en-US" dirty="0" smtClean="0"/>
              <a:t>卡路里</a:t>
            </a:r>
            <a:endParaRPr lang="en-US" altLang="zh-CN" dirty="0" smtClean="0"/>
          </a:p>
          <a:p>
            <a:r>
              <a:rPr lang="zh-CN" altLang="en-US" dirty="0" smtClean="0"/>
              <a:t>任务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：子女身高</a:t>
            </a:r>
            <a:r>
              <a:rPr lang="en-US" altLang="zh-CN" dirty="0" smtClean="0"/>
              <a:t>=</a:t>
            </a:r>
            <a:r>
              <a:rPr lang="en-US" altLang="zh-CN" dirty="0" smtClean="0">
                <a:sym typeface="Wingdings" panose="05000000000000000000" pitchFamily="2" charset="2"/>
              </a:rPr>
              <a:t>( </a:t>
            </a:r>
            <a:r>
              <a:rPr lang="zh-CN" altLang="en-US" dirty="0" smtClean="0">
                <a:sym typeface="Wingdings" panose="05000000000000000000" pitchFamily="2" charset="2"/>
              </a:rPr>
              <a:t>父亲身高</a:t>
            </a:r>
            <a:r>
              <a:rPr lang="en-US" altLang="zh-CN" dirty="0" smtClean="0">
                <a:sym typeface="Wingdings" panose="05000000000000000000" pitchFamily="2" charset="2"/>
              </a:rPr>
              <a:t>+</a:t>
            </a:r>
            <a:r>
              <a:rPr lang="zh-CN" altLang="en-US" dirty="0" smtClean="0">
                <a:sym typeface="Wingdings" panose="05000000000000000000" pitchFamily="2" charset="2"/>
              </a:rPr>
              <a:t>母亲身高）</a:t>
            </a:r>
            <a:r>
              <a:rPr lang="en-US" altLang="zh-CN" dirty="0" smtClean="0">
                <a:sym typeface="Wingdings" panose="05000000000000000000" pitchFamily="2" charset="2"/>
              </a:rPr>
              <a:t>*0.54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BE9E-E909-4763-AF13-2C163FC3407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5894-8FB3-4E4C-8A45-A4D4E720745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892C-E7FD-4793-B6D3-C7D9FC4696F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295-C568-46C0-BFD8-B6FAAD083B3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3F8-092B-4569-9A33-38F43D96F9A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1A50-1F42-4180-8F91-A81DDA3BB3D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849-E754-4C5E-A825-021D7D41C5B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DED1A-B016-4688-BFF5-D8848786F46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1340768"/>
            <a:ext cx="9971409" cy="1514549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latin typeface="+mn-ea"/>
                <a:ea typeface="+mn-ea"/>
              </a:rPr>
              <a:t>夫</a:t>
            </a:r>
            <a:r>
              <a:rPr lang="zh-CN" altLang="en-US" sz="3600" dirty="0" smtClean="0">
                <a:latin typeface="+mn-ea"/>
                <a:ea typeface="+mn-ea"/>
              </a:rPr>
              <a:t>妻站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2195735" cy="10668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：杨淑娟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/>
              <a:t>http://mashibing.com</a:t>
            </a:r>
            <a:endParaRPr lang="zh-CN" altLang="en-US" noProof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32530"/>
            <a:ext cx="1413259" cy="902147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2854052" y="3356992"/>
            <a:ext cx="7560840" cy="866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</a:t>
            </a:r>
            <a:r>
              <a:rPr lang="zh-CN" altLang="en-US" dirty="0" smtClean="0"/>
              <a:t>典的特点</a:t>
            </a:r>
            <a:endParaRPr lang="en-US" altLang="zh-CN" dirty="0" smtClean="0"/>
          </a:p>
          <a:p>
            <a:pPr lvl="1"/>
            <a:r>
              <a:rPr lang="en-US" altLang="zh-CN" dirty="0"/>
              <a:t> </a:t>
            </a:r>
            <a:r>
              <a:rPr lang="zh-CN" altLang="en-US" dirty="0" smtClean="0"/>
              <a:t>字典中的所有元素都是一个 </a:t>
            </a:r>
            <a:r>
              <a:rPr lang="en-US" altLang="zh-CN" dirty="0" smtClean="0"/>
              <a:t>key-value</a:t>
            </a:r>
            <a:r>
              <a:rPr lang="zh-CN" altLang="en-US" dirty="0" smtClean="0"/>
              <a:t>对，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不允许重复，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可以重复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典中的元素是无序的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典中的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必须是不可变对象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字典也可以根据需要动态地伸缩</a:t>
            </a:r>
            <a:endParaRPr lang="en-US" altLang="zh-CN" dirty="0" smtClean="0"/>
          </a:p>
          <a:p>
            <a:pPr lvl="1"/>
            <a:r>
              <a:rPr lang="zh-CN" altLang="en-US" dirty="0"/>
              <a:t>字</a:t>
            </a:r>
            <a:r>
              <a:rPr lang="zh-CN" altLang="en-US" dirty="0" smtClean="0"/>
              <a:t>典会浪费较大的内存，是一种使用空间换时间的数据结构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字典生成式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置函数</a:t>
            </a:r>
            <a:r>
              <a:rPr lang="en-US" altLang="zh-CN" dirty="0" smtClean="0"/>
              <a:t>zip()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用于将可迭代的对象作为参数，将对象中对应的元素打包成一个元组，然后返回由这些元组组成的列表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468558" y="1777377"/>
            <a:ext cx="3816424" cy="9001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items=['Fruits','Books','Others']</a:t>
            </a:r>
            <a:br>
              <a:rPr lang="en-US" altLang="zh-CN" sz="2000" b="1" dirty="0"/>
            </a:br>
            <a:r>
              <a:rPr lang="en-US" altLang="zh-CN" sz="2000" b="1" dirty="0"/>
              <a:t>prices=[96,78,85]</a:t>
            </a:r>
            <a:endParaRPr lang="zh-CN" altLang="en-US" sz="2000" b="1" dirty="0"/>
          </a:p>
        </p:txBody>
      </p:sp>
      <p:sp>
        <p:nvSpPr>
          <p:cNvPr id="6" name="下箭头 5"/>
          <p:cNvSpPr/>
          <p:nvPr/>
        </p:nvSpPr>
        <p:spPr>
          <a:xfrm>
            <a:off x="3112656" y="2677477"/>
            <a:ext cx="324036" cy="72008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197868" y="3397557"/>
            <a:ext cx="5536232" cy="7200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/>
              <a:t>{</a:t>
            </a:r>
            <a:r>
              <a:rPr lang="en-US" altLang="zh-CN" sz="2000" b="1" dirty="0"/>
              <a:t>'FRUITS'</a:t>
            </a:r>
            <a:r>
              <a:rPr lang="en-US" altLang="zh-CN" sz="2000" dirty="0"/>
              <a:t>: 96, </a:t>
            </a:r>
            <a:r>
              <a:rPr lang="en-US" altLang="zh-CN" sz="2000" b="1" dirty="0"/>
              <a:t>'BOOKS'</a:t>
            </a:r>
            <a:r>
              <a:rPr lang="en-US" altLang="zh-CN" sz="2000" dirty="0"/>
              <a:t>: 78, </a:t>
            </a:r>
            <a:r>
              <a:rPr lang="en-US" altLang="zh-CN" sz="2000" b="1" dirty="0"/>
              <a:t>'OTHERS'</a:t>
            </a:r>
            <a:r>
              <a:rPr lang="en-US" altLang="zh-CN" sz="2000" dirty="0"/>
              <a:t>: 85}</a:t>
            </a:r>
            <a:endParaRPr lang="zh-CN" alt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60" y="1791508"/>
            <a:ext cx="1919876" cy="2066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字典生成式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28" y="1037307"/>
            <a:ext cx="10512862" cy="4351338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内置函数</a:t>
            </a:r>
            <a:r>
              <a:rPr lang="en-US" altLang="zh-CN" dirty="0" smtClean="0"/>
              <a:t>zip()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用于将可迭代的对象作为参数，将对象中对应的元素打包成一个元组，然后返回由这些元组组成的列表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字典生成式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629916" y="2780928"/>
            <a:ext cx="3888432" cy="13681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items=['Fruits','Books','Others']</a:t>
            </a:r>
            <a:br>
              <a:rPr lang="en-US" altLang="zh-CN" b="1" dirty="0"/>
            </a:br>
            <a:r>
              <a:rPr lang="en-US" altLang="zh-CN" b="1" dirty="0"/>
              <a:t>prices=[96,78,85]</a:t>
            </a:r>
            <a:br>
              <a:rPr lang="en-US" altLang="zh-CN" b="1" dirty="0"/>
            </a:br>
            <a:r>
              <a:rPr lang="en-US" altLang="zh-CN" b="1" dirty="0"/>
              <a:t>lst=zip(items,prices)</a:t>
            </a:r>
            <a:br>
              <a:rPr lang="en-US" altLang="zh-CN" b="1" dirty="0"/>
            </a:br>
            <a:r>
              <a:rPr lang="en-US" altLang="zh-CN" b="1" dirty="0"/>
              <a:t>print(list(lst))</a:t>
            </a:r>
            <a:endParaRPr lang="zh-CN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763" y="3356992"/>
            <a:ext cx="576897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3914" y="116632"/>
            <a:ext cx="10512862" cy="1325563"/>
          </a:xfrm>
        </p:spPr>
        <p:txBody>
          <a:bodyPr/>
          <a:lstStyle/>
          <a:p>
            <a:r>
              <a:rPr lang="zh-CN" altLang="en-US" dirty="0"/>
              <a:t>知</a:t>
            </a:r>
            <a:r>
              <a:rPr lang="zh-CN" altLang="en-US" dirty="0" smtClean="0"/>
              <a:t>识点总结</a:t>
            </a:r>
            <a:endParaRPr lang="zh-CN" altLang="en-US" dirty="0"/>
          </a:p>
        </p:txBody>
      </p:sp>
      <p:sp>
        <p:nvSpPr>
          <p:cNvPr id="9" name="云形 8"/>
          <p:cNvSpPr/>
          <p:nvPr/>
        </p:nvSpPr>
        <p:spPr>
          <a:xfrm>
            <a:off x="1108181" y="2450662"/>
            <a:ext cx="1358555" cy="108005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字典</a:t>
            </a:r>
            <a:r>
              <a:rPr lang="zh-CN" altLang="en-US" b="1" dirty="0" smtClean="0"/>
              <a:t>的创建</a:t>
            </a:r>
            <a:endParaRPr lang="zh-CN" altLang="en-US" b="1" dirty="0"/>
          </a:p>
        </p:txBody>
      </p:sp>
      <p:sp>
        <p:nvSpPr>
          <p:cNvPr id="11" name="云形 10"/>
          <p:cNvSpPr/>
          <p:nvPr/>
        </p:nvSpPr>
        <p:spPr>
          <a:xfrm>
            <a:off x="5518348" y="2738899"/>
            <a:ext cx="1008112" cy="76306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常用操作</a:t>
            </a:r>
            <a:endParaRPr lang="en-US" altLang="zh-CN" b="1" dirty="0" smtClean="0"/>
          </a:p>
        </p:txBody>
      </p:sp>
      <p:sp>
        <p:nvSpPr>
          <p:cNvPr id="14" name="圆角矩形 13"/>
          <p:cNvSpPr/>
          <p:nvPr/>
        </p:nvSpPr>
        <p:spPr>
          <a:xfrm>
            <a:off x="3100000" y="2360651"/>
            <a:ext cx="2015996" cy="5446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用｛｝花括号</a:t>
            </a:r>
            <a:endParaRPr lang="zh-CN" altLang="en-US" b="1" dirty="0"/>
          </a:p>
        </p:txBody>
      </p:sp>
      <p:sp>
        <p:nvSpPr>
          <p:cNvPr id="15" name="圆角矩形 14"/>
          <p:cNvSpPr/>
          <p:nvPr/>
        </p:nvSpPr>
        <p:spPr>
          <a:xfrm>
            <a:off x="3090679" y="3011691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内</a:t>
            </a:r>
            <a:r>
              <a:rPr lang="zh-CN" altLang="en-US" b="1" dirty="0" smtClean="0"/>
              <a:t>置</a:t>
            </a:r>
            <a:r>
              <a:rPr lang="zh-CN" altLang="en-US" b="1" dirty="0"/>
              <a:t>函</a:t>
            </a:r>
            <a:r>
              <a:rPr lang="zh-CN" altLang="en-US" b="1" dirty="0" smtClean="0"/>
              <a:t>数</a:t>
            </a:r>
            <a:r>
              <a:rPr lang="en-US" altLang="zh-CN" b="1" dirty="0"/>
              <a:t>dict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endCxn id="14" idx="1"/>
          </p:cNvCxnSpPr>
          <p:nvPr/>
        </p:nvCxnSpPr>
        <p:spPr>
          <a:xfrm flipV="1">
            <a:off x="2442104" y="2632979"/>
            <a:ext cx="657896" cy="3272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0"/>
            <a:endCxn id="15" idx="1"/>
          </p:cNvCxnSpPr>
          <p:nvPr/>
        </p:nvCxnSpPr>
        <p:spPr>
          <a:xfrm>
            <a:off x="2465604" y="2990687"/>
            <a:ext cx="625075" cy="2940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297301" y="2468842"/>
            <a:ext cx="1797347" cy="43646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获取</a:t>
            </a:r>
            <a:r>
              <a:rPr lang="en-US" altLang="zh-CN" b="1" dirty="0" smtClean="0"/>
              <a:t>value</a:t>
            </a:r>
            <a:endParaRPr lang="zh-CN" altLang="en-US" b="1" dirty="0"/>
          </a:p>
        </p:txBody>
      </p:sp>
      <p:cxnSp>
        <p:nvCxnSpPr>
          <p:cNvPr id="27" name="直接箭头连接符 26"/>
          <p:cNvCxnSpPr>
            <a:stCxn id="11" idx="0"/>
            <a:endCxn id="23" idx="1"/>
          </p:cNvCxnSpPr>
          <p:nvPr/>
        </p:nvCxnSpPr>
        <p:spPr>
          <a:xfrm flipV="1">
            <a:off x="6525620" y="2687075"/>
            <a:ext cx="771681" cy="43335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7290464" y="3008093"/>
            <a:ext cx="2016826" cy="41362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/>
              <a:t>删</a:t>
            </a:r>
            <a:r>
              <a:rPr lang="zh-CN" altLang="en-US" b="1" dirty="0" smtClean="0"/>
              <a:t>除</a:t>
            </a:r>
            <a:r>
              <a:rPr lang="en-US" altLang="zh-CN" b="1" dirty="0" smtClean="0"/>
              <a:t>key-value</a:t>
            </a:r>
            <a:r>
              <a:rPr lang="zh-CN" altLang="en-US" b="1" dirty="0" smtClean="0"/>
              <a:t>对</a:t>
            </a:r>
            <a:endParaRPr lang="zh-CN" altLang="en-US" b="1" dirty="0"/>
          </a:p>
        </p:txBody>
      </p:sp>
      <p:cxnSp>
        <p:nvCxnSpPr>
          <p:cNvPr id="44" name="直接箭头连接符 43"/>
          <p:cNvCxnSpPr>
            <a:stCxn id="11" idx="0"/>
            <a:endCxn id="37" idx="1"/>
          </p:cNvCxnSpPr>
          <p:nvPr/>
        </p:nvCxnSpPr>
        <p:spPr>
          <a:xfrm>
            <a:off x="6525620" y="3120431"/>
            <a:ext cx="764844" cy="9447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7297301" y="3537204"/>
            <a:ext cx="1797347" cy="4677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/>
              <a:t>修改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新增</a:t>
            </a:r>
            <a:endParaRPr lang="zh-CN" altLang="en-US" b="1" dirty="0"/>
          </a:p>
        </p:txBody>
      </p:sp>
      <p:sp>
        <p:nvSpPr>
          <p:cNvPr id="62" name="圆角矩形 61"/>
          <p:cNvSpPr/>
          <p:nvPr/>
        </p:nvSpPr>
        <p:spPr>
          <a:xfrm>
            <a:off x="7304249" y="4104915"/>
            <a:ext cx="1790399" cy="440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i</a:t>
            </a:r>
            <a:r>
              <a:rPr lang="en-US" altLang="zh-CN" b="1" dirty="0" smtClean="0"/>
              <a:t>n  /not in </a:t>
            </a:r>
            <a:endParaRPr lang="zh-CN" altLang="en-US" b="1" dirty="0"/>
          </a:p>
        </p:txBody>
      </p:sp>
      <p:cxnSp>
        <p:nvCxnSpPr>
          <p:cNvPr id="53" name="直接箭头连接符 52"/>
          <p:cNvCxnSpPr>
            <a:stCxn id="11" idx="0"/>
            <a:endCxn id="56" idx="1"/>
          </p:cNvCxnSpPr>
          <p:nvPr/>
        </p:nvCxnSpPr>
        <p:spPr>
          <a:xfrm>
            <a:off x="6525620" y="3120431"/>
            <a:ext cx="771681" cy="65064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1" idx="0"/>
            <a:endCxn id="62" idx="1"/>
          </p:cNvCxnSpPr>
          <p:nvPr/>
        </p:nvCxnSpPr>
        <p:spPr>
          <a:xfrm>
            <a:off x="6525620" y="3120431"/>
            <a:ext cx="778629" cy="12046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圆角矩形 109"/>
          <p:cNvSpPr/>
          <p:nvPr/>
        </p:nvSpPr>
        <p:spPr>
          <a:xfrm>
            <a:off x="3057688" y="3656795"/>
            <a:ext cx="1833358" cy="5460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 </a:t>
            </a:r>
            <a:r>
              <a:rPr lang="zh-CN" altLang="en-US" b="1" dirty="0" smtClean="0"/>
              <a:t>字典生成式</a:t>
            </a:r>
            <a:endParaRPr lang="zh-CN" altLang="en-US" b="1" dirty="0"/>
          </a:p>
        </p:txBody>
      </p:sp>
      <p:cxnSp>
        <p:nvCxnSpPr>
          <p:cNvPr id="112" name="直接箭头连接符 111"/>
          <p:cNvCxnSpPr>
            <a:endCxn id="110" idx="1"/>
          </p:cNvCxnSpPr>
          <p:nvPr/>
        </p:nvCxnSpPr>
        <p:spPr>
          <a:xfrm>
            <a:off x="2462778" y="3011691"/>
            <a:ext cx="594910" cy="9181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534666" y="1836735"/>
            <a:ext cx="1504198" cy="4890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字典名</a:t>
            </a:r>
            <a:r>
              <a:rPr lang="en-US" altLang="zh-CN" b="1" dirty="0" smtClean="0"/>
              <a:t>[key]</a:t>
            </a:r>
            <a:endParaRPr lang="zh-CN" altLang="en-US" b="1" dirty="0"/>
          </a:p>
        </p:txBody>
      </p:sp>
      <p:sp>
        <p:nvSpPr>
          <p:cNvPr id="58" name="圆角矩形 57"/>
          <p:cNvSpPr/>
          <p:nvPr/>
        </p:nvSpPr>
        <p:spPr>
          <a:xfrm>
            <a:off x="9519933" y="2468842"/>
            <a:ext cx="1916147" cy="46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</a:t>
            </a:r>
            <a:r>
              <a:rPr lang="zh-CN" altLang="en-US" b="1" dirty="0"/>
              <a:t>字</a:t>
            </a:r>
            <a:r>
              <a:rPr lang="zh-CN" altLang="en-US" b="1" dirty="0" smtClean="0"/>
              <a:t>典名</a:t>
            </a:r>
            <a:r>
              <a:rPr lang="en-US" altLang="zh-CN" b="1" dirty="0" smtClean="0"/>
              <a:t>.get(key)</a:t>
            </a:r>
            <a:endParaRPr lang="zh-CN" altLang="en-US" b="1" dirty="0"/>
          </a:p>
        </p:txBody>
      </p:sp>
      <p:cxnSp>
        <p:nvCxnSpPr>
          <p:cNvPr id="59" name="直接箭头连接符 58"/>
          <p:cNvCxnSpPr>
            <a:stCxn id="23" idx="3"/>
            <a:endCxn id="57" idx="1"/>
          </p:cNvCxnSpPr>
          <p:nvPr/>
        </p:nvCxnSpPr>
        <p:spPr>
          <a:xfrm flipV="1">
            <a:off x="9094648" y="2081260"/>
            <a:ext cx="440018" cy="6058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3" idx="3"/>
            <a:endCxn id="58" idx="1"/>
          </p:cNvCxnSpPr>
          <p:nvPr/>
        </p:nvCxnSpPr>
        <p:spPr>
          <a:xfrm>
            <a:off x="9094648" y="2687075"/>
            <a:ext cx="425285" cy="1391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9763715" y="3037659"/>
            <a:ext cx="1916147" cy="46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 </a:t>
            </a:r>
            <a:r>
              <a:rPr lang="en-US" altLang="zh-CN" b="1" dirty="0" smtClean="0"/>
              <a:t>del </a:t>
            </a:r>
            <a:r>
              <a:rPr lang="zh-CN" altLang="en-US" b="1" dirty="0" smtClean="0"/>
              <a:t>字典名</a:t>
            </a:r>
            <a:r>
              <a:rPr lang="en-US" altLang="zh-CN" b="1" dirty="0" smtClean="0"/>
              <a:t>[key]</a:t>
            </a:r>
            <a:endParaRPr lang="zh-CN" altLang="en-US" b="1" dirty="0"/>
          </a:p>
        </p:txBody>
      </p:sp>
      <p:cxnSp>
        <p:nvCxnSpPr>
          <p:cNvPr id="71" name="直接箭头连接符 70"/>
          <p:cNvCxnSpPr>
            <a:stCxn id="37" idx="3"/>
            <a:endCxn id="70" idx="1"/>
          </p:cNvCxnSpPr>
          <p:nvPr/>
        </p:nvCxnSpPr>
        <p:spPr>
          <a:xfrm>
            <a:off x="9307290" y="3214908"/>
            <a:ext cx="456425" cy="5490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76" idx="1"/>
          </p:cNvCxnSpPr>
          <p:nvPr/>
        </p:nvCxnSpPr>
        <p:spPr>
          <a:xfrm>
            <a:off x="9053775" y="3771076"/>
            <a:ext cx="658927" cy="697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9712702" y="3608673"/>
            <a:ext cx="2151137" cy="4643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字典名</a:t>
            </a:r>
            <a:r>
              <a:rPr lang="en-US" altLang="zh-CN" b="1" dirty="0" smtClean="0"/>
              <a:t>[key]=value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课程小任务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981844" y="1592796"/>
            <a:ext cx="4608512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：根</a:t>
            </a:r>
            <a:r>
              <a:rPr lang="zh-CN" altLang="en-US" dirty="0"/>
              <a:t>据星座测试性格特点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992269" y="2794536"/>
            <a:ext cx="4616981" cy="54006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任务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en-US" dirty="0"/>
              <a:t>模</a:t>
            </a:r>
            <a:r>
              <a:rPr lang="zh-CN" altLang="en-US" dirty="0" smtClean="0"/>
              <a:t>拟</a:t>
            </a:r>
            <a:r>
              <a:rPr lang="en-US" altLang="zh-CN" dirty="0" smtClean="0"/>
              <a:t>12306</a:t>
            </a:r>
            <a:r>
              <a:rPr lang="zh-CN" altLang="en-US" dirty="0" smtClean="0"/>
              <a:t>火车票订票下单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607731"/>
            <a:ext cx="432911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3614025"/>
            <a:ext cx="8208912" cy="2567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5860" y="3068960"/>
            <a:ext cx="10512862" cy="1325563"/>
          </a:xfrm>
        </p:spPr>
        <p:txBody>
          <a:bodyPr/>
          <a:lstStyle/>
          <a:p>
            <a:r>
              <a:rPr lang="zh-CN" altLang="en-US" dirty="0" smtClean="0"/>
              <a:t>风里雨里，娟儿姐在马士兵教育等你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、什么是字典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、字典的原理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、字</a:t>
            </a:r>
            <a:r>
              <a:rPr lang="zh-CN" altLang="en-US" dirty="0"/>
              <a:t>典</a:t>
            </a:r>
            <a:r>
              <a:rPr lang="zh-CN" altLang="en-US" dirty="0" smtClean="0"/>
              <a:t>的创建与删除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字典</a:t>
            </a:r>
            <a:r>
              <a:rPr lang="zh-CN" altLang="en-US" dirty="0" smtClean="0"/>
              <a:t>的查询操作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zh-CN" altLang="en-US" dirty="0"/>
              <a:t>字典</a:t>
            </a:r>
            <a:r>
              <a:rPr lang="zh-CN" altLang="en-US" dirty="0" smtClean="0"/>
              <a:t>元素的增、删、改操作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zh-CN" altLang="en-US" dirty="0"/>
              <a:t>字典</a:t>
            </a:r>
            <a:r>
              <a:rPr lang="zh-CN" altLang="en-US" dirty="0" smtClean="0"/>
              <a:t>推</a:t>
            </a:r>
            <a:r>
              <a:rPr lang="zh-CN" altLang="en-US" dirty="0" smtClean="0"/>
              <a:t>导式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内置的数据结构之一，与列表一样是一个可变序列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以键值对的方式存储数据，字典是一个无序的序列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044" y="3501008"/>
            <a:ext cx="545641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</a:t>
            </a:r>
            <a:r>
              <a:rPr lang="zh-CN" altLang="en-US" dirty="0" smtClean="0"/>
              <a:t>么是字典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28" y="1556792"/>
            <a:ext cx="10512862" cy="4351338"/>
          </a:xfrm>
        </p:spPr>
        <p:txBody>
          <a:bodyPr/>
          <a:lstStyle/>
          <a:p>
            <a:r>
              <a:rPr lang="zh-CN" altLang="en-US" dirty="0"/>
              <a:t>字</a:t>
            </a:r>
            <a:r>
              <a:rPr lang="zh-CN" altLang="en-US" dirty="0" smtClean="0"/>
              <a:t>典示意图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字</a:t>
            </a:r>
            <a:r>
              <a:rPr lang="zh-CN" altLang="en-US" dirty="0" smtClean="0"/>
              <a:t>典的实现原理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字典的实现原理与查字典类似，查字典是先根据部首或拼音查找汉字对应的页码，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中的字典是根据</a:t>
            </a:r>
            <a:r>
              <a:rPr lang="en-US" altLang="zh-CN" dirty="0" smtClean="0"/>
              <a:t>key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所在的位置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41" y="2132856"/>
            <a:ext cx="8351838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</a:t>
            </a:r>
            <a:r>
              <a:rPr lang="zh-CN" altLang="en-US" dirty="0" smtClean="0"/>
              <a:t>典的创建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字典的创建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最常用的方式：使用花括号 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使</a:t>
            </a:r>
            <a:r>
              <a:rPr lang="zh-CN" altLang="en-US" dirty="0" smtClean="0"/>
              <a:t>用内置函数</a:t>
            </a:r>
            <a:r>
              <a:rPr lang="en-US" altLang="zh-CN" dirty="0" smtClean="0"/>
              <a:t>dict()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2940693"/>
            <a:ext cx="4343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365104"/>
            <a:ext cx="26066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</a:t>
            </a:r>
            <a:r>
              <a:rPr lang="zh-CN" altLang="en-US" dirty="0" smtClean="0"/>
              <a:t>典的常用操作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828" y="1556792"/>
            <a:ext cx="10512862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字典中元素的获取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/>
              <a:t>[]</a:t>
            </a:r>
            <a:r>
              <a:rPr lang="zh-CN" altLang="en-US" dirty="0" smtClean="0"/>
              <a:t>取值与使用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取值的区别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[]</a:t>
            </a:r>
            <a:r>
              <a:rPr lang="zh-CN" altLang="en-US" dirty="0" smtClean="0"/>
              <a:t>如果字典中不存在指定的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，抛出</a:t>
            </a:r>
            <a:r>
              <a:rPr lang="en-US" altLang="zh-CN" dirty="0" smtClean="0"/>
              <a:t>keyError</a:t>
            </a:r>
            <a:r>
              <a:rPr lang="zh-CN" altLang="en-US" dirty="0" smtClean="0"/>
              <a:t>异常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altLang="zh-CN" dirty="0"/>
              <a:t>g</a:t>
            </a:r>
            <a:r>
              <a:rPr lang="en-US" altLang="zh-CN" dirty="0" smtClean="0"/>
              <a:t>et()</a:t>
            </a:r>
            <a:r>
              <a:rPr lang="zh-CN" altLang="en-US" dirty="0" smtClean="0"/>
              <a:t>方法取值，如果字典中不存在指定的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，并不会抛出</a:t>
            </a:r>
            <a:r>
              <a:rPr lang="en-US" altLang="zh-CN" dirty="0" smtClean="0"/>
              <a:t>KeyError</a:t>
            </a:r>
            <a:r>
              <a:rPr lang="zh-CN" altLang="en-US" dirty="0" smtClean="0"/>
              <a:t>而是返回</a:t>
            </a:r>
            <a:r>
              <a:rPr lang="en-US" altLang="zh-CN" dirty="0" smtClean="0"/>
              <a:t>None</a:t>
            </a:r>
            <a:r>
              <a:rPr lang="zh-CN" altLang="en-US" dirty="0" smtClean="0"/>
              <a:t>，可以通过参数设置默认的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，以便指定的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不存在时返回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5" y="2420887"/>
            <a:ext cx="5646445" cy="1512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</a:t>
            </a:r>
            <a:r>
              <a:rPr lang="en-US" altLang="zh-CN" dirty="0" smtClean="0"/>
              <a:t>ey</a:t>
            </a:r>
            <a:r>
              <a:rPr lang="zh-CN" altLang="en-US" dirty="0" smtClean="0"/>
              <a:t>的判断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/>
              <a:t>字</a:t>
            </a:r>
            <a:r>
              <a:rPr lang="zh-CN" altLang="en-US" dirty="0" smtClean="0"/>
              <a:t>典元素的删除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字</a:t>
            </a:r>
            <a:r>
              <a:rPr lang="zh-CN" altLang="en-US" dirty="0" smtClean="0"/>
              <a:t>典元素的新增 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420888"/>
            <a:ext cx="712470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4797152"/>
            <a:ext cx="16541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5877272"/>
            <a:ext cx="1638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获取字典视图的三个方法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2286000"/>
            <a:ext cx="502126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字典的常用操作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</a:t>
            </a:r>
            <a:r>
              <a:rPr lang="zh-CN" altLang="en-US" dirty="0" smtClean="0"/>
              <a:t>典元素的遍历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492896"/>
            <a:ext cx="23479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WPS 演示</Application>
  <PresentationFormat>自定义</PresentationFormat>
  <Paragraphs>185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Microsoft YaHei UI</vt:lpstr>
      <vt:lpstr>等线</vt:lpstr>
      <vt:lpstr>微软雅黑</vt:lpstr>
      <vt:lpstr>Arial Unicode MS</vt:lpstr>
      <vt:lpstr>等线 Light</vt:lpstr>
      <vt:lpstr>Office 主题​​</vt:lpstr>
      <vt:lpstr>夫妻站</vt:lpstr>
      <vt:lpstr>课程介绍：</vt:lpstr>
      <vt:lpstr>什么是字典</vt:lpstr>
      <vt:lpstr>什么是字典</vt:lpstr>
      <vt:lpstr>字典的创建</vt:lpstr>
      <vt:lpstr>字典的常用操作</vt:lpstr>
      <vt:lpstr>字典的常用操作</vt:lpstr>
      <vt:lpstr>字典的常用操作</vt:lpstr>
      <vt:lpstr>字典的常用操作</vt:lpstr>
      <vt:lpstr>字典的特点</vt:lpstr>
      <vt:lpstr>字典生成式</vt:lpstr>
      <vt:lpstr>字典生成式</vt:lpstr>
      <vt:lpstr>知识点总结</vt:lpstr>
      <vt:lpstr>课程小任务</vt:lpstr>
      <vt:lpstr>风里雨里，娟儿姐在马士兵教育等你!!!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shibing</dc:creator>
  <cp:lastModifiedBy>絔</cp:lastModifiedBy>
  <cp:revision>335</cp:revision>
  <dcterms:created xsi:type="dcterms:W3CDTF">2019-07-09T08:49:00Z</dcterms:created>
  <dcterms:modified xsi:type="dcterms:W3CDTF">2022-05-20T14:33:02Z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FDBDD058547F42D3B7764F005F8A04E6</vt:lpwstr>
  </property>
  <property fmtid="{D5CDD505-2E9C-101B-9397-08002B2CF9AE}" pid="3" name="KSOProductBuildVer">
    <vt:lpwstr>2052-11.1.0.11691</vt:lpwstr>
  </property>
</Properties>
</file>