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  <p:sldId id="266" r:id="rId14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128" y="-308498"/>
            <a:ext cx="9428377" cy="55437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201" y="1657604"/>
            <a:ext cx="2316866" cy="9067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3684" y="1806590"/>
            <a:ext cx="5503454" cy="6858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98000"/>
              </a:lnSpc>
            </a:pPr>
            <a:r>
              <a:rPr sz="4800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企业级</a:t>
            </a:r>
            <a:endParaRPr sz="4800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933" y="2660999"/>
            <a:ext cx="4442412" cy="7429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35000"/>
              </a:lnSpc>
            </a:pPr>
            <a:r>
              <a:rPr sz="4800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</a:t>
            </a:r>
            <a:endParaRPr sz="4800"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6328" y="3817619"/>
            <a:ext cx="4461360" cy="3886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50000"/>
              </a:lnSpc>
            </a:pPr>
            <a:r>
              <a:rPr sz="1600" kern="7500" spc="1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主讲：JKL</a:t>
            </a:r>
            <a:endParaRPr sz="1600" kern="7500" spc="1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1" y="320918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04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T.FOUR</a:t>
            </a:r>
            <a:endParaRPr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456" y="2356723"/>
            <a:ext cx="2574986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400" b="1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答疑环节</a:t>
            </a:r>
            <a:endParaRPr sz="2400" b="1"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97634" y="-2283385"/>
            <a:ext cx="5494245" cy="9479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5102" y="1689592"/>
            <a:ext cx="5503454" cy="8666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6000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THANK YOU</a:t>
            </a:r>
            <a:endParaRPr sz="6000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706" y="2716387"/>
            <a:ext cx="4442412" cy="48482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260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汇报完毕 </a:t>
            </a:r>
            <a:endParaRPr sz="2260"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99235" y="2306955"/>
            <a:ext cx="2161540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分布式应用的常见​问题​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955" y="2306955"/>
            <a:ext cx="2160905" cy="2832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什么是分布式ID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5105" y="3620770"/>
            <a:ext cx="2015490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分布式ID的方案对比​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8460" y="3620770"/>
            <a:ext cx="2155825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基于链表实现号短模式​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26" y="792956"/>
            <a:ext cx="3756686" cy="6848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4795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CONTENTS</a:t>
            </a:r>
            <a:endParaRPr sz="4795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539" y="792956"/>
            <a:ext cx="446354" cy="722090"/>
          </a:xfrm>
          <a:prstGeom prst="rect">
            <a:avLst/>
          </a:prstGeom>
        </p:spPr>
        <p:txBody>
          <a:bodyPr vert="eaVert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080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目录</a:t>
            </a:r>
            <a:endParaRPr sz="2080"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080" y="2306955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9510" y="2306955"/>
            <a:ext cx="66738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02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55" y="3620770"/>
            <a:ext cx="55880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03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765" y="3620770"/>
            <a:ext cx="57023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04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9" y="15598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01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50" y="2439916"/>
            <a:ext cx="1462609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T.ONE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1546" y="2237565"/>
            <a:ext cx="3666702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400" b="1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分布式应用的​常见问题</a:t>
            </a:r>
            <a:r>
              <a:rPr sz="2325" b="1" kern="2500" spc="50">
                <a:solidFill>
                  <a:srgbClr val="FCFCF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14425" y="3570605"/>
            <a:ext cx="1651635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分布式任务​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091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</a:rPr>
              <a:t>分布式锁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96" y="2499391"/>
            <a:ext cx="777310" cy="706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87" y="2500026"/>
            <a:ext cx="777310" cy="706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7" y="2499391"/>
            <a:ext cx="777310" cy="706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90" y="904"/>
            <a:ext cx="9287082" cy="1798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310" y="2670236"/>
            <a:ext cx="357082" cy="407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714" y="2669799"/>
            <a:ext cx="300656" cy="4099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391" y="2644060"/>
            <a:ext cx="409062" cy="4601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420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charset="0"/>
                <a:ea typeface="黑体" charset="0"/>
              </a:rPr>
              <a:t>常见问题</a:t>
            </a:r>
            <a:endParaRPr sz="2665" b="1" kern="100" spc="0">
              <a:solidFill>
                <a:srgbClr val="FFFFFF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893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sz="1320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分布式ID即指的是在分布式系统中，</a:t>
            </a:r>
            <a:r>
              <a:rPr sz="1320" b="1" kern="2500" spc="50">
                <a:solidFill>
                  <a:srgbClr val="FF5B5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全局的唯一标识</a:t>
            </a:r>
            <a:r>
              <a:rPr sz="1320" b="1" kern="2500" spc="50">
                <a:solidFill>
                  <a:srgbClr val="000000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；</a:t>
            </a:r>
            <a:endParaRPr sz="1320" b="1" kern="2500" spc="50">
              <a:solidFill>
                <a:srgbClr val="000000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  <a:p>
            <a:pPr algn="l">
              <a:lnSpc>
                <a:spcPct val="165000"/>
              </a:lnSpc>
            </a:pPr>
            <a:r>
              <a:rPr sz="1320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​</a:t>
            </a:r>
            <a:endParaRPr sz="1320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  <a:p>
            <a:pPr algn="l">
              <a:lnSpc>
                <a:spcPct val="165000"/>
              </a:lnSpc>
            </a:pPr>
            <a:r>
              <a:rPr sz="1320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分布式ID其实与单机下的ID区别不大，其作用都是起到标识某个订单或数据、消息等，使其在分布式系统中全局唯一</a:t>
            </a:r>
            <a:endParaRPr sz="1320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什么是分布式ID？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02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592" y="2466167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T.TWO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6562" y="2208609"/>
            <a:ext cx="3398618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400" b="1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分布式id的方案对比</a:t>
            </a:r>
            <a:r>
              <a:rPr sz="2325" b="1" kern="2500" spc="50">
                <a:solidFill>
                  <a:srgbClr val="FCFCF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5157" y="484584"/>
            <a:ext cx="1661004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665"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</a:rPr>
              <a:t>方案对比</a:t>
            </a:r>
            <a:r>
              <a:rPr sz="2665" b="1" kern="2500" spc="5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665" b="1" kern="2500" spc="5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64" y="1793563"/>
            <a:ext cx="2230904" cy="225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79" y="2716845"/>
            <a:ext cx="445474" cy="41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101" y="1419050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</a:rPr>
              <a:t>UUID​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1212" y="1814988"/>
            <a:ext cx="2391441" cy="9715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400" kern="7500" spc="150">
                <a:solidFill>
                  <a:srgbClr val="666666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无序的，uuid做主键效率低，需要不停的去维护索引列​</a:t>
            </a:r>
            <a:endParaRPr sz="1400" kern="7500" spc="150">
              <a:solidFill>
                <a:srgbClr val="666666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3250565"/>
            <a:ext cx="1694815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数据库自增​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212" y="3723640"/>
            <a:ext cx="2391441" cy="32384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400" kern="7500" spc="150">
                <a:solidFill>
                  <a:srgbClr val="666666">
                    <a:alpha val="100000"/>
                  </a:srgbClr>
                </a:solidFill>
                <a:latin typeface="黑体" charset="0"/>
                <a:ea typeface="黑体" charset="0"/>
              </a:rPr>
              <a:t>受限于单库的性能</a:t>
            </a:r>
            <a:endParaRPr sz="1400" kern="7500" spc="150">
              <a:solidFill>
                <a:srgbClr val="666666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1520" y="1444577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雪花算法​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35650" y="1856438"/>
            <a:ext cx="2391441" cy="64769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400" kern="7500" spc="150">
                <a:solidFill>
                  <a:srgbClr val="666666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自增，有序，缺点：时钟回拨​</a:t>
            </a:r>
            <a:endParaRPr sz="1400" kern="7500" spc="150">
              <a:solidFill>
                <a:srgbClr val="666666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8670" y="3250565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号段模式​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8670" y="3723640"/>
            <a:ext cx="2882265" cy="6477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400" kern="7500" spc="150">
                <a:solidFill>
                  <a:srgbClr val="666666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预取一批自增的id，用完再取，并发量大的情况有性能问题</a:t>
            </a:r>
            <a:endParaRPr sz="1400" kern="7500" spc="150">
              <a:solidFill>
                <a:srgbClr val="666666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03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charset="0"/>
                <a:ea typeface="微软雅黑" charset="0"/>
              </a:rPr>
              <a:t>T.THREE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8899" y="2255567"/>
            <a:ext cx="3821080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400" b="1" kern="2500" spc="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基于号段链实现​分布式id​</a:t>
            </a:r>
            <a:endParaRPr sz="2400" b="1" kern="2500" spc="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54" y="-294497"/>
            <a:ext cx="6421938" cy="57328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32616" y="1077277"/>
            <a:ext cx="3034057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800" b="1" kern="7500" spc="1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</a:rPr>
              <a:t>为什么要用号段模式？</a:t>
            </a:r>
            <a:endParaRPr sz="1800" b="1" kern="7500" spc="1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2616" y="2283602"/>
            <a:ext cx="3315018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800" b="1" kern="7500" spc="1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为什么要用链表结合号段？​</a:t>
            </a:r>
            <a:endParaRPr sz="1800" b="1" kern="7500" spc="1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616" y="3473275"/>
            <a:ext cx="2676470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sz="1800" b="1" kern="7500" spc="150">
                <a:solidFill>
                  <a:srgbClr val="FCFCFC">
                    <a:alpha val="100000"/>
                  </a:srgbClr>
                </a:solidFill>
                <a:latin typeface="黑体" charset="0"/>
                <a:ea typeface="黑体" charset="0"/>
                <a:cs typeface="黑体" charset="0"/>
              </a:rPr>
              <a:t>号段怎么扩缩容？​</a:t>
            </a:r>
            <a:endParaRPr sz="1800" b="1" kern="7500" spc="150">
              <a:solidFill>
                <a:srgbClr val="FCFCFC">
                  <a:alpha val="100000"/>
                </a:srgbClr>
              </a:solidFill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2252" y="515159"/>
            <a:ext cx="1661004" cy="5715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400" b="1" kern="2500" spc="50">
                <a:solidFill>
                  <a:srgbClr val="1E1E24">
                    <a:alpha val="100000"/>
                  </a:srgbClr>
                </a:solidFill>
                <a:latin typeface="黑体" charset="0"/>
                <a:ea typeface="黑体" charset="0"/>
              </a:rPr>
              <a:t>问题解决</a:t>
            </a:r>
            <a:endParaRPr sz="2400" b="1" kern="2500" spc="50">
              <a:solidFill>
                <a:srgbClr val="1E1E24">
                  <a:alpha val="100000"/>
                </a:srgbClr>
              </a:solidFill>
              <a:latin typeface="黑体" charset="0"/>
              <a:ea typeface="黑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6266" y="1202191"/>
            <a:ext cx="1941184" cy="3086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3000"/>
              </a:lnSpc>
            </a:pPr>
            <a:endParaRPr sz="2000" b="1" kern="100" spc="0">
              <a:solidFill>
                <a:schemeClr val="tx1">
                  <a:alpha val="100000"/>
                </a:schemeClr>
              </a:solidFill>
              <a:latin typeface="黑体" charset="0"/>
              <a:ea typeface="黑体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851660"/>
            <a:ext cx="2136140" cy="184213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042410" y="1059180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charset="0"/>
                <a:ea typeface="黑体" charset="0"/>
              </a:rPr>
              <a:t>1</a:t>
            </a:r>
            <a:endParaRPr lang="en-US" altLang="zh-CN" sz="20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42410" y="2257425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charset="0"/>
                <a:ea typeface="黑体" charset="0"/>
              </a:rPr>
              <a:t>2</a:t>
            </a:r>
            <a:endParaRPr lang="en-US" altLang="zh-CN" sz="20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2410" y="3455670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charset="0"/>
                <a:ea typeface="黑体" charset="0"/>
              </a:rPr>
              <a:t>3</a:t>
            </a:r>
            <a:endParaRPr lang="en-US" altLang="zh-CN" sz="2000" b="1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表格</Application>
  <PresentationFormat/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Alibaba PuHuiTi Regular</vt:lpstr>
      <vt:lpstr>宋体-简</vt:lpstr>
      <vt:lpstr>Maven Pro Bold</vt:lpstr>
      <vt:lpstr>Noto Sans S Chinese Regular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Alibaba PuHuiTi Regular</vt:lpstr>
      <vt:lpstr>Maven Pro Bold</vt:lpstr>
      <vt:lpstr>Noto Sans S Chinese Regular</vt:lpstr>
      <vt:lpstr>苹方-简</vt:lpstr>
      <vt:lpstr>Hiragino Sans CNS W3</vt:lpstr>
      <vt:lpstr>黑体</vt:lpstr>
      <vt:lpstr>汉仪中黑KW</vt:lpstr>
      <vt:lpstr>微软雅黑</vt:lpstr>
      <vt:lpstr>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</cp:lastModifiedBy>
  <cp:revision>7</cp:revision>
  <dcterms:created xsi:type="dcterms:W3CDTF">2022-06-24T01:23:11Z</dcterms:created>
  <dcterms:modified xsi:type="dcterms:W3CDTF">2022-06-24T01:23:11Z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CBBBE5F0E7322865FF11B5626D7A9A26</vt:lpwstr>
  </property>
  <property fmtid="{D5CDD505-2E9C-101B-9397-08002B2CF9AE}" pid="3" name="KSOProductBuildVer">
    <vt:lpwstr>2052-4.2.2.6882</vt:lpwstr>
  </property>
</Properties>
</file>