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2"/>
  </p:sldMasterIdLst>
  <p:notesMasterIdLst>
    <p:notesMasterId r:id="rId22"/>
  </p:notesMasterIdLst>
  <p:sldIdLst>
    <p:sldId id="702" r:id="rId3"/>
    <p:sldId id="704" r:id="rId4"/>
    <p:sldId id="703" r:id="rId5"/>
    <p:sldId id="729" r:id="rId6"/>
    <p:sldId id="713" r:id="rId7"/>
    <p:sldId id="726" r:id="rId8"/>
    <p:sldId id="707" r:id="rId9"/>
    <p:sldId id="715" r:id="rId10"/>
    <p:sldId id="714" r:id="rId11"/>
    <p:sldId id="708" r:id="rId12"/>
    <p:sldId id="720" r:id="rId13"/>
    <p:sldId id="747" r:id="rId14"/>
    <p:sldId id="748" r:id="rId15"/>
    <p:sldId id="750" r:id="rId16"/>
    <p:sldId id="752" r:id="rId17"/>
    <p:sldId id="751" r:id="rId18"/>
    <p:sldId id="709" r:id="rId19"/>
    <p:sldId id="706" r:id="rId20"/>
    <p:sldId id="728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5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25B8"/>
    <a:srgbClr val="B30660"/>
    <a:srgbClr val="E2087A"/>
    <a:srgbClr val="1219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204" y="102"/>
      </p:cViewPr>
      <p:guideLst>
        <p:guide orient="horz" pos="2160"/>
        <p:guide pos="385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宋体 CN" panose="02020400000000000000" pitchFamily="18" charset="-122"/>
                <a:ea typeface="思源宋体 CN" panose="02020400000000000000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宋体 CN" panose="02020400000000000000" pitchFamily="18" charset="-122"/>
                <a:ea typeface="思源宋体 CN" panose="02020400000000000000" pitchFamily="18" charset="-122"/>
              </a:defRPr>
            </a:lvl1pPr>
          </a:lstStyle>
          <a:p>
            <a:fld id="{76904695-0002-4887-9283-E77A058363A7}" type="datetimeFigureOut">
              <a:rPr lang="zh-CN" altLang="en-US" smtClean="0"/>
              <a:t>2022/7/23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宋体 CN" panose="02020400000000000000" pitchFamily="18" charset="-122"/>
                <a:ea typeface="思源宋体 CN" panose="02020400000000000000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宋体 CN" panose="02020400000000000000" pitchFamily="18" charset="-122"/>
                <a:ea typeface="思源宋体 CN" panose="02020400000000000000" pitchFamily="18" charset="-122"/>
              </a:defRPr>
            </a:lvl1pPr>
          </a:lstStyle>
          <a:p>
            <a:fld id="{E31B0627-139E-42B0-A5DB-44EBC28160C3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宋体 CN" panose="02020400000000000000" pitchFamily="18" charset="-122"/>
        <a:ea typeface="思源宋体 CN" panose="02020400000000000000" pitchFamily="18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宋体 CN" panose="02020400000000000000" pitchFamily="18" charset="-122"/>
        <a:ea typeface="思源宋体 CN" panose="02020400000000000000" pitchFamily="18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宋体 CN" panose="02020400000000000000" pitchFamily="18" charset="-122"/>
        <a:ea typeface="思源宋体 CN" panose="02020400000000000000" pitchFamily="18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宋体 CN" panose="02020400000000000000" pitchFamily="18" charset="-122"/>
        <a:ea typeface="思源宋体 CN" panose="02020400000000000000" pitchFamily="18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宋体 CN" panose="02020400000000000000" pitchFamily="18" charset="-122"/>
        <a:ea typeface="思源宋体 CN" panose="02020400000000000000" pitchFamily="18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B0627-139E-42B0-A5DB-44EBC28160C3}" type="slidenum">
              <a:rPr lang="zh-CN" altLang="en-US" smtClean="0"/>
              <a:t>1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B0627-139E-42B0-A5DB-44EBC28160C3}" type="slidenum">
              <a:rPr lang="zh-CN" altLang="en-US" smtClean="0"/>
              <a:t>10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B0627-139E-42B0-A5DB-44EBC28160C3}" type="slidenum">
              <a:rPr lang="zh-CN" altLang="en-US" smtClean="0"/>
              <a:t>11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B0627-139E-42B0-A5DB-44EBC28160C3}" type="slidenum">
              <a:rPr lang="zh-CN" altLang="en-US" smtClean="0"/>
              <a:t>12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B0627-139E-42B0-A5DB-44EBC28160C3}" type="slidenum">
              <a:rPr lang="zh-CN" altLang="en-US" smtClean="0"/>
              <a:t>13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B0627-139E-42B0-A5DB-44EBC28160C3}" type="slidenum">
              <a:rPr lang="zh-CN" altLang="en-US" smtClean="0"/>
              <a:t>14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B0627-139E-42B0-A5DB-44EBC28160C3}" type="slidenum">
              <a:rPr lang="zh-CN" altLang="en-US" smtClean="0"/>
              <a:t>15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B0627-139E-42B0-A5DB-44EBC28160C3}" type="slidenum">
              <a:rPr lang="zh-CN" altLang="en-US" smtClean="0"/>
              <a:t>16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B0627-139E-42B0-A5DB-44EBC28160C3}" type="slidenum">
              <a:rPr lang="zh-CN" altLang="en-US" smtClean="0"/>
              <a:t>17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B0627-139E-42B0-A5DB-44EBC28160C3}" type="slidenum">
              <a:rPr lang="zh-CN" altLang="en-US" smtClean="0"/>
              <a:t>18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B0627-139E-42B0-A5DB-44EBC28160C3}" type="slidenum">
              <a:rPr lang="zh-CN" altLang="en-US" smtClean="0"/>
              <a:t>19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B0627-139E-42B0-A5DB-44EBC28160C3}" type="slidenum">
              <a:rPr lang="zh-CN" altLang="en-US" smtClean="0"/>
              <a:t>2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B0627-139E-42B0-A5DB-44EBC28160C3}" type="slidenum">
              <a:rPr lang="zh-CN" altLang="en-US" smtClean="0"/>
              <a:t>3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B0627-139E-42B0-A5DB-44EBC28160C3}" type="slidenum">
              <a:rPr lang="zh-CN" altLang="en-US" smtClean="0"/>
              <a:t>4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B0627-139E-42B0-A5DB-44EBC28160C3}" type="slidenum">
              <a:rPr lang="zh-CN" altLang="en-US" smtClean="0"/>
              <a:t>5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B0627-139E-42B0-A5DB-44EBC28160C3}" type="slidenum">
              <a:rPr lang="zh-CN" altLang="en-US" smtClean="0"/>
              <a:t>6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B0627-139E-42B0-A5DB-44EBC28160C3}" type="slidenum">
              <a:rPr lang="zh-CN" altLang="en-US" smtClean="0"/>
              <a:t>7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B0627-139E-42B0-A5DB-44EBC28160C3}" type="slidenum">
              <a:rPr lang="zh-CN" altLang="en-US" smtClean="0"/>
              <a:t>8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B0627-139E-42B0-A5DB-44EBC28160C3}" type="slidenum">
              <a:rPr lang="zh-CN" altLang="en-US" smtClean="0"/>
              <a:t>9</a:t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6782-2311-4CF6-9B98-9C4D8EB0EADD}" type="datetimeFigureOut">
              <a:rPr lang="zh-CN" altLang="en-US" smtClean="0"/>
              <a:t>2022/7/23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F00C-0BF3-402B-A2EA-050D983060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6782-2311-4CF6-9B98-9C4D8EB0EADD}" type="datetimeFigureOut">
              <a:rPr lang="zh-CN" altLang="en-US" smtClean="0"/>
              <a:t>2022/7/23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F00C-0BF3-402B-A2EA-050D983060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6782-2311-4CF6-9B98-9C4D8EB0EADD}" type="datetimeFigureOut">
              <a:rPr lang="zh-CN" altLang="en-US" smtClean="0"/>
              <a:t>2022/7/23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F00C-0BF3-402B-A2EA-050D983060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6782-2311-4CF6-9B98-9C4D8EB0EADD}" type="datetimeFigureOut">
              <a:rPr lang="zh-CN" altLang="en-US" smtClean="0"/>
              <a:t>2022/7/23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F00C-0BF3-402B-A2EA-050D983060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Bar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randomBar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bg>
      <p:bgPr>
        <a:solidFill>
          <a:srgbClr val="FED8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randomBar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2022/7/23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2022/7/23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6782-2311-4CF6-9B98-9C4D8EB0EADD}" type="datetimeFigureOut">
              <a:rPr lang="zh-CN" altLang="en-US" smtClean="0"/>
              <a:t>2022/7/23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F00C-0BF3-402B-A2EA-050D983060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6782-2311-4CF6-9B98-9C4D8EB0EADD}" type="datetimeFigureOut">
              <a:rPr lang="zh-CN" altLang="en-US" smtClean="0"/>
              <a:t>2022/7/23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F00C-0BF3-402B-A2EA-050D983060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6782-2311-4CF6-9B98-9C4D8EB0EADD}" type="datetimeFigureOut">
              <a:rPr lang="zh-CN" altLang="en-US" smtClean="0"/>
              <a:t>2022/7/23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F00C-0BF3-402B-A2EA-050D983060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6782-2311-4CF6-9B98-9C4D8EB0EADD}" type="datetimeFigureOut">
              <a:rPr lang="zh-CN" altLang="en-US" smtClean="0"/>
              <a:t>2022/7/23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F00C-0BF3-402B-A2EA-050D983060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6782-2311-4CF6-9B98-9C4D8EB0EADD}" type="datetimeFigureOut">
              <a:rPr lang="zh-CN" altLang="en-US" smtClean="0"/>
              <a:t>2022/7/23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F00C-0BF3-402B-A2EA-050D9830607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907704" y="6739570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</a:p>
        </p:txBody>
      </p:sp>
    </p:spTree>
  </p:cSld>
  <p:clrMapOvr>
    <a:masterClrMapping/>
  </p:clrMapOvr>
  <p:transition spd="slow" advClick="0" advTm="0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6782-2311-4CF6-9B98-9C4D8EB0EADD}" type="datetimeFigureOut">
              <a:rPr lang="zh-CN" altLang="en-US" smtClean="0"/>
              <a:t>2022/7/23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F00C-0BF3-402B-A2EA-050D983060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6782-2311-4CF6-9B98-9C4D8EB0EADD}" type="datetimeFigureOut">
              <a:rPr lang="zh-CN" altLang="en-US" smtClean="0"/>
              <a:t>2022/7/23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F00C-0BF3-402B-A2EA-050D983060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6782-2311-4CF6-9B98-9C4D8EB0EADD}" type="datetimeFigureOut">
              <a:rPr lang="zh-CN" altLang="en-US" smtClean="0"/>
              <a:t>2022/7/23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F00C-0BF3-402B-A2EA-050D983060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defRPr>
            </a:lvl1pPr>
          </a:lstStyle>
          <a:p>
            <a:fld id="{49756782-2311-4CF6-9B98-9C4D8EB0EADD}" type="datetimeFigureOut">
              <a:rPr lang="zh-CN" altLang="en-US" smtClean="0"/>
              <a:t>2022/7/23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defRPr>
            </a:lvl1pPr>
          </a:lstStyle>
          <a:p>
            <a:fld id="{DFEDF00C-0BF3-402B-A2EA-050D9830607D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slow" advClick="0" advTm="0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rgbClr val="120249"/>
            </a:gs>
            <a:gs pos="100000">
              <a:srgbClr val="570152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角三角形 7"/>
          <p:cNvSpPr/>
          <p:nvPr/>
        </p:nvSpPr>
        <p:spPr>
          <a:xfrm>
            <a:off x="-214744" y="-331636"/>
            <a:ext cx="5203797" cy="7167317"/>
          </a:xfrm>
          <a:prstGeom prst="rtTriangle">
            <a:avLst/>
          </a:prstGeom>
          <a:solidFill>
            <a:srgbClr val="0B1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直角三角形 8"/>
          <p:cNvSpPr/>
          <p:nvPr/>
        </p:nvSpPr>
        <p:spPr>
          <a:xfrm flipH="1">
            <a:off x="7507046" y="-298218"/>
            <a:ext cx="4673618" cy="7167317"/>
          </a:xfrm>
          <a:prstGeom prst="rtTriangle">
            <a:avLst/>
          </a:prstGeom>
          <a:solidFill>
            <a:srgbClr val="120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44" name="组合 43"/>
          <p:cNvGrpSpPr/>
          <p:nvPr/>
        </p:nvGrpSpPr>
        <p:grpSpPr>
          <a:xfrm rot="1767638">
            <a:off x="-1438722" y="-2087913"/>
            <a:ext cx="3823256" cy="10810241"/>
            <a:chOff x="1066240" y="548032"/>
            <a:chExt cx="2267438" cy="5917685"/>
          </a:xfrm>
        </p:grpSpPr>
        <p:sp>
          <p:nvSpPr>
            <p:cNvPr id="4" name="矩形 3"/>
            <p:cNvSpPr/>
            <p:nvPr/>
          </p:nvSpPr>
          <p:spPr>
            <a:xfrm>
              <a:off x="1066240" y="979317"/>
              <a:ext cx="1327639" cy="5486400"/>
            </a:xfrm>
            <a:prstGeom prst="rect">
              <a:avLst/>
            </a:prstGeom>
            <a:solidFill>
              <a:srgbClr val="111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822939" y="838200"/>
              <a:ext cx="1327639" cy="5486400"/>
            </a:xfrm>
            <a:prstGeom prst="rect">
              <a:avLst/>
            </a:prstGeom>
            <a:solidFill>
              <a:srgbClr val="1B03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348034" y="548032"/>
              <a:ext cx="985644" cy="5797485"/>
            </a:xfrm>
            <a:prstGeom prst="rect">
              <a:avLst/>
            </a:prstGeom>
            <a:solidFill>
              <a:srgbClr val="120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" name="平行四边形 6"/>
            <p:cNvSpPr/>
            <p:nvPr/>
          </p:nvSpPr>
          <p:spPr>
            <a:xfrm rot="16200000">
              <a:off x="-377397" y="3950210"/>
              <a:ext cx="3724275" cy="371475"/>
            </a:xfrm>
            <a:prstGeom prst="parallelogram">
              <a:avLst>
                <a:gd name="adj" fmla="val 73387"/>
              </a:avLst>
            </a:prstGeom>
            <a:solidFill>
              <a:srgbClr val="120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0" name="直角三角形 9"/>
          <p:cNvSpPr/>
          <p:nvPr/>
        </p:nvSpPr>
        <p:spPr>
          <a:xfrm flipH="1">
            <a:off x="8108491" y="693206"/>
            <a:ext cx="4083509" cy="6189826"/>
          </a:xfrm>
          <a:prstGeom prst="rtTriangle">
            <a:avLst/>
          </a:prstGeom>
          <a:solidFill>
            <a:srgbClr val="0B1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 rot="1957148">
            <a:off x="9326101" y="2013369"/>
            <a:ext cx="798688" cy="5866044"/>
            <a:chOff x="12907453" y="2528033"/>
            <a:chExt cx="681038" cy="3876675"/>
          </a:xfrm>
        </p:grpSpPr>
        <p:sp>
          <p:nvSpPr>
            <p:cNvPr id="11" name="平行四边形 10"/>
            <p:cNvSpPr/>
            <p:nvPr/>
          </p:nvSpPr>
          <p:spPr>
            <a:xfrm rot="16200000">
              <a:off x="11309634" y="4125852"/>
              <a:ext cx="3724275" cy="528638"/>
            </a:xfrm>
            <a:prstGeom prst="parallelogram">
              <a:avLst>
                <a:gd name="adj" fmla="val 73387"/>
              </a:avLst>
            </a:prstGeom>
            <a:solidFill>
              <a:srgbClr val="1A03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" name="平行四边形 11"/>
            <p:cNvSpPr/>
            <p:nvPr/>
          </p:nvSpPr>
          <p:spPr>
            <a:xfrm rot="16200000">
              <a:off x="11462034" y="4278252"/>
              <a:ext cx="3724275" cy="528638"/>
            </a:xfrm>
            <a:prstGeom prst="parallelogram">
              <a:avLst>
                <a:gd name="adj" fmla="val 73387"/>
              </a:avLst>
            </a:prstGeom>
            <a:solidFill>
              <a:srgbClr val="121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6" name="椭圆 15"/>
          <p:cNvSpPr/>
          <p:nvPr/>
        </p:nvSpPr>
        <p:spPr>
          <a:xfrm>
            <a:off x="2051462" y="1852804"/>
            <a:ext cx="2277940" cy="2277940"/>
          </a:xfrm>
          <a:prstGeom prst="ellipse">
            <a:avLst/>
          </a:prstGeom>
          <a:gradFill>
            <a:gsLst>
              <a:gs pos="40000">
                <a:srgbClr val="B30660"/>
              </a:gs>
              <a:gs pos="100000">
                <a:srgbClr val="570152">
                  <a:alpha val="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3717841" y="5091679"/>
            <a:ext cx="955991" cy="623601"/>
            <a:chOff x="2309496" y="961390"/>
            <a:chExt cx="955991" cy="623601"/>
          </a:xfrm>
          <a:gradFill flip="none" rotWithShape="1">
            <a:gsLst>
              <a:gs pos="0">
                <a:srgbClr val="120249">
                  <a:alpha val="30000"/>
                </a:srgbClr>
              </a:gs>
              <a:gs pos="100000">
                <a:srgbClr val="B30660"/>
              </a:gs>
            </a:gsLst>
            <a:lin ang="16200000" scaled="1"/>
            <a:tileRect/>
          </a:gradFill>
        </p:grpSpPr>
        <p:sp>
          <p:nvSpPr>
            <p:cNvPr id="18" name="椭圆 17"/>
            <p:cNvSpPr/>
            <p:nvPr/>
          </p:nvSpPr>
          <p:spPr>
            <a:xfrm>
              <a:off x="2309496" y="961390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2481028" y="961390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2561" y="961390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2824093" y="961390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2995626" y="961390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3167158" y="961390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2309496" y="1132923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2481028" y="1132923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2652561" y="1132923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2824093" y="1132923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2995626" y="1132923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3167158" y="1132923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2311083" y="1316716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2482615" y="1316716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2654148" y="1316716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2825680" y="1316716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2997213" y="1316716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3168745" y="1316716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2311083" y="1488249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2482615" y="1488249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2654148" y="1488249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2825680" y="1488249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2997213" y="1488249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3168745" y="1488249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46" name="椭圆 45"/>
          <p:cNvSpPr/>
          <p:nvPr/>
        </p:nvSpPr>
        <p:spPr>
          <a:xfrm>
            <a:off x="6952845" y="4371161"/>
            <a:ext cx="2277940" cy="2277940"/>
          </a:xfrm>
          <a:prstGeom prst="ellipse">
            <a:avLst/>
          </a:prstGeom>
          <a:gradFill>
            <a:gsLst>
              <a:gs pos="40000">
                <a:srgbClr val="B30660"/>
              </a:gs>
              <a:gs pos="100000">
                <a:srgbClr val="570152">
                  <a:alpha val="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8949252" y="1693148"/>
            <a:ext cx="955991" cy="623601"/>
            <a:chOff x="2309496" y="961390"/>
            <a:chExt cx="955991" cy="623601"/>
          </a:xfrm>
          <a:gradFill flip="none" rotWithShape="1">
            <a:gsLst>
              <a:gs pos="0">
                <a:srgbClr val="120249">
                  <a:alpha val="0"/>
                </a:srgbClr>
              </a:gs>
              <a:gs pos="100000">
                <a:srgbClr val="B30660"/>
              </a:gs>
            </a:gsLst>
            <a:lin ang="16200000" scaled="1"/>
            <a:tileRect/>
          </a:gradFill>
        </p:grpSpPr>
        <p:sp>
          <p:nvSpPr>
            <p:cNvPr id="48" name="椭圆 47"/>
            <p:cNvSpPr/>
            <p:nvPr/>
          </p:nvSpPr>
          <p:spPr>
            <a:xfrm>
              <a:off x="2309496" y="961390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2481028" y="961390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2652561" y="961390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2824093" y="961390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2995626" y="961390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3167158" y="961390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2309496" y="1132923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2481028" y="1132923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2652561" y="1132923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2824093" y="1132923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2995626" y="1132923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3167158" y="1132923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2311083" y="1316716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1" name="椭圆 60"/>
            <p:cNvSpPr/>
            <p:nvPr/>
          </p:nvSpPr>
          <p:spPr>
            <a:xfrm>
              <a:off x="2482615" y="1316716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2654148" y="1316716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2825680" y="1316716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4" name="椭圆 63"/>
            <p:cNvSpPr/>
            <p:nvPr/>
          </p:nvSpPr>
          <p:spPr>
            <a:xfrm>
              <a:off x="2997213" y="1316716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>
              <a:off x="3168745" y="1316716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2311083" y="1488249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7" name="椭圆 66"/>
            <p:cNvSpPr/>
            <p:nvPr/>
          </p:nvSpPr>
          <p:spPr>
            <a:xfrm>
              <a:off x="2482615" y="1488249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>
              <a:off x="2654148" y="1488249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>
              <a:off x="2825680" y="1488249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0" name="椭圆 69"/>
            <p:cNvSpPr/>
            <p:nvPr/>
          </p:nvSpPr>
          <p:spPr>
            <a:xfrm>
              <a:off x="2997213" y="1488249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3168745" y="1488249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909609" y="4322790"/>
            <a:ext cx="955991" cy="623601"/>
            <a:chOff x="2309496" y="961390"/>
            <a:chExt cx="955991" cy="623601"/>
          </a:xfrm>
          <a:gradFill flip="none" rotWithShape="1">
            <a:gsLst>
              <a:gs pos="0">
                <a:srgbClr val="120249">
                  <a:alpha val="36000"/>
                </a:srgbClr>
              </a:gs>
              <a:gs pos="100000">
                <a:srgbClr val="0B1051"/>
              </a:gs>
            </a:gsLst>
            <a:lin ang="16200000" scaled="1"/>
            <a:tileRect/>
          </a:gradFill>
        </p:grpSpPr>
        <p:sp>
          <p:nvSpPr>
            <p:cNvPr id="73" name="椭圆 72"/>
            <p:cNvSpPr/>
            <p:nvPr/>
          </p:nvSpPr>
          <p:spPr>
            <a:xfrm>
              <a:off x="2309496" y="961390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4" name="椭圆 73"/>
            <p:cNvSpPr/>
            <p:nvPr/>
          </p:nvSpPr>
          <p:spPr>
            <a:xfrm>
              <a:off x="2481028" y="961390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5" name="椭圆 74"/>
            <p:cNvSpPr/>
            <p:nvPr/>
          </p:nvSpPr>
          <p:spPr>
            <a:xfrm>
              <a:off x="2652561" y="961390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2824093" y="961390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2995626" y="961390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>
              <a:off x="3167158" y="961390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2309496" y="1132923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>
              <a:off x="2481028" y="1132923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>
              <a:off x="2652561" y="1132923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2824093" y="1132923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2995626" y="1132923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3167158" y="1132923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311083" y="1316716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482615" y="1316716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654148" y="1316716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2825680" y="1316716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2997213" y="1316716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3168745" y="1316716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2311083" y="1488249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2482615" y="1488249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654148" y="1488249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2825680" y="1488249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2997213" y="1488249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3168745" y="1488249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01" name="文本框 100"/>
          <p:cNvSpPr txBox="1"/>
          <p:nvPr/>
        </p:nvSpPr>
        <p:spPr>
          <a:xfrm>
            <a:off x="1661931" y="1628012"/>
            <a:ext cx="8868138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8000" dirty="0">
                <a:ln w="22225">
                  <a:noFill/>
                </a:ln>
                <a:solidFill>
                  <a:prstClr val="white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全链路压测及性能优化方案</a:t>
            </a:r>
            <a:endParaRPr kumimoji="0" lang="zh-CN" altLang="en-US" sz="8000" b="0" i="0" u="none" strike="noStrike" kern="1200" cap="none" spc="0" normalizeH="0" baseline="0" noProof="0" dirty="0">
              <a:ln w="22225">
                <a:noFill/>
              </a:ln>
              <a:solidFill>
                <a:prstClr val="white"/>
              </a:solidFill>
              <a:effectLst/>
              <a:uLnTx/>
              <a:uFillTx/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750646" y="4712962"/>
            <a:ext cx="4690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主讲：罗战、</a:t>
            </a:r>
            <a:r>
              <a:rPr lang="en-US" altLang="zh-CN" sz="2000" kern="0" dirty="0">
                <a:solidFill>
                  <a:schemeClr val="bg1"/>
                </a:solidFill>
              </a:rPr>
              <a:t>LOUIE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  	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时间：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2022.07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97" name="图形 9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37862" y="181896"/>
            <a:ext cx="1572426" cy="3654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120249"/>
            </a:gs>
            <a:gs pos="100000">
              <a:srgbClr val="4B0147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角三角形 7"/>
          <p:cNvSpPr/>
          <p:nvPr/>
        </p:nvSpPr>
        <p:spPr>
          <a:xfrm>
            <a:off x="-214744" y="-331636"/>
            <a:ext cx="5203797" cy="7167317"/>
          </a:xfrm>
          <a:prstGeom prst="rtTriangle">
            <a:avLst/>
          </a:prstGeom>
          <a:solidFill>
            <a:srgbClr val="0B1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44" name="组合 43"/>
          <p:cNvGrpSpPr/>
          <p:nvPr/>
        </p:nvGrpSpPr>
        <p:grpSpPr>
          <a:xfrm rot="1767638">
            <a:off x="-1438722" y="-2087913"/>
            <a:ext cx="3823256" cy="10810241"/>
            <a:chOff x="1066240" y="548032"/>
            <a:chExt cx="2267438" cy="5917685"/>
          </a:xfrm>
        </p:grpSpPr>
        <p:sp>
          <p:nvSpPr>
            <p:cNvPr id="4" name="矩形 3"/>
            <p:cNvSpPr/>
            <p:nvPr/>
          </p:nvSpPr>
          <p:spPr>
            <a:xfrm>
              <a:off x="1066240" y="979317"/>
              <a:ext cx="1327639" cy="5486400"/>
            </a:xfrm>
            <a:prstGeom prst="rect">
              <a:avLst/>
            </a:prstGeom>
            <a:solidFill>
              <a:srgbClr val="111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822939" y="838200"/>
              <a:ext cx="1327639" cy="5486400"/>
            </a:xfrm>
            <a:prstGeom prst="rect">
              <a:avLst/>
            </a:prstGeom>
            <a:solidFill>
              <a:srgbClr val="1B03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348034" y="548032"/>
              <a:ext cx="985644" cy="5797485"/>
            </a:xfrm>
            <a:prstGeom prst="rect">
              <a:avLst/>
            </a:prstGeom>
            <a:solidFill>
              <a:srgbClr val="120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" name="平行四边形 6"/>
            <p:cNvSpPr/>
            <p:nvPr/>
          </p:nvSpPr>
          <p:spPr>
            <a:xfrm rot="16200000">
              <a:off x="-377397" y="3950210"/>
              <a:ext cx="3724275" cy="371475"/>
            </a:xfrm>
            <a:prstGeom prst="parallelogram">
              <a:avLst>
                <a:gd name="adj" fmla="val 73387"/>
              </a:avLst>
            </a:prstGeom>
            <a:solidFill>
              <a:srgbClr val="120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909609" y="4322790"/>
            <a:ext cx="955991" cy="623601"/>
            <a:chOff x="2309496" y="961390"/>
            <a:chExt cx="955991" cy="623601"/>
          </a:xfrm>
          <a:gradFill flip="none" rotWithShape="1">
            <a:gsLst>
              <a:gs pos="0">
                <a:srgbClr val="120249">
                  <a:alpha val="36000"/>
                </a:srgbClr>
              </a:gs>
              <a:gs pos="100000">
                <a:srgbClr val="0B1051"/>
              </a:gs>
            </a:gsLst>
            <a:lin ang="16200000" scaled="1"/>
            <a:tileRect/>
          </a:gradFill>
        </p:grpSpPr>
        <p:sp>
          <p:nvSpPr>
            <p:cNvPr id="73" name="椭圆 72"/>
            <p:cNvSpPr/>
            <p:nvPr/>
          </p:nvSpPr>
          <p:spPr>
            <a:xfrm>
              <a:off x="2309496" y="961390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4" name="椭圆 73"/>
            <p:cNvSpPr/>
            <p:nvPr/>
          </p:nvSpPr>
          <p:spPr>
            <a:xfrm>
              <a:off x="2481028" y="961390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5" name="椭圆 74"/>
            <p:cNvSpPr/>
            <p:nvPr/>
          </p:nvSpPr>
          <p:spPr>
            <a:xfrm>
              <a:off x="2652561" y="961390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2824093" y="961390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2995626" y="961390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>
              <a:off x="3167158" y="961390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2309496" y="1132923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>
              <a:off x="2481028" y="1132923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>
              <a:off x="2652561" y="1132923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2824093" y="1132923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2995626" y="1132923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3167158" y="1132923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311083" y="1316716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482615" y="1316716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654148" y="1316716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2825680" y="1316716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2997213" y="1316716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3168745" y="1316716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2311083" y="1488249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2482615" y="1488249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654148" y="1488249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2825680" y="1488249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2997213" y="1488249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3168745" y="1488249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788252" y="2294448"/>
            <a:ext cx="2277940" cy="2277940"/>
            <a:chOff x="3615567" y="2290030"/>
            <a:chExt cx="2277940" cy="2277940"/>
          </a:xfrm>
        </p:grpSpPr>
        <p:sp>
          <p:nvSpPr>
            <p:cNvPr id="97" name="椭圆 96"/>
            <p:cNvSpPr/>
            <p:nvPr/>
          </p:nvSpPr>
          <p:spPr>
            <a:xfrm>
              <a:off x="3615567" y="2290030"/>
              <a:ext cx="2277940" cy="2277940"/>
            </a:xfrm>
            <a:prstGeom prst="ellipse">
              <a:avLst/>
            </a:prstGeom>
            <a:gradFill>
              <a:gsLst>
                <a:gs pos="0">
                  <a:srgbClr val="B30660"/>
                </a:gs>
                <a:gs pos="100000">
                  <a:srgbClr val="570152">
                    <a:alpha val="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999071" y="2828835"/>
              <a:ext cx="158893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 </a:t>
              </a:r>
              <a:r>
                <a:rPr kumimoji="0" lang="en-US" altLang="zh-CN" sz="7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03</a:t>
              </a:r>
              <a:endPara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5388149" y="2593881"/>
            <a:ext cx="4653401" cy="156968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>
              <a:defRPr/>
            </a:pPr>
            <a:r>
              <a:rPr lang="zh-CN" altLang="en-US" sz="4800" kern="0" dirty="0">
                <a:solidFill>
                  <a:prstClr val="white"/>
                </a:solidFill>
                <a:cs typeface="+mn-ea"/>
                <a:sym typeface="+mn-lt"/>
              </a:rPr>
              <a:t>全链路压测实施方案</a:t>
            </a:r>
          </a:p>
        </p:txBody>
      </p:sp>
      <p:pic>
        <p:nvPicPr>
          <p:cNvPr id="39" name="图形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862" y="181896"/>
            <a:ext cx="1572426" cy="365462"/>
          </a:xfrm>
          <a:prstGeom prst="rect">
            <a:avLst/>
          </a:prstGeom>
        </p:spPr>
      </p:pic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120249"/>
            </a:gs>
            <a:gs pos="100000">
              <a:srgbClr val="4B0147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59997" y="273547"/>
            <a:ext cx="3125010" cy="956514"/>
            <a:chOff x="246724" y="239257"/>
            <a:chExt cx="3125010" cy="956514"/>
          </a:xfrm>
        </p:grpSpPr>
        <p:sp>
          <p:nvSpPr>
            <p:cNvPr id="34" name="椭圆 33"/>
            <p:cNvSpPr/>
            <p:nvPr/>
          </p:nvSpPr>
          <p:spPr>
            <a:xfrm>
              <a:off x="246724" y="239561"/>
              <a:ext cx="461192" cy="461192"/>
            </a:xfrm>
            <a:prstGeom prst="ellipse">
              <a:avLst/>
            </a:prstGeom>
            <a:gradFill>
              <a:gsLst>
                <a:gs pos="0">
                  <a:srgbClr val="B30660"/>
                </a:gs>
                <a:gs pos="100000">
                  <a:srgbClr val="570152">
                    <a:alpha val="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579055" y="239257"/>
              <a:ext cx="2792679" cy="95651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400" kern="0" dirty="0">
                  <a:solidFill>
                    <a:prstClr val="white"/>
                  </a:solidFill>
                  <a:cs typeface="+mn-ea"/>
                  <a:sym typeface="+mn-lt"/>
                </a:rPr>
                <a:t>全链路压测实施方案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315845" y="3279140"/>
            <a:ext cx="7560945" cy="2349500"/>
            <a:chOff x="1408268" y="1570131"/>
            <a:chExt cx="9375465" cy="3156407"/>
          </a:xfrm>
        </p:grpSpPr>
        <p:grpSp>
          <p:nvGrpSpPr>
            <p:cNvPr id="6" name="组合 5"/>
            <p:cNvGrpSpPr/>
            <p:nvPr/>
          </p:nvGrpSpPr>
          <p:grpSpPr>
            <a:xfrm>
              <a:off x="1408268" y="1570131"/>
              <a:ext cx="9375465" cy="3156407"/>
              <a:chOff x="1741714" y="1828801"/>
              <a:chExt cx="8708572" cy="2931886"/>
            </a:xfrm>
          </p:grpSpPr>
          <p:sp>
            <p:nvSpPr>
              <p:cNvPr id="21" name="koppt-任意多边形"/>
              <p:cNvSpPr/>
              <p:nvPr/>
            </p:nvSpPr>
            <p:spPr>
              <a:xfrm>
                <a:off x="4804229" y="1828801"/>
                <a:ext cx="5646057" cy="2931886"/>
              </a:xfrm>
              <a:custGeom>
                <a:avLst/>
                <a:gdLst>
                  <a:gd name="connsiteX0" fmla="*/ 2975428 w 5646057"/>
                  <a:gd name="connsiteY0" fmla="*/ 1654628 h 2931886"/>
                  <a:gd name="connsiteX1" fmla="*/ 4223657 w 5646057"/>
                  <a:gd name="connsiteY1" fmla="*/ 2917371 h 2931886"/>
                  <a:gd name="connsiteX2" fmla="*/ 5646057 w 5646057"/>
                  <a:gd name="connsiteY2" fmla="*/ 1451428 h 2931886"/>
                  <a:gd name="connsiteX3" fmla="*/ 4209142 w 5646057"/>
                  <a:gd name="connsiteY3" fmla="*/ 0 h 2931886"/>
                  <a:gd name="connsiteX4" fmla="*/ 1291771 w 5646057"/>
                  <a:gd name="connsiteY4" fmla="*/ 2931886 h 2931886"/>
                  <a:gd name="connsiteX5" fmla="*/ 0 w 5646057"/>
                  <a:gd name="connsiteY5" fmla="*/ 1683657 h 2931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46057" h="2931886">
                    <a:moveTo>
                      <a:pt x="2975428" y="1654628"/>
                    </a:moveTo>
                    <a:lnTo>
                      <a:pt x="4223657" y="2917371"/>
                    </a:lnTo>
                    <a:lnTo>
                      <a:pt x="5646057" y="1451428"/>
                    </a:lnTo>
                    <a:lnTo>
                      <a:pt x="4209142" y="0"/>
                    </a:lnTo>
                    <a:lnTo>
                      <a:pt x="1291771" y="2931886"/>
                    </a:lnTo>
                    <a:lnTo>
                      <a:pt x="0" y="1683657"/>
                    </a:lnTo>
                  </a:path>
                </a:pathLst>
              </a:custGeom>
              <a:noFill/>
              <a:ln w="38100" cap="flat">
                <a:solidFill>
                  <a:srgbClr val="0B45C5"/>
                </a:solidFill>
                <a:miter lim="400000"/>
              </a:ln>
              <a:effectLst/>
              <a:sp3d/>
            </p:spPr>
            <p:txBody>
              <a:bodyPr rot="0" spcFirstLastPara="1" vertOverflow="overflow" horzOverflow="overflow" vert="horz" wrap="square" lIns="91439" tIns="45719" rIns="91439" bIns="45719" numCol="1" spcCol="38100" rtlCol="0" anchor="t">
                <a:noAutofit/>
              </a:bodyPr>
              <a:lstStyle/>
              <a:p>
                <a:pPr marL="0" marR="0" lvl="0" indent="0" algn="ctr" defTabSz="914400" eaLnBrk="1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" name="koppt-任意多边形"/>
              <p:cNvSpPr/>
              <p:nvPr/>
            </p:nvSpPr>
            <p:spPr>
              <a:xfrm flipH="1" flipV="1">
                <a:off x="1741714" y="1828801"/>
                <a:ext cx="5646057" cy="2931886"/>
              </a:xfrm>
              <a:custGeom>
                <a:avLst/>
                <a:gdLst>
                  <a:gd name="connsiteX0" fmla="*/ 2975428 w 5646057"/>
                  <a:gd name="connsiteY0" fmla="*/ 1654628 h 2931886"/>
                  <a:gd name="connsiteX1" fmla="*/ 4223657 w 5646057"/>
                  <a:gd name="connsiteY1" fmla="*/ 2917371 h 2931886"/>
                  <a:gd name="connsiteX2" fmla="*/ 5646057 w 5646057"/>
                  <a:gd name="connsiteY2" fmla="*/ 1451428 h 2931886"/>
                  <a:gd name="connsiteX3" fmla="*/ 4209142 w 5646057"/>
                  <a:gd name="connsiteY3" fmla="*/ 0 h 2931886"/>
                  <a:gd name="connsiteX4" fmla="*/ 1291771 w 5646057"/>
                  <a:gd name="connsiteY4" fmla="*/ 2931886 h 2931886"/>
                  <a:gd name="connsiteX5" fmla="*/ 0 w 5646057"/>
                  <a:gd name="connsiteY5" fmla="*/ 1683657 h 2931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46057" h="2931886">
                    <a:moveTo>
                      <a:pt x="2975428" y="1654628"/>
                    </a:moveTo>
                    <a:lnTo>
                      <a:pt x="4223657" y="2917371"/>
                    </a:lnTo>
                    <a:lnTo>
                      <a:pt x="5646057" y="1451428"/>
                    </a:lnTo>
                    <a:lnTo>
                      <a:pt x="4209142" y="0"/>
                    </a:lnTo>
                    <a:lnTo>
                      <a:pt x="1291771" y="2931886"/>
                    </a:lnTo>
                    <a:lnTo>
                      <a:pt x="0" y="1683657"/>
                    </a:lnTo>
                  </a:path>
                </a:pathLst>
              </a:custGeom>
              <a:noFill/>
              <a:ln w="38100" cap="flat">
                <a:solidFill>
                  <a:srgbClr val="0B45C5"/>
                </a:solidFill>
                <a:miter lim="400000"/>
              </a:ln>
              <a:effectLst/>
              <a:sp3d/>
            </p:spPr>
            <p:txBody>
              <a:bodyPr rot="0" spcFirstLastPara="1" vertOverflow="overflow" horzOverflow="overflow" vert="horz" wrap="square" lIns="91439" tIns="45719" rIns="91439" bIns="45719" numCol="1" spcCol="38100" rtlCol="0" anchor="t">
                <a:noAutofit/>
              </a:bodyPr>
              <a:lstStyle/>
              <a:p>
                <a:pPr marL="0" marR="0" lvl="0" indent="0" algn="ctr" defTabSz="914400" eaLnBrk="1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4938716" y="2015464"/>
              <a:ext cx="2328241" cy="2328241"/>
              <a:chOff x="4938716" y="2015464"/>
              <a:chExt cx="2328241" cy="2328241"/>
            </a:xfrm>
          </p:grpSpPr>
          <p:sp>
            <p:nvSpPr>
              <p:cNvPr id="18" name="koppt-矩形"/>
              <p:cNvSpPr/>
              <p:nvPr/>
            </p:nvSpPr>
            <p:spPr>
              <a:xfrm>
                <a:off x="4938716" y="2015464"/>
                <a:ext cx="2328241" cy="2328241"/>
              </a:xfrm>
              <a:prstGeom prst="diamond">
                <a:avLst/>
              </a:prstGeom>
              <a:solidFill>
                <a:srgbClr val="1A25B8"/>
              </a:solidFill>
              <a:ln w="3175" cap="flat">
                <a:noFill/>
                <a:miter lim="400000"/>
              </a:ln>
              <a:effectLst/>
              <a:sp3d/>
            </p:spPr>
            <p:txBody>
              <a:bodyPr rot="0" spcFirstLastPara="1" vertOverflow="overflow" horzOverflow="overflow" vert="horz" wrap="square" lIns="60959" tIns="60959" rIns="60959" bIns="252000" numCol="1" spcCol="38100" rtlCol="0" anchor="b" anchorCtr="1">
                <a:noAutofit/>
              </a:bodyPr>
              <a:lstStyle/>
              <a:p>
                <a:pPr marL="0" marR="0" lvl="0" indent="0" algn="ctr" defTabSz="410845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9" name="koppt-图标"/>
              <p:cNvSpPr>
                <a:spLocks noChangeArrowheads="1"/>
              </p:cNvSpPr>
              <p:nvPr/>
            </p:nvSpPr>
            <p:spPr bwMode="auto">
              <a:xfrm>
                <a:off x="5817881" y="2564814"/>
                <a:ext cx="569912" cy="619024"/>
              </a:xfrm>
              <a:custGeom>
                <a:avLst/>
                <a:gdLst>
                  <a:gd name="T0" fmla="*/ 2483 w 7054"/>
                  <a:gd name="T1" fmla="*/ 16 h 7674"/>
                  <a:gd name="T2" fmla="*/ 0 w 7054"/>
                  <a:gd name="T3" fmla="*/ 6284 h 7674"/>
                  <a:gd name="T4" fmla="*/ 5685 w 7054"/>
                  <a:gd name="T5" fmla="*/ 6442 h 7674"/>
                  <a:gd name="T6" fmla="*/ 554 w 7054"/>
                  <a:gd name="T7" fmla="*/ 5421 h 7674"/>
                  <a:gd name="T8" fmla="*/ 206 w 7054"/>
                  <a:gd name="T9" fmla="*/ 5349 h 7674"/>
                  <a:gd name="T10" fmla="*/ 554 w 7054"/>
                  <a:gd name="T11" fmla="*/ 4708 h 7674"/>
                  <a:gd name="T12" fmla="*/ 250 w 7054"/>
                  <a:gd name="T13" fmla="*/ 4061 h 7674"/>
                  <a:gd name="T14" fmla="*/ 499 w 7054"/>
                  <a:gd name="T15" fmla="*/ 3240 h 7674"/>
                  <a:gd name="T16" fmla="*/ 554 w 7054"/>
                  <a:gd name="T17" fmla="*/ 2569 h 7674"/>
                  <a:gd name="T18" fmla="*/ 206 w 7054"/>
                  <a:gd name="T19" fmla="*/ 2684 h 7674"/>
                  <a:gd name="T20" fmla="*/ 554 w 7054"/>
                  <a:gd name="T21" fmla="*/ 1856 h 7674"/>
                  <a:gd name="T22" fmla="*/ 1158 w 7054"/>
                  <a:gd name="T23" fmla="*/ 5646 h 7674"/>
                  <a:gd name="T24" fmla="*/ 780 w 7054"/>
                  <a:gd name="T25" fmla="*/ 4705 h 7674"/>
                  <a:gd name="T26" fmla="*/ 1202 w 7054"/>
                  <a:gd name="T27" fmla="*/ 5601 h 7674"/>
                  <a:gd name="T28" fmla="*/ 780 w 7054"/>
                  <a:gd name="T29" fmla="*/ 4003 h 7674"/>
                  <a:gd name="T30" fmla="*/ 1185 w 7054"/>
                  <a:gd name="T31" fmla="*/ 3077 h 7674"/>
                  <a:gd name="T32" fmla="*/ 1176 w 7054"/>
                  <a:gd name="T33" fmla="*/ 2322 h 7674"/>
                  <a:gd name="T34" fmla="*/ 765 w 7054"/>
                  <a:gd name="T35" fmla="*/ 1669 h 7674"/>
                  <a:gd name="T36" fmla="*/ 1202 w 7054"/>
                  <a:gd name="T37" fmla="*/ 2282 h 7674"/>
                  <a:gd name="T38" fmla="*/ 2044 w 7054"/>
                  <a:gd name="T39" fmla="*/ 5903 h 7674"/>
                  <a:gd name="T40" fmla="*/ 1573 w 7054"/>
                  <a:gd name="T41" fmla="*/ 4768 h 7674"/>
                  <a:gd name="T42" fmla="*/ 2063 w 7054"/>
                  <a:gd name="T43" fmla="*/ 3911 h 7674"/>
                  <a:gd name="T44" fmla="*/ 1524 w 7054"/>
                  <a:gd name="T45" fmla="*/ 3004 h 7674"/>
                  <a:gd name="T46" fmla="*/ 2104 w 7054"/>
                  <a:gd name="T47" fmla="*/ 3867 h 7674"/>
                  <a:gd name="T48" fmla="*/ 1569 w 7054"/>
                  <a:gd name="T49" fmla="*/ 2144 h 7674"/>
                  <a:gd name="T50" fmla="*/ 2037 w 7054"/>
                  <a:gd name="T51" fmla="*/ 853 h 7674"/>
                  <a:gd name="T52" fmla="*/ 4076 w 7054"/>
                  <a:gd name="T53" fmla="*/ 1351 h 7674"/>
                  <a:gd name="T54" fmla="*/ 4651 w 7054"/>
                  <a:gd name="T55" fmla="*/ 2433 h 7674"/>
                  <a:gd name="T56" fmla="*/ 4056 w 7054"/>
                  <a:gd name="T57" fmla="*/ 1388 h 7674"/>
                  <a:gd name="T58" fmla="*/ 4632 w 7054"/>
                  <a:gd name="T59" fmla="*/ 3137 h 7674"/>
                  <a:gd name="T60" fmla="*/ 4621 w 7054"/>
                  <a:gd name="T61" fmla="*/ 4014 h 7674"/>
                  <a:gd name="T62" fmla="*/ 2691 w 7054"/>
                  <a:gd name="T63" fmla="*/ 798 h 7674"/>
                  <a:gd name="T64" fmla="*/ 3524 w 7054"/>
                  <a:gd name="T65" fmla="*/ 2046 h 7674"/>
                  <a:gd name="T66" fmla="*/ 2692 w 7054"/>
                  <a:gd name="T67" fmla="*/ 1817 h 7674"/>
                  <a:gd name="T68" fmla="*/ 2707 w 7054"/>
                  <a:gd name="T69" fmla="*/ 2802 h 7674"/>
                  <a:gd name="T70" fmla="*/ 3511 w 7054"/>
                  <a:gd name="T71" fmla="*/ 3929 h 7674"/>
                  <a:gd name="T72" fmla="*/ 4144 w 7054"/>
                  <a:gd name="T73" fmla="*/ 6903 h 7674"/>
                  <a:gd name="T74" fmla="*/ 3082 w 7054"/>
                  <a:gd name="T75" fmla="*/ 7273 h 7674"/>
                  <a:gd name="T76" fmla="*/ 4144 w 7054"/>
                  <a:gd name="T77" fmla="*/ 4781 h 7674"/>
                  <a:gd name="T78" fmla="*/ 4624 w 7054"/>
                  <a:gd name="T79" fmla="*/ 6748 h 7674"/>
                  <a:gd name="T80" fmla="*/ 5272 w 7054"/>
                  <a:gd name="T81" fmla="*/ 4658 h 7674"/>
                  <a:gd name="T82" fmla="*/ 5507 w 7054"/>
                  <a:gd name="T83" fmla="*/ 4011 h 7674"/>
                  <a:gd name="T84" fmla="*/ 5029 w 7054"/>
                  <a:gd name="T85" fmla="*/ 3988 h 7674"/>
                  <a:gd name="T86" fmla="*/ 5507 w 7054"/>
                  <a:gd name="T87" fmla="*/ 3333 h 7674"/>
                  <a:gd name="T88" fmla="*/ 5463 w 7054"/>
                  <a:gd name="T89" fmla="*/ 2699 h 7674"/>
                  <a:gd name="T90" fmla="*/ 5049 w 7054"/>
                  <a:gd name="T91" fmla="*/ 1772 h 7674"/>
                  <a:gd name="T92" fmla="*/ 5507 w 7054"/>
                  <a:gd name="T93" fmla="*/ 2655 h 7674"/>
                  <a:gd name="T94" fmla="*/ 5929 w 7054"/>
                  <a:gd name="T95" fmla="*/ 5306 h 7674"/>
                  <a:gd name="T96" fmla="*/ 6270 w 7054"/>
                  <a:gd name="T97" fmla="*/ 4604 h 7674"/>
                  <a:gd name="T98" fmla="*/ 6270 w 7054"/>
                  <a:gd name="T99" fmla="*/ 4088 h 7674"/>
                  <a:gd name="T100" fmla="*/ 5913 w 7054"/>
                  <a:gd name="T101" fmla="*/ 3423 h 7674"/>
                  <a:gd name="T102" fmla="*/ 6284 w 7054"/>
                  <a:gd name="T103" fmla="*/ 4056 h 7674"/>
                  <a:gd name="T104" fmla="*/ 6464 w 7054"/>
                  <a:gd name="T105" fmla="*/ 5203 h 7674"/>
                  <a:gd name="T106" fmla="*/ 6748 w 7054"/>
                  <a:gd name="T107" fmla="*/ 4572 h 7674"/>
                  <a:gd name="T108" fmla="*/ 6748 w 7054"/>
                  <a:gd name="T109" fmla="*/ 4115 h 7674"/>
                  <a:gd name="T110" fmla="*/ 6448 w 7054"/>
                  <a:gd name="T111" fmla="*/ 3527 h 7674"/>
                  <a:gd name="T112" fmla="*/ 6762 w 7054"/>
                  <a:gd name="T113" fmla="*/ 4083 h 76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054" h="7674">
                    <a:moveTo>
                      <a:pt x="6961" y="2977"/>
                    </a:moveTo>
                    <a:lnTo>
                      <a:pt x="5771" y="2611"/>
                    </a:lnTo>
                    <a:lnTo>
                      <a:pt x="5771" y="1724"/>
                    </a:lnTo>
                    <a:cubicBezTo>
                      <a:pt x="5771" y="1674"/>
                      <a:pt x="5742" y="1628"/>
                      <a:pt x="5697" y="1606"/>
                    </a:cubicBezTo>
                    <a:lnTo>
                      <a:pt x="2483" y="16"/>
                    </a:lnTo>
                    <a:cubicBezTo>
                      <a:pt x="2483" y="16"/>
                      <a:pt x="2454" y="0"/>
                      <a:pt x="2415" y="2"/>
                    </a:cubicBezTo>
                    <a:cubicBezTo>
                      <a:pt x="2376" y="5"/>
                      <a:pt x="2347" y="26"/>
                      <a:pt x="2347" y="26"/>
                    </a:cubicBezTo>
                    <a:lnTo>
                      <a:pt x="55" y="1661"/>
                    </a:lnTo>
                    <a:cubicBezTo>
                      <a:pt x="21" y="1686"/>
                      <a:pt x="0" y="1726"/>
                      <a:pt x="0" y="1769"/>
                    </a:cubicBezTo>
                    <a:lnTo>
                      <a:pt x="0" y="6284"/>
                    </a:lnTo>
                    <a:cubicBezTo>
                      <a:pt x="0" y="6332"/>
                      <a:pt x="26" y="6377"/>
                      <a:pt x="69" y="6400"/>
                    </a:cubicBezTo>
                    <a:lnTo>
                      <a:pt x="2361" y="7656"/>
                    </a:lnTo>
                    <a:cubicBezTo>
                      <a:pt x="2361" y="7656"/>
                      <a:pt x="2387" y="7670"/>
                      <a:pt x="2416" y="7672"/>
                    </a:cubicBezTo>
                    <a:cubicBezTo>
                      <a:pt x="2445" y="7674"/>
                      <a:pt x="2471" y="7663"/>
                      <a:pt x="2471" y="7663"/>
                    </a:cubicBezTo>
                    <a:lnTo>
                      <a:pt x="5685" y="6442"/>
                    </a:lnTo>
                    <a:lnTo>
                      <a:pt x="6969" y="5953"/>
                    </a:lnTo>
                    <a:cubicBezTo>
                      <a:pt x="7020" y="5934"/>
                      <a:pt x="7054" y="5885"/>
                      <a:pt x="7054" y="5830"/>
                    </a:cubicBezTo>
                    <a:lnTo>
                      <a:pt x="7054" y="3103"/>
                    </a:lnTo>
                    <a:cubicBezTo>
                      <a:pt x="7054" y="3045"/>
                      <a:pt x="7016" y="2994"/>
                      <a:pt x="6961" y="2977"/>
                    </a:cubicBezTo>
                    <a:close/>
                    <a:moveTo>
                      <a:pt x="554" y="5421"/>
                    </a:moveTo>
                    <a:cubicBezTo>
                      <a:pt x="554" y="5435"/>
                      <a:pt x="548" y="5448"/>
                      <a:pt x="537" y="5456"/>
                    </a:cubicBezTo>
                    <a:cubicBezTo>
                      <a:pt x="529" y="5462"/>
                      <a:pt x="520" y="5465"/>
                      <a:pt x="510" y="5465"/>
                    </a:cubicBezTo>
                    <a:cubicBezTo>
                      <a:pt x="506" y="5465"/>
                      <a:pt x="502" y="5465"/>
                      <a:pt x="498" y="5464"/>
                    </a:cubicBezTo>
                    <a:lnTo>
                      <a:pt x="238" y="5392"/>
                    </a:lnTo>
                    <a:cubicBezTo>
                      <a:pt x="219" y="5386"/>
                      <a:pt x="206" y="5369"/>
                      <a:pt x="206" y="5349"/>
                    </a:cubicBezTo>
                    <a:lnTo>
                      <a:pt x="206" y="4683"/>
                    </a:lnTo>
                    <a:cubicBezTo>
                      <a:pt x="206" y="4670"/>
                      <a:pt x="211" y="4659"/>
                      <a:pt x="220" y="4650"/>
                    </a:cubicBezTo>
                    <a:cubicBezTo>
                      <a:pt x="230" y="4642"/>
                      <a:pt x="242" y="4638"/>
                      <a:pt x="254" y="4639"/>
                    </a:cubicBezTo>
                    <a:lnTo>
                      <a:pt x="514" y="4664"/>
                    </a:lnTo>
                    <a:cubicBezTo>
                      <a:pt x="537" y="4667"/>
                      <a:pt x="554" y="4686"/>
                      <a:pt x="554" y="4708"/>
                    </a:cubicBezTo>
                    <a:lnTo>
                      <a:pt x="554" y="5421"/>
                    </a:lnTo>
                    <a:close/>
                    <a:moveTo>
                      <a:pt x="554" y="3995"/>
                    </a:moveTo>
                    <a:cubicBezTo>
                      <a:pt x="554" y="4018"/>
                      <a:pt x="537" y="4037"/>
                      <a:pt x="514" y="4039"/>
                    </a:cubicBezTo>
                    <a:lnTo>
                      <a:pt x="253" y="4061"/>
                    </a:lnTo>
                    <a:cubicBezTo>
                      <a:pt x="252" y="4061"/>
                      <a:pt x="251" y="4061"/>
                      <a:pt x="250" y="4061"/>
                    </a:cubicBezTo>
                    <a:cubicBezTo>
                      <a:pt x="239" y="4061"/>
                      <a:pt x="228" y="4057"/>
                      <a:pt x="220" y="4049"/>
                    </a:cubicBezTo>
                    <a:cubicBezTo>
                      <a:pt x="211" y="4041"/>
                      <a:pt x="206" y="4029"/>
                      <a:pt x="206" y="4017"/>
                    </a:cubicBezTo>
                    <a:lnTo>
                      <a:pt x="206" y="3351"/>
                    </a:lnTo>
                    <a:cubicBezTo>
                      <a:pt x="206" y="3330"/>
                      <a:pt x="219" y="3313"/>
                      <a:pt x="239" y="3308"/>
                    </a:cubicBezTo>
                    <a:lnTo>
                      <a:pt x="499" y="3240"/>
                    </a:lnTo>
                    <a:cubicBezTo>
                      <a:pt x="512" y="3236"/>
                      <a:pt x="526" y="3239"/>
                      <a:pt x="537" y="3247"/>
                    </a:cubicBezTo>
                    <a:cubicBezTo>
                      <a:pt x="548" y="3256"/>
                      <a:pt x="554" y="3269"/>
                      <a:pt x="554" y="3282"/>
                    </a:cubicBezTo>
                    <a:lnTo>
                      <a:pt x="554" y="3995"/>
                    </a:lnTo>
                    <a:lnTo>
                      <a:pt x="554" y="3995"/>
                    </a:lnTo>
                    <a:close/>
                    <a:moveTo>
                      <a:pt x="554" y="2569"/>
                    </a:moveTo>
                    <a:cubicBezTo>
                      <a:pt x="554" y="2586"/>
                      <a:pt x="544" y="2602"/>
                      <a:pt x="528" y="2609"/>
                    </a:cubicBezTo>
                    <a:lnTo>
                      <a:pt x="268" y="2724"/>
                    </a:lnTo>
                    <a:cubicBezTo>
                      <a:pt x="262" y="2727"/>
                      <a:pt x="256" y="2728"/>
                      <a:pt x="250" y="2728"/>
                    </a:cubicBezTo>
                    <a:cubicBezTo>
                      <a:pt x="242" y="2728"/>
                      <a:pt x="233" y="2726"/>
                      <a:pt x="226" y="2721"/>
                    </a:cubicBezTo>
                    <a:cubicBezTo>
                      <a:pt x="213" y="2713"/>
                      <a:pt x="206" y="2699"/>
                      <a:pt x="206" y="2684"/>
                    </a:cubicBezTo>
                    <a:lnTo>
                      <a:pt x="206" y="2018"/>
                    </a:lnTo>
                    <a:cubicBezTo>
                      <a:pt x="206" y="2002"/>
                      <a:pt x="214" y="1988"/>
                      <a:pt x="227" y="1980"/>
                    </a:cubicBezTo>
                    <a:lnTo>
                      <a:pt x="487" y="1818"/>
                    </a:lnTo>
                    <a:cubicBezTo>
                      <a:pt x="500" y="1810"/>
                      <a:pt x="517" y="1809"/>
                      <a:pt x="531" y="1817"/>
                    </a:cubicBezTo>
                    <a:cubicBezTo>
                      <a:pt x="545" y="1825"/>
                      <a:pt x="554" y="1840"/>
                      <a:pt x="554" y="1856"/>
                    </a:cubicBezTo>
                    <a:lnTo>
                      <a:pt x="554" y="2569"/>
                    </a:lnTo>
                    <a:lnTo>
                      <a:pt x="554" y="2569"/>
                    </a:lnTo>
                    <a:close/>
                    <a:moveTo>
                      <a:pt x="1202" y="5601"/>
                    </a:moveTo>
                    <a:cubicBezTo>
                      <a:pt x="1202" y="5615"/>
                      <a:pt x="1196" y="5628"/>
                      <a:pt x="1185" y="5637"/>
                    </a:cubicBezTo>
                    <a:cubicBezTo>
                      <a:pt x="1177" y="5642"/>
                      <a:pt x="1167" y="5646"/>
                      <a:pt x="1158" y="5646"/>
                    </a:cubicBezTo>
                    <a:cubicBezTo>
                      <a:pt x="1154" y="5646"/>
                      <a:pt x="1150" y="5645"/>
                      <a:pt x="1146" y="5644"/>
                    </a:cubicBezTo>
                    <a:lnTo>
                      <a:pt x="798" y="5547"/>
                    </a:lnTo>
                    <a:cubicBezTo>
                      <a:pt x="779" y="5542"/>
                      <a:pt x="765" y="5524"/>
                      <a:pt x="765" y="5505"/>
                    </a:cubicBezTo>
                    <a:lnTo>
                      <a:pt x="765" y="4738"/>
                    </a:lnTo>
                    <a:cubicBezTo>
                      <a:pt x="765" y="4725"/>
                      <a:pt x="771" y="4713"/>
                      <a:pt x="780" y="4705"/>
                    </a:cubicBezTo>
                    <a:cubicBezTo>
                      <a:pt x="789" y="4696"/>
                      <a:pt x="801" y="4692"/>
                      <a:pt x="814" y="4694"/>
                    </a:cubicBezTo>
                    <a:lnTo>
                      <a:pt x="1162" y="4728"/>
                    </a:lnTo>
                    <a:cubicBezTo>
                      <a:pt x="1185" y="4730"/>
                      <a:pt x="1202" y="4749"/>
                      <a:pt x="1202" y="4771"/>
                    </a:cubicBezTo>
                    <a:lnTo>
                      <a:pt x="1202" y="5601"/>
                    </a:lnTo>
                    <a:lnTo>
                      <a:pt x="1202" y="5601"/>
                    </a:lnTo>
                    <a:close/>
                    <a:moveTo>
                      <a:pt x="1202" y="3942"/>
                    </a:moveTo>
                    <a:cubicBezTo>
                      <a:pt x="1202" y="3965"/>
                      <a:pt x="1184" y="3984"/>
                      <a:pt x="1162" y="3986"/>
                    </a:cubicBezTo>
                    <a:lnTo>
                      <a:pt x="813" y="4014"/>
                    </a:lnTo>
                    <a:cubicBezTo>
                      <a:pt x="812" y="4015"/>
                      <a:pt x="811" y="4015"/>
                      <a:pt x="809" y="4015"/>
                    </a:cubicBezTo>
                    <a:cubicBezTo>
                      <a:pt x="799" y="4015"/>
                      <a:pt x="788" y="4010"/>
                      <a:pt x="780" y="4003"/>
                    </a:cubicBezTo>
                    <a:cubicBezTo>
                      <a:pt x="770" y="3995"/>
                      <a:pt x="765" y="3983"/>
                      <a:pt x="765" y="3971"/>
                    </a:cubicBezTo>
                    <a:lnTo>
                      <a:pt x="765" y="3204"/>
                    </a:lnTo>
                    <a:cubicBezTo>
                      <a:pt x="765" y="3184"/>
                      <a:pt x="779" y="3166"/>
                      <a:pt x="798" y="3161"/>
                    </a:cubicBezTo>
                    <a:lnTo>
                      <a:pt x="1147" y="3069"/>
                    </a:lnTo>
                    <a:cubicBezTo>
                      <a:pt x="1160" y="3066"/>
                      <a:pt x="1174" y="3069"/>
                      <a:pt x="1185" y="3077"/>
                    </a:cubicBezTo>
                    <a:cubicBezTo>
                      <a:pt x="1196" y="3085"/>
                      <a:pt x="1202" y="3098"/>
                      <a:pt x="1202" y="3112"/>
                    </a:cubicBezTo>
                    <a:lnTo>
                      <a:pt x="1202" y="3942"/>
                    </a:lnTo>
                    <a:lnTo>
                      <a:pt x="1202" y="3942"/>
                    </a:lnTo>
                    <a:close/>
                    <a:moveTo>
                      <a:pt x="1202" y="2282"/>
                    </a:moveTo>
                    <a:cubicBezTo>
                      <a:pt x="1202" y="2299"/>
                      <a:pt x="1192" y="2315"/>
                      <a:pt x="1176" y="2322"/>
                    </a:cubicBezTo>
                    <a:lnTo>
                      <a:pt x="827" y="2476"/>
                    </a:lnTo>
                    <a:cubicBezTo>
                      <a:pt x="822" y="2479"/>
                      <a:pt x="815" y="2480"/>
                      <a:pt x="809" y="2480"/>
                    </a:cubicBezTo>
                    <a:cubicBezTo>
                      <a:pt x="801" y="2480"/>
                      <a:pt x="793" y="2478"/>
                      <a:pt x="785" y="2473"/>
                    </a:cubicBezTo>
                    <a:cubicBezTo>
                      <a:pt x="773" y="2465"/>
                      <a:pt x="765" y="2451"/>
                      <a:pt x="765" y="2436"/>
                    </a:cubicBezTo>
                    <a:lnTo>
                      <a:pt x="765" y="1669"/>
                    </a:lnTo>
                    <a:cubicBezTo>
                      <a:pt x="765" y="1654"/>
                      <a:pt x="773" y="1640"/>
                      <a:pt x="786" y="1632"/>
                    </a:cubicBezTo>
                    <a:lnTo>
                      <a:pt x="1135" y="1414"/>
                    </a:lnTo>
                    <a:cubicBezTo>
                      <a:pt x="1148" y="1406"/>
                      <a:pt x="1166" y="1405"/>
                      <a:pt x="1179" y="1413"/>
                    </a:cubicBezTo>
                    <a:cubicBezTo>
                      <a:pt x="1193" y="1421"/>
                      <a:pt x="1202" y="1436"/>
                      <a:pt x="1202" y="1452"/>
                    </a:cubicBezTo>
                    <a:lnTo>
                      <a:pt x="1202" y="2282"/>
                    </a:lnTo>
                    <a:lnTo>
                      <a:pt x="1202" y="2282"/>
                    </a:lnTo>
                    <a:close/>
                    <a:moveTo>
                      <a:pt x="2104" y="5852"/>
                    </a:moveTo>
                    <a:cubicBezTo>
                      <a:pt x="2104" y="5865"/>
                      <a:pt x="2099" y="5877"/>
                      <a:pt x="2090" y="5886"/>
                    </a:cubicBezTo>
                    <a:cubicBezTo>
                      <a:pt x="2074" y="5902"/>
                      <a:pt x="2052" y="5903"/>
                      <a:pt x="2045" y="5903"/>
                    </a:cubicBezTo>
                    <a:lnTo>
                      <a:pt x="2044" y="5903"/>
                    </a:lnTo>
                    <a:cubicBezTo>
                      <a:pt x="1957" y="5903"/>
                      <a:pt x="1620" y="5781"/>
                      <a:pt x="1554" y="5757"/>
                    </a:cubicBezTo>
                    <a:cubicBezTo>
                      <a:pt x="1536" y="5751"/>
                      <a:pt x="1525" y="5734"/>
                      <a:pt x="1525" y="5715"/>
                    </a:cubicBezTo>
                    <a:lnTo>
                      <a:pt x="1525" y="4812"/>
                    </a:lnTo>
                    <a:cubicBezTo>
                      <a:pt x="1525" y="4799"/>
                      <a:pt x="1530" y="4787"/>
                      <a:pt x="1539" y="4779"/>
                    </a:cubicBezTo>
                    <a:cubicBezTo>
                      <a:pt x="1548" y="4771"/>
                      <a:pt x="1561" y="4767"/>
                      <a:pt x="1573" y="4768"/>
                    </a:cubicBezTo>
                    <a:lnTo>
                      <a:pt x="2064" y="4816"/>
                    </a:lnTo>
                    <a:cubicBezTo>
                      <a:pt x="2087" y="4818"/>
                      <a:pt x="2104" y="4837"/>
                      <a:pt x="2104" y="4860"/>
                    </a:cubicBezTo>
                    <a:cubicBezTo>
                      <a:pt x="2104" y="4869"/>
                      <a:pt x="2104" y="5809"/>
                      <a:pt x="2104" y="5852"/>
                    </a:cubicBezTo>
                    <a:close/>
                    <a:moveTo>
                      <a:pt x="2104" y="3867"/>
                    </a:moveTo>
                    <a:cubicBezTo>
                      <a:pt x="2104" y="3890"/>
                      <a:pt x="2086" y="3909"/>
                      <a:pt x="2063" y="3911"/>
                    </a:cubicBezTo>
                    <a:lnTo>
                      <a:pt x="1572" y="3952"/>
                    </a:lnTo>
                    <a:cubicBezTo>
                      <a:pt x="1571" y="3952"/>
                      <a:pt x="1570" y="3952"/>
                      <a:pt x="1569" y="3952"/>
                    </a:cubicBezTo>
                    <a:cubicBezTo>
                      <a:pt x="1558" y="3952"/>
                      <a:pt x="1547" y="3948"/>
                      <a:pt x="1539" y="3940"/>
                    </a:cubicBezTo>
                    <a:cubicBezTo>
                      <a:pt x="1529" y="3932"/>
                      <a:pt x="1524" y="3920"/>
                      <a:pt x="1524" y="3908"/>
                    </a:cubicBezTo>
                    <a:lnTo>
                      <a:pt x="1524" y="3004"/>
                    </a:lnTo>
                    <a:cubicBezTo>
                      <a:pt x="1524" y="2984"/>
                      <a:pt x="1538" y="2966"/>
                      <a:pt x="1557" y="2961"/>
                    </a:cubicBezTo>
                    <a:lnTo>
                      <a:pt x="2048" y="2832"/>
                    </a:lnTo>
                    <a:cubicBezTo>
                      <a:pt x="2061" y="2829"/>
                      <a:pt x="2076" y="2832"/>
                      <a:pt x="2086" y="2840"/>
                    </a:cubicBezTo>
                    <a:cubicBezTo>
                      <a:pt x="2097" y="2848"/>
                      <a:pt x="2104" y="2861"/>
                      <a:pt x="2104" y="2875"/>
                    </a:cubicBezTo>
                    <a:lnTo>
                      <a:pt x="2104" y="3867"/>
                    </a:lnTo>
                    <a:lnTo>
                      <a:pt x="2104" y="3867"/>
                    </a:lnTo>
                    <a:close/>
                    <a:moveTo>
                      <a:pt x="2104" y="1883"/>
                    </a:moveTo>
                    <a:cubicBezTo>
                      <a:pt x="2104" y="1900"/>
                      <a:pt x="2093" y="1916"/>
                      <a:pt x="2078" y="1923"/>
                    </a:cubicBezTo>
                    <a:lnTo>
                      <a:pt x="1587" y="2140"/>
                    </a:lnTo>
                    <a:cubicBezTo>
                      <a:pt x="1581" y="2143"/>
                      <a:pt x="1575" y="2144"/>
                      <a:pt x="1569" y="2144"/>
                    </a:cubicBezTo>
                    <a:cubicBezTo>
                      <a:pt x="1560" y="2144"/>
                      <a:pt x="1552" y="2142"/>
                      <a:pt x="1545" y="2137"/>
                    </a:cubicBezTo>
                    <a:cubicBezTo>
                      <a:pt x="1532" y="2129"/>
                      <a:pt x="1525" y="2115"/>
                      <a:pt x="1525" y="2100"/>
                    </a:cubicBezTo>
                    <a:lnTo>
                      <a:pt x="1525" y="1196"/>
                    </a:lnTo>
                    <a:cubicBezTo>
                      <a:pt x="1525" y="1181"/>
                      <a:pt x="1532" y="1167"/>
                      <a:pt x="1545" y="1159"/>
                    </a:cubicBezTo>
                    <a:lnTo>
                      <a:pt x="2037" y="853"/>
                    </a:lnTo>
                    <a:cubicBezTo>
                      <a:pt x="2050" y="844"/>
                      <a:pt x="2067" y="844"/>
                      <a:pt x="2081" y="852"/>
                    </a:cubicBezTo>
                    <a:cubicBezTo>
                      <a:pt x="2095" y="859"/>
                      <a:pt x="2104" y="874"/>
                      <a:pt x="2104" y="890"/>
                    </a:cubicBezTo>
                    <a:lnTo>
                      <a:pt x="2104" y="1883"/>
                    </a:lnTo>
                    <a:close/>
                    <a:moveTo>
                      <a:pt x="4056" y="1388"/>
                    </a:moveTo>
                    <a:cubicBezTo>
                      <a:pt x="4056" y="1373"/>
                      <a:pt x="4064" y="1359"/>
                      <a:pt x="4076" y="1351"/>
                    </a:cubicBezTo>
                    <a:cubicBezTo>
                      <a:pt x="4088" y="1343"/>
                      <a:pt x="4104" y="1341"/>
                      <a:pt x="4118" y="1347"/>
                    </a:cubicBezTo>
                    <a:lnTo>
                      <a:pt x="4642" y="1574"/>
                    </a:lnTo>
                    <a:cubicBezTo>
                      <a:pt x="4658" y="1581"/>
                      <a:pt x="4668" y="1597"/>
                      <a:pt x="4668" y="1614"/>
                    </a:cubicBezTo>
                    <a:lnTo>
                      <a:pt x="4668" y="2397"/>
                    </a:lnTo>
                    <a:cubicBezTo>
                      <a:pt x="4668" y="2411"/>
                      <a:pt x="4662" y="2424"/>
                      <a:pt x="4651" y="2433"/>
                    </a:cubicBezTo>
                    <a:cubicBezTo>
                      <a:pt x="4643" y="2438"/>
                      <a:pt x="4634" y="2441"/>
                      <a:pt x="4624" y="2441"/>
                    </a:cubicBezTo>
                    <a:cubicBezTo>
                      <a:pt x="4620" y="2441"/>
                      <a:pt x="4616" y="2441"/>
                      <a:pt x="4612" y="2439"/>
                    </a:cubicBezTo>
                    <a:lnTo>
                      <a:pt x="4087" y="2278"/>
                    </a:lnTo>
                    <a:cubicBezTo>
                      <a:pt x="4069" y="2273"/>
                      <a:pt x="4056" y="2256"/>
                      <a:pt x="4056" y="2236"/>
                    </a:cubicBezTo>
                    <a:lnTo>
                      <a:pt x="4056" y="1388"/>
                    </a:lnTo>
                    <a:lnTo>
                      <a:pt x="4056" y="1388"/>
                    </a:lnTo>
                    <a:close/>
                    <a:moveTo>
                      <a:pt x="4056" y="3085"/>
                    </a:moveTo>
                    <a:cubicBezTo>
                      <a:pt x="4056" y="3072"/>
                      <a:pt x="4062" y="3059"/>
                      <a:pt x="4072" y="3051"/>
                    </a:cubicBezTo>
                    <a:cubicBezTo>
                      <a:pt x="4082" y="3042"/>
                      <a:pt x="4095" y="3039"/>
                      <a:pt x="4108" y="3041"/>
                    </a:cubicBezTo>
                    <a:lnTo>
                      <a:pt x="4632" y="3137"/>
                    </a:lnTo>
                    <a:cubicBezTo>
                      <a:pt x="4653" y="3140"/>
                      <a:pt x="4669" y="3159"/>
                      <a:pt x="4669" y="3180"/>
                    </a:cubicBezTo>
                    <a:lnTo>
                      <a:pt x="4669" y="3970"/>
                    </a:lnTo>
                    <a:cubicBezTo>
                      <a:pt x="4669" y="3982"/>
                      <a:pt x="4664" y="3994"/>
                      <a:pt x="4655" y="4002"/>
                    </a:cubicBezTo>
                    <a:cubicBezTo>
                      <a:pt x="4646" y="4010"/>
                      <a:pt x="4636" y="4014"/>
                      <a:pt x="4624" y="4014"/>
                    </a:cubicBezTo>
                    <a:lnTo>
                      <a:pt x="4621" y="4014"/>
                    </a:lnTo>
                    <a:lnTo>
                      <a:pt x="4097" y="3977"/>
                    </a:lnTo>
                    <a:cubicBezTo>
                      <a:pt x="4074" y="3975"/>
                      <a:pt x="4056" y="3956"/>
                      <a:pt x="4056" y="3933"/>
                    </a:cubicBezTo>
                    <a:lnTo>
                      <a:pt x="4056" y="3085"/>
                    </a:lnTo>
                    <a:lnTo>
                      <a:pt x="4056" y="3085"/>
                    </a:lnTo>
                    <a:close/>
                    <a:moveTo>
                      <a:pt x="2691" y="798"/>
                    </a:moveTo>
                    <a:cubicBezTo>
                      <a:pt x="2691" y="783"/>
                      <a:pt x="2699" y="769"/>
                      <a:pt x="2711" y="761"/>
                    </a:cubicBezTo>
                    <a:cubicBezTo>
                      <a:pt x="2724" y="753"/>
                      <a:pt x="2739" y="751"/>
                      <a:pt x="2753" y="757"/>
                    </a:cubicBezTo>
                    <a:lnTo>
                      <a:pt x="3498" y="1079"/>
                    </a:lnTo>
                    <a:cubicBezTo>
                      <a:pt x="3514" y="1086"/>
                      <a:pt x="3524" y="1102"/>
                      <a:pt x="3524" y="1120"/>
                    </a:cubicBezTo>
                    <a:lnTo>
                      <a:pt x="3524" y="2046"/>
                    </a:lnTo>
                    <a:cubicBezTo>
                      <a:pt x="3524" y="2059"/>
                      <a:pt x="3518" y="2073"/>
                      <a:pt x="3506" y="2081"/>
                    </a:cubicBezTo>
                    <a:cubicBezTo>
                      <a:pt x="3499" y="2087"/>
                      <a:pt x="3490" y="2090"/>
                      <a:pt x="3480" y="2090"/>
                    </a:cubicBezTo>
                    <a:cubicBezTo>
                      <a:pt x="3476" y="2090"/>
                      <a:pt x="3472" y="2089"/>
                      <a:pt x="3467" y="2088"/>
                    </a:cubicBezTo>
                    <a:lnTo>
                      <a:pt x="2723" y="1859"/>
                    </a:lnTo>
                    <a:cubicBezTo>
                      <a:pt x="2704" y="1853"/>
                      <a:pt x="2692" y="1836"/>
                      <a:pt x="2692" y="1817"/>
                    </a:cubicBezTo>
                    <a:lnTo>
                      <a:pt x="2692" y="798"/>
                    </a:lnTo>
                    <a:lnTo>
                      <a:pt x="2691" y="798"/>
                    </a:lnTo>
                    <a:close/>
                    <a:moveTo>
                      <a:pt x="2691" y="3855"/>
                    </a:moveTo>
                    <a:lnTo>
                      <a:pt x="2691" y="2836"/>
                    </a:lnTo>
                    <a:cubicBezTo>
                      <a:pt x="2691" y="2823"/>
                      <a:pt x="2697" y="2810"/>
                      <a:pt x="2707" y="2802"/>
                    </a:cubicBezTo>
                    <a:cubicBezTo>
                      <a:pt x="2718" y="2793"/>
                      <a:pt x="2731" y="2790"/>
                      <a:pt x="2744" y="2792"/>
                    </a:cubicBezTo>
                    <a:lnTo>
                      <a:pt x="3488" y="2928"/>
                    </a:lnTo>
                    <a:cubicBezTo>
                      <a:pt x="3509" y="2932"/>
                      <a:pt x="3524" y="2950"/>
                      <a:pt x="3524" y="2972"/>
                    </a:cubicBezTo>
                    <a:lnTo>
                      <a:pt x="3524" y="3897"/>
                    </a:lnTo>
                    <a:cubicBezTo>
                      <a:pt x="3524" y="3909"/>
                      <a:pt x="3520" y="3921"/>
                      <a:pt x="3511" y="3929"/>
                    </a:cubicBezTo>
                    <a:cubicBezTo>
                      <a:pt x="3502" y="3937"/>
                      <a:pt x="3492" y="3941"/>
                      <a:pt x="3481" y="3941"/>
                    </a:cubicBezTo>
                    <a:lnTo>
                      <a:pt x="3478" y="3941"/>
                    </a:lnTo>
                    <a:lnTo>
                      <a:pt x="2733" y="3899"/>
                    </a:lnTo>
                    <a:cubicBezTo>
                      <a:pt x="2710" y="3898"/>
                      <a:pt x="2691" y="3878"/>
                      <a:pt x="2691" y="3855"/>
                    </a:cubicBezTo>
                    <a:close/>
                    <a:moveTo>
                      <a:pt x="4144" y="6903"/>
                    </a:moveTo>
                    <a:cubicBezTo>
                      <a:pt x="4144" y="6921"/>
                      <a:pt x="4133" y="6937"/>
                      <a:pt x="4116" y="6944"/>
                    </a:cubicBezTo>
                    <a:lnTo>
                      <a:pt x="3141" y="7314"/>
                    </a:lnTo>
                    <a:cubicBezTo>
                      <a:pt x="3136" y="7316"/>
                      <a:pt x="3131" y="7317"/>
                      <a:pt x="3126" y="7317"/>
                    </a:cubicBezTo>
                    <a:cubicBezTo>
                      <a:pt x="3117" y="7317"/>
                      <a:pt x="3108" y="7315"/>
                      <a:pt x="3101" y="7309"/>
                    </a:cubicBezTo>
                    <a:cubicBezTo>
                      <a:pt x="3089" y="7301"/>
                      <a:pt x="3082" y="7288"/>
                      <a:pt x="3082" y="7273"/>
                    </a:cubicBezTo>
                    <a:lnTo>
                      <a:pt x="3082" y="4847"/>
                    </a:lnTo>
                    <a:cubicBezTo>
                      <a:pt x="3082" y="4824"/>
                      <a:pt x="3099" y="4805"/>
                      <a:pt x="3123" y="4803"/>
                    </a:cubicBezTo>
                    <a:lnTo>
                      <a:pt x="4097" y="4738"/>
                    </a:lnTo>
                    <a:cubicBezTo>
                      <a:pt x="4110" y="4737"/>
                      <a:pt x="4121" y="4741"/>
                      <a:pt x="4130" y="4749"/>
                    </a:cubicBezTo>
                    <a:cubicBezTo>
                      <a:pt x="4139" y="4758"/>
                      <a:pt x="4144" y="4769"/>
                      <a:pt x="4144" y="4781"/>
                    </a:cubicBezTo>
                    <a:lnTo>
                      <a:pt x="4144" y="6903"/>
                    </a:lnTo>
                    <a:close/>
                    <a:moveTo>
                      <a:pt x="5319" y="6456"/>
                    </a:moveTo>
                    <a:cubicBezTo>
                      <a:pt x="5319" y="6474"/>
                      <a:pt x="5308" y="6491"/>
                      <a:pt x="5290" y="6497"/>
                    </a:cubicBezTo>
                    <a:lnTo>
                      <a:pt x="4640" y="6745"/>
                    </a:lnTo>
                    <a:cubicBezTo>
                      <a:pt x="4635" y="6747"/>
                      <a:pt x="4630" y="6748"/>
                      <a:pt x="4624" y="6748"/>
                    </a:cubicBezTo>
                    <a:cubicBezTo>
                      <a:pt x="4616" y="6748"/>
                      <a:pt x="4607" y="6745"/>
                      <a:pt x="4600" y="6740"/>
                    </a:cubicBezTo>
                    <a:cubicBezTo>
                      <a:pt x="4588" y="6731"/>
                      <a:pt x="4580" y="6718"/>
                      <a:pt x="4580" y="6703"/>
                    </a:cubicBezTo>
                    <a:lnTo>
                      <a:pt x="4580" y="4746"/>
                    </a:lnTo>
                    <a:cubicBezTo>
                      <a:pt x="4580" y="4723"/>
                      <a:pt x="4598" y="4704"/>
                      <a:pt x="4621" y="4702"/>
                    </a:cubicBezTo>
                    <a:lnTo>
                      <a:pt x="5272" y="4658"/>
                    </a:lnTo>
                    <a:cubicBezTo>
                      <a:pt x="5284" y="4657"/>
                      <a:pt x="5296" y="4661"/>
                      <a:pt x="5305" y="4670"/>
                    </a:cubicBezTo>
                    <a:cubicBezTo>
                      <a:pt x="5314" y="4678"/>
                      <a:pt x="5319" y="4690"/>
                      <a:pt x="5319" y="4702"/>
                    </a:cubicBezTo>
                    <a:lnTo>
                      <a:pt x="5319" y="6456"/>
                    </a:lnTo>
                    <a:lnTo>
                      <a:pt x="5319" y="6456"/>
                    </a:lnTo>
                    <a:close/>
                    <a:moveTo>
                      <a:pt x="5507" y="4011"/>
                    </a:moveTo>
                    <a:cubicBezTo>
                      <a:pt x="5507" y="4023"/>
                      <a:pt x="5502" y="4035"/>
                      <a:pt x="5493" y="4043"/>
                    </a:cubicBezTo>
                    <a:cubicBezTo>
                      <a:pt x="5484" y="4051"/>
                      <a:pt x="5474" y="4055"/>
                      <a:pt x="5463" y="4055"/>
                    </a:cubicBezTo>
                    <a:cubicBezTo>
                      <a:pt x="5462" y="4055"/>
                      <a:pt x="5461" y="4055"/>
                      <a:pt x="5460" y="4055"/>
                    </a:cubicBezTo>
                    <a:lnTo>
                      <a:pt x="5071" y="4033"/>
                    </a:lnTo>
                    <a:cubicBezTo>
                      <a:pt x="5048" y="4031"/>
                      <a:pt x="5029" y="4012"/>
                      <a:pt x="5029" y="3988"/>
                    </a:cubicBezTo>
                    <a:lnTo>
                      <a:pt x="5029" y="3262"/>
                    </a:lnTo>
                    <a:cubicBezTo>
                      <a:pt x="5029" y="3249"/>
                      <a:pt x="5035" y="3236"/>
                      <a:pt x="5045" y="3228"/>
                    </a:cubicBezTo>
                    <a:cubicBezTo>
                      <a:pt x="5055" y="3219"/>
                      <a:pt x="5069" y="3216"/>
                      <a:pt x="5082" y="3218"/>
                    </a:cubicBezTo>
                    <a:lnTo>
                      <a:pt x="5470" y="3289"/>
                    </a:lnTo>
                    <a:cubicBezTo>
                      <a:pt x="5491" y="3293"/>
                      <a:pt x="5507" y="3311"/>
                      <a:pt x="5507" y="3333"/>
                    </a:cubicBezTo>
                    <a:lnTo>
                      <a:pt x="5507" y="4011"/>
                    </a:lnTo>
                    <a:lnTo>
                      <a:pt x="5507" y="4011"/>
                    </a:lnTo>
                    <a:close/>
                    <a:moveTo>
                      <a:pt x="5507" y="2655"/>
                    </a:moveTo>
                    <a:cubicBezTo>
                      <a:pt x="5507" y="2669"/>
                      <a:pt x="5500" y="2682"/>
                      <a:pt x="5489" y="2690"/>
                    </a:cubicBezTo>
                    <a:cubicBezTo>
                      <a:pt x="5481" y="2696"/>
                      <a:pt x="5472" y="2699"/>
                      <a:pt x="5463" y="2699"/>
                    </a:cubicBezTo>
                    <a:cubicBezTo>
                      <a:pt x="5458" y="2699"/>
                      <a:pt x="5454" y="2698"/>
                      <a:pt x="5450" y="2697"/>
                    </a:cubicBezTo>
                    <a:lnTo>
                      <a:pt x="5061" y="2577"/>
                    </a:lnTo>
                    <a:cubicBezTo>
                      <a:pt x="5042" y="2572"/>
                      <a:pt x="5030" y="2555"/>
                      <a:pt x="5030" y="2535"/>
                    </a:cubicBezTo>
                    <a:lnTo>
                      <a:pt x="5030" y="1808"/>
                    </a:lnTo>
                    <a:cubicBezTo>
                      <a:pt x="5030" y="1794"/>
                      <a:pt x="5037" y="1780"/>
                      <a:pt x="5049" y="1772"/>
                    </a:cubicBezTo>
                    <a:cubicBezTo>
                      <a:pt x="5062" y="1763"/>
                      <a:pt x="5077" y="1762"/>
                      <a:pt x="5091" y="1768"/>
                    </a:cubicBezTo>
                    <a:lnTo>
                      <a:pt x="5480" y="1936"/>
                    </a:lnTo>
                    <a:cubicBezTo>
                      <a:pt x="5496" y="1943"/>
                      <a:pt x="5507" y="1959"/>
                      <a:pt x="5507" y="1977"/>
                    </a:cubicBezTo>
                    <a:lnTo>
                      <a:pt x="5507" y="2655"/>
                    </a:lnTo>
                    <a:lnTo>
                      <a:pt x="5507" y="2655"/>
                    </a:lnTo>
                    <a:close/>
                    <a:moveTo>
                      <a:pt x="6284" y="5218"/>
                    </a:moveTo>
                    <a:cubicBezTo>
                      <a:pt x="6284" y="5239"/>
                      <a:pt x="6269" y="5257"/>
                      <a:pt x="6248" y="5261"/>
                    </a:cubicBezTo>
                    <a:lnTo>
                      <a:pt x="5966" y="5315"/>
                    </a:lnTo>
                    <a:cubicBezTo>
                      <a:pt x="5963" y="5316"/>
                      <a:pt x="5960" y="5316"/>
                      <a:pt x="5957" y="5316"/>
                    </a:cubicBezTo>
                    <a:cubicBezTo>
                      <a:pt x="5947" y="5316"/>
                      <a:pt x="5937" y="5313"/>
                      <a:pt x="5929" y="5306"/>
                    </a:cubicBezTo>
                    <a:cubicBezTo>
                      <a:pt x="5919" y="5298"/>
                      <a:pt x="5913" y="5285"/>
                      <a:pt x="5913" y="5272"/>
                    </a:cubicBezTo>
                    <a:lnTo>
                      <a:pt x="5913" y="4656"/>
                    </a:lnTo>
                    <a:cubicBezTo>
                      <a:pt x="5913" y="4633"/>
                      <a:pt x="5931" y="4613"/>
                      <a:pt x="5954" y="4612"/>
                    </a:cubicBezTo>
                    <a:lnTo>
                      <a:pt x="6237" y="4593"/>
                    </a:lnTo>
                    <a:cubicBezTo>
                      <a:pt x="6249" y="4592"/>
                      <a:pt x="6261" y="4596"/>
                      <a:pt x="6270" y="4604"/>
                    </a:cubicBezTo>
                    <a:cubicBezTo>
                      <a:pt x="6279" y="4613"/>
                      <a:pt x="6284" y="4624"/>
                      <a:pt x="6284" y="4637"/>
                    </a:cubicBezTo>
                    <a:lnTo>
                      <a:pt x="6284" y="5218"/>
                    </a:lnTo>
                    <a:lnTo>
                      <a:pt x="6284" y="5218"/>
                    </a:lnTo>
                    <a:close/>
                    <a:moveTo>
                      <a:pt x="6284" y="4056"/>
                    </a:moveTo>
                    <a:cubicBezTo>
                      <a:pt x="6284" y="4068"/>
                      <a:pt x="6279" y="4080"/>
                      <a:pt x="6270" y="4088"/>
                    </a:cubicBezTo>
                    <a:cubicBezTo>
                      <a:pt x="6262" y="4095"/>
                      <a:pt x="6251" y="4100"/>
                      <a:pt x="6240" y="4100"/>
                    </a:cubicBezTo>
                    <a:lnTo>
                      <a:pt x="6237" y="4100"/>
                    </a:lnTo>
                    <a:lnTo>
                      <a:pt x="5955" y="4083"/>
                    </a:lnTo>
                    <a:cubicBezTo>
                      <a:pt x="5931" y="4082"/>
                      <a:pt x="5913" y="4063"/>
                      <a:pt x="5913" y="4039"/>
                    </a:cubicBezTo>
                    <a:lnTo>
                      <a:pt x="5913" y="3423"/>
                    </a:lnTo>
                    <a:cubicBezTo>
                      <a:pt x="5913" y="3410"/>
                      <a:pt x="5919" y="3397"/>
                      <a:pt x="5929" y="3389"/>
                    </a:cubicBezTo>
                    <a:cubicBezTo>
                      <a:pt x="5939" y="3381"/>
                      <a:pt x="5952" y="3377"/>
                      <a:pt x="5965" y="3380"/>
                    </a:cubicBezTo>
                    <a:lnTo>
                      <a:pt x="6248" y="3431"/>
                    </a:lnTo>
                    <a:cubicBezTo>
                      <a:pt x="6269" y="3435"/>
                      <a:pt x="6284" y="3453"/>
                      <a:pt x="6284" y="3474"/>
                    </a:cubicBezTo>
                    <a:lnTo>
                      <a:pt x="6284" y="4056"/>
                    </a:lnTo>
                    <a:close/>
                    <a:moveTo>
                      <a:pt x="6762" y="5126"/>
                    </a:moveTo>
                    <a:cubicBezTo>
                      <a:pt x="6762" y="5147"/>
                      <a:pt x="6747" y="5165"/>
                      <a:pt x="6726" y="5169"/>
                    </a:cubicBezTo>
                    <a:lnTo>
                      <a:pt x="6500" y="5213"/>
                    </a:lnTo>
                    <a:cubicBezTo>
                      <a:pt x="6497" y="5213"/>
                      <a:pt x="6495" y="5213"/>
                      <a:pt x="6492" y="5213"/>
                    </a:cubicBezTo>
                    <a:cubicBezTo>
                      <a:pt x="6482" y="5213"/>
                      <a:pt x="6472" y="5210"/>
                      <a:pt x="6464" y="5203"/>
                    </a:cubicBezTo>
                    <a:cubicBezTo>
                      <a:pt x="6454" y="5195"/>
                      <a:pt x="6448" y="5183"/>
                      <a:pt x="6448" y="5169"/>
                    </a:cubicBezTo>
                    <a:lnTo>
                      <a:pt x="6448" y="4620"/>
                    </a:lnTo>
                    <a:cubicBezTo>
                      <a:pt x="6448" y="4597"/>
                      <a:pt x="6466" y="4577"/>
                      <a:pt x="6489" y="4576"/>
                    </a:cubicBezTo>
                    <a:lnTo>
                      <a:pt x="6715" y="4561"/>
                    </a:lnTo>
                    <a:cubicBezTo>
                      <a:pt x="6727" y="4560"/>
                      <a:pt x="6739" y="4564"/>
                      <a:pt x="6748" y="4572"/>
                    </a:cubicBezTo>
                    <a:cubicBezTo>
                      <a:pt x="6757" y="4581"/>
                      <a:pt x="6762" y="4592"/>
                      <a:pt x="6762" y="4605"/>
                    </a:cubicBezTo>
                    <a:lnTo>
                      <a:pt x="6762" y="5126"/>
                    </a:lnTo>
                    <a:lnTo>
                      <a:pt x="6762" y="5126"/>
                    </a:lnTo>
                    <a:close/>
                    <a:moveTo>
                      <a:pt x="6762" y="4083"/>
                    </a:moveTo>
                    <a:cubicBezTo>
                      <a:pt x="6762" y="4095"/>
                      <a:pt x="6757" y="4107"/>
                      <a:pt x="6748" y="4115"/>
                    </a:cubicBezTo>
                    <a:cubicBezTo>
                      <a:pt x="6740" y="4123"/>
                      <a:pt x="6729" y="4127"/>
                      <a:pt x="6718" y="4127"/>
                    </a:cubicBezTo>
                    <a:lnTo>
                      <a:pt x="6715" y="4127"/>
                    </a:lnTo>
                    <a:lnTo>
                      <a:pt x="6489" y="4114"/>
                    </a:lnTo>
                    <a:cubicBezTo>
                      <a:pt x="6466" y="4113"/>
                      <a:pt x="6448" y="4093"/>
                      <a:pt x="6448" y="4070"/>
                    </a:cubicBezTo>
                    <a:lnTo>
                      <a:pt x="6448" y="3527"/>
                    </a:lnTo>
                    <a:cubicBezTo>
                      <a:pt x="6448" y="3515"/>
                      <a:pt x="6453" y="3502"/>
                      <a:pt x="6463" y="3494"/>
                    </a:cubicBezTo>
                    <a:cubicBezTo>
                      <a:pt x="6473" y="3486"/>
                      <a:pt x="6486" y="3482"/>
                      <a:pt x="6498" y="3484"/>
                    </a:cubicBezTo>
                    <a:lnTo>
                      <a:pt x="6724" y="3518"/>
                    </a:lnTo>
                    <a:cubicBezTo>
                      <a:pt x="6746" y="3522"/>
                      <a:pt x="6762" y="3540"/>
                      <a:pt x="6762" y="3562"/>
                    </a:cubicBezTo>
                    <a:lnTo>
                      <a:pt x="6762" y="4083"/>
                    </a:lnTo>
                    <a:lnTo>
                      <a:pt x="6762" y="408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5346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105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" name="koppt-文本框"/>
              <p:cNvSpPr/>
              <p:nvPr/>
            </p:nvSpPr>
            <p:spPr>
              <a:xfrm>
                <a:off x="5606076" y="3335193"/>
                <a:ext cx="993523" cy="4120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410845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稳定性</a:t>
                </a: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783286" y="2015464"/>
              <a:ext cx="2328241" cy="2328241"/>
              <a:chOff x="1783286" y="2015464"/>
              <a:chExt cx="2328241" cy="2328241"/>
            </a:xfrm>
          </p:grpSpPr>
          <p:sp>
            <p:nvSpPr>
              <p:cNvPr id="15" name="koppt-矩形"/>
              <p:cNvSpPr/>
              <p:nvPr/>
            </p:nvSpPr>
            <p:spPr>
              <a:xfrm>
                <a:off x="1783286" y="2015464"/>
                <a:ext cx="2328241" cy="2328241"/>
              </a:xfrm>
              <a:prstGeom prst="diamond">
                <a:avLst/>
              </a:prstGeom>
              <a:solidFill>
                <a:srgbClr val="E2087A"/>
              </a:solidFill>
              <a:ln w="3175" cap="flat">
                <a:noFill/>
                <a:miter lim="400000"/>
              </a:ln>
              <a:effectLst/>
              <a:sp3d/>
            </p:spPr>
            <p:txBody>
              <a:bodyPr rot="0" spcFirstLastPara="1" vertOverflow="overflow" horzOverflow="overflow" vert="horz" wrap="square" lIns="60959" tIns="60959" rIns="60959" bIns="252000" numCol="1" spcCol="38100" rtlCol="0" anchor="b" anchorCtr="1">
                <a:noAutofit/>
              </a:bodyPr>
              <a:lstStyle/>
              <a:p>
                <a:pPr marL="0" marR="0" lvl="0" indent="0" algn="ctr" defTabSz="410845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" name="koppt-文本框"/>
              <p:cNvSpPr/>
              <p:nvPr/>
            </p:nvSpPr>
            <p:spPr>
              <a:xfrm>
                <a:off x="2622645" y="3334330"/>
                <a:ext cx="704715" cy="4120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410845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1400" b="1" kern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性能</a:t>
                </a:r>
                <a:endParaRPr kumimoji="0" lang="zh-CN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7" name="图形 9"/>
              <p:cNvSpPr/>
              <p:nvPr/>
            </p:nvSpPr>
            <p:spPr>
              <a:xfrm>
                <a:off x="2651249" y="2618270"/>
                <a:ext cx="592315" cy="512113"/>
              </a:xfrm>
              <a:custGeom>
                <a:avLst/>
                <a:gdLst>
                  <a:gd name="connsiteX0" fmla="*/ 642938 w 1716404"/>
                  <a:gd name="connsiteY0" fmla="*/ 607695 h 1483995"/>
                  <a:gd name="connsiteX1" fmla="*/ 642938 w 1716404"/>
                  <a:gd name="connsiteY1" fmla="*/ 611505 h 1483995"/>
                  <a:gd name="connsiteX2" fmla="*/ 642938 w 1716404"/>
                  <a:gd name="connsiteY2" fmla="*/ 607695 h 1483995"/>
                  <a:gd name="connsiteX3" fmla="*/ 1527810 w 1716404"/>
                  <a:gd name="connsiteY3" fmla="*/ 231457 h 1483995"/>
                  <a:gd name="connsiteX4" fmla="*/ 1494473 w 1716404"/>
                  <a:gd name="connsiteY4" fmla="*/ 227648 h 1483995"/>
                  <a:gd name="connsiteX5" fmla="*/ 1171575 w 1716404"/>
                  <a:gd name="connsiteY5" fmla="*/ 227648 h 1483995"/>
                  <a:gd name="connsiteX6" fmla="*/ 1171575 w 1716404"/>
                  <a:gd name="connsiteY6" fmla="*/ 141923 h 1483995"/>
                  <a:gd name="connsiteX7" fmla="*/ 1028700 w 1716404"/>
                  <a:gd name="connsiteY7" fmla="*/ 0 h 1483995"/>
                  <a:gd name="connsiteX8" fmla="*/ 685800 w 1716404"/>
                  <a:gd name="connsiteY8" fmla="*/ 0 h 1483995"/>
                  <a:gd name="connsiteX9" fmla="*/ 542925 w 1716404"/>
                  <a:gd name="connsiteY9" fmla="*/ 141923 h 1483995"/>
                  <a:gd name="connsiteX10" fmla="*/ 542925 w 1716404"/>
                  <a:gd name="connsiteY10" fmla="*/ 227648 h 1483995"/>
                  <a:gd name="connsiteX11" fmla="*/ 220028 w 1716404"/>
                  <a:gd name="connsiteY11" fmla="*/ 227648 h 1483995"/>
                  <a:gd name="connsiteX12" fmla="*/ 186690 w 1716404"/>
                  <a:gd name="connsiteY12" fmla="*/ 231457 h 1483995"/>
                  <a:gd name="connsiteX13" fmla="*/ 0 w 1716404"/>
                  <a:gd name="connsiteY13" fmla="*/ 447675 h 1483995"/>
                  <a:gd name="connsiteX14" fmla="*/ 0 w 1716404"/>
                  <a:gd name="connsiteY14" fmla="*/ 579120 h 1483995"/>
                  <a:gd name="connsiteX15" fmla="*/ 54293 w 1716404"/>
                  <a:gd name="connsiteY15" fmla="*/ 608648 h 1483995"/>
                  <a:gd name="connsiteX16" fmla="*/ 292418 w 1716404"/>
                  <a:gd name="connsiteY16" fmla="*/ 608648 h 1483995"/>
                  <a:gd name="connsiteX17" fmla="*/ 343853 w 1716404"/>
                  <a:gd name="connsiteY17" fmla="*/ 563880 h 1483995"/>
                  <a:gd name="connsiteX18" fmla="*/ 343853 w 1716404"/>
                  <a:gd name="connsiteY18" fmla="*/ 554355 h 1483995"/>
                  <a:gd name="connsiteX19" fmla="*/ 415290 w 1716404"/>
                  <a:gd name="connsiteY19" fmla="*/ 481965 h 1483995"/>
                  <a:gd name="connsiteX20" fmla="*/ 535305 w 1716404"/>
                  <a:gd name="connsiteY20" fmla="*/ 481965 h 1483995"/>
                  <a:gd name="connsiteX21" fmla="*/ 606743 w 1716404"/>
                  <a:gd name="connsiteY21" fmla="*/ 554355 h 1483995"/>
                  <a:gd name="connsiteX22" fmla="*/ 606743 w 1716404"/>
                  <a:gd name="connsiteY22" fmla="*/ 564833 h 1483995"/>
                  <a:gd name="connsiteX23" fmla="*/ 655320 w 1716404"/>
                  <a:gd name="connsiteY23" fmla="*/ 608648 h 1483995"/>
                  <a:gd name="connsiteX24" fmla="*/ 655320 w 1716404"/>
                  <a:gd name="connsiteY24" fmla="*/ 608648 h 1483995"/>
                  <a:gd name="connsiteX25" fmla="*/ 1069658 w 1716404"/>
                  <a:gd name="connsiteY25" fmla="*/ 608648 h 1483995"/>
                  <a:gd name="connsiteX26" fmla="*/ 1109663 w 1716404"/>
                  <a:gd name="connsiteY26" fmla="*/ 570548 h 1483995"/>
                  <a:gd name="connsiteX27" fmla="*/ 1109663 w 1716404"/>
                  <a:gd name="connsiteY27" fmla="*/ 554355 h 1483995"/>
                  <a:gd name="connsiteX28" fmla="*/ 1181100 w 1716404"/>
                  <a:gd name="connsiteY28" fmla="*/ 481965 h 1483995"/>
                  <a:gd name="connsiteX29" fmla="*/ 1299210 w 1716404"/>
                  <a:gd name="connsiteY29" fmla="*/ 481965 h 1483995"/>
                  <a:gd name="connsiteX30" fmla="*/ 1370648 w 1716404"/>
                  <a:gd name="connsiteY30" fmla="*/ 554355 h 1483995"/>
                  <a:gd name="connsiteX31" fmla="*/ 1370648 w 1716404"/>
                  <a:gd name="connsiteY31" fmla="*/ 566738 h 1483995"/>
                  <a:gd name="connsiteX32" fmla="*/ 1417320 w 1716404"/>
                  <a:gd name="connsiteY32" fmla="*/ 608648 h 1483995"/>
                  <a:gd name="connsiteX33" fmla="*/ 1670685 w 1716404"/>
                  <a:gd name="connsiteY33" fmla="*/ 608648 h 1483995"/>
                  <a:gd name="connsiteX34" fmla="*/ 1716405 w 1716404"/>
                  <a:gd name="connsiteY34" fmla="*/ 583883 h 1483995"/>
                  <a:gd name="connsiteX35" fmla="*/ 1716405 w 1716404"/>
                  <a:gd name="connsiteY35" fmla="*/ 574358 h 1483995"/>
                  <a:gd name="connsiteX36" fmla="*/ 1716405 w 1716404"/>
                  <a:gd name="connsiteY36" fmla="*/ 582930 h 1483995"/>
                  <a:gd name="connsiteX37" fmla="*/ 1716405 w 1716404"/>
                  <a:gd name="connsiteY37" fmla="*/ 447675 h 1483995"/>
                  <a:gd name="connsiteX38" fmla="*/ 1527810 w 1716404"/>
                  <a:gd name="connsiteY38" fmla="*/ 231457 h 1483995"/>
                  <a:gd name="connsiteX39" fmla="*/ 1062038 w 1716404"/>
                  <a:gd name="connsiteY39" fmla="*/ 227648 h 1483995"/>
                  <a:gd name="connsiteX40" fmla="*/ 652463 w 1716404"/>
                  <a:gd name="connsiteY40" fmla="*/ 227648 h 1483995"/>
                  <a:gd name="connsiteX41" fmla="*/ 652463 w 1716404"/>
                  <a:gd name="connsiteY41" fmla="*/ 164783 h 1483995"/>
                  <a:gd name="connsiteX42" fmla="*/ 709613 w 1716404"/>
                  <a:gd name="connsiteY42" fmla="*/ 107632 h 1483995"/>
                  <a:gd name="connsiteX43" fmla="*/ 1005840 w 1716404"/>
                  <a:gd name="connsiteY43" fmla="*/ 107632 h 1483995"/>
                  <a:gd name="connsiteX44" fmla="*/ 1062990 w 1716404"/>
                  <a:gd name="connsiteY44" fmla="*/ 164783 h 1483995"/>
                  <a:gd name="connsiteX45" fmla="*/ 1062990 w 1716404"/>
                  <a:gd name="connsiteY45" fmla="*/ 227648 h 1483995"/>
                  <a:gd name="connsiteX46" fmla="*/ 1672590 w 1716404"/>
                  <a:gd name="connsiteY46" fmla="*/ 760095 h 1483995"/>
                  <a:gd name="connsiteX47" fmla="*/ 1417320 w 1716404"/>
                  <a:gd name="connsiteY47" fmla="*/ 760095 h 1483995"/>
                  <a:gd name="connsiteX48" fmla="*/ 1368743 w 1716404"/>
                  <a:gd name="connsiteY48" fmla="*/ 799147 h 1483995"/>
                  <a:gd name="connsiteX49" fmla="*/ 1368743 w 1716404"/>
                  <a:gd name="connsiteY49" fmla="*/ 814388 h 1483995"/>
                  <a:gd name="connsiteX50" fmla="*/ 1297305 w 1716404"/>
                  <a:gd name="connsiteY50" fmla="*/ 886777 h 1483995"/>
                  <a:gd name="connsiteX51" fmla="*/ 1179195 w 1716404"/>
                  <a:gd name="connsiteY51" fmla="*/ 886777 h 1483995"/>
                  <a:gd name="connsiteX52" fmla="*/ 1107758 w 1716404"/>
                  <a:gd name="connsiteY52" fmla="*/ 814388 h 1483995"/>
                  <a:gd name="connsiteX53" fmla="*/ 1107758 w 1716404"/>
                  <a:gd name="connsiteY53" fmla="*/ 800100 h 1483995"/>
                  <a:gd name="connsiteX54" fmla="*/ 1066800 w 1716404"/>
                  <a:gd name="connsiteY54" fmla="*/ 760095 h 1483995"/>
                  <a:gd name="connsiteX55" fmla="*/ 656273 w 1716404"/>
                  <a:gd name="connsiteY55" fmla="*/ 760095 h 1483995"/>
                  <a:gd name="connsiteX56" fmla="*/ 604838 w 1716404"/>
                  <a:gd name="connsiteY56" fmla="*/ 804863 h 1483995"/>
                  <a:gd name="connsiteX57" fmla="*/ 604838 w 1716404"/>
                  <a:gd name="connsiteY57" fmla="*/ 814388 h 1483995"/>
                  <a:gd name="connsiteX58" fmla="*/ 533400 w 1716404"/>
                  <a:gd name="connsiteY58" fmla="*/ 886777 h 1483995"/>
                  <a:gd name="connsiteX59" fmla="*/ 414338 w 1716404"/>
                  <a:gd name="connsiteY59" fmla="*/ 886777 h 1483995"/>
                  <a:gd name="connsiteX60" fmla="*/ 342900 w 1716404"/>
                  <a:gd name="connsiteY60" fmla="*/ 814388 h 1483995"/>
                  <a:gd name="connsiteX61" fmla="*/ 342900 w 1716404"/>
                  <a:gd name="connsiteY61" fmla="*/ 808673 h 1483995"/>
                  <a:gd name="connsiteX62" fmla="*/ 293370 w 1716404"/>
                  <a:gd name="connsiteY62" fmla="*/ 760095 h 1483995"/>
                  <a:gd name="connsiteX63" fmla="*/ 52388 w 1716404"/>
                  <a:gd name="connsiteY63" fmla="*/ 760095 h 1483995"/>
                  <a:gd name="connsiteX64" fmla="*/ 0 w 1716404"/>
                  <a:gd name="connsiteY64" fmla="*/ 790575 h 1483995"/>
                  <a:gd name="connsiteX65" fmla="*/ 0 w 1716404"/>
                  <a:gd name="connsiteY65" fmla="*/ 1263968 h 1483995"/>
                  <a:gd name="connsiteX66" fmla="*/ 220028 w 1716404"/>
                  <a:gd name="connsiteY66" fmla="*/ 1483995 h 1483995"/>
                  <a:gd name="connsiteX67" fmla="*/ 1493520 w 1716404"/>
                  <a:gd name="connsiteY67" fmla="*/ 1483995 h 1483995"/>
                  <a:gd name="connsiteX68" fmla="*/ 1713548 w 1716404"/>
                  <a:gd name="connsiteY68" fmla="*/ 1263968 h 1483995"/>
                  <a:gd name="connsiteX69" fmla="*/ 1713548 w 1716404"/>
                  <a:gd name="connsiteY69" fmla="*/ 784860 h 1483995"/>
                  <a:gd name="connsiteX70" fmla="*/ 1672590 w 1716404"/>
                  <a:gd name="connsiteY70" fmla="*/ 760095 h 1483995"/>
                  <a:gd name="connsiteX71" fmla="*/ 526733 w 1716404"/>
                  <a:gd name="connsiteY71" fmla="*/ 753427 h 1483995"/>
                  <a:gd name="connsiteX72" fmla="*/ 526733 w 1716404"/>
                  <a:gd name="connsiteY72" fmla="*/ 623888 h 1483995"/>
                  <a:gd name="connsiteX73" fmla="*/ 473393 w 1716404"/>
                  <a:gd name="connsiteY73" fmla="*/ 573405 h 1483995"/>
                  <a:gd name="connsiteX74" fmla="*/ 420053 w 1716404"/>
                  <a:gd name="connsiteY74" fmla="*/ 623888 h 1483995"/>
                  <a:gd name="connsiteX75" fmla="*/ 420053 w 1716404"/>
                  <a:gd name="connsiteY75" fmla="*/ 753427 h 1483995"/>
                  <a:gd name="connsiteX76" fmla="*/ 473393 w 1716404"/>
                  <a:gd name="connsiteY76" fmla="*/ 803910 h 1483995"/>
                  <a:gd name="connsiteX77" fmla="*/ 526733 w 1716404"/>
                  <a:gd name="connsiteY77" fmla="*/ 753427 h 1483995"/>
                  <a:gd name="connsiteX78" fmla="*/ 1292543 w 1716404"/>
                  <a:gd name="connsiteY78" fmla="*/ 753427 h 1483995"/>
                  <a:gd name="connsiteX79" fmla="*/ 1292543 w 1716404"/>
                  <a:gd name="connsiteY79" fmla="*/ 623888 h 1483995"/>
                  <a:gd name="connsiteX80" fmla="*/ 1239203 w 1716404"/>
                  <a:gd name="connsiteY80" fmla="*/ 573405 h 1483995"/>
                  <a:gd name="connsiteX81" fmla="*/ 1185863 w 1716404"/>
                  <a:gd name="connsiteY81" fmla="*/ 623888 h 1483995"/>
                  <a:gd name="connsiteX82" fmla="*/ 1185863 w 1716404"/>
                  <a:gd name="connsiteY82" fmla="*/ 753427 h 1483995"/>
                  <a:gd name="connsiteX83" fmla="*/ 1239203 w 1716404"/>
                  <a:gd name="connsiteY83" fmla="*/ 803910 h 1483995"/>
                  <a:gd name="connsiteX84" fmla="*/ 1292543 w 1716404"/>
                  <a:gd name="connsiteY84" fmla="*/ 753427 h 1483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</a:cxnLst>
                <a:rect l="l" t="t" r="r" b="b"/>
                <a:pathLst>
                  <a:path w="1716404" h="1483995">
                    <a:moveTo>
                      <a:pt x="642938" y="607695"/>
                    </a:moveTo>
                    <a:lnTo>
                      <a:pt x="642938" y="611505"/>
                    </a:lnTo>
                    <a:lnTo>
                      <a:pt x="642938" y="607695"/>
                    </a:lnTo>
                    <a:close/>
                    <a:moveTo>
                      <a:pt x="1527810" y="231457"/>
                    </a:moveTo>
                    <a:cubicBezTo>
                      <a:pt x="1516380" y="229553"/>
                      <a:pt x="1505903" y="227648"/>
                      <a:pt x="1494473" y="227648"/>
                    </a:cubicBezTo>
                    <a:lnTo>
                      <a:pt x="1171575" y="227648"/>
                    </a:lnTo>
                    <a:lnTo>
                      <a:pt x="1171575" y="141923"/>
                    </a:lnTo>
                    <a:cubicBezTo>
                      <a:pt x="1171575" y="62865"/>
                      <a:pt x="1107758" y="0"/>
                      <a:pt x="1028700" y="0"/>
                    </a:cubicBezTo>
                    <a:lnTo>
                      <a:pt x="685800" y="0"/>
                    </a:lnTo>
                    <a:cubicBezTo>
                      <a:pt x="606743" y="0"/>
                      <a:pt x="542925" y="63817"/>
                      <a:pt x="542925" y="141923"/>
                    </a:cubicBezTo>
                    <a:lnTo>
                      <a:pt x="542925" y="227648"/>
                    </a:lnTo>
                    <a:lnTo>
                      <a:pt x="220028" y="227648"/>
                    </a:lnTo>
                    <a:cubicBezTo>
                      <a:pt x="208598" y="227648"/>
                      <a:pt x="198120" y="228600"/>
                      <a:pt x="186690" y="231457"/>
                    </a:cubicBezTo>
                    <a:cubicBezTo>
                      <a:pt x="89535" y="250508"/>
                      <a:pt x="0" y="350520"/>
                      <a:pt x="0" y="447675"/>
                    </a:cubicBezTo>
                    <a:lnTo>
                      <a:pt x="0" y="579120"/>
                    </a:lnTo>
                    <a:cubicBezTo>
                      <a:pt x="4762" y="601980"/>
                      <a:pt x="19050" y="608648"/>
                      <a:pt x="54293" y="608648"/>
                    </a:cubicBezTo>
                    <a:lnTo>
                      <a:pt x="292418" y="608648"/>
                    </a:lnTo>
                    <a:cubicBezTo>
                      <a:pt x="334328" y="608648"/>
                      <a:pt x="343853" y="603885"/>
                      <a:pt x="343853" y="563880"/>
                    </a:cubicBezTo>
                    <a:lnTo>
                      <a:pt x="343853" y="554355"/>
                    </a:lnTo>
                    <a:cubicBezTo>
                      <a:pt x="343853" y="514350"/>
                      <a:pt x="376238" y="481965"/>
                      <a:pt x="415290" y="481965"/>
                    </a:cubicBezTo>
                    <a:lnTo>
                      <a:pt x="535305" y="481965"/>
                    </a:lnTo>
                    <a:cubicBezTo>
                      <a:pt x="574358" y="481965"/>
                      <a:pt x="606743" y="514350"/>
                      <a:pt x="606743" y="554355"/>
                    </a:cubicBezTo>
                    <a:lnTo>
                      <a:pt x="606743" y="564833"/>
                    </a:lnTo>
                    <a:cubicBezTo>
                      <a:pt x="606743" y="604838"/>
                      <a:pt x="616268" y="608648"/>
                      <a:pt x="655320" y="608648"/>
                    </a:cubicBezTo>
                    <a:lnTo>
                      <a:pt x="655320" y="608648"/>
                    </a:lnTo>
                    <a:lnTo>
                      <a:pt x="1069658" y="608648"/>
                    </a:lnTo>
                    <a:cubicBezTo>
                      <a:pt x="1105853" y="608648"/>
                      <a:pt x="1109663" y="603885"/>
                      <a:pt x="1109663" y="570548"/>
                    </a:cubicBezTo>
                    <a:lnTo>
                      <a:pt x="1109663" y="554355"/>
                    </a:lnTo>
                    <a:cubicBezTo>
                      <a:pt x="1109663" y="514350"/>
                      <a:pt x="1142048" y="481965"/>
                      <a:pt x="1181100" y="481965"/>
                    </a:cubicBezTo>
                    <a:lnTo>
                      <a:pt x="1299210" y="481965"/>
                    </a:lnTo>
                    <a:cubicBezTo>
                      <a:pt x="1338263" y="481965"/>
                      <a:pt x="1370648" y="514350"/>
                      <a:pt x="1370648" y="554355"/>
                    </a:cubicBezTo>
                    <a:lnTo>
                      <a:pt x="1370648" y="566738"/>
                    </a:lnTo>
                    <a:cubicBezTo>
                      <a:pt x="1370648" y="602933"/>
                      <a:pt x="1383030" y="608648"/>
                      <a:pt x="1417320" y="608648"/>
                    </a:cubicBezTo>
                    <a:lnTo>
                      <a:pt x="1670685" y="608648"/>
                    </a:lnTo>
                    <a:cubicBezTo>
                      <a:pt x="1699260" y="608648"/>
                      <a:pt x="1711643" y="602933"/>
                      <a:pt x="1716405" y="583883"/>
                    </a:cubicBezTo>
                    <a:lnTo>
                      <a:pt x="1716405" y="574358"/>
                    </a:lnTo>
                    <a:lnTo>
                      <a:pt x="1716405" y="582930"/>
                    </a:lnTo>
                    <a:lnTo>
                      <a:pt x="1716405" y="447675"/>
                    </a:lnTo>
                    <a:cubicBezTo>
                      <a:pt x="1714500" y="350520"/>
                      <a:pt x="1624965" y="250508"/>
                      <a:pt x="1527810" y="231457"/>
                    </a:cubicBezTo>
                    <a:close/>
                    <a:moveTo>
                      <a:pt x="1062038" y="227648"/>
                    </a:moveTo>
                    <a:lnTo>
                      <a:pt x="652463" y="227648"/>
                    </a:lnTo>
                    <a:lnTo>
                      <a:pt x="652463" y="164783"/>
                    </a:lnTo>
                    <a:cubicBezTo>
                      <a:pt x="652463" y="133350"/>
                      <a:pt x="678180" y="107632"/>
                      <a:pt x="709613" y="107632"/>
                    </a:cubicBezTo>
                    <a:lnTo>
                      <a:pt x="1005840" y="107632"/>
                    </a:lnTo>
                    <a:cubicBezTo>
                      <a:pt x="1037273" y="107632"/>
                      <a:pt x="1062990" y="133350"/>
                      <a:pt x="1062990" y="164783"/>
                    </a:cubicBezTo>
                    <a:lnTo>
                      <a:pt x="1062990" y="227648"/>
                    </a:lnTo>
                    <a:close/>
                    <a:moveTo>
                      <a:pt x="1672590" y="760095"/>
                    </a:moveTo>
                    <a:lnTo>
                      <a:pt x="1417320" y="760095"/>
                    </a:lnTo>
                    <a:cubicBezTo>
                      <a:pt x="1379220" y="760095"/>
                      <a:pt x="1368743" y="766763"/>
                      <a:pt x="1368743" y="799147"/>
                    </a:cubicBezTo>
                    <a:lnTo>
                      <a:pt x="1368743" y="814388"/>
                    </a:lnTo>
                    <a:cubicBezTo>
                      <a:pt x="1368743" y="854393"/>
                      <a:pt x="1336358" y="886777"/>
                      <a:pt x="1297305" y="886777"/>
                    </a:cubicBezTo>
                    <a:lnTo>
                      <a:pt x="1179195" y="886777"/>
                    </a:lnTo>
                    <a:cubicBezTo>
                      <a:pt x="1140143" y="886777"/>
                      <a:pt x="1107758" y="854393"/>
                      <a:pt x="1107758" y="814388"/>
                    </a:cubicBezTo>
                    <a:lnTo>
                      <a:pt x="1107758" y="800100"/>
                    </a:lnTo>
                    <a:cubicBezTo>
                      <a:pt x="1107758" y="768668"/>
                      <a:pt x="1099185" y="760095"/>
                      <a:pt x="1066800" y="760095"/>
                    </a:cubicBezTo>
                    <a:lnTo>
                      <a:pt x="656273" y="760095"/>
                    </a:lnTo>
                    <a:cubicBezTo>
                      <a:pt x="615315" y="760095"/>
                      <a:pt x="604838" y="768668"/>
                      <a:pt x="604838" y="804863"/>
                    </a:cubicBezTo>
                    <a:lnTo>
                      <a:pt x="604838" y="814388"/>
                    </a:lnTo>
                    <a:cubicBezTo>
                      <a:pt x="604838" y="854393"/>
                      <a:pt x="572453" y="886777"/>
                      <a:pt x="533400" y="886777"/>
                    </a:cubicBezTo>
                    <a:lnTo>
                      <a:pt x="414338" y="886777"/>
                    </a:lnTo>
                    <a:cubicBezTo>
                      <a:pt x="375285" y="886777"/>
                      <a:pt x="342900" y="854393"/>
                      <a:pt x="342900" y="814388"/>
                    </a:cubicBezTo>
                    <a:lnTo>
                      <a:pt x="342900" y="808673"/>
                    </a:lnTo>
                    <a:cubicBezTo>
                      <a:pt x="342900" y="765810"/>
                      <a:pt x="332423" y="760095"/>
                      <a:pt x="293370" y="760095"/>
                    </a:cubicBezTo>
                    <a:lnTo>
                      <a:pt x="52388" y="760095"/>
                    </a:lnTo>
                    <a:cubicBezTo>
                      <a:pt x="18098" y="760095"/>
                      <a:pt x="3810" y="766763"/>
                      <a:pt x="0" y="790575"/>
                    </a:cubicBezTo>
                    <a:lnTo>
                      <a:pt x="0" y="1263968"/>
                    </a:lnTo>
                    <a:cubicBezTo>
                      <a:pt x="0" y="1372553"/>
                      <a:pt x="111442" y="1483995"/>
                      <a:pt x="220028" y="1483995"/>
                    </a:cubicBezTo>
                    <a:lnTo>
                      <a:pt x="1493520" y="1483995"/>
                    </a:lnTo>
                    <a:cubicBezTo>
                      <a:pt x="1602105" y="1483995"/>
                      <a:pt x="1713548" y="1372553"/>
                      <a:pt x="1713548" y="1263968"/>
                    </a:cubicBezTo>
                    <a:lnTo>
                      <a:pt x="1713548" y="784860"/>
                    </a:lnTo>
                    <a:cubicBezTo>
                      <a:pt x="1709738" y="766763"/>
                      <a:pt x="1695450" y="760095"/>
                      <a:pt x="1672590" y="760095"/>
                    </a:cubicBezTo>
                    <a:close/>
                    <a:moveTo>
                      <a:pt x="526733" y="753427"/>
                    </a:moveTo>
                    <a:lnTo>
                      <a:pt x="526733" y="623888"/>
                    </a:lnTo>
                    <a:cubicBezTo>
                      <a:pt x="526733" y="584835"/>
                      <a:pt x="502920" y="573405"/>
                      <a:pt x="473393" y="573405"/>
                    </a:cubicBezTo>
                    <a:cubicBezTo>
                      <a:pt x="443865" y="573405"/>
                      <a:pt x="420053" y="584835"/>
                      <a:pt x="420053" y="623888"/>
                    </a:cubicBezTo>
                    <a:lnTo>
                      <a:pt x="420053" y="753427"/>
                    </a:lnTo>
                    <a:cubicBezTo>
                      <a:pt x="420053" y="792480"/>
                      <a:pt x="443865" y="803910"/>
                      <a:pt x="473393" y="803910"/>
                    </a:cubicBezTo>
                    <a:cubicBezTo>
                      <a:pt x="502920" y="803910"/>
                      <a:pt x="526733" y="792480"/>
                      <a:pt x="526733" y="753427"/>
                    </a:cubicBezTo>
                    <a:close/>
                    <a:moveTo>
                      <a:pt x="1292543" y="753427"/>
                    </a:moveTo>
                    <a:lnTo>
                      <a:pt x="1292543" y="623888"/>
                    </a:lnTo>
                    <a:cubicBezTo>
                      <a:pt x="1292543" y="584835"/>
                      <a:pt x="1268730" y="573405"/>
                      <a:pt x="1239203" y="573405"/>
                    </a:cubicBezTo>
                    <a:cubicBezTo>
                      <a:pt x="1209675" y="573405"/>
                      <a:pt x="1185863" y="584835"/>
                      <a:pt x="1185863" y="623888"/>
                    </a:cubicBezTo>
                    <a:lnTo>
                      <a:pt x="1185863" y="753427"/>
                    </a:lnTo>
                    <a:cubicBezTo>
                      <a:pt x="1185863" y="792480"/>
                      <a:pt x="1209675" y="803910"/>
                      <a:pt x="1239203" y="803910"/>
                    </a:cubicBezTo>
                    <a:cubicBezTo>
                      <a:pt x="1268730" y="803910"/>
                      <a:pt x="1292543" y="792480"/>
                      <a:pt x="1292543" y="753427"/>
                    </a:cubicBezTo>
                    <a:close/>
                  </a:path>
                </a:pathLst>
              </a:custGeom>
              <a:solidFill>
                <a:srgbClr val="FFFFFF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8078276" y="2015464"/>
              <a:ext cx="2328241" cy="2328241"/>
              <a:chOff x="8078276" y="2015464"/>
              <a:chExt cx="2328241" cy="2328241"/>
            </a:xfrm>
          </p:grpSpPr>
          <p:sp>
            <p:nvSpPr>
              <p:cNvPr id="10" name="koppt-矩形"/>
              <p:cNvSpPr/>
              <p:nvPr/>
            </p:nvSpPr>
            <p:spPr>
              <a:xfrm>
                <a:off x="8078276" y="2015464"/>
                <a:ext cx="2328241" cy="2328241"/>
              </a:xfrm>
              <a:prstGeom prst="diamond">
                <a:avLst/>
              </a:prstGeom>
              <a:solidFill>
                <a:srgbClr val="E2087A"/>
              </a:solidFill>
              <a:ln w="3175" cap="flat">
                <a:noFill/>
                <a:miter lim="400000"/>
              </a:ln>
              <a:effectLst/>
              <a:sp3d/>
            </p:spPr>
            <p:txBody>
              <a:bodyPr rot="0" spcFirstLastPara="1" vertOverflow="overflow" horzOverflow="overflow" vert="horz" wrap="square" lIns="60959" tIns="60959" rIns="60959" bIns="252000" numCol="1" spcCol="38100" rtlCol="0" anchor="b" anchorCtr="1">
                <a:noAutofit/>
              </a:bodyPr>
              <a:lstStyle/>
              <a:p>
                <a:pPr marL="0" marR="0" lvl="0" indent="0" algn="ctr" defTabSz="410845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" name="koppt-文本框"/>
              <p:cNvSpPr/>
              <p:nvPr/>
            </p:nvSpPr>
            <p:spPr>
              <a:xfrm>
                <a:off x="8879174" y="3341087"/>
                <a:ext cx="726447" cy="3702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410845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1200" b="1" kern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成本</a:t>
                </a:r>
                <a:endPara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12" name="组合 11"/>
              <p:cNvGrpSpPr/>
              <p:nvPr/>
            </p:nvGrpSpPr>
            <p:grpSpPr>
              <a:xfrm>
                <a:off x="8908907" y="2646615"/>
                <a:ext cx="666979" cy="455423"/>
                <a:chOff x="5421164" y="2928623"/>
                <a:chExt cx="1496311" cy="1021706"/>
              </a:xfrm>
              <a:solidFill>
                <a:srgbClr val="FFFFFF"/>
              </a:solidFill>
            </p:grpSpPr>
            <p:sp>
              <p:nvSpPr>
                <p:cNvPr id="13" name="任意多边形: 形状 12"/>
                <p:cNvSpPr/>
                <p:nvPr/>
              </p:nvSpPr>
              <p:spPr>
                <a:xfrm>
                  <a:off x="5459425" y="3319637"/>
                  <a:ext cx="1458050" cy="630692"/>
                </a:xfrm>
                <a:custGeom>
                  <a:avLst/>
                  <a:gdLst>
                    <a:gd name="connsiteX0" fmla="*/ 1436777 w 1458050"/>
                    <a:gd name="connsiteY0" fmla="*/ 0 h 630692"/>
                    <a:gd name="connsiteX1" fmla="*/ 293773 w 1458050"/>
                    <a:gd name="connsiteY1" fmla="*/ 0 h 630692"/>
                    <a:gd name="connsiteX2" fmla="*/ 274495 w 1458050"/>
                    <a:gd name="connsiteY2" fmla="*/ 12316 h 630692"/>
                    <a:gd name="connsiteX3" fmla="*/ 1994 w 1458050"/>
                    <a:gd name="connsiteY3" fmla="*/ 600514 h 630692"/>
                    <a:gd name="connsiteX4" fmla="*/ 21273 w 1458050"/>
                    <a:gd name="connsiteY4" fmla="*/ 630693 h 630692"/>
                    <a:gd name="connsiteX5" fmla="*/ 1164275 w 1458050"/>
                    <a:gd name="connsiteY5" fmla="*/ 630693 h 630692"/>
                    <a:gd name="connsiteX6" fmla="*/ 1183553 w 1458050"/>
                    <a:gd name="connsiteY6" fmla="*/ 618377 h 630692"/>
                    <a:gd name="connsiteX7" fmla="*/ 1456058 w 1458050"/>
                    <a:gd name="connsiteY7" fmla="*/ 30179 h 630692"/>
                    <a:gd name="connsiteX8" fmla="*/ 1436777 w 1458050"/>
                    <a:gd name="connsiteY8" fmla="*/ 0 h 6306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58050" h="630692">
                      <a:moveTo>
                        <a:pt x="1436777" y="0"/>
                      </a:moveTo>
                      <a:lnTo>
                        <a:pt x="293773" y="0"/>
                      </a:lnTo>
                      <a:cubicBezTo>
                        <a:pt x="285497" y="-1"/>
                        <a:pt x="277973" y="4806"/>
                        <a:pt x="274495" y="12316"/>
                      </a:cubicBezTo>
                      <a:lnTo>
                        <a:pt x="1994" y="600514"/>
                      </a:lnTo>
                      <a:cubicBezTo>
                        <a:pt x="-4530" y="614597"/>
                        <a:pt x="5752" y="630693"/>
                        <a:pt x="21273" y="630693"/>
                      </a:cubicBezTo>
                      <a:lnTo>
                        <a:pt x="1164275" y="630693"/>
                      </a:lnTo>
                      <a:cubicBezTo>
                        <a:pt x="1172551" y="630693"/>
                        <a:pt x="1180075" y="625887"/>
                        <a:pt x="1183553" y="618377"/>
                      </a:cubicBezTo>
                      <a:lnTo>
                        <a:pt x="1456058" y="30179"/>
                      </a:lnTo>
                      <a:cubicBezTo>
                        <a:pt x="1462580" y="16098"/>
                        <a:pt x="1452298" y="0"/>
                        <a:pt x="1436777" y="0"/>
                      </a:cubicBezTo>
                      <a:close/>
                    </a:path>
                  </a:pathLst>
                </a:custGeom>
                <a:grpFill/>
                <a:ln w="186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4" name="任意多边形: 形状 13"/>
                <p:cNvSpPr/>
                <p:nvPr/>
              </p:nvSpPr>
              <p:spPr>
                <a:xfrm>
                  <a:off x="5421164" y="2928623"/>
                  <a:ext cx="1322043" cy="837488"/>
                </a:xfrm>
                <a:custGeom>
                  <a:avLst/>
                  <a:gdLst>
                    <a:gd name="connsiteX0" fmla="*/ 600019 w 1322043"/>
                    <a:gd name="connsiteY0" fmla="*/ 306636 h 837488"/>
                    <a:gd name="connsiteX1" fmla="*/ 1300797 w 1322043"/>
                    <a:gd name="connsiteY1" fmla="*/ 306636 h 837488"/>
                    <a:gd name="connsiteX2" fmla="*/ 1322044 w 1322043"/>
                    <a:gd name="connsiteY2" fmla="*/ 285389 h 837488"/>
                    <a:gd name="connsiteX3" fmla="*/ 1322044 w 1322043"/>
                    <a:gd name="connsiteY3" fmla="*/ 158917 h 837488"/>
                    <a:gd name="connsiteX4" fmla="*/ 1300797 w 1322043"/>
                    <a:gd name="connsiteY4" fmla="*/ 137670 h 837488"/>
                    <a:gd name="connsiteX5" fmla="*/ 487937 w 1322043"/>
                    <a:gd name="connsiteY5" fmla="*/ 137670 h 837488"/>
                    <a:gd name="connsiteX6" fmla="*/ 402915 w 1322043"/>
                    <a:gd name="connsiteY6" fmla="*/ 9503 h 837488"/>
                    <a:gd name="connsiteX7" fmla="*/ 385208 w 1322043"/>
                    <a:gd name="connsiteY7" fmla="*/ 0 h 837488"/>
                    <a:gd name="connsiteX8" fmla="*/ 21249 w 1322043"/>
                    <a:gd name="connsiteY8" fmla="*/ 0 h 837488"/>
                    <a:gd name="connsiteX9" fmla="*/ 0 w 1322043"/>
                    <a:gd name="connsiteY9" fmla="*/ 21249 h 837488"/>
                    <a:gd name="connsiteX10" fmla="*/ 0 w 1322043"/>
                    <a:gd name="connsiteY10" fmla="*/ 826850 h 837488"/>
                    <a:gd name="connsiteX11" fmla="*/ 20256 w 1322043"/>
                    <a:gd name="connsiteY11" fmla="*/ 831332 h 837488"/>
                    <a:gd name="connsiteX12" fmla="*/ 258693 w 1322043"/>
                    <a:gd name="connsiteY12" fmla="*/ 318918 h 837488"/>
                    <a:gd name="connsiteX13" fmla="*/ 277957 w 1322043"/>
                    <a:gd name="connsiteY13" fmla="*/ 306634 h 837488"/>
                    <a:gd name="connsiteX14" fmla="*/ 600019 w 1322043"/>
                    <a:gd name="connsiteY14" fmla="*/ 306634 h 8374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322043" h="837488">
                      <a:moveTo>
                        <a:pt x="600019" y="306636"/>
                      </a:moveTo>
                      <a:lnTo>
                        <a:pt x="1300797" y="306636"/>
                      </a:lnTo>
                      <a:cubicBezTo>
                        <a:pt x="1312532" y="306636"/>
                        <a:pt x="1322044" y="297124"/>
                        <a:pt x="1322044" y="285389"/>
                      </a:cubicBezTo>
                      <a:lnTo>
                        <a:pt x="1322044" y="158917"/>
                      </a:lnTo>
                      <a:cubicBezTo>
                        <a:pt x="1322044" y="147182"/>
                        <a:pt x="1312532" y="137670"/>
                        <a:pt x="1300797" y="137670"/>
                      </a:cubicBezTo>
                      <a:lnTo>
                        <a:pt x="487937" y="137670"/>
                      </a:lnTo>
                      <a:lnTo>
                        <a:pt x="402915" y="9503"/>
                      </a:lnTo>
                      <a:cubicBezTo>
                        <a:pt x="398978" y="3568"/>
                        <a:pt x="392330" y="0"/>
                        <a:pt x="385208" y="0"/>
                      </a:cubicBezTo>
                      <a:lnTo>
                        <a:pt x="21249" y="0"/>
                      </a:lnTo>
                      <a:cubicBezTo>
                        <a:pt x="9514" y="0"/>
                        <a:pt x="0" y="9514"/>
                        <a:pt x="0" y="21249"/>
                      </a:cubicBezTo>
                      <a:lnTo>
                        <a:pt x="0" y="826850"/>
                      </a:lnTo>
                      <a:cubicBezTo>
                        <a:pt x="0" y="838224"/>
                        <a:pt x="15458" y="841644"/>
                        <a:pt x="20256" y="831332"/>
                      </a:cubicBezTo>
                      <a:lnTo>
                        <a:pt x="258693" y="318918"/>
                      </a:lnTo>
                      <a:cubicBezTo>
                        <a:pt x="262180" y="311426"/>
                        <a:pt x="269693" y="306635"/>
                        <a:pt x="277957" y="306634"/>
                      </a:cubicBezTo>
                      <a:lnTo>
                        <a:pt x="600019" y="306634"/>
                      </a:lnTo>
                      <a:close/>
                    </a:path>
                  </a:pathLst>
                </a:custGeom>
                <a:grpFill/>
                <a:ln w="186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</p:grpSp>
      </p:grpSp>
      <p:pic>
        <p:nvPicPr>
          <p:cNvPr id="27" name="图形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41" y="239561"/>
            <a:ext cx="1572426" cy="36546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095875" y="1945005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solidFill>
                  <a:schemeClr val="bg1"/>
                </a:solidFill>
              </a:rPr>
              <a:t>数据隔离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120249"/>
            </a:gs>
            <a:gs pos="100000">
              <a:srgbClr val="4B0147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59997" y="273547"/>
            <a:ext cx="3125010" cy="956514"/>
            <a:chOff x="246724" y="239257"/>
            <a:chExt cx="3125010" cy="956514"/>
          </a:xfrm>
        </p:grpSpPr>
        <p:sp>
          <p:nvSpPr>
            <p:cNvPr id="34" name="椭圆 33"/>
            <p:cNvSpPr/>
            <p:nvPr/>
          </p:nvSpPr>
          <p:spPr>
            <a:xfrm>
              <a:off x="246724" y="239561"/>
              <a:ext cx="461192" cy="461192"/>
            </a:xfrm>
            <a:prstGeom prst="ellipse">
              <a:avLst/>
            </a:prstGeom>
            <a:gradFill>
              <a:gsLst>
                <a:gs pos="0">
                  <a:srgbClr val="B30660"/>
                </a:gs>
                <a:gs pos="100000">
                  <a:srgbClr val="570152">
                    <a:alpha val="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579055" y="239257"/>
              <a:ext cx="2792679" cy="95651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400" kern="0" dirty="0">
                  <a:solidFill>
                    <a:prstClr val="white"/>
                  </a:solidFill>
                  <a:cs typeface="+mn-ea"/>
                  <a:sym typeface="+mn-lt"/>
                </a:rPr>
                <a:t>全链路压测实施方案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27" name="图形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41" y="239561"/>
            <a:ext cx="1572426" cy="365462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4820285" y="942975"/>
            <a:ext cx="6096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影子库</a:t>
            </a: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0" y="2409190"/>
            <a:ext cx="6096000" cy="3638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120249"/>
            </a:gs>
            <a:gs pos="100000">
              <a:srgbClr val="4B0147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59997" y="273547"/>
            <a:ext cx="3125010" cy="956514"/>
            <a:chOff x="246724" y="239257"/>
            <a:chExt cx="3125010" cy="956514"/>
          </a:xfrm>
        </p:grpSpPr>
        <p:sp>
          <p:nvSpPr>
            <p:cNvPr id="34" name="椭圆 33"/>
            <p:cNvSpPr/>
            <p:nvPr/>
          </p:nvSpPr>
          <p:spPr>
            <a:xfrm>
              <a:off x="246724" y="239561"/>
              <a:ext cx="461192" cy="461192"/>
            </a:xfrm>
            <a:prstGeom prst="ellipse">
              <a:avLst/>
            </a:prstGeom>
            <a:gradFill>
              <a:gsLst>
                <a:gs pos="0">
                  <a:srgbClr val="B30660"/>
                </a:gs>
                <a:gs pos="100000">
                  <a:srgbClr val="570152">
                    <a:alpha val="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579055" y="239257"/>
              <a:ext cx="2792679" cy="95651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400" kern="0" dirty="0">
                  <a:solidFill>
                    <a:prstClr val="white"/>
                  </a:solidFill>
                  <a:cs typeface="+mn-ea"/>
                  <a:sym typeface="+mn-lt"/>
                </a:rPr>
                <a:t>全链路压测实施方案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27" name="图形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41" y="239561"/>
            <a:ext cx="1572426" cy="365462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4820285" y="942975"/>
            <a:ext cx="6096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4000">
                <a:solidFill>
                  <a:schemeClr val="bg1"/>
                </a:solidFill>
              </a:rPr>
              <a:t>影子表</a:t>
            </a:r>
            <a:endParaRPr lang="en-US" altLang="zh-CN" sz="4000">
              <a:solidFill>
                <a:schemeClr val="bg1"/>
              </a:solidFill>
            </a:endParaRPr>
          </a:p>
        </p:txBody>
      </p:sp>
      <p:pic>
        <p:nvPicPr>
          <p:cNvPr id="101" name="图片 100"/>
          <p:cNvPicPr/>
          <p:nvPr/>
        </p:nvPicPr>
        <p:blipFill>
          <a:blip r:embed="rId4"/>
          <a:stretch>
            <a:fillRect/>
          </a:stretch>
        </p:blipFill>
        <p:spPr>
          <a:xfrm>
            <a:off x="2826385" y="2105343"/>
            <a:ext cx="6096000" cy="36290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120249"/>
            </a:gs>
            <a:gs pos="100000">
              <a:srgbClr val="4B0147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59997" y="273547"/>
            <a:ext cx="3125010" cy="956514"/>
            <a:chOff x="246724" y="239257"/>
            <a:chExt cx="3125010" cy="956514"/>
          </a:xfrm>
        </p:grpSpPr>
        <p:sp>
          <p:nvSpPr>
            <p:cNvPr id="34" name="椭圆 33"/>
            <p:cNvSpPr/>
            <p:nvPr/>
          </p:nvSpPr>
          <p:spPr>
            <a:xfrm>
              <a:off x="246724" y="239561"/>
              <a:ext cx="461192" cy="461192"/>
            </a:xfrm>
            <a:prstGeom prst="ellipse">
              <a:avLst/>
            </a:prstGeom>
            <a:gradFill>
              <a:gsLst>
                <a:gs pos="0">
                  <a:srgbClr val="B30660"/>
                </a:gs>
                <a:gs pos="100000">
                  <a:srgbClr val="570152">
                    <a:alpha val="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579055" y="239257"/>
              <a:ext cx="2792679" cy="95651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400" kern="0" dirty="0">
                  <a:solidFill>
                    <a:prstClr val="white"/>
                  </a:solidFill>
                  <a:cs typeface="+mn-ea"/>
                  <a:sym typeface="+mn-lt"/>
                </a:rPr>
                <a:t>全链路压测实施方案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27" name="图形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41" y="239561"/>
            <a:ext cx="1572426" cy="365462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4820285" y="942975"/>
            <a:ext cx="6096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4000">
                <a:solidFill>
                  <a:schemeClr val="bg1"/>
                </a:solidFill>
              </a:rPr>
              <a:t>对比</a:t>
            </a:r>
          </a:p>
        </p:txBody>
      </p:sp>
      <p:pic>
        <p:nvPicPr>
          <p:cNvPr id="102" name="图片 101"/>
          <p:cNvPicPr/>
          <p:nvPr/>
        </p:nvPicPr>
        <p:blipFill>
          <a:blip r:embed="rId4"/>
          <a:stretch>
            <a:fillRect/>
          </a:stretch>
        </p:blipFill>
        <p:spPr>
          <a:xfrm>
            <a:off x="2912745" y="2172653"/>
            <a:ext cx="6096000" cy="3552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120249"/>
            </a:gs>
            <a:gs pos="100000">
              <a:srgbClr val="4B0147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59997" y="273547"/>
            <a:ext cx="3125010" cy="956514"/>
            <a:chOff x="246724" y="239257"/>
            <a:chExt cx="3125010" cy="956514"/>
          </a:xfrm>
        </p:grpSpPr>
        <p:sp>
          <p:nvSpPr>
            <p:cNvPr id="34" name="椭圆 33"/>
            <p:cNvSpPr/>
            <p:nvPr/>
          </p:nvSpPr>
          <p:spPr>
            <a:xfrm>
              <a:off x="246724" y="239561"/>
              <a:ext cx="461192" cy="461192"/>
            </a:xfrm>
            <a:prstGeom prst="ellipse">
              <a:avLst/>
            </a:prstGeom>
            <a:gradFill>
              <a:gsLst>
                <a:gs pos="0">
                  <a:srgbClr val="B30660"/>
                </a:gs>
                <a:gs pos="100000">
                  <a:srgbClr val="570152">
                    <a:alpha val="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579055" y="239257"/>
              <a:ext cx="2792679" cy="95651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400" kern="0" dirty="0">
                  <a:solidFill>
                    <a:prstClr val="white"/>
                  </a:solidFill>
                  <a:cs typeface="+mn-ea"/>
                  <a:sym typeface="+mn-lt"/>
                </a:rPr>
                <a:t>全链路压测实施方案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27" name="图形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41" y="239561"/>
            <a:ext cx="1572426" cy="365462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4820285" y="942975"/>
            <a:ext cx="6096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4000">
                <a:solidFill>
                  <a:schemeClr val="bg1"/>
                </a:solidFill>
              </a:rPr>
              <a:t>性能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676015" y="2890520"/>
            <a:ext cx="6096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4000">
                <a:solidFill>
                  <a:schemeClr val="bg1"/>
                </a:solidFill>
              </a:rPr>
              <a:t>影子表</a:t>
            </a:r>
            <a:r>
              <a:rPr lang="en-US" altLang="zh-CN" sz="4000">
                <a:solidFill>
                  <a:schemeClr val="bg1"/>
                </a:solidFill>
              </a:rPr>
              <a:t>&gt;</a:t>
            </a:r>
            <a:r>
              <a:rPr lang="zh-CN" altLang="en-US" sz="4000">
                <a:solidFill>
                  <a:schemeClr val="bg1"/>
                </a:solidFill>
              </a:rPr>
              <a:t>影子库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120249"/>
            </a:gs>
            <a:gs pos="100000">
              <a:srgbClr val="4B0147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59997" y="273547"/>
            <a:ext cx="3125010" cy="956514"/>
            <a:chOff x="246724" y="239257"/>
            <a:chExt cx="3125010" cy="956514"/>
          </a:xfrm>
        </p:grpSpPr>
        <p:sp>
          <p:nvSpPr>
            <p:cNvPr id="34" name="椭圆 33"/>
            <p:cNvSpPr/>
            <p:nvPr/>
          </p:nvSpPr>
          <p:spPr>
            <a:xfrm>
              <a:off x="246724" y="239561"/>
              <a:ext cx="461192" cy="461192"/>
            </a:xfrm>
            <a:prstGeom prst="ellipse">
              <a:avLst/>
            </a:prstGeom>
            <a:gradFill>
              <a:gsLst>
                <a:gs pos="0">
                  <a:srgbClr val="B30660"/>
                </a:gs>
                <a:gs pos="100000">
                  <a:srgbClr val="570152">
                    <a:alpha val="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579055" y="239257"/>
              <a:ext cx="2792679" cy="95651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400" kern="0" dirty="0">
                  <a:solidFill>
                    <a:prstClr val="white"/>
                  </a:solidFill>
                  <a:cs typeface="+mn-ea"/>
                  <a:sym typeface="+mn-lt"/>
                </a:rPr>
                <a:t>全链路压测实施方案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27" name="图形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41" y="239561"/>
            <a:ext cx="1572426" cy="365462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4868545" y="1395730"/>
            <a:ext cx="6096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4000">
                <a:solidFill>
                  <a:schemeClr val="bg1"/>
                </a:solidFill>
              </a:rPr>
              <a:t>稳定性</a:t>
            </a:r>
          </a:p>
        </p:txBody>
      </p:sp>
      <p:pic>
        <p:nvPicPr>
          <p:cNvPr id="103" name="图片 102"/>
          <p:cNvPicPr/>
          <p:nvPr/>
        </p:nvPicPr>
        <p:blipFill>
          <a:blip r:embed="rId4"/>
          <a:stretch>
            <a:fillRect/>
          </a:stretch>
        </p:blipFill>
        <p:spPr>
          <a:xfrm>
            <a:off x="2865120" y="3216910"/>
            <a:ext cx="6096000" cy="16954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120249"/>
            </a:gs>
            <a:gs pos="100000">
              <a:srgbClr val="4B0147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角三角形 7"/>
          <p:cNvSpPr/>
          <p:nvPr/>
        </p:nvSpPr>
        <p:spPr>
          <a:xfrm>
            <a:off x="-214744" y="-331636"/>
            <a:ext cx="5203797" cy="7167317"/>
          </a:xfrm>
          <a:prstGeom prst="rtTriangle">
            <a:avLst/>
          </a:prstGeom>
          <a:solidFill>
            <a:srgbClr val="0B1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44" name="组合 43"/>
          <p:cNvGrpSpPr/>
          <p:nvPr/>
        </p:nvGrpSpPr>
        <p:grpSpPr>
          <a:xfrm rot="1767638">
            <a:off x="-1438722" y="-2087913"/>
            <a:ext cx="3823256" cy="10810241"/>
            <a:chOff x="1066240" y="548032"/>
            <a:chExt cx="2267438" cy="5917685"/>
          </a:xfrm>
        </p:grpSpPr>
        <p:sp>
          <p:nvSpPr>
            <p:cNvPr id="4" name="矩形 3"/>
            <p:cNvSpPr/>
            <p:nvPr/>
          </p:nvSpPr>
          <p:spPr>
            <a:xfrm>
              <a:off x="1066240" y="979317"/>
              <a:ext cx="1327639" cy="5486400"/>
            </a:xfrm>
            <a:prstGeom prst="rect">
              <a:avLst/>
            </a:prstGeom>
            <a:solidFill>
              <a:srgbClr val="111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822939" y="838200"/>
              <a:ext cx="1327639" cy="5486400"/>
            </a:xfrm>
            <a:prstGeom prst="rect">
              <a:avLst/>
            </a:prstGeom>
            <a:solidFill>
              <a:srgbClr val="1B03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348034" y="548032"/>
              <a:ext cx="985644" cy="5797485"/>
            </a:xfrm>
            <a:prstGeom prst="rect">
              <a:avLst/>
            </a:prstGeom>
            <a:solidFill>
              <a:srgbClr val="120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" name="平行四边形 6"/>
            <p:cNvSpPr/>
            <p:nvPr/>
          </p:nvSpPr>
          <p:spPr>
            <a:xfrm rot="16200000">
              <a:off x="-377397" y="3950210"/>
              <a:ext cx="3724275" cy="371475"/>
            </a:xfrm>
            <a:prstGeom prst="parallelogram">
              <a:avLst>
                <a:gd name="adj" fmla="val 73387"/>
              </a:avLst>
            </a:prstGeom>
            <a:solidFill>
              <a:srgbClr val="120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909609" y="4322790"/>
            <a:ext cx="955991" cy="623601"/>
            <a:chOff x="2309496" y="961390"/>
            <a:chExt cx="955991" cy="623601"/>
          </a:xfrm>
          <a:gradFill flip="none" rotWithShape="1">
            <a:gsLst>
              <a:gs pos="0">
                <a:srgbClr val="120249">
                  <a:alpha val="36000"/>
                </a:srgbClr>
              </a:gs>
              <a:gs pos="100000">
                <a:srgbClr val="0B1051"/>
              </a:gs>
            </a:gsLst>
            <a:lin ang="16200000" scaled="1"/>
            <a:tileRect/>
          </a:gradFill>
        </p:grpSpPr>
        <p:sp>
          <p:nvSpPr>
            <p:cNvPr id="73" name="椭圆 72"/>
            <p:cNvSpPr/>
            <p:nvPr/>
          </p:nvSpPr>
          <p:spPr>
            <a:xfrm>
              <a:off x="2309496" y="961390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4" name="椭圆 73"/>
            <p:cNvSpPr/>
            <p:nvPr/>
          </p:nvSpPr>
          <p:spPr>
            <a:xfrm>
              <a:off x="2481028" y="961390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5" name="椭圆 74"/>
            <p:cNvSpPr/>
            <p:nvPr/>
          </p:nvSpPr>
          <p:spPr>
            <a:xfrm>
              <a:off x="2652561" y="961390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2824093" y="961390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2995626" y="961390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>
              <a:off x="3167158" y="961390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2309496" y="1132923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>
              <a:off x="2481028" y="1132923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>
              <a:off x="2652561" y="1132923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2824093" y="1132923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2995626" y="1132923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3167158" y="1132923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311083" y="1316716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482615" y="1316716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654148" y="1316716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2825680" y="1316716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2997213" y="1316716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3168745" y="1316716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2311083" y="1488249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2482615" y="1488249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654148" y="1488249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2825680" y="1488249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2997213" y="1488249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3168745" y="1488249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788252" y="2294448"/>
            <a:ext cx="2277940" cy="2277940"/>
            <a:chOff x="3615567" y="2290030"/>
            <a:chExt cx="2277940" cy="2277940"/>
          </a:xfrm>
        </p:grpSpPr>
        <p:sp>
          <p:nvSpPr>
            <p:cNvPr id="97" name="椭圆 96"/>
            <p:cNvSpPr/>
            <p:nvPr/>
          </p:nvSpPr>
          <p:spPr>
            <a:xfrm>
              <a:off x="3615567" y="2290030"/>
              <a:ext cx="2277940" cy="2277940"/>
            </a:xfrm>
            <a:prstGeom prst="ellipse">
              <a:avLst/>
            </a:prstGeom>
            <a:gradFill>
              <a:gsLst>
                <a:gs pos="0">
                  <a:srgbClr val="B30660"/>
                </a:gs>
                <a:gs pos="100000">
                  <a:srgbClr val="570152">
                    <a:alpha val="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999071" y="2828835"/>
              <a:ext cx="158893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 </a:t>
              </a:r>
              <a:r>
                <a:rPr kumimoji="0" lang="en-US" altLang="zh-CN" sz="7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04</a:t>
              </a:r>
              <a:endPara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5385563" y="2598003"/>
            <a:ext cx="3986463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800" kern="0" dirty="0">
                <a:solidFill>
                  <a:prstClr val="white"/>
                </a:solidFill>
                <a:cs typeface="+mn-ea"/>
                <a:sym typeface="+mn-lt"/>
              </a:rPr>
              <a:t>性能优化</a:t>
            </a:r>
          </a:p>
        </p:txBody>
      </p:sp>
      <p:pic>
        <p:nvPicPr>
          <p:cNvPr id="39" name="图形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41" y="239561"/>
            <a:ext cx="1572426" cy="365462"/>
          </a:xfrm>
          <a:prstGeom prst="rect">
            <a:avLst/>
          </a:prstGeom>
        </p:spPr>
      </p:pic>
    </p:spTree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rgbClr val="120249"/>
            </a:gs>
            <a:gs pos="100000">
              <a:srgbClr val="570152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角三角形 7"/>
          <p:cNvSpPr/>
          <p:nvPr/>
        </p:nvSpPr>
        <p:spPr>
          <a:xfrm>
            <a:off x="-214744" y="-331636"/>
            <a:ext cx="5203797" cy="7167317"/>
          </a:xfrm>
          <a:prstGeom prst="rtTriangle">
            <a:avLst/>
          </a:prstGeom>
          <a:solidFill>
            <a:srgbClr val="0B1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直角三角形 8"/>
          <p:cNvSpPr/>
          <p:nvPr/>
        </p:nvSpPr>
        <p:spPr>
          <a:xfrm flipH="1">
            <a:off x="7507046" y="-298218"/>
            <a:ext cx="4673618" cy="7167317"/>
          </a:xfrm>
          <a:prstGeom prst="rtTriangle">
            <a:avLst/>
          </a:prstGeom>
          <a:solidFill>
            <a:srgbClr val="120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44" name="组合 43"/>
          <p:cNvGrpSpPr/>
          <p:nvPr/>
        </p:nvGrpSpPr>
        <p:grpSpPr>
          <a:xfrm rot="1767638">
            <a:off x="-1438722" y="-2087913"/>
            <a:ext cx="3823256" cy="10810241"/>
            <a:chOff x="1066240" y="548032"/>
            <a:chExt cx="2267438" cy="5917685"/>
          </a:xfrm>
        </p:grpSpPr>
        <p:sp>
          <p:nvSpPr>
            <p:cNvPr id="4" name="矩形 3"/>
            <p:cNvSpPr/>
            <p:nvPr/>
          </p:nvSpPr>
          <p:spPr>
            <a:xfrm>
              <a:off x="1066240" y="979317"/>
              <a:ext cx="1327639" cy="5486400"/>
            </a:xfrm>
            <a:prstGeom prst="rect">
              <a:avLst/>
            </a:prstGeom>
            <a:solidFill>
              <a:srgbClr val="111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822939" y="838200"/>
              <a:ext cx="1327639" cy="5486400"/>
            </a:xfrm>
            <a:prstGeom prst="rect">
              <a:avLst/>
            </a:prstGeom>
            <a:solidFill>
              <a:srgbClr val="1B03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348034" y="548032"/>
              <a:ext cx="985644" cy="5797485"/>
            </a:xfrm>
            <a:prstGeom prst="rect">
              <a:avLst/>
            </a:prstGeom>
            <a:solidFill>
              <a:srgbClr val="120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" name="平行四边形 6"/>
            <p:cNvSpPr/>
            <p:nvPr/>
          </p:nvSpPr>
          <p:spPr>
            <a:xfrm rot="16200000">
              <a:off x="-377397" y="3950210"/>
              <a:ext cx="3724275" cy="371475"/>
            </a:xfrm>
            <a:prstGeom prst="parallelogram">
              <a:avLst>
                <a:gd name="adj" fmla="val 73387"/>
              </a:avLst>
            </a:prstGeom>
            <a:solidFill>
              <a:srgbClr val="120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0" name="直角三角形 9"/>
          <p:cNvSpPr/>
          <p:nvPr/>
        </p:nvSpPr>
        <p:spPr>
          <a:xfrm flipH="1">
            <a:off x="8108491" y="693206"/>
            <a:ext cx="4083509" cy="6189826"/>
          </a:xfrm>
          <a:prstGeom prst="rtTriangle">
            <a:avLst/>
          </a:prstGeom>
          <a:solidFill>
            <a:srgbClr val="0B1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 rot="1957148">
            <a:off x="9326101" y="2013369"/>
            <a:ext cx="798688" cy="5866044"/>
            <a:chOff x="12907453" y="2528033"/>
            <a:chExt cx="681038" cy="3876675"/>
          </a:xfrm>
        </p:grpSpPr>
        <p:sp>
          <p:nvSpPr>
            <p:cNvPr id="11" name="平行四边形 10"/>
            <p:cNvSpPr/>
            <p:nvPr/>
          </p:nvSpPr>
          <p:spPr>
            <a:xfrm rot="16200000">
              <a:off x="11309634" y="4125852"/>
              <a:ext cx="3724275" cy="528638"/>
            </a:xfrm>
            <a:prstGeom prst="parallelogram">
              <a:avLst>
                <a:gd name="adj" fmla="val 73387"/>
              </a:avLst>
            </a:prstGeom>
            <a:solidFill>
              <a:srgbClr val="1A03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" name="平行四边形 11"/>
            <p:cNvSpPr/>
            <p:nvPr/>
          </p:nvSpPr>
          <p:spPr>
            <a:xfrm rot="16200000">
              <a:off x="11462034" y="4278252"/>
              <a:ext cx="3724275" cy="528638"/>
            </a:xfrm>
            <a:prstGeom prst="parallelogram">
              <a:avLst>
                <a:gd name="adj" fmla="val 73387"/>
              </a:avLst>
            </a:prstGeom>
            <a:solidFill>
              <a:srgbClr val="121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6" name="椭圆 15"/>
          <p:cNvSpPr/>
          <p:nvPr/>
        </p:nvSpPr>
        <p:spPr>
          <a:xfrm>
            <a:off x="2051462" y="1852804"/>
            <a:ext cx="2277940" cy="2277940"/>
          </a:xfrm>
          <a:prstGeom prst="ellipse">
            <a:avLst/>
          </a:prstGeom>
          <a:gradFill>
            <a:gsLst>
              <a:gs pos="40000">
                <a:srgbClr val="B30660"/>
              </a:gs>
              <a:gs pos="100000">
                <a:srgbClr val="570152">
                  <a:alpha val="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3717841" y="5091679"/>
            <a:ext cx="955991" cy="623601"/>
            <a:chOff x="2309496" y="961390"/>
            <a:chExt cx="955991" cy="623601"/>
          </a:xfrm>
          <a:gradFill flip="none" rotWithShape="1">
            <a:gsLst>
              <a:gs pos="0">
                <a:srgbClr val="120249">
                  <a:alpha val="30000"/>
                </a:srgbClr>
              </a:gs>
              <a:gs pos="100000">
                <a:srgbClr val="B30660"/>
              </a:gs>
            </a:gsLst>
            <a:lin ang="16200000" scaled="1"/>
            <a:tileRect/>
          </a:gradFill>
        </p:grpSpPr>
        <p:sp>
          <p:nvSpPr>
            <p:cNvPr id="18" name="椭圆 17"/>
            <p:cNvSpPr/>
            <p:nvPr/>
          </p:nvSpPr>
          <p:spPr>
            <a:xfrm>
              <a:off x="2309496" y="961390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2481028" y="961390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2561" y="961390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2824093" y="961390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2995626" y="961390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3167158" y="961390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2309496" y="1132923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2481028" y="1132923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2652561" y="1132923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2824093" y="1132923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2995626" y="1132923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3167158" y="1132923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2311083" y="1316716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2482615" y="1316716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2654148" y="1316716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2825680" y="1316716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2997213" y="1316716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3168745" y="1316716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2311083" y="1488249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2482615" y="1488249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2654148" y="1488249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2825680" y="1488249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2997213" y="1488249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3168745" y="1488249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46" name="椭圆 45"/>
          <p:cNvSpPr/>
          <p:nvPr/>
        </p:nvSpPr>
        <p:spPr>
          <a:xfrm>
            <a:off x="6952845" y="4371161"/>
            <a:ext cx="2277940" cy="2277940"/>
          </a:xfrm>
          <a:prstGeom prst="ellipse">
            <a:avLst/>
          </a:prstGeom>
          <a:gradFill>
            <a:gsLst>
              <a:gs pos="40000">
                <a:srgbClr val="B30660"/>
              </a:gs>
              <a:gs pos="100000">
                <a:srgbClr val="570152">
                  <a:alpha val="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8949252" y="1693148"/>
            <a:ext cx="955991" cy="623601"/>
            <a:chOff x="2309496" y="961390"/>
            <a:chExt cx="955991" cy="623601"/>
          </a:xfrm>
          <a:gradFill flip="none" rotWithShape="1">
            <a:gsLst>
              <a:gs pos="0">
                <a:srgbClr val="120249">
                  <a:alpha val="0"/>
                </a:srgbClr>
              </a:gs>
              <a:gs pos="100000">
                <a:srgbClr val="B30660"/>
              </a:gs>
            </a:gsLst>
            <a:lin ang="16200000" scaled="1"/>
            <a:tileRect/>
          </a:gradFill>
        </p:grpSpPr>
        <p:sp>
          <p:nvSpPr>
            <p:cNvPr id="48" name="椭圆 47"/>
            <p:cNvSpPr/>
            <p:nvPr/>
          </p:nvSpPr>
          <p:spPr>
            <a:xfrm>
              <a:off x="2309496" y="961390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2481028" y="961390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2652561" y="961390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2824093" y="961390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2995626" y="961390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3167158" y="961390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2309496" y="1132923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2481028" y="1132923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2652561" y="1132923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2824093" y="1132923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2995626" y="1132923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3167158" y="1132923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2311083" y="1316716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1" name="椭圆 60"/>
            <p:cNvSpPr/>
            <p:nvPr/>
          </p:nvSpPr>
          <p:spPr>
            <a:xfrm>
              <a:off x="2482615" y="1316716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2654148" y="1316716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2825680" y="1316716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4" name="椭圆 63"/>
            <p:cNvSpPr/>
            <p:nvPr/>
          </p:nvSpPr>
          <p:spPr>
            <a:xfrm>
              <a:off x="2997213" y="1316716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>
              <a:off x="3168745" y="1316716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2311083" y="1488249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7" name="椭圆 66"/>
            <p:cNvSpPr/>
            <p:nvPr/>
          </p:nvSpPr>
          <p:spPr>
            <a:xfrm>
              <a:off x="2482615" y="1488249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>
              <a:off x="2654148" y="1488249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>
              <a:off x="2825680" y="1488249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0" name="椭圆 69"/>
            <p:cNvSpPr/>
            <p:nvPr/>
          </p:nvSpPr>
          <p:spPr>
            <a:xfrm>
              <a:off x="2997213" y="1488249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3168745" y="1488249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909609" y="4322790"/>
            <a:ext cx="955991" cy="623601"/>
            <a:chOff x="2309496" y="961390"/>
            <a:chExt cx="955991" cy="623601"/>
          </a:xfrm>
          <a:gradFill flip="none" rotWithShape="1">
            <a:gsLst>
              <a:gs pos="0">
                <a:srgbClr val="120249">
                  <a:alpha val="36000"/>
                </a:srgbClr>
              </a:gs>
              <a:gs pos="100000">
                <a:srgbClr val="0B1051"/>
              </a:gs>
            </a:gsLst>
            <a:lin ang="16200000" scaled="1"/>
            <a:tileRect/>
          </a:gradFill>
        </p:grpSpPr>
        <p:sp>
          <p:nvSpPr>
            <p:cNvPr id="73" name="椭圆 72"/>
            <p:cNvSpPr/>
            <p:nvPr/>
          </p:nvSpPr>
          <p:spPr>
            <a:xfrm>
              <a:off x="2309496" y="961390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4" name="椭圆 73"/>
            <p:cNvSpPr/>
            <p:nvPr/>
          </p:nvSpPr>
          <p:spPr>
            <a:xfrm>
              <a:off x="2481028" y="961390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5" name="椭圆 74"/>
            <p:cNvSpPr/>
            <p:nvPr/>
          </p:nvSpPr>
          <p:spPr>
            <a:xfrm>
              <a:off x="2652561" y="961390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2824093" y="961390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2995626" y="961390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>
              <a:off x="3167158" y="961390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2309496" y="1132923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>
              <a:off x="2481028" y="1132923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>
              <a:off x="2652561" y="1132923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2824093" y="1132923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2995626" y="1132923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3167158" y="1132923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311083" y="1316716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482615" y="1316716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654148" y="1316716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2825680" y="1316716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2997213" y="1316716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3168745" y="1316716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2311083" y="1488249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2482615" y="1488249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654148" y="1488249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2825680" y="1488249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2997213" y="1488249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3168745" y="1488249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01" name="文本框 100"/>
          <p:cNvSpPr txBox="1"/>
          <p:nvPr/>
        </p:nvSpPr>
        <p:spPr>
          <a:xfrm>
            <a:off x="3034031" y="2124011"/>
            <a:ext cx="61969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000" b="1" i="0" u="none" strike="noStrike" kern="1200" cap="none" spc="0" normalizeH="0" baseline="0" noProof="0">
                <a:ln w="22225"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互动环节</a:t>
            </a:r>
            <a:endParaRPr kumimoji="0" lang="zh-CN" altLang="en-US" sz="8000" b="1" i="0" u="none" strike="noStrike" kern="1200" cap="none" spc="0" normalizeH="0" baseline="0" noProof="0" dirty="0">
              <a:ln w="22225"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134372" y="4155276"/>
            <a:ext cx="170370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时间：</a:t>
            </a:r>
            <a:r>
              <a:rPr lang="en-US" altLang="zh-CN" sz="2000" kern="0" dirty="0">
                <a:solidFill>
                  <a:schemeClr val="bg1"/>
                </a:solidFill>
              </a:rPr>
              <a:t>10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min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99" name="图形 9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41" y="239561"/>
            <a:ext cx="1572426" cy="3654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rgbClr val="120249"/>
            </a:gs>
            <a:gs pos="100000">
              <a:srgbClr val="570152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角三角形 7"/>
          <p:cNvSpPr/>
          <p:nvPr/>
        </p:nvSpPr>
        <p:spPr>
          <a:xfrm>
            <a:off x="-214744" y="-331636"/>
            <a:ext cx="5203797" cy="7167317"/>
          </a:xfrm>
          <a:prstGeom prst="rtTriangle">
            <a:avLst/>
          </a:prstGeom>
          <a:solidFill>
            <a:srgbClr val="0B1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直角三角形 8"/>
          <p:cNvSpPr/>
          <p:nvPr/>
        </p:nvSpPr>
        <p:spPr>
          <a:xfrm flipH="1">
            <a:off x="7507046" y="-298218"/>
            <a:ext cx="4673618" cy="7167317"/>
          </a:xfrm>
          <a:prstGeom prst="rtTriangle">
            <a:avLst/>
          </a:prstGeom>
          <a:solidFill>
            <a:srgbClr val="120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44" name="组合 43"/>
          <p:cNvGrpSpPr/>
          <p:nvPr/>
        </p:nvGrpSpPr>
        <p:grpSpPr>
          <a:xfrm rot="1767638">
            <a:off x="-1438722" y="-2087913"/>
            <a:ext cx="3823256" cy="10810241"/>
            <a:chOff x="1066240" y="548032"/>
            <a:chExt cx="2267438" cy="5917685"/>
          </a:xfrm>
        </p:grpSpPr>
        <p:sp>
          <p:nvSpPr>
            <p:cNvPr id="4" name="矩形 3"/>
            <p:cNvSpPr/>
            <p:nvPr/>
          </p:nvSpPr>
          <p:spPr>
            <a:xfrm>
              <a:off x="1066240" y="979317"/>
              <a:ext cx="1327639" cy="5486400"/>
            </a:xfrm>
            <a:prstGeom prst="rect">
              <a:avLst/>
            </a:prstGeom>
            <a:solidFill>
              <a:srgbClr val="111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822939" y="838200"/>
              <a:ext cx="1327639" cy="5486400"/>
            </a:xfrm>
            <a:prstGeom prst="rect">
              <a:avLst/>
            </a:prstGeom>
            <a:solidFill>
              <a:srgbClr val="1B03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348034" y="548032"/>
              <a:ext cx="985644" cy="5797485"/>
            </a:xfrm>
            <a:prstGeom prst="rect">
              <a:avLst/>
            </a:prstGeom>
            <a:solidFill>
              <a:srgbClr val="120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" name="平行四边形 6"/>
            <p:cNvSpPr/>
            <p:nvPr/>
          </p:nvSpPr>
          <p:spPr>
            <a:xfrm rot="16200000">
              <a:off x="-377397" y="3950210"/>
              <a:ext cx="3724275" cy="371475"/>
            </a:xfrm>
            <a:prstGeom prst="parallelogram">
              <a:avLst>
                <a:gd name="adj" fmla="val 73387"/>
              </a:avLst>
            </a:prstGeom>
            <a:solidFill>
              <a:srgbClr val="120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0" name="直角三角形 9"/>
          <p:cNvSpPr/>
          <p:nvPr/>
        </p:nvSpPr>
        <p:spPr>
          <a:xfrm flipH="1">
            <a:off x="8108491" y="693206"/>
            <a:ext cx="4083509" cy="6189826"/>
          </a:xfrm>
          <a:prstGeom prst="rtTriangle">
            <a:avLst/>
          </a:prstGeom>
          <a:solidFill>
            <a:srgbClr val="0B1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 rot="1957148">
            <a:off x="9326101" y="2013369"/>
            <a:ext cx="798688" cy="5866044"/>
            <a:chOff x="12907453" y="2528033"/>
            <a:chExt cx="681038" cy="3876675"/>
          </a:xfrm>
        </p:grpSpPr>
        <p:sp>
          <p:nvSpPr>
            <p:cNvPr id="11" name="平行四边形 10"/>
            <p:cNvSpPr/>
            <p:nvPr/>
          </p:nvSpPr>
          <p:spPr>
            <a:xfrm rot="16200000">
              <a:off x="11309634" y="4125852"/>
              <a:ext cx="3724275" cy="528638"/>
            </a:xfrm>
            <a:prstGeom prst="parallelogram">
              <a:avLst>
                <a:gd name="adj" fmla="val 73387"/>
              </a:avLst>
            </a:prstGeom>
            <a:solidFill>
              <a:srgbClr val="1A03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" name="平行四边形 11"/>
            <p:cNvSpPr/>
            <p:nvPr/>
          </p:nvSpPr>
          <p:spPr>
            <a:xfrm rot="16200000">
              <a:off x="11462034" y="4278252"/>
              <a:ext cx="3724275" cy="528638"/>
            </a:xfrm>
            <a:prstGeom prst="parallelogram">
              <a:avLst>
                <a:gd name="adj" fmla="val 73387"/>
              </a:avLst>
            </a:prstGeom>
            <a:solidFill>
              <a:srgbClr val="121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6" name="椭圆 15"/>
          <p:cNvSpPr/>
          <p:nvPr/>
        </p:nvSpPr>
        <p:spPr>
          <a:xfrm>
            <a:off x="2051462" y="1852804"/>
            <a:ext cx="2277940" cy="2277940"/>
          </a:xfrm>
          <a:prstGeom prst="ellipse">
            <a:avLst/>
          </a:prstGeom>
          <a:gradFill>
            <a:gsLst>
              <a:gs pos="40000">
                <a:srgbClr val="B30660"/>
              </a:gs>
              <a:gs pos="100000">
                <a:srgbClr val="570152">
                  <a:alpha val="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3717841" y="5091679"/>
            <a:ext cx="955991" cy="623601"/>
            <a:chOff x="2309496" y="961390"/>
            <a:chExt cx="955991" cy="623601"/>
          </a:xfrm>
          <a:gradFill flip="none" rotWithShape="1">
            <a:gsLst>
              <a:gs pos="0">
                <a:srgbClr val="120249">
                  <a:alpha val="30000"/>
                </a:srgbClr>
              </a:gs>
              <a:gs pos="100000">
                <a:srgbClr val="B30660"/>
              </a:gs>
            </a:gsLst>
            <a:lin ang="16200000" scaled="1"/>
            <a:tileRect/>
          </a:gradFill>
        </p:grpSpPr>
        <p:sp>
          <p:nvSpPr>
            <p:cNvPr id="18" name="椭圆 17"/>
            <p:cNvSpPr/>
            <p:nvPr/>
          </p:nvSpPr>
          <p:spPr>
            <a:xfrm>
              <a:off x="2309496" y="961390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2481028" y="961390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2561" y="961390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2824093" y="961390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2995626" y="961390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3167158" y="961390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2309496" y="1132923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2481028" y="1132923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2652561" y="1132923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2824093" y="1132923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2995626" y="1132923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3167158" y="1132923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2311083" y="1316716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2482615" y="1316716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2654148" y="1316716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2825680" y="1316716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2997213" y="1316716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3168745" y="1316716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2311083" y="1488249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2482615" y="1488249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2654148" y="1488249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2825680" y="1488249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2997213" y="1488249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3168745" y="1488249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46" name="椭圆 45"/>
          <p:cNvSpPr/>
          <p:nvPr/>
        </p:nvSpPr>
        <p:spPr>
          <a:xfrm>
            <a:off x="6952845" y="4371161"/>
            <a:ext cx="2277940" cy="2277940"/>
          </a:xfrm>
          <a:prstGeom prst="ellipse">
            <a:avLst/>
          </a:prstGeom>
          <a:gradFill>
            <a:gsLst>
              <a:gs pos="40000">
                <a:srgbClr val="B30660"/>
              </a:gs>
              <a:gs pos="100000">
                <a:srgbClr val="570152">
                  <a:alpha val="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8949252" y="1693148"/>
            <a:ext cx="955991" cy="623601"/>
            <a:chOff x="2309496" y="961390"/>
            <a:chExt cx="955991" cy="623601"/>
          </a:xfrm>
          <a:gradFill flip="none" rotWithShape="1">
            <a:gsLst>
              <a:gs pos="0">
                <a:srgbClr val="120249">
                  <a:alpha val="0"/>
                </a:srgbClr>
              </a:gs>
              <a:gs pos="100000">
                <a:srgbClr val="B30660"/>
              </a:gs>
            </a:gsLst>
            <a:lin ang="16200000" scaled="1"/>
            <a:tileRect/>
          </a:gradFill>
        </p:grpSpPr>
        <p:sp>
          <p:nvSpPr>
            <p:cNvPr id="48" name="椭圆 47"/>
            <p:cNvSpPr/>
            <p:nvPr/>
          </p:nvSpPr>
          <p:spPr>
            <a:xfrm>
              <a:off x="2309496" y="961390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2481028" y="961390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2652561" y="961390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2824093" y="961390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2995626" y="961390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3167158" y="961390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2309496" y="1132923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2481028" y="1132923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2652561" y="1132923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2824093" y="1132923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2995626" y="1132923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3167158" y="1132923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2311083" y="1316716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1" name="椭圆 60"/>
            <p:cNvSpPr/>
            <p:nvPr/>
          </p:nvSpPr>
          <p:spPr>
            <a:xfrm>
              <a:off x="2482615" y="1316716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2654148" y="1316716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2825680" y="1316716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4" name="椭圆 63"/>
            <p:cNvSpPr/>
            <p:nvPr/>
          </p:nvSpPr>
          <p:spPr>
            <a:xfrm>
              <a:off x="2997213" y="1316716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>
              <a:off x="3168745" y="1316716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2311083" y="1488249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7" name="椭圆 66"/>
            <p:cNvSpPr/>
            <p:nvPr/>
          </p:nvSpPr>
          <p:spPr>
            <a:xfrm>
              <a:off x="2482615" y="1488249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>
              <a:off x="2654148" y="1488249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>
              <a:off x="2825680" y="1488249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0" name="椭圆 69"/>
            <p:cNvSpPr/>
            <p:nvPr/>
          </p:nvSpPr>
          <p:spPr>
            <a:xfrm>
              <a:off x="2997213" y="1488249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3168745" y="1488249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909609" y="4322790"/>
            <a:ext cx="955991" cy="623601"/>
            <a:chOff x="2309496" y="961390"/>
            <a:chExt cx="955991" cy="623601"/>
          </a:xfrm>
          <a:gradFill flip="none" rotWithShape="1">
            <a:gsLst>
              <a:gs pos="0">
                <a:srgbClr val="120249">
                  <a:alpha val="36000"/>
                </a:srgbClr>
              </a:gs>
              <a:gs pos="100000">
                <a:srgbClr val="0B1051"/>
              </a:gs>
            </a:gsLst>
            <a:lin ang="16200000" scaled="1"/>
            <a:tileRect/>
          </a:gradFill>
        </p:grpSpPr>
        <p:sp>
          <p:nvSpPr>
            <p:cNvPr id="73" name="椭圆 72"/>
            <p:cNvSpPr/>
            <p:nvPr/>
          </p:nvSpPr>
          <p:spPr>
            <a:xfrm>
              <a:off x="2309496" y="961390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4" name="椭圆 73"/>
            <p:cNvSpPr/>
            <p:nvPr/>
          </p:nvSpPr>
          <p:spPr>
            <a:xfrm>
              <a:off x="2481028" y="961390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5" name="椭圆 74"/>
            <p:cNvSpPr/>
            <p:nvPr/>
          </p:nvSpPr>
          <p:spPr>
            <a:xfrm>
              <a:off x="2652561" y="961390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2824093" y="961390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2995626" y="961390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>
              <a:off x="3167158" y="961390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2309496" y="1132923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>
              <a:off x="2481028" y="1132923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>
              <a:off x="2652561" y="1132923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2824093" y="1132923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2995626" y="1132923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3167158" y="1132923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311083" y="1316716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482615" y="1316716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654148" y="1316716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2825680" y="1316716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2997213" y="1316716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3168745" y="1316716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2311083" y="1488249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2482615" y="1488249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654148" y="1488249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2825680" y="1488249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2997213" y="1488249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3168745" y="1488249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01" name="文本框 100"/>
          <p:cNvSpPr txBox="1"/>
          <p:nvPr/>
        </p:nvSpPr>
        <p:spPr>
          <a:xfrm>
            <a:off x="3034031" y="2124011"/>
            <a:ext cx="61969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000" b="1" i="0" u="none" strike="noStrike" kern="1200" cap="none" spc="0" normalizeH="0" baseline="0" noProof="0" dirty="0">
                <a:ln w="22225"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THANKS</a:t>
            </a:r>
            <a:endParaRPr kumimoji="0" lang="zh-CN" altLang="en-US" sz="8000" b="1" i="0" u="none" strike="noStrike" kern="1200" cap="none" spc="0" normalizeH="0" baseline="0" noProof="0" dirty="0">
              <a:ln w="22225"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989622" y="4693868"/>
            <a:ext cx="3663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主讲：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LOUIE  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时间：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2022.</a:t>
            </a:r>
            <a:r>
              <a:rPr lang="en-US" altLang="zh-CN" sz="2000" kern="0" dirty="0">
                <a:solidFill>
                  <a:schemeClr val="bg1"/>
                </a:solidFill>
              </a:rPr>
              <a:t>06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99" name="图形 9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41" y="239561"/>
            <a:ext cx="1572426" cy="3654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rgbClr val="120249"/>
            </a:gs>
            <a:gs pos="100000">
              <a:srgbClr val="570152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/>
          <p:cNvSpPr/>
          <p:nvPr/>
        </p:nvSpPr>
        <p:spPr>
          <a:xfrm flipH="1">
            <a:off x="7507046" y="-298218"/>
            <a:ext cx="4673618" cy="7167317"/>
          </a:xfrm>
          <a:prstGeom prst="rtTriangle">
            <a:avLst/>
          </a:prstGeom>
          <a:solidFill>
            <a:srgbClr val="120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44" name="组合 43"/>
          <p:cNvGrpSpPr/>
          <p:nvPr/>
        </p:nvGrpSpPr>
        <p:grpSpPr>
          <a:xfrm rot="1767638">
            <a:off x="-1549112" y="-1668036"/>
            <a:ext cx="3514521" cy="10280171"/>
            <a:chOff x="1066240" y="838200"/>
            <a:chExt cx="2084338" cy="5627517"/>
          </a:xfrm>
        </p:grpSpPr>
        <p:sp>
          <p:nvSpPr>
            <p:cNvPr id="4" name="矩形 3"/>
            <p:cNvSpPr/>
            <p:nvPr/>
          </p:nvSpPr>
          <p:spPr>
            <a:xfrm>
              <a:off x="1066240" y="979317"/>
              <a:ext cx="1327639" cy="5486400"/>
            </a:xfrm>
            <a:prstGeom prst="rect">
              <a:avLst/>
            </a:prstGeom>
            <a:solidFill>
              <a:srgbClr val="111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822939" y="838200"/>
              <a:ext cx="1327639" cy="5486400"/>
            </a:xfrm>
            <a:prstGeom prst="rect">
              <a:avLst/>
            </a:prstGeom>
            <a:solidFill>
              <a:srgbClr val="1B03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0" name="直角三角形 9"/>
          <p:cNvSpPr/>
          <p:nvPr/>
        </p:nvSpPr>
        <p:spPr>
          <a:xfrm flipH="1">
            <a:off x="8108491" y="693206"/>
            <a:ext cx="4083509" cy="6189826"/>
          </a:xfrm>
          <a:prstGeom prst="rtTriangle">
            <a:avLst/>
          </a:prstGeom>
          <a:solidFill>
            <a:srgbClr val="0B1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 rot="1957148">
            <a:off x="9326101" y="2013369"/>
            <a:ext cx="798688" cy="5866044"/>
            <a:chOff x="12907453" y="2528033"/>
            <a:chExt cx="681038" cy="3876675"/>
          </a:xfrm>
        </p:grpSpPr>
        <p:sp>
          <p:nvSpPr>
            <p:cNvPr id="11" name="平行四边形 10"/>
            <p:cNvSpPr/>
            <p:nvPr/>
          </p:nvSpPr>
          <p:spPr>
            <a:xfrm rot="16200000">
              <a:off x="11309634" y="4125852"/>
              <a:ext cx="3724275" cy="528638"/>
            </a:xfrm>
            <a:prstGeom prst="parallelogram">
              <a:avLst>
                <a:gd name="adj" fmla="val 73387"/>
              </a:avLst>
            </a:prstGeom>
            <a:solidFill>
              <a:srgbClr val="1A03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" name="平行四边形 11"/>
            <p:cNvSpPr/>
            <p:nvPr/>
          </p:nvSpPr>
          <p:spPr>
            <a:xfrm rot="16200000">
              <a:off x="11462034" y="4278252"/>
              <a:ext cx="3724275" cy="528638"/>
            </a:xfrm>
            <a:prstGeom prst="parallelogram">
              <a:avLst>
                <a:gd name="adj" fmla="val 73387"/>
              </a:avLst>
            </a:prstGeom>
            <a:solidFill>
              <a:srgbClr val="121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9791462" y="802811"/>
            <a:ext cx="955991" cy="623601"/>
            <a:chOff x="2309496" y="961390"/>
            <a:chExt cx="955991" cy="623601"/>
          </a:xfrm>
          <a:gradFill flip="none" rotWithShape="1">
            <a:gsLst>
              <a:gs pos="0">
                <a:srgbClr val="120249">
                  <a:alpha val="0"/>
                </a:srgbClr>
              </a:gs>
              <a:gs pos="100000">
                <a:srgbClr val="B30660"/>
              </a:gs>
            </a:gsLst>
            <a:lin ang="16200000" scaled="1"/>
            <a:tileRect/>
          </a:gradFill>
        </p:grpSpPr>
        <p:sp>
          <p:nvSpPr>
            <p:cNvPr id="48" name="椭圆 47"/>
            <p:cNvSpPr/>
            <p:nvPr/>
          </p:nvSpPr>
          <p:spPr>
            <a:xfrm>
              <a:off x="2309496" y="961390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2481028" y="961390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2652561" y="961390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2824093" y="961390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2995626" y="961390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3167158" y="961390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2309496" y="1132923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2481028" y="1132923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2652561" y="1132923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2824093" y="1132923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2995626" y="1132923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3167158" y="1132923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2311083" y="1316716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1" name="椭圆 60"/>
            <p:cNvSpPr/>
            <p:nvPr/>
          </p:nvSpPr>
          <p:spPr>
            <a:xfrm>
              <a:off x="2482615" y="1316716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2654148" y="1316716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2825680" y="1316716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4" name="椭圆 63"/>
            <p:cNvSpPr/>
            <p:nvPr/>
          </p:nvSpPr>
          <p:spPr>
            <a:xfrm>
              <a:off x="2997213" y="1316716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>
              <a:off x="3168745" y="1316716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2311083" y="1488249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7" name="椭圆 66"/>
            <p:cNvSpPr/>
            <p:nvPr/>
          </p:nvSpPr>
          <p:spPr>
            <a:xfrm>
              <a:off x="2482615" y="1488249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>
              <a:off x="2654148" y="1488249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>
              <a:off x="2825680" y="1488249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0" name="椭圆 69"/>
            <p:cNvSpPr/>
            <p:nvPr/>
          </p:nvSpPr>
          <p:spPr>
            <a:xfrm>
              <a:off x="2997213" y="1488249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3168745" y="1488249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74" name="文本框 73"/>
          <p:cNvSpPr txBox="1"/>
          <p:nvPr/>
        </p:nvSpPr>
        <p:spPr>
          <a:xfrm>
            <a:off x="1381694" y="696264"/>
            <a:ext cx="4281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 w="22225"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Part</a:t>
            </a:r>
            <a:endParaRPr kumimoji="0" lang="zh-CN" altLang="en-US" sz="5400" b="0" i="0" u="none" strike="noStrike" kern="1200" cap="none" spc="0" normalizeH="0" baseline="0" noProof="0" dirty="0">
              <a:ln w="22225"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5167085" y="1992488"/>
            <a:ext cx="5064184" cy="521970"/>
            <a:chOff x="3705727" y="1809144"/>
            <a:chExt cx="3968369" cy="521970"/>
          </a:xfrm>
        </p:grpSpPr>
        <p:sp>
          <p:nvSpPr>
            <p:cNvPr id="76" name="矩形: 圆角 75"/>
            <p:cNvSpPr/>
            <p:nvPr/>
          </p:nvSpPr>
          <p:spPr>
            <a:xfrm>
              <a:off x="3705727" y="1830123"/>
              <a:ext cx="802105" cy="481263"/>
            </a:xfrm>
            <a:prstGeom prst="roundRect">
              <a:avLst>
                <a:gd name="adj" fmla="val 50000"/>
              </a:avLst>
            </a:prstGeom>
            <a:solidFill>
              <a:srgbClr val="151F9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01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4555958" y="1809144"/>
              <a:ext cx="3118138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800" kern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压测技术的演进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4460723" y="3029877"/>
            <a:ext cx="4494467" cy="521970"/>
            <a:chOff x="3705727" y="1809144"/>
            <a:chExt cx="4494467" cy="521970"/>
          </a:xfrm>
        </p:grpSpPr>
        <p:sp>
          <p:nvSpPr>
            <p:cNvPr id="79" name="矩形: 圆角 78"/>
            <p:cNvSpPr/>
            <p:nvPr/>
          </p:nvSpPr>
          <p:spPr>
            <a:xfrm>
              <a:off x="3705727" y="1830123"/>
              <a:ext cx="802105" cy="481263"/>
            </a:xfrm>
            <a:prstGeom prst="roundRect">
              <a:avLst>
                <a:gd name="adj" fmla="val 50000"/>
              </a:avLst>
            </a:prstGeom>
            <a:solidFill>
              <a:srgbClr val="AB065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02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4555958" y="1809144"/>
              <a:ext cx="3644236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网络性能瓶颈分析</a:t>
              </a: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3754361" y="4067266"/>
            <a:ext cx="4673618" cy="523220"/>
            <a:chOff x="3705727" y="1809144"/>
            <a:chExt cx="3752685" cy="523220"/>
          </a:xfrm>
        </p:grpSpPr>
        <p:sp>
          <p:nvSpPr>
            <p:cNvPr id="82" name="矩形: 圆角 81"/>
            <p:cNvSpPr/>
            <p:nvPr/>
          </p:nvSpPr>
          <p:spPr>
            <a:xfrm>
              <a:off x="3705727" y="1830123"/>
              <a:ext cx="802105" cy="481263"/>
            </a:xfrm>
            <a:prstGeom prst="roundRect">
              <a:avLst>
                <a:gd name="adj" fmla="val 50000"/>
              </a:avLst>
            </a:prstGeom>
            <a:solidFill>
              <a:srgbClr val="151F9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03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4555958" y="1809144"/>
              <a:ext cx="29024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全链路压测实施方案</a:t>
              </a: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3047999" y="5104655"/>
            <a:ext cx="4583395" cy="523220"/>
            <a:chOff x="3705727" y="1809144"/>
            <a:chExt cx="3288631" cy="523220"/>
          </a:xfrm>
        </p:grpSpPr>
        <p:sp>
          <p:nvSpPr>
            <p:cNvPr id="85" name="矩形: 圆角 84"/>
            <p:cNvSpPr/>
            <p:nvPr/>
          </p:nvSpPr>
          <p:spPr>
            <a:xfrm>
              <a:off x="3705727" y="1830123"/>
              <a:ext cx="802105" cy="481263"/>
            </a:xfrm>
            <a:prstGeom prst="roundRect">
              <a:avLst>
                <a:gd name="adj" fmla="val 50000"/>
              </a:avLst>
            </a:prstGeom>
            <a:solidFill>
              <a:srgbClr val="AB065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04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4555958" y="1809144"/>
              <a:ext cx="2438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服务性能优化方案</a:t>
              </a:r>
            </a:p>
          </p:txBody>
        </p:sp>
      </p:grpSp>
      <p:pic>
        <p:nvPicPr>
          <p:cNvPr id="88" name="图形 8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37862" y="181896"/>
            <a:ext cx="1572426" cy="365462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120249"/>
            </a:gs>
            <a:gs pos="100000">
              <a:srgbClr val="4B0147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角三角形 7"/>
          <p:cNvSpPr/>
          <p:nvPr/>
        </p:nvSpPr>
        <p:spPr>
          <a:xfrm>
            <a:off x="-214744" y="-331636"/>
            <a:ext cx="5203797" cy="7167317"/>
          </a:xfrm>
          <a:prstGeom prst="rtTriangle">
            <a:avLst/>
          </a:prstGeom>
          <a:solidFill>
            <a:srgbClr val="0B1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44" name="组合 43"/>
          <p:cNvGrpSpPr/>
          <p:nvPr/>
        </p:nvGrpSpPr>
        <p:grpSpPr>
          <a:xfrm rot="1767638">
            <a:off x="-1438722" y="-2087913"/>
            <a:ext cx="3823256" cy="10810241"/>
            <a:chOff x="1066240" y="548032"/>
            <a:chExt cx="2267438" cy="5917685"/>
          </a:xfrm>
        </p:grpSpPr>
        <p:sp>
          <p:nvSpPr>
            <p:cNvPr id="4" name="矩形 3"/>
            <p:cNvSpPr/>
            <p:nvPr/>
          </p:nvSpPr>
          <p:spPr>
            <a:xfrm>
              <a:off x="1066240" y="979317"/>
              <a:ext cx="1327639" cy="5486400"/>
            </a:xfrm>
            <a:prstGeom prst="rect">
              <a:avLst/>
            </a:prstGeom>
            <a:solidFill>
              <a:srgbClr val="111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822939" y="838200"/>
              <a:ext cx="1327639" cy="5486400"/>
            </a:xfrm>
            <a:prstGeom prst="rect">
              <a:avLst/>
            </a:prstGeom>
            <a:solidFill>
              <a:srgbClr val="1B03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348034" y="548032"/>
              <a:ext cx="985644" cy="5797485"/>
            </a:xfrm>
            <a:prstGeom prst="rect">
              <a:avLst/>
            </a:prstGeom>
            <a:solidFill>
              <a:srgbClr val="120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" name="平行四边形 6"/>
            <p:cNvSpPr/>
            <p:nvPr/>
          </p:nvSpPr>
          <p:spPr>
            <a:xfrm rot="16200000">
              <a:off x="-377397" y="3950210"/>
              <a:ext cx="3724275" cy="371475"/>
            </a:xfrm>
            <a:prstGeom prst="parallelogram">
              <a:avLst>
                <a:gd name="adj" fmla="val 73387"/>
              </a:avLst>
            </a:prstGeom>
            <a:solidFill>
              <a:srgbClr val="120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909609" y="4322790"/>
            <a:ext cx="955991" cy="623601"/>
            <a:chOff x="2309496" y="961390"/>
            <a:chExt cx="955991" cy="623601"/>
          </a:xfrm>
          <a:gradFill flip="none" rotWithShape="1">
            <a:gsLst>
              <a:gs pos="0">
                <a:srgbClr val="120249">
                  <a:alpha val="36000"/>
                </a:srgbClr>
              </a:gs>
              <a:gs pos="100000">
                <a:srgbClr val="0B1051"/>
              </a:gs>
            </a:gsLst>
            <a:lin ang="16200000" scaled="1"/>
            <a:tileRect/>
          </a:gradFill>
        </p:grpSpPr>
        <p:sp>
          <p:nvSpPr>
            <p:cNvPr id="73" name="椭圆 72"/>
            <p:cNvSpPr/>
            <p:nvPr/>
          </p:nvSpPr>
          <p:spPr>
            <a:xfrm>
              <a:off x="2309496" y="961390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4" name="椭圆 73"/>
            <p:cNvSpPr/>
            <p:nvPr/>
          </p:nvSpPr>
          <p:spPr>
            <a:xfrm>
              <a:off x="2481028" y="961390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5" name="椭圆 74"/>
            <p:cNvSpPr/>
            <p:nvPr/>
          </p:nvSpPr>
          <p:spPr>
            <a:xfrm>
              <a:off x="2652561" y="961390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2824093" y="961390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2995626" y="961390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>
              <a:off x="3167158" y="961390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2309496" y="1132923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>
              <a:off x="2481028" y="1132923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>
              <a:off x="2652561" y="1132923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2824093" y="1132923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2995626" y="1132923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3167158" y="1132923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311083" y="1316716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482615" y="1316716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654148" y="1316716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2825680" y="1316716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2997213" y="1316716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3168745" y="1316716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2311083" y="1488249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2482615" y="1488249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654148" y="1488249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2825680" y="1488249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2997213" y="1488249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3168745" y="1488249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788252" y="2294448"/>
            <a:ext cx="2277940" cy="2277940"/>
            <a:chOff x="3615567" y="2290030"/>
            <a:chExt cx="2277940" cy="2277940"/>
          </a:xfrm>
        </p:grpSpPr>
        <p:sp>
          <p:nvSpPr>
            <p:cNvPr id="97" name="椭圆 96"/>
            <p:cNvSpPr/>
            <p:nvPr/>
          </p:nvSpPr>
          <p:spPr>
            <a:xfrm>
              <a:off x="3615567" y="2290030"/>
              <a:ext cx="2277940" cy="2277940"/>
            </a:xfrm>
            <a:prstGeom prst="ellipse">
              <a:avLst/>
            </a:prstGeom>
            <a:gradFill>
              <a:gsLst>
                <a:gs pos="0">
                  <a:srgbClr val="B30660"/>
                </a:gs>
                <a:gs pos="100000">
                  <a:srgbClr val="570152">
                    <a:alpha val="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999071" y="2828835"/>
              <a:ext cx="158893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prstClr val="white"/>
                  </a:solidFill>
                  <a:cs typeface="+mn-ea"/>
                  <a:sym typeface="+mn-lt"/>
                </a:rPr>
                <a:t> </a:t>
              </a:r>
              <a:r>
                <a:rPr lang="en-US" altLang="zh-CN" sz="7200" dirty="0">
                  <a:solidFill>
                    <a:prstClr val="white"/>
                  </a:solidFill>
                  <a:cs typeface="+mn-ea"/>
                  <a:sym typeface="+mn-lt"/>
                </a:rPr>
                <a:t>01</a:t>
              </a:r>
              <a:endParaRPr lang="zh-CN" altLang="en-US" sz="36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5361981" y="2922110"/>
            <a:ext cx="5142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4800" kern="0" dirty="0">
                <a:solidFill>
                  <a:prstClr val="white"/>
                </a:solidFill>
                <a:cs typeface="+mn-ea"/>
                <a:sym typeface="+mn-lt"/>
              </a:rPr>
              <a:t>压测技术的演进</a:t>
            </a:r>
          </a:p>
        </p:txBody>
      </p:sp>
      <p:pic>
        <p:nvPicPr>
          <p:cNvPr id="39" name="图形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37862" y="181896"/>
            <a:ext cx="1572426" cy="3654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120249"/>
            </a:gs>
            <a:gs pos="100000">
              <a:srgbClr val="4B0147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50472" y="204967"/>
            <a:ext cx="3009440" cy="956514"/>
            <a:chOff x="246724" y="204967"/>
            <a:chExt cx="3009440" cy="956514"/>
          </a:xfrm>
        </p:grpSpPr>
        <p:sp>
          <p:nvSpPr>
            <p:cNvPr id="34" name="椭圆 33"/>
            <p:cNvSpPr/>
            <p:nvPr/>
          </p:nvSpPr>
          <p:spPr>
            <a:xfrm>
              <a:off x="246724" y="239561"/>
              <a:ext cx="461192" cy="461192"/>
            </a:xfrm>
            <a:prstGeom prst="ellipse">
              <a:avLst/>
            </a:prstGeom>
            <a:gradFill>
              <a:gsLst>
                <a:gs pos="0">
                  <a:srgbClr val="B30660"/>
                </a:gs>
                <a:gs pos="100000">
                  <a:srgbClr val="570152">
                    <a:alpha val="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463485" y="204967"/>
              <a:ext cx="2792679" cy="95651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压测前提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637780" y="1505963"/>
            <a:ext cx="8916441" cy="3001869"/>
            <a:chOff x="1408268" y="1570131"/>
            <a:chExt cx="9375465" cy="3156407"/>
          </a:xfrm>
        </p:grpSpPr>
        <p:grpSp>
          <p:nvGrpSpPr>
            <p:cNvPr id="6" name="组合 5"/>
            <p:cNvGrpSpPr/>
            <p:nvPr/>
          </p:nvGrpSpPr>
          <p:grpSpPr>
            <a:xfrm>
              <a:off x="1408268" y="1570131"/>
              <a:ext cx="9375465" cy="3156407"/>
              <a:chOff x="1741714" y="1828801"/>
              <a:chExt cx="8708572" cy="2931886"/>
            </a:xfrm>
          </p:grpSpPr>
          <p:sp>
            <p:nvSpPr>
              <p:cNvPr id="21" name="koppt-任意多边形"/>
              <p:cNvSpPr/>
              <p:nvPr/>
            </p:nvSpPr>
            <p:spPr>
              <a:xfrm>
                <a:off x="4804229" y="1828801"/>
                <a:ext cx="5646057" cy="2931886"/>
              </a:xfrm>
              <a:custGeom>
                <a:avLst/>
                <a:gdLst>
                  <a:gd name="connsiteX0" fmla="*/ 2975428 w 5646057"/>
                  <a:gd name="connsiteY0" fmla="*/ 1654628 h 2931886"/>
                  <a:gd name="connsiteX1" fmla="*/ 4223657 w 5646057"/>
                  <a:gd name="connsiteY1" fmla="*/ 2917371 h 2931886"/>
                  <a:gd name="connsiteX2" fmla="*/ 5646057 w 5646057"/>
                  <a:gd name="connsiteY2" fmla="*/ 1451428 h 2931886"/>
                  <a:gd name="connsiteX3" fmla="*/ 4209142 w 5646057"/>
                  <a:gd name="connsiteY3" fmla="*/ 0 h 2931886"/>
                  <a:gd name="connsiteX4" fmla="*/ 1291771 w 5646057"/>
                  <a:gd name="connsiteY4" fmla="*/ 2931886 h 2931886"/>
                  <a:gd name="connsiteX5" fmla="*/ 0 w 5646057"/>
                  <a:gd name="connsiteY5" fmla="*/ 1683657 h 2931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46057" h="2931886">
                    <a:moveTo>
                      <a:pt x="2975428" y="1654628"/>
                    </a:moveTo>
                    <a:lnTo>
                      <a:pt x="4223657" y="2917371"/>
                    </a:lnTo>
                    <a:lnTo>
                      <a:pt x="5646057" y="1451428"/>
                    </a:lnTo>
                    <a:lnTo>
                      <a:pt x="4209142" y="0"/>
                    </a:lnTo>
                    <a:lnTo>
                      <a:pt x="1291771" y="2931886"/>
                    </a:lnTo>
                    <a:lnTo>
                      <a:pt x="0" y="1683657"/>
                    </a:lnTo>
                  </a:path>
                </a:pathLst>
              </a:custGeom>
              <a:noFill/>
              <a:ln w="38100" cap="flat">
                <a:solidFill>
                  <a:srgbClr val="0B45C5"/>
                </a:solidFill>
                <a:miter lim="400000"/>
              </a:ln>
              <a:effectLst/>
              <a:sp3d/>
            </p:spPr>
            <p:txBody>
              <a:bodyPr rot="0" spcFirstLastPara="1" vertOverflow="overflow" horzOverflow="overflow" vert="horz" wrap="square" lIns="91439" tIns="45719" rIns="91439" bIns="45719" numCol="1" spcCol="38100" rtlCol="0" anchor="t">
                <a:noAutofit/>
              </a:bodyPr>
              <a:lstStyle/>
              <a:p>
                <a:pPr marL="0" marR="0" lvl="0" indent="0" algn="ctr" defTabSz="914400" eaLnBrk="1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" name="koppt-任意多边形"/>
              <p:cNvSpPr/>
              <p:nvPr/>
            </p:nvSpPr>
            <p:spPr>
              <a:xfrm flipH="1" flipV="1">
                <a:off x="1741714" y="1828801"/>
                <a:ext cx="5646057" cy="2931886"/>
              </a:xfrm>
              <a:custGeom>
                <a:avLst/>
                <a:gdLst>
                  <a:gd name="connsiteX0" fmla="*/ 2975428 w 5646057"/>
                  <a:gd name="connsiteY0" fmla="*/ 1654628 h 2931886"/>
                  <a:gd name="connsiteX1" fmla="*/ 4223657 w 5646057"/>
                  <a:gd name="connsiteY1" fmla="*/ 2917371 h 2931886"/>
                  <a:gd name="connsiteX2" fmla="*/ 5646057 w 5646057"/>
                  <a:gd name="connsiteY2" fmla="*/ 1451428 h 2931886"/>
                  <a:gd name="connsiteX3" fmla="*/ 4209142 w 5646057"/>
                  <a:gd name="connsiteY3" fmla="*/ 0 h 2931886"/>
                  <a:gd name="connsiteX4" fmla="*/ 1291771 w 5646057"/>
                  <a:gd name="connsiteY4" fmla="*/ 2931886 h 2931886"/>
                  <a:gd name="connsiteX5" fmla="*/ 0 w 5646057"/>
                  <a:gd name="connsiteY5" fmla="*/ 1683657 h 2931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46057" h="2931886">
                    <a:moveTo>
                      <a:pt x="2975428" y="1654628"/>
                    </a:moveTo>
                    <a:lnTo>
                      <a:pt x="4223657" y="2917371"/>
                    </a:lnTo>
                    <a:lnTo>
                      <a:pt x="5646057" y="1451428"/>
                    </a:lnTo>
                    <a:lnTo>
                      <a:pt x="4209142" y="0"/>
                    </a:lnTo>
                    <a:lnTo>
                      <a:pt x="1291771" y="2931886"/>
                    </a:lnTo>
                    <a:lnTo>
                      <a:pt x="0" y="1683657"/>
                    </a:lnTo>
                  </a:path>
                </a:pathLst>
              </a:custGeom>
              <a:noFill/>
              <a:ln w="38100" cap="flat">
                <a:solidFill>
                  <a:srgbClr val="0B45C5"/>
                </a:solidFill>
                <a:miter lim="400000"/>
              </a:ln>
              <a:effectLst/>
              <a:sp3d/>
            </p:spPr>
            <p:txBody>
              <a:bodyPr rot="0" spcFirstLastPara="1" vertOverflow="overflow" horzOverflow="overflow" vert="horz" wrap="square" lIns="91439" tIns="45719" rIns="91439" bIns="45719" numCol="1" spcCol="38100" rtlCol="0" anchor="t">
                <a:noAutofit/>
              </a:bodyPr>
              <a:lstStyle/>
              <a:p>
                <a:pPr marL="0" marR="0" lvl="0" indent="0" algn="ctr" defTabSz="914400" eaLnBrk="1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4938716" y="2015464"/>
              <a:ext cx="2328241" cy="2328241"/>
              <a:chOff x="4938716" y="2015464"/>
              <a:chExt cx="2328241" cy="2328241"/>
            </a:xfrm>
          </p:grpSpPr>
          <p:sp>
            <p:nvSpPr>
              <p:cNvPr id="18" name="koppt-矩形"/>
              <p:cNvSpPr/>
              <p:nvPr/>
            </p:nvSpPr>
            <p:spPr>
              <a:xfrm>
                <a:off x="4938716" y="2015464"/>
                <a:ext cx="2328241" cy="2328241"/>
              </a:xfrm>
              <a:prstGeom prst="diamond">
                <a:avLst/>
              </a:prstGeom>
              <a:solidFill>
                <a:srgbClr val="1A25B8"/>
              </a:solidFill>
              <a:ln w="3175" cap="flat">
                <a:noFill/>
                <a:miter lim="400000"/>
              </a:ln>
              <a:effectLst/>
              <a:sp3d/>
            </p:spPr>
            <p:txBody>
              <a:bodyPr rot="0" spcFirstLastPara="1" vertOverflow="overflow" horzOverflow="overflow" vert="horz" wrap="square" lIns="60959" tIns="60959" rIns="60959" bIns="252000" numCol="1" spcCol="38100" rtlCol="0" anchor="b" anchorCtr="1">
                <a:noAutofit/>
              </a:bodyPr>
              <a:lstStyle/>
              <a:p>
                <a:pPr marL="0" marR="0" lvl="0" indent="0" algn="ctr" defTabSz="410845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9" name="koppt-图标"/>
              <p:cNvSpPr>
                <a:spLocks noChangeArrowheads="1"/>
              </p:cNvSpPr>
              <p:nvPr/>
            </p:nvSpPr>
            <p:spPr bwMode="auto">
              <a:xfrm>
                <a:off x="5817881" y="2564814"/>
                <a:ext cx="569912" cy="619024"/>
              </a:xfrm>
              <a:custGeom>
                <a:avLst/>
                <a:gdLst>
                  <a:gd name="T0" fmla="*/ 2483 w 7054"/>
                  <a:gd name="T1" fmla="*/ 16 h 7674"/>
                  <a:gd name="T2" fmla="*/ 0 w 7054"/>
                  <a:gd name="T3" fmla="*/ 6284 h 7674"/>
                  <a:gd name="T4" fmla="*/ 5685 w 7054"/>
                  <a:gd name="T5" fmla="*/ 6442 h 7674"/>
                  <a:gd name="T6" fmla="*/ 554 w 7054"/>
                  <a:gd name="T7" fmla="*/ 5421 h 7674"/>
                  <a:gd name="T8" fmla="*/ 206 w 7054"/>
                  <a:gd name="T9" fmla="*/ 5349 h 7674"/>
                  <a:gd name="T10" fmla="*/ 554 w 7054"/>
                  <a:gd name="T11" fmla="*/ 4708 h 7674"/>
                  <a:gd name="T12" fmla="*/ 250 w 7054"/>
                  <a:gd name="T13" fmla="*/ 4061 h 7674"/>
                  <a:gd name="T14" fmla="*/ 499 w 7054"/>
                  <a:gd name="T15" fmla="*/ 3240 h 7674"/>
                  <a:gd name="T16" fmla="*/ 554 w 7054"/>
                  <a:gd name="T17" fmla="*/ 2569 h 7674"/>
                  <a:gd name="T18" fmla="*/ 206 w 7054"/>
                  <a:gd name="T19" fmla="*/ 2684 h 7674"/>
                  <a:gd name="T20" fmla="*/ 554 w 7054"/>
                  <a:gd name="T21" fmla="*/ 1856 h 7674"/>
                  <a:gd name="T22" fmla="*/ 1158 w 7054"/>
                  <a:gd name="T23" fmla="*/ 5646 h 7674"/>
                  <a:gd name="T24" fmla="*/ 780 w 7054"/>
                  <a:gd name="T25" fmla="*/ 4705 h 7674"/>
                  <a:gd name="T26" fmla="*/ 1202 w 7054"/>
                  <a:gd name="T27" fmla="*/ 5601 h 7674"/>
                  <a:gd name="T28" fmla="*/ 780 w 7054"/>
                  <a:gd name="T29" fmla="*/ 4003 h 7674"/>
                  <a:gd name="T30" fmla="*/ 1185 w 7054"/>
                  <a:gd name="T31" fmla="*/ 3077 h 7674"/>
                  <a:gd name="T32" fmla="*/ 1176 w 7054"/>
                  <a:gd name="T33" fmla="*/ 2322 h 7674"/>
                  <a:gd name="T34" fmla="*/ 765 w 7054"/>
                  <a:gd name="T35" fmla="*/ 1669 h 7674"/>
                  <a:gd name="T36" fmla="*/ 1202 w 7054"/>
                  <a:gd name="T37" fmla="*/ 2282 h 7674"/>
                  <a:gd name="T38" fmla="*/ 2044 w 7054"/>
                  <a:gd name="T39" fmla="*/ 5903 h 7674"/>
                  <a:gd name="T40" fmla="*/ 1573 w 7054"/>
                  <a:gd name="T41" fmla="*/ 4768 h 7674"/>
                  <a:gd name="T42" fmla="*/ 2063 w 7054"/>
                  <a:gd name="T43" fmla="*/ 3911 h 7674"/>
                  <a:gd name="T44" fmla="*/ 1524 w 7054"/>
                  <a:gd name="T45" fmla="*/ 3004 h 7674"/>
                  <a:gd name="T46" fmla="*/ 2104 w 7054"/>
                  <a:gd name="T47" fmla="*/ 3867 h 7674"/>
                  <a:gd name="T48" fmla="*/ 1569 w 7054"/>
                  <a:gd name="T49" fmla="*/ 2144 h 7674"/>
                  <a:gd name="T50" fmla="*/ 2037 w 7054"/>
                  <a:gd name="T51" fmla="*/ 853 h 7674"/>
                  <a:gd name="T52" fmla="*/ 4076 w 7054"/>
                  <a:gd name="T53" fmla="*/ 1351 h 7674"/>
                  <a:gd name="T54" fmla="*/ 4651 w 7054"/>
                  <a:gd name="T55" fmla="*/ 2433 h 7674"/>
                  <a:gd name="T56" fmla="*/ 4056 w 7054"/>
                  <a:gd name="T57" fmla="*/ 1388 h 7674"/>
                  <a:gd name="T58" fmla="*/ 4632 w 7054"/>
                  <a:gd name="T59" fmla="*/ 3137 h 7674"/>
                  <a:gd name="T60" fmla="*/ 4621 w 7054"/>
                  <a:gd name="T61" fmla="*/ 4014 h 7674"/>
                  <a:gd name="T62" fmla="*/ 2691 w 7054"/>
                  <a:gd name="T63" fmla="*/ 798 h 7674"/>
                  <a:gd name="T64" fmla="*/ 3524 w 7054"/>
                  <a:gd name="T65" fmla="*/ 2046 h 7674"/>
                  <a:gd name="T66" fmla="*/ 2692 w 7054"/>
                  <a:gd name="T67" fmla="*/ 1817 h 7674"/>
                  <a:gd name="T68" fmla="*/ 2707 w 7054"/>
                  <a:gd name="T69" fmla="*/ 2802 h 7674"/>
                  <a:gd name="T70" fmla="*/ 3511 w 7054"/>
                  <a:gd name="T71" fmla="*/ 3929 h 7674"/>
                  <a:gd name="T72" fmla="*/ 4144 w 7054"/>
                  <a:gd name="T73" fmla="*/ 6903 h 7674"/>
                  <a:gd name="T74" fmla="*/ 3082 w 7054"/>
                  <a:gd name="T75" fmla="*/ 7273 h 7674"/>
                  <a:gd name="T76" fmla="*/ 4144 w 7054"/>
                  <a:gd name="T77" fmla="*/ 4781 h 7674"/>
                  <a:gd name="T78" fmla="*/ 4624 w 7054"/>
                  <a:gd name="T79" fmla="*/ 6748 h 7674"/>
                  <a:gd name="T80" fmla="*/ 5272 w 7054"/>
                  <a:gd name="T81" fmla="*/ 4658 h 7674"/>
                  <a:gd name="T82" fmla="*/ 5507 w 7054"/>
                  <a:gd name="T83" fmla="*/ 4011 h 7674"/>
                  <a:gd name="T84" fmla="*/ 5029 w 7054"/>
                  <a:gd name="T85" fmla="*/ 3988 h 7674"/>
                  <a:gd name="T86" fmla="*/ 5507 w 7054"/>
                  <a:gd name="T87" fmla="*/ 3333 h 7674"/>
                  <a:gd name="T88" fmla="*/ 5463 w 7054"/>
                  <a:gd name="T89" fmla="*/ 2699 h 7674"/>
                  <a:gd name="T90" fmla="*/ 5049 w 7054"/>
                  <a:gd name="T91" fmla="*/ 1772 h 7674"/>
                  <a:gd name="T92" fmla="*/ 5507 w 7054"/>
                  <a:gd name="T93" fmla="*/ 2655 h 7674"/>
                  <a:gd name="T94" fmla="*/ 5929 w 7054"/>
                  <a:gd name="T95" fmla="*/ 5306 h 7674"/>
                  <a:gd name="T96" fmla="*/ 6270 w 7054"/>
                  <a:gd name="T97" fmla="*/ 4604 h 7674"/>
                  <a:gd name="T98" fmla="*/ 6270 w 7054"/>
                  <a:gd name="T99" fmla="*/ 4088 h 7674"/>
                  <a:gd name="T100" fmla="*/ 5913 w 7054"/>
                  <a:gd name="T101" fmla="*/ 3423 h 7674"/>
                  <a:gd name="T102" fmla="*/ 6284 w 7054"/>
                  <a:gd name="T103" fmla="*/ 4056 h 7674"/>
                  <a:gd name="T104" fmla="*/ 6464 w 7054"/>
                  <a:gd name="T105" fmla="*/ 5203 h 7674"/>
                  <a:gd name="T106" fmla="*/ 6748 w 7054"/>
                  <a:gd name="T107" fmla="*/ 4572 h 7674"/>
                  <a:gd name="T108" fmla="*/ 6748 w 7054"/>
                  <a:gd name="T109" fmla="*/ 4115 h 7674"/>
                  <a:gd name="T110" fmla="*/ 6448 w 7054"/>
                  <a:gd name="T111" fmla="*/ 3527 h 7674"/>
                  <a:gd name="T112" fmla="*/ 6762 w 7054"/>
                  <a:gd name="T113" fmla="*/ 4083 h 76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054" h="7674">
                    <a:moveTo>
                      <a:pt x="6961" y="2977"/>
                    </a:moveTo>
                    <a:lnTo>
                      <a:pt x="5771" y="2611"/>
                    </a:lnTo>
                    <a:lnTo>
                      <a:pt x="5771" y="1724"/>
                    </a:lnTo>
                    <a:cubicBezTo>
                      <a:pt x="5771" y="1674"/>
                      <a:pt x="5742" y="1628"/>
                      <a:pt x="5697" y="1606"/>
                    </a:cubicBezTo>
                    <a:lnTo>
                      <a:pt x="2483" y="16"/>
                    </a:lnTo>
                    <a:cubicBezTo>
                      <a:pt x="2483" y="16"/>
                      <a:pt x="2454" y="0"/>
                      <a:pt x="2415" y="2"/>
                    </a:cubicBezTo>
                    <a:cubicBezTo>
                      <a:pt x="2376" y="5"/>
                      <a:pt x="2347" y="26"/>
                      <a:pt x="2347" y="26"/>
                    </a:cubicBezTo>
                    <a:lnTo>
                      <a:pt x="55" y="1661"/>
                    </a:lnTo>
                    <a:cubicBezTo>
                      <a:pt x="21" y="1686"/>
                      <a:pt x="0" y="1726"/>
                      <a:pt x="0" y="1769"/>
                    </a:cubicBezTo>
                    <a:lnTo>
                      <a:pt x="0" y="6284"/>
                    </a:lnTo>
                    <a:cubicBezTo>
                      <a:pt x="0" y="6332"/>
                      <a:pt x="26" y="6377"/>
                      <a:pt x="69" y="6400"/>
                    </a:cubicBezTo>
                    <a:lnTo>
                      <a:pt x="2361" y="7656"/>
                    </a:lnTo>
                    <a:cubicBezTo>
                      <a:pt x="2361" y="7656"/>
                      <a:pt x="2387" y="7670"/>
                      <a:pt x="2416" y="7672"/>
                    </a:cubicBezTo>
                    <a:cubicBezTo>
                      <a:pt x="2445" y="7674"/>
                      <a:pt x="2471" y="7663"/>
                      <a:pt x="2471" y="7663"/>
                    </a:cubicBezTo>
                    <a:lnTo>
                      <a:pt x="5685" y="6442"/>
                    </a:lnTo>
                    <a:lnTo>
                      <a:pt x="6969" y="5953"/>
                    </a:lnTo>
                    <a:cubicBezTo>
                      <a:pt x="7020" y="5934"/>
                      <a:pt x="7054" y="5885"/>
                      <a:pt x="7054" y="5830"/>
                    </a:cubicBezTo>
                    <a:lnTo>
                      <a:pt x="7054" y="3103"/>
                    </a:lnTo>
                    <a:cubicBezTo>
                      <a:pt x="7054" y="3045"/>
                      <a:pt x="7016" y="2994"/>
                      <a:pt x="6961" y="2977"/>
                    </a:cubicBezTo>
                    <a:close/>
                    <a:moveTo>
                      <a:pt x="554" y="5421"/>
                    </a:moveTo>
                    <a:cubicBezTo>
                      <a:pt x="554" y="5435"/>
                      <a:pt x="548" y="5448"/>
                      <a:pt x="537" y="5456"/>
                    </a:cubicBezTo>
                    <a:cubicBezTo>
                      <a:pt x="529" y="5462"/>
                      <a:pt x="520" y="5465"/>
                      <a:pt x="510" y="5465"/>
                    </a:cubicBezTo>
                    <a:cubicBezTo>
                      <a:pt x="506" y="5465"/>
                      <a:pt x="502" y="5465"/>
                      <a:pt x="498" y="5464"/>
                    </a:cubicBezTo>
                    <a:lnTo>
                      <a:pt x="238" y="5392"/>
                    </a:lnTo>
                    <a:cubicBezTo>
                      <a:pt x="219" y="5386"/>
                      <a:pt x="206" y="5369"/>
                      <a:pt x="206" y="5349"/>
                    </a:cubicBezTo>
                    <a:lnTo>
                      <a:pt x="206" y="4683"/>
                    </a:lnTo>
                    <a:cubicBezTo>
                      <a:pt x="206" y="4670"/>
                      <a:pt x="211" y="4659"/>
                      <a:pt x="220" y="4650"/>
                    </a:cubicBezTo>
                    <a:cubicBezTo>
                      <a:pt x="230" y="4642"/>
                      <a:pt x="242" y="4638"/>
                      <a:pt x="254" y="4639"/>
                    </a:cubicBezTo>
                    <a:lnTo>
                      <a:pt x="514" y="4664"/>
                    </a:lnTo>
                    <a:cubicBezTo>
                      <a:pt x="537" y="4667"/>
                      <a:pt x="554" y="4686"/>
                      <a:pt x="554" y="4708"/>
                    </a:cubicBezTo>
                    <a:lnTo>
                      <a:pt x="554" y="5421"/>
                    </a:lnTo>
                    <a:close/>
                    <a:moveTo>
                      <a:pt x="554" y="3995"/>
                    </a:moveTo>
                    <a:cubicBezTo>
                      <a:pt x="554" y="4018"/>
                      <a:pt x="537" y="4037"/>
                      <a:pt x="514" y="4039"/>
                    </a:cubicBezTo>
                    <a:lnTo>
                      <a:pt x="253" y="4061"/>
                    </a:lnTo>
                    <a:cubicBezTo>
                      <a:pt x="252" y="4061"/>
                      <a:pt x="251" y="4061"/>
                      <a:pt x="250" y="4061"/>
                    </a:cubicBezTo>
                    <a:cubicBezTo>
                      <a:pt x="239" y="4061"/>
                      <a:pt x="228" y="4057"/>
                      <a:pt x="220" y="4049"/>
                    </a:cubicBezTo>
                    <a:cubicBezTo>
                      <a:pt x="211" y="4041"/>
                      <a:pt x="206" y="4029"/>
                      <a:pt x="206" y="4017"/>
                    </a:cubicBezTo>
                    <a:lnTo>
                      <a:pt x="206" y="3351"/>
                    </a:lnTo>
                    <a:cubicBezTo>
                      <a:pt x="206" y="3330"/>
                      <a:pt x="219" y="3313"/>
                      <a:pt x="239" y="3308"/>
                    </a:cubicBezTo>
                    <a:lnTo>
                      <a:pt x="499" y="3240"/>
                    </a:lnTo>
                    <a:cubicBezTo>
                      <a:pt x="512" y="3236"/>
                      <a:pt x="526" y="3239"/>
                      <a:pt x="537" y="3247"/>
                    </a:cubicBezTo>
                    <a:cubicBezTo>
                      <a:pt x="548" y="3256"/>
                      <a:pt x="554" y="3269"/>
                      <a:pt x="554" y="3282"/>
                    </a:cubicBezTo>
                    <a:lnTo>
                      <a:pt x="554" y="3995"/>
                    </a:lnTo>
                    <a:lnTo>
                      <a:pt x="554" y="3995"/>
                    </a:lnTo>
                    <a:close/>
                    <a:moveTo>
                      <a:pt x="554" y="2569"/>
                    </a:moveTo>
                    <a:cubicBezTo>
                      <a:pt x="554" y="2586"/>
                      <a:pt x="544" y="2602"/>
                      <a:pt x="528" y="2609"/>
                    </a:cubicBezTo>
                    <a:lnTo>
                      <a:pt x="268" y="2724"/>
                    </a:lnTo>
                    <a:cubicBezTo>
                      <a:pt x="262" y="2727"/>
                      <a:pt x="256" y="2728"/>
                      <a:pt x="250" y="2728"/>
                    </a:cubicBezTo>
                    <a:cubicBezTo>
                      <a:pt x="242" y="2728"/>
                      <a:pt x="233" y="2726"/>
                      <a:pt x="226" y="2721"/>
                    </a:cubicBezTo>
                    <a:cubicBezTo>
                      <a:pt x="213" y="2713"/>
                      <a:pt x="206" y="2699"/>
                      <a:pt x="206" y="2684"/>
                    </a:cubicBezTo>
                    <a:lnTo>
                      <a:pt x="206" y="2018"/>
                    </a:lnTo>
                    <a:cubicBezTo>
                      <a:pt x="206" y="2002"/>
                      <a:pt x="214" y="1988"/>
                      <a:pt x="227" y="1980"/>
                    </a:cubicBezTo>
                    <a:lnTo>
                      <a:pt x="487" y="1818"/>
                    </a:lnTo>
                    <a:cubicBezTo>
                      <a:pt x="500" y="1810"/>
                      <a:pt x="517" y="1809"/>
                      <a:pt x="531" y="1817"/>
                    </a:cubicBezTo>
                    <a:cubicBezTo>
                      <a:pt x="545" y="1825"/>
                      <a:pt x="554" y="1840"/>
                      <a:pt x="554" y="1856"/>
                    </a:cubicBezTo>
                    <a:lnTo>
                      <a:pt x="554" y="2569"/>
                    </a:lnTo>
                    <a:lnTo>
                      <a:pt x="554" y="2569"/>
                    </a:lnTo>
                    <a:close/>
                    <a:moveTo>
                      <a:pt x="1202" y="5601"/>
                    </a:moveTo>
                    <a:cubicBezTo>
                      <a:pt x="1202" y="5615"/>
                      <a:pt x="1196" y="5628"/>
                      <a:pt x="1185" y="5637"/>
                    </a:cubicBezTo>
                    <a:cubicBezTo>
                      <a:pt x="1177" y="5642"/>
                      <a:pt x="1167" y="5646"/>
                      <a:pt x="1158" y="5646"/>
                    </a:cubicBezTo>
                    <a:cubicBezTo>
                      <a:pt x="1154" y="5646"/>
                      <a:pt x="1150" y="5645"/>
                      <a:pt x="1146" y="5644"/>
                    </a:cubicBezTo>
                    <a:lnTo>
                      <a:pt x="798" y="5547"/>
                    </a:lnTo>
                    <a:cubicBezTo>
                      <a:pt x="779" y="5542"/>
                      <a:pt x="765" y="5524"/>
                      <a:pt x="765" y="5505"/>
                    </a:cubicBezTo>
                    <a:lnTo>
                      <a:pt x="765" y="4738"/>
                    </a:lnTo>
                    <a:cubicBezTo>
                      <a:pt x="765" y="4725"/>
                      <a:pt x="771" y="4713"/>
                      <a:pt x="780" y="4705"/>
                    </a:cubicBezTo>
                    <a:cubicBezTo>
                      <a:pt x="789" y="4696"/>
                      <a:pt x="801" y="4692"/>
                      <a:pt x="814" y="4694"/>
                    </a:cubicBezTo>
                    <a:lnTo>
                      <a:pt x="1162" y="4728"/>
                    </a:lnTo>
                    <a:cubicBezTo>
                      <a:pt x="1185" y="4730"/>
                      <a:pt x="1202" y="4749"/>
                      <a:pt x="1202" y="4771"/>
                    </a:cubicBezTo>
                    <a:lnTo>
                      <a:pt x="1202" y="5601"/>
                    </a:lnTo>
                    <a:lnTo>
                      <a:pt x="1202" y="5601"/>
                    </a:lnTo>
                    <a:close/>
                    <a:moveTo>
                      <a:pt x="1202" y="3942"/>
                    </a:moveTo>
                    <a:cubicBezTo>
                      <a:pt x="1202" y="3965"/>
                      <a:pt x="1184" y="3984"/>
                      <a:pt x="1162" y="3986"/>
                    </a:cubicBezTo>
                    <a:lnTo>
                      <a:pt x="813" y="4014"/>
                    </a:lnTo>
                    <a:cubicBezTo>
                      <a:pt x="812" y="4015"/>
                      <a:pt x="811" y="4015"/>
                      <a:pt x="809" y="4015"/>
                    </a:cubicBezTo>
                    <a:cubicBezTo>
                      <a:pt x="799" y="4015"/>
                      <a:pt x="788" y="4010"/>
                      <a:pt x="780" y="4003"/>
                    </a:cubicBezTo>
                    <a:cubicBezTo>
                      <a:pt x="770" y="3995"/>
                      <a:pt x="765" y="3983"/>
                      <a:pt x="765" y="3971"/>
                    </a:cubicBezTo>
                    <a:lnTo>
                      <a:pt x="765" y="3204"/>
                    </a:lnTo>
                    <a:cubicBezTo>
                      <a:pt x="765" y="3184"/>
                      <a:pt x="779" y="3166"/>
                      <a:pt x="798" y="3161"/>
                    </a:cubicBezTo>
                    <a:lnTo>
                      <a:pt x="1147" y="3069"/>
                    </a:lnTo>
                    <a:cubicBezTo>
                      <a:pt x="1160" y="3066"/>
                      <a:pt x="1174" y="3069"/>
                      <a:pt x="1185" y="3077"/>
                    </a:cubicBezTo>
                    <a:cubicBezTo>
                      <a:pt x="1196" y="3085"/>
                      <a:pt x="1202" y="3098"/>
                      <a:pt x="1202" y="3112"/>
                    </a:cubicBezTo>
                    <a:lnTo>
                      <a:pt x="1202" y="3942"/>
                    </a:lnTo>
                    <a:lnTo>
                      <a:pt x="1202" y="3942"/>
                    </a:lnTo>
                    <a:close/>
                    <a:moveTo>
                      <a:pt x="1202" y="2282"/>
                    </a:moveTo>
                    <a:cubicBezTo>
                      <a:pt x="1202" y="2299"/>
                      <a:pt x="1192" y="2315"/>
                      <a:pt x="1176" y="2322"/>
                    </a:cubicBezTo>
                    <a:lnTo>
                      <a:pt x="827" y="2476"/>
                    </a:lnTo>
                    <a:cubicBezTo>
                      <a:pt x="822" y="2479"/>
                      <a:pt x="815" y="2480"/>
                      <a:pt x="809" y="2480"/>
                    </a:cubicBezTo>
                    <a:cubicBezTo>
                      <a:pt x="801" y="2480"/>
                      <a:pt x="793" y="2478"/>
                      <a:pt x="785" y="2473"/>
                    </a:cubicBezTo>
                    <a:cubicBezTo>
                      <a:pt x="773" y="2465"/>
                      <a:pt x="765" y="2451"/>
                      <a:pt x="765" y="2436"/>
                    </a:cubicBezTo>
                    <a:lnTo>
                      <a:pt x="765" y="1669"/>
                    </a:lnTo>
                    <a:cubicBezTo>
                      <a:pt x="765" y="1654"/>
                      <a:pt x="773" y="1640"/>
                      <a:pt x="786" y="1632"/>
                    </a:cubicBezTo>
                    <a:lnTo>
                      <a:pt x="1135" y="1414"/>
                    </a:lnTo>
                    <a:cubicBezTo>
                      <a:pt x="1148" y="1406"/>
                      <a:pt x="1166" y="1405"/>
                      <a:pt x="1179" y="1413"/>
                    </a:cubicBezTo>
                    <a:cubicBezTo>
                      <a:pt x="1193" y="1421"/>
                      <a:pt x="1202" y="1436"/>
                      <a:pt x="1202" y="1452"/>
                    </a:cubicBezTo>
                    <a:lnTo>
                      <a:pt x="1202" y="2282"/>
                    </a:lnTo>
                    <a:lnTo>
                      <a:pt x="1202" y="2282"/>
                    </a:lnTo>
                    <a:close/>
                    <a:moveTo>
                      <a:pt x="2104" y="5852"/>
                    </a:moveTo>
                    <a:cubicBezTo>
                      <a:pt x="2104" y="5865"/>
                      <a:pt x="2099" y="5877"/>
                      <a:pt x="2090" y="5886"/>
                    </a:cubicBezTo>
                    <a:cubicBezTo>
                      <a:pt x="2074" y="5902"/>
                      <a:pt x="2052" y="5903"/>
                      <a:pt x="2045" y="5903"/>
                    </a:cubicBezTo>
                    <a:lnTo>
                      <a:pt x="2044" y="5903"/>
                    </a:lnTo>
                    <a:cubicBezTo>
                      <a:pt x="1957" y="5903"/>
                      <a:pt x="1620" y="5781"/>
                      <a:pt x="1554" y="5757"/>
                    </a:cubicBezTo>
                    <a:cubicBezTo>
                      <a:pt x="1536" y="5751"/>
                      <a:pt x="1525" y="5734"/>
                      <a:pt x="1525" y="5715"/>
                    </a:cubicBezTo>
                    <a:lnTo>
                      <a:pt x="1525" y="4812"/>
                    </a:lnTo>
                    <a:cubicBezTo>
                      <a:pt x="1525" y="4799"/>
                      <a:pt x="1530" y="4787"/>
                      <a:pt x="1539" y="4779"/>
                    </a:cubicBezTo>
                    <a:cubicBezTo>
                      <a:pt x="1548" y="4771"/>
                      <a:pt x="1561" y="4767"/>
                      <a:pt x="1573" y="4768"/>
                    </a:cubicBezTo>
                    <a:lnTo>
                      <a:pt x="2064" y="4816"/>
                    </a:lnTo>
                    <a:cubicBezTo>
                      <a:pt x="2087" y="4818"/>
                      <a:pt x="2104" y="4837"/>
                      <a:pt x="2104" y="4860"/>
                    </a:cubicBezTo>
                    <a:cubicBezTo>
                      <a:pt x="2104" y="4869"/>
                      <a:pt x="2104" y="5809"/>
                      <a:pt x="2104" y="5852"/>
                    </a:cubicBezTo>
                    <a:close/>
                    <a:moveTo>
                      <a:pt x="2104" y="3867"/>
                    </a:moveTo>
                    <a:cubicBezTo>
                      <a:pt x="2104" y="3890"/>
                      <a:pt x="2086" y="3909"/>
                      <a:pt x="2063" y="3911"/>
                    </a:cubicBezTo>
                    <a:lnTo>
                      <a:pt x="1572" y="3952"/>
                    </a:lnTo>
                    <a:cubicBezTo>
                      <a:pt x="1571" y="3952"/>
                      <a:pt x="1570" y="3952"/>
                      <a:pt x="1569" y="3952"/>
                    </a:cubicBezTo>
                    <a:cubicBezTo>
                      <a:pt x="1558" y="3952"/>
                      <a:pt x="1547" y="3948"/>
                      <a:pt x="1539" y="3940"/>
                    </a:cubicBezTo>
                    <a:cubicBezTo>
                      <a:pt x="1529" y="3932"/>
                      <a:pt x="1524" y="3920"/>
                      <a:pt x="1524" y="3908"/>
                    </a:cubicBezTo>
                    <a:lnTo>
                      <a:pt x="1524" y="3004"/>
                    </a:lnTo>
                    <a:cubicBezTo>
                      <a:pt x="1524" y="2984"/>
                      <a:pt x="1538" y="2966"/>
                      <a:pt x="1557" y="2961"/>
                    </a:cubicBezTo>
                    <a:lnTo>
                      <a:pt x="2048" y="2832"/>
                    </a:lnTo>
                    <a:cubicBezTo>
                      <a:pt x="2061" y="2829"/>
                      <a:pt x="2076" y="2832"/>
                      <a:pt x="2086" y="2840"/>
                    </a:cubicBezTo>
                    <a:cubicBezTo>
                      <a:pt x="2097" y="2848"/>
                      <a:pt x="2104" y="2861"/>
                      <a:pt x="2104" y="2875"/>
                    </a:cubicBezTo>
                    <a:lnTo>
                      <a:pt x="2104" y="3867"/>
                    </a:lnTo>
                    <a:lnTo>
                      <a:pt x="2104" y="3867"/>
                    </a:lnTo>
                    <a:close/>
                    <a:moveTo>
                      <a:pt x="2104" y="1883"/>
                    </a:moveTo>
                    <a:cubicBezTo>
                      <a:pt x="2104" y="1900"/>
                      <a:pt x="2093" y="1916"/>
                      <a:pt x="2078" y="1923"/>
                    </a:cubicBezTo>
                    <a:lnTo>
                      <a:pt x="1587" y="2140"/>
                    </a:lnTo>
                    <a:cubicBezTo>
                      <a:pt x="1581" y="2143"/>
                      <a:pt x="1575" y="2144"/>
                      <a:pt x="1569" y="2144"/>
                    </a:cubicBezTo>
                    <a:cubicBezTo>
                      <a:pt x="1560" y="2144"/>
                      <a:pt x="1552" y="2142"/>
                      <a:pt x="1545" y="2137"/>
                    </a:cubicBezTo>
                    <a:cubicBezTo>
                      <a:pt x="1532" y="2129"/>
                      <a:pt x="1525" y="2115"/>
                      <a:pt x="1525" y="2100"/>
                    </a:cubicBezTo>
                    <a:lnTo>
                      <a:pt x="1525" y="1196"/>
                    </a:lnTo>
                    <a:cubicBezTo>
                      <a:pt x="1525" y="1181"/>
                      <a:pt x="1532" y="1167"/>
                      <a:pt x="1545" y="1159"/>
                    </a:cubicBezTo>
                    <a:lnTo>
                      <a:pt x="2037" y="853"/>
                    </a:lnTo>
                    <a:cubicBezTo>
                      <a:pt x="2050" y="844"/>
                      <a:pt x="2067" y="844"/>
                      <a:pt x="2081" y="852"/>
                    </a:cubicBezTo>
                    <a:cubicBezTo>
                      <a:pt x="2095" y="859"/>
                      <a:pt x="2104" y="874"/>
                      <a:pt x="2104" y="890"/>
                    </a:cubicBezTo>
                    <a:lnTo>
                      <a:pt x="2104" y="1883"/>
                    </a:lnTo>
                    <a:close/>
                    <a:moveTo>
                      <a:pt x="4056" y="1388"/>
                    </a:moveTo>
                    <a:cubicBezTo>
                      <a:pt x="4056" y="1373"/>
                      <a:pt x="4064" y="1359"/>
                      <a:pt x="4076" y="1351"/>
                    </a:cubicBezTo>
                    <a:cubicBezTo>
                      <a:pt x="4088" y="1343"/>
                      <a:pt x="4104" y="1341"/>
                      <a:pt x="4118" y="1347"/>
                    </a:cubicBezTo>
                    <a:lnTo>
                      <a:pt x="4642" y="1574"/>
                    </a:lnTo>
                    <a:cubicBezTo>
                      <a:pt x="4658" y="1581"/>
                      <a:pt x="4668" y="1597"/>
                      <a:pt x="4668" y="1614"/>
                    </a:cubicBezTo>
                    <a:lnTo>
                      <a:pt x="4668" y="2397"/>
                    </a:lnTo>
                    <a:cubicBezTo>
                      <a:pt x="4668" y="2411"/>
                      <a:pt x="4662" y="2424"/>
                      <a:pt x="4651" y="2433"/>
                    </a:cubicBezTo>
                    <a:cubicBezTo>
                      <a:pt x="4643" y="2438"/>
                      <a:pt x="4634" y="2441"/>
                      <a:pt x="4624" y="2441"/>
                    </a:cubicBezTo>
                    <a:cubicBezTo>
                      <a:pt x="4620" y="2441"/>
                      <a:pt x="4616" y="2441"/>
                      <a:pt x="4612" y="2439"/>
                    </a:cubicBezTo>
                    <a:lnTo>
                      <a:pt x="4087" y="2278"/>
                    </a:lnTo>
                    <a:cubicBezTo>
                      <a:pt x="4069" y="2273"/>
                      <a:pt x="4056" y="2256"/>
                      <a:pt x="4056" y="2236"/>
                    </a:cubicBezTo>
                    <a:lnTo>
                      <a:pt x="4056" y="1388"/>
                    </a:lnTo>
                    <a:lnTo>
                      <a:pt x="4056" y="1388"/>
                    </a:lnTo>
                    <a:close/>
                    <a:moveTo>
                      <a:pt x="4056" y="3085"/>
                    </a:moveTo>
                    <a:cubicBezTo>
                      <a:pt x="4056" y="3072"/>
                      <a:pt x="4062" y="3059"/>
                      <a:pt x="4072" y="3051"/>
                    </a:cubicBezTo>
                    <a:cubicBezTo>
                      <a:pt x="4082" y="3042"/>
                      <a:pt x="4095" y="3039"/>
                      <a:pt x="4108" y="3041"/>
                    </a:cubicBezTo>
                    <a:lnTo>
                      <a:pt x="4632" y="3137"/>
                    </a:lnTo>
                    <a:cubicBezTo>
                      <a:pt x="4653" y="3140"/>
                      <a:pt x="4669" y="3159"/>
                      <a:pt x="4669" y="3180"/>
                    </a:cubicBezTo>
                    <a:lnTo>
                      <a:pt x="4669" y="3970"/>
                    </a:lnTo>
                    <a:cubicBezTo>
                      <a:pt x="4669" y="3982"/>
                      <a:pt x="4664" y="3994"/>
                      <a:pt x="4655" y="4002"/>
                    </a:cubicBezTo>
                    <a:cubicBezTo>
                      <a:pt x="4646" y="4010"/>
                      <a:pt x="4636" y="4014"/>
                      <a:pt x="4624" y="4014"/>
                    </a:cubicBezTo>
                    <a:lnTo>
                      <a:pt x="4621" y="4014"/>
                    </a:lnTo>
                    <a:lnTo>
                      <a:pt x="4097" y="3977"/>
                    </a:lnTo>
                    <a:cubicBezTo>
                      <a:pt x="4074" y="3975"/>
                      <a:pt x="4056" y="3956"/>
                      <a:pt x="4056" y="3933"/>
                    </a:cubicBezTo>
                    <a:lnTo>
                      <a:pt x="4056" y="3085"/>
                    </a:lnTo>
                    <a:lnTo>
                      <a:pt x="4056" y="3085"/>
                    </a:lnTo>
                    <a:close/>
                    <a:moveTo>
                      <a:pt x="2691" y="798"/>
                    </a:moveTo>
                    <a:cubicBezTo>
                      <a:pt x="2691" y="783"/>
                      <a:pt x="2699" y="769"/>
                      <a:pt x="2711" y="761"/>
                    </a:cubicBezTo>
                    <a:cubicBezTo>
                      <a:pt x="2724" y="753"/>
                      <a:pt x="2739" y="751"/>
                      <a:pt x="2753" y="757"/>
                    </a:cubicBezTo>
                    <a:lnTo>
                      <a:pt x="3498" y="1079"/>
                    </a:lnTo>
                    <a:cubicBezTo>
                      <a:pt x="3514" y="1086"/>
                      <a:pt x="3524" y="1102"/>
                      <a:pt x="3524" y="1120"/>
                    </a:cubicBezTo>
                    <a:lnTo>
                      <a:pt x="3524" y="2046"/>
                    </a:lnTo>
                    <a:cubicBezTo>
                      <a:pt x="3524" y="2059"/>
                      <a:pt x="3518" y="2073"/>
                      <a:pt x="3506" y="2081"/>
                    </a:cubicBezTo>
                    <a:cubicBezTo>
                      <a:pt x="3499" y="2087"/>
                      <a:pt x="3490" y="2090"/>
                      <a:pt x="3480" y="2090"/>
                    </a:cubicBezTo>
                    <a:cubicBezTo>
                      <a:pt x="3476" y="2090"/>
                      <a:pt x="3472" y="2089"/>
                      <a:pt x="3467" y="2088"/>
                    </a:cubicBezTo>
                    <a:lnTo>
                      <a:pt x="2723" y="1859"/>
                    </a:lnTo>
                    <a:cubicBezTo>
                      <a:pt x="2704" y="1853"/>
                      <a:pt x="2692" y="1836"/>
                      <a:pt x="2692" y="1817"/>
                    </a:cubicBezTo>
                    <a:lnTo>
                      <a:pt x="2692" y="798"/>
                    </a:lnTo>
                    <a:lnTo>
                      <a:pt x="2691" y="798"/>
                    </a:lnTo>
                    <a:close/>
                    <a:moveTo>
                      <a:pt x="2691" y="3855"/>
                    </a:moveTo>
                    <a:lnTo>
                      <a:pt x="2691" y="2836"/>
                    </a:lnTo>
                    <a:cubicBezTo>
                      <a:pt x="2691" y="2823"/>
                      <a:pt x="2697" y="2810"/>
                      <a:pt x="2707" y="2802"/>
                    </a:cubicBezTo>
                    <a:cubicBezTo>
                      <a:pt x="2718" y="2793"/>
                      <a:pt x="2731" y="2790"/>
                      <a:pt x="2744" y="2792"/>
                    </a:cubicBezTo>
                    <a:lnTo>
                      <a:pt x="3488" y="2928"/>
                    </a:lnTo>
                    <a:cubicBezTo>
                      <a:pt x="3509" y="2932"/>
                      <a:pt x="3524" y="2950"/>
                      <a:pt x="3524" y="2972"/>
                    </a:cubicBezTo>
                    <a:lnTo>
                      <a:pt x="3524" y="3897"/>
                    </a:lnTo>
                    <a:cubicBezTo>
                      <a:pt x="3524" y="3909"/>
                      <a:pt x="3520" y="3921"/>
                      <a:pt x="3511" y="3929"/>
                    </a:cubicBezTo>
                    <a:cubicBezTo>
                      <a:pt x="3502" y="3937"/>
                      <a:pt x="3492" y="3941"/>
                      <a:pt x="3481" y="3941"/>
                    </a:cubicBezTo>
                    <a:lnTo>
                      <a:pt x="3478" y="3941"/>
                    </a:lnTo>
                    <a:lnTo>
                      <a:pt x="2733" y="3899"/>
                    </a:lnTo>
                    <a:cubicBezTo>
                      <a:pt x="2710" y="3898"/>
                      <a:pt x="2691" y="3878"/>
                      <a:pt x="2691" y="3855"/>
                    </a:cubicBezTo>
                    <a:close/>
                    <a:moveTo>
                      <a:pt x="4144" y="6903"/>
                    </a:moveTo>
                    <a:cubicBezTo>
                      <a:pt x="4144" y="6921"/>
                      <a:pt x="4133" y="6937"/>
                      <a:pt x="4116" y="6944"/>
                    </a:cubicBezTo>
                    <a:lnTo>
                      <a:pt x="3141" y="7314"/>
                    </a:lnTo>
                    <a:cubicBezTo>
                      <a:pt x="3136" y="7316"/>
                      <a:pt x="3131" y="7317"/>
                      <a:pt x="3126" y="7317"/>
                    </a:cubicBezTo>
                    <a:cubicBezTo>
                      <a:pt x="3117" y="7317"/>
                      <a:pt x="3108" y="7315"/>
                      <a:pt x="3101" y="7309"/>
                    </a:cubicBezTo>
                    <a:cubicBezTo>
                      <a:pt x="3089" y="7301"/>
                      <a:pt x="3082" y="7288"/>
                      <a:pt x="3082" y="7273"/>
                    </a:cubicBezTo>
                    <a:lnTo>
                      <a:pt x="3082" y="4847"/>
                    </a:lnTo>
                    <a:cubicBezTo>
                      <a:pt x="3082" y="4824"/>
                      <a:pt x="3099" y="4805"/>
                      <a:pt x="3123" y="4803"/>
                    </a:cubicBezTo>
                    <a:lnTo>
                      <a:pt x="4097" y="4738"/>
                    </a:lnTo>
                    <a:cubicBezTo>
                      <a:pt x="4110" y="4737"/>
                      <a:pt x="4121" y="4741"/>
                      <a:pt x="4130" y="4749"/>
                    </a:cubicBezTo>
                    <a:cubicBezTo>
                      <a:pt x="4139" y="4758"/>
                      <a:pt x="4144" y="4769"/>
                      <a:pt x="4144" y="4781"/>
                    </a:cubicBezTo>
                    <a:lnTo>
                      <a:pt x="4144" y="6903"/>
                    </a:lnTo>
                    <a:close/>
                    <a:moveTo>
                      <a:pt x="5319" y="6456"/>
                    </a:moveTo>
                    <a:cubicBezTo>
                      <a:pt x="5319" y="6474"/>
                      <a:pt x="5308" y="6491"/>
                      <a:pt x="5290" y="6497"/>
                    </a:cubicBezTo>
                    <a:lnTo>
                      <a:pt x="4640" y="6745"/>
                    </a:lnTo>
                    <a:cubicBezTo>
                      <a:pt x="4635" y="6747"/>
                      <a:pt x="4630" y="6748"/>
                      <a:pt x="4624" y="6748"/>
                    </a:cubicBezTo>
                    <a:cubicBezTo>
                      <a:pt x="4616" y="6748"/>
                      <a:pt x="4607" y="6745"/>
                      <a:pt x="4600" y="6740"/>
                    </a:cubicBezTo>
                    <a:cubicBezTo>
                      <a:pt x="4588" y="6731"/>
                      <a:pt x="4580" y="6718"/>
                      <a:pt x="4580" y="6703"/>
                    </a:cubicBezTo>
                    <a:lnTo>
                      <a:pt x="4580" y="4746"/>
                    </a:lnTo>
                    <a:cubicBezTo>
                      <a:pt x="4580" y="4723"/>
                      <a:pt x="4598" y="4704"/>
                      <a:pt x="4621" y="4702"/>
                    </a:cubicBezTo>
                    <a:lnTo>
                      <a:pt x="5272" y="4658"/>
                    </a:lnTo>
                    <a:cubicBezTo>
                      <a:pt x="5284" y="4657"/>
                      <a:pt x="5296" y="4661"/>
                      <a:pt x="5305" y="4670"/>
                    </a:cubicBezTo>
                    <a:cubicBezTo>
                      <a:pt x="5314" y="4678"/>
                      <a:pt x="5319" y="4690"/>
                      <a:pt x="5319" y="4702"/>
                    </a:cubicBezTo>
                    <a:lnTo>
                      <a:pt x="5319" y="6456"/>
                    </a:lnTo>
                    <a:lnTo>
                      <a:pt x="5319" y="6456"/>
                    </a:lnTo>
                    <a:close/>
                    <a:moveTo>
                      <a:pt x="5507" y="4011"/>
                    </a:moveTo>
                    <a:cubicBezTo>
                      <a:pt x="5507" y="4023"/>
                      <a:pt x="5502" y="4035"/>
                      <a:pt x="5493" y="4043"/>
                    </a:cubicBezTo>
                    <a:cubicBezTo>
                      <a:pt x="5484" y="4051"/>
                      <a:pt x="5474" y="4055"/>
                      <a:pt x="5463" y="4055"/>
                    </a:cubicBezTo>
                    <a:cubicBezTo>
                      <a:pt x="5462" y="4055"/>
                      <a:pt x="5461" y="4055"/>
                      <a:pt x="5460" y="4055"/>
                    </a:cubicBezTo>
                    <a:lnTo>
                      <a:pt x="5071" y="4033"/>
                    </a:lnTo>
                    <a:cubicBezTo>
                      <a:pt x="5048" y="4031"/>
                      <a:pt x="5029" y="4012"/>
                      <a:pt x="5029" y="3988"/>
                    </a:cubicBezTo>
                    <a:lnTo>
                      <a:pt x="5029" y="3262"/>
                    </a:lnTo>
                    <a:cubicBezTo>
                      <a:pt x="5029" y="3249"/>
                      <a:pt x="5035" y="3236"/>
                      <a:pt x="5045" y="3228"/>
                    </a:cubicBezTo>
                    <a:cubicBezTo>
                      <a:pt x="5055" y="3219"/>
                      <a:pt x="5069" y="3216"/>
                      <a:pt x="5082" y="3218"/>
                    </a:cubicBezTo>
                    <a:lnTo>
                      <a:pt x="5470" y="3289"/>
                    </a:lnTo>
                    <a:cubicBezTo>
                      <a:pt x="5491" y="3293"/>
                      <a:pt x="5507" y="3311"/>
                      <a:pt x="5507" y="3333"/>
                    </a:cubicBezTo>
                    <a:lnTo>
                      <a:pt x="5507" y="4011"/>
                    </a:lnTo>
                    <a:lnTo>
                      <a:pt x="5507" y="4011"/>
                    </a:lnTo>
                    <a:close/>
                    <a:moveTo>
                      <a:pt x="5507" y="2655"/>
                    </a:moveTo>
                    <a:cubicBezTo>
                      <a:pt x="5507" y="2669"/>
                      <a:pt x="5500" y="2682"/>
                      <a:pt x="5489" y="2690"/>
                    </a:cubicBezTo>
                    <a:cubicBezTo>
                      <a:pt x="5481" y="2696"/>
                      <a:pt x="5472" y="2699"/>
                      <a:pt x="5463" y="2699"/>
                    </a:cubicBezTo>
                    <a:cubicBezTo>
                      <a:pt x="5458" y="2699"/>
                      <a:pt x="5454" y="2698"/>
                      <a:pt x="5450" y="2697"/>
                    </a:cubicBezTo>
                    <a:lnTo>
                      <a:pt x="5061" y="2577"/>
                    </a:lnTo>
                    <a:cubicBezTo>
                      <a:pt x="5042" y="2572"/>
                      <a:pt x="5030" y="2555"/>
                      <a:pt x="5030" y="2535"/>
                    </a:cubicBezTo>
                    <a:lnTo>
                      <a:pt x="5030" y="1808"/>
                    </a:lnTo>
                    <a:cubicBezTo>
                      <a:pt x="5030" y="1794"/>
                      <a:pt x="5037" y="1780"/>
                      <a:pt x="5049" y="1772"/>
                    </a:cubicBezTo>
                    <a:cubicBezTo>
                      <a:pt x="5062" y="1763"/>
                      <a:pt x="5077" y="1762"/>
                      <a:pt x="5091" y="1768"/>
                    </a:cubicBezTo>
                    <a:lnTo>
                      <a:pt x="5480" y="1936"/>
                    </a:lnTo>
                    <a:cubicBezTo>
                      <a:pt x="5496" y="1943"/>
                      <a:pt x="5507" y="1959"/>
                      <a:pt x="5507" y="1977"/>
                    </a:cubicBezTo>
                    <a:lnTo>
                      <a:pt x="5507" y="2655"/>
                    </a:lnTo>
                    <a:lnTo>
                      <a:pt x="5507" y="2655"/>
                    </a:lnTo>
                    <a:close/>
                    <a:moveTo>
                      <a:pt x="6284" y="5218"/>
                    </a:moveTo>
                    <a:cubicBezTo>
                      <a:pt x="6284" y="5239"/>
                      <a:pt x="6269" y="5257"/>
                      <a:pt x="6248" y="5261"/>
                    </a:cubicBezTo>
                    <a:lnTo>
                      <a:pt x="5966" y="5315"/>
                    </a:lnTo>
                    <a:cubicBezTo>
                      <a:pt x="5963" y="5316"/>
                      <a:pt x="5960" y="5316"/>
                      <a:pt x="5957" y="5316"/>
                    </a:cubicBezTo>
                    <a:cubicBezTo>
                      <a:pt x="5947" y="5316"/>
                      <a:pt x="5937" y="5313"/>
                      <a:pt x="5929" y="5306"/>
                    </a:cubicBezTo>
                    <a:cubicBezTo>
                      <a:pt x="5919" y="5298"/>
                      <a:pt x="5913" y="5285"/>
                      <a:pt x="5913" y="5272"/>
                    </a:cubicBezTo>
                    <a:lnTo>
                      <a:pt x="5913" y="4656"/>
                    </a:lnTo>
                    <a:cubicBezTo>
                      <a:pt x="5913" y="4633"/>
                      <a:pt x="5931" y="4613"/>
                      <a:pt x="5954" y="4612"/>
                    </a:cubicBezTo>
                    <a:lnTo>
                      <a:pt x="6237" y="4593"/>
                    </a:lnTo>
                    <a:cubicBezTo>
                      <a:pt x="6249" y="4592"/>
                      <a:pt x="6261" y="4596"/>
                      <a:pt x="6270" y="4604"/>
                    </a:cubicBezTo>
                    <a:cubicBezTo>
                      <a:pt x="6279" y="4613"/>
                      <a:pt x="6284" y="4624"/>
                      <a:pt x="6284" y="4637"/>
                    </a:cubicBezTo>
                    <a:lnTo>
                      <a:pt x="6284" y="5218"/>
                    </a:lnTo>
                    <a:lnTo>
                      <a:pt x="6284" y="5218"/>
                    </a:lnTo>
                    <a:close/>
                    <a:moveTo>
                      <a:pt x="6284" y="4056"/>
                    </a:moveTo>
                    <a:cubicBezTo>
                      <a:pt x="6284" y="4068"/>
                      <a:pt x="6279" y="4080"/>
                      <a:pt x="6270" y="4088"/>
                    </a:cubicBezTo>
                    <a:cubicBezTo>
                      <a:pt x="6262" y="4095"/>
                      <a:pt x="6251" y="4100"/>
                      <a:pt x="6240" y="4100"/>
                    </a:cubicBezTo>
                    <a:lnTo>
                      <a:pt x="6237" y="4100"/>
                    </a:lnTo>
                    <a:lnTo>
                      <a:pt x="5955" y="4083"/>
                    </a:lnTo>
                    <a:cubicBezTo>
                      <a:pt x="5931" y="4082"/>
                      <a:pt x="5913" y="4063"/>
                      <a:pt x="5913" y="4039"/>
                    </a:cubicBezTo>
                    <a:lnTo>
                      <a:pt x="5913" y="3423"/>
                    </a:lnTo>
                    <a:cubicBezTo>
                      <a:pt x="5913" y="3410"/>
                      <a:pt x="5919" y="3397"/>
                      <a:pt x="5929" y="3389"/>
                    </a:cubicBezTo>
                    <a:cubicBezTo>
                      <a:pt x="5939" y="3381"/>
                      <a:pt x="5952" y="3377"/>
                      <a:pt x="5965" y="3380"/>
                    </a:cubicBezTo>
                    <a:lnTo>
                      <a:pt x="6248" y="3431"/>
                    </a:lnTo>
                    <a:cubicBezTo>
                      <a:pt x="6269" y="3435"/>
                      <a:pt x="6284" y="3453"/>
                      <a:pt x="6284" y="3474"/>
                    </a:cubicBezTo>
                    <a:lnTo>
                      <a:pt x="6284" y="4056"/>
                    </a:lnTo>
                    <a:close/>
                    <a:moveTo>
                      <a:pt x="6762" y="5126"/>
                    </a:moveTo>
                    <a:cubicBezTo>
                      <a:pt x="6762" y="5147"/>
                      <a:pt x="6747" y="5165"/>
                      <a:pt x="6726" y="5169"/>
                    </a:cubicBezTo>
                    <a:lnTo>
                      <a:pt x="6500" y="5213"/>
                    </a:lnTo>
                    <a:cubicBezTo>
                      <a:pt x="6497" y="5213"/>
                      <a:pt x="6495" y="5213"/>
                      <a:pt x="6492" y="5213"/>
                    </a:cubicBezTo>
                    <a:cubicBezTo>
                      <a:pt x="6482" y="5213"/>
                      <a:pt x="6472" y="5210"/>
                      <a:pt x="6464" y="5203"/>
                    </a:cubicBezTo>
                    <a:cubicBezTo>
                      <a:pt x="6454" y="5195"/>
                      <a:pt x="6448" y="5183"/>
                      <a:pt x="6448" y="5169"/>
                    </a:cubicBezTo>
                    <a:lnTo>
                      <a:pt x="6448" y="4620"/>
                    </a:lnTo>
                    <a:cubicBezTo>
                      <a:pt x="6448" y="4597"/>
                      <a:pt x="6466" y="4577"/>
                      <a:pt x="6489" y="4576"/>
                    </a:cubicBezTo>
                    <a:lnTo>
                      <a:pt x="6715" y="4561"/>
                    </a:lnTo>
                    <a:cubicBezTo>
                      <a:pt x="6727" y="4560"/>
                      <a:pt x="6739" y="4564"/>
                      <a:pt x="6748" y="4572"/>
                    </a:cubicBezTo>
                    <a:cubicBezTo>
                      <a:pt x="6757" y="4581"/>
                      <a:pt x="6762" y="4592"/>
                      <a:pt x="6762" y="4605"/>
                    </a:cubicBezTo>
                    <a:lnTo>
                      <a:pt x="6762" y="5126"/>
                    </a:lnTo>
                    <a:lnTo>
                      <a:pt x="6762" y="5126"/>
                    </a:lnTo>
                    <a:close/>
                    <a:moveTo>
                      <a:pt x="6762" y="4083"/>
                    </a:moveTo>
                    <a:cubicBezTo>
                      <a:pt x="6762" y="4095"/>
                      <a:pt x="6757" y="4107"/>
                      <a:pt x="6748" y="4115"/>
                    </a:cubicBezTo>
                    <a:cubicBezTo>
                      <a:pt x="6740" y="4123"/>
                      <a:pt x="6729" y="4127"/>
                      <a:pt x="6718" y="4127"/>
                    </a:cubicBezTo>
                    <a:lnTo>
                      <a:pt x="6715" y="4127"/>
                    </a:lnTo>
                    <a:lnTo>
                      <a:pt x="6489" y="4114"/>
                    </a:lnTo>
                    <a:cubicBezTo>
                      <a:pt x="6466" y="4113"/>
                      <a:pt x="6448" y="4093"/>
                      <a:pt x="6448" y="4070"/>
                    </a:cubicBezTo>
                    <a:lnTo>
                      <a:pt x="6448" y="3527"/>
                    </a:lnTo>
                    <a:cubicBezTo>
                      <a:pt x="6448" y="3515"/>
                      <a:pt x="6453" y="3502"/>
                      <a:pt x="6463" y="3494"/>
                    </a:cubicBezTo>
                    <a:cubicBezTo>
                      <a:pt x="6473" y="3486"/>
                      <a:pt x="6486" y="3482"/>
                      <a:pt x="6498" y="3484"/>
                    </a:cubicBezTo>
                    <a:lnTo>
                      <a:pt x="6724" y="3518"/>
                    </a:lnTo>
                    <a:cubicBezTo>
                      <a:pt x="6746" y="3522"/>
                      <a:pt x="6762" y="3540"/>
                      <a:pt x="6762" y="3562"/>
                    </a:cubicBezTo>
                    <a:lnTo>
                      <a:pt x="6762" y="4083"/>
                    </a:lnTo>
                    <a:lnTo>
                      <a:pt x="6762" y="408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5346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105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" name="koppt-文本框"/>
              <p:cNvSpPr/>
              <p:nvPr/>
            </p:nvSpPr>
            <p:spPr>
              <a:xfrm>
                <a:off x="5061856" y="3335193"/>
                <a:ext cx="2081963" cy="7443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410845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2000" b="1" i="0" dirty="0">
                    <a:solidFill>
                      <a:schemeClr val="bg1"/>
                    </a:solidFill>
                    <a:effectLst/>
                    <a:latin typeface="-apple-system"/>
                  </a:rPr>
                  <a:t>压测流程不中断</a:t>
                </a:r>
                <a:br>
                  <a:rPr lang="zh-CN" altLang="en-US" sz="2000" dirty="0">
                    <a:solidFill>
                      <a:schemeClr val="bg1"/>
                    </a:solidFill>
                  </a:rPr>
                </a:b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783286" y="2015464"/>
              <a:ext cx="2328241" cy="2328241"/>
              <a:chOff x="1783286" y="2015464"/>
              <a:chExt cx="2328241" cy="2328241"/>
            </a:xfrm>
          </p:grpSpPr>
          <p:sp>
            <p:nvSpPr>
              <p:cNvPr id="15" name="koppt-矩形"/>
              <p:cNvSpPr/>
              <p:nvPr/>
            </p:nvSpPr>
            <p:spPr>
              <a:xfrm>
                <a:off x="1783286" y="2015464"/>
                <a:ext cx="2328241" cy="2328241"/>
              </a:xfrm>
              <a:prstGeom prst="diamond">
                <a:avLst/>
              </a:prstGeom>
              <a:solidFill>
                <a:srgbClr val="E2087A"/>
              </a:solidFill>
              <a:ln w="3175" cap="flat">
                <a:noFill/>
                <a:miter lim="400000"/>
              </a:ln>
              <a:effectLst/>
              <a:sp3d/>
            </p:spPr>
            <p:txBody>
              <a:bodyPr rot="0" spcFirstLastPara="1" vertOverflow="overflow" horzOverflow="overflow" vert="horz" wrap="square" lIns="60959" tIns="60959" rIns="60959" bIns="252000" numCol="1" spcCol="38100" rtlCol="0" anchor="b" anchorCtr="1">
                <a:noAutofit/>
              </a:bodyPr>
              <a:lstStyle/>
              <a:p>
                <a:pPr marL="0" marR="0" lvl="0" indent="0" algn="ctr" defTabSz="410845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" name="koppt-文本框"/>
              <p:cNvSpPr/>
              <p:nvPr/>
            </p:nvSpPr>
            <p:spPr>
              <a:xfrm>
                <a:off x="1906425" y="3332244"/>
                <a:ext cx="2081962" cy="4207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410845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2000" b="1" i="0" dirty="0">
                    <a:solidFill>
                      <a:schemeClr val="bg1"/>
                    </a:solidFill>
                    <a:effectLst/>
                    <a:latin typeface="-apple-system"/>
                  </a:rPr>
                  <a:t>压测标记不丢失</a:t>
                </a:r>
                <a:endPara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7" name="图形 9"/>
              <p:cNvSpPr/>
              <p:nvPr/>
            </p:nvSpPr>
            <p:spPr>
              <a:xfrm>
                <a:off x="2651249" y="2618270"/>
                <a:ext cx="592315" cy="512113"/>
              </a:xfrm>
              <a:custGeom>
                <a:avLst/>
                <a:gdLst>
                  <a:gd name="connsiteX0" fmla="*/ 642938 w 1716404"/>
                  <a:gd name="connsiteY0" fmla="*/ 607695 h 1483995"/>
                  <a:gd name="connsiteX1" fmla="*/ 642938 w 1716404"/>
                  <a:gd name="connsiteY1" fmla="*/ 611505 h 1483995"/>
                  <a:gd name="connsiteX2" fmla="*/ 642938 w 1716404"/>
                  <a:gd name="connsiteY2" fmla="*/ 607695 h 1483995"/>
                  <a:gd name="connsiteX3" fmla="*/ 1527810 w 1716404"/>
                  <a:gd name="connsiteY3" fmla="*/ 231457 h 1483995"/>
                  <a:gd name="connsiteX4" fmla="*/ 1494473 w 1716404"/>
                  <a:gd name="connsiteY4" fmla="*/ 227648 h 1483995"/>
                  <a:gd name="connsiteX5" fmla="*/ 1171575 w 1716404"/>
                  <a:gd name="connsiteY5" fmla="*/ 227648 h 1483995"/>
                  <a:gd name="connsiteX6" fmla="*/ 1171575 w 1716404"/>
                  <a:gd name="connsiteY6" fmla="*/ 141923 h 1483995"/>
                  <a:gd name="connsiteX7" fmla="*/ 1028700 w 1716404"/>
                  <a:gd name="connsiteY7" fmla="*/ 0 h 1483995"/>
                  <a:gd name="connsiteX8" fmla="*/ 685800 w 1716404"/>
                  <a:gd name="connsiteY8" fmla="*/ 0 h 1483995"/>
                  <a:gd name="connsiteX9" fmla="*/ 542925 w 1716404"/>
                  <a:gd name="connsiteY9" fmla="*/ 141923 h 1483995"/>
                  <a:gd name="connsiteX10" fmla="*/ 542925 w 1716404"/>
                  <a:gd name="connsiteY10" fmla="*/ 227648 h 1483995"/>
                  <a:gd name="connsiteX11" fmla="*/ 220028 w 1716404"/>
                  <a:gd name="connsiteY11" fmla="*/ 227648 h 1483995"/>
                  <a:gd name="connsiteX12" fmla="*/ 186690 w 1716404"/>
                  <a:gd name="connsiteY12" fmla="*/ 231457 h 1483995"/>
                  <a:gd name="connsiteX13" fmla="*/ 0 w 1716404"/>
                  <a:gd name="connsiteY13" fmla="*/ 447675 h 1483995"/>
                  <a:gd name="connsiteX14" fmla="*/ 0 w 1716404"/>
                  <a:gd name="connsiteY14" fmla="*/ 579120 h 1483995"/>
                  <a:gd name="connsiteX15" fmla="*/ 54293 w 1716404"/>
                  <a:gd name="connsiteY15" fmla="*/ 608648 h 1483995"/>
                  <a:gd name="connsiteX16" fmla="*/ 292418 w 1716404"/>
                  <a:gd name="connsiteY16" fmla="*/ 608648 h 1483995"/>
                  <a:gd name="connsiteX17" fmla="*/ 343853 w 1716404"/>
                  <a:gd name="connsiteY17" fmla="*/ 563880 h 1483995"/>
                  <a:gd name="connsiteX18" fmla="*/ 343853 w 1716404"/>
                  <a:gd name="connsiteY18" fmla="*/ 554355 h 1483995"/>
                  <a:gd name="connsiteX19" fmla="*/ 415290 w 1716404"/>
                  <a:gd name="connsiteY19" fmla="*/ 481965 h 1483995"/>
                  <a:gd name="connsiteX20" fmla="*/ 535305 w 1716404"/>
                  <a:gd name="connsiteY20" fmla="*/ 481965 h 1483995"/>
                  <a:gd name="connsiteX21" fmla="*/ 606743 w 1716404"/>
                  <a:gd name="connsiteY21" fmla="*/ 554355 h 1483995"/>
                  <a:gd name="connsiteX22" fmla="*/ 606743 w 1716404"/>
                  <a:gd name="connsiteY22" fmla="*/ 564833 h 1483995"/>
                  <a:gd name="connsiteX23" fmla="*/ 655320 w 1716404"/>
                  <a:gd name="connsiteY23" fmla="*/ 608648 h 1483995"/>
                  <a:gd name="connsiteX24" fmla="*/ 655320 w 1716404"/>
                  <a:gd name="connsiteY24" fmla="*/ 608648 h 1483995"/>
                  <a:gd name="connsiteX25" fmla="*/ 1069658 w 1716404"/>
                  <a:gd name="connsiteY25" fmla="*/ 608648 h 1483995"/>
                  <a:gd name="connsiteX26" fmla="*/ 1109663 w 1716404"/>
                  <a:gd name="connsiteY26" fmla="*/ 570548 h 1483995"/>
                  <a:gd name="connsiteX27" fmla="*/ 1109663 w 1716404"/>
                  <a:gd name="connsiteY27" fmla="*/ 554355 h 1483995"/>
                  <a:gd name="connsiteX28" fmla="*/ 1181100 w 1716404"/>
                  <a:gd name="connsiteY28" fmla="*/ 481965 h 1483995"/>
                  <a:gd name="connsiteX29" fmla="*/ 1299210 w 1716404"/>
                  <a:gd name="connsiteY29" fmla="*/ 481965 h 1483995"/>
                  <a:gd name="connsiteX30" fmla="*/ 1370648 w 1716404"/>
                  <a:gd name="connsiteY30" fmla="*/ 554355 h 1483995"/>
                  <a:gd name="connsiteX31" fmla="*/ 1370648 w 1716404"/>
                  <a:gd name="connsiteY31" fmla="*/ 566738 h 1483995"/>
                  <a:gd name="connsiteX32" fmla="*/ 1417320 w 1716404"/>
                  <a:gd name="connsiteY32" fmla="*/ 608648 h 1483995"/>
                  <a:gd name="connsiteX33" fmla="*/ 1670685 w 1716404"/>
                  <a:gd name="connsiteY33" fmla="*/ 608648 h 1483995"/>
                  <a:gd name="connsiteX34" fmla="*/ 1716405 w 1716404"/>
                  <a:gd name="connsiteY34" fmla="*/ 583883 h 1483995"/>
                  <a:gd name="connsiteX35" fmla="*/ 1716405 w 1716404"/>
                  <a:gd name="connsiteY35" fmla="*/ 574358 h 1483995"/>
                  <a:gd name="connsiteX36" fmla="*/ 1716405 w 1716404"/>
                  <a:gd name="connsiteY36" fmla="*/ 582930 h 1483995"/>
                  <a:gd name="connsiteX37" fmla="*/ 1716405 w 1716404"/>
                  <a:gd name="connsiteY37" fmla="*/ 447675 h 1483995"/>
                  <a:gd name="connsiteX38" fmla="*/ 1527810 w 1716404"/>
                  <a:gd name="connsiteY38" fmla="*/ 231457 h 1483995"/>
                  <a:gd name="connsiteX39" fmla="*/ 1062038 w 1716404"/>
                  <a:gd name="connsiteY39" fmla="*/ 227648 h 1483995"/>
                  <a:gd name="connsiteX40" fmla="*/ 652463 w 1716404"/>
                  <a:gd name="connsiteY40" fmla="*/ 227648 h 1483995"/>
                  <a:gd name="connsiteX41" fmla="*/ 652463 w 1716404"/>
                  <a:gd name="connsiteY41" fmla="*/ 164783 h 1483995"/>
                  <a:gd name="connsiteX42" fmla="*/ 709613 w 1716404"/>
                  <a:gd name="connsiteY42" fmla="*/ 107632 h 1483995"/>
                  <a:gd name="connsiteX43" fmla="*/ 1005840 w 1716404"/>
                  <a:gd name="connsiteY43" fmla="*/ 107632 h 1483995"/>
                  <a:gd name="connsiteX44" fmla="*/ 1062990 w 1716404"/>
                  <a:gd name="connsiteY44" fmla="*/ 164783 h 1483995"/>
                  <a:gd name="connsiteX45" fmla="*/ 1062990 w 1716404"/>
                  <a:gd name="connsiteY45" fmla="*/ 227648 h 1483995"/>
                  <a:gd name="connsiteX46" fmla="*/ 1672590 w 1716404"/>
                  <a:gd name="connsiteY46" fmla="*/ 760095 h 1483995"/>
                  <a:gd name="connsiteX47" fmla="*/ 1417320 w 1716404"/>
                  <a:gd name="connsiteY47" fmla="*/ 760095 h 1483995"/>
                  <a:gd name="connsiteX48" fmla="*/ 1368743 w 1716404"/>
                  <a:gd name="connsiteY48" fmla="*/ 799147 h 1483995"/>
                  <a:gd name="connsiteX49" fmla="*/ 1368743 w 1716404"/>
                  <a:gd name="connsiteY49" fmla="*/ 814388 h 1483995"/>
                  <a:gd name="connsiteX50" fmla="*/ 1297305 w 1716404"/>
                  <a:gd name="connsiteY50" fmla="*/ 886777 h 1483995"/>
                  <a:gd name="connsiteX51" fmla="*/ 1179195 w 1716404"/>
                  <a:gd name="connsiteY51" fmla="*/ 886777 h 1483995"/>
                  <a:gd name="connsiteX52" fmla="*/ 1107758 w 1716404"/>
                  <a:gd name="connsiteY52" fmla="*/ 814388 h 1483995"/>
                  <a:gd name="connsiteX53" fmla="*/ 1107758 w 1716404"/>
                  <a:gd name="connsiteY53" fmla="*/ 800100 h 1483995"/>
                  <a:gd name="connsiteX54" fmla="*/ 1066800 w 1716404"/>
                  <a:gd name="connsiteY54" fmla="*/ 760095 h 1483995"/>
                  <a:gd name="connsiteX55" fmla="*/ 656273 w 1716404"/>
                  <a:gd name="connsiteY55" fmla="*/ 760095 h 1483995"/>
                  <a:gd name="connsiteX56" fmla="*/ 604838 w 1716404"/>
                  <a:gd name="connsiteY56" fmla="*/ 804863 h 1483995"/>
                  <a:gd name="connsiteX57" fmla="*/ 604838 w 1716404"/>
                  <a:gd name="connsiteY57" fmla="*/ 814388 h 1483995"/>
                  <a:gd name="connsiteX58" fmla="*/ 533400 w 1716404"/>
                  <a:gd name="connsiteY58" fmla="*/ 886777 h 1483995"/>
                  <a:gd name="connsiteX59" fmla="*/ 414338 w 1716404"/>
                  <a:gd name="connsiteY59" fmla="*/ 886777 h 1483995"/>
                  <a:gd name="connsiteX60" fmla="*/ 342900 w 1716404"/>
                  <a:gd name="connsiteY60" fmla="*/ 814388 h 1483995"/>
                  <a:gd name="connsiteX61" fmla="*/ 342900 w 1716404"/>
                  <a:gd name="connsiteY61" fmla="*/ 808673 h 1483995"/>
                  <a:gd name="connsiteX62" fmla="*/ 293370 w 1716404"/>
                  <a:gd name="connsiteY62" fmla="*/ 760095 h 1483995"/>
                  <a:gd name="connsiteX63" fmla="*/ 52388 w 1716404"/>
                  <a:gd name="connsiteY63" fmla="*/ 760095 h 1483995"/>
                  <a:gd name="connsiteX64" fmla="*/ 0 w 1716404"/>
                  <a:gd name="connsiteY64" fmla="*/ 790575 h 1483995"/>
                  <a:gd name="connsiteX65" fmla="*/ 0 w 1716404"/>
                  <a:gd name="connsiteY65" fmla="*/ 1263968 h 1483995"/>
                  <a:gd name="connsiteX66" fmla="*/ 220028 w 1716404"/>
                  <a:gd name="connsiteY66" fmla="*/ 1483995 h 1483995"/>
                  <a:gd name="connsiteX67" fmla="*/ 1493520 w 1716404"/>
                  <a:gd name="connsiteY67" fmla="*/ 1483995 h 1483995"/>
                  <a:gd name="connsiteX68" fmla="*/ 1713548 w 1716404"/>
                  <a:gd name="connsiteY68" fmla="*/ 1263968 h 1483995"/>
                  <a:gd name="connsiteX69" fmla="*/ 1713548 w 1716404"/>
                  <a:gd name="connsiteY69" fmla="*/ 784860 h 1483995"/>
                  <a:gd name="connsiteX70" fmla="*/ 1672590 w 1716404"/>
                  <a:gd name="connsiteY70" fmla="*/ 760095 h 1483995"/>
                  <a:gd name="connsiteX71" fmla="*/ 526733 w 1716404"/>
                  <a:gd name="connsiteY71" fmla="*/ 753427 h 1483995"/>
                  <a:gd name="connsiteX72" fmla="*/ 526733 w 1716404"/>
                  <a:gd name="connsiteY72" fmla="*/ 623888 h 1483995"/>
                  <a:gd name="connsiteX73" fmla="*/ 473393 w 1716404"/>
                  <a:gd name="connsiteY73" fmla="*/ 573405 h 1483995"/>
                  <a:gd name="connsiteX74" fmla="*/ 420053 w 1716404"/>
                  <a:gd name="connsiteY74" fmla="*/ 623888 h 1483995"/>
                  <a:gd name="connsiteX75" fmla="*/ 420053 w 1716404"/>
                  <a:gd name="connsiteY75" fmla="*/ 753427 h 1483995"/>
                  <a:gd name="connsiteX76" fmla="*/ 473393 w 1716404"/>
                  <a:gd name="connsiteY76" fmla="*/ 803910 h 1483995"/>
                  <a:gd name="connsiteX77" fmla="*/ 526733 w 1716404"/>
                  <a:gd name="connsiteY77" fmla="*/ 753427 h 1483995"/>
                  <a:gd name="connsiteX78" fmla="*/ 1292543 w 1716404"/>
                  <a:gd name="connsiteY78" fmla="*/ 753427 h 1483995"/>
                  <a:gd name="connsiteX79" fmla="*/ 1292543 w 1716404"/>
                  <a:gd name="connsiteY79" fmla="*/ 623888 h 1483995"/>
                  <a:gd name="connsiteX80" fmla="*/ 1239203 w 1716404"/>
                  <a:gd name="connsiteY80" fmla="*/ 573405 h 1483995"/>
                  <a:gd name="connsiteX81" fmla="*/ 1185863 w 1716404"/>
                  <a:gd name="connsiteY81" fmla="*/ 623888 h 1483995"/>
                  <a:gd name="connsiteX82" fmla="*/ 1185863 w 1716404"/>
                  <a:gd name="connsiteY82" fmla="*/ 753427 h 1483995"/>
                  <a:gd name="connsiteX83" fmla="*/ 1239203 w 1716404"/>
                  <a:gd name="connsiteY83" fmla="*/ 803910 h 1483995"/>
                  <a:gd name="connsiteX84" fmla="*/ 1292543 w 1716404"/>
                  <a:gd name="connsiteY84" fmla="*/ 753427 h 1483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</a:cxnLst>
                <a:rect l="l" t="t" r="r" b="b"/>
                <a:pathLst>
                  <a:path w="1716404" h="1483995">
                    <a:moveTo>
                      <a:pt x="642938" y="607695"/>
                    </a:moveTo>
                    <a:lnTo>
                      <a:pt x="642938" y="611505"/>
                    </a:lnTo>
                    <a:lnTo>
                      <a:pt x="642938" y="607695"/>
                    </a:lnTo>
                    <a:close/>
                    <a:moveTo>
                      <a:pt x="1527810" y="231457"/>
                    </a:moveTo>
                    <a:cubicBezTo>
                      <a:pt x="1516380" y="229553"/>
                      <a:pt x="1505903" y="227648"/>
                      <a:pt x="1494473" y="227648"/>
                    </a:cubicBezTo>
                    <a:lnTo>
                      <a:pt x="1171575" y="227648"/>
                    </a:lnTo>
                    <a:lnTo>
                      <a:pt x="1171575" y="141923"/>
                    </a:lnTo>
                    <a:cubicBezTo>
                      <a:pt x="1171575" y="62865"/>
                      <a:pt x="1107758" y="0"/>
                      <a:pt x="1028700" y="0"/>
                    </a:cubicBezTo>
                    <a:lnTo>
                      <a:pt x="685800" y="0"/>
                    </a:lnTo>
                    <a:cubicBezTo>
                      <a:pt x="606743" y="0"/>
                      <a:pt x="542925" y="63817"/>
                      <a:pt x="542925" y="141923"/>
                    </a:cubicBezTo>
                    <a:lnTo>
                      <a:pt x="542925" y="227648"/>
                    </a:lnTo>
                    <a:lnTo>
                      <a:pt x="220028" y="227648"/>
                    </a:lnTo>
                    <a:cubicBezTo>
                      <a:pt x="208598" y="227648"/>
                      <a:pt x="198120" y="228600"/>
                      <a:pt x="186690" y="231457"/>
                    </a:cubicBezTo>
                    <a:cubicBezTo>
                      <a:pt x="89535" y="250508"/>
                      <a:pt x="0" y="350520"/>
                      <a:pt x="0" y="447675"/>
                    </a:cubicBezTo>
                    <a:lnTo>
                      <a:pt x="0" y="579120"/>
                    </a:lnTo>
                    <a:cubicBezTo>
                      <a:pt x="4762" y="601980"/>
                      <a:pt x="19050" y="608648"/>
                      <a:pt x="54293" y="608648"/>
                    </a:cubicBezTo>
                    <a:lnTo>
                      <a:pt x="292418" y="608648"/>
                    </a:lnTo>
                    <a:cubicBezTo>
                      <a:pt x="334328" y="608648"/>
                      <a:pt x="343853" y="603885"/>
                      <a:pt x="343853" y="563880"/>
                    </a:cubicBezTo>
                    <a:lnTo>
                      <a:pt x="343853" y="554355"/>
                    </a:lnTo>
                    <a:cubicBezTo>
                      <a:pt x="343853" y="514350"/>
                      <a:pt x="376238" y="481965"/>
                      <a:pt x="415290" y="481965"/>
                    </a:cubicBezTo>
                    <a:lnTo>
                      <a:pt x="535305" y="481965"/>
                    </a:lnTo>
                    <a:cubicBezTo>
                      <a:pt x="574358" y="481965"/>
                      <a:pt x="606743" y="514350"/>
                      <a:pt x="606743" y="554355"/>
                    </a:cubicBezTo>
                    <a:lnTo>
                      <a:pt x="606743" y="564833"/>
                    </a:lnTo>
                    <a:cubicBezTo>
                      <a:pt x="606743" y="604838"/>
                      <a:pt x="616268" y="608648"/>
                      <a:pt x="655320" y="608648"/>
                    </a:cubicBezTo>
                    <a:lnTo>
                      <a:pt x="655320" y="608648"/>
                    </a:lnTo>
                    <a:lnTo>
                      <a:pt x="1069658" y="608648"/>
                    </a:lnTo>
                    <a:cubicBezTo>
                      <a:pt x="1105853" y="608648"/>
                      <a:pt x="1109663" y="603885"/>
                      <a:pt x="1109663" y="570548"/>
                    </a:cubicBezTo>
                    <a:lnTo>
                      <a:pt x="1109663" y="554355"/>
                    </a:lnTo>
                    <a:cubicBezTo>
                      <a:pt x="1109663" y="514350"/>
                      <a:pt x="1142048" y="481965"/>
                      <a:pt x="1181100" y="481965"/>
                    </a:cubicBezTo>
                    <a:lnTo>
                      <a:pt x="1299210" y="481965"/>
                    </a:lnTo>
                    <a:cubicBezTo>
                      <a:pt x="1338263" y="481965"/>
                      <a:pt x="1370648" y="514350"/>
                      <a:pt x="1370648" y="554355"/>
                    </a:cubicBezTo>
                    <a:lnTo>
                      <a:pt x="1370648" y="566738"/>
                    </a:lnTo>
                    <a:cubicBezTo>
                      <a:pt x="1370648" y="602933"/>
                      <a:pt x="1383030" y="608648"/>
                      <a:pt x="1417320" y="608648"/>
                    </a:cubicBezTo>
                    <a:lnTo>
                      <a:pt x="1670685" y="608648"/>
                    </a:lnTo>
                    <a:cubicBezTo>
                      <a:pt x="1699260" y="608648"/>
                      <a:pt x="1711643" y="602933"/>
                      <a:pt x="1716405" y="583883"/>
                    </a:cubicBezTo>
                    <a:lnTo>
                      <a:pt x="1716405" y="574358"/>
                    </a:lnTo>
                    <a:lnTo>
                      <a:pt x="1716405" y="582930"/>
                    </a:lnTo>
                    <a:lnTo>
                      <a:pt x="1716405" y="447675"/>
                    </a:lnTo>
                    <a:cubicBezTo>
                      <a:pt x="1714500" y="350520"/>
                      <a:pt x="1624965" y="250508"/>
                      <a:pt x="1527810" y="231457"/>
                    </a:cubicBezTo>
                    <a:close/>
                    <a:moveTo>
                      <a:pt x="1062038" y="227648"/>
                    </a:moveTo>
                    <a:lnTo>
                      <a:pt x="652463" y="227648"/>
                    </a:lnTo>
                    <a:lnTo>
                      <a:pt x="652463" y="164783"/>
                    </a:lnTo>
                    <a:cubicBezTo>
                      <a:pt x="652463" y="133350"/>
                      <a:pt x="678180" y="107632"/>
                      <a:pt x="709613" y="107632"/>
                    </a:cubicBezTo>
                    <a:lnTo>
                      <a:pt x="1005840" y="107632"/>
                    </a:lnTo>
                    <a:cubicBezTo>
                      <a:pt x="1037273" y="107632"/>
                      <a:pt x="1062990" y="133350"/>
                      <a:pt x="1062990" y="164783"/>
                    </a:cubicBezTo>
                    <a:lnTo>
                      <a:pt x="1062990" y="227648"/>
                    </a:lnTo>
                    <a:close/>
                    <a:moveTo>
                      <a:pt x="1672590" y="760095"/>
                    </a:moveTo>
                    <a:lnTo>
                      <a:pt x="1417320" y="760095"/>
                    </a:lnTo>
                    <a:cubicBezTo>
                      <a:pt x="1379220" y="760095"/>
                      <a:pt x="1368743" y="766763"/>
                      <a:pt x="1368743" y="799147"/>
                    </a:cubicBezTo>
                    <a:lnTo>
                      <a:pt x="1368743" y="814388"/>
                    </a:lnTo>
                    <a:cubicBezTo>
                      <a:pt x="1368743" y="854393"/>
                      <a:pt x="1336358" y="886777"/>
                      <a:pt x="1297305" y="886777"/>
                    </a:cubicBezTo>
                    <a:lnTo>
                      <a:pt x="1179195" y="886777"/>
                    </a:lnTo>
                    <a:cubicBezTo>
                      <a:pt x="1140143" y="886777"/>
                      <a:pt x="1107758" y="854393"/>
                      <a:pt x="1107758" y="814388"/>
                    </a:cubicBezTo>
                    <a:lnTo>
                      <a:pt x="1107758" y="800100"/>
                    </a:lnTo>
                    <a:cubicBezTo>
                      <a:pt x="1107758" y="768668"/>
                      <a:pt x="1099185" y="760095"/>
                      <a:pt x="1066800" y="760095"/>
                    </a:cubicBezTo>
                    <a:lnTo>
                      <a:pt x="656273" y="760095"/>
                    </a:lnTo>
                    <a:cubicBezTo>
                      <a:pt x="615315" y="760095"/>
                      <a:pt x="604838" y="768668"/>
                      <a:pt x="604838" y="804863"/>
                    </a:cubicBezTo>
                    <a:lnTo>
                      <a:pt x="604838" y="814388"/>
                    </a:lnTo>
                    <a:cubicBezTo>
                      <a:pt x="604838" y="854393"/>
                      <a:pt x="572453" y="886777"/>
                      <a:pt x="533400" y="886777"/>
                    </a:cubicBezTo>
                    <a:lnTo>
                      <a:pt x="414338" y="886777"/>
                    </a:lnTo>
                    <a:cubicBezTo>
                      <a:pt x="375285" y="886777"/>
                      <a:pt x="342900" y="854393"/>
                      <a:pt x="342900" y="814388"/>
                    </a:cubicBezTo>
                    <a:lnTo>
                      <a:pt x="342900" y="808673"/>
                    </a:lnTo>
                    <a:cubicBezTo>
                      <a:pt x="342900" y="765810"/>
                      <a:pt x="332423" y="760095"/>
                      <a:pt x="293370" y="760095"/>
                    </a:cubicBezTo>
                    <a:lnTo>
                      <a:pt x="52388" y="760095"/>
                    </a:lnTo>
                    <a:cubicBezTo>
                      <a:pt x="18098" y="760095"/>
                      <a:pt x="3810" y="766763"/>
                      <a:pt x="0" y="790575"/>
                    </a:cubicBezTo>
                    <a:lnTo>
                      <a:pt x="0" y="1263968"/>
                    </a:lnTo>
                    <a:cubicBezTo>
                      <a:pt x="0" y="1372553"/>
                      <a:pt x="111442" y="1483995"/>
                      <a:pt x="220028" y="1483995"/>
                    </a:cubicBezTo>
                    <a:lnTo>
                      <a:pt x="1493520" y="1483995"/>
                    </a:lnTo>
                    <a:cubicBezTo>
                      <a:pt x="1602105" y="1483995"/>
                      <a:pt x="1713548" y="1372553"/>
                      <a:pt x="1713548" y="1263968"/>
                    </a:cubicBezTo>
                    <a:lnTo>
                      <a:pt x="1713548" y="784860"/>
                    </a:lnTo>
                    <a:cubicBezTo>
                      <a:pt x="1709738" y="766763"/>
                      <a:pt x="1695450" y="760095"/>
                      <a:pt x="1672590" y="760095"/>
                    </a:cubicBezTo>
                    <a:close/>
                    <a:moveTo>
                      <a:pt x="526733" y="753427"/>
                    </a:moveTo>
                    <a:lnTo>
                      <a:pt x="526733" y="623888"/>
                    </a:lnTo>
                    <a:cubicBezTo>
                      <a:pt x="526733" y="584835"/>
                      <a:pt x="502920" y="573405"/>
                      <a:pt x="473393" y="573405"/>
                    </a:cubicBezTo>
                    <a:cubicBezTo>
                      <a:pt x="443865" y="573405"/>
                      <a:pt x="420053" y="584835"/>
                      <a:pt x="420053" y="623888"/>
                    </a:cubicBezTo>
                    <a:lnTo>
                      <a:pt x="420053" y="753427"/>
                    </a:lnTo>
                    <a:cubicBezTo>
                      <a:pt x="420053" y="792480"/>
                      <a:pt x="443865" y="803910"/>
                      <a:pt x="473393" y="803910"/>
                    </a:cubicBezTo>
                    <a:cubicBezTo>
                      <a:pt x="502920" y="803910"/>
                      <a:pt x="526733" y="792480"/>
                      <a:pt x="526733" y="753427"/>
                    </a:cubicBezTo>
                    <a:close/>
                    <a:moveTo>
                      <a:pt x="1292543" y="753427"/>
                    </a:moveTo>
                    <a:lnTo>
                      <a:pt x="1292543" y="623888"/>
                    </a:lnTo>
                    <a:cubicBezTo>
                      <a:pt x="1292543" y="584835"/>
                      <a:pt x="1268730" y="573405"/>
                      <a:pt x="1239203" y="573405"/>
                    </a:cubicBezTo>
                    <a:cubicBezTo>
                      <a:pt x="1209675" y="573405"/>
                      <a:pt x="1185863" y="584835"/>
                      <a:pt x="1185863" y="623888"/>
                    </a:cubicBezTo>
                    <a:lnTo>
                      <a:pt x="1185863" y="753427"/>
                    </a:lnTo>
                    <a:cubicBezTo>
                      <a:pt x="1185863" y="792480"/>
                      <a:pt x="1209675" y="803910"/>
                      <a:pt x="1239203" y="803910"/>
                    </a:cubicBezTo>
                    <a:cubicBezTo>
                      <a:pt x="1268730" y="803910"/>
                      <a:pt x="1292543" y="792480"/>
                      <a:pt x="1292543" y="753427"/>
                    </a:cubicBezTo>
                    <a:close/>
                  </a:path>
                </a:pathLst>
              </a:custGeom>
              <a:solidFill>
                <a:srgbClr val="FFFFFF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8078276" y="2015464"/>
              <a:ext cx="2328241" cy="2328241"/>
              <a:chOff x="8078276" y="2015464"/>
              <a:chExt cx="2328241" cy="2328241"/>
            </a:xfrm>
          </p:grpSpPr>
          <p:sp>
            <p:nvSpPr>
              <p:cNvPr id="10" name="koppt-矩形"/>
              <p:cNvSpPr/>
              <p:nvPr/>
            </p:nvSpPr>
            <p:spPr>
              <a:xfrm>
                <a:off x="8078276" y="2015464"/>
                <a:ext cx="2328241" cy="2328241"/>
              </a:xfrm>
              <a:prstGeom prst="diamond">
                <a:avLst/>
              </a:prstGeom>
              <a:solidFill>
                <a:srgbClr val="E2087A"/>
              </a:solidFill>
              <a:ln w="3175" cap="flat">
                <a:noFill/>
                <a:miter lim="400000"/>
              </a:ln>
              <a:effectLst/>
              <a:sp3d/>
            </p:spPr>
            <p:txBody>
              <a:bodyPr rot="0" spcFirstLastPara="1" vertOverflow="overflow" horzOverflow="overflow" vert="horz" wrap="square" lIns="60959" tIns="60959" rIns="60959" bIns="252000" numCol="1" spcCol="38100" rtlCol="0" anchor="b" anchorCtr="1">
                <a:noAutofit/>
              </a:bodyPr>
              <a:lstStyle/>
              <a:p>
                <a:pPr marL="0" marR="0" lvl="0" indent="0" algn="ctr" defTabSz="410845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" name="koppt-文本框"/>
              <p:cNvSpPr/>
              <p:nvPr/>
            </p:nvSpPr>
            <p:spPr>
              <a:xfrm>
                <a:off x="8201417" y="3341087"/>
                <a:ext cx="2081962" cy="7443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410845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2000" b="1" i="0" dirty="0">
                    <a:solidFill>
                      <a:schemeClr val="bg1"/>
                    </a:solidFill>
                    <a:effectLst/>
                    <a:latin typeface="-apple-system"/>
                  </a:rPr>
                  <a:t>压测数据不污染</a:t>
                </a:r>
                <a:br>
                  <a:rPr lang="zh-CN" altLang="en-US" sz="2000" dirty="0">
                    <a:solidFill>
                      <a:schemeClr val="bg1"/>
                    </a:solidFill>
                  </a:rPr>
                </a:b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12" name="组合 11"/>
              <p:cNvGrpSpPr/>
              <p:nvPr/>
            </p:nvGrpSpPr>
            <p:grpSpPr>
              <a:xfrm>
                <a:off x="8908907" y="2646615"/>
                <a:ext cx="666979" cy="455423"/>
                <a:chOff x="5421164" y="2928623"/>
                <a:chExt cx="1496311" cy="1021706"/>
              </a:xfrm>
              <a:solidFill>
                <a:srgbClr val="FFFFFF"/>
              </a:solidFill>
            </p:grpSpPr>
            <p:sp>
              <p:nvSpPr>
                <p:cNvPr id="13" name="任意多边形: 形状 12"/>
                <p:cNvSpPr/>
                <p:nvPr/>
              </p:nvSpPr>
              <p:spPr>
                <a:xfrm>
                  <a:off x="5459425" y="3319637"/>
                  <a:ext cx="1458050" cy="630692"/>
                </a:xfrm>
                <a:custGeom>
                  <a:avLst/>
                  <a:gdLst>
                    <a:gd name="connsiteX0" fmla="*/ 1436777 w 1458050"/>
                    <a:gd name="connsiteY0" fmla="*/ 0 h 630692"/>
                    <a:gd name="connsiteX1" fmla="*/ 293773 w 1458050"/>
                    <a:gd name="connsiteY1" fmla="*/ 0 h 630692"/>
                    <a:gd name="connsiteX2" fmla="*/ 274495 w 1458050"/>
                    <a:gd name="connsiteY2" fmla="*/ 12316 h 630692"/>
                    <a:gd name="connsiteX3" fmla="*/ 1994 w 1458050"/>
                    <a:gd name="connsiteY3" fmla="*/ 600514 h 630692"/>
                    <a:gd name="connsiteX4" fmla="*/ 21273 w 1458050"/>
                    <a:gd name="connsiteY4" fmla="*/ 630693 h 630692"/>
                    <a:gd name="connsiteX5" fmla="*/ 1164275 w 1458050"/>
                    <a:gd name="connsiteY5" fmla="*/ 630693 h 630692"/>
                    <a:gd name="connsiteX6" fmla="*/ 1183553 w 1458050"/>
                    <a:gd name="connsiteY6" fmla="*/ 618377 h 630692"/>
                    <a:gd name="connsiteX7" fmla="*/ 1456058 w 1458050"/>
                    <a:gd name="connsiteY7" fmla="*/ 30179 h 630692"/>
                    <a:gd name="connsiteX8" fmla="*/ 1436777 w 1458050"/>
                    <a:gd name="connsiteY8" fmla="*/ 0 h 6306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58050" h="630692">
                      <a:moveTo>
                        <a:pt x="1436777" y="0"/>
                      </a:moveTo>
                      <a:lnTo>
                        <a:pt x="293773" y="0"/>
                      </a:lnTo>
                      <a:cubicBezTo>
                        <a:pt x="285497" y="-1"/>
                        <a:pt x="277973" y="4806"/>
                        <a:pt x="274495" y="12316"/>
                      </a:cubicBezTo>
                      <a:lnTo>
                        <a:pt x="1994" y="600514"/>
                      </a:lnTo>
                      <a:cubicBezTo>
                        <a:pt x="-4530" y="614597"/>
                        <a:pt x="5752" y="630693"/>
                        <a:pt x="21273" y="630693"/>
                      </a:cubicBezTo>
                      <a:lnTo>
                        <a:pt x="1164275" y="630693"/>
                      </a:lnTo>
                      <a:cubicBezTo>
                        <a:pt x="1172551" y="630693"/>
                        <a:pt x="1180075" y="625887"/>
                        <a:pt x="1183553" y="618377"/>
                      </a:cubicBezTo>
                      <a:lnTo>
                        <a:pt x="1456058" y="30179"/>
                      </a:lnTo>
                      <a:cubicBezTo>
                        <a:pt x="1462580" y="16098"/>
                        <a:pt x="1452298" y="0"/>
                        <a:pt x="1436777" y="0"/>
                      </a:cubicBezTo>
                      <a:close/>
                    </a:path>
                  </a:pathLst>
                </a:custGeom>
                <a:grpFill/>
                <a:ln w="186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4" name="任意多边形: 形状 13"/>
                <p:cNvSpPr/>
                <p:nvPr/>
              </p:nvSpPr>
              <p:spPr>
                <a:xfrm>
                  <a:off x="5421164" y="2928623"/>
                  <a:ext cx="1322043" cy="837488"/>
                </a:xfrm>
                <a:custGeom>
                  <a:avLst/>
                  <a:gdLst>
                    <a:gd name="connsiteX0" fmla="*/ 600019 w 1322043"/>
                    <a:gd name="connsiteY0" fmla="*/ 306636 h 837488"/>
                    <a:gd name="connsiteX1" fmla="*/ 1300797 w 1322043"/>
                    <a:gd name="connsiteY1" fmla="*/ 306636 h 837488"/>
                    <a:gd name="connsiteX2" fmla="*/ 1322044 w 1322043"/>
                    <a:gd name="connsiteY2" fmla="*/ 285389 h 837488"/>
                    <a:gd name="connsiteX3" fmla="*/ 1322044 w 1322043"/>
                    <a:gd name="connsiteY3" fmla="*/ 158917 h 837488"/>
                    <a:gd name="connsiteX4" fmla="*/ 1300797 w 1322043"/>
                    <a:gd name="connsiteY4" fmla="*/ 137670 h 837488"/>
                    <a:gd name="connsiteX5" fmla="*/ 487937 w 1322043"/>
                    <a:gd name="connsiteY5" fmla="*/ 137670 h 837488"/>
                    <a:gd name="connsiteX6" fmla="*/ 402915 w 1322043"/>
                    <a:gd name="connsiteY6" fmla="*/ 9503 h 837488"/>
                    <a:gd name="connsiteX7" fmla="*/ 385208 w 1322043"/>
                    <a:gd name="connsiteY7" fmla="*/ 0 h 837488"/>
                    <a:gd name="connsiteX8" fmla="*/ 21249 w 1322043"/>
                    <a:gd name="connsiteY8" fmla="*/ 0 h 837488"/>
                    <a:gd name="connsiteX9" fmla="*/ 0 w 1322043"/>
                    <a:gd name="connsiteY9" fmla="*/ 21249 h 837488"/>
                    <a:gd name="connsiteX10" fmla="*/ 0 w 1322043"/>
                    <a:gd name="connsiteY10" fmla="*/ 826850 h 837488"/>
                    <a:gd name="connsiteX11" fmla="*/ 20256 w 1322043"/>
                    <a:gd name="connsiteY11" fmla="*/ 831332 h 837488"/>
                    <a:gd name="connsiteX12" fmla="*/ 258693 w 1322043"/>
                    <a:gd name="connsiteY12" fmla="*/ 318918 h 837488"/>
                    <a:gd name="connsiteX13" fmla="*/ 277957 w 1322043"/>
                    <a:gd name="connsiteY13" fmla="*/ 306634 h 837488"/>
                    <a:gd name="connsiteX14" fmla="*/ 600019 w 1322043"/>
                    <a:gd name="connsiteY14" fmla="*/ 306634 h 8374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322043" h="837488">
                      <a:moveTo>
                        <a:pt x="600019" y="306636"/>
                      </a:moveTo>
                      <a:lnTo>
                        <a:pt x="1300797" y="306636"/>
                      </a:lnTo>
                      <a:cubicBezTo>
                        <a:pt x="1312532" y="306636"/>
                        <a:pt x="1322044" y="297124"/>
                        <a:pt x="1322044" y="285389"/>
                      </a:cubicBezTo>
                      <a:lnTo>
                        <a:pt x="1322044" y="158917"/>
                      </a:lnTo>
                      <a:cubicBezTo>
                        <a:pt x="1322044" y="147182"/>
                        <a:pt x="1312532" y="137670"/>
                        <a:pt x="1300797" y="137670"/>
                      </a:cubicBezTo>
                      <a:lnTo>
                        <a:pt x="487937" y="137670"/>
                      </a:lnTo>
                      <a:lnTo>
                        <a:pt x="402915" y="9503"/>
                      </a:lnTo>
                      <a:cubicBezTo>
                        <a:pt x="398978" y="3568"/>
                        <a:pt x="392330" y="0"/>
                        <a:pt x="385208" y="0"/>
                      </a:cubicBezTo>
                      <a:lnTo>
                        <a:pt x="21249" y="0"/>
                      </a:lnTo>
                      <a:cubicBezTo>
                        <a:pt x="9514" y="0"/>
                        <a:pt x="0" y="9514"/>
                        <a:pt x="0" y="21249"/>
                      </a:cubicBezTo>
                      <a:lnTo>
                        <a:pt x="0" y="826850"/>
                      </a:lnTo>
                      <a:cubicBezTo>
                        <a:pt x="0" y="838224"/>
                        <a:pt x="15458" y="841644"/>
                        <a:pt x="20256" y="831332"/>
                      </a:cubicBezTo>
                      <a:lnTo>
                        <a:pt x="258693" y="318918"/>
                      </a:lnTo>
                      <a:cubicBezTo>
                        <a:pt x="262180" y="311426"/>
                        <a:pt x="269693" y="306635"/>
                        <a:pt x="277957" y="306634"/>
                      </a:cubicBezTo>
                      <a:lnTo>
                        <a:pt x="600019" y="306634"/>
                      </a:lnTo>
                      <a:close/>
                    </a:path>
                  </a:pathLst>
                </a:custGeom>
                <a:grpFill/>
                <a:ln w="186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</p:grpSp>
      </p:grpSp>
      <p:sp>
        <p:nvSpPr>
          <p:cNvPr id="23" name="矩形 22"/>
          <p:cNvSpPr/>
          <p:nvPr/>
        </p:nvSpPr>
        <p:spPr>
          <a:xfrm>
            <a:off x="1780675" y="4687512"/>
            <a:ext cx="2727158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bg1"/>
                </a:solidFill>
              </a:rPr>
              <a:t>压测流量在任何环节能够被正确的识别出来。</a:t>
            </a:r>
            <a:endParaRPr lang="zh-CN" altLang="en-US" sz="1600" b="1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748466" y="4687512"/>
            <a:ext cx="2727158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bg1"/>
                </a:solidFill>
              </a:rPr>
              <a:t>压测流量能够正常的调用下去，整个流程不被阻断，返回符合预期的业务结果。</a:t>
            </a:r>
            <a:endParaRPr lang="zh-CN" altLang="en-US" sz="1600" b="1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716256" y="4687512"/>
            <a:ext cx="2727158" cy="170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bg1"/>
                </a:solidFill>
              </a:rPr>
              <a:t>压测数据不对线上正常的业务造成数据污染。手段通常有：影子库、影子表等</a:t>
            </a:r>
            <a:endParaRPr lang="zh-CN" altLang="en-US" sz="1600" b="1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27" name="图形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52341" y="239561"/>
            <a:ext cx="1572426" cy="3654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120249"/>
            </a:gs>
            <a:gs pos="100000">
              <a:srgbClr val="4B0147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50472" y="208547"/>
            <a:ext cx="2624810" cy="521970"/>
            <a:chOff x="246724" y="208547"/>
            <a:chExt cx="2624810" cy="521970"/>
          </a:xfrm>
        </p:grpSpPr>
        <p:sp>
          <p:nvSpPr>
            <p:cNvPr id="34" name="椭圆 33"/>
            <p:cNvSpPr/>
            <p:nvPr/>
          </p:nvSpPr>
          <p:spPr>
            <a:xfrm>
              <a:off x="246724" y="239561"/>
              <a:ext cx="461192" cy="461192"/>
            </a:xfrm>
            <a:prstGeom prst="ellipse">
              <a:avLst/>
            </a:prstGeom>
            <a:gradFill>
              <a:gsLst>
                <a:gs pos="0">
                  <a:srgbClr val="B30660"/>
                </a:gs>
                <a:gs pos="100000">
                  <a:srgbClr val="570152">
                    <a:alpha val="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465219" y="208547"/>
              <a:ext cx="240631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压测能力演进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449954" y="2268058"/>
            <a:ext cx="2059972" cy="1107313"/>
            <a:chOff x="6111101" y="2286000"/>
            <a:chExt cx="2059972" cy="1107313"/>
          </a:xfrm>
        </p:grpSpPr>
        <p:grpSp>
          <p:nvGrpSpPr>
            <p:cNvPr id="10" name="组合 9"/>
            <p:cNvGrpSpPr/>
            <p:nvPr/>
          </p:nvGrpSpPr>
          <p:grpSpPr>
            <a:xfrm>
              <a:off x="7410617" y="2286000"/>
              <a:ext cx="760456" cy="734944"/>
              <a:chOff x="7622946" y="2595773"/>
              <a:chExt cx="755892" cy="730534"/>
            </a:xfrm>
          </p:grpSpPr>
          <p:sp>
            <p:nvSpPr>
              <p:cNvPr id="14" name="形状"/>
              <p:cNvSpPr/>
              <p:nvPr/>
            </p:nvSpPr>
            <p:spPr>
              <a:xfrm>
                <a:off x="7622946" y="2595773"/>
                <a:ext cx="755892" cy="730534"/>
              </a:xfrm>
              <a:prstGeom prst="roundRect">
                <a:avLst/>
              </a:prstGeom>
              <a:solidFill>
                <a:srgbClr val="1A25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</a:pPr>
                <a:endParaRPr lang="en-US" sz="66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15" name="组合"/>
              <p:cNvGrpSpPr/>
              <p:nvPr/>
            </p:nvGrpSpPr>
            <p:grpSpPr>
              <a:xfrm>
                <a:off x="7741356" y="2704780"/>
                <a:ext cx="519068" cy="515515"/>
                <a:chOff x="1979613" y="3067051"/>
                <a:chExt cx="231775" cy="230188"/>
              </a:xfrm>
              <a:solidFill>
                <a:schemeClr val="bg1"/>
              </a:solidFill>
            </p:grpSpPr>
            <p:sp>
              <p:nvSpPr>
                <p:cNvPr id="16" name="Freeform 38"/>
                <p:cNvSpPr>
                  <a:spLocks noEditPoints="1"/>
                </p:cNvSpPr>
                <p:nvPr/>
              </p:nvSpPr>
              <p:spPr bwMode="auto">
                <a:xfrm>
                  <a:off x="1979613" y="3067051"/>
                  <a:ext cx="231775" cy="230188"/>
                </a:xfrm>
                <a:custGeom>
                  <a:avLst/>
                  <a:gdLst>
                    <a:gd name="T0" fmla="*/ 61 w 122"/>
                    <a:gd name="T1" fmla="*/ 0 h 122"/>
                    <a:gd name="T2" fmla="*/ 0 w 122"/>
                    <a:gd name="T3" fmla="*/ 61 h 122"/>
                    <a:gd name="T4" fmla="*/ 61 w 122"/>
                    <a:gd name="T5" fmla="*/ 122 h 122"/>
                    <a:gd name="T6" fmla="*/ 122 w 122"/>
                    <a:gd name="T7" fmla="*/ 61 h 122"/>
                    <a:gd name="T8" fmla="*/ 61 w 122"/>
                    <a:gd name="T9" fmla="*/ 0 h 122"/>
                    <a:gd name="T10" fmla="*/ 64 w 122"/>
                    <a:gd name="T11" fmla="*/ 109 h 122"/>
                    <a:gd name="T12" fmla="*/ 64 w 122"/>
                    <a:gd name="T13" fmla="*/ 102 h 122"/>
                    <a:gd name="T14" fmla="*/ 57 w 122"/>
                    <a:gd name="T15" fmla="*/ 102 h 122"/>
                    <a:gd name="T16" fmla="*/ 57 w 122"/>
                    <a:gd name="T17" fmla="*/ 109 h 122"/>
                    <a:gd name="T18" fmla="*/ 29 w 122"/>
                    <a:gd name="T19" fmla="*/ 97 h 122"/>
                    <a:gd name="T20" fmla="*/ 28 w 122"/>
                    <a:gd name="T21" fmla="*/ 97 h 122"/>
                    <a:gd name="T22" fmla="*/ 27 w 122"/>
                    <a:gd name="T23" fmla="*/ 95 h 122"/>
                    <a:gd name="T24" fmla="*/ 25 w 122"/>
                    <a:gd name="T25" fmla="*/ 93 h 122"/>
                    <a:gd name="T26" fmla="*/ 24 w 122"/>
                    <a:gd name="T27" fmla="*/ 93 h 122"/>
                    <a:gd name="T28" fmla="*/ 13 w 122"/>
                    <a:gd name="T29" fmla="*/ 65 h 122"/>
                    <a:gd name="T30" fmla="*/ 20 w 122"/>
                    <a:gd name="T31" fmla="*/ 65 h 122"/>
                    <a:gd name="T32" fmla="*/ 20 w 122"/>
                    <a:gd name="T33" fmla="*/ 58 h 122"/>
                    <a:gd name="T34" fmla="*/ 13 w 122"/>
                    <a:gd name="T35" fmla="*/ 58 h 122"/>
                    <a:gd name="T36" fmla="*/ 57 w 122"/>
                    <a:gd name="T37" fmla="*/ 13 h 122"/>
                    <a:gd name="T38" fmla="*/ 57 w 122"/>
                    <a:gd name="T39" fmla="*/ 20 h 122"/>
                    <a:gd name="T40" fmla="*/ 64 w 122"/>
                    <a:gd name="T41" fmla="*/ 20 h 122"/>
                    <a:gd name="T42" fmla="*/ 64 w 122"/>
                    <a:gd name="T43" fmla="*/ 13 h 122"/>
                    <a:gd name="T44" fmla="*/ 83 w 122"/>
                    <a:gd name="T45" fmla="*/ 18 h 122"/>
                    <a:gd name="T46" fmla="*/ 83 w 122"/>
                    <a:gd name="T47" fmla="*/ 19 h 122"/>
                    <a:gd name="T48" fmla="*/ 86 w 122"/>
                    <a:gd name="T49" fmla="*/ 21 h 122"/>
                    <a:gd name="T50" fmla="*/ 87 w 122"/>
                    <a:gd name="T51" fmla="*/ 21 h 122"/>
                    <a:gd name="T52" fmla="*/ 90 w 122"/>
                    <a:gd name="T53" fmla="*/ 23 h 122"/>
                    <a:gd name="T54" fmla="*/ 91 w 122"/>
                    <a:gd name="T55" fmla="*/ 24 h 122"/>
                    <a:gd name="T56" fmla="*/ 93 w 122"/>
                    <a:gd name="T57" fmla="*/ 26 h 122"/>
                    <a:gd name="T58" fmla="*/ 94 w 122"/>
                    <a:gd name="T59" fmla="*/ 27 h 122"/>
                    <a:gd name="T60" fmla="*/ 96 w 122"/>
                    <a:gd name="T61" fmla="*/ 29 h 122"/>
                    <a:gd name="T62" fmla="*/ 98 w 122"/>
                    <a:gd name="T63" fmla="*/ 31 h 122"/>
                    <a:gd name="T64" fmla="*/ 99 w 122"/>
                    <a:gd name="T65" fmla="*/ 32 h 122"/>
                    <a:gd name="T66" fmla="*/ 101 w 122"/>
                    <a:gd name="T67" fmla="*/ 35 h 122"/>
                    <a:gd name="T68" fmla="*/ 101 w 122"/>
                    <a:gd name="T69" fmla="*/ 36 h 122"/>
                    <a:gd name="T70" fmla="*/ 103 w 122"/>
                    <a:gd name="T71" fmla="*/ 39 h 122"/>
                    <a:gd name="T72" fmla="*/ 103 w 122"/>
                    <a:gd name="T73" fmla="*/ 39 h 122"/>
                    <a:gd name="T74" fmla="*/ 108 w 122"/>
                    <a:gd name="T75" fmla="*/ 58 h 122"/>
                    <a:gd name="T76" fmla="*/ 102 w 122"/>
                    <a:gd name="T77" fmla="*/ 58 h 122"/>
                    <a:gd name="T78" fmla="*/ 102 w 122"/>
                    <a:gd name="T79" fmla="*/ 65 h 122"/>
                    <a:gd name="T80" fmla="*/ 108 w 122"/>
                    <a:gd name="T81" fmla="*/ 65 h 122"/>
                    <a:gd name="T82" fmla="*/ 64 w 122"/>
                    <a:gd name="T83" fmla="*/ 109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22" h="122">
                      <a:moveTo>
                        <a:pt x="61" y="0"/>
                      </a:moveTo>
                      <a:cubicBezTo>
                        <a:pt x="27" y="0"/>
                        <a:pt x="0" y="27"/>
                        <a:pt x="0" y="61"/>
                      </a:cubicBezTo>
                      <a:cubicBezTo>
                        <a:pt x="0" y="95"/>
                        <a:pt x="27" y="122"/>
                        <a:pt x="61" y="122"/>
                      </a:cubicBezTo>
                      <a:cubicBezTo>
                        <a:pt x="94" y="122"/>
                        <a:pt x="122" y="95"/>
                        <a:pt x="122" y="61"/>
                      </a:cubicBezTo>
                      <a:cubicBezTo>
                        <a:pt x="122" y="27"/>
                        <a:pt x="94" y="0"/>
                        <a:pt x="61" y="0"/>
                      </a:cubicBezTo>
                      <a:close/>
                      <a:moveTo>
                        <a:pt x="64" y="109"/>
                      </a:moveTo>
                      <a:cubicBezTo>
                        <a:pt x="64" y="102"/>
                        <a:pt x="64" y="102"/>
                        <a:pt x="64" y="102"/>
                      </a:cubicBezTo>
                      <a:cubicBezTo>
                        <a:pt x="57" y="102"/>
                        <a:pt x="57" y="102"/>
                        <a:pt x="57" y="102"/>
                      </a:cubicBezTo>
                      <a:cubicBezTo>
                        <a:pt x="57" y="109"/>
                        <a:pt x="57" y="109"/>
                        <a:pt x="57" y="109"/>
                      </a:cubicBezTo>
                      <a:cubicBezTo>
                        <a:pt x="46" y="108"/>
                        <a:pt x="37" y="104"/>
                        <a:pt x="29" y="97"/>
                      </a:cubicBezTo>
                      <a:cubicBezTo>
                        <a:pt x="29" y="97"/>
                        <a:pt x="29" y="97"/>
                        <a:pt x="28" y="97"/>
                      </a:cubicBezTo>
                      <a:cubicBezTo>
                        <a:pt x="28" y="96"/>
                        <a:pt x="27" y="96"/>
                        <a:pt x="27" y="95"/>
                      </a:cubicBezTo>
                      <a:cubicBezTo>
                        <a:pt x="26" y="95"/>
                        <a:pt x="25" y="94"/>
                        <a:pt x="25" y="93"/>
                      </a:cubicBezTo>
                      <a:cubicBezTo>
                        <a:pt x="25" y="93"/>
                        <a:pt x="25" y="93"/>
                        <a:pt x="24" y="93"/>
                      </a:cubicBezTo>
                      <a:cubicBezTo>
                        <a:pt x="18" y="85"/>
                        <a:pt x="13" y="75"/>
                        <a:pt x="13" y="65"/>
                      </a:cubicBezTo>
                      <a:cubicBezTo>
                        <a:pt x="20" y="65"/>
                        <a:pt x="20" y="65"/>
                        <a:pt x="20" y="65"/>
                      </a:cubicBezTo>
                      <a:cubicBezTo>
                        <a:pt x="20" y="58"/>
                        <a:pt x="20" y="58"/>
                        <a:pt x="20" y="58"/>
                      </a:cubicBezTo>
                      <a:cubicBezTo>
                        <a:pt x="13" y="58"/>
                        <a:pt x="13" y="58"/>
                        <a:pt x="13" y="58"/>
                      </a:cubicBezTo>
                      <a:cubicBezTo>
                        <a:pt x="15" y="34"/>
                        <a:pt x="33" y="15"/>
                        <a:pt x="57" y="13"/>
                      </a:cubicBezTo>
                      <a:cubicBezTo>
                        <a:pt x="57" y="20"/>
                        <a:pt x="57" y="20"/>
                        <a:pt x="57" y="20"/>
                      </a:cubicBezTo>
                      <a:cubicBezTo>
                        <a:pt x="64" y="20"/>
                        <a:pt x="64" y="20"/>
                        <a:pt x="64" y="20"/>
                      </a:cubicBezTo>
                      <a:cubicBezTo>
                        <a:pt x="64" y="13"/>
                        <a:pt x="64" y="13"/>
                        <a:pt x="64" y="13"/>
                      </a:cubicBezTo>
                      <a:cubicBezTo>
                        <a:pt x="71" y="14"/>
                        <a:pt x="77" y="16"/>
                        <a:pt x="83" y="18"/>
                      </a:cubicBezTo>
                      <a:cubicBezTo>
                        <a:pt x="83" y="19"/>
                        <a:pt x="83" y="19"/>
                        <a:pt x="83" y="19"/>
                      </a:cubicBezTo>
                      <a:cubicBezTo>
                        <a:pt x="84" y="19"/>
                        <a:pt x="85" y="20"/>
                        <a:pt x="86" y="21"/>
                      </a:cubicBezTo>
                      <a:cubicBezTo>
                        <a:pt x="87" y="21"/>
                        <a:pt x="87" y="21"/>
                        <a:pt x="87" y="21"/>
                      </a:cubicBezTo>
                      <a:cubicBezTo>
                        <a:pt x="88" y="22"/>
                        <a:pt x="89" y="22"/>
                        <a:pt x="90" y="23"/>
                      </a:cubicBezTo>
                      <a:cubicBezTo>
                        <a:pt x="90" y="23"/>
                        <a:pt x="91" y="24"/>
                        <a:pt x="91" y="24"/>
                      </a:cubicBezTo>
                      <a:cubicBezTo>
                        <a:pt x="92" y="25"/>
                        <a:pt x="92" y="25"/>
                        <a:pt x="93" y="26"/>
                      </a:cubicBezTo>
                      <a:cubicBezTo>
                        <a:pt x="94" y="26"/>
                        <a:pt x="94" y="27"/>
                        <a:pt x="94" y="27"/>
                      </a:cubicBezTo>
                      <a:cubicBezTo>
                        <a:pt x="95" y="28"/>
                        <a:pt x="96" y="28"/>
                        <a:pt x="96" y="29"/>
                      </a:cubicBezTo>
                      <a:cubicBezTo>
                        <a:pt x="97" y="29"/>
                        <a:pt x="97" y="30"/>
                        <a:pt x="98" y="31"/>
                      </a:cubicBezTo>
                      <a:cubicBezTo>
                        <a:pt x="98" y="31"/>
                        <a:pt x="98" y="32"/>
                        <a:pt x="99" y="32"/>
                      </a:cubicBezTo>
                      <a:cubicBezTo>
                        <a:pt x="99" y="33"/>
                        <a:pt x="100" y="34"/>
                        <a:pt x="101" y="35"/>
                      </a:cubicBezTo>
                      <a:cubicBezTo>
                        <a:pt x="101" y="35"/>
                        <a:pt x="101" y="35"/>
                        <a:pt x="101" y="36"/>
                      </a:cubicBezTo>
                      <a:cubicBezTo>
                        <a:pt x="102" y="37"/>
                        <a:pt x="103" y="38"/>
                        <a:pt x="103" y="39"/>
                      </a:cubicBezTo>
                      <a:cubicBezTo>
                        <a:pt x="103" y="39"/>
                        <a:pt x="103" y="39"/>
                        <a:pt x="103" y="39"/>
                      </a:cubicBezTo>
                      <a:cubicBezTo>
                        <a:pt x="106" y="45"/>
                        <a:pt x="108" y="51"/>
                        <a:pt x="108" y="58"/>
                      </a:cubicBezTo>
                      <a:cubicBezTo>
                        <a:pt x="102" y="58"/>
                        <a:pt x="102" y="58"/>
                        <a:pt x="102" y="58"/>
                      </a:cubicBezTo>
                      <a:cubicBezTo>
                        <a:pt x="102" y="65"/>
                        <a:pt x="102" y="65"/>
                        <a:pt x="102" y="65"/>
                      </a:cubicBezTo>
                      <a:cubicBezTo>
                        <a:pt x="108" y="65"/>
                        <a:pt x="108" y="65"/>
                        <a:pt x="108" y="65"/>
                      </a:cubicBezTo>
                      <a:cubicBezTo>
                        <a:pt x="107" y="88"/>
                        <a:pt x="88" y="107"/>
                        <a:pt x="64" y="10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05874" tIns="52937" rIns="105874" bIns="52937" numCol="1" anchor="t" anchorCtr="0" compatLnSpc="1"/>
                <a:lstStyle/>
                <a:p>
                  <a:pPr algn="just">
                    <a:lnSpc>
                      <a:spcPct val="120000"/>
                    </a:lnSpc>
                  </a:pPr>
                  <a:endParaRPr lang="en-US" sz="660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7" name="Freeform 39"/>
                <p:cNvSpPr>
                  <a:spLocks noEditPoints="1"/>
                </p:cNvSpPr>
                <p:nvPr/>
              </p:nvSpPr>
              <p:spPr bwMode="auto">
                <a:xfrm>
                  <a:off x="2063750" y="3125788"/>
                  <a:ext cx="69850" cy="98425"/>
                </a:xfrm>
                <a:custGeom>
                  <a:avLst/>
                  <a:gdLst>
                    <a:gd name="T0" fmla="*/ 9 w 36"/>
                    <a:gd name="T1" fmla="*/ 29 h 52"/>
                    <a:gd name="T2" fmla="*/ 9 w 36"/>
                    <a:gd name="T3" fmla="*/ 29 h 52"/>
                    <a:gd name="T4" fmla="*/ 0 w 36"/>
                    <a:gd name="T5" fmla="*/ 52 h 52"/>
                    <a:gd name="T6" fmla="*/ 20 w 36"/>
                    <a:gd name="T7" fmla="*/ 36 h 52"/>
                    <a:gd name="T8" fmla="*/ 20 w 36"/>
                    <a:gd name="T9" fmla="*/ 36 h 52"/>
                    <a:gd name="T10" fmla="*/ 22 w 36"/>
                    <a:gd name="T11" fmla="*/ 32 h 52"/>
                    <a:gd name="T12" fmla="*/ 36 w 36"/>
                    <a:gd name="T13" fmla="*/ 0 h 52"/>
                    <a:gd name="T14" fmla="*/ 11 w 36"/>
                    <a:gd name="T15" fmla="*/ 25 h 52"/>
                    <a:gd name="T16" fmla="*/ 9 w 36"/>
                    <a:gd name="T17" fmla="*/ 29 h 52"/>
                    <a:gd name="T18" fmla="*/ 16 w 36"/>
                    <a:gd name="T19" fmla="*/ 27 h 52"/>
                    <a:gd name="T20" fmla="*/ 19 w 36"/>
                    <a:gd name="T21" fmla="*/ 30 h 52"/>
                    <a:gd name="T22" fmla="*/ 16 w 36"/>
                    <a:gd name="T23" fmla="*/ 33 h 52"/>
                    <a:gd name="T24" fmla="*/ 13 w 36"/>
                    <a:gd name="T25" fmla="*/ 30 h 52"/>
                    <a:gd name="T26" fmla="*/ 16 w 36"/>
                    <a:gd name="T27" fmla="*/ 27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6" h="52">
                      <a:moveTo>
                        <a:pt x="9" y="29"/>
                      </a:moveTo>
                      <a:cubicBezTo>
                        <a:pt x="9" y="29"/>
                        <a:pt x="9" y="29"/>
                        <a:pt x="9" y="29"/>
                      </a:cubicBezTo>
                      <a:cubicBezTo>
                        <a:pt x="0" y="52"/>
                        <a:pt x="0" y="52"/>
                        <a:pt x="0" y="52"/>
                      </a:cubicBezTo>
                      <a:cubicBezTo>
                        <a:pt x="20" y="36"/>
                        <a:pt x="20" y="36"/>
                        <a:pt x="20" y="36"/>
                      </a:cubicBezTo>
                      <a:cubicBezTo>
                        <a:pt x="20" y="36"/>
                        <a:pt x="20" y="36"/>
                        <a:pt x="20" y="36"/>
                      </a:cubicBezTo>
                      <a:cubicBezTo>
                        <a:pt x="22" y="35"/>
                        <a:pt x="22" y="33"/>
                        <a:pt x="22" y="32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0" y="26"/>
                        <a:pt x="9" y="27"/>
                        <a:pt x="9" y="29"/>
                      </a:cubicBezTo>
                      <a:close/>
                      <a:moveTo>
                        <a:pt x="16" y="27"/>
                      </a:moveTo>
                      <a:cubicBezTo>
                        <a:pt x="17" y="27"/>
                        <a:pt x="19" y="28"/>
                        <a:pt x="19" y="30"/>
                      </a:cubicBezTo>
                      <a:cubicBezTo>
                        <a:pt x="19" y="32"/>
                        <a:pt x="17" y="33"/>
                        <a:pt x="16" y="33"/>
                      </a:cubicBezTo>
                      <a:cubicBezTo>
                        <a:pt x="14" y="33"/>
                        <a:pt x="13" y="32"/>
                        <a:pt x="13" y="30"/>
                      </a:cubicBezTo>
                      <a:cubicBezTo>
                        <a:pt x="13" y="28"/>
                        <a:pt x="14" y="27"/>
                        <a:pt x="16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05874" tIns="52937" rIns="105874" bIns="52937" numCol="1" anchor="t" anchorCtr="0" compatLnSpc="1"/>
                <a:lstStyle/>
                <a:p>
                  <a:pPr algn="just">
                    <a:lnSpc>
                      <a:spcPct val="120000"/>
                    </a:lnSpc>
                  </a:pPr>
                  <a:endParaRPr lang="en-US" sz="660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8" name="Oval 40"/>
                <p:cNvSpPr>
                  <a:spLocks noChangeArrowheads="1"/>
                </p:cNvSpPr>
                <p:nvPr/>
              </p:nvSpPr>
              <p:spPr bwMode="auto">
                <a:xfrm>
                  <a:off x="2090738" y="3179763"/>
                  <a:ext cx="6350" cy="6350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05874" tIns="52937" rIns="105874" bIns="52937" numCol="1" anchor="t" anchorCtr="0" compatLnSpc="1"/>
                <a:lstStyle/>
                <a:p>
                  <a:pPr algn="just">
                    <a:lnSpc>
                      <a:spcPct val="120000"/>
                    </a:lnSpc>
                  </a:pPr>
                  <a:endParaRPr lang="en-US" sz="660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13" name="文本框 12"/>
            <p:cNvSpPr txBox="1"/>
            <p:nvPr/>
          </p:nvSpPr>
          <p:spPr>
            <a:xfrm>
              <a:off x="6111101" y="2436513"/>
              <a:ext cx="1306768" cy="956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生产</a:t>
              </a:r>
              <a:endParaRPr lang="en-US" altLang="zh-CN" sz="2000" b="1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400" b="1" dirty="0">
                  <a:solidFill>
                    <a:schemeClr val="bg1"/>
                  </a:solidFill>
                  <a:cs typeface="+mn-ea"/>
                  <a:sym typeface="+mn-lt"/>
                </a:rPr>
                <a:t>只读业务压测</a:t>
              </a:r>
              <a:endParaRPr lang="en-US" altLang="zh-CN" sz="1400" b="1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400" b="1" dirty="0">
                  <a:solidFill>
                    <a:schemeClr val="bg1"/>
                  </a:solidFill>
                  <a:cs typeface="+mn-ea"/>
                  <a:sym typeface="+mn-lt"/>
                </a:rPr>
                <a:t>环境隔离压测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148451" y="1037127"/>
            <a:ext cx="2190498" cy="1171101"/>
            <a:chOff x="5980575" y="4046606"/>
            <a:chExt cx="2190498" cy="1171101"/>
          </a:xfrm>
        </p:grpSpPr>
        <p:grpSp>
          <p:nvGrpSpPr>
            <p:cNvPr id="20" name="组合 19"/>
            <p:cNvGrpSpPr/>
            <p:nvPr/>
          </p:nvGrpSpPr>
          <p:grpSpPr>
            <a:xfrm>
              <a:off x="7410617" y="4046606"/>
              <a:ext cx="760456" cy="734944"/>
              <a:chOff x="7622946" y="3672049"/>
              <a:chExt cx="755892" cy="730534"/>
            </a:xfrm>
          </p:grpSpPr>
          <p:sp>
            <p:nvSpPr>
              <p:cNvPr id="24" name="形状"/>
              <p:cNvSpPr/>
              <p:nvPr/>
            </p:nvSpPr>
            <p:spPr>
              <a:xfrm>
                <a:off x="7622946" y="3672049"/>
                <a:ext cx="755892" cy="730534"/>
              </a:xfrm>
              <a:prstGeom prst="roundRect">
                <a:avLst/>
              </a:prstGeom>
              <a:solidFill>
                <a:srgbClr val="E208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</a:pPr>
                <a:endParaRPr lang="en-US" sz="66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25" name="组合"/>
              <p:cNvGrpSpPr/>
              <p:nvPr/>
            </p:nvGrpSpPr>
            <p:grpSpPr>
              <a:xfrm>
                <a:off x="7776285" y="3859769"/>
                <a:ext cx="427877" cy="412146"/>
                <a:chOff x="4616450" y="1549401"/>
                <a:chExt cx="215900" cy="207963"/>
              </a:xfrm>
              <a:solidFill>
                <a:schemeClr val="bg1"/>
              </a:solidFill>
            </p:grpSpPr>
            <p:sp>
              <p:nvSpPr>
                <p:cNvPr id="26" name="形状"/>
                <p:cNvSpPr>
                  <a:spLocks noEditPoints="1"/>
                </p:cNvSpPr>
                <p:nvPr/>
              </p:nvSpPr>
              <p:spPr bwMode="auto">
                <a:xfrm>
                  <a:off x="4616450" y="1549401"/>
                  <a:ext cx="215900" cy="207963"/>
                </a:xfrm>
                <a:custGeom>
                  <a:avLst/>
                  <a:gdLst>
                    <a:gd name="T0" fmla="*/ 124 w 133"/>
                    <a:gd name="T1" fmla="*/ 0 h 127"/>
                    <a:gd name="T2" fmla="*/ 9 w 133"/>
                    <a:gd name="T3" fmla="*/ 0 h 127"/>
                    <a:gd name="T4" fmla="*/ 0 w 133"/>
                    <a:gd name="T5" fmla="*/ 9 h 127"/>
                    <a:gd name="T6" fmla="*/ 0 w 133"/>
                    <a:gd name="T7" fmla="*/ 91 h 127"/>
                    <a:gd name="T8" fmla="*/ 9 w 133"/>
                    <a:gd name="T9" fmla="*/ 100 h 127"/>
                    <a:gd name="T10" fmla="*/ 53 w 133"/>
                    <a:gd name="T11" fmla="*/ 100 h 127"/>
                    <a:gd name="T12" fmla="*/ 39 w 133"/>
                    <a:gd name="T13" fmla="*/ 118 h 127"/>
                    <a:gd name="T14" fmla="*/ 39 w 133"/>
                    <a:gd name="T15" fmla="*/ 127 h 127"/>
                    <a:gd name="T16" fmla="*/ 53 w 133"/>
                    <a:gd name="T17" fmla="*/ 127 h 127"/>
                    <a:gd name="T18" fmla="*/ 80 w 133"/>
                    <a:gd name="T19" fmla="*/ 127 h 127"/>
                    <a:gd name="T20" fmla="*/ 93 w 133"/>
                    <a:gd name="T21" fmla="*/ 127 h 127"/>
                    <a:gd name="T22" fmla="*/ 93 w 133"/>
                    <a:gd name="T23" fmla="*/ 118 h 127"/>
                    <a:gd name="T24" fmla="*/ 80 w 133"/>
                    <a:gd name="T25" fmla="*/ 100 h 127"/>
                    <a:gd name="T26" fmla="*/ 124 w 133"/>
                    <a:gd name="T27" fmla="*/ 100 h 127"/>
                    <a:gd name="T28" fmla="*/ 133 w 133"/>
                    <a:gd name="T29" fmla="*/ 91 h 127"/>
                    <a:gd name="T30" fmla="*/ 133 w 133"/>
                    <a:gd name="T31" fmla="*/ 9 h 127"/>
                    <a:gd name="T32" fmla="*/ 124 w 133"/>
                    <a:gd name="T33" fmla="*/ 0 h 127"/>
                    <a:gd name="T34" fmla="*/ 59 w 133"/>
                    <a:gd name="T35" fmla="*/ 89 h 127"/>
                    <a:gd name="T36" fmla="*/ 67 w 133"/>
                    <a:gd name="T37" fmla="*/ 82 h 127"/>
                    <a:gd name="T38" fmla="*/ 75 w 133"/>
                    <a:gd name="T39" fmla="*/ 89 h 127"/>
                    <a:gd name="T40" fmla="*/ 67 w 133"/>
                    <a:gd name="T41" fmla="*/ 97 h 127"/>
                    <a:gd name="T42" fmla="*/ 59 w 133"/>
                    <a:gd name="T43" fmla="*/ 89 h 127"/>
                    <a:gd name="T44" fmla="*/ 123 w 133"/>
                    <a:gd name="T45" fmla="*/ 79 h 127"/>
                    <a:gd name="T46" fmla="*/ 9 w 133"/>
                    <a:gd name="T47" fmla="*/ 79 h 127"/>
                    <a:gd name="T48" fmla="*/ 9 w 133"/>
                    <a:gd name="T49" fmla="*/ 10 h 127"/>
                    <a:gd name="T50" fmla="*/ 123 w 133"/>
                    <a:gd name="T51" fmla="*/ 10 h 127"/>
                    <a:gd name="T52" fmla="*/ 123 w 133"/>
                    <a:gd name="T53" fmla="*/ 79 h 1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33" h="127">
                      <a:moveTo>
                        <a:pt x="124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4" y="0"/>
                        <a:pt x="0" y="4"/>
                        <a:pt x="0" y="9"/>
                      </a:cubicBezTo>
                      <a:cubicBezTo>
                        <a:pt x="0" y="91"/>
                        <a:pt x="0" y="91"/>
                        <a:pt x="0" y="91"/>
                      </a:cubicBezTo>
                      <a:cubicBezTo>
                        <a:pt x="0" y="96"/>
                        <a:pt x="4" y="100"/>
                        <a:pt x="9" y="100"/>
                      </a:cubicBezTo>
                      <a:cubicBezTo>
                        <a:pt x="53" y="100"/>
                        <a:pt x="53" y="100"/>
                        <a:pt x="53" y="100"/>
                      </a:cubicBezTo>
                      <a:cubicBezTo>
                        <a:pt x="53" y="100"/>
                        <a:pt x="55" y="118"/>
                        <a:pt x="39" y="118"/>
                      </a:cubicBezTo>
                      <a:cubicBezTo>
                        <a:pt x="39" y="127"/>
                        <a:pt x="39" y="127"/>
                        <a:pt x="39" y="127"/>
                      </a:cubicBezTo>
                      <a:cubicBezTo>
                        <a:pt x="53" y="127"/>
                        <a:pt x="53" y="127"/>
                        <a:pt x="53" y="127"/>
                      </a:cubicBezTo>
                      <a:cubicBezTo>
                        <a:pt x="80" y="127"/>
                        <a:pt x="80" y="127"/>
                        <a:pt x="80" y="127"/>
                      </a:cubicBezTo>
                      <a:cubicBezTo>
                        <a:pt x="93" y="127"/>
                        <a:pt x="93" y="127"/>
                        <a:pt x="93" y="127"/>
                      </a:cubicBezTo>
                      <a:cubicBezTo>
                        <a:pt x="93" y="118"/>
                        <a:pt x="93" y="118"/>
                        <a:pt x="93" y="118"/>
                      </a:cubicBezTo>
                      <a:cubicBezTo>
                        <a:pt x="77" y="118"/>
                        <a:pt x="80" y="100"/>
                        <a:pt x="80" y="100"/>
                      </a:cubicBezTo>
                      <a:cubicBezTo>
                        <a:pt x="124" y="100"/>
                        <a:pt x="124" y="100"/>
                        <a:pt x="124" y="100"/>
                      </a:cubicBezTo>
                      <a:cubicBezTo>
                        <a:pt x="129" y="100"/>
                        <a:pt x="133" y="96"/>
                        <a:pt x="133" y="91"/>
                      </a:cubicBezTo>
                      <a:cubicBezTo>
                        <a:pt x="133" y="9"/>
                        <a:pt x="133" y="9"/>
                        <a:pt x="133" y="9"/>
                      </a:cubicBezTo>
                      <a:cubicBezTo>
                        <a:pt x="133" y="4"/>
                        <a:pt x="129" y="0"/>
                        <a:pt x="124" y="0"/>
                      </a:cubicBezTo>
                      <a:close/>
                      <a:moveTo>
                        <a:pt x="59" y="89"/>
                      </a:moveTo>
                      <a:cubicBezTo>
                        <a:pt x="59" y="85"/>
                        <a:pt x="63" y="82"/>
                        <a:pt x="67" y="82"/>
                      </a:cubicBezTo>
                      <a:cubicBezTo>
                        <a:pt x="71" y="82"/>
                        <a:pt x="75" y="85"/>
                        <a:pt x="75" y="89"/>
                      </a:cubicBezTo>
                      <a:cubicBezTo>
                        <a:pt x="75" y="93"/>
                        <a:pt x="71" y="97"/>
                        <a:pt x="67" y="97"/>
                      </a:cubicBezTo>
                      <a:cubicBezTo>
                        <a:pt x="63" y="97"/>
                        <a:pt x="59" y="93"/>
                        <a:pt x="59" y="89"/>
                      </a:cubicBezTo>
                      <a:close/>
                      <a:moveTo>
                        <a:pt x="123" y="79"/>
                      </a:moveTo>
                      <a:cubicBezTo>
                        <a:pt x="9" y="79"/>
                        <a:pt x="9" y="79"/>
                        <a:pt x="9" y="79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123" y="10"/>
                        <a:pt x="123" y="10"/>
                        <a:pt x="123" y="10"/>
                      </a:cubicBezTo>
                      <a:lnTo>
                        <a:pt x="123" y="7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05874" tIns="52937" rIns="105874" bIns="52937" numCol="1" anchor="t" anchorCtr="0" compatLnSpc="1"/>
                <a:lstStyle/>
                <a:p>
                  <a:pPr algn="just">
                    <a:lnSpc>
                      <a:spcPct val="120000"/>
                    </a:lnSpc>
                  </a:pPr>
                  <a:endParaRPr lang="en-US" sz="660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7" name="圆形"/>
                <p:cNvSpPr>
                  <a:spLocks noChangeArrowheads="1"/>
                </p:cNvSpPr>
                <p:nvPr/>
              </p:nvSpPr>
              <p:spPr bwMode="auto">
                <a:xfrm>
                  <a:off x="4718050" y="1685926"/>
                  <a:ext cx="15875" cy="17463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05874" tIns="52937" rIns="105874" bIns="52937" numCol="1" anchor="t" anchorCtr="0" compatLnSpc="1"/>
                <a:lstStyle/>
                <a:p>
                  <a:pPr algn="just">
                    <a:lnSpc>
                      <a:spcPct val="120000"/>
                    </a:lnSpc>
                  </a:pPr>
                  <a:endParaRPr lang="en-US" sz="660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23" name="文本框 22"/>
            <p:cNvSpPr txBox="1"/>
            <p:nvPr/>
          </p:nvSpPr>
          <p:spPr>
            <a:xfrm>
              <a:off x="5980575" y="4260907"/>
              <a:ext cx="1441420" cy="956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生产</a:t>
              </a:r>
              <a:endParaRPr lang="en-US" altLang="zh-CN" sz="2000" b="1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lvl="0">
                <a:lnSpc>
                  <a:spcPct val="120000"/>
                </a:lnSpc>
              </a:pPr>
              <a:r>
                <a:rPr lang="zh-CN" altLang="en-US" sz="1400" b="1" dirty="0">
                  <a:solidFill>
                    <a:schemeClr val="bg1"/>
                  </a:solidFill>
                  <a:cs typeface="+mn-ea"/>
                  <a:sym typeface="+mn-lt"/>
                </a:rPr>
                <a:t>全链路性能压测</a:t>
              </a:r>
              <a:endParaRPr lang="en-US" altLang="zh-CN" sz="1400" b="1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lvl="0">
                <a:lnSpc>
                  <a:spcPct val="120000"/>
                </a:lnSpc>
              </a:pPr>
              <a:r>
                <a:rPr lang="zh-CN" altLang="en-US" sz="1400" b="1" dirty="0">
                  <a:solidFill>
                    <a:schemeClr val="bg1"/>
                  </a:solidFill>
                  <a:cs typeface="+mn-ea"/>
                  <a:sym typeface="+mn-lt"/>
                </a:rPr>
                <a:t>系统故障演练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2025283" y="4749346"/>
            <a:ext cx="1975142" cy="1115822"/>
            <a:chOff x="2758527" y="4046606"/>
            <a:chExt cx="1975142" cy="1115822"/>
          </a:xfrm>
        </p:grpSpPr>
        <p:grpSp>
          <p:nvGrpSpPr>
            <p:cNvPr id="29" name="组合 28"/>
            <p:cNvGrpSpPr/>
            <p:nvPr/>
          </p:nvGrpSpPr>
          <p:grpSpPr>
            <a:xfrm>
              <a:off x="3973213" y="4046606"/>
              <a:ext cx="760456" cy="734944"/>
              <a:chOff x="3821162" y="3672049"/>
              <a:chExt cx="755892" cy="730534"/>
            </a:xfrm>
          </p:grpSpPr>
          <p:sp>
            <p:nvSpPr>
              <p:cNvPr id="33" name="形状"/>
              <p:cNvSpPr/>
              <p:nvPr/>
            </p:nvSpPr>
            <p:spPr>
              <a:xfrm>
                <a:off x="3821162" y="3672049"/>
                <a:ext cx="755892" cy="730534"/>
              </a:xfrm>
              <a:prstGeom prst="roundRect">
                <a:avLst/>
              </a:prstGeom>
              <a:solidFill>
                <a:srgbClr val="1A25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</a:pPr>
                <a:endParaRPr lang="en-US" sz="66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5" name="形状"/>
              <p:cNvSpPr>
                <a:spLocks noEditPoints="1"/>
              </p:cNvSpPr>
              <p:nvPr/>
            </p:nvSpPr>
            <p:spPr bwMode="auto">
              <a:xfrm>
                <a:off x="4003014" y="3773090"/>
                <a:ext cx="371958" cy="498825"/>
              </a:xfrm>
              <a:custGeom>
                <a:avLst/>
                <a:gdLst>
                  <a:gd name="T0" fmla="*/ 108 w 108"/>
                  <a:gd name="T1" fmla="*/ 145 h 145"/>
                  <a:gd name="T2" fmla="*/ 0 w 108"/>
                  <a:gd name="T3" fmla="*/ 145 h 145"/>
                  <a:gd name="T4" fmla="*/ 0 w 108"/>
                  <a:gd name="T5" fmla="*/ 135 h 145"/>
                  <a:gd name="T6" fmla="*/ 13 w 108"/>
                  <a:gd name="T7" fmla="*/ 124 h 145"/>
                  <a:gd name="T8" fmla="*/ 96 w 108"/>
                  <a:gd name="T9" fmla="*/ 124 h 145"/>
                  <a:gd name="T10" fmla="*/ 108 w 108"/>
                  <a:gd name="T11" fmla="*/ 135 h 145"/>
                  <a:gd name="T12" fmla="*/ 108 w 108"/>
                  <a:gd name="T13" fmla="*/ 145 h 145"/>
                  <a:gd name="T14" fmla="*/ 16 w 108"/>
                  <a:gd name="T15" fmla="*/ 116 h 145"/>
                  <a:gd name="T16" fmla="*/ 24 w 108"/>
                  <a:gd name="T17" fmla="*/ 91 h 145"/>
                  <a:gd name="T18" fmla="*/ 85 w 108"/>
                  <a:gd name="T19" fmla="*/ 91 h 145"/>
                  <a:gd name="T20" fmla="*/ 93 w 108"/>
                  <a:gd name="T21" fmla="*/ 116 h 145"/>
                  <a:gd name="T22" fmla="*/ 16 w 108"/>
                  <a:gd name="T23" fmla="*/ 116 h 145"/>
                  <a:gd name="T24" fmla="*/ 28 w 108"/>
                  <a:gd name="T25" fmla="*/ 76 h 145"/>
                  <a:gd name="T26" fmla="*/ 36 w 108"/>
                  <a:gd name="T27" fmla="*/ 51 h 145"/>
                  <a:gd name="T28" fmla="*/ 72 w 108"/>
                  <a:gd name="T29" fmla="*/ 51 h 145"/>
                  <a:gd name="T30" fmla="*/ 80 w 108"/>
                  <a:gd name="T31" fmla="*/ 76 h 145"/>
                  <a:gd name="T32" fmla="*/ 28 w 108"/>
                  <a:gd name="T33" fmla="*/ 76 h 145"/>
                  <a:gd name="T34" fmla="*/ 49 w 108"/>
                  <a:gd name="T35" fmla="*/ 12 h 145"/>
                  <a:gd name="T36" fmla="*/ 60 w 108"/>
                  <a:gd name="T37" fmla="*/ 12 h 145"/>
                  <a:gd name="T38" fmla="*/ 68 w 108"/>
                  <a:gd name="T39" fmla="*/ 36 h 145"/>
                  <a:gd name="T40" fmla="*/ 41 w 108"/>
                  <a:gd name="T41" fmla="*/ 36 h 145"/>
                  <a:gd name="T42" fmla="*/ 49 w 108"/>
                  <a:gd name="T43" fmla="*/ 12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8" h="145">
                    <a:moveTo>
                      <a:pt x="108" y="145"/>
                    </a:moveTo>
                    <a:cubicBezTo>
                      <a:pt x="0" y="145"/>
                      <a:pt x="0" y="145"/>
                      <a:pt x="0" y="145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3" y="124"/>
                      <a:pt x="13" y="124"/>
                      <a:pt x="13" y="124"/>
                    </a:cubicBezTo>
                    <a:cubicBezTo>
                      <a:pt x="96" y="124"/>
                      <a:pt x="96" y="124"/>
                      <a:pt x="96" y="124"/>
                    </a:cubicBezTo>
                    <a:cubicBezTo>
                      <a:pt x="108" y="135"/>
                      <a:pt x="108" y="135"/>
                      <a:pt x="108" y="135"/>
                    </a:cubicBezTo>
                    <a:lnTo>
                      <a:pt x="108" y="145"/>
                    </a:lnTo>
                    <a:close/>
                    <a:moveTo>
                      <a:pt x="16" y="116"/>
                    </a:moveTo>
                    <a:cubicBezTo>
                      <a:pt x="24" y="91"/>
                      <a:pt x="24" y="91"/>
                      <a:pt x="24" y="91"/>
                    </a:cubicBezTo>
                    <a:cubicBezTo>
                      <a:pt x="85" y="91"/>
                      <a:pt x="85" y="91"/>
                      <a:pt x="85" y="91"/>
                    </a:cubicBezTo>
                    <a:cubicBezTo>
                      <a:pt x="93" y="116"/>
                      <a:pt x="93" y="116"/>
                      <a:pt x="93" y="116"/>
                    </a:cubicBezTo>
                    <a:lnTo>
                      <a:pt x="16" y="116"/>
                    </a:lnTo>
                    <a:close/>
                    <a:moveTo>
                      <a:pt x="28" y="76"/>
                    </a:moveTo>
                    <a:cubicBezTo>
                      <a:pt x="36" y="51"/>
                      <a:pt x="36" y="51"/>
                      <a:pt x="36" y="51"/>
                    </a:cubicBezTo>
                    <a:cubicBezTo>
                      <a:pt x="72" y="51"/>
                      <a:pt x="72" y="51"/>
                      <a:pt x="72" y="51"/>
                    </a:cubicBezTo>
                    <a:cubicBezTo>
                      <a:pt x="80" y="76"/>
                      <a:pt x="80" y="76"/>
                      <a:pt x="80" y="76"/>
                    </a:cubicBezTo>
                    <a:lnTo>
                      <a:pt x="28" y="76"/>
                    </a:lnTo>
                    <a:close/>
                    <a:moveTo>
                      <a:pt x="49" y="12"/>
                    </a:moveTo>
                    <a:cubicBezTo>
                      <a:pt x="49" y="12"/>
                      <a:pt x="54" y="0"/>
                      <a:pt x="60" y="12"/>
                    </a:cubicBezTo>
                    <a:cubicBezTo>
                      <a:pt x="68" y="36"/>
                      <a:pt x="68" y="36"/>
                      <a:pt x="68" y="36"/>
                    </a:cubicBezTo>
                    <a:cubicBezTo>
                      <a:pt x="41" y="36"/>
                      <a:pt x="41" y="36"/>
                      <a:pt x="41" y="36"/>
                    </a:cubicBezTo>
                    <a:lnTo>
                      <a:pt x="49" y="1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05874" tIns="52937" rIns="105874" bIns="52937" numCol="1" anchor="t" anchorCtr="0" compatLnSpc="1"/>
              <a:lstStyle/>
              <a:p>
                <a:pPr algn="just">
                  <a:lnSpc>
                    <a:spcPct val="120000"/>
                  </a:lnSpc>
                </a:pPr>
                <a:endParaRPr lang="en-US" sz="66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32" name="文本框 31"/>
            <p:cNvSpPr txBox="1"/>
            <p:nvPr/>
          </p:nvSpPr>
          <p:spPr>
            <a:xfrm>
              <a:off x="2758527" y="4205628"/>
              <a:ext cx="1082348" cy="956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线下</a:t>
              </a:r>
              <a:endParaRPr lang="en-US" altLang="zh-CN" sz="2000" b="1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400" b="1" dirty="0">
                  <a:solidFill>
                    <a:schemeClr val="bg1"/>
                  </a:solidFill>
                  <a:cs typeface="+mn-ea"/>
                  <a:sym typeface="+mn-lt"/>
                </a:rPr>
                <a:t>单接口压测</a:t>
              </a:r>
              <a:endParaRPr lang="en-US" altLang="zh-CN" sz="1400" b="1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400" b="1" dirty="0">
                  <a:solidFill>
                    <a:schemeClr val="bg1"/>
                  </a:solidFill>
                  <a:cs typeface="+mn-ea"/>
                  <a:sym typeface="+mn-lt"/>
                </a:rPr>
                <a:t>性能分析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3724726" y="3457384"/>
            <a:ext cx="2067836" cy="1120825"/>
            <a:chOff x="2665833" y="2286000"/>
            <a:chExt cx="2067836" cy="1120825"/>
          </a:xfrm>
        </p:grpSpPr>
        <p:grpSp>
          <p:nvGrpSpPr>
            <p:cNvPr id="37" name="组合 36"/>
            <p:cNvGrpSpPr/>
            <p:nvPr/>
          </p:nvGrpSpPr>
          <p:grpSpPr>
            <a:xfrm>
              <a:off x="3973213" y="2286000"/>
              <a:ext cx="760456" cy="734944"/>
              <a:chOff x="3821162" y="2595773"/>
              <a:chExt cx="755892" cy="730534"/>
            </a:xfrm>
          </p:grpSpPr>
          <p:sp>
            <p:nvSpPr>
              <p:cNvPr id="41" name="形状"/>
              <p:cNvSpPr/>
              <p:nvPr/>
            </p:nvSpPr>
            <p:spPr>
              <a:xfrm>
                <a:off x="3821162" y="2595773"/>
                <a:ext cx="755892" cy="730534"/>
              </a:xfrm>
              <a:prstGeom prst="roundRect">
                <a:avLst/>
              </a:prstGeom>
              <a:solidFill>
                <a:srgbClr val="E208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</a:pPr>
                <a:endParaRPr lang="en-US" sz="66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42" name="组合"/>
              <p:cNvGrpSpPr/>
              <p:nvPr/>
            </p:nvGrpSpPr>
            <p:grpSpPr>
              <a:xfrm>
                <a:off x="4023243" y="2758814"/>
                <a:ext cx="351730" cy="407449"/>
                <a:chOff x="3581400" y="3905251"/>
                <a:chExt cx="160338" cy="185738"/>
              </a:xfrm>
              <a:solidFill>
                <a:schemeClr val="bg1"/>
              </a:solidFill>
            </p:grpSpPr>
            <p:sp>
              <p:nvSpPr>
                <p:cNvPr id="43" name="形状"/>
                <p:cNvSpPr>
                  <a:spLocks noChangeArrowheads="1"/>
                </p:cNvSpPr>
                <p:nvPr/>
              </p:nvSpPr>
              <p:spPr bwMode="auto">
                <a:xfrm>
                  <a:off x="3670300" y="3941763"/>
                  <a:ext cx="28575" cy="14922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05874" tIns="52937" rIns="105874" bIns="52937" numCol="1" anchor="t" anchorCtr="0" compatLnSpc="1"/>
                <a:lstStyle/>
                <a:p>
                  <a:pPr algn="just">
                    <a:lnSpc>
                      <a:spcPct val="120000"/>
                    </a:lnSpc>
                  </a:pPr>
                  <a:endParaRPr lang="en-US" sz="660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44" name="形状"/>
                <p:cNvSpPr>
                  <a:spLocks noChangeArrowheads="1"/>
                </p:cNvSpPr>
                <p:nvPr/>
              </p:nvSpPr>
              <p:spPr bwMode="auto">
                <a:xfrm>
                  <a:off x="3627438" y="3971926"/>
                  <a:ext cx="26988" cy="11906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05874" tIns="52937" rIns="105874" bIns="52937" numCol="1" anchor="t" anchorCtr="0" compatLnSpc="1"/>
                <a:lstStyle/>
                <a:p>
                  <a:pPr algn="just">
                    <a:lnSpc>
                      <a:spcPct val="120000"/>
                    </a:lnSpc>
                  </a:pPr>
                  <a:endParaRPr lang="en-US" sz="660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45" name="形状"/>
                <p:cNvSpPr>
                  <a:spLocks noChangeArrowheads="1"/>
                </p:cNvSpPr>
                <p:nvPr/>
              </p:nvSpPr>
              <p:spPr bwMode="auto">
                <a:xfrm>
                  <a:off x="3581400" y="3994151"/>
                  <a:ext cx="26988" cy="9683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05874" tIns="52937" rIns="105874" bIns="52937" numCol="1" anchor="t" anchorCtr="0" compatLnSpc="1"/>
                <a:lstStyle/>
                <a:p>
                  <a:pPr algn="just">
                    <a:lnSpc>
                      <a:spcPct val="120000"/>
                    </a:lnSpc>
                  </a:pPr>
                  <a:endParaRPr lang="en-US" sz="660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46" name="形状"/>
                <p:cNvSpPr>
                  <a:spLocks noChangeArrowheads="1"/>
                </p:cNvSpPr>
                <p:nvPr/>
              </p:nvSpPr>
              <p:spPr bwMode="auto">
                <a:xfrm>
                  <a:off x="3714750" y="3905251"/>
                  <a:ext cx="26988" cy="18573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05874" tIns="52937" rIns="105874" bIns="52937" numCol="1" anchor="t" anchorCtr="0" compatLnSpc="1"/>
                <a:lstStyle/>
                <a:p>
                  <a:pPr algn="just">
                    <a:lnSpc>
                      <a:spcPct val="120000"/>
                    </a:lnSpc>
                  </a:pPr>
                  <a:endParaRPr lang="en-US" sz="660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40" name="文本框 39"/>
            <p:cNvSpPr txBox="1"/>
            <p:nvPr/>
          </p:nvSpPr>
          <p:spPr>
            <a:xfrm>
              <a:off x="2665833" y="2450025"/>
              <a:ext cx="1261884" cy="956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线下</a:t>
              </a:r>
              <a:endParaRPr lang="en-US" altLang="zh-CN" sz="2000" b="1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400" b="1" dirty="0">
                  <a:solidFill>
                    <a:schemeClr val="bg1"/>
                  </a:solidFill>
                  <a:cs typeface="+mn-ea"/>
                  <a:sym typeface="+mn-lt"/>
                </a:rPr>
                <a:t>单服务压测</a:t>
              </a:r>
              <a:endParaRPr lang="en-US" altLang="zh-CN" sz="1400" b="1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400" b="1" dirty="0">
                  <a:solidFill>
                    <a:schemeClr val="bg1"/>
                  </a:solidFill>
                  <a:cs typeface="+mn-ea"/>
                  <a:sym typeface="+mn-lt"/>
                </a:rPr>
                <a:t>服务性能诊断</a:t>
              </a:r>
            </a:p>
          </p:txBody>
        </p:sp>
      </p:grpSp>
      <p:pic>
        <p:nvPicPr>
          <p:cNvPr id="51" name="图形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37862" y="181896"/>
            <a:ext cx="1572426" cy="3654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120249"/>
            </a:gs>
            <a:gs pos="100000">
              <a:srgbClr val="4B0147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50472" y="208547"/>
            <a:ext cx="2624810" cy="523220"/>
            <a:chOff x="246724" y="208547"/>
            <a:chExt cx="2624810" cy="523220"/>
          </a:xfrm>
        </p:grpSpPr>
        <p:sp>
          <p:nvSpPr>
            <p:cNvPr id="34" name="椭圆 33"/>
            <p:cNvSpPr/>
            <p:nvPr/>
          </p:nvSpPr>
          <p:spPr>
            <a:xfrm>
              <a:off x="246724" y="239561"/>
              <a:ext cx="461192" cy="461192"/>
            </a:xfrm>
            <a:prstGeom prst="ellipse">
              <a:avLst/>
            </a:prstGeom>
            <a:gradFill>
              <a:gsLst>
                <a:gs pos="0">
                  <a:srgbClr val="B30660"/>
                </a:gs>
                <a:gs pos="100000">
                  <a:srgbClr val="570152">
                    <a:alpha val="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465219" y="208547"/>
              <a:ext cx="24063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5" name="Group 4553"/>
          <p:cNvGrpSpPr/>
          <p:nvPr/>
        </p:nvGrpSpPr>
        <p:grpSpPr>
          <a:xfrm>
            <a:off x="-1409824" y="274346"/>
            <a:ext cx="12861330" cy="4821693"/>
            <a:chOff x="8926732" y="12359492"/>
            <a:chExt cx="25722658" cy="9643385"/>
          </a:xfrm>
        </p:grpSpPr>
        <p:sp>
          <p:nvSpPr>
            <p:cNvPr id="6" name="Shape 4550"/>
            <p:cNvSpPr/>
            <p:nvPr/>
          </p:nvSpPr>
          <p:spPr>
            <a:xfrm rot="454920">
              <a:off x="8926732" y="13267902"/>
              <a:ext cx="23158278" cy="87349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7376" extrusionOk="0">
                  <a:moveTo>
                    <a:pt x="1952" y="2536"/>
                  </a:moveTo>
                  <a:cubicBezTo>
                    <a:pt x="4842" y="10140"/>
                    <a:pt x="9494" y="13624"/>
                    <a:pt x="13979" y="11543"/>
                  </a:cubicBezTo>
                  <a:cubicBezTo>
                    <a:pt x="17147" y="10073"/>
                    <a:pt x="19896" y="5902"/>
                    <a:pt x="21586" y="0"/>
                  </a:cubicBezTo>
                  <a:lnTo>
                    <a:pt x="21600" y="57"/>
                  </a:lnTo>
                  <a:cubicBezTo>
                    <a:pt x="18359" y="15106"/>
                    <a:pt x="9975" y="21600"/>
                    <a:pt x="2962" y="14493"/>
                  </a:cubicBezTo>
                  <a:cubicBezTo>
                    <a:pt x="1886" y="13404"/>
                    <a:pt x="889" y="11994"/>
                    <a:pt x="0" y="10306"/>
                  </a:cubicBezTo>
                  <a:lnTo>
                    <a:pt x="1952" y="2536"/>
                  </a:lnTo>
                  <a:close/>
                </a:path>
              </a:pathLst>
            </a:custGeom>
            <a:noFill/>
            <a:ln w="19050" cap="flat" cmpd="sng">
              <a:solidFill>
                <a:srgbClr val="A6AAA9"/>
              </a:solidFill>
              <a:prstDash val="sysDot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/>
              </a:pPr>
              <a:endParaRPr sz="4265" dirty="0">
                <a:solidFill>
                  <a:srgbClr val="2B2B2B"/>
                </a:solidFill>
                <a:cs typeface="+mn-ea"/>
                <a:sym typeface="+mn-lt"/>
              </a:endParaRPr>
            </a:p>
          </p:txBody>
        </p:sp>
        <p:sp>
          <p:nvSpPr>
            <p:cNvPr id="7" name="Shape 4551"/>
            <p:cNvSpPr/>
            <p:nvPr/>
          </p:nvSpPr>
          <p:spPr>
            <a:xfrm rot="20993668">
              <a:off x="32238084" y="12359492"/>
              <a:ext cx="2411306" cy="2411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8" h="21258" extrusionOk="0">
                  <a:moveTo>
                    <a:pt x="5765" y="18592"/>
                  </a:moveTo>
                  <a:cubicBezTo>
                    <a:pt x="5942" y="18678"/>
                    <a:pt x="6028" y="18769"/>
                    <a:pt x="6206" y="18856"/>
                  </a:cubicBezTo>
                  <a:cubicBezTo>
                    <a:pt x="6028" y="19033"/>
                    <a:pt x="5852" y="19300"/>
                    <a:pt x="5674" y="19477"/>
                  </a:cubicBezTo>
                  <a:cubicBezTo>
                    <a:pt x="3638" y="21514"/>
                    <a:pt x="12" y="21246"/>
                    <a:pt x="12" y="21246"/>
                  </a:cubicBezTo>
                  <a:cubicBezTo>
                    <a:pt x="12" y="21246"/>
                    <a:pt x="-256" y="17619"/>
                    <a:pt x="1780" y="15583"/>
                  </a:cubicBezTo>
                  <a:cubicBezTo>
                    <a:pt x="1957" y="15406"/>
                    <a:pt x="2225" y="15229"/>
                    <a:pt x="2402" y="15051"/>
                  </a:cubicBezTo>
                  <a:cubicBezTo>
                    <a:pt x="2489" y="15229"/>
                    <a:pt x="2575" y="15315"/>
                    <a:pt x="2666" y="15492"/>
                  </a:cubicBezTo>
                  <a:cubicBezTo>
                    <a:pt x="1338" y="17173"/>
                    <a:pt x="1516" y="19741"/>
                    <a:pt x="1516" y="19741"/>
                  </a:cubicBezTo>
                  <a:cubicBezTo>
                    <a:pt x="1516" y="19741"/>
                    <a:pt x="4084" y="19919"/>
                    <a:pt x="5765" y="18592"/>
                  </a:cubicBezTo>
                  <a:cubicBezTo>
                    <a:pt x="5765" y="18592"/>
                    <a:pt x="5765" y="18592"/>
                    <a:pt x="5765" y="18592"/>
                  </a:cubicBezTo>
                  <a:close/>
                  <a:moveTo>
                    <a:pt x="15059" y="7966"/>
                  </a:moveTo>
                  <a:cubicBezTo>
                    <a:pt x="14086" y="7966"/>
                    <a:pt x="13291" y="7171"/>
                    <a:pt x="13291" y="6199"/>
                  </a:cubicBezTo>
                  <a:cubicBezTo>
                    <a:pt x="13291" y="5222"/>
                    <a:pt x="14086" y="4426"/>
                    <a:pt x="15059" y="4426"/>
                  </a:cubicBezTo>
                  <a:cubicBezTo>
                    <a:pt x="16036" y="4426"/>
                    <a:pt x="16831" y="5222"/>
                    <a:pt x="16831" y="6199"/>
                  </a:cubicBezTo>
                  <a:cubicBezTo>
                    <a:pt x="16831" y="7171"/>
                    <a:pt x="16036" y="7966"/>
                    <a:pt x="15059" y="7966"/>
                  </a:cubicBezTo>
                  <a:cubicBezTo>
                    <a:pt x="15059" y="7966"/>
                    <a:pt x="15059" y="7966"/>
                    <a:pt x="15059" y="7966"/>
                  </a:cubicBezTo>
                  <a:close/>
                  <a:moveTo>
                    <a:pt x="21258" y="0"/>
                  </a:moveTo>
                  <a:cubicBezTo>
                    <a:pt x="21258" y="0"/>
                    <a:pt x="18067" y="-86"/>
                    <a:pt x="14882" y="1504"/>
                  </a:cubicBezTo>
                  <a:cubicBezTo>
                    <a:pt x="13909" y="1949"/>
                    <a:pt x="12845" y="2658"/>
                    <a:pt x="11960" y="3540"/>
                  </a:cubicBezTo>
                  <a:cubicBezTo>
                    <a:pt x="10529" y="4975"/>
                    <a:pt x="8307" y="7608"/>
                    <a:pt x="6556" y="9739"/>
                  </a:cubicBezTo>
                  <a:lnTo>
                    <a:pt x="2666" y="9739"/>
                  </a:lnTo>
                  <a:lnTo>
                    <a:pt x="894" y="12393"/>
                  </a:lnTo>
                  <a:lnTo>
                    <a:pt x="3897" y="13204"/>
                  </a:lnTo>
                  <a:cubicBezTo>
                    <a:pt x="3906" y="13314"/>
                    <a:pt x="3937" y="13465"/>
                    <a:pt x="4019" y="13671"/>
                  </a:cubicBezTo>
                  <a:lnTo>
                    <a:pt x="3552" y="14697"/>
                  </a:lnTo>
                  <a:cubicBezTo>
                    <a:pt x="3552" y="14697"/>
                    <a:pt x="3375" y="15051"/>
                    <a:pt x="4702" y="16466"/>
                  </a:cubicBezTo>
                  <a:cubicBezTo>
                    <a:pt x="6119" y="17883"/>
                    <a:pt x="6561" y="17705"/>
                    <a:pt x="6561" y="17705"/>
                  </a:cubicBezTo>
                  <a:lnTo>
                    <a:pt x="7663" y="17204"/>
                  </a:lnTo>
                  <a:cubicBezTo>
                    <a:pt x="7827" y="17256"/>
                    <a:pt x="7948" y="17274"/>
                    <a:pt x="8030" y="17274"/>
                  </a:cubicBezTo>
                  <a:lnTo>
                    <a:pt x="8864" y="20360"/>
                  </a:lnTo>
                  <a:lnTo>
                    <a:pt x="11519" y="18592"/>
                  </a:lnTo>
                  <a:lnTo>
                    <a:pt x="11519" y="14580"/>
                  </a:lnTo>
                  <a:cubicBezTo>
                    <a:pt x="13663" y="12847"/>
                    <a:pt x="16295" y="10668"/>
                    <a:pt x="17717" y="9294"/>
                  </a:cubicBezTo>
                  <a:cubicBezTo>
                    <a:pt x="18603" y="8412"/>
                    <a:pt x="19308" y="7349"/>
                    <a:pt x="19840" y="6376"/>
                  </a:cubicBezTo>
                  <a:cubicBezTo>
                    <a:pt x="21344" y="3186"/>
                    <a:pt x="21258" y="0"/>
                    <a:pt x="21258" y="0"/>
                  </a:cubicBezTo>
                  <a:cubicBezTo>
                    <a:pt x="21258" y="0"/>
                    <a:pt x="21258" y="0"/>
                    <a:pt x="21258" y="0"/>
                  </a:cubicBezTo>
                  <a:close/>
                </a:path>
              </a:pathLst>
            </a:custGeom>
            <a:solidFill>
              <a:srgbClr val="E2087A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9" name="Shape 4554"/>
          <p:cNvSpPr txBox="1"/>
          <p:nvPr/>
        </p:nvSpPr>
        <p:spPr>
          <a:xfrm>
            <a:off x="11781386" y="162566"/>
            <a:ext cx="308559" cy="123111"/>
          </a:xfrm>
          <a:prstGeom prst="rect">
            <a:avLst/>
          </a:prstGeom>
          <a:ln w="12700">
            <a:miter lim="400000"/>
          </a:ln>
        </p:spPr>
        <p:txBody>
          <a:bodyPr vert="horz" lIns="0" tIns="0" rIns="0" bIns="0" rtlCol="0" anchor="ctr">
            <a:sp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800" kern="1200"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>
                <a:solidFill>
                  <a:srgbClr val="000000"/>
                </a:solidFill>
              </a:defRPr>
            </a:pPr>
            <a:fld id="{86CB4B4D-7CA3-9044-876B-883B54F8677D}" type="slidenum">
              <a:rPr kumimoji="0" lang="en-US" altLang="zh-CN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6</a:t>
            </a:fld>
            <a:endParaRPr kumimoji="0" lang="en-US" altLang="zh-CN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0" name="Group 4557"/>
          <p:cNvGrpSpPr/>
          <p:nvPr/>
        </p:nvGrpSpPr>
        <p:grpSpPr>
          <a:xfrm>
            <a:off x="1366811" y="2185783"/>
            <a:ext cx="1176200" cy="1176200"/>
            <a:chOff x="0" y="0"/>
            <a:chExt cx="2352398" cy="2352398"/>
          </a:xfrm>
        </p:grpSpPr>
        <p:sp>
          <p:nvSpPr>
            <p:cNvPr id="11" name="Shape 4555"/>
            <p:cNvSpPr/>
            <p:nvPr/>
          </p:nvSpPr>
          <p:spPr>
            <a:xfrm>
              <a:off x="0" y="0"/>
              <a:ext cx="2352399" cy="2352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A25B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200">
                  <a:solidFill>
                    <a:srgbClr val="FFFFFF"/>
                  </a:solidFill>
                </a:defRPr>
              </a:pPr>
              <a:endParaRPr kumimoji="0" sz="42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" name="Shape 4556"/>
            <p:cNvSpPr/>
            <p:nvPr/>
          </p:nvSpPr>
          <p:spPr>
            <a:xfrm>
              <a:off x="547262" y="535122"/>
              <a:ext cx="1257875" cy="12821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5" h="21568" extrusionOk="0">
                  <a:moveTo>
                    <a:pt x="5572" y="8"/>
                  </a:moveTo>
                  <a:cubicBezTo>
                    <a:pt x="5171" y="48"/>
                    <a:pt x="4793" y="244"/>
                    <a:pt x="4517" y="580"/>
                  </a:cubicBezTo>
                  <a:lnTo>
                    <a:pt x="355" y="5652"/>
                  </a:lnTo>
                  <a:cubicBezTo>
                    <a:pt x="-195" y="6323"/>
                    <a:pt x="-95" y="7316"/>
                    <a:pt x="577" y="7865"/>
                  </a:cubicBezTo>
                  <a:cubicBezTo>
                    <a:pt x="577" y="7865"/>
                    <a:pt x="1372" y="8510"/>
                    <a:pt x="1372" y="8510"/>
                  </a:cubicBezTo>
                  <a:cubicBezTo>
                    <a:pt x="2045" y="9059"/>
                    <a:pt x="3042" y="8961"/>
                    <a:pt x="3592" y="8289"/>
                  </a:cubicBezTo>
                  <a:lnTo>
                    <a:pt x="7755" y="3217"/>
                  </a:lnTo>
                  <a:cubicBezTo>
                    <a:pt x="8305" y="2545"/>
                    <a:pt x="8206" y="1570"/>
                    <a:pt x="7533" y="1022"/>
                  </a:cubicBezTo>
                  <a:lnTo>
                    <a:pt x="6737" y="358"/>
                  </a:lnTo>
                  <a:cubicBezTo>
                    <a:pt x="6401" y="84"/>
                    <a:pt x="5973" y="-32"/>
                    <a:pt x="5572" y="8"/>
                  </a:cubicBezTo>
                  <a:close/>
                  <a:moveTo>
                    <a:pt x="14563" y="8"/>
                  </a:moveTo>
                  <a:cubicBezTo>
                    <a:pt x="14161" y="37"/>
                    <a:pt x="13774" y="215"/>
                    <a:pt x="13490" y="543"/>
                  </a:cubicBezTo>
                  <a:lnTo>
                    <a:pt x="12824" y="1336"/>
                  </a:lnTo>
                  <a:cubicBezTo>
                    <a:pt x="12256" y="1992"/>
                    <a:pt x="12313" y="2982"/>
                    <a:pt x="12972" y="3549"/>
                  </a:cubicBezTo>
                  <a:lnTo>
                    <a:pt x="17948" y="7828"/>
                  </a:lnTo>
                  <a:cubicBezTo>
                    <a:pt x="18607" y="8396"/>
                    <a:pt x="19600" y="8318"/>
                    <a:pt x="20168" y="7662"/>
                  </a:cubicBezTo>
                  <a:lnTo>
                    <a:pt x="20834" y="6887"/>
                  </a:lnTo>
                  <a:cubicBezTo>
                    <a:pt x="21405" y="6233"/>
                    <a:pt x="21344" y="5241"/>
                    <a:pt x="20686" y="4674"/>
                  </a:cubicBezTo>
                  <a:lnTo>
                    <a:pt x="15710" y="395"/>
                  </a:lnTo>
                  <a:cubicBezTo>
                    <a:pt x="15381" y="111"/>
                    <a:pt x="14965" y="-21"/>
                    <a:pt x="14563" y="8"/>
                  </a:cubicBezTo>
                  <a:close/>
                  <a:moveTo>
                    <a:pt x="12398" y="4176"/>
                  </a:moveTo>
                  <a:cubicBezTo>
                    <a:pt x="12157" y="4081"/>
                    <a:pt x="11866" y="4193"/>
                    <a:pt x="11769" y="4434"/>
                  </a:cubicBezTo>
                  <a:cubicBezTo>
                    <a:pt x="11766" y="4442"/>
                    <a:pt x="11475" y="5148"/>
                    <a:pt x="10789" y="5246"/>
                  </a:cubicBezTo>
                  <a:cubicBezTo>
                    <a:pt x="10634" y="5269"/>
                    <a:pt x="10432" y="5266"/>
                    <a:pt x="10197" y="5264"/>
                  </a:cubicBezTo>
                  <a:cubicBezTo>
                    <a:pt x="9161" y="5257"/>
                    <a:pt x="7431" y="5249"/>
                    <a:pt x="5960" y="7459"/>
                  </a:cubicBezTo>
                  <a:cubicBezTo>
                    <a:pt x="5368" y="8347"/>
                    <a:pt x="5158" y="8982"/>
                    <a:pt x="5294" y="9525"/>
                  </a:cubicBezTo>
                  <a:cubicBezTo>
                    <a:pt x="5396" y="9930"/>
                    <a:pt x="5662" y="10292"/>
                    <a:pt x="6164" y="10521"/>
                  </a:cubicBezTo>
                  <a:cubicBezTo>
                    <a:pt x="6690" y="10757"/>
                    <a:pt x="7775" y="10541"/>
                    <a:pt x="8883" y="8953"/>
                  </a:cubicBezTo>
                  <a:cubicBezTo>
                    <a:pt x="9655" y="9587"/>
                    <a:pt x="11336" y="10748"/>
                    <a:pt x="13083" y="10631"/>
                  </a:cubicBezTo>
                  <a:cubicBezTo>
                    <a:pt x="13988" y="10571"/>
                    <a:pt x="14770" y="10185"/>
                    <a:pt x="15432" y="9469"/>
                  </a:cubicBezTo>
                  <a:lnTo>
                    <a:pt x="18688" y="11978"/>
                  </a:lnTo>
                  <a:lnTo>
                    <a:pt x="17504" y="13361"/>
                  </a:lnTo>
                  <a:lnTo>
                    <a:pt x="17486" y="13361"/>
                  </a:lnTo>
                  <a:lnTo>
                    <a:pt x="14840" y="11166"/>
                  </a:lnTo>
                  <a:lnTo>
                    <a:pt x="14193" y="11941"/>
                  </a:lnTo>
                  <a:lnTo>
                    <a:pt x="16857" y="14154"/>
                  </a:lnTo>
                  <a:lnTo>
                    <a:pt x="15710" y="15500"/>
                  </a:lnTo>
                  <a:lnTo>
                    <a:pt x="11880" y="12180"/>
                  </a:lnTo>
                  <a:lnTo>
                    <a:pt x="11214" y="12937"/>
                  </a:lnTo>
                  <a:lnTo>
                    <a:pt x="15062" y="16275"/>
                  </a:lnTo>
                  <a:lnTo>
                    <a:pt x="13582" y="18027"/>
                  </a:lnTo>
                  <a:lnTo>
                    <a:pt x="4906" y="10926"/>
                  </a:lnTo>
                  <a:cubicBezTo>
                    <a:pt x="4890" y="10915"/>
                    <a:pt x="4884" y="10917"/>
                    <a:pt x="4869" y="10908"/>
                  </a:cubicBezTo>
                  <a:cubicBezTo>
                    <a:pt x="4864" y="10902"/>
                    <a:pt x="4856" y="10895"/>
                    <a:pt x="4850" y="10889"/>
                  </a:cubicBezTo>
                  <a:cubicBezTo>
                    <a:pt x="4643" y="10711"/>
                    <a:pt x="4328" y="10738"/>
                    <a:pt x="4147" y="10945"/>
                  </a:cubicBezTo>
                  <a:lnTo>
                    <a:pt x="725" y="14910"/>
                  </a:lnTo>
                  <a:cubicBezTo>
                    <a:pt x="546" y="15117"/>
                    <a:pt x="556" y="15413"/>
                    <a:pt x="762" y="15592"/>
                  </a:cubicBezTo>
                  <a:lnTo>
                    <a:pt x="7459" y="21439"/>
                  </a:lnTo>
                  <a:cubicBezTo>
                    <a:pt x="7552" y="21520"/>
                    <a:pt x="7676" y="21568"/>
                    <a:pt x="7792" y="21568"/>
                  </a:cubicBezTo>
                  <a:cubicBezTo>
                    <a:pt x="7928" y="21568"/>
                    <a:pt x="8064" y="21509"/>
                    <a:pt x="8162" y="21402"/>
                  </a:cubicBezTo>
                  <a:lnTo>
                    <a:pt x="11085" y="18193"/>
                  </a:lnTo>
                  <a:cubicBezTo>
                    <a:pt x="11099" y="18180"/>
                    <a:pt x="11111" y="18151"/>
                    <a:pt x="11122" y="18138"/>
                  </a:cubicBezTo>
                  <a:lnTo>
                    <a:pt x="11418" y="17806"/>
                  </a:lnTo>
                  <a:lnTo>
                    <a:pt x="13194" y="19263"/>
                  </a:lnTo>
                  <a:cubicBezTo>
                    <a:pt x="13403" y="19438"/>
                    <a:pt x="13721" y="19417"/>
                    <a:pt x="13897" y="19207"/>
                  </a:cubicBezTo>
                  <a:lnTo>
                    <a:pt x="19835" y="12144"/>
                  </a:lnTo>
                  <a:cubicBezTo>
                    <a:pt x="19923" y="12040"/>
                    <a:pt x="19961" y="11909"/>
                    <a:pt x="19946" y="11775"/>
                  </a:cubicBezTo>
                  <a:cubicBezTo>
                    <a:pt x="19931" y="11640"/>
                    <a:pt x="19869" y="11524"/>
                    <a:pt x="19761" y="11443"/>
                  </a:cubicBezTo>
                  <a:lnTo>
                    <a:pt x="15876" y="8473"/>
                  </a:lnTo>
                  <a:cubicBezTo>
                    <a:pt x="15445" y="8216"/>
                    <a:pt x="15248" y="8311"/>
                    <a:pt x="14951" y="8584"/>
                  </a:cubicBezTo>
                  <a:cubicBezTo>
                    <a:pt x="14405" y="9284"/>
                    <a:pt x="13766" y="9639"/>
                    <a:pt x="13009" y="9691"/>
                  </a:cubicBezTo>
                  <a:cubicBezTo>
                    <a:pt x="11105" y="9818"/>
                    <a:pt x="9125" y="7903"/>
                    <a:pt x="9105" y="7883"/>
                  </a:cubicBezTo>
                  <a:cubicBezTo>
                    <a:pt x="9002" y="7781"/>
                    <a:pt x="8845" y="7734"/>
                    <a:pt x="8698" y="7754"/>
                  </a:cubicBezTo>
                  <a:cubicBezTo>
                    <a:pt x="8553" y="7776"/>
                    <a:pt x="8437" y="7866"/>
                    <a:pt x="8365" y="7994"/>
                  </a:cubicBezTo>
                  <a:cubicBezTo>
                    <a:pt x="7644" y="9283"/>
                    <a:pt x="6759" y="9800"/>
                    <a:pt x="6497" y="9617"/>
                  </a:cubicBezTo>
                  <a:cubicBezTo>
                    <a:pt x="6282" y="9478"/>
                    <a:pt x="6236" y="9357"/>
                    <a:pt x="6219" y="9285"/>
                  </a:cubicBezTo>
                  <a:cubicBezTo>
                    <a:pt x="6174" y="9111"/>
                    <a:pt x="6221" y="8750"/>
                    <a:pt x="6737" y="7975"/>
                  </a:cubicBezTo>
                  <a:cubicBezTo>
                    <a:pt x="7926" y="6189"/>
                    <a:pt x="9173" y="6197"/>
                    <a:pt x="10178" y="6205"/>
                  </a:cubicBezTo>
                  <a:cubicBezTo>
                    <a:pt x="10443" y="6207"/>
                    <a:pt x="10709" y="6220"/>
                    <a:pt x="10937" y="6186"/>
                  </a:cubicBezTo>
                  <a:cubicBezTo>
                    <a:pt x="12169" y="6008"/>
                    <a:pt x="12637" y="4835"/>
                    <a:pt x="12657" y="4785"/>
                  </a:cubicBezTo>
                  <a:cubicBezTo>
                    <a:pt x="12753" y="4544"/>
                    <a:pt x="12641" y="4271"/>
                    <a:pt x="12398" y="4176"/>
                  </a:cubicBezTo>
                  <a:close/>
                  <a:moveTo>
                    <a:pt x="4647" y="11922"/>
                  </a:moveTo>
                  <a:lnTo>
                    <a:pt x="10715" y="16957"/>
                  </a:lnTo>
                  <a:cubicBezTo>
                    <a:pt x="10715" y="16957"/>
                    <a:pt x="7699" y="20332"/>
                    <a:pt x="7699" y="20332"/>
                  </a:cubicBezTo>
                  <a:lnTo>
                    <a:pt x="6349" y="19115"/>
                  </a:lnTo>
                  <a:lnTo>
                    <a:pt x="8643" y="16533"/>
                  </a:lnTo>
                  <a:lnTo>
                    <a:pt x="7903" y="15851"/>
                  </a:lnTo>
                  <a:lnTo>
                    <a:pt x="5609" y="18414"/>
                  </a:lnTo>
                  <a:lnTo>
                    <a:pt x="4258" y="17215"/>
                  </a:lnTo>
                  <a:lnTo>
                    <a:pt x="6460" y="14781"/>
                  </a:lnTo>
                  <a:lnTo>
                    <a:pt x="5720" y="14099"/>
                  </a:lnTo>
                  <a:lnTo>
                    <a:pt x="3537" y="16570"/>
                  </a:lnTo>
                  <a:lnTo>
                    <a:pt x="1742" y="15076"/>
                  </a:lnTo>
                  <a:lnTo>
                    <a:pt x="4647" y="119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lvl="0" indent="0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3" name="Group 4560"/>
          <p:cNvGrpSpPr/>
          <p:nvPr/>
        </p:nvGrpSpPr>
        <p:grpSpPr>
          <a:xfrm>
            <a:off x="5384409" y="4144104"/>
            <a:ext cx="1176200" cy="1176200"/>
            <a:chOff x="0" y="0"/>
            <a:chExt cx="2352398" cy="2352398"/>
          </a:xfrm>
        </p:grpSpPr>
        <p:sp>
          <p:nvSpPr>
            <p:cNvPr id="14" name="Shape 4558"/>
            <p:cNvSpPr/>
            <p:nvPr/>
          </p:nvSpPr>
          <p:spPr>
            <a:xfrm>
              <a:off x="0" y="0"/>
              <a:ext cx="2352399" cy="2352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A25B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200">
                  <a:solidFill>
                    <a:srgbClr val="FFFFFF"/>
                  </a:solidFill>
                </a:defRPr>
              </a:pPr>
              <a:endParaRPr kumimoji="0" sz="42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" name="Shape 4559"/>
            <p:cNvSpPr/>
            <p:nvPr/>
          </p:nvSpPr>
          <p:spPr>
            <a:xfrm>
              <a:off x="474166" y="762391"/>
              <a:ext cx="1404066" cy="9076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4" h="21600" extrusionOk="0">
                  <a:moveTo>
                    <a:pt x="2318" y="0"/>
                  </a:moveTo>
                  <a:cubicBezTo>
                    <a:pt x="2073" y="0"/>
                    <a:pt x="1871" y="314"/>
                    <a:pt x="1871" y="693"/>
                  </a:cubicBezTo>
                  <a:lnTo>
                    <a:pt x="1871" y="16780"/>
                  </a:lnTo>
                  <a:cubicBezTo>
                    <a:pt x="1871" y="17157"/>
                    <a:pt x="2073" y="17473"/>
                    <a:pt x="2318" y="17473"/>
                  </a:cubicBezTo>
                  <a:lnTo>
                    <a:pt x="19236" y="17473"/>
                  </a:lnTo>
                  <a:cubicBezTo>
                    <a:pt x="19481" y="17473"/>
                    <a:pt x="19684" y="17157"/>
                    <a:pt x="19684" y="16780"/>
                  </a:cubicBezTo>
                  <a:lnTo>
                    <a:pt x="19684" y="693"/>
                  </a:lnTo>
                  <a:cubicBezTo>
                    <a:pt x="19684" y="314"/>
                    <a:pt x="19481" y="0"/>
                    <a:pt x="19236" y="0"/>
                  </a:cubicBezTo>
                  <a:lnTo>
                    <a:pt x="2318" y="0"/>
                  </a:lnTo>
                  <a:close/>
                  <a:moveTo>
                    <a:pt x="3428" y="2410"/>
                  </a:moveTo>
                  <a:lnTo>
                    <a:pt x="18127" y="2410"/>
                  </a:lnTo>
                  <a:lnTo>
                    <a:pt x="18127" y="15063"/>
                  </a:lnTo>
                  <a:lnTo>
                    <a:pt x="3428" y="15063"/>
                  </a:lnTo>
                  <a:cubicBezTo>
                    <a:pt x="3428" y="15063"/>
                    <a:pt x="3428" y="2410"/>
                    <a:pt x="3428" y="2410"/>
                  </a:cubicBezTo>
                  <a:close/>
                  <a:moveTo>
                    <a:pt x="118" y="18316"/>
                  </a:moveTo>
                  <a:cubicBezTo>
                    <a:pt x="87" y="18316"/>
                    <a:pt x="41" y="18340"/>
                    <a:pt x="21" y="18377"/>
                  </a:cubicBezTo>
                  <a:cubicBezTo>
                    <a:pt x="-1" y="18415"/>
                    <a:pt x="-3" y="18449"/>
                    <a:pt x="2" y="18497"/>
                  </a:cubicBezTo>
                  <a:cubicBezTo>
                    <a:pt x="5" y="18528"/>
                    <a:pt x="323" y="21600"/>
                    <a:pt x="2824" y="21600"/>
                  </a:cubicBezTo>
                  <a:lnTo>
                    <a:pt x="18769" y="21600"/>
                  </a:lnTo>
                  <a:cubicBezTo>
                    <a:pt x="21272" y="21600"/>
                    <a:pt x="21589" y="18528"/>
                    <a:pt x="21592" y="18497"/>
                  </a:cubicBezTo>
                  <a:cubicBezTo>
                    <a:pt x="21597" y="18449"/>
                    <a:pt x="21593" y="18415"/>
                    <a:pt x="21573" y="18377"/>
                  </a:cubicBezTo>
                  <a:cubicBezTo>
                    <a:pt x="21552" y="18340"/>
                    <a:pt x="21508" y="18316"/>
                    <a:pt x="21475" y="18316"/>
                  </a:cubicBezTo>
                  <a:lnTo>
                    <a:pt x="118" y="18316"/>
                  </a:lnTo>
                  <a:close/>
                  <a:moveTo>
                    <a:pt x="9191" y="19401"/>
                  </a:moveTo>
                  <a:lnTo>
                    <a:pt x="12403" y="19401"/>
                  </a:lnTo>
                  <a:cubicBezTo>
                    <a:pt x="12403" y="19401"/>
                    <a:pt x="12403" y="20546"/>
                    <a:pt x="12403" y="20546"/>
                  </a:cubicBezTo>
                  <a:lnTo>
                    <a:pt x="9191" y="20546"/>
                  </a:lnTo>
                  <a:lnTo>
                    <a:pt x="9191" y="1940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lvl="0" indent="0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6" name="Group 4563"/>
          <p:cNvGrpSpPr/>
          <p:nvPr/>
        </p:nvGrpSpPr>
        <p:grpSpPr>
          <a:xfrm>
            <a:off x="4173111" y="3224056"/>
            <a:ext cx="1176200" cy="1176200"/>
            <a:chOff x="0" y="0"/>
            <a:chExt cx="2352398" cy="2352398"/>
          </a:xfrm>
        </p:grpSpPr>
        <p:sp>
          <p:nvSpPr>
            <p:cNvPr id="17" name="Shape 4561"/>
            <p:cNvSpPr/>
            <p:nvPr/>
          </p:nvSpPr>
          <p:spPr>
            <a:xfrm>
              <a:off x="0" y="0"/>
              <a:ext cx="2352399" cy="2352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2087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200">
                  <a:solidFill>
                    <a:srgbClr val="FFFFFF"/>
                  </a:solidFill>
                </a:defRPr>
              </a:pPr>
              <a:endParaRPr kumimoji="0" sz="42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8" name="Shape 4562"/>
            <p:cNvSpPr/>
            <p:nvPr/>
          </p:nvSpPr>
          <p:spPr>
            <a:xfrm>
              <a:off x="680694" y="523473"/>
              <a:ext cx="1048325" cy="12558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1" h="21600" extrusionOk="0">
                  <a:moveTo>
                    <a:pt x="6852" y="0"/>
                  </a:moveTo>
                  <a:cubicBezTo>
                    <a:pt x="6254" y="0"/>
                    <a:pt x="5764" y="393"/>
                    <a:pt x="5764" y="898"/>
                  </a:cubicBezTo>
                  <a:lnTo>
                    <a:pt x="5764" y="2029"/>
                  </a:lnTo>
                  <a:cubicBezTo>
                    <a:pt x="5764" y="2533"/>
                    <a:pt x="6254" y="2946"/>
                    <a:pt x="6852" y="2946"/>
                  </a:cubicBezTo>
                  <a:lnTo>
                    <a:pt x="8056" y="2946"/>
                  </a:lnTo>
                  <a:lnTo>
                    <a:pt x="8056" y="4020"/>
                  </a:lnTo>
                  <a:cubicBezTo>
                    <a:pt x="3428" y="4975"/>
                    <a:pt x="0" y="8491"/>
                    <a:pt x="0" y="12683"/>
                  </a:cubicBezTo>
                  <a:cubicBezTo>
                    <a:pt x="0" y="17606"/>
                    <a:pt x="4740" y="21600"/>
                    <a:pt x="10579" y="21600"/>
                  </a:cubicBezTo>
                  <a:cubicBezTo>
                    <a:pt x="16420" y="21600"/>
                    <a:pt x="21182" y="17606"/>
                    <a:pt x="21182" y="12683"/>
                  </a:cubicBezTo>
                  <a:cubicBezTo>
                    <a:pt x="21182" y="10738"/>
                    <a:pt x="20426" y="8942"/>
                    <a:pt x="19168" y="7473"/>
                  </a:cubicBezTo>
                  <a:cubicBezTo>
                    <a:pt x="19168" y="7473"/>
                    <a:pt x="20765" y="6107"/>
                    <a:pt x="20765" y="6107"/>
                  </a:cubicBezTo>
                  <a:cubicBezTo>
                    <a:pt x="21600" y="5402"/>
                    <a:pt x="21600" y="4255"/>
                    <a:pt x="20765" y="3551"/>
                  </a:cubicBezTo>
                  <a:cubicBezTo>
                    <a:pt x="19928" y="2847"/>
                    <a:pt x="18591" y="2847"/>
                    <a:pt x="17756" y="3551"/>
                  </a:cubicBezTo>
                  <a:lnTo>
                    <a:pt x="15996" y="5015"/>
                  </a:lnTo>
                  <a:cubicBezTo>
                    <a:pt x="15135" y="4580"/>
                    <a:pt x="14193" y="4254"/>
                    <a:pt x="13195" y="4039"/>
                  </a:cubicBezTo>
                  <a:lnTo>
                    <a:pt x="13195" y="2946"/>
                  </a:lnTo>
                  <a:lnTo>
                    <a:pt x="14306" y="2946"/>
                  </a:lnTo>
                  <a:cubicBezTo>
                    <a:pt x="14905" y="2946"/>
                    <a:pt x="15394" y="2533"/>
                    <a:pt x="15394" y="2029"/>
                  </a:cubicBezTo>
                  <a:lnTo>
                    <a:pt x="15394" y="898"/>
                  </a:lnTo>
                  <a:cubicBezTo>
                    <a:pt x="15394" y="393"/>
                    <a:pt x="14905" y="0"/>
                    <a:pt x="14306" y="0"/>
                  </a:cubicBezTo>
                  <a:lnTo>
                    <a:pt x="6852" y="0"/>
                  </a:lnTo>
                  <a:close/>
                  <a:moveTo>
                    <a:pt x="10579" y="5912"/>
                  </a:moveTo>
                  <a:cubicBezTo>
                    <a:pt x="15004" y="5912"/>
                    <a:pt x="18612" y="8953"/>
                    <a:pt x="18612" y="12683"/>
                  </a:cubicBezTo>
                  <a:cubicBezTo>
                    <a:pt x="18612" y="16412"/>
                    <a:pt x="15004" y="19434"/>
                    <a:pt x="10579" y="19434"/>
                  </a:cubicBezTo>
                  <a:cubicBezTo>
                    <a:pt x="6156" y="19434"/>
                    <a:pt x="2546" y="16412"/>
                    <a:pt x="2546" y="12683"/>
                  </a:cubicBezTo>
                  <a:cubicBezTo>
                    <a:pt x="2546" y="8953"/>
                    <a:pt x="6156" y="5912"/>
                    <a:pt x="10579" y="5912"/>
                  </a:cubicBezTo>
                  <a:close/>
                  <a:moveTo>
                    <a:pt x="10163" y="7493"/>
                  </a:moveTo>
                  <a:cubicBezTo>
                    <a:pt x="9454" y="7493"/>
                    <a:pt x="8889" y="7968"/>
                    <a:pt x="8889" y="8566"/>
                  </a:cubicBezTo>
                  <a:lnTo>
                    <a:pt x="8889" y="12917"/>
                  </a:lnTo>
                  <a:cubicBezTo>
                    <a:pt x="8889" y="13515"/>
                    <a:pt x="9454" y="13990"/>
                    <a:pt x="10163" y="13990"/>
                  </a:cubicBezTo>
                  <a:cubicBezTo>
                    <a:pt x="10872" y="13990"/>
                    <a:pt x="11459" y="13515"/>
                    <a:pt x="11459" y="12917"/>
                  </a:cubicBezTo>
                  <a:lnTo>
                    <a:pt x="11459" y="8566"/>
                  </a:lnTo>
                  <a:cubicBezTo>
                    <a:pt x="11459" y="7968"/>
                    <a:pt x="10872" y="7493"/>
                    <a:pt x="10163" y="749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lvl="0" indent="0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9" name="Shape 4564"/>
          <p:cNvSpPr/>
          <p:nvPr/>
        </p:nvSpPr>
        <p:spPr>
          <a:xfrm rot="10594">
            <a:off x="5301432" y="5225297"/>
            <a:ext cx="2967023" cy="976764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ctr"/>
          <a:lstStyle/>
          <a:p>
            <a:pPr lvl="0" hangingPunct="0">
              <a:lnSpc>
                <a:spcPct val="150000"/>
              </a:lnSpc>
              <a:defRPr/>
            </a:pPr>
            <a:r>
              <a:rPr lang="en-US" altLang="zh-CN" sz="2000" b="1" kern="0" dirty="0">
                <a:solidFill>
                  <a:prstClr val="white"/>
                </a:solidFill>
                <a:cs typeface="+mn-ea"/>
                <a:sym typeface="+mn-lt"/>
              </a:rPr>
              <a:t>When</a:t>
            </a:r>
          </a:p>
          <a:p>
            <a:pPr lvl="0" hangingPunct="0">
              <a:lnSpc>
                <a:spcPct val="150000"/>
              </a:lnSpc>
              <a:defRPr/>
            </a:pPr>
            <a:r>
              <a:rPr lang="zh-CN" altLang="en-US" sz="1600" b="1" kern="0" dirty="0">
                <a:solidFill>
                  <a:prstClr val="white"/>
                </a:solidFill>
                <a:cs typeface="+mn-ea"/>
                <a:sym typeface="+mn-lt"/>
              </a:rPr>
              <a:t>什么时候做全链路压测？</a:t>
            </a:r>
          </a:p>
        </p:txBody>
      </p:sp>
      <p:sp>
        <p:nvSpPr>
          <p:cNvPr id="20" name="Shape 4565"/>
          <p:cNvSpPr/>
          <p:nvPr/>
        </p:nvSpPr>
        <p:spPr>
          <a:xfrm rot="10594">
            <a:off x="2747876" y="2241958"/>
            <a:ext cx="3042285" cy="1099652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ctr"/>
          <a:lstStyle/>
          <a:p>
            <a:pPr algn="ctr" hangingPunct="0">
              <a:lnSpc>
                <a:spcPct val="150000"/>
              </a:lnSpc>
              <a:defRPr/>
            </a:pPr>
            <a:r>
              <a:rPr lang="en-US" altLang="zh-CN" sz="1600" b="1" kern="0" dirty="0">
                <a:solidFill>
                  <a:prstClr val="white"/>
                </a:solidFill>
                <a:cs typeface="+mn-ea"/>
                <a:sym typeface="+mn-lt"/>
              </a:rPr>
              <a:t>What</a:t>
            </a:r>
          </a:p>
          <a:p>
            <a:pPr lvl="0" algn="ctr" hangingPunct="0">
              <a:lnSpc>
                <a:spcPct val="150000"/>
              </a:lnSpc>
              <a:defRPr/>
            </a:pPr>
            <a:r>
              <a:rPr lang="zh-CN" altLang="en-US" sz="1600" b="1" kern="0" dirty="0">
                <a:solidFill>
                  <a:prstClr val="white"/>
                </a:solidFill>
                <a:cs typeface="+mn-ea"/>
                <a:sym typeface="+mn-lt"/>
              </a:rPr>
              <a:t>什么是全链路压测？</a:t>
            </a:r>
            <a:endParaRPr lang="en-US" altLang="zh-CN" sz="1600" b="1" kern="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1" name="Shape 4566"/>
          <p:cNvSpPr/>
          <p:nvPr/>
        </p:nvSpPr>
        <p:spPr>
          <a:xfrm rot="10594">
            <a:off x="6103338" y="1959433"/>
            <a:ext cx="2372446" cy="965824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ctr"/>
          <a:lstStyle/>
          <a:p>
            <a:pPr lvl="0" algn="r" hangingPunct="0">
              <a:lnSpc>
                <a:spcPct val="150000"/>
              </a:lnSpc>
              <a:defRPr/>
            </a:pPr>
            <a:r>
              <a:rPr lang="en-US" altLang="zh-CN" sz="2000" b="1" kern="0" dirty="0">
                <a:solidFill>
                  <a:prstClr val="white"/>
                </a:solidFill>
                <a:cs typeface="+mn-ea"/>
                <a:sym typeface="+mn-lt"/>
              </a:rPr>
              <a:t>Where</a:t>
            </a:r>
          </a:p>
          <a:p>
            <a:pPr lvl="0" algn="r" hangingPunct="0">
              <a:lnSpc>
                <a:spcPct val="150000"/>
              </a:lnSpc>
              <a:defRPr/>
            </a:pPr>
            <a:r>
              <a:rPr lang="zh-CN" altLang="en-US" sz="1600" b="1" kern="0" dirty="0">
                <a:solidFill>
                  <a:prstClr val="white"/>
                </a:solidFill>
                <a:cs typeface="+mn-ea"/>
                <a:sym typeface="+mn-lt"/>
              </a:rPr>
              <a:t>在什么环境做压测？</a:t>
            </a:r>
          </a:p>
        </p:txBody>
      </p:sp>
      <p:sp>
        <p:nvSpPr>
          <p:cNvPr id="22" name="Shape 4567"/>
          <p:cNvSpPr/>
          <p:nvPr/>
        </p:nvSpPr>
        <p:spPr>
          <a:xfrm rot="10594">
            <a:off x="402997" y="3192464"/>
            <a:ext cx="2742124" cy="1078251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ctr"/>
          <a:lstStyle/>
          <a:p>
            <a:r>
              <a:rPr lang="en-US" altLang="zh-CN" sz="1600" b="1" kern="0" dirty="0">
                <a:solidFill>
                  <a:prstClr val="white"/>
                </a:solidFill>
                <a:cs typeface="+mn-ea"/>
                <a:sym typeface="+mn-lt"/>
              </a:rPr>
              <a:t>	Why</a:t>
            </a:r>
            <a:endParaRPr lang="en-US" altLang="zh-CN" sz="1600" b="1" dirty="0">
              <a:solidFill>
                <a:schemeClr val="bg1"/>
              </a:solidFill>
            </a:endParaRPr>
          </a:p>
          <a:p>
            <a:r>
              <a:rPr lang="zh-CN" altLang="en-US" sz="1600" b="1" dirty="0">
                <a:solidFill>
                  <a:schemeClr val="bg1"/>
                </a:solidFill>
              </a:rPr>
              <a:t>为什么要在生产环境进行全链路压测</a:t>
            </a:r>
            <a:endParaRPr lang="zh-CN" altLang="en-US" sz="1600" dirty="0">
              <a:solidFill>
                <a:schemeClr val="bg1"/>
              </a:solidFill>
              <a:effectLst/>
            </a:endParaRPr>
          </a:p>
        </p:txBody>
      </p:sp>
      <p:grpSp>
        <p:nvGrpSpPr>
          <p:cNvPr id="23" name="Group 4570"/>
          <p:cNvGrpSpPr/>
          <p:nvPr/>
        </p:nvGrpSpPr>
        <p:grpSpPr>
          <a:xfrm>
            <a:off x="7605084" y="3074936"/>
            <a:ext cx="988512" cy="988512"/>
            <a:chOff x="0" y="0"/>
            <a:chExt cx="1977022" cy="1977022"/>
          </a:xfrm>
        </p:grpSpPr>
        <p:sp>
          <p:nvSpPr>
            <p:cNvPr id="24" name="Shape 4568"/>
            <p:cNvSpPr/>
            <p:nvPr/>
          </p:nvSpPr>
          <p:spPr>
            <a:xfrm>
              <a:off x="0" y="0"/>
              <a:ext cx="1977023" cy="1977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2087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200">
                  <a:solidFill>
                    <a:srgbClr val="FFFFFF"/>
                  </a:solidFill>
                </a:defRPr>
              </a:pPr>
              <a:endParaRPr kumimoji="0" sz="42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5" name="Shape 4569"/>
            <p:cNvSpPr/>
            <p:nvPr/>
          </p:nvSpPr>
          <p:spPr>
            <a:xfrm>
              <a:off x="460967" y="560037"/>
              <a:ext cx="1055087" cy="856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8" y="0"/>
                  </a:moveTo>
                  <a:cubicBezTo>
                    <a:pt x="915" y="0"/>
                    <a:pt x="0" y="1128"/>
                    <a:pt x="0" y="2497"/>
                  </a:cubicBezTo>
                  <a:lnTo>
                    <a:pt x="0" y="11637"/>
                  </a:lnTo>
                  <a:cubicBezTo>
                    <a:pt x="0" y="13012"/>
                    <a:pt x="915" y="14134"/>
                    <a:pt x="2028" y="14134"/>
                  </a:cubicBezTo>
                  <a:lnTo>
                    <a:pt x="2028" y="16606"/>
                  </a:lnTo>
                  <a:cubicBezTo>
                    <a:pt x="2028" y="17982"/>
                    <a:pt x="2939" y="19103"/>
                    <a:pt x="4056" y="19103"/>
                  </a:cubicBezTo>
                  <a:lnTo>
                    <a:pt x="4827" y="19103"/>
                  </a:lnTo>
                  <a:cubicBezTo>
                    <a:pt x="5127" y="20535"/>
                    <a:pt x="6168" y="21600"/>
                    <a:pt x="7423" y="21600"/>
                  </a:cubicBezTo>
                  <a:cubicBezTo>
                    <a:pt x="8675" y="21600"/>
                    <a:pt x="9716" y="20535"/>
                    <a:pt x="10019" y="19103"/>
                  </a:cubicBezTo>
                  <a:lnTo>
                    <a:pt x="13589" y="19103"/>
                  </a:lnTo>
                  <a:cubicBezTo>
                    <a:pt x="13889" y="20535"/>
                    <a:pt x="14930" y="21600"/>
                    <a:pt x="16185" y="21600"/>
                  </a:cubicBezTo>
                  <a:cubicBezTo>
                    <a:pt x="17437" y="21600"/>
                    <a:pt x="18498" y="20535"/>
                    <a:pt x="18801" y="19103"/>
                  </a:cubicBezTo>
                  <a:lnTo>
                    <a:pt x="19572" y="19103"/>
                  </a:lnTo>
                  <a:cubicBezTo>
                    <a:pt x="20689" y="19103"/>
                    <a:pt x="21600" y="17982"/>
                    <a:pt x="21600" y="16606"/>
                  </a:cubicBezTo>
                  <a:lnTo>
                    <a:pt x="21600" y="11637"/>
                  </a:lnTo>
                  <a:cubicBezTo>
                    <a:pt x="21600" y="11146"/>
                    <a:pt x="21479" y="10652"/>
                    <a:pt x="21255" y="10238"/>
                  </a:cubicBezTo>
                  <a:lnTo>
                    <a:pt x="18558" y="5269"/>
                  </a:lnTo>
                  <a:cubicBezTo>
                    <a:pt x="18182" y="4571"/>
                    <a:pt x="17553" y="4145"/>
                    <a:pt x="16874" y="4145"/>
                  </a:cubicBezTo>
                  <a:lnTo>
                    <a:pt x="14177" y="4145"/>
                  </a:lnTo>
                  <a:lnTo>
                    <a:pt x="14177" y="2497"/>
                  </a:lnTo>
                  <a:cubicBezTo>
                    <a:pt x="14177" y="1128"/>
                    <a:pt x="13266" y="0"/>
                    <a:pt x="12149" y="0"/>
                  </a:cubicBezTo>
                  <a:lnTo>
                    <a:pt x="2028" y="0"/>
                  </a:lnTo>
                  <a:close/>
                  <a:moveTo>
                    <a:pt x="2028" y="1673"/>
                  </a:moveTo>
                  <a:lnTo>
                    <a:pt x="12149" y="1673"/>
                  </a:lnTo>
                  <a:cubicBezTo>
                    <a:pt x="12525" y="1673"/>
                    <a:pt x="12818" y="2040"/>
                    <a:pt x="12818" y="2497"/>
                  </a:cubicBezTo>
                  <a:lnTo>
                    <a:pt x="12818" y="11637"/>
                  </a:lnTo>
                  <a:cubicBezTo>
                    <a:pt x="12818" y="12096"/>
                    <a:pt x="12525" y="12461"/>
                    <a:pt x="12149" y="12461"/>
                  </a:cubicBezTo>
                  <a:cubicBezTo>
                    <a:pt x="12149" y="12461"/>
                    <a:pt x="2028" y="12461"/>
                    <a:pt x="2028" y="12461"/>
                  </a:cubicBezTo>
                  <a:cubicBezTo>
                    <a:pt x="1655" y="12461"/>
                    <a:pt x="1359" y="12096"/>
                    <a:pt x="1359" y="11637"/>
                  </a:cubicBezTo>
                  <a:lnTo>
                    <a:pt x="1359" y="2497"/>
                  </a:lnTo>
                  <a:cubicBezTo>
                    <a:pt x="1359" y="2040"/>
                    <a:pt x="1655" y="1673"/>
                    <a:pt x="2028" y="1673"/>
                  </a:cubicBezTo>
                  <a:close/>
                  <a:moveTo>
                    <a:pt x="14177" y="5818"/>
                  </a:moveTo>
                  <a:lnTo>
                    <a:pt x="16874" y="5818"/>
                  </a:lnTo>
                  <a:cubicBezTo>
                    <a:pt x="17099" y="5818"/>
                    <a:pt x="17297" y="5963"/>
                    <a:pt x="17422" y="6193"/>
                  </a:cubicBezTo>
                  <a:lnTo>
                    <a:pt x="20140" y="11162"/>
                  </a:lnTo>
                  <a:cubicBezTo>
                    <a:pt x="20212" y="11296"/>
                    <a:pt x="20241" y="11473"/>
                    <a:pt x="20241" y="11637"/>
                  </a:cubicBezTo>
                  <a:cubicBezTo>
                    <a:pt x="20241" y="11637"/>
                    <a:pt x="20241" y="16606"/>
                    <a:pt x="20241" y="16606"/>
                  </a:cubicBezTo>
                  <a:cubicBezTo>
                    <a:pt x="20241" y="17064"/>
                    <a:pt x="19945" y="17455"/>
                    <a:pt x="19572" y="17455"/>
                  </a:cubicBezTo>
                  <a:lnTo>
                    <a:pt x="18801" y="17455"/>
                  </a:lnTo>
                  <a:cubicBezTo>
                    <a:pt x="18501" y="16024"/>
                    <a:pt x="17441" y="14958"/>
                    <a:pt x="16185" y="14958"/>
                  </a:cubicBezTo>
                  <a:cubicBezTo>
                    <a:pt x="14930" y="14958"/>
                    <a:pt x="13889" y="16024"/>
                    <a:pt x="13589" y="17455"/>
                  </a:cubicBezTo>
                  <a:lnTo>
                    <a:pt x="10019" y="17455"/>
                  </a:lnTo>
                  <a:cubicBezTo>
                    <a:pt x="9719" y="16024"/>
                    <a:pt x="8679" y="14958"/>
                    <a:pt x="7423" y="14958"/>
                  </a:cubicBezTo>
                  <a:cubicBezTo>
                    <a:pt x="6168" y="14958"/>
                    <a:pt x="5127" y="16024"/>
                    <a:pt x="4827" y="17455"/>
                  </a:cubicBezTo>
                  <a:lnTo>
                    <a:pt x="4056" y="17455"/>
                  </a:lnTo>
                  <a:cubicBezTo>
                    <a:pt x="3684" y="17455"/>
                    <a:pt x="3367" y="17064"/>
                    <a:pt x="3367" y="16606"/>
                  </a:cubicBezTo>
                  <a:lnTo>
                    <a:pt x="3367" y="14134"/>
                  </a:lnTo>
                  <a:lnTo>
                    <a:pt x="12149" y="14134"/>
                  </a:lnTo>
                  <a:cubicBezTo>
                    <a:pt x="13266" y="14134"/>
                    <a:pt x="14177" y="13012"/>
                    <a:pt x="14177" y="11637"/>
                  </a:cubicBezTo>
                  <a:lnTo>
                    <a:pt x="14177" y="5818"/>
                  </a:lnTo>
                  <a:close/>
                  <a:moveTo>
                    <a:pt x="15597" y="6393"/>
                  </a:moveTo>
                  <a:cubicBezTo>
                    <a:pt x="15225" y="6393"/>
                    <a:pt x="14927" y="6758"/>
                    <a:pt x="14927" y="7217"/>
                  </a:cubicBezTo>
                  <a:lnTo>
                    <a:pt x="14927" y="12211"/>
                  </a:lnTo>
                  <a:cubicBezTo>
                    <a:pt x="14927" y="12668"/>
                    <a:pt x="15225" y="13035"/>
                    <a:pt x="15597" y="13035"/>
                  </a:cubicBezTo>
                  <a:lnTo>
                    <a:pt x="18294" y="13035"/>
                  </a:lnTo>
                  <a:cubicBezTo>
                    <a:pt x="18667" y="13035"/>
                    <a:pt x="18963" y="12668"/>
                    <a:pt x="18963" y="12211"/>
                  </a:cubicBezTo>
                  <a:lnTo>
                    <a:pt x="18963" y="10962"/>
                  </a:lnTo>
                  <a:cubicBezTo>
                    <a:pt x="18963" y="10795"/>
                    <a:pt x="18935" y="10651"/>
                    <a:pt x="18862" y="10513"/>
                  </a:cubicBezTo>
                  <a:cubicBezTo>
                    <a:pt x="18862" y="10513"/>
                    <a:pt x="16834" y="6767"/>
                    <a:pt x="16834" y="6767"/>
                  </a:cubicBezTo>
                  <a:cubicBezTo>
                    <a:pt x="16708" y="6535"/>
                    <a:pt x="16493" y="6393"/>
                    <a:pt x="16266" y="6393"/>
                  </a:cubicBezTo>
                  <a:lnTo>
                    <a:pt x="15597" y="6393"/>
                  </a:lnTo>
                  <a:close/>
                  <a:moveTo>
                    <a:pt x="15597" y="7217"/>
                  </a:moveTo>
                  <a:lnTo>
                    <a:pt x="16266" y="7217"/>
                  </a:lnTo>
                  <a:lnTo>
                    <a:pt x="18294" y="10962"/>
                  </a:lnTo>
                  <a:cubicBezTo>
                    <a:pt x="18294" y="10962"/>
                    <a:pt x="18294" y="12211"/>
                    <a:pt x="18294" y="12211"/>
                  </a:cubicBezTo>
                  <a:lnTo>
                    <a:pt x="15597" y="12211"/>
                  </a:lnTo>
                  <a:lnTo>
                    <a:pt x="15597" y="7217"/>
                  </a:lnTo>
                  <a:close/>
                  <a:moveTo>
                    <a:pt x="7423" y="16606"/>
                  </a:moveTo>
                  <a:cubicBezTo>
                    <a:pt x="8168" y="16606"/>
                    <a:pt x="8782" y="17363"/>
                    <a:pt x="8782" y="18279"/>
                  </a:cubicBezTo>
                  <a:cubicBezTo>
                    <a:pt x="8782" y="19196"/>
                    <a:pt x="8168" y="19952"/>
                    <a:pt x="7423" y="19952"/>
                  </a:cubicBezTo>
                  <a:cubicBezTo>
                    <a:pt x="6679" y="19952"/>
                    <a:pt x="6064" y="19196"/>
                    <a:pt x="6064" y="18279"/>
                  </a:cubicBezTo>
                  <a:cubicBezTo>
                    <a:pt x="6064" y="17363"/>
                    <a:pt x="6679" y="16606"/>
                    <a:pt x="7423" y="16606"/>
                  </a:cubicBezTo>
                  <a:close/>
                  <a:moveTo>
                    <a:pt x="16185" y="16606"/>
                  </a:moveTo>
                  <a:cubicBezTo>
                    <a:pt x="16930" y="16606"/>
                    <a:pt x="17544" y="17363"/>
                    <a:pt x="17544" y="18279"/>
                  </a:cubicBezTo>
                  <a:cubicBezTo>
                    <a:pt x="17544" y="19196"/>
                    <a:pt x="16930" y="19952"/>
                    <a:pt x="16185" y="19952"/>
                  </a:cubicBezTo>
                  <a:cubicBezTo>
                    <a:pt x="15441" y="19952"/>
                    <a:pt x="14846" y="19196"/>
                    <a:pt x="14846" y="18279"/>
                  </a:cubicBezTo>
                  <a:cubicBezTo>
                    <a:pt x="14846" y="17363"/>
                    <a:pt x="15441" y="16606"/>
                    <a:pt x="16185" y="1660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lvl="0" indent="0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6" name="Shape 4571"/>
          <p:cNvSpPr/>
          <p:nvPr/>
        </p:nvSpPr>
        <p:spPr>
          <a:xfrm rot="10594">
            <a:off x="8483765" y="3735899"/>
            <a:ext cx="2797714" cy="966836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ctr"/>
          <a:lstStyle/>
          <a:p>
            <a:pPr lvl="0" hangingPunct="0">
              <a:lnSpc>
                <a:spcPct val="150000"/>
              </a:lnSpc>
              <a:defRPr/>
            </a:pPr>
            <a:r>
              <a:rPr lang="en-US" altLang="zh-CN" sz="2000" b="1" kern="0" dirty="0">
                <a:solidFill>
                  <a:prstClr val="white"/>
                </a:solidFill>
                <a:cs typeface="+mn-ea"/>
                <a:sym typeface="+mn-lt"/>
              </a:rPr>
              <a:t>Who</a:t>
            </a:r>
          </a:p>
          <a:p>
            <a:pPr lvl="0" hangingPunct="0">
              <a:lnSpc>
                <a:spcPct val="150000"/>
              </a:lnSpc>
              <a:defRPr/>
            </a:pPr>
            <a:r>
              <a:rPr lang="zh-CN" altLang="en-US" sz="1600" b="1" kern="0" dirty="0">
                <a:solidFill>
                  <a:prstClr val="white"/>
                </a:solidFill>
                <a:cs typeface="+mn-ea"/>
                <a:sym typeface="+mn-lt"/>
              </a:rPr>
              <a:t>全链路压测需要哪些人参与？</a:t>
            </a:r>
          </a:p>
        </p:txBody>
      </p:sp>
      <p:grpSp>
        <p:nvGrpSpPr>
          <p:cNvPr id="31" name="Group 4578"/>
          <p:cNvGrpSpPr/>
          <p:nvPr/>
        </p:nvGrpSpPr>
        <p:grpSpPr>
          <a:xfrm>
            <a:off x="9352571" y="1828327"/>
            <a:ext cx="817891" cy="817891"/>
            <a:chOff x="0" y="0"/>
            <a:chExt cx="1635778" cy="1635778"/>
          </a:xfrm>
        </p:grpSpPr>
        <p:sp>
          <p:nvSpPr>
            <p:cNvPr id="32" name="Shape 4576"/>
            <p:cNvSpPr/>
            <p:nvPr/>
          </p:nvSpPr>
          <p:spPr>
            <a:xfrm>
              <a:off x="0" y="0"/>
              <a:ext cx="1635779" cy="1635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A25B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200">
                  <a:solidFill>
                    <a:srgbClr val="FFFFFF"/>
                  </a:solidFill>
                </a:defRPr>
              </a:pPr>
              <a:endParaRPr kumimoji="0" sz="42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3" name="Shape 4577"/>
            <p:cNvSpPr/>
            <p:nvPr/>
          </p:nvSpPr>
          <p:spPr>
            <a:xfrm>
              <a:off x="454162" y="373503"/>
              <a:ext cx="727453" cy="8887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924" y="0"/>
                  </a:moveTo>
                  <a:cubicBezTo>
                    <a:pt x="3198" y="0"/>
                    <a:pt x="1768" y="1173"/>
                    <a:pt x="1768" y="2583"/>
                  </a:cubicBezTo>
                  <a:lnTo>
                    <a:pt x="1768" y="11176"/>
                  </a:lnTo>
                  <a:lnTo>
                    <a:pt x="962" y="10718"/>
                  </a:lnTo>
                  <a:cubicBezTo>
                    <a:pt x="773" y="10607"/>
                    <a:pt x="542" y="10593"/>
                    <a:pt x="336" y="10681"/>
                  </a:cubicBezTo>
                  <a:cubicBezTo>
                    <a:pt x="130" y="10766"/>
                    <a:pt x="0" y="10931"/>
                    <a:pt x="0" y="11121"/>
                  </a:cubicBezTo>
                  <a:lnTo>
                    <a:pt x="0" y="20061"/>
                  </a:lnTo>
                  <a:cubicBezTo>
                    <a:pt x="0" y="20255"/>
                    <a:pt x="124" y="20429"/>
                    <a:pt x="336" y="20519"/>
                  </a:cubicBezTo>
                  <a:cubicBezTo>
                    <a:pt x="547" y="20607"/>
                    <a:pt x="813" y="20596"/>
                    <a:pt x="1007" y="20482"/>
                  </a:cubicBezTo>
                  <a:lnTo>
                    <a:pt x="8662" y="16012"/>
                  </a:lnTo>
                  <a:cubicBezTo>
                    <a:pt x="8826" y="15915"/>
                    <a:pt x="8931" y="15774"/>
                    <a:pt x="8931" y="15609"/>
                  </a:cubicBezTo>
                  <a:cubicBezTo>
                    <a:pt x="8931" y="15446"/>
                    <a:pt x="8826" y="15282"/>
                    <a:pt x="8662" y="15188"/>
                  </a:cubicBezTo>
                  <a:lnTo>
                    <a:pt x="3447" y="12165"/>
                  </a:lnTo>
                  <a:lnTo>
                    <a:pt x="3447" y="2583"/>
                  </a:lnTo>
                  <a:cubicBezTo>
                    <a:pt x="3447" y="1923"/>
                    <a:pt x="4115" y="1392"/>
                    <a:pt x="4924" y="1392"/>
                  </a:cubicBezTo>
                  <a:lnTo>
                    <a:pt x="16653" y="1392"/>
                  </a:lnTo>
                  <a:cubicBezTo>
                    <a:pt x="17460" y="1392"/>
                    <a:pt x="18131" y="1923"/>
                    <a:pt x="18131" y="2583"/>
                  </a:cubicBezTo>
                  <a:lnTo>
                    <a:pt x="18131" y="12165"/>
                  </a:lnTo>
                  <a:lnTo>
                    <a:pt x="12915" y="15188"/>
                  </a:lnTo>
                  <a:cubicBezTo>
                    <a:pt x="12752" y="15284"/>
                    <a:pt x="12669" y="15446"/>
                    <a:pt x="12669" y="15609"/>
                  </a:cubicBezTo>
                  <a:cubicBezTo>
                    <a:pt x="12669" y="15774"/>
                    <a:pt x="12752" y="15917"/>
                    <a:pt x="12915" y="16012"/>
                  </a:cubicBezTo>
                  <a:lnTo>
                    <a:pt x="20570" y="20482"/>
                  </a:lnTo>
                  <a:cubicBezTo>
                    <a:pt x="20762" y="20596"/>
                    <a:pt x="21030" y="20607"/>
                    <a:pt x="21242" y="20519"/>
                  </a:cubicBezTo>
                  <a:cubicBezTo>
                    <a:pt x="21453" y="20429"/>
                    <a:pt x="21600" y="20257"/>
                    <a:pt x="21600" y="20061"/>
                  </a:cubicBezTo>
                  <a:lnTo>
                    <a:pt x="21600" y="11121"/>
                  </a:lnTo>
                  <a:cubicBezTo>
                    <a:pt x="21600" y="10929"/>
                    <a:pt x="21448" y="10769"/>
                    <a:pt x="21242" y="10681"/>
                  </a:cubicBezTo>
                  <a:cubicBezTo>
                    <a:pt x="21036" y="10596"/>
                    <a:pt x="20783" y="10607"/>
                    <a:pt x="20593" y="10718"/>
                  </a:cubicBezTo>
                  <a:lnTo>
                    <a:pt x="19765" y="11176"/>
                  </a:lnTo>
                  <a:lnTo>
                    <a:pt x="19765" y="2583"/>
                  </a:lnTo>
                  <a:cubicBezTo>
                    <a:pt x="19765" y="1173"/>
                    <a:pt x="18376" y="0"/>
                    <a:pt x="16653" y="0"/>
                  </a:cubicBezTo>
                  <a:lnTo>
                    <a:pt x="4924" y="0"/>
                  </a:lnTo>
                  <a:close/>
                  <a:moveTo>
                    <a:pt x="6558" y="3518"/>
                  </a:moveTo>
                  <a:cubicBezTo>
                    <a:pt x="6102" y="3518"/>
                    <a:pt x="5730" y="3821"/>
                    <a:pt x="5730" y="4195"/>
                  </a:cubicBezTo>
                  <a:cubicBezTo>
                    <a:pt x="5730" y="4571"/>
                    <a:pt x="6102" y="4855"/>
                    <a:pt x="6558" y="4855"/>
                  </a:cubicBezTo>
                  <a:lnTo>
                    <a:pt x="10901" y="4855"/>
                  </a:lnTo>
                  <a:cubicBezTo>
                    <a:pt x="11256" y="4855"/>
                    <a:pt x="11600" y="4686"/>
                    <a:pt x="11662" y="4434"/>
                  </a:cubicBezTo>
                  <a:lnTo>
                    <a:pt x="11662" y="3957"/>
                  </a:lnTo>
                  <a:cubicBezTo>
                    <a:pt x="11600" y="3703"/>
                    <a:pt x="11256" y="3518"/>
                    <a:pt x="10901" y="3518"/>
                  </a:cubicBezTo>
                  <a:lnTo>
                    <a:pt x="6558" y="3518"/>
                  </a:lnTo>
                  <a:close/>
                  <a:moveTo>
                    <a:pt x="6558" y="6449"/>
                  </a:moveTo>
                  <a:cubicBezTo>
                    <a:pt x="6102" y="6449"/>
                    <a:pt x="5730" y="6750"/>
                    <a:pt x="5730" y="7127"/>
                  </a:cubicBezTo>
                  <a:cubicBezTo>
                    <a:pt x="5730" y="7503"/>
                    <a:pt x="6102" y="7786"/>
                    <a:pt x="6558" y="7786"/>
                  </a:cubicBezTo>
                  <a:lnTo>
                    <a:pt x="16250" y="7786"/>
                  </a:lnTo>
                  <a:cubicBezTo>
                    <a:pt x="16710" y="7786"/>
                    <a:pt x="17079" y="7503"/>
                    <a:pt x="17079" y="7127"/>
                  </a:cubicBezTo>
                  <a:cubicBezTo>
                    <a:pt x="17079" y="6750"/>
                    <a:pt x="16710" y="6449"/>
                    <a:pt x="16250" y="6449"/>
                  </a:cubicBezTo>
                  <a:lnTo>
                    <a:pt x="6558" y="6449"/>
                  </a:lnTo>
                  <a:close/>
                  <a:moveTo>
                    <a:pt x="6558" y="8794"/>
                  </a:moveTo>
                  <a:cubicBezTo>
                    <a:pt x="6102" y="8794"/>
                    <a:pt x="5730" y="9098"/>
                    <a:pt x="5730" y="9472"/>
                  </a:cubicBezTo>
                  <a:cubicBezTo>
                    <a:pt x="5730" y="9848"/>
                    <a:pt x="6102" y="10131"/>
                    <a:pt x="6558" y="10131"/>
                  </a:cubicBezTo>
                  <a:lnTo>
                    <a:pt x="16250" y="10131"/>
                  </a:lnTo>
                  <a:cubicBezTo>
                    <a:pt x="16710" y="10131"/>
                    <a:pt x="17079" y="9848"/>
                    <a:pt x="17079" y="9472"/>
                  </a:cubicBezTo>
                  <a:cubicBezTo>
                    <a:pt x="17079" y="9098"/>
                    <a:pt x="16710" y="8794"/>
                    <a:pt x="16250" y="8794"/>
                  </a:cubicBezTo>
                  <a:lnTo>
                    <a:pt x="6558" y="8794"/>
                  </a:lnTo>
                  <a:close/>
                  <a:moveTo>
                    <a:pt x="11281" y="16415"/>
                  </a:moveTo>
                  <a:cubicBezTo>
                    <a:pt x="11118" y="16415"/>
                    <a:pt x="10945" y="16493"/>
                    <a:pt x="10923" y="16507"/>
                  </a:cubicBezTo>
                  <a:cubicBezTo>
                    <a:pt x="9152" y="17541"/>
                    <a:pt x="3850" y="20647"/>
                    <a:pt x="3850" y="20647"/>
                  </a:cubicBezTo>
                  <a:cubicBezTo>
                    <a:pt x="3624" y="20776"/>
                    <a:pt x="3519" y="21018"/>
                    <a:pt x="3604" y="21234"/>
                  </a:cubicBezTo>
                  <a:cubicBezTo>
                    <a:pt x="3688" y="21448"/>
                    <a:pt x="3932" y="21600"/>
                    <a:pt x="4208" y="21600"/>
                  </a:cubicBezTo>
                  <a:lnTo>
                    <a:pt x="18377" y="21600"/>
                  </a:lnTo>
                  <a:cubicBezTo>
                    <a:pt x="18653" y="21600"/>
                    <a:pt x="18896" y="21448"/>
                    <a:pt x="18981" y="21234"/>
                  </a:cubicBezTo>
                  <a:cubicBezTo>
                    <a:pt x="19066" y="21018"/>
                    <a:pt x="18961" y="20776"/>
                    <a:pt x="18735" y="20647"/>
                  </a:cubicBezTo>
                  <a:cubicBezTo>
                    <a:pt x="18735" y="20647"/>
                    <a:pt x="13414" y="17541"/>
                    <a:pt x="11639" y="16507"/>
                  </a:cubicBezTo>
                  <a:cubicBezTo>
                    <a:pt x="11614" y="16493"/>
                    <a:pt x="11454" y="16415"/>
                    <a:pt x="11281" y="1641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lvl="0" indent="0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4" name="Shape 4571"/>
          <p:cNvSpPr/>
          <p:nvPr/>
        </p:nvSpPr>
        <p:spPr>
          <a:xfrm rot="10594">
            <a:off x="8644926" y="395536"/>
            <a:ext cx="2797714" cy="966836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ctr"/>
          <a:lstStyle/>
          <a:p>
            <a:pPr lvl="0" hangingPunct="0">
              <a:lnSpc>
                <a:spcPct val="150000"/>
              </a:lnSpc>
              <a:defRPr/>
            </a:pPr>
            <a:r>
              <a:rPr lang="en-US" altLang="zh-CN" sz="2000" b="1" kern="0" dirty="0">
                <a:solidFill>
                  <a:prstClr val="white"/>
                </a:solidFill>
                <a:cs typeface="+mn-ea"/>
                <a:sym typeface="+mn-lt"/>
              </a:rPr>
              <a:t>How</a:t>
            </a:r>
          </a:p>
          <a:p>
            <a:pPr lvl="0" hangingPunct="0">
              <a:lnSpc>
                <a:spcPct val="150000"/>
              </a:lnSpc>
              <a:defRPr/>
            </a:pPr>
            <a:r>
              <a:rPr lang="zh-CN" altLang="en-US" sz="1600" b="1" kern="0" dirty="0">
                <a:solidFill>
                  <a:prstClr val="white"/>
                </a:solidFill>
                <a:cs typeface="+mn-ea"/>
                <a:sym typeface="+mn-lt"/>
              </a:rPr>
              <a:t>怎么做全链路压测？</a:t>
            </a:r>
          </a:p>
        </p:txBody>
      </p:sp>
      <p:pic>
        <p:nvPicPr>
          <p:cNvPr id="36" name="图形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37862" y="181896"/>
            <a:ext cx="1572426" cy="3654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99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99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8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right)">
                                      <p:cBhvr>
                                        <p:cTn id="17" dur="499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8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right)">
                                      <p:cBhvr>
                                        <p:cTn id="26" dur="499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8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8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right)">
                                      <p:cBhvr>
                                        <p:cTn id="35" dur="499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indefinite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right)">
                                      <p:cBhvr>
                                        <p:cTn id="44" dur="499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8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right)">
                                      <p:cBhvr>
                                        <p:cTn id="53" dur="499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right)">
                                      <p:cBhvr>
                                        <p:cTn id="57" dur="499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dvAuto="0"/>
      <p:bldP spid="10" grpId="0" animBg="1" advAuto="0"/>
      <p:bldP spid="13" grpId="0" animBg="1" advAuto="0"/>
      <p:bldP spid="16" grpId="0" animBg="1" advAuto="0"/>
      <p:bldP spid="19" grpId="0" animBg="1" advAuto="0"/>
      <p:bldP spid="20" grpId="0" animBg="1" advAuto="0"/>
      <p:bldP spid="21" grpId="0" animBg="1" advAuto="0"/>
      <p:bldP spid="22" grpId="0" animBg="1" advAuto="0"/>
      <p:bldP spid="23" grpId="0" animBg="1" advAuto="0"/>
      <p:bldP spid="26" grpId="0" animBg="1" advAuto="0"/>
      <p:bldP spid="31" grpId="0" animBg="1" advAuto="0"/>
      <p:bldP spid="4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120249"/>
            </a:gs>
            <a:gs pos="100000">
              <a:srgbClr val="4B0147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角三角形 7"/>
          <p:cNvSpPr/>
          <p:nvPr/>
        </p:nvSpPr>
        <p:spPr>
          <a:xfrm>
            <a:off x="-214744" y="-331636"/>
            <a:ext cx="5203797" cy="7167317"/>
          </a:xfrm>
          <a:prstGeom prst="rtTriangle">
            <a:avLst/>
          </a:prstGeom>
          <a:solidFill>
            <a:srgbClr val="0B1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44" name="组合 43"/>
          <p:cNvGrpSpPr/>
          <p:nvPr/>
        </p:nvGrpSpPr>
        <p:grpSpPr>
          <a:xfrm rot="1767638">
            <a:off x="-1438722" y="-2087913"/>
            <a:ext cx="3823256" cy="10810241"/>
            <a:chOff x="1066240" y="548032"/>
            <a:chExt cx="2267438" cy="5917685"/>
          </a:xfrm>
        </p:grpSpPr>
        <p:sp>
          <p:nvSpPr>
            <p:cNvPr id="4" name="矩形 3"/>
            <p:cNvSpPr/>
            <p:nvPr/>
          </p:nvSpPr>
          <p:spPr>
            <a:xfrm>
              <a:off x="1066240" y="979317"/>
              <a:ext cx="1327639" cy="5486400"/>
            </a:xfrm>
            <a:prstGeom prst="rect">
              <a:avLst/>
            </a:prstGeom>
            <a:solidFill>
              <a:srgbClr val="111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822939" y="838200"/>
              <a:ext cx="1327639" cy="5486400"/>
            </a:xfrm>
            <a:prstGeom prst="rect">
              <a:avLst/>
            </a:prstGeom>
            <a:solidFill>
              <a:srgbClr val="1B03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348034" y="548032"/>
              <a:ext cx="985644" cy="5797485"/>
            </a:xfrm>
            <a:prstGeom prst="rect">
              <a:avLst/>
            </a:prstGeom>
            <a:solidFill>
              <a:srgbClr val="120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" name="平行四边形 6"/>
            <p:cNvSpPr/>
            <p:nvPr/>
          </p:nvSpPr>
          <p:spPr>
            <a:xfrm rot="16200000">
              <a:off x="-377397" y="3950210"/>
              <a:ext cx="3724275" cy="371475"/>
            </a:xfrm>
            <a:prstGeom prst="parallelogram">
              <a:avLst>
                <a:gd name="adj" fmla="val 73387"/>
              </a:avLst>
            </a:prstGeom>
            <a:solidFill>
              <a:srgbClr val="120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909609" y="4322790"/>
            <a:ext cx="955991" cy="623601"/>
            <a:chOff x="2309496" y="961390"/>
            <a:chExt cx="955991" cy="623601"/>
          </a:xfrm>
          <a:gradFill flip="none" rotWithShape="1">
            <a:gsLst>
              <a:gs pos="0">
                <a:srgbClr val="120249">
                  <a:alpha val="36000"/>
                </a:srgbClr>
              </a:gs>
              <a:gs pos="100000">
                <a:srgbClr val="0B1051"/>
              </a:gs>
            </a:gsLst>
            <a:lin ang="16200000" scaled="1"/>
            <a:tileRect/>
          </a:gradFill>
        </p:grpSpPr>
        <p:sp>
          <p:nvSpPr>
            <p:cNvPr id="73" name="椭圆 72"/>
            <p:cNvSpPr/>
            <p:nvPr/>
          </p:nvSpPr>
          <p:spPr>
            <a:xfrm>
              <a:off x="2309496" y="961390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4" name="椭圆 73"/>
            <p:cNvSpPr/>
            <p:nvPr/>
          </p:nvSpPr>
          <p:spPr>
            <a:xfrm>
              <a:off x="2481028" y="961390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5" name="椭圆 74"/>
            <p:cNvSpPr/>
            <p:nvPr/>
          </p:nvSpPr>
          <p:spPr>
            <a:xfrm>
              <a:off x="2652561" y="961390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2824093" y="961390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2995626" y="961390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>
              <a:off x="3167158" y="961390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2309496" y="1132923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>
              <a:off x="2481028" y="1132923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>
              <a:off x="2652561" y="1132923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2824093" y="1132923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2995626" y="1132923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3167158" y="1132923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311083" y="1316716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482615" y="1316716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654148" y="1316716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2825680" y="1316716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2997213" y="1316716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3168745" y="1316716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2311083" y="1488249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2482615" y="1488249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654148" y="1488249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2825680" y="1488249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2997213" y="1488249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3168745" y="1488249"/>
              <a:ext cx="96742" cy="967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788252" y="2294448"/>
            <a:ext cx="2277940" cy="2277940"/>
            <a:chOff x="3615567" y="2290030"/>
            <a:chExt cx="2277940" cy="2277940"/>
          </a:xfrm>
        </p:grpSpPr>
        <p:sp>
          <p:nvSpPr>
            <p:cNvPr id="97" name="椭圆 96"/>
            <p:cNvSpPr/>
            <p:nvPr/>
          </p:nvSpPr>
          <p:spPr>
            <a:xfrm>
              <a:off x="3615567" y="2290030"/>
              <a:ext cx="2277940" cy="2277940"/>
            </a:xfrm>
            <a:prstGeom prst="ellipse">
              <a:avLst/>
            </a:prstGeom>
            <a:gradFill>
              <a:gsLst>
                <a:gs pos="0">
                  <a:srgbClr val="B30660"/>
                </a:gs>
                <a:gs pos="100000">
                  <a:srgbClr val="570152">
                    <a:alpha val="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999071" y="2828835"/>
              <a:ext cx="158893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 </a:t>
              </a:r>
              <a:r>
                <a:rPr kumimoji="0" lang="en-US" altLang="zh-CN" sz="7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02</a:t>
              </a:r>
              <a:endPara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5388931" y="2546647"/>
            <a:ext cx="3883256" cy="16210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>
              <a:defRPr/>
            </a:pPr>
            <a:r>
              <a:rPr lang="zh-CN" altLang="en-US" sz="4800" kern="0" dirty="0">
                <a:solidFill>
                  <a:prstClr val="white"/>
                </a:solidFill>
                <a:cs typeface="+mn-ea"/>
                <a:sym typeface="+mn-lt"/>
              </a:rPr>
              <a:t>网络性能瓶颈分析</a:t>
            </a:r>
          </a:p>
        </p:txBody>
      </p:sp>
      <p:pic>
        <p:nvPicPr>
          <p:cNvPr id="39" name="图形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37862" y="181896"/>
            <a:ext cx="1572426" cy="3654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120249"/>
            </a:gs>
            <a:gs pos="100000">
              <a:srgbClr val="4B0147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50472" y="208547"/>
            <a:ext cx="2624810" cy="523220"/>
            <a:chOff x="246724" y="208547"/>
            <a:chExt cx="2624810" cy="523220"/>
          </a:xfrm>
        </p:grpSpPr>
        <p:sp>
          <p:nvSpPr>
            <p:cNvPr id="34" name="椭圆 33"/>
            <p:cNvSpPr/>
            <p:nvPr/>
          </p:nvSpPr>
          <p:spPr>
            <a:xfrm>
              <a:off x="246724" y="239561"/>
              <a:ext cx="461192" cy="461192"/>
            </a:xfrm>
            <a:prstGeom prst="ellipse">
              <a:avLst/>
            </a:prstGeom>
            <a:gradFill>
              <a:gsLst>
                <a:gs pos="0">
                  <a:srgbClr val="B30660"/>
                </a:gs>
                <a:gs pos="100000">
                  <a:srgbClr val="570152">
                    <a:alpha val="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465219" y="208547"/>
              <a:ext cx="24063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压测工具选型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000929" y="2556557"/>
            <a:ext cx="2190143" cy="2194587"/>
            <a:chOff x="4540441" y="2047629"/>
            <a:chExt cx="3136739" cy="3130058"/>
          </a:xfrm>
        </p:grpSpPr>
        <p:sp>
          <p:nvSpPr>
            <p:cNvPr id="6" name="矩形 5"/>
            <p:cNvSpPr/>
            <p:nvPr/>
          </p:nvSpPr>
          <p:spPr>
            <a:xfrm rot="2700000">
              <a:off x="4540441" y="2047629"/>
              <a:ext cx="1226916" cy="1226916"/>
            </a:xfrm>
            <a:prstGeom prst="rect">
              <a:avLst/>
            </a:prstGeom>
            <a:solidFill>
              <a:srgbClr val="E2087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 rot="2700000">
              <a:off x="4540441" y="3928147"/>
              <a:ext cx="1226916" cy="1226916"/>
            </a:xfrm>
            <a:prstGeom prst="rect">
              <a:avLst/>
            </a:prstGeom>
            <a:solidFill>
              <a:srgbClr val="1A25B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 rot="13500000">
              <a:off x="6450264" y="2070253"/>
              <a:ext cx="1226916" cy="1226916"/>
            </a:xfrm>
            <a:prstGeom prst="rect">
              <a:avLst/>
            </a:prstGeom>
            <a:solidFill>
              <a:srgbClr val="1A25B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 rot="13500000">
              <a:off x="6450264" y="3950771"/>
              <a:ext cx="1226916" cy="1226916"/>
            </a:xfrm>
            <a:prstGeom prst="rect">
              <a:avLst/>
            </a:prstGeom>
            <a:solidFill>
              <a:srgbClr val="E2087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0" name="Freeform 33"/>
            <p:cNvSpPr>
              <a:spLocks noEditPoints="1"/>
            </p:cNvSpPr>
            <p:nvPr/>
          </p:nvSpPr>
          <p:spPr bwMode="auto">
            <a:xfrm>
              <a:off x="6851939" y="2430445"/>
              <a:ext cx="423566" cy="506532"/>
            </a:xfrm>
            <a:custGeom>
              <a:avLst/>
              <a:gdLst>
                <a:gd name="T0" fmla="*/ 102 w 120"/>
                <a:gd name="T1" fmla="*/ 60 h 144"/>
                <a:gd name="T2" fmla="*/ 102 w 120"/>
                <a:gd name="T3" fmla="*/ 42 h 144"/>
                <a:gd name="T4" fmla="*/ 60 w 120"/>
                <a:gd name="T5" fmla="*/ 0 h 144"/>
                <a:gd name="T6" fmla="*/ 18 w 120"/>
                <a:gd name="T7" fmla="*/ 42 h 144"/>
                <a:gd name="T8" fmla="*/ 18 w 120"/>
                <a:gd name="T9" fmla="*/ 60 h 144"/>
                <a:gd name="T10" fmla="*/ 0 w 120"/>
                <a:gd name="T11" fmla="*/ 60 h 144"/>
                <a:gd name="T12" fmla="*/ 0 w 120"/>
                <a:gd name="T13" fmla="*/ 144 h 144"/>
                <a:gd name="T14" fmla="*/ 120 w 120"/>
                <a:gd name="T15" fmla="*/ 144 h 144"/>
                <a:gd name="T16" fmla="*/ 120 w 120"/>
                <a:gd name="T17" fmla="*/ 60 h 144"/>
                <a:gd name="T18" fmla="*/ 102 w 120"/>
                <a:gd name="T19" fmla="*/ 60 h 144"/>
                <a:gd name="T20" fmla="*/ 66 w 120"/>
                <a:gd name="T21" fmla="*/ 106 h 144"/>
                <a:gd name="T22" fmla="*/ 66 w 120"/>
                <a:gd name="T23" fmla="*/ 126 h 144"/>
                <a:gd name="T24" fmla="*/ 54 w 120"/>
                <a:gd name="T25" fmla="*/ 126 h 144"/>
                <a:gd name="T26" fmla="*/ 54 w 120"/>
                <a:gd name="T27" fmla="*/ 106 h 144"/>
                <a:gd name="T28" fmla="*/ 48 w 120"/>
                <a:gd name="T29" fmla="*/ 96 h 144"/>
                <a:gd name="T30" fmla="*/ 60 w 120"/>
                <a:gd name="T31" fmla="*/ 84 h 144"/>
                <a:gd name="T32" fmla="*/ 72 w 120"/>
                <a:gd name="T33" fmla="*/ 96 h 144"/>
                <a:gd name="T34" fmla="*/ 66 w 120"/>
                <a:gd name="T35" fmla="*/ 106 h 144"/>
                <a:gd name="T36" fmla="*/ 90 w 120"/>
                <a:gd name="T37" fmla="*/ 60 h 144"/>
                <a:gd name="T38" fmla="*/ 30 w 120"/>
                <a:gd name="T39" fmla="*/ 60 h 144"/>
                <a:gd name="T40" fmla="*/ 30 w 120"/>
                <a:gd name="T41" fmla="*/ 42 h 144"/>
                <a:gd name="T42" fmla="*/ 60 w 120"/>
                <a:gd name="T43" fmla="*/ 12 h 144"/>
                <a:gd name="T44" fmla="*/ 90 w 120"/>
                <a:gd name="T45" fmla="*/ 42 h 144"/>
                <a:gd name="T46" fmla="*/ 90 w 120"/>
                <a:gd name="T47" fmla="*/ 6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0" h="144">
                  <a:moveTo>
                    <a:pt x="102" y="60"/>
                  </a:moveTo>
                  <a:cubicBezTo>
                    <a:pt x="102" y="42"/>
                    <a:pt x="102" y="42"/>
                    <a:pt x="102" y="42"/>
                  </a:cubicBezTo>
                  <a:cubicBezTo>
                    <a:pt x="102" y="42"/>
                    <a:pt x="102" y="0"/>
                    <a:pt x="60" y="0"/>
                  </a:cubicBezTo>
                  <a:cubicBezTo>
                    <a:pt x="18" y="0"/>
                    <a:pt x="18" y="42"/>
                    <a:pt x="18" y="42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120" y="144"/>
                    <a:pt x="120" y="144"/>
                    <a:pt x="120" y="144"/>
                  </a:cubicBezTo>
                  <a:cubicBezTo>
                    <a:pt x="120" y="60"/>
                    <a:pt x="120" y="60"/>
                    <a:pt x="120" y="60"/>
                  </a:cubicBezTo>
                  <a:lnTo>
                    <a:pt x="102" y="60"/>
                  </a:lnTo>
                  <a:close/>
                  <a:moveTo>
                    <a:pt x="66" y="106"/>
                  </a:moveTo>
                  <a:cubicBezTo>
                    <a:pt x="66" y="126"/>
                    <a:pt x="66" y="126"/>
                    <a:pt x="66" y="126"/>
                  </a:cubicBezTo>
                  <a:cubicBezTo>
                    <a:pt x="54" y="126"/>
                    <a:pt x="54" y="126"/>
                    <a:pt x="54" y="126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0" y="104"/>
                    <a:pt x="48" y="100"/>
                    <a:pt x="48" y="96"/>
                  </a:cubicBezTo>
                  <a:cubicBezTo>
                    <a:pt x="48" y="89"/>
                    <a:pt x="53" y="84"/>
                    <a:pt x="60" y="84"/>
                  </a:cubicBezTo>
                  <a:cubicBezTo>
                    <a:pt x="67" y="84"/>
                    <a:pt x="72" y="89"/>
                    <a:pt x="72" y="96"/>
                  </a:cubicBezTo>
                  <a:cubicBezTo>
                    <a:pt x="72" y="100"/>
                    <a:pt x="70" y="104"/>
                    <a:pt x="66" y="106"/>
                  </a:cubicBezTo>
                  <a:moveTo>
                    <a:pt x="90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30" y="37"/>
                    <a:pt x="32" y="12"/>
                    <a:pt x="60" y="12"/>
                  </a:cubicBezTo>
                  <a:cubicBezTo>
                    <a:pt x="88" y="12"/>
                    <a:pt x="90" y="37"/>
                    <a:pt x="90" y="42"/>
                  </a:cubicBezTo>
                  <a:lnTo>
                    <a:pt x="90" y="60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6810456" y="4308887"/>
              <a:ext cx="506532" cy="508715"/>
              <a:chOff x="2649649" y="3455891"/>
              <a:chExt cx="506532" cy="508715"/>
            </a:xfrm>
            <a:solidFill>
              <a:sysClr val="window" lastClr="FFFFFF"/>
            </a:solidFill>
            <a:effectLst/>
          </p:grpSpPr>
          <p:sp>
            <p:nvSpPr>
              <p:cNvPr id="19" name="Freeform 58"/>
              <p:cNvSpPr/>
              <p:nvPr/>
            </p:nvSpPr>
            <p:spPr bwMode="auto">
              <a:xfrm>
                <a:off x="2795934" y="3455891"/>
                <a:ext cx="211785" cy="316583"/>
              </a:xfrm>
              <a:custGeom>
                <a:avLst/>
                <a:gdLst>
                  <a:gd name="T0" fmla="*/ 68 w 97"/>
                  <a:gd name="T1" fmla="*/ 87 h 145"/>
                  <a:gd name="T2" fmla="*/ 68 w 97"/>
                  <a:gd name="T3" fmla="*/ 0 h 145"/>
                  <a:gd name="T4" fmla="*/ 29 w 97"/>
                  <a:gd name="T5" fmla="*/ 0 h 145"/>
                  <a:gd name="T6" fmla="*/ 29 w 97"/>
                  <a:gd name="T7" fmla="*/ 87 h 145"/>
                  <a:gd name="T8" fmla="*/ 0 w 97"/>
                  <a:gd name="T9" fmla="*/ 87 h 145"/>
                  <a:gd name="T10" fmla="*/ 49 w 97"/>
                  <a:gd name="T11" fmla="*/ 145 h 145"/>
                  <a:gd name="T12" fmla="*/ 97 w 97"/>
                  <a:gd name="T13" fmla="*/ 87 h 145"/>
                  <a:gd name="T14" fmla="*/ 68 w 97"/>
                  <a:gd name="T15" fmla="*/ 87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7" h="145">
                    <a:moveTo>
                      <a:pt x="68" y="87"/>
                    </a:moveTo>
                    <a:lnTo>
                      <a:pt x="68" y="0"/>
                    </a:lnTo>
                    <a:lnTo>
                      <a:pt x="29" y="0"/>
                    </a:lnTo>
                    <a:lnTo>
                      <a:pt x="29" y="87"/>
                    </a:lnTo>
                    <a:lnTo>
                      <a:pt x="0" y="87"/>
                    </a:lnTo>
                    <a:lnTo>
                      <a:pt x="49" y="145"/>
                    </a:lnTo>
                    <a:lnTo>
                      <a:pt x="97" y="87"/>
                    </a:lnTo>
                    <a:lnTo>
                      <a:pt x="68" y="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 altLang="en-US" kern="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0" name="Freeform 59"/>
              <p:cNvSpPr/>
              <p:nvPr/>
            </p:nvSpPr>
            <p:spPr bwMode="auto">
              <a:xfrm>
                <a:off x="2649649" y="3499557"/>
                <a:ext cx="506532" cy="465049"/>
              </a:xfrm>
              <a:custGeom>
                <a:avLst/>
                <a:gdLst>
                  <a:gd name="T0" fmla="*/ 180 w 232"/>
                  <a:gd name="T1" fmla="*/ 0 h 213"/>
                  <a:gd name="T2" fmla="*/ 155 w 232"/>
                  <a:gd name="T3" fmla="*/ 0 h 213"/>
                  <a:gd name="T4" fmla="*/ 155 w 232"/>
                  <a:gd name="T5" fmla="*/ 19 h 213"/>
                  <a:gd name="T6" fmla="*/ 168 w 232"/>
                  <a:gd name="T7" fmla="*/ 19 h 213"/>
                  <a:gd name="T8" fmla="*/ 211 w 232"/>
                  <a:gd name="T9" fmla="*/ 116 h 213"/>
                  <a:gd name="T10" fmla="*/ 159 w 232"/>
                  <a:gd name="T11" fmla="*/ 116 h 213"/>
                  <a:gd name="T12" fmla="*/ 140 w 232"/>
                  <a:gd name="T13" fmla="*/ 145 h 213"/>
                  <a:gd name="T14" fmla="*/ 92 w 232"/>
                  <a:gd name="T15" fmla="*/ 145 h 213"/>
                  <a:gd name="T16" fmla="*/ 72 w 232"/>
                  <a:gd name="T17" fmla="*/ 116 h 213"/>
                  <a:gd name="T18" fmla="*/ 21 w 232"/>
                  <a:gd name="T19" fmla="*/ 116 h 213"/>
                  <a:gd name="T20" fmla="*/ 64 w 232"/>
                  <a:gd name="T21" fmla="*/ 19 h 213"/>
                  <a:gd name="T22" fmla="*/ 77 w 232"/>
                  <a:gd name="T23" fmla="*/ 19 h 213"/>
                  <a:gd name="T24" fmla="*/ 77 w 232"/>
                  <a:gd name="T25" fmla="*/ 0 h 213"/>
                  <a:gd name="T26" fmla="*/ 51 w 232"/>
                  <a:gd name="T27" fmla="*/ 0 h 213"/>
                  <a:gd name="T28" fmla="*/ 0 w 232"/>
                  <a:gd name="T29" fmla="*/ 114 h 213"/>
                  <a:gd name="T30" fmla="*/ 0 w 232"/>
                  <a:gd name="T31" fmla="*/ 213 h 213"/>
                  <a:gd name="T32" fmla="*/ 232 w 232"/>
                  <a:gd name="T33" fmla="*/ 213 h 213"/>
                  <a:gd name="T34" fmla="*/ 232 w 232"/>
                  <a:gd name="T35" fmla="*/ 114 h 213"/>
                  <a:gd name="T36" fmla="*/ 180 w 232"/>
                  <a:gd name="T37" fmla="*/ 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2" h="213">
                    <a:moveTo>
                      <a:pt x="180" y="0"/>
                    </a:moveTo>
                    <a:lnTo>
                      <a:pt x="155" y="0"/>
                    </a:lnTo>
                    <a:lnTo>
                      <a:pt x="155" y="19"/>
                    </a:lnTo>
                    <a:lnTo>
                      <a:pt x="168" y="19"/>
                    </a:lnTo>
                    <a:lnTo>
                      <a:pt x="211" y="116"/>
                    </a:lnTo>
                    <a:lnTo>
                      <a:pt x="159" y="116"/>
                    </a:lnTo>
                    <a:lnTo>
                      <a:pt x="140" y="145"/>
                    </a:lnTo>
                    <a:lnTo>
                      <a:pt x="92" y="145"/>
                    </a:lnTo>
                    <a:lnTo>
                      <a:pt x="72" y="116"/>
                    </a:lnTo>
                    <a:lnTo>
                      <a:pt x="21" y="116"/>
                    </a:lnTo>
                    <a:lnTo>
                      <a:pt x="64" y="19"/>
                    </a:lnTo>
                    <a:lnTo>
                      <a:pt x="77" y="19"/>
                    </a:lnTo>
                    <a:lnTo>
                      <a:pt x="77" y="0"/>
                    </a:lnTo>
                    <a:lnTo>
                      <a:pt x="51" y="0"/>
                    </a:lnTo>
                    <a:lnTo>
                      <a:pt x="0" y="114"/>
                    </a:lnTo>
                    <a:lnTo>
                      <a:pt x="0" y="213"/>
                    </a:lnTo>
                    <a:lnTo>
                      <a:pt x="232" y="213"/>
                    </a:lnTo>
                    <a:lnTo>
                      <a:pt x="232" y="114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 altLang="en-US" kern="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4899541" y="2471136"/>
              <a:ext cx="508716" cy="423566"/>
              <a:chOff x="2662747" y="4477689"/>
              <a:chExt cx="508716" cy="423566"/>
            </a:xfrm>
            <a:solidFill>
              <a:sysClr val="window" lastClr="FFFFFF"/>
            </a:solidFill>
            <a:effectLst/>
          </p:grpSpPr>
          <p:sp>
            <p:nvSpPr>
              <p:cNvPr id="14" name="Rectangle 74"/>
              <p:cNvSpPr>
                <a:spLocks noChangeArrowheads="1"/>
              </p:cNvSpPr>
              <p:nvPr/>
            </p:nvSpPr>
            <p:spPr bwMode="auto">
              <a:xfrm>
                <a:off x="2726067" y="4541008"/>
                <a:ext cx="379900" cy="18995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 altLang="en-US" kern="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" name="Rectangle 75"/>
              <p:cNvSpPr>
                <a:spLocks noChangeArrowheads="1"/>
              </p:cNvSpPr>
              <p:nvPr/>
            </p:nvSpPr>
            <p:spPr bwMode="auto">
              <a:xfrm>
                <a:off x="2726067" y="4541008"/>
                <a:ext cx="379900" cy="18995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 altLang="en-US" kern="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" name="Rectangle 76"/>
              <p:cNvSpPr>
                <a:spLocks noChangeArrowheads="1"/>
              </p:cNvSpPr>
              <p:nvPr/>
            </p:nvSpPr>
            <p:spPr bwMode="auto">
              <a:xfrm>
                <a:off x="2726067" y="4541008"/>
                <a:ext cx="379900" cy="18995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 altLang="en-US" kern="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7" name="Rectangle 77"/>
              <p:cNvSpPr>
                <a:spLocks noChangeArrowheads="1"/>
              </p:cNvSpPr>
              <p:nvPr/>
            </p:nvSpPr>
            <p:spPr bwMode="auto">
              <a:xfrm>
                <a:off x="2726067" y="4541008"/>
                <a:ext cx="379900" cy="18995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 altLang="en-US" kern="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8" name="Freeform 78"/>
              <p:cNvSpPr>
                <a:spLocks noEditPoints="1"/>
              </p:cNvSpPr>
              <p:nvPr/>
            </p:nvSpPr>
            <p:spPr bwMode="auto">
              <a:xfrm>
                <a:off x="2662747" y="4477689"/>
                <a:ext cx="508716" cy="423566"/>
              </a:xfrm>
              <a:custGeom>
                <a:avLst/>
                <a:gdLst>
                  <a:gd name="T0" fmla="*/ 132 w 144"/>
                  <a:gd name="T1" fmla="*/ 0 h 120"/>
                  <a:gd name="T2" fmla="*/ 12 w 144"/>
                  <a:gd name="T3" fmla="*/ 0 h 120"/>
                  <a:gd name="T4" fmla="*/ 0 w 144"/>
                  <a:gd name="T5" fmla="*/ 12 h 120"/>
                  <a:gd name="T6" fmla="*/ 0 w 144"/>
                  <a:gd name="T7" fmla="*/ 78 h 120"/>
                  <a:gd name="T8" fmla="*/ 12 w 144"/>
                  <a:gd name="T9" fmla="*/ 90 h 120"/>
                  <a:gd name="T10" fmla="*/ 60 w 144"/>
                  <a:gd name="T11" fmla="*/ 90 h 120"/>
                  <a:gd name="T12" fmla="*/ 60 w 144"/>
                  <a:gd name="T13" fmla="*/ 114 h 120"/>
                  <a:gd name="T14" fmla="*/ 54 w 144"/>
                  <a:gd name="T15" fmla="*/ 114 h 120"/>
                  <a:gd name="T16" fmla="*/ 48 w 144"/>
                  <a:gd name="T17" fmla="*/ 120 h 120"/>
                  <a:gd name="T18" fmla="*/ 96 w 144"/>
                  <a:gd name="T19" fmla="*/ 120 h 120"/>
                  <a:gd name="T20" fmla="*/ 90 w 144"/>
                  <a:gd name="T21" fmla="*/ 114 h 120"/>
                  <a:gd name="T22" fmla="*/ 84 w 144"/>
                  <a:gd name="T23" fmla="*/ 114 h 120"/>
                  <a:gd name="T24" fmla="*/ 84 w 144"/>
                  <a:gd name="T25" fmla="*/ 90 h 120"/>
                  <a:gd name="T26" fmla="*/ 132 w 144"/>
                  <a:gd name="T27" fmla="*/ 90 h 120"/>
                  <a:gd name="T28" fmla="*/ 144 w 144"/>
                  <a:gd name="T29" fmla="*/ 78 h 120"/>
                  <a:gd name="T30" fmla="*/ 144 w 144"/>
                  <a:gd name="T31" fmla="*/ 12 h 120"/>
                  <a:gd name="T32" fmla="*/ 132 w 144"/>
                  <a:gd name="T33" fmla="*/ 0 h 120"/>
                  <a:gd name="T34" fmla="*/ 132 w 144"/>
                  <a:gd name="T35" fmla="*/ 78 h 120"/>
                  <a:gd name="T36" fmla="*/ 12 w 144"/>
                  <a:gd name="T37" fmla="*/ 78 h 120"/>
                  <a:gd name="T38" fmla="*/ 12 w 144"/>
                  <a:gd name="T39" fmla="*/ 12 h 120"/>
                  <a:gd name="T40" fmla="*/ 132 w 144"/>
                  <a:gd name="T41" fmla="*/ 12 h 120"/>
                  <a:gd name="T42" fmla="*/ 132 w 144"/>
                  <a:gd name="T43" fmla="*/ 78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4" h="120">
                    <a:moveTo>
                      <a:pt x="132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85"/>
                      <a:pt x="5" y="90"/>
                      <a:pt x="12" y="90"/>
                    </a:cubicBezTo>
                    <a:cubicBezTo>
                      <a:pt x="60" y="90"/>
                      <a:pt x="60" y="90"/>
                      <a:pt x="60" y="90"/>
                    </a:cubicBezTo>
                    <a:cubicBezTo>
                      <a:pt x="60" y="114"/>
                      <a:pt x="60" y="114"/>
                      <a:pt x="60" y="114"/>
                    </a:cubicBezTo>
                    <a:cubicBezTo>
                      <a:pt x="54" y="114"/>
                      <a:pt x="54" y="114"/>
                      <a:pt x="54" y="114"/>
                    </a:cubicBezTo>
                    <a:cubicBezTo>
                      <a:pt x="48" y="114"/>
                      <a:pt x="48" y="120"/>
                      <a:pt x="48" y="120"/>
                    </a:cubicBezTo>
                    <a:cubicBezTo>
                      <a:pt x="96" y="120"/>
                      <a:pt x="96" y="120"/>
                      <a:pt x="96" y="120"/>
                    </a:cubicBezTo>
                    <a:cubicBezTo>
                      <a:pt x="96" y="114"/>
                      <a:pt x="90" y="114"/>
                      <a:pt x="90" y="114"/>
                    </a:cubicBezTo>
                    <a:cubicBezTo>
                      <a:pt x="84" y="114"/>
                      <a:pt x="84" y="114"/>
                      <a:pt x="84" y="114"/>
                    </a:cubicBezTo>
                    <a:cubicBezTo>
                      <a:pt x="84" y="90"/>
                      <a:pt x="84" y="90"/>
                      <a:pt x="84" y="90"/>
                    </a:cubicBezTo>
                    <a:cubicBezTo>
                      <a:pt x="132" y="90"/>
                      <a:pt x="132" y="90"/>
                      <a:pt x="132" y="90"/>
                    </a:cubicBezTo>
                    <a:cubicBezTo>
                      <a:pt x="139" y="90"/>
                      <a:pt x="144" y="85"/>
                      <a:pt x="144" y="78"/>
                    </a:cubicBezTo>
                    <a:cubicBezTo>
                      <a:pt x="144" y="12"/>
                      <a:pt x="144" y="12"/>
                      <a:pt x="144" y="12"/>
                    </a:cubicBezTo>
                    <a:cubicBezTo>
                      <a:pt x="144" y="5"/>
                      <a:pt x="139" y="0"/>
                      <a:pt x="132" y="0"/>
                    </a:cubicBezTo>
                    <a:moveTo>
                      <a:pt x="132" y="78"/>
                    </a:moveTo>
                    <a:cubicBezTo>
                      <a:pt x="12" y="78"/>
                      <a:pt x="12" y="78"/>
                      <a:pt x="12" y="78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32" y="12"/>
                      <a:pt x="132" y="12"/>
                      <a:pt x="132" y="12"/>
                    </a:cubicBezTo>
                    <a:lnTo>
                      <a:pt x="132" y="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 altLang="en-US" kern="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3" name="Freeform 120"/>
            <p:cNvSpPr>
              <a:spLocks noEditPoints="1"/>
            </p:cNvSpPr>
            <p:nvPr/>
          </p:nvSpPr>
          <p:spPr bwMode="auto">
            <a:xfrm>
              <a:off x="4899541" y="4165288"/>
              <a:ext cx="508716" cy="465049"/>
            </a:xfrm>
            <a:custGeom>
              <a:avLst/>
              <a:gdLst>
                <a:gd name="T0" fmla="*/ 202 w 233"/>
                <a:gd name="T1" fmla="*/ 0 h 213"/>
                <a:gd name="T2" fmla="*/ 184 w 233"/>
                <a:gd name="T3" fmla="*/ 0 h 213"/>
                <a:gd name="T4" fmla="*/ 174 w 233"/>
                <a:gd name="T5" fmla="*/ 0 h 213"/>
                <a:gd name="T6" fmla="*/ 58 w 233"/>
                <a:gd name="T7" fmla="*/ 0 h 213"/>
                <a:gd name="T8" fmla="*/ 48 w 233"/>
                <a:gd name="T9" fmla="*/ 0 h 213"/>
                <a:gd name="T10" fmla="*/ 31 w 233"/>
                <a:gd name="T11" fmla="*/ 0 h 213"/>
                <a:gd name="T12" fmla="*/ 0 w 233"/>
                <a:gd name="T13" fmla="*/ 113 h 213"/>
                <a:gd name="T14" fmla="*/ 0 w 233"/>
                <a:gd name="T15" fmla="*/ 213 h 213"/>
                <a:gd name="T16" fmla="*/ 233 w 233"/>
                <a:gd name="T17" fmla="*/ 213 h 213"/>
                <a:gd name="T18" fmla="*/ 233 w 233"/>
                <a:gd name="T19" fmla="*/ 116 h 213"/>
                <a:gd name="T20" fmla="*/ 202 w 233"/>
                <a:gd name="T21" fmla="*/ 0 h 213"/>
                <a:gd name="T22" fmla="*/ 47 w 233"/>
                <a:gd name="T23" fmla="*/ 19 h 213"/>
                <a:gd name="T24" fmla="*/ 48 w 233"/>
                <a:gd name="T25" fmla="*/ 19 h 213"/>
                <a:gd name="T26" fmla="*/ 58 w 233"/>
                <a:gd name="T27" fmla="*/ 19 h 213"/>
                <a:gd name="T28" fmla="*/ 174 w 233"/>
                <a:gd name="T29" fmla="*/ 19 h 213"/>
                <a:gd name="T30" fmla="*/ 184 w 233"/>
                <a:gd name="T31" fmla="*/ 19 h 213"/>
                <a:gd name="T32" fmla="*/ 186 w 233"/>
                <a:gd name="T33" fmla="*/ 19 h 213"/>
                <a:gd name="T34" fmla="*/ 213 w 233"/>
                <a:gd name="T35" fmla="*/ 116 h 213"/>
                <a:gd name="T36" fmla="*/ 160 w 233"/>
                <a:gd name="T37" fmla="*/ 116 h 213"/>
                <a:gd name="T38" fmla="*/ 141 w 233"/>
                <a:gd name="T39" fmla="*/ 145 h 213"/>
                <a:gd name="T40" fmla="*/ 92 w 233"/>
                <a:gd name="T41" fmla="*/ 145 h 213"/>
                <a:gd name="T42" fmla="*/ 73 w 233"/>
                <a:gd name="T43" fmla="*/ 116 h 213"/>
                <a:gd name="T44" fmla="*/ 19 w 233"/>
                <a:gd name="T45" fmla="*/ 116 h 213"/>
                <a:gd name="T46" fmla="*/ 47 w 233"/>
                <a:gd name="T47" fmla="*/ 19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33" h="213">
                  <a:moveTo>
                    <a:pt x="202" y="0"/>
                  </a:moveTo>
                  <a:lnTo>
                    <a:pt x="184" y="0"/>
                  </a:lnTo>
                  <a:lnTo>
                    <a:pt x="174" y="0"/>
                  </a:lnTo>
                  <a:lnTo>
                    <a:pt x="58" y="0"/>
                  </a:lnTo>
                  <a:lnTo>
                    <a:pt x="48" y="0"/>
                  </a:lnTo>
                  <a:lnTo>
                    <a:pt x="31" y="0"/>
                  </a:lnTo>
                  <a:lnTo>
                    <a:pt x="0" y="113"/>
                  </a:lnTo>
                  <a:lnTo>
                    <a:pt x="0" y="213"/>
                  </a:lnTo>
                  <a:lnTo>
                    <a:pt x="233" y="213"/>
                  </a:lnTo>
                  <a:lnTo>
                    <a:pt x="233" y="116"/>
                  </a:lnTo>
                  <a:lnTo>
                    <a:pt x="202" y="0"/>
                  </a:lnTo>
                  <a:close/>
                  <a:moveTo>
                    <a:pt x="47" y="19"/>
                  </a:moveTo>
                  <a:lnTo>
                    <a:pt x="48" y="19"/>
                  </a:lnTo>
                  <a:lnTo>
                    <a:pt x="58" y="19"/>
                  </a:lnTo>
                  <a:lnTo>
                    <a:pt x="174" y="19"/>
                  </a:lnTo>
                  <a:lnTo>
                    <a:pt x="184" y="19"/>
                  </a:lnTo>
                  <a:lnTo>
                    <a:pt x="186" y="19"/>
                  </a:lnTo>
                  <a:lnTo>
                    <a:pt x="213" y="116"/>
                  </a:lnTo>
                  <a:lnTo>
                    <a:pt x="160" y="116"/>
                  </a:lnTo>
                  <a:lnTo>
                    <a:pt x="141" y="145"/>
                  </a:lnTo>
                  <a:lnTo>
                    <a:pt x="92" y="145"/>
                  </a:lnTo>
                  <a:lnTo>
                    <a:pt x="73" y="116"/>
                  </a:lnTo>
                  <a:lnTo>
                    <a:pt x="19" y="116"/>
                  </a:lnTo>
                  <a:lnTo>
                    <a:pt x="47" y="19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106906" y="1928436"/>
            <a:ext cx="3274032" cy="1498750"/>
            <a:chOff x="1106906" y="1928436"/>
            <a:chExt cx="3274032" cy="1498750"/>
          </a:xfrm>
        </p:grpSpPr>
        <p:sp>
          <p:nvSpPr>
            <p:cNvPr id="22" name="iSľiḑé"/>
            <p:cNvSpPr txBox="1"/>
            <p:nvPr/>
          </p:nvSpPr>
          <p:spPr>
            <a:xfrm>
              <a:off x="1106906" y="2436267"/>
              <a:ext cx="3274032" cy="99091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noAutofit/>
            </a:bodyPr>
            <a:lstStyle/>
            <a:p>
              <a:pPr algn="r">
                <a:lnSpc>
                  <a:spcPct val="150000"/>
                </a:lnSpc>
                <a:defRPr/>
              </a:pPr>
              <a:r>
                <a:rPr lang="zh-CN" altLang="en-US" sz="1600" b="0" i="0" dirty="0">
                  <a:solidFill>
                    <a:schemeClr val="bg1"/>
                  </a:solidFill>
                  <a:effectLst/>
                  <a:latin typeface="+mj-lt"/>
                </a:rPr>
                <a:t>强大的分布式压测平台，可模拟海量用户的真实业务场景，全方位验证业务站点的性能、容量和稳定性。</a:t>
              </a:r>
              <a:endParaRPr lang="zh-CN" altLang="en-US" sz="1600" b="1" kern="0" dirty="0">
                <a:solidFill>
                  <a:schemeClr val="bg1"/>
                </a:solidFill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23" name="íşlíďè"/>
            <p:cNvSpPr/>
            <p:nvPr/>
          </p:nvSpPr>
          <p:spPr>
            <a:xfrm>
              <a:off x="1769760" y="1928436"/>
              <a:ext cx="2611177" cy="507831"/>
            </a:xfrm>
            <a:prstGeom prst="rect">
              <a:avLst/>
            </a:prstGeom>
          </p:spPr>
          <p:txBody>
            <a:bodyPr wrap="square" lIns="91440" tIns="45720" rIns="91440" bIns="45720" anchor="ctr">
              <a:normAutofit/>
            </a:bodyPr>
            <a:lstStyle/>
            <a:p>
              <a:pPr algn="r">
                <a:defRPr/>
              </a:pPr>
              <a:r>
                <a:rPr lang="en-US" altLang="zh-CN" sz="2000" b="1" kern="0" dirty="0">
                  <a:solidFill>
                    <a:schemeClr val="bg1"/>
                  </a:solidFill>
                  <a:cs typeface="+mn-ea"/>
                  <a:sym typeface="+mn-lt"/>
                </a:rPr>
                <a:t>PTS</a:t>
              </a:r>
              <a:endParaRPr lang="zh-CN" altLang="en-US" sz="2000" b="1" kern="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122948" y="3974535"/>
            <a:ext cx="3263646" cy="1523026"/>
            <a:chOff x="1122948" y="4247249"/>
            <a:chExt cx="3263646" cy="1523026"/>
          </a:xfrm>
        </p:grpSpPr>
        <p:sp>
          <p:nvSpPr>
            <p:cNvPr id="25" name="išḻidè"/>
            <p:cNvSpPr txBox="1"/>
            <p:nvPr/>
          </p:nvSpPr>
          <p:spPr>
            <a:xfrm>
              <a:off x="1122948" y="4755078"/>
              <a:ext cx="3263646" cy="10151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normAutofit/>
            </a:bodyPr>
            <a:lstStyle/>
            <a:p>
              <a:pPr algn="r">
                <a:lnSpc>
                  <a:spcPct val="150000"/>
                </a:lnSpc>
                <a:defRPr/>
              </a:pPr>
              <a:r>
                <a:rPr lang="zh-CN" altLang="en-US" sz="1600" dirty="0">
                  <a:solidFill>
                    <a:schemeClr val="bg1"/>
                  </a:solidFill>
                  <a:latin typeface="-apple-system"/>
                </a:rPr>
                <a:t>用</a:t>
              </a:r>
              <a:r>
                <a:rPr lang="en-US" altLang="zh-CN" sz="1600" dirty="0">
                  <a:solidFill>
                    <a:schemeClr val="bg1"/>
                  </a:solidFill>
                  <a:latin typeface="-apple-system"/>
                </a:rPr>
                <a:t>G</a:t>
              </a:r>
              <a:r>
                <a:rPr lang="en-US" altLang="zh-CN" sz="1600" b="0" i="0" dirty="0">
                  <a:solidFill>
                    <a:schemeClr val="bg1"/>
                  </a:solidFill>
                  <a:effectLst/>
                  <a:latin typeface="-apple-system"/>
                </a:rPr>
                <a:t>o</a:t>
              </a:r>
              <a:r>
                <a:rPr lang="zh-CN" altLang="en-US" sz="1600" b="0" i="0" dirty="0">
                  <a:solidFill>
                    <a:schemeClr val="bg1"/>
                  </a:solidFill>
                  <a:effectLst/>
                  <a:latin typeface="-apple-system"/>
                </a:rPr>
                <a:t>写的小型程序，用来对网络应用进行压力测试</a:t>
              </a:r>
              <a:endParaRPr lang="zh-CN" altLang="en-US" sz="1600" b="1" kern="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6" name="iš1ïdê"/>
            <p:cNvSpPr/>
            <p:nvPr/>
          </p:nvSpPr>
          <p:spPr>
            <a:xfrm>
              <a:off x="1775416" y="4247249"/>
              <a:ext cx="2611177" cy="507831"/>
            </a:xfrm>
            <a:prstGeom prst="rect">
              <a:avLst/>
            </a:prstGeom>
          </p:spPr>
          <p:txBody>
            <a:bodyPr wrap="square" lIns="91440" tIns="45720" rIns="91440" bIns="45720" anchor="ctr">
              <a:normAutofit fontScale="95000"/>
            </a:bodyPr>
            <a:lstStyle/>
            <a:p>
              <a:pPr algn="r">
                <a:defRPr/>
              </a:pPr>
              <a:r>
                <a:rPr lang="en-US" altLang="zh-CN" sz="2000" b="1" kern="0" dirty="0">
                  <a:solidFill>
                    <a:schemeClr val="bg1"/>
                  </a:solidFill>
                  <a:cs typeface="+mn-ea"/>
                  <a:sym typeface="+mn-lt"/>
                </a:rPr>
                <a:t>hey</a:t>
              </a:r>
              <a:endParaRPr lang="zh-CN" altLang="en-US" sz="2000" b="1" kern="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7805407" y="1922780"/>
            <a:ext cx="3600530" cy="1710237"/>
            <a:chOff x="7805407" y="1922780"/>
            <a:chExt cx="3600530" cy="1710237"/>
          </a:xfrm>
        </p:grpSpPr>
        <p:sp>
          <p:nvSpPr>
            <p:cNvPr id="28" name="îsḻíḑê"/>
            <p:cNvSpPr txBox="1"/>
            <p:nvPr/>
          </p:nvSpPr>
          <p:spPr>
            <a:xfrm>
              <a:off x="7805407" y="2430611"/>
              <a:ext cx="3600530" cy="120240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norm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zh-CN" sz="1600" b="0" i="0" dirty="0">
                  <a:solidFill>
                    <a:schemeClr val="bg1"/>
                  </a:solidFill>
                  <a:effectLst/>
                  <a:latin typeface="Helvetica Neue"/>
                </a:rPr>
                <a:t>Apache </a:t>
              </a:r>
              <a:r>
                <a:rPr lang="zh-CN" altLang="en-US" sz="1600" b="0" i="0" dirty="0">
                  <a:solidFill>
                    <a:schemeClr val="bg1"/>
                  </a:solidFill>
                  <a:effectLst/>
                  <a:latin typeface="Helvetica Neue"/>
                </a:rPr>
                <a:t>基于 </a:t>
              </a:r>
              <a:r>
                <a:rPr lang="en-US" altLang="zh-CN" sz="1600" b="0" i="0" dirty="0">
                  <a:solidFill>
                    <a:schemeClr val="bg1"/>
                  </a:solidFill>
                  <a:effectLst/>
                  <a:latin typeface="Helvetica Neue"/>
                </a:rPr>
                <a:t>Java </a:t>
              </a:r>
              <a:r>
                <a:rPr lang="zh-CN" altLang="en-US" sz="1600" b="0" i="0" dirty="0">
                  <a:solidFill>
                    <a:schemeClr val="bg1"/>
                  </a:solidFill>
                  <a:effectLst/>
                  <a:latin typeface="Helvetica Neue"/>
                </a:rPr>
                <a:t>开发的压力测试工具</a:t>
              </a:r>
              <a:endParaRPr lang="zh-CN" altLang="en-US" sz="1600" b="1" kern="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9" name="islïdè"/>
            <p:cNvSpPr/>
            <p:nvPr/>
          </p:nvSpPr>
          <p:spPr>
            <a:xfrm>
              <a:off x="7805407" y="1922780"/>
              <a:ext cx="2611177" cy="507831"/>
            </a:xfrm>
            <a:prstGeom prst="rect">
              <a:avLst/>
            </a:prstGeom>
          </p:spPr>
          <p:txBody>
            <a:bodyPr wrap="square" lIns="91440" tIns="45720" rIns="91440" bIns="45720" anchor="ctr">
              <a:normAutofit/>
            </a:bodyPr>
            <a:lstStyle/>
            <a:p>
              <a:pPr>
                <a:defRPr/>
              </a:pPr>
              <a:r>
                <a:rPr lang="en-US" altLang="zh-CN" sz="2000" b="1" kern="0" dirty="0" err="1">
                  <a:solidFill>
                    <a:schemeClr val="bg1"/>
                  </a:solidFill>
                  <a:cs typeface="+mn-ea"/>
                  <a:sym typeface="+mn-lt"/>
                </a:rPr>
                <a:t>Jmeter</a:t>
              </a:r>
              <a:endParaRPr lang="zh-CN" altLang="en-US" sz="2000" b="1" kern="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811063" y="3970292"/>
            <a:ext cx="3626958" cy="1527269"/>
            <a:chOff x="7811063" y="4243006"/>
            <a:chExt cx="3626958" cy="1527269"/>
          </a:xfrm>
        </p:grpSpPr>
        <p:sp>
          <p:nvSpPr>
            <p:cNvPr id="31" name="íṣḻïdè"/>
            <p:cNvSpPr txBox="1"/>
            <p:nvPr/>
          </p:nvSpPr>
          <p:spPr>
            <a:xfrm>
              <a:off x="7811063" y="4750837"/>
              <a:ext cx="3626958" cy="101943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norm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zh-CN" sz="1600" b="0" i="0" dirty="0">
                  <a:solidFill>
                    <a:schemeClr val="bg1"/>
                  </a:solidFill>
                  <a:effectLst/>
                  <a:latin typeface="-apple-system"/>
                </a:rPr>
                <a:t>Apache </a:t>
              </a:r>
              <a:r>
                <a:rPr lang="zh-CN" altLang="en-US" sz="1600" b="0" i="0" dirty="0">
                  <a:solidFill>
                    <a:schemeClr val="bg1"/>
                  </a:solidFill>
                  <a:effectLst/>
                  <a:latin typeface="-apple-system"/>
                </a:rPr>
                <a:t>服务器自带的一个</a:t>
              </a:r>
              <a:r>
                <a:rPr lang="en-US" altLang="zh-CN" sz="1600" b="0" i="0" dirty="0">
                  <a:solidFill>
                    <a:schemeClr val="bg1"/>
                  </a:solidFill>
                  <a:effectLst/>
                  <a:latin typeface="-apple-system"/>
                </a:rPr>
                <a:t>web</a:t>
              </a:r>
              <a:r>
                <a:rPr lang="zh-CN" altLang="en-US" sz="1600" b="0" i="0" dirty="0">
                  <a:solidFill>
                    <a:schemeClr val="bg1"/>
                  </a:solidFill>
                  <a:effectLst/>
                  <a:latin typeface="-apple-system"/>
                </a:rPr>
                <a:t>压力测试工具</a:t>
              </a:r>
              <a:endParaRPr lang="zh-CN" altLang="en-US" sz="1600" b="1" kern="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2" name="îṣľîďé"/>
            <p:cNvSpPr/>
            <p:nvPr/>
          </p:nvSpPr>
          <p:spPr>
            <a:xfrm>
              <a:off x="7811063" y="4243006"/>
              <a:ext cx="2611177" cy="507831"/>
            </a:xfrm>
            <a:prstGeom prst="rect">
              <a:avLst/>
            </a:prstGeom>
          </p:spPr>
          <p:txBody>
            <a:bodyPr wrap="square" lIns="91440" tIns="45720" rIns="91440" bIns="45720" anchor="ctr">
              <a:normAutofit/>
            </a:bodyPr>
            <a:lstStyle/>
            <a:p>
              <a:pPr>
                <a:defRPr/>
              </a:pPr>
              <a:r>
                <a:rPr lang="en-US" altLang="zh-CN" sz="2000" b="1" kern="0" dirty="0" err="1">
                  <a:solidFill>
                    <a:schemeClr val="bg1"/>
                  </a:solidFill>
                  <a:cs typeface="+mn-ea"/>
                  <a:sym typeface="+mn-lt"/>
                </a:rPr>
                <a:t>apachebench</a:t>
              </a:r>
              <a:endParaRPr lang="zh-CN" altLang="en-US" sz="2000" b="1" kern="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35" name="图形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37862" y="181896"/>
            <a:ext cx="1572426" cy="3654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120249"/>
            </a:gs>
            <a:gs pos="100000">
              <a:srgbClr val="4B0147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50472" y="208547"/>
            <a:ext cx="3291258" cy="523220"/>
            <a:chOff x="246724" y="208547"/>
            <a:chExt cx="3291258" cy="523220"/>
          </a:xfrm>
        </p:grpSpPr>
        <p:sp>
          <p:nvSpPr>
            <p:cNvPr id="34" name="椭圆 33"/>
            <p:cNvSpPr/>
            <p:nvPr/>
          </p:nvSpPr>
          <p:spPr>
            <a:xfrm>
              <a:off x="246724" y="239561"/>
              <a:ext cx="461192" cy="461192"/>
            </a:xfrm>
            <a:prstGeom prst="ellipse">
              <a:avLst/>
            </a:prstGeom>
            <a:gradFill>
              <a:gsLst>
                <a:gs pos="0">
                  <a:srgbClr val="B30660"/>
                </a:gs>
                <a:gs pos="100000">
                  <a:srgbClr val="570152">
                    <a:alpha val="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465219" y="208547"/>
              <a:ext cx="30727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2800" kern="0" dirty="0">
                  <a:solidFill>
                    <a:prstClr val="white"/>
                  </a:solidFill>
                  <a:cs typeface="+mn-ea"/>
                  <a:sym typeface="+mn-lt"/>
                </a:rPr>
                <a:t>流量路线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691015" y="1792649"/>
            <a:ext cx="2016690" cy="2102946"/>
            <a:chOff x="1691015" y="1993065"/>
            <a:chExt cx="2016690" cy="2102946"/>
          </a:xfrm>
        </p:grpSpPr>
        <p:sp>
          <p:nvSpPr>
            <p:cNvPr id="6" name="椭圆 5"/>
            <p:cNvSpPr/>
            <p:nvPr/>
          </p:nvSpPr>
          <p:spPr>
            <a:xfrm>
              <a:off x="1691015" y="2079321"/>
              <a:ext cx="2016690" cy="2016690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b="1" kern="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064042" y="1993065"/>
              <a:ext cx="643663" cy="643663"/>
            </a:xfrm>
            <a:prstGeom prst="ellipse">
              <a:avLst/>
            </a:prstGeom>
            <a:solidFill>
              <a:srgbClr val="E2087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1600" b="1" kern="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1600" b="1" kern="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124168" y="1792649"/>
            <a:ext cx="2016690" cy="2102946"/>
            <a:chOff x="1691015" y="1993065"/>
            <a:chExt cx="2016690" cy="2102946"/>
          </a:xfrm>
        </p:grpSpPr>
        <p:sp>
          <p:nvSpPr>
            <p:cNvPr id="9" name="椭圆 8"/>
            <p:cNvSpPr/>
            <p:nvPr/>
          </p:nvSpPr>
          <p:spPr>
            <a:xfrm>
              <a:off x="1691015" y="2079321"/>
              <a:ext cx="2016690" cy="2016690"/>
            </a:xfrm>
            <a:prstGeom prst="ellipse">
              <a:avLst/>
            </a:prstGeom>
            <a:blipFill>
              <a:blip r:embed="rId4"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b="1" kern="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064042" y="1993065"/>
              <a:ext cx="643663" cy="643663"/>
            </a:xfrm>
            <a:prstGeom prst="ellipse">
              <a:avLst/>
            </a:prstGeom>
            <a:solidFill>
              <a:srgbClr val="1A25B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1600" b="1" kern="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zh-CN" altLang="en-US" sz="1600" b="1" kern="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557321" y="1792649"/>
            <a:ext cx="2016690" cy="2102946"/>
            <a:chOff x="1691015" y="1993065"/>
            <a:chExt cx="2016690" cy="2102946"/>
          </a:xfrm>
        </p:grpSpPr>
        <p:sp>
          <p:nvSpPr>
            <p:cNvPr id="12" name="椭圆 11"/>
            <p:cNvSpPr/>
            <p:nvPr/>
          </p:nvSpPr>
          <p:spPr>
            <a:xfrm>
              <a:off x="1691015" y="2079321"/>
              <a:ext cx="2016690" cy="2016690"/>
            </a:xfrm>
            <a:prstGeom prst="ellipse">
              <a:avLst/>
            </a:prstGeom>
            <a:blipFill>
              <a:blip r:embed="rId5"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b="1" kern="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3064042" y="1993065"/>
              <a:ext cx="643663" cy="643663"/>
            </a:xfrm>
            <a:prstGeom prst="ellipse">
              <a:avLst/>
            </a:prstGeom>
            <a:solidFill>
              <a:srgbClr val="B306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1600" b="1" kern="0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zh-CN" altLang="en-US" sz="1600" b="1" kern="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123450" y="4258851"/>
            <a:ext cx="3072763" cy="918510"/>
            <a:chOff x="1123450" y="4258851"/>
            <a:chExt cx="3072763" cy="918510"/>
          </a:xfrm>
        </p:grpSpPr>
        <p:sp>
          <p:nvSpPr>
            <p:cNvPr id="15" name="TextBox 7"/>
            <p:cNvSpPr txBox="1"/>
            <p:nvPr/>
          </p:nvSpPr>
          <p:spPr>
            <a:xfrm>
              <a:off x="1123450" y="4759170"/>
              <a:ext cx="3072763" cy="41819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defTabSz="914400">
                <a:lnSpc>
                  <a:spcPct val="150000"/>
                </a:lnSpc>
                <a:defRPr/>
              </a:pPr>
              <a:endParaRPr lang="zh-CN" altLang="en-US" sz="1600" b="1" kern="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849094" y="4258851"/>
              <a:ext cx="1621475" cy="563842"/>
            </a:xfrm>
            <a:prstGeom prst="roundRect">
              <a:avLst>
                <a:gd name="adj" fmla="val 50000"/>
              </a:avLst>
            </a:prstGeom>
            <a:solidFill>
              <a:srgbClr val="E2087A"/>
            </a:solidFill>
          </p:spPr>
          <p:txBody>
            <a:bodyPr wrap="square" rtlCol="0">
              <a:spAutoFit/>
            </a:bodyPr>
            <a:lstStyle/>
            <a:p>
              <a:pPr algn="ctr" defTabSz="914400">
                <a:defRPr/>
              </a:pPr>
              <a:r>
                <a:rPr lang="en-US" altLang="zh-CN" sz="2000" b="1" kern="0" spc="300" dirty="0">
                  <a:solidFill>
                    <a:schemeClr val="bg1"/>
                  </a:solidFill>
                  <a:cs typeface="+mn-ea"/>
                  <a:sym typeface="+mn-lt"/>
                </a:rPr>
                <a:t>Nginx</a:t>
              </a:r>
              <a:endParaRPr lang="zh-CN" altLang="en-US" sz="2000" b="1" kern="0" spc="3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560522" y="4260063"/>
            <a:ext cx="3535685" cy="2068302"/>
            <a:chOff x="1124354" y="4260063"/>
            <a:chExt cx="3535685" cy="2068302"/>
          </a:xfrm>
        </p:grpSpPr>
        <p:sp>
          <p:nvSpPr>
            <p:cNvPr id="18" name="TextBox 7"/>
            <p:cNvSpPr txBox="1"/>
            <p:nvPr/>
          </p:nvSpPr>
          <p:spPr>
            <a:xfrm>
              <a:off x="1124354" y="4756949"/>
              <a:ext cx="3535685" cy="1571416"/>
            </a:xfrm>
            <a:prstGeom prst="rect">
              <a:avLst/>
            </a:prstGeom>
            <a:noFill/>
          </p:spPr>
          <p:txBody>
            <a:bodyPr wrap="square" lIns="0" rIns="0" rtlCol="0">
              <a:noAutofit/>
            </a:bodyPr>
            <a:lstStyle/>
            <a:p>
              <a:pPr defTabSz="914400">
                <a:lnSpc>
                  <a:spcPct val="150000"/>
                </a:lnSpc>
                <a:defRPr/>
              </a:pPr>
              <a:endParaRPr lang="zh-CN" altLang="en-US" sz="1600" b="1" kern="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705978" y="4260063"/>
              <a:ext cx="2016690" cy="562630"/>
            </a:xfrm>
            <a:prstGeom prst="roundRect">
              <a:avLst>
                <a:gd name="adj" fmla="val 50000"/>
              </a:avLst>
            </a:prstGeom>
            <a:solidFill>
              <a:srgbClr val="1A25B8"/>
            </a:solidFill>
          </p:spPr>
          <p:txBody>
            <a:bodyPr wrap="square" rtlCol="0">
              <a:spAutoFit/>
            </a:bodyPr>
            <a:lstStyle/>
            <a:p>
              <a:pPr algn="ctr" defTabSz="914400">
                <a:defRPr/>
              </a:pPr>
              <a:r>
                <a:rPr lang="en-US" altLang="zh-CN" sz="2000" b="1" kern="0" spc="300" dirty="0" err="1">
                  <a:solidFill>
                    <a:schemeClr val="bg1"/>
                  </a:solidFill>
                  <a:cs typeface="+mn-ea"/>
                  <a:sym typeface="+mn-lt"/>
                </a:rPr>
                <a:t>GateWay</a:t>
              </a:r>
              <a:endParaRPr lang="zh-CN" altLang="en-US" sz="2000" b="1" kern="0" spc="3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721430" y="4258851"/>
            <a:ext cx="3184069" cy="946052"/>
            <a:chOff x="1849094" y="4258851"/>
            <a:chExt cx="3184069" cy="946052"/>
          </a:xfrm>
        </p:grpSpPr>
        <p:sp>
          <p:nvSpPr>
            <p:cNvPr id="21" name="TextBox 7"/>
            <p:cNvSpPr txBox="1"/>
            <p:nvPr/>
          </p:nvSpPr>
          <p:spPr>
            <a:xfrm>
              <a:off x="1960400" y="4827492"/>
              <a:ext cx="3072763" cy="37741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defTabSz="914400">
                <a:lnSpc>
                  <a:spcPct val="150000"/>
                </a:lnSpc>
                <a:defRPr/>
              </a:pPr>
              <a:endParaRPr lang="zh-CN" altLang="en-US" sz="1400" b="1" kern="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849094" y="4258851"/>
              <a:ext cx="1621475" cy="563922"/>
            </a:xfrm>
            <a:prstGeom prst="roundRect">
              <a:avLst>
                <a:gd name="adj" fmla="val 50000"/>
              </a:avLst>
            </a:prstGeom>
            <a:solidFill>
              <a:srgbClr val="B30660"/>
            </a:solidFill>
          </p:spPr>
          <p:txBody>
            <a:bodyPr wrap="square" rtlCol="0">
              <a:spAutoFit/>
            </a:bodyPr>
            <a:lstStyle/>
            <a:p>
              <a:pPr algn="ctr" defTabSz="914400">
                <a:defRPr/>
              </a:pPr>
              <a:r>
                <a:rPr lang="zh-CN" altLang="en-US" sz="2000" b="1" kern="0" spc="300" dirty="0">
                  <a:solidFill>
                    <a:schemeClr val="bg1"/>
                  </a:solidFill>
                  <a:cs typeface="+mn-ea"/>
                  <a:sym typeface="+mn-lt"/>
                </a:rPr>
                <a:t>服务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4879" y="6650835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下载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</a:p>
        </p:txBody>
      </p:sp>
      <p:pic>
        <p:nvPicPr>
          <p:cNvPr id="26" name="图形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37862" y="181896"/>
            <a:ext cx="1572426" cy="36546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DI4ZmRkNTQ4NTlmNzFjNzI1YTAzMmQxZWIyODMyMmEifQ==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nxh0ccx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410</Words>
  <Application>Microsoft Office PowerPoint</Application>
  <PresentationFormat>宽屏</PresentationFormat>
  <Paragraphs>108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-apple-system</vt:lpstr>
      <vt:lpstr>Gill Sans</vt:lpstr>
      <vt:lpstr>Helvetica Neue</vt:lpstr>
      <vt:lpstr>方正正黑简体</vt:lpstr>
      <vt:lpstr>思源宋体 CN</vt:lpstr>
      <vt:lpstr>微软雅黑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蓝紫</dc:title>
  <dc:creator>第一PPT</dc:creator>
  <cp:keywords>www.1ppt.com</cp:keywords>
  <dc:description>www.1ppt.com</dc:description>
  <cp:lastModifiedBy>ly021499@163.com</cp:lastModifiedBy>
  <cp:revision>41</cp:revision>
  <dcterms:created xsi:type="dcterms:W3CDTF">2022-06-17T10:35:00Z</dcterms:created>
  <dcterms:modified xsi:type="dcterms:W3CDTF">2022-07-23T13:48:07Z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2052-11.1.0.11875</vt:lpwstr>
  </property>
  <property fmtid="{D5CDD505-2E9C-101B-9397-08002B2CF9AE}" pid="3" name="ICV">
    <vt:lpwstr>976AA937291D491A9D8124170DFE35AA</vt:lpwstr>
  </property>
</Properties>
</file>