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nformance="transitional">
  <p:sldMasterIdLst>
    <p:sldMasterId id="2147483648" r:id="rId1"/>
    <p:sldMasterId id="2147483650" r:id="rId3"/>
    <p:sldMasterId id="2147483652" r:id="rId4"/>
    <p:sldMasterId id="2147483654" r:id="rId5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7" r:id="rId13"/>
    <p:sldId id="268" r:id="rId14"/>
    <p:sldId id="269" r:id="rId15"/>
    <p:sldId id="263" r:id="rId16"/>
    <p:sldId id="265" r:id="rId17"/>
    <p:sldId id="266" r:id="rId18"/>
  </p:sldIdLst>
  <p:sldSz cx="9144000" cy="5143500"/>
  <p:notesSz cx="6858000" cy="9144000"/>
  <p:custDataLst>
    <p:tags r:id="rId23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4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gs" Target="tags/tag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/>
        <p:cNvGrpSpPr/>
        <p:nvPr/>
      </p:nvGrpSpPr>
      <p:grpSpPr/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2128" y="-308498"/>
            <a:ext cx="9428377" cy="55437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131924" y="1779920"/>
            <a:ext cx="5503454" cy="6858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r">
              <a:lnSpc>
                <a:spcPct val="98000"/>
              </a:lnSpc>
            </a:pPr>
            <a:r>
              <a:rPr sz="4800" kern="100" spc="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分布式项目缓存</a:t>
            </a:r>
            <a:endParaRPr sz="4800" kern="100" spc="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r">
              <a:lnSpc>
                <a:spcPct val="98000"/>
              </a:lnSpc>
            </a:pPr>
            <a:r>
              <a:rPr sz="4800" kern="100" spc="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架构实战</a:t>
            </a:r>
            <a:endParaRPr sz="4800" kern="100" spc="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51813" y="3723639"/>
            <a:ext cx="4461360" cy="38862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r">
              <a:lnSpc>
                <a:spcPct val="150000"/>
              </a:lnSpc>
            </a:pPr>
            <a:r>
              <a:rPr lang="en-US" sz="1600" kern="7500" spc="150">
                <a:solidFill>
                  <a:schemeClr val="bg1">
                    <a:lumMod val="50000"/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Robot</a:t>
            </a:r>
            <a:endParaRPr lang="en-US" sz="1600" kern="7500" spc="150">
              <a:solidFill>
                <a:schemeClr val="bg1">
                  <a:lumMod val="50000"/>
                  <a:alpha val="100000"/>
                </a:scheme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1" y="320918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47508" y="1563989"/>
            <a:ext cx="4154469" cy="1699946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65000"/>
              </a:lnSpc>
            </a:pPr>
            <a:r>
              <a:rPr 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 </a:t>
            </a:r>
            <a:r>
              <a:rPr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缓存null值</a:t>
            </a:r>
            <a:endParaRPr sz="1320" kern="2500" spc="5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65000"/>
              </a:lnSpc>
            </a:pPr>
            <a:r>
              <a:rPr 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 </a:t>
            </a:r>
            <a:r>
              <a:rPr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限流</a:t>
            </a:r>
            <a:r>
              <a:rPr 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（全局限流</a:t>
            </a: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&amp;IP</a:t>
            </a:r>
            <a:r>
              <a:rPr lang="zh-CN" alt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限流</a:t>
            </a:r>
            <a:r>
              <a:rPr 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</a:t>
            </a:r>
            <a:r>
              <a:rPr lang="zh-CN" alt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解决大部分问题</a:t>
            </a:r>
            <a:endParaRPr sz="1320" kern="2500" spc="5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65000"/>
              </a:lnSpc>
            </a:pP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 </a:t>
            </a:r>
            <a:r>
              <a:rPr 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布隆过滤器，范围过滤</a:t>
            </a:r>
            <a:endParaRPr lang="zh-CN" sz="1320" kern="2500" spc="5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9576" y="936586"/>
            <a:ext cx="4190329" cy="28767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sz="2010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缓存穿透</a:t>
            </a:r>
            <a:r>
              <a:rPr sz="2010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​</a:t>
            </a:r>
            <a:endParaRPr sz="2015" b="1" kern="100" spc="0">
              <a:solidFill>
                <a:srgbClr val="1E1E24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813"/>
            <a:ext cx="3855697" cy="52031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42548" y="-207385"/>
            <a:ext cx="9428377" cy="55437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22294" y="1552251"/>
            <a:ext cx="2953599" cy="2024468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sz="14170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03</a:t>
            </a:r>
            <a:endParaRPr sz="14170" kern="100" spc="0">
              <a:solidFill>
                <a:srgbClr val="FCFCFC">
                  <a:alpha val="100000"/>
                </a:srgbClr>
              </a:solidFill>
              <a:latin typeface="Maven Pro Bold" panose="02010800040101010101" pitchFamily="1" charset="-122"/>
              <a:ea typeface="Maven Pro Bold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21" y="2327256"/>
            <a:ext cx="2498727" cy="5742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3847" y="2457912"/>
            <a:ext cx="2037858" cy="296209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kern="100" spc="0">
                <a:solidFill>
                  <a:srgbClr val="FCFCF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PA</a:t>
            </a:r>
            <a:r>
              <a:rPr lang="en-US" kern="100" spc="0">
                <a:solidFill>
                  <a:srgbClr val="FCFCF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kern="100" spc="0">
                <a:solidFill>
                  <a:srgbClr val="FCFCF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T.THREE</a:t>
            </a:r>
            <a:endParaRPr kern="100" spc="0">
              <a:solidFill>
                <a:srgbClr val="FCFCFC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08899" y="2255567"/>
            <a:ext cx="3821080" cy="498561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sz="2400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探究</a:t>
            </a:r>
            <a:r>
              <a:rPr lang="en-US" altLang="zh-CN" sz="2400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Spring Cache</a:t>
            </a:r>
            <a:endParaRPr lang="zh-CN" altLang="en-US" sz="2400" b="1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55248" y="-207385"/>
            <a:ext cx="9428377" cy="55437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14039" y="1552251"/>
            <a:ext cx="2953599" cy="2024468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sz="14170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04</a:t>
            </a:r>
            <a:endParaRPr sz="14170" kern="100" spc="0">
              <a:solidFill>
                <a:srgbClr val="FCFCFC">
                  <a:alpha val="100000"/>
                </a:srgbClr>
              </a:solidFill>
              <a:latin typeface="Maven Pro Bold" panose="02010800040101010101" pitchFamily="1" charset="-122"/>
              <a:ea typeface="Maven Pro Bold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21" y="2327256"/>
            <a:ext cx="2498727" cy="5742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3847" y="2457912"/>
            <a:ext cx="2037858" cy="296209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PA</a:t>
            </a:r>
            <a:r>
              <a:rPr lang="en-US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R</a:t>
            </a:r>
            <a:r>
              <a:rPr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T.FOUR</a:t>
            </a:r>
            <a:endParaRPr kern="100" spc="0">
              <a:solidFill>
                <a:srgbClr val="FCFCFC">
                  <a:alpha val="100000"/>
                </a:srgbClr>
              </a:solidFill>
              <a:latin typeface="Maven Pro Bold" panose="02010800040101010101" pitchFamily="1" charset="-122"/>
              <a:ea typeface="Maven Pro Bold" panose="02010800040101010101" pitchFamily="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71456" y="2356723"/>
            <a:ext cx="2574986" cy="498561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sz="2400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源码分享</a:t>
            </a:r>
            <a:endParaRPr sz="2400" b="1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897634" y="-2283385"/>
            <a:ext cx="5494245" cy="947900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45102" y="1689592"/>
            <a:ext cx="5503454" cy="866631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sz="6000" kern="100" spc="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THANK YOU</a:t>
            </a:r>
            <a:endParaRPr sz="6000" kern="100" spc="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03706" y="2716387"/>
            <a:ext cx="4442412" cy="484823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sz="2260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汇报完毕 </a:t>
            </a:r>
            <a:endParaRPr sz="2260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42548" y="-199765"/>
            <a:ext cx="9428377" cy="554374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403985" y="2211705"/>
            <a:ext cx="2161540" cy="56642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分布式缓存</a:t>
            </a:r>
            <a:r>
              <a:rPr lang="en-US" altLang="zh-CN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&amp;Redis</a:t>
            </a:r>
            <a:r>
              <a:rPr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11955" y="2355215"/>
            <a:ext cx="2160905" cy="28321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缓存相关问题</a:t>
            </a:r>
            <a:endParaRPr lang="zh-CN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3985" y="3507740"/>
            <a:ext cx="2337435" cy="59499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探究</a:t>
            </a:r>
            <a:r>
              <a:rPr lang="en-US" altLang="zh-CN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Spring Cache</a:t>
            </a:r>
            <a:endParaRPr lang="en-US" altLang="zh-CN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211955" y="3521710"/>
            <a:ext cx="2155825" cy="56642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源码分享</a:t>
            </a:r>
            <a:r>
              <a:rPr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127426" y="792956"/>
            <a:ext cx="3756686" cy="684831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sz="4795" kern="100" spc="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CONTENTS</a:t>
            </a:r>
            <a:endParaRPr sz="4795" kern="100" spc="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697539" y="792956"/>
            <a:ext cx="446354" cy="722090"/>
          </a:xfrm>
          <a:prstGeom prst="rect">
            <a:avLst/>
          </a:prstGeom>
        </p:spPr>
        <p:txBody>
          <a:bodyPr vert="eaVert"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sz="2080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目录</a:t>
            </a:r>
            <a:endParaRPr sz="2080" kern="2500" spc="5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94080" y="2306955"/>
            <a:ext cx="559435" cy="30988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sz="2165" b="1" kern="100" spc="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01</a:t>
            </a:r>
            <a:endParaRPr sz="2165" b="1" kern="100" spc="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99510" y="2306955"/>
            <a:ext cx="667385" cy="30988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sz="2165" b="1" kern="100" spc="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02</a:t>
            </a:r>
            <a:endParaRPr sz="2165" b="1" kern="100" spc="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9155" y="3620770"/>
            <a:ext cx="558800" cy="30988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sz="2165" b="1" kern="100" spc="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03</a:t>
            </a:r>
            <a:endParaRPr sz="2165" b="1" kern="100" spc="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707765" y="3620770"/>
            <a:ext cx="570230" cy="30988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sz="2165" b="1" kern="100" spc="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04</a:t>
            </a:r>
            <a:endParaRPr sz="2165" b="1" kern="100" spc="0">
              <a:solidFill>
                <a:srgbClr val="FCFCFC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42548" y="-199765"/>
            <a:ext cx="9428377" cy="55437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69" y="1559871"/>
            <a:ext cx="2953599" cy="2024468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sz="14170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01</a:t>
            </a:r>
            <a:endParaRPr sz="14170" kern="100" spc="0">
              <a:solidFill>
                <a:srgbClr val="FCFCFC">
                  <a:alpha val="100000"/>
                </a:srgbClr>
              </a:solidFill>
              <a:latin typeface="Maven Pro Bold" panose="02010800040101010101" pitchFamily="1" charset="-122"/>
              <a:ea typeface="Maven Pro Bold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21" y="2327256"/>
            <a:ext cx="2498727" cy="5742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7750" y="2439916"/>
            <a:ext cx="1462609" cy="296209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kern="100" spc="0">
                <a:solidFill>
                  <a:srgbClr val="FCFCF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PA</a:t>
            </a:r>
            <a:r>
              <a:rPr lang="en-US" kern="100" spc="0">
                <a:solidFill>
                  <a:srgbClr val="FCFCF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kern="100" spc="0">
                <a:solidFill>
                  <a:srgbClr val="FCFCF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T.ONE</a:t>
            </a:r>
            <a:endParaRPr kern="100" spc="0">
              <a:solidFill>
                <a:srgbClr val="FCFCFC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51546" y="2237565"/>
            <a:ext cx="3666702" cy="498561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sz="2400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分布式缓存</a:t>
            </a:r>
            <a:r>
              <a:rPr lang="en-US" altLang="zh-CN" sz="2400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&amp;Redis</a:t>
            </a:r>
            <a:r>
              <a:rPr sz="2400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​</a:t>
            </a:r>
            <a:endParaRPr sz="2325" b="1" kern="2500" spc="50">
              <a:solidFill>
                <a:srgbClr val="FCFCFC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35"/>
            <a:ext cx="9144000" cy="51435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114425" y="3570605"/>
            <a:ext cx="1651635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lang="zh-CN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缓存一致性</a:t>
            </a:r>
            <a:endParaRPr lang="zh-CN"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39790" y="3570605"/>
            <a:ext cx="2103755" cy="51435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lang="zh-CN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击穿、穿透、雪崩</a:t>
            </a:r>
            <a:endParaRPr lang="zh-CN"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06586" y="3570874"/>
            <a:ext cx="1463321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196" y="2499391"/>
            <a:ext cx="777310" cy="7069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72" y="2491136"/>
            <a:ext cx="777310" cy="70693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2890" y="904"/>
            <a:ext cx="9287082" cy="179814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310" y="2670236"/>
            <a:ext cx="357082" cy="40784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1204" y="2670434"/>
            <a:ext cx="300656" cy="40998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5420" y="555831"/>
            <a:ext cx="2377381" cy="4572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12000"/>
              </a:lnSpc>
            </a:pPr>
            <a:r>
              <a:rPr sz="2665" b="1" kern="100" spc="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常见问题</a:t>
            </a:r>
            <a:endParaRPr sz="2665" b="1" kern="100" spc="0">
              <a:solidFill>
                <a:srgbClr val="FFFFFF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47508" y="1563989"/>
            <a:ext cx="4154469" cy="1699946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65000"/>
              </a:lnSpc>
            </a:pPr>
            <a:r>
              <a:rPr lang="en-US" sz="1320" u="sng" kern="2500" spc="50">
                <a:solidFill>
                  <a:schemeClr val="accent2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Re</a:t>
            </a:r>
            <a:r>
              <a:rPr lang="en-US" sz="1320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mote </a:t>
            </a:r>
            <a:r>
              <a:rPr lang="en-US" sz="1320" u="sng" kern="2500" spc="50">
                <a:solidFill>
                  <a:schemeClr val="accent2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Di</a:t>
            </a:r>
            <a:r>
              <a:rPr lang="en-US" sz="1320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ctionary </a:t>
            </a:r>
            <a:r>
              <a:rPr lang="en-US" sz="1320" u="sng" kern="2500" spc="50">
                <a:solidFill>
                  <a:schemeClr val="accent2">
                    <a:alpha val="100000"/>
                  </a:scheme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</a:t>
            </a:r>
            <a:r>
              <a:rPr lang="en-US" sz="1320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erver</a:t>
            </a:r>
            <a:endParaRPr lang="en-US" sz="1320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65000"/>
              </a:lnSpc>
            </a:pPr>
            <a:endParaRPr lang="en-US" sz="1320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9576" y="936586"/>
            <a:ext cx="4190329" cy="28767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lang="en-US" sz="2015" b="1" kern="100" spc="0">
                <a:solidFill>
                  <a:srgbClr val="1E1E24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Redis</a:t>
            </a:r>
            <a:r>
              <a:rPr sz="2015" b="1" kern="100" spc="0">
                <a:solidFill>
                  <a:srgbClr val="1E1E24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​</a:t>
            </a:r>
            <a:endParaRPr sz="2015" b="1" kern="100" spc="0">
              <a:solidFill>
                <a:srgbClr val="1E1E24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813"/>
            <a:ext cx="3855697" cy="52031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-142548" y="-207385"/>
            <a:ext cx="9428377" cy="5543742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22294" y="1552251"/>
            <a:ext cx="2953599" cy="2024468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sz="14170" kern="100" spc="0">
                <a:solidFill>
                  <a:srgbClr val="FCFCFC">
                    <a:alpha val="100000"/>
                  </a:srgbClr>
                </a:solidFill>
                <a:latin typeface="Maven Pro Bold" panose="02010800040101010101" pitchFamily="1" charset="-122"/>
                <a:ea typeface="Maven Pro Bold" panose="02010800040101010101" pitchFamily="1" charset="-122"/>
              </a:rPr>
              <a:t>02</a:t>
            </a:r>
            <a:endParaRPr sz="14170" kern="100" spc="0">
              <a:solidFill>
                <a:srgbClr val="FCFCFC">
                  <a:alpha val="100000"/>
                </a:srgbClr>
              </a:solidFill>
              <a:latin typeface="Maven Pro Bold" panose="02010800040101010101" pitchFamily="1" charset="-122"/>
              <a:ea typeface="Maven Pro Bold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821" y="2327256"/>
            <a:ext cx="2498727" cy="57428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35592" y="2466167"/>
            <a:ext cx="2037858" cy="296209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98000"/>
              </a:lnSpc>
            </a:pPr>
            <a:r>
              <a:rPr kern="100" spc="0">
                <a:solidFill>
                  <a:srgbClr val="FCFCF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PA</a:t>
            </a:r>
            <a:r>
              <a:rPr lang="en-US" kern="100" spc="0">
                <a:solidFill>
                  <a:srgbClr val="FCFCF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kern="100" spc="0">
                <a:solidFill>
                  <a:srgbClr val="FCFCFC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T.TWO</a:t>
            </a:r>
            <a:endParaRPr kern="100" spc="0">
              <a:solidFill>
                <a:srgbClr val="FCFCFC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76562" y="2208609"/>
            <a:ext cx="3398618" cy="498561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sz="2400" b="1" kern="2500" spc="50">
                <a:solidFill>
                  <a:srgbClr val="FCFCFC">
                    <a:alpha val="100000"/>
                  </a:srgbClr>
                </a:solidFill>
                <a:latin typeface="黑体" panose="02010609060101010101" charset="-122"/>
                <a:ea typeface="宋体" panose="02010600030101010101" pitchFamily="2" charset="-122"/>
                <a:cs typeface="黑体" panose="02010609060101010101" charset="-122"/>
              </a:rPr>
              <a:t>分布式缓存相关问题</a:t>
            </a:r>
            <a:endParaRPr lang="zh-CN" sz="2325" b="1" kern="2500" spc="50">
              <a:solidFill>
                <a:srgbClr val="FCFCFC">
                  <a:alpha val="100000"/>
                </a:srgbClr>
              </a:solidFill>
              <a:latin typeface="Alibaba PuHuiTi Regular" panose="02010800040101010101" pitchFamily="1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745" y="320897"/>
            <a:ext cx="1224696" cy="2864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485157" y="484584"/>
            <a:ext cx="1661004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ctr">
              <a:lnSpc>
                <a:spcPct val="135000"/>
              </a:lnSpc>
            </a:pPr>
            <a:r>
              <a:rPr lang="zh-CN" sz="2665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宋体" panose="02010600030101010101" pitchFamily="2" charset="-122"/>
              </a:rPr>
              <a:t>问题</a:t>
            </a:r>
            <a:endParaRPr lang="zh-CN" sz="2665" b="1" kern="2500" spc="50">
              <a:solidFill>
                <a:srgbClr val="1E1E24">
                  <a:alpha val="100000"/>
                </a:srgbClr>
              </a:solidFill>
              <a:latin typeface="Alibaba PuHuiTi Regular" panose="02010800040101010101" pitchFamily="1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264" y="1793563"/>
            <a:ext cx="2230904" cy="22568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979" y="2716845"/>
            <a:ext cx="445474" cy="410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4101" y="1419050"/>
            <a:ext cx="1463321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缓存一致性</a:t>
            </a: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1212" y="1814988"/>
            <a:ext cx="2391441" cy="97155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50000"/>
              </a:lnSpc>
            </a:pPr>
            <a:r>
              <a:rPr lang="en-US" sz="1400" kern="7500" spc="150">
                <a:solidFill>
                  <a:srgbClr val="66666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db</a:t>
            </a:r>
            <a:r>
              <a:rPr lang="zh-CN" altLang="en-US" sz="1400" kern="7500" spc="150">
                <a:solidFill>
                  <a:srgbClr val="66666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和缓存中数据不一致，常见高并发操作下</a:t>
            </a:r>
            <a:r>
              <a:rPr sz="1400" kern="7500" spc="150">
                <a:solidFill>
                  <a:srgbClr val="66666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sz="1400" kern="7500" spc="150">
              <a:solidFill>
                <a:srgbClr val="666666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3895" y="3250565"/>
            <a:ext cx="1694815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缓存穿透</a:t>
            </a:r>
            <a:endParaRPr lang="zh-CN"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4212" y="3723640"/>
            <a:ext cx="2391441" cy="323849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50000"/>
              </a:lnSpc>
            </a:pPr>
            <a:r>
              <a:rPr lang="zh-CN" sz="1400" kern="7500" spc="150">
                <a:solidFill>
                  <a:srgbClr val="66666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大面积的</a:t>
            </a:r>
            <a:r>
              <a:rPr lang="en-US" altLang="zh-CN" sz="1400" kern="7500" spc="150">
                <a:solidFill>
                  <a:srgbClr val="66666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key</a:t>
            </a:r>
            <a:r>
              <a:rPr lang="zh-CN" altLang="en-US" sz="1400" kern="7500" spc="150">
                <a:solidFill>
                  <a:srgbClr val="66666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失效，导致大量请求打到</a:t>
            </a:r>
            <a:r>
              <a:rPr lang="en-US" altLang="zh-CN" sz="1400" kern="7500" spc="150">
                <a:solidFill>
                  <a:srgbClr val="66666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</a:rPr>
              <a:t>db</a:t>
            </a:r>
            <a:endParaRPr lang="en-US" altLang="zh-CN" sz="1400" kern="7500" spc="150">
              <a:solidFill>
                <a:srgbClr val="666666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11520" y="1444577"/>
            <a:ext cx="1463321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缓存击穿</a:t>
            </a:r>
            <a:r>
              <a:rPr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​</a:t>
            </a:r>
            <a:endParaRPr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35650" y="1856438"/>
            <a:ext cx="2391441" cy="647699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50000"/>
              </a:lnSpc>
            </a:pPr>
            <a:r>
              <a:rPr lang="zh-CN" altLang="en-US" sz="1400" kern="7500" spc="150">
                <a:solidFill>
                  <a:srgbClr val="66666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某个</a:t>
            </a:r>
            <a:r>
              <a:rPr lang="en-US" altLang="zh-CN" sz="1400" kern="7500" spc="150">
                <a:solidFill>
                  <a:srgbClr val="66666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key</a:t>
            </a:r>
            <a:r>
              <a:rPr lang="zh-CN" altLang="en-US" sz="1400" kern="7500" spc="150">
                <a:solidFill>
                  <a:srgbClr val="66666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突然失效，导致大量请求打到</a:t>
            </a:r>
            <a:r>
              <a:rPr lang="en-US" altLang="zh-CN" sz="1400" kern="7500" spc="150">
                <a:solidFill>
                  <a:srgbClr val="66666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db</a:t>
            </a:r>
            <a:endParaRPr lang="en-US" altLang="zh-CN" sz="1400" kern="7500" spc="150">
              <a:solidFill>
                <a:srgbClr val="666666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68670" y="3250565"/>
            <a:ext cx="1463321" cy="42862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缓存雪崩</a:t>
            </a:r>
            <a:endParaRPr lang="zh-CN" b="1" kern="2500" spc="50">
              <a:solidFill>
                <a:srgbClr val="1E1E24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68670" y="3723640"/>
            <a:ext cx="2882265" cy="647700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50000"/>
              </a:lnSpc>
            </a:pPr>
            <a:r>
              <a:rPr lang="zh-CN" sz="1400" kern="7500" spc="150">
                <a:solidFill>
                  <a:srgbClr val="666666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击穿和穿透之后，数据库宕机</a:t>
            </a:r>
            <a:endParaRPr lang="zh-CN" sz="1400" kern="7500" spc="150">
              <a:solidFill>
                <a:srgbClr val="666666">
                  <a:alpha val="100000"/>
                </a:srgbClr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47508" y="1563989"/>
            <a:ext cx="4154469" cy="1699946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65000"/>
              </a:lnSpc>
            </a:pPr>
            <a:r>
              <a:rPr 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 </a:t>
            </a:r>
            <a:r>
              <a:rPr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Cache Aside(旁路缓存)</a:t>
            </a:r>
            <a:r>
              <a:rPr 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</a:t>
            </a:r>
            <a:r>
              <a:rPr lang="zh-CN" alt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最实用</a:t>
            </a:r>
            <a:endParaRPr sz="1320" kern="2500" spc="5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65000"/>
              </a:lnSpc>
            </a:pPr>
            <a:r>
              <a:rPr 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 </a:t>
            </a:r>
            <a:r>
              <a:rPr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更新缓存时加锁</a:t>
            </a:r>
            <a:r>
              <a:rPr 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</a:t>
            </a:r>
            <a:r>
              <a:rPr lang="zh-CN" alt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对更新性能有影响</a:t>
            </a:r>
            <a:endParaRPr sz="1320" kern="2500" spc="5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65000"/>
              </a:lnSpc>
            </a:pP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 </a:t>
            </a:r>
            <a:r>
              <a:rPr 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其他方案</a:t>
            </a:r>
            <a:endParaRPr lang="zh-CN" sz="1320" kern="2500" spc="5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9576" y="936586"/>
            <a:ext cx="4190329" cy="28767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98000"/>
              </a:lnSpc>
            </a:pPr>
            <a:r>
              <a:rPr lang="zh-CN" sz="2015" b="1" kern="100" spc="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缓存一致性</a:t>
            </a:r>
            <a:r>
              <a:rPr sz="2015" b="1" kern="100" spc="0">
                <a:solidFill>
                  <a:srgbClr val="1E1E24">
                    <a:alpha val="100000"/>
                  </a:srgbClr>
                </a:solidFill>
                <a:latin typeface="Alibaba PuHuiTi Regular" panose="02010800040101010101" pitchFamily="1" charset="-122"/>
                <a:ea typeface="Alibaba PuHuiTi Regular" panose="02010800040101010101" pitchFamily="1" charset="-122"/>
              </a:rPr>
              <a:t>​</a:t>
            </a:r>
            <a:endParaRPr sz="2015" b="1" kern="100" spc="0">
              <a:solidFill>
                <a:srgbClr val="1E1E24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813"/>
            <a:ext cx="3855697" cy="52031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47508" y="1563989"/>
            <a:ext cx="4154469" cy="1699946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65000"/>
              </a:lnSpc>
            </a:pPr>
            <a:r>
              <a:rPr 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 </a:t>
            </a:r>
            <a:r>
              <a:rPr 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查询</a:t>
            </a: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db</a:t>
            </a:r>
            <a:r>
              <a:rPr 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加锁（最实用）</a:t>
            </a:r>
            <a:endParaRPr sz="1320" kern="2500" spc="5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65000"/>
              </a:lnSpc>
            </a:pPr>
            <a:r>
              <a:rPr lang="en-US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 </a:t>
            </a:r>
            <a:r>
              <a:rPr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设置合理的过期时间</a:t>
            </a:r>
            <a:endParaRPr sz="1320" kern="2500" spc="5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65000"/>
              </a:lnSpc>
            </a:pPr>
            <a:r>
              <a:rPr lang="en-US" alt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- </a:t>
            </a:r>
            <a:r>
              <a:rPr lang="zh-CN" sz="1320" kern="2500" spc="5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热点数据不设置过期时间（需要严格控制）</a:t>
            </a:r>
            <a:endParaRPr lang="zh-CN" sz="1320" kern="2500" spc="5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29576" y="936586"/>
            <a:ext cx="4190329" cy="287675"/>
          </a:xfrm>
          <a:prstGeom prst="rect">
            <a:avLst/>
          </a:prstGeom>
        </p:spPr>
        <p:txBody>
          <a:bodyPr anchor="ctr">
            <a:scene3d>
              <a:camera prst="legacyObliqueTopLeft">
                <a:rot lat="0" lon="0" rev="0"/>
              </a:camera>
              <a:lightRig rig="legacyFlat1" dir="tl"/>
            </a:scene3d>
          </a:bodyPr>
          <a:p>
            <a:pPr algn="l">
              <a:lnSpc>
                <a:spcPct val="135000"/>
              </a:lnSpc>
            </a:pPr>
            <a:r>
              <a:rPr lang="zh-CN" sz="2010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缓存击穿</a:t>
            </a:r>
            <a:r>
              <a:rPr sz="2010" b="1" kern="2500" spc="50">
                <a:solidFill>
                  <a:srgbClr val="1E1E24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​</a:t>
            </a:r>
            <a:endParaRPr sz="2015" b="1" kern="100" spc="0">
              <a:solidFill>
                <a:srgbClr val="1E1E24">
                  <a:alpha val="100000"/>
                </a:srgbClr>
              </a:solidFill>
              <a:latin typeface="Alibaba PuHuiTi Regular" panose="02010800040101010101" pitchFamily="1" charset="-122"/>
              <a:ea typeface="Alibaba PuHuiTi Regular" panose="02010800040101010101" pitchFamily="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813"/>
            <a:ext cx="3855697" cy="5203117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c577857b-8eb9-48b7-8e47-5c804fa10dc7"/>
  <p:tag name="COMMONDATA" val="eyJoZGlkIjoiODI4ZmRkNTQ4NTlmNzFjNzI1YTAzMmQxZWIyODMyMmEifQ=="/>
</p:tagLst>
</file>

<file path=ppt/theme/theme1.xml><?xml version="1.0" encoding="utf-8"?>
<a:theme xmlns:a="http://schemas.openxmlformats.org/drawingml/2006/main" name="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WPS 演示</Application>
  <PresentationFormat/>
  <Paragraphs>102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宋体</vt:lpstr>
      <vt:lpstr>Wingdings</vt:lpstr>
      <vt:lpstr>黑体</vt:lpstr>
      <vt:lpstr>Maven Pro Bold</vt:lpstr>
      <vt:lpstr>微软雅黑</vt:lpstr>
      <vt:lpstr>Alibaba PuHuiTi Regular</vt:lpstr>
      <vt:lpstr>Arial Unicode MS</vt:lpstr>
      <vt:lpstr>Calibri</vt:lpstr>
      <vt:lpstr>unioffice Theme</vt:lpstr>
      <vt:lpstr>1_unioffice Theme</vt:lpstr>
      <vt:lpstr>2_unioffice Theme</vt:lpstr>
      <vt:lpstr>3_unioffice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FoxyUtils ehf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10</cp:revision>
  <dcterms:created xsi:type="dcterms:W3CDTF">2022-06-24T01:23:00Z</dcterms:created>
  <dcterms:modified xsi:type="dcterms:W3CDTF">2022-07-09T14:07:49Z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CBBBE5F0E7322865FF11B5626D7A9A26</vt:lpwstr>
  </property>
  <property fmtid="{D5CDD505-2E9C-101B-9397-08002B2CF9AE}" pid="3" name="KSOProductBuildVer">
    <vt:lpwstr>2052-11.1.0.11830</vt:lpwstr>
  </property>
</Properties>
</file>