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nformance="transitional">
  <p:sldMasterIdLst>
    <p:sldMasterId id="2147483648" r:id="rId1"/>
    <p:sldMasterId id="2147483650" r:id="rId3"/>
    <p:sldMasterId id="2147483652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6" r:id="rId12"/>
    <p:sldMasterId id="2147483678" r:id="rId13"/>
    <p:sldMasterId id="2147483680" r:id="rId14"/>
    <p:sldMasterId id="2147483682" r:id="rId15"/>
    <p:sldMasterId id="2147483688" r:id="rId16"/>
    <p:sldMasterId id="2147483694" r:id="rId17"/>
    <p:sldMasterId id="2147483696" r:id="rId18"/>
  </p:sldMasterIdLst>
  <p:notesMasterIdLst>
    <p:notesMasterId r:id="rId44"/>
  </p:notesMasterIdLst>
  <p:sldIdLst>
    <p:sldId id="256" r:id="rId19"/>
    <p:sldId id="257" r:id="rId20"/>
    <p:sldId id="258" r:id="rId21"/>
    <p:sldId id="259" r:id="rId22"/>
    <p:sldId id="296" r:id="rId23"/>
    <p:sldId id="279" r:id="rId24"/>
    <p:sldId id="295" r:id="rId25"/>
    <p:sldId id="265" r:id="rId26"/>
    <p:sldId id="280" r:id="rId27"/>
    <p:sldId id="278" r:id="rId28"/>
    <p:sldId id="273" r:id="rId29"/>
    <p:sldId id="314" r:id="rId30"/>
    <p:sldId id="274" r:id="rId31"/>
    <p:sldId id="344" r:id="rId32"/>
    <p:sldId id="328" r:id="rId33"/>
    <p:sldId id="345" r:id="rId34"/>
    <p:sldId id="340" r:id="rId35"/>
    <p:sldId id="275" r:id="rId36"/>
    <p:sldId id="329" r:id="rId37"/>
    <p:sldId id="341" r:id="rId38"/>
    <p:sldId id="342" r:id="rId39"/>
    <p:sldId id="343" r:id="rId40"/>
    <p:sldId id="347" r:id="rId41"/>
    <p:sldId id="346" r:id="rId42"/>
    <p:sldId id="266" r:id="rId43"/>
  </p:sldIdLst>
  <p:sldSz cx="9144000" cy="5143500"/>
  <p:notesSz cx="6858000" cy="9144000"/>
  <p:custDataLst>
    <p:tags r:id="rId4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7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gs" Target="tags/tag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25.xml"/><Relationship Id="rId42" Type="http://schemas.openxmlformats.org/officeDocument/2006/relationships/slide" Target="slides/slide24.xml"/><Relationship Id="rId41" Type="http://schemas.openxmlformats.org/officeDocument/2006/relationships/slide" Target="slides/slide23.xml"/><Relationship Id="rId40" Type="http://schemas.openxmlformats.org/officeDocument/2006/relationships/slide" Target="slides/slide2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1.xml"/><Relationship Id="rId38" Type="http://schemas.openxmlformats.org/officeDocument/2006/relationships/slide" Target="slides/slide20.xml"/><Relationship Id="rId37" Type="http://schemas.openxmlformats.org/officeDocument/2006/relationships/slide" Target="slides/slide19.xml"/><Relationship Id="rId36" Type="http://schemas.openxmlformats.org/officeDocument/2006/relationships/slide" Target="slides/slide18.xml"/><Relationship Id="rId35" Type="http://schemas.openxmlformats.org/officeDocument/2006/relationships/slide" Target="slides/slide17.xml"/><Relationship Id="rId34" Type="http://schemas.openxmlformats.org/officeDocument/2006/relationships/slide" Target="slides/slide16.xml"/><Relationship Id="rId33" Type="http://schemas.openxmlformats.org/officeDocument/2006/relationships/slide" Target="slides/slide15.xml"/><Relationship Id="rId32" Type="http://schemas.openxmlformats.org/officeDocument/2006/relationships/slide" Target="slides/slide14.xml"/><Relationship Id="rId31" Type="http://schemas.openxmlformats.org/officeDocument/2006/relationships/slide" Target="slides/slide13.xml"/><Relationship Id="rId30" Type="http://schemas.openxmlformats.org/officeDocument/2006/relationships/slide" Target="slides/slide1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1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0" Type="http://schemas.openxmlformats.org/officeDocument/2006/relationships/slide" Target="slides/slide2.xml"/><Relationship Id="rId2" Type="http://schemas.openxmlformats.org/officeDocument/2006/relationships/theme" Target="theme/theme1.xml"/><Relationship Id="rId19" Type="http://schemas.openxmlformats.org/officeDocument/2006/relationships/slide" Target="slides/slide1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1.xml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15.xml.rels><?xml version="1.0" encoding="UTF-8" standalone="yes"?>
<Relationships xmlns="http://schemas.openxmlformats.org/package/2006/relationships"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2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0.xml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image" Target="../media/image20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3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2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142128" y="-308498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43250" y="2122170"/>
            <a:ext cx="5492115" cy="7035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98000"/>
              </a:lnSpc>
            </a:pPr>
            <a:r>
              <a:rPr lang="zh-CN" sz="48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飞马框架专题</a:t>
            </a:r>
            <a:endParaRPr lang="zh-CN" sz="48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r">
              <a:lnSpc>
                <a:spcPct val="98000"/>
              </a:lnSpc>
            </a:pPr>
            <a:r>
              <a:rPr lang="zh-CN" altLang="en-US" sz="36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插件设计（上）</a:t>
            </a:r>
            <a:endParaRPr lang="zh-CN" altLang="en-US" sz="36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813" y="3723639"/>
            <a:ext cx="4461360" cy="3886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150000"/>
              </a:lnSpc>
            </a:pPr>
            <a:r>
              <a:rPr lang="en-US" sz="1600" kern="7500" spc="150">
                <a:solidFill>
                  <a:schemeClr val="bg1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Robot.L</a:t>
            </a:r>
            <a:endParaRPr lang="zh-CN" altLang="en-US" sz="1600" kern="7500" spc="150">
              <a:solidFill>
                <a:schemeClr val="bg1">
                  <a:lumMod val="50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1" y="320918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87929" y="2676071"/>
            <a:ext cx="6495143" cy="843643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marL="171450" indent="-171450" algn="l">
              <a:lnSpc>
                <a:spcPct val="135000"/>
              </a:lnSpc>
              <a:buChar char="•"/>
            </a:pPr>
            <a:r>
              <a:rPr lang="zh-CN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多种类型的翻译（业务表翻译、数据字典表翻译、枚举翻译）</a:t>
            </a:r>
            <a:endParaRPr lang="zh-CN" sz="1600" b="0" u="none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ct val="135000"/>
              </a:lnSpc>
              <a:buChar char="•"/>
            </a:pPr>
            <a:r>
              <a:rPr lang="zh-CN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开箱即用，简单配置几个注解即可实现自动翻译</a:t>
            </a:r>
            <a:endParaRPr lang="zh-CN" sz="1600" b="0" u="none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ct val="135000"/>
              </a:lnSpc>
              <a:buChar char="•"/>
            </a:pPr>
            <a:r>
              <a:rPr lang="zh-CN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支持翻译的数据格式丰富（Entity，Map，List</a:t>
            </a:r>
            <a:r>
              <a:rPr lang="zh-CN" altLang="en-US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Page</a:t>
            </a:r>
            <a:r>
              <a:rPr lang="zh-CN" altLang="en-US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，自定义</a:t>
            </a:r>
            <a:r>
              <a:rPr lang="zh-CN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sz="1600" b="0" u="none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171450" indent="-171450" algn="l">
              <a:lnSpc>
                <a:spcPct val="135000"/>
              </a:lnSpc>
              <a:buChar char="•"/>
            </a:pPr>
            <a:r>
              <a:rPr lang="zh-CN" altLang="en-US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灵活</a:t>
            </a:r>
            <a:r>
              <a:rPr lang="zh-CN" sz="1600" b="0" u="none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</a:rPr>
              <a:t>，特殊场景方便的自定义翻译实现</a:t>
            </a:r>
            <a:endParaRPr lang="zh-CN" sz="1600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71" y="0"/>
            <a:ext cx="9153071" cy="179614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9717" y="528617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7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功能</a:t>
            </a:r>
            <a:endParaRPr lang="en-US" sz="2700" b="0" u="none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en-US" sz="2700" b="0" u="none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Features</a:t>
            </a:r>
            <a:endParaRPr lang="en-US" sz="2700" b="1" kern="100" spc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83856" y="2211579"/>
            <a:ext cx="8068653" cy="2050413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1600" b="0" u="none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sz="1600" b="0" u="none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 algn="l">
              <a:lnSpc>
                <a:spcPct val="135000"/>
              </a:lnSpc>
              <a:buChar char="•"/>
            </a:pPr>
            <a:r>
              <a:rPr lang="zh-CN" sz="1600" b="0" u="none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学生表：</a:t>
            </a:r>
            <a:r>
              <a:rPr 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student(id, name, class</a:t>
            </a:r>
            <a:r>
              <a:rPr lang="en-US" alt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I</a:t>
            </a:r>
            <a:r>
              <a:rPr 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d</a:t>
            </a:r>
            <a:r>
              <a:rPr lang="en-US" alt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, ...</a:t>
            </a:r>
            <a:r>
              <a:rPr 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)</a:t>
            </a:r>
            <a:endParaRPr lang="zh-CN" sz="1600" b="0" u="none">
              <a:solidFill>
                <a:srgbClr val="57606A"/>
              </a:solidFill>
              <a:latin typeface="Times New Roman" panose="02020603050405020304" charset="0"/>
              <a:ea typeface="Times New Roman" panose="02020603050405020304" charset="0"/>
            </a:endParaRPr>
          </a:p>
          <a:p>
            <a:pPr marL="285750" indent="-285750" algn="l">
              <a:lnSpc>
                <a:spcPct val="135000"/>
              </a:lnSpc>
              <a:buChar char="•"/>
            </a:pPr>
            <a:r>
              <a:rPr lang="zh-CN" sz="1600" b="0" u="none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班级表：</a:t>
            </a:r>
            <a:r>
              <a:rPr 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class(id, name, teacherId</a:t>
            </a:r>
            <a:r>
              <a:rPr lang="en-US" alt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, </a:t>
            </a:r>
            <a:r>
              <a:rPr lang="en-US" altLang="zh-CN" sz="1600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...</a:t>
            </a:r>
            <a:r>
              <a:rPr 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)</a:t>
            </a:r>
            <a:r>
              <a:rPr lang="zh-CN" sz="1600" b="0" u="none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sz="1600" b="0" u="none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 algn="l">
              <a:lnSpc>
                <a:spcPct val="135000"/>
              </a:lnSpc>
              <a:buChar char="•"/>
            </a:pPr>
            <a:r>
              <a:rPr lang="zh-CN" sz="1600" b="0" u="none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学生表中有一个班级</a:t>
            </a:r>
            <a:r>
              <a:rPr 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id（class</a:t>
            </a:r>
            <a:r>
              <a:rPr lang="en-US" alt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I</a:t>
            </a:r>
            <a:r>
              <a:rPr lang="zh-CN" sz="1600" b="0" u="none">
                <a:solidFill>
                  <a:srgbClr val="57606A"/>
                </a:solidFill>
                <a:latin typeface="Times New Roman" panose="02020603050405020304" charset="0"/>
                <a:ea typeface="Times New Roman" panose="02020603050405020304" charset="0"/>
              </a:rPr>
              <a:t>d）</a:t>
            </a:r>
            <a:r>
              <a:rPr lang="zh-CN" altLang="en-US" sz="1600" b="0" u="none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的外键</a:t>
            </a:r>
            <a:endParaRPr lang="zh-CN" altLang="en-US" sz="1600" b="0" u="none">
              <a:solidFill>
                <a:srgbClr val="57606A"/>
              </a:solidFill>
              <a:latin typeface="Times New Roman" panose="02020603050405020304" charset="0"/>
              <a:ea typeface="Times New Roman" panose="02020603050405020304" charset="0"/>
            </a:endParaRPr>
          </a:p>
          <a:p>
            <a:pPr indent="0" algn="l">
              <a:lnSpc>
                <a:spcPct val="135000"/>
              </a:lnSpc>
              <a:buNone/>
            </a:pPr>
            <a:endParaRPr lang="zh-CN" sz="1600" b="0" u="none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1600" b="0" u="none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查询学生信息列表，</a:t>
            </a:r>
            <a:r>
              <a:rPr lang="zh-CN" sz="1600" b="0" u="none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需要</a:t>
            </a:r>
            <a:r>
              <a:rPr lang="zh-CN" altLang="en-US" sz="1600" b="0" u="none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将学生表中的</a:t>
            </a:r>
            <a:r>
              <a:rPr lang="zh-CN" altLang="en-US" sz="1600" b="1" u="none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班级</a:t>
            </a:r>
            <a:r>
              <a:rPr lang="en-US" altLang="zh-CN" sz="1600" b="1" u="none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Id</a:t>
            </a:r>
            <a:r>
              <a:rPr lang="zh-CN" altLang="en-US" sz="1600" b="0" u="none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翻译成</a:t>
            </a:r>
            <a:r>
              <a:rPr lang="zh-CN" altLang="en-US" sz="1600" b="1" u="none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班级名</a:t>
            </a:r>
            <a:endParaRPr lang="zh-CN" altLang="en-US" sz="1600" b="1" u="none" kern="2500" spc="5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71" y="0"/>
            <a:ext cx="9153071" cy="179614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65499" y="343583"/>
            <a:ext cx="2737579" cy="109724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开发场景</a:t>
            </a:r>
            <a:endParaRPr lang="en-US" altLang="zh-CN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zh-CN">
                <a:solidFill>
                  <a:srgbClr val="D9D9D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业务表</a:t>
            </a:r>
            <a:endParaRPr 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40330" y="2737579"/>
            <a:ext cx="6915988" cy="126349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学生表中有个班级职位字段</a:t>
            </a:r>
            <a:endParaRPr lang="zh-CN" altLang="en-US" sz="1600" kern="2500" spc="50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使用枚举来管理对应关系（</a:t>
            </a:r>
            <a:r>
              <a:rPr lang="en-US" altLang="zh-CN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-班长，</a:t>
            </a:r>
            <a:r>
              <a:rPr lang="en-US" altLang="zh-CN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-组长，</a:t>
            </a:r>
            <a:r>
              <a:rPr lang="en-US" altLang="zh-CN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-学习委员，</a:t>
            </a:r>
            <a:r>
              <a:rPr lang="en-US" altLang="zh-CN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...</a:t>
            </a:r>
            <a:r>
              <a:rPr lang="zh-CN" altLang="en-US" sz="1600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1600" kern="2500" spc="50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endParaRPr lang="zh-CN" altLang="en-US" sz="1600" kern="2500" spc="50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zh-CN" altLang="en-US" sz="160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查询学生信息列表，</a:t>
            </a:r>
            <a:r>
              <a:rPr lang="zh-CN" sz="160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需要</a:t>
            </a:r>
            <a:r>
              <a:rPr lang="zh-CN" altLang="en-US" sz="160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将学生表中的班级职位翻译成文本</a:t>
            </a:r>
            <a:endParaRPr lang="zh-CN" altLang="en-US" sz="1600" kern="2500" spc="50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endParaRPr lang="zh-CN" sz="16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" y="0"/>
            <a:ext cx="9121567" cy="17954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开发场景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zh-CN" altLang="en-US" b="1" kern="100">
                <a:solidFill>
                  <a:srgbClr val="D9D9D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枚举</a:t>
            </a: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29497" y="2504829"/>
            <a:ext cx="6915988" cy="126349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学生表中有个性别字段，数据类型是</a:t>
            </a:r>
            <a:r>
              <a:rPr lang="en-US" altLang="zh-CN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tinyint</a:t>
            </a:r>
            <a:r>
              <a:rPr lang="zh-CN" altLang="en-US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0</a:t>
            </a:r>
            <a:r>
              <a:rPr lang="zh-CN" altLang="en-US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-男，</a:t>
            </a:r>
            <a:r>
              <a:rPr lang="en-US" altLang="zh-CN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-女）</a:t>
            </a:r>
            <a:endParaRPr lang="zh-CN" altLang="en-US" sz="1600" b="1" kern="2500" spc="50">
              <a:solidFill>
                <a:srgbClr val="57606A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35000"/>
              </a:lnSpc>
            </a:pPr>
            <a:r>
              <a:rPr lang="zh-CN" altLang="en-US" sz="1600" b="1" kern="2500" spc="50">
                <a:solidFill>
                  <a:srgbClr val="57606A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查询学生列表时需要根据枚举翻译成对应文表本</a:t>
            </a:r>
            <a:endParaRPr lang="zh-CN" sz="1600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" y="0"/>
            <a:ext cx="9121567" cy="17954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开发场景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zh-CN" altLang="en-US" b="1" kern="100">
                <a:solidFill>
                  <a:srgbClr val="D9D9D9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数据字典表</a:t>
            </a: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" y="0"/>
            <a:ext cx="9121567" cy="17954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场景示例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2062480"/>
            <a:ext cx="4109720" cy="2058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145" y="2061210"/>
            <a:ext cx="4168775" cy="2832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8063865" y="1924050"/>
            <a:ext cx="1080135" cy="67437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en-US" altLang="zh-CN" sz="1400" kern="100">
                <a:solidFill>
                  <a:schemeClr val="accent2">
                    <a:lumMod val="7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VO</a:t>
            </a:r>
            <a:r>
              <a:rPr lang="zh-CN" altLang="en-US" sz="1400" kern="100">
                <a:solidFill>
                  <a:schemeClr val="accent2">
                    <a:lumMod val="7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定义</a:t>
            </a:r>
            <a:r>
              <a:rPr lang="en-US" altLang="zh-CN" sz="1400" kern="10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1400" kern="100" spc="0">
              <a:solidFill>
                <a:schemeClr val="accent2">
                  <a:lumMod val="75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3620" y="1924050"/>
            <a:ext cx="1335405" cy="68008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400" kern="100">
                <a:solidFill>
                  <a:schemeClr val="accent2">
                    <a:lumMod val="75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实体定义</a:t>
            </a:r>
            <a:r>
              <a:rPr lang="en-US" altLang="zh-CN" sz="1400" kern="10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微软雅黑" panose="020B0503020204020204" charset="-122"/>
              </a:rPr>
              <a:t> </a:t>
            </a:r>
            <a:endParaRPr lang="en-US" altLang="zh-CN" sz="1400" b="1" kern="100" spc="0">
              <a:solidFill>
                <a:schemeClr val="accent2">
                  <a:lumMod val="75000"/>
                </a:schemeClr>
              </a:solidFill>
              <a:latin typeface="黑体" panose="02010609060101010101" charset="-122"/>
              <a:ea typeface="黑体" panose="02010609060101010101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3895" y="4083685"/>
            <a:ext cx="3450590" cy="83566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学生类中有多个字段需要被转换成文本，我们定义一个</a:t>
            </a: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VO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，并增加这些文本属性，用来承载转换后的值</a:t>
            </a:r>
            <a:endParaRPr lang="zh-CN" altLang="en-US" sz="1200" kern="100" spc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" y="0"/>
            <a:ext cx="9121567" cy="17954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场景示例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9705" y="2139950"/>
            <a:ext cx="2913380" cy="216281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编写翻译逻辑</a:t>
            </a: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zh-CN" altLang="en-US" sz="1400" kern="100" spc="0">
                <a:solidFill>
                  <a:schemeClr val="accent2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问题</a:t>
            </a: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en-US" altLang="zh-CN" sz="9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9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、对于同一个实体的不同的查询场景，需要再次编写翻译逻辑，如查询学生列表、查询班级信息时要带出班长信息等等等等，代码冗余</a:t>
            </a:r>
            <a:endParaRPr lang="zh-CN" altLang="en-US" sz="900" kern="100" spc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2000"/>
              </a:lnSpc>
            </a:pPr>
            <a:endParaRPr lang="zh-CN" altLang="en-US" sz="900" kern="100" spc="0">
              <a:solidFill>
                <a:schemeClr val="accent2">
                  <a:lumMod val="75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2000"/>
              </a:lnSpc>
            </a:pPr>
            <a:r>
              <a:rPr lang="zh-CN" altLang="en-US" sz="9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2、翻译过程中要处理空值、错误值等情况，容易遗漏产生</a:t>
            </a:r>
            <a:r>
              <a:rPr lang="en-US" altLang="zh-CN" sz="9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bug</a:t>
            </a:r>
            <a:r>
              <a:rPr lang="zh-CN" altLang="en-US" sz="9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，浪费维护成本</a:t>
            </a:r>
            <a:endParaRPr lang="en-US" altLang="zh-CN" sz="900" kern="100" spc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2000"/>
              </a:lnSpc>
            </a:pPr>
            <a:endParaRPr lang="en-US" altLang="zh-CN" sz="900" kern="100" spc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12000"/>
              </a:lnSpc>
            </a:pPr>
            <a:r>
              <a:rPr lang="en-US" altLang="zh-CN" sz="9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9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、实际业务中转换场景比示例往往更复杂，使得时间浪费在重复劳动中</a:t>
            </a:r>
            <a:endParaRPr lang="zh-CN" altLang="en-US" sz="900" kern="100" spc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965" y="1995805"/>
            <a:ext cx="5489575" cy="2943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" y="0"/>
            <a:ext cx="9121567" cy="17954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场景示例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43230" y="2211705"/>
            <a:ext cx="2913380" cy="216281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sz="16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干掉</a:t>
            </a:r>
            <a:r>
              <a:rPr lang="zh-CN" sz="1600" kern="100" spc="0">
                <a:solidFill>
                  <a:schemeClr val="accent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冗长</a:t>
            </a:r>
            <a:r>
              <a:rPr lang="zh-CN" sz="1600" kern="100" spc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的翻译逻辑</a:t>
            </a:r>
            <a:endParaRPr lang="zh-CN" sz="1600" kern="100" spc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675" y="1995805"/>
            <a:ext cx="5821045" cy="29533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" y="0"/>
            <a:ext cx="9121567" cy="1795497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普通翻译示例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47495" y="3649980"/>
            <a:ext cx="5586095" cy="92583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在翻译字段上标注</a:t>
            </a:r>
            <a:r>
              <a:rPr lang="zh-CN" altLang="en-US" sz="1400" kern="100" spc="0">
                <a:solidFill>
                  <a:schemeClr val="accent4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@Translate</a:t>
            </a: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注解，标识这是一个翻译之后的字段</a:t>
            </a:r>
            <a:endParaRPr lang="en-US" altLang="zh-CN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注解的属性中，</a:t>
            </a:r>
            <a:r>
              <a:rPr lang="zh-CN" altLang="en-US" sz="1400" kern="100" spc="0">
                <a:solidFill>
                  <a:schemeClr val="accent4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from</a:t>
            </a: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指定翻译哪个属性，</a:t>
            </a:r>
            <a:r>
              <a:rPr lang="zh-CN" altLang="en-US" sz="1400" kern="100" spc="0">
                <a:solidFill>
                  <a:schemeClr val="accent4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translator</a:t>
            </a: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指定</a:t>
            </a:r>
            <a:r>
              <a:rPr lang="zh-CN" altLang="en-US" sz="1400" kern="100" spc="0">
                <a:solidFill>
                  <a:schemeClr val="accent4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翻译器</a:t>
            </a:r>
            <a:endParaRPr lang="zh-CN" altLang="en-US" sz="1400" kern="100" spc="0">
              <a:solidFill>
                <a:schemeClr val="accent4">
                  <a:lumMod val="50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595" y="2139950"/>
            <a:ext cx="671512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9121775" cy="1212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普通翻译示例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385" y="3981450"/>
            <a:ext cx="3168015" cy="83121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translate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方法第一个入参就是上面</a:t>
            </a: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@Translate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注解中</a:t>
            </a: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from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的字段的值（</a:t>
            </a: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classId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endParaRPr lang="zh-CN" altLang="en-US" sz="12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zh-CN" altLang="en-US" sz="1200" kern="100" spc="0">
                <a:solidFill>
                  <a:schemeClr val="bg2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另外两个参数暂时不用管，后面会讲到</a:t>
            </a:r>
            <a:endParaRPr lang="zh-CN" altLang="en-US" sz="1200" kern="100" spc="0">
              <a:solidFill>
                <a:schemeClr val="bg2">
                  <a:lumMod val="50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9705" y="3004185"/>
            <a:ext cx="3195320" cy="78803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200" kern="100" spc="0">
                <a:solidFill>
                  <a:schemeClr val="accent4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翻译器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是接口</a:t>
            </a: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Translatable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的实现类，需要实现</a:t>
            </a: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translate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方法</a:t>
            </a:r>
            <a:endParaRPr lang="zh-CN" altLang="en-US" sz="12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010" y="1563370"/>
            <a:ext cx="4754245" cy="890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230" y="2665095"/>
            <a:ext cx="5184140" cy="2132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9121775" cy="14281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枚举翻译示例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5762" b="65437"/>
          <a:stretch>
            <a:fillRect/>
          </a:stretch>
        </p:blipFill>
        <p:spPr>
          <a:xfrm>
            <a:off x="3780155" y="1795780"/>
            <a:ext cx="4881245" cy="11360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971653" y="2068181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en-US" altLang="zh-CN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from</a:t>
            </a: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指定翻译</a:t>
            </a:r>
            <a:r>
              <a:rPr lang="zh-CN" altLang="en-US" sz="1400" kern="10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哪个字段</a:t>
            </a: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en-US" altLang="zh-CN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dataSource</a:t>
            </a: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指定</a:t>
            </a:r>
            <a:r>
              <a:rPr lang="zh-CN" altLang="en-US" sz="1400" kern="100" spc="0">
                <a:solidFill>
                  <a:schemeClr val="accent4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枚举类</a:t>
            </a:r>
            <a:endParaRPr lang="zh-CN" altLang="en-US" sz="1400" kern="100" spc="0">
              <a:solidFill>
                <a:schemeClr val="accent4">
                  <a:lumMod val="50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0790" y="3004185"/>
            <a:ext cx="4215765" cy="2012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7164173" y="336421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sz="1400" kern="100" spc="0">
                <a:solidFill>
                  <a:schemeClr val="accent2">
                    <a:lumMod val="75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枚举定义</a:t>
            </a:r>
            <a:endParaRPr lang="zh-CN" sz="1400" kern="100" spc="0">
              <a:solidFill>
                <a:schemeClr val="accent2">
                  <a:lumMod val="75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03350" y="2211705"/>
            <a:ext cx="2161540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插件设计</a:t>
            </a:r>
            <a:endParaRPr lang="en-US" alt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55465" y="2573020"/>
            <a:ext cx="2373630" cy="27495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翻译插件</a:t>
            </a:r>
            <a:r>
              <a:rPr lang="en-US" alt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@Translator</a:t>
            </a:r>
            <a:endParaRPr lang="en-US" alt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7955" y="3493135"/>
            <a:ext cx="2337435" cy="59499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本地缓存</a:t>
            </a: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en-US" alt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LocalCache</a:t>
            </a:r>
            <a:endParaRPr lang="zh-CN" altLang="en-US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55465" y="3521710"/>
            <a:ext cx="2155825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源码分享</a:t>
            </a: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26" y="792956"/>
            <a:ext cx="3756686" cy="6848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4795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CONTENTS</a:t>
            </a:r>
            <a:endParaRPr sz="4795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7539" y="792956"/>
            <a:ext cx="446354" cy="722090"/>
          </a:xfrm>
          <a:prstGeom prst="rect">
            <a:avLst/>
          </a:prstGeom>
        </p:spPr>
        <p:txBody>
          <a:bodyPr vert="eaVert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08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sz="208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080" y="2415540"/>
            <a:ext cx="55943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79520" y="2400300"/>
            <a:ext cx="66738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155" y="3620770"/>
            <a:ext cx="55880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79520" y="3620770"/>
            <a:ext cx="57023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9121775" cy="1212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数据字典翻译示例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7405" y="3075940"/>
            <a:ext cx="7171690" cy="7289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因为数据字典有很多字典类型（如性别、订单状态），所以翻译时也需要指定字典类型，这时候就可以使用</a:t>
            </a:r>
            <a:r>
              <a:rPr lang="en-US" altLang="zh-CN" sz="1400" kern="100" spc="0">
                <a:solidFill>
                  <a:schemeClr val="accent2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param</a:t>
            </a:r>
            <a:r>
              <a:rPr lang="zh-CN" altLang="en-US" sz="14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参数传递类型值给翻译器</a:t>
            </a: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370" y="1686560"/>
            <a:ext cx="7606030" cy="1206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9121775" cy="1212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数据字典翻译示例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650" y="4391660"/>
            <a:ext cx="7171690" cy="7289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795" y="4300220"/>
            <a:ext cx="7171690" cy="7289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9795" y="4300220"/>
            <a:ext cx="7171690" cy="7289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数据字典翻译器中，通过第三个入参传入字典类型（这里传入值为</a:t>
            </a:r>
            <a:r>
              <a:rPr lang="en-US" altLang="zh-CN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“sex”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），然后调用数据字典服务查询结果</a:t>
            </a:r>
            <a:endParaRPr lang="zh-CN" altLang="en-US" sz="12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40" y="1535430"/>
            <a:ext cx="5245735" cy="25253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2915920" y="1708150"/>
            <a:ext cx="1283335" cy="62166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200" kern="100" spc="0">
                <a:solidFill>
                  <a:schemeClr val="accent2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数据字典翻译器</a:t>
            </a:r>
            <a:endParaRPr lang="zh-CN" altLang="en-US" sz="1200" kern="100" spc="0">
              <a:solidFill>
                <a:schemeClr val="accent2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" y="0"/>
            <a:ext cx="9121775" cy="12122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3333" y="487666"/>
            <a:ext cx="3003578" cy="809082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开始翻译</a:t>
            </a:r>
            <a:endParaRPr lang="zh-CN" altLang="en-US" sz="2665" b="1" kern="10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endParaRPr lang="zh-CN" altLang="en-US" b="1" kern="100" spc="0">
              <a:solidFill>
                <a:srgbClr val="D9D9D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5650" y="4391660"/>
            <a:ext cx="7171690" cy="7289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9795" y="4300220"/>
            <a:ext cx="7171690" cy="7289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endParaRPr lang="zh-CN" altLang="en-US" sz="14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360" y="1656080"/>
            <a:ext cx="1484630" cy="27355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无论哪种翻译方式，最后在方法上标注</a:t>
            </a:r>
            <a:r>
              <a:rPr lang="en-US" altLang="zh-CN" sz="1200" kern="100" spc="0">
                <a:solidFill>
                  <a:schemeClr val="accent2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@Translate</a:t>
            </a:r>
            <a:r>
              <a:rPr lang="zh-CN" altLang="en-US" sz="1200" kern="100" spc="0">
                <a:solidFill>
                  <a:schemeClr val="tx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注解，即可使翻译生效</a:t>
            </a:r>
            <a:endParaRPr lang="en-US" altLang="zh-CN" sz="1200" kern="100" spc="0">
              <a:solidFill>
                <a:schemeClr val="tx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165" y="1419860"/>
            <a:ext cx="6090920" cy="33388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6360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b="1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</a:t>
            </a:r>
            <a:r>
              <a:rPr lang="en-US" sz="14170" b="1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3</a:t>
            </a:r>
            <a:endParaRPr lang="en-US" sz="14170" b="1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THREE</a:t>
            </a:r>
            <a:endParaRPr lang="en-US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520" y="2356485"/>
            <a:ext cx="3746500" cy="82169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en-US" alt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LocalCache</a:t>
            </a:r>
            <a:endParaRPr lang="zh-CN" sz="240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35000"/>
              </a:lnSpc>
            </a:pPr>
            <a:r>
              <a:rPr lang="zh-CN" altLang="en-US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本地缓存</a:t>
            </a:r>
            <a:endParaRPr lang="zh-CN" alt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6360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b="1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04</a:t>
            </a:r>
            <a:endParaRPr sz="14170" b="1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" y="2326005"/>
            <a:ext cx="2503805" cy="5753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T.FOUR</a:t>
            </a:r>
            <a:endParaRPr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520" y="2356485"/>
            <a:ext cx="3746500" cy="82169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源码分享</a:t>
            </a:r>
            <a:endParaRPr lang="zh-CN" sz="240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35000"/>
              </a:lnSpc>
            </a:pPr>
            <a:r>
              <a:rPr lang="en-US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Talk is cheap</a:t>
            </a:r>
            <a:endParaRPr 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r>
              <a:rPr lang="en-US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show me the code</a:t>
            </a:r>
            <a:endParaRPr 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97634" y="-2283385"/>
            <a:ext cx="5494245" cy="94790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5102" y="1689592"/>
            <a:ext cx="5503454" cy="8666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60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THANK YOU</a:t>
            </a:r>
            <a:endParaRPr sz="60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706" y="2716387"/>
            <a:ext cx="4442412" cy="484823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sz="226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sz="226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69" y="15598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01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750" y="2439916"/>
            <a:ext cx="1462609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T.ONE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47481" y="2402665"/>
            <a:ext cx="3666702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altLang="en-US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插件</a:t>
            </a:r>
            <a:endParaRPr lang="en-US" altLang="zh-CN" sz="240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5000"/>
              </a:lnSpc>
            </a:pPr>
            <a:endParaRPr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91865" y="3003550"/>
            <a:ext cx="2103755" cy="5143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175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sz="2660" b="1" kern="2500" spc="50">
                <a:solidFill>
                  <a:schemeClr val="bg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问题</a:t>
            </a:r>
            <a:endParaRPr lang="zh-CN" altLang="zh-CN" sz="2660" b="1" kern="2500" spc="50">
              <a:solidFill>
                <a:schemeClr val="bg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7290" y="1995805"/>
            <a:ext cx="4192270" cy="236029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重复场景重复代码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业务开发时还需要花精力去思考技术实现，影响开发体验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每个人的技术水平和习惯不同，缺少使用的规范则会难以维护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360" y="1729740"/>
            <a:ext cx="2077720" cy="8540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indent="0">
              <a:lnSpc>
                <a:spcPct val="135000"/>
              </a:lnSpc>
              <a:buFont typeface="Arial" panose="020B0604020202020204" pitchFamily="34" charset="0"/>
              <a:buNone/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91865" y="3003550"/>
            <a:ext cx="2103755" cy="5143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7175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sz="2660" b="1" kern="2500" spc="50">
                <a:solidFill>
                  <a:schemeClr val="bg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场景</a:t>
            </a:r>
            <a:endParaRPr lang="zh-CN" altLang="zh-CN" sz="2660" b="1" kern="2500" spc="50">
              <a:solidFill>
                <a:schemeClr val="bg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1550" y="1745615"/>
            <a:ext cx="4361815" cy="89598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indent="0">
              <a:lnSpc>
                <a:spcPct val="135000"/>
              </a:lnSpc>
              <a:buFont typeface="Arial" panose="020B0604020202020204" pitchFamily="34" charset="0"/>
              <a:buNone/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查询某个数据，并设置缓存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850" y="1745615"/>
            <a:ext cx="2077720" cy="8540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indent="0">
              <a:lnSpc>
                <a:spcPct val="135000"/>
              </a:lnSpc>
              <a:buFont typeface="Arial" panose="020B0604020202020204" pitchFamily="34" charset="0"/>
              <a:buNone/>
            </a:pP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895" y="2797810"/>
            <a:ext cx="5365115" cy="77279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4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redisTemplate.set(key, value, timeout, timeUnit)</a:t>
            </a:r>
            <a:endParaRPr lang="en-US" altLang="zh-CN" sz="14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4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redisTemplate.get(key)</a:t>
            </a:r>
            <a:endParaRPr lang="en-US" altLang="zh-CN" sz="14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en-US" altLang="zh-CN" sz="140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redisTemplate.del(key)</a:t>
            </a:r>
            <a:endParaRPr lang="en-US" altLang="zh-CN" sz="14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" y="-21971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1460" y="842010"/>
            <a:ext cx="4612640" cy="3987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en-US" altLang="zh-CN" sz="2665" b="1" kern="100" spc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Spring</a:t>
            </a:r>
            <a:r>
              <a:rPr lang="zh-CN" altLang="en-US" sz="2665" b="1" kern="100" spc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插件</a:t>
            </a:r>
            <a:r>
              <a:rPr lang="en-US" altLang="zh-CN" sz="2665" b="1" kern="100" spc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——</a:t>
            </a:r>
            <a:r>
              <a:rPr lang="en-US" sz="2660" b="1" kern="1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@Cacheable</a:t>
            </a:r>
            <a:endParaRPr lang="en-US" sz="2660" b="1" kern="100" spc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12000"/>
              </a:lnSpc>
            </a:pPr>
            <a:endParaRPr lang="en-US" altLang="en-US" sz="2660" b="1" kern="100" spc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4025" y="2067766"/>
            <a:ext cx="2377381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endParaRPr lang="en-US" sz="2665" b="1" kern="100" spc="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3895" y="169481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查询缓存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3895" y="3093085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删除缓存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2155" y="4300220"/>
            <a:ext cx="348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Redis key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  <a:p>
            <a:pPr algn="l"/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horse-user:employee_name::18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05" y="3645535"/>
            <a:ext cx="3759200" cy="41465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650" y="2076450"/>
            <a:ext cx="5157470" cy="3619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95" y="2594610"/>
            <a:ext cx="4455160" cy="442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514600" y="2067560"/>
            <a:ext cx="4192270" cy="236029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与业务逻辑解耦，屏蔽技术细节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开箱即用，较低的学习成本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>
              <a:lnSpc>
                <a:spcPct val="135000"/>
              </a:lnSpc>
              <a:buFont typeface="Arial" panose="020B0604020202020204" pitchFamily="34" charset="0"/>
              <a:buChar char="•"/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提供隐性的约束规范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79705" y="648335"/>
            <a:ext cx="1908810" cy="42926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altLang="en-US" sz="2665" b="1" kern="100" spc="0">
                <a:solidFill>
                  <a:schemeClr val="bg1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插件</a:t>
            </a:r>
            <a:endParaRPr lang="zh-CN" sz="2660" b="1" kern="2500" spc="50">
              <a:solidFill>
                <a:schemeClr val="bg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12000"/>
              </a:lnSpc>
            </a:pPr>
            <a:endParaRPr lang="zh-CN" altLang="zh-CN" sz="2660" b="1" kern="2500" spc="50">
              <a:solidFill>
                <a:schemeClr val="bg1"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895" y="915670"/>
            <a:ext cx="2594610" cy="66865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lang="zh-CN" sz="1400" kern="2500" spc="50">
                <a:solidFill>
                  <a:schemeClr val="bg1">
                    <a:lumMod val="85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某种特定问题的通用解决方案</a:t>
            </a:r>
            <a:endParaRPr lang="zh-CN" sz="2000" kern="2500" spc="50">
              <a:solidFill>
                <a:schemeClr val="bg1">
                  <a:lumMod val="85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12000"/>
              </a:lnSpc>
            </a:pPr>
            <a:endParaRPr lang="zh-CN" altLang="zh-CN" sz="2000" kern="2500" spc="50">
              <a:solidFill>
                <a:schemeClr val="bg1">
                  <a:lumMod val="85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6360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b="1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</a:t>
            </a:r>
            <a:r>
              <a:rPr lang="en-US" sz="14170" b="1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2</a:t>
            </a:r>
            <a:endParaRPr lang="en-US" sz="14170" b="1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THREE</a:t>
            </a:r>
            <a:endParaRPr lang="en-US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520" y="2233930"/>
            <a:ext cx="4082415" cy="94424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en-US" alt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@Translate</a:t>
            </a:r>
            <a:endParaRPr lang="zh-CN" sz="240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35000"/>
              </a:lnSpc>
            </a:pPr>
            <a:r>
              <a:rPr lang="zh-CN" altLang="en-US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翻译</a:t>
            </a:r>
            <a:endParaRPr lang="zh-CN" alt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3850" y="2076450"/>
            <a:ext cx="8505190" cy="23907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>
              <a:lnSpc>
                <a:spcPct val="135000"/>
              </a:lnSpc>
            </a:pPr>
            <a:r>
              <a:rPr lang="zh-CN" sz="1200" b="0" u="none">
                <a:solidFill>
                  <a:srgbClr val="24292F"/>
                </a:solidFill>
                <a:ea typeface="-apple-system" charset="0"/>
              </a:rPr>
              <a:t>Translator是一款功能全面的数据翻译</a:t>
            </a:r>
            <a:r>
              <a:rPr lang="zh-CN" altLang="en-US" sz="1200" b="0" u="none">
                <a:solidFill>
                  <a:srgbClr val="24292F"/>
                </a:solidFill>
                <a:ea typeface="-apple-system" charset="0"/>
              </a:rPr>
              <a:t>插件</a:t>
            </a:r>
            <a:r>
              <a:rPr lang="zh-CN" sz="1200" b="0" u="none">
                <a:solidFill>
                  <a:srgbClr val="24292F"/>
                </a:solidFill>
                <a:ea typeface="-apple-system" charset="0"/>
              </a:rPr>
              <a:t>，只需要几个简单的注解配置，即可实现各种姿势的数据翻译，抛弃连表查询和累赘的翻译逻辑，让开发更简单。</a:t>
            </a:r>
            <a:endParaRPr lang="zh-CN" sz="120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320"/>
            <a:ext cx="9117330" cy="17659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1320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翻译插件</a:t>
            </a:r>
            <a:endParaRPr lang="zh-CN" altLang="en-US" sz="2665" b="1" kern="10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12000"/>
              </a:lnSpc>
            </a:pPr>
            <a:r>
              <a:rPr lang="zh-CN" altLang="en-US" sz="2665" b="1" kern="100">
                <a:solidFill>
                  <a:srgbClr val="FFFFFF"/>
                </a:solidFill>
                <a:latin typeface="黑体" panose="02010609060101010101" charset="-122"/>
                <a:ea typeface="黑体" panose="02010609060101010101" charset="-122"/>
              </a:rPr>
              <a:t>@</a:t>
            </a:r>
            <a:r>
              <a:rPr lang="zh-CN" sz="2665">
                <a:solidFill>
                  <a:srgbClr val="FFFFFF"/>
                </a:solidFill>
                <a:ea typeface="-apple-system" charset="0"/>
                <a:sym typeface="+mn-ea"/>
              </a:rPr>
              <a:t>Translator</a:t>
            </a:r>
            <a:endParaRPr lang="zh-CN" altLang="en-US" sz="2665" b="1" kern="100" spc="0">
              <a:solidFill>
                <a:srgbClr val="FFFF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730.302362204724,&quot;width&quot;:14847.83779527559}"/>
</p:tagLst>
</file>

<file path=ppt/tags/tag2.xml><?xml version="1.0" encoding="utf-8"?>
<p:tagLst xmlns:p="http://schemas.openxmlformats.org/presentationml/2006/main">
  <p:tag name="COMMONDATA" val="eyJoZGlkIjoiODI4ZmRkNTQ4NTlmNzFjNzI1YTAzMmQxZWIyODMyMmEifQ=="/>
</p:tagLst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5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6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7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3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9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0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2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3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演示</Application>
  <PresentationFormat/>
  <Paragraphs>222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17</vt:i4>
      </vt:variant>
      <vt:variant>
        <vt:lpstr>幻灯片标题</vt:lpstr>
      </vt:variant>
      <vt:variant>
        <vt:i4>25</vt:i4>
      </vt:variant>
    </vt:vector>
  </HeadingPairs>
  <TitlesOfParts>
    <vt:vector size="57" baseType="lpstr">
      <vt:lpstr>Arial</vt:lpstr>
      <vt:lpstr>宋体</vt:lpstr>
      <vt:lpstr>Wingdings</vt:lpstr>
      <vt:lpstr>黑体</vt:lpstr>
      <vt:lpstr>Maven Pro Bold</vt:lpstr>
      <vt:lpstr>微软雅黑</vt:lpstr>
      <vt:lpstr>Alibaba PuHuiTi Regular</vt:lpstr>
      <vt:lpstr>-apple-system</vt:lpstr>
      <vt:lpstr>Segoe Print</vt:lpstr>
      <vt:lpstr>Times New Roman</vt:lpstr>
      <vt:lpstr>Calibri</vt:lpstr>
      <vt:lpstr>Arial Unicode MS</vt:lpstr>
      <vt:lpstr>Bahnschrift Condensed</vt:lpstr>
      <vt:lpstr>Calibri Light</vt:lpstr>
      <vt:lpstr>仿宋</vt:lpstr>
      <vt:lpstr>unioffice Theme</vt:lpstr>
      <vt:lpstr>4_unioffice Theme</vt:lpstr>
      <vt:lpstr>5_unioffice Theme</vt:lpstr>
      <vt:lpstr>6_unioffice Theme</vt:lpstr>
      <vt:lpstr>7_unioffice Theme</vt:lpstr>
      <vt:lpstr>9_unioffice Theme</vt:lpstr>
      <vt:lpstr>10_unioffice Theme</vt:lpstr>
      <vt:lpstr>12_unioffice Theme</vt:lpstr>
      <vt:lpstr>13_unioffice Theme</vt:lpstr>
      <vt:lpstr>1_unioffice Theme</vt:lpstr>
      <vt:lpstr>8_unioffice Theme</vt:lpstr>
      <vt:lpstr>14_unioffice Theme</vt:lpstr>
      <vt:lpstr>15_unioffice Theme</vt:lpstr>
      <vt:lpstr>16_unioffice Theme</vt:lpstr>
      <vt:lpstr>17_unioffice Theme</vt:lpstr>
      <vt:lpstr>2_unioffice Theme</vt:lpstr>
      <vt:lpstr>3_unioffice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Robot.lོ</cp:lastModifiedBy>
  <cp:revision>4</cp:revision>
  <dcterms:created xsi:type="dcterms:W3CDTF">2022-08-20T12:05:00Z</dcterms:created>
  <dcterms:modified xsi:type="dcterms:W3CDTF">2022-09-19T13:57:56Z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0DAC9173E3FB4096A9563889D64376A7</vt:lpwstr>
  </property>
  <property fmtid="{D5CDD505-2E9C-101B-9397-08002B2CF9AE}" pid="3" name="KSOProductBuildVer">
    <vt:lpwstr>2052-11.1.0.12358</vt:lpwstr>
  </property>
</Properties>
</file>