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3" r:id="rId4"/>
    <p:sldId id="258" r:id="rId6"/>
    <p:sldId id="259" r:id="rId7"/>
    <p:sldId id="260" r:id="rId8"/>
    <p:sldId id="271" r:id="rId9"/>
    <p:sldId id="261" r:id="rId10"/>
    <p:sldId id="262" r:id="rId11"/>
    <p:sldId id="264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47E703F0-1593-4875-9D49-14CA9814394F}" type="slidenum">
              <a:rPr altLang="en-US">
                <a:latin typeface="Calibri" charset="0"/>
              </a:rPr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47E703F0-1593-4875-9D49-14CA9814394F}" type="slidenum">
              <a:rPr altLang="en-US">
                <a:latin typeface="Calibri" charset="0"/>
              </a:rPr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47E703F0-1593-4875-9D49-14CA9814394F}" type="slidenum">
              <a:rPr altLang="en-US">
                <a:latin typeface="Calibri" charset="0"/>
              </a:rPr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47E703F0-1593-4875-9D49-14CA9814394F}" type="slidenum">
              <a:rPr altLang="en-US">
                <a:latin typeface="Calibri" charset="0"/>
              </a:rPr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47E703F0-1593-4875-9D49-14CA9814394F}" type="slidenum">
              <a:rPr altLang="en-US">
                <a:latin typeface="Calibri" charset="0"/>
              </a:rPr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47E703F0-1593-4875-9D49-14CA9814394F}" type="slidenum">
              <a:rPr altLang="en-US">
                <a:latin typeface="Calibri" charset="0"/>
              </a:rPr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fontAlgn="base" hangingPunct="1"/>
            <a:fld id="{47E703F0-1593-4875-9D49-14CA9814394F}" type="slidenum">
              <a:rPr altLang="en-US">
                <a:latin typeface="Calibri" charset="0"/>
              </a:rPr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2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>
            <p:custDataLst>
              <p:tags r:id="rId6"/>
            </p:custDataLst>
          </p:nvPr>
        </p:nvSpPr>
        <p:spPr>
          <a:xfrm>
            <a:off x="4900613" y="752475"/>
            <a:ext cx="2390775" cy="7556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95600" y="1826578"/>
            <a:ext cx="7200800" cy="949878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2495600" y="2826092"/>
            <a:ext cx="7200800" cy="46574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26808" y="2313806"/>
            <a:ext cx="6738385" cy="1448117"/>
          </a:xfrm>
        </p:spPr>
        <p:txBody>
          <a:bodyPr rIns="25400" rtlCol="0" anchor="ctr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F416EC6-90A0-4FF7-BF22-87F915FB23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038475" y="2284413"/>
            <a:ext cx="6115050" cy="76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5" name="Picture 3" descr="D:\Desktop\素材\素描城市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2207568" y="4527773"/>
            <a:ext cx="7776864" cy="10614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charset="-122"/>
                <a:ea typeface="微软雅黑" charset="-122"/>
              </a:defRPr>
            </a:lvl1pPr>
            <a:lvl2pPr>
              <a:defRPr sz="1600">
                <a:latin typeface="微软雅黑" charset="-122"/>
                <a:ea typeface="微软雅黑" charset="-122"/>
              </a:defRPr>
            </a:lvl2pPr>
            <a:lvl3pPr>
              <a:defRPr sz="1600">
                <a:latin typeface="微软雅黑" charset="-122"/>
                <a:ea typeface="微软雅黑" charset="-122"/>
              </a:defRPr>
            </a:lvl3pPr>
            <a:lvl4pPr>
              <a:defRPr sz="1600">
                <a:latin typeface="微软雅黑" charset="-122"/>
                <a:ea typeface="微软雅黑" charset="-122"/>
              </a:defRPr>
            </a:lvl4pPr>
            <a:lvl5pPr>
              <a:defRPr sz="1600"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charset="-122"/>
          <a:ea typeface="微软雅黑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8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0700" y="1645920"/>
            <a:ext cx="8609965" cy="94996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solidFill>
                  <a:schemeClr val="tx1"/>
                </a:solidFill>
                <a:effectLst/>
              </a:rPr>
              <a:t>Project 3 </a:t>
            </a:r>
            <a:br>
              <a:rPr lang="zh-CN" altLang="en-US" sz="3600" b="1">
                <a:solidFill>
                  <a:schemeClr val="tx1"/>
                </a:solidFill>
                <a:effectLst/>
              </a:rPr>
            </a:br>
            <a:r>
              <a:rPr lang="en-US" altLang="zh-CN" sz="3600" b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3600" b="1">
                <a:solidFill>
                  <a:schemeClr val="tx1"/>
                </a:solidFill>
                <a:effectLst/>
              </a:rPr>
              <a:t>Confidence Intervals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96235" y="3336632"/>
            <a:ext cx="7200800" cy="465746"/>
          </a:xfrm>
        </p:spPr>
        <p:txBody>
          <a:bodyPr/>
          <a:p>
            <a:r>
              <a:rPr lang="en-US" altLang="zh-CN"/>
              <a:t>Lu Dong  Gina Girgis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188585" y="899160"/>
            <a:ext cx="1815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CISC 820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6808" y="2033771"/>
            <a:ext cx="6738385" cy="1448117"/>
          </a:xfrm>
        </p:spPr>
        <p:txBody>
          <a:bodyPr/>
          <a:p>
            <a:r>
              <a:rPr lang="en-US" altLang="zh-CN"/>
              <a:t>Thank You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advTm="87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7" name="文本框 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864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Introduction</a:t>
            </a:r>
            <a:endParaRPr lang="en-US" altLang="zh-CN" sz="3200" b="1" dirty="0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1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Text Placeholder 5"/>
          <p:cNvSpPr>
            <a:spLocks noGrp="1"/>
          </p:cNvSpPr>
          <p:nvPr/>
        </p:nvSpPr>
        <p:spPr>
          <a:xfrm>
            <a:off x="972185" y="1532890"/>
            <a:ext cx="10247630" cy="42094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b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b="1" i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800" b="1" dirty="0"/>
              <a:t>Objectives:</a:t>
            </a:r>
            <a:endParaRPr lang="en-US" b="1" dirty="0"/>
          </a:p>
          <a:p>
            <a:r>
              <a:rPr lang="en-US" sz="2800" dirty="0"/>
              <a:t>Generate synthetic datasets and input them to functions.</a:t>
            </a:r>
            <a:endParaRPr lang="en-US" sz="2800" dirty="0"/>
          </a:p>
          <a:p>
            <a:r>
              <a:rPr lang="en-US" sz="2800" dirty="0"/>
              <a:t>For each function,  discuss three things of the CI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charset="0"/>
              <a:buChar char=""/>
            </a:pPr>
            <a:r>
              <a:rPr lang="en-US" sz="2400" dirty="0"/>
              <a:t>Valid or not ?</a:t>
            </a:r>
            <a:endParaRPr lang="en-US" sz="2400" dirty="0"/>
          </a:p>
          <a:p>
            <a:pPr>
              <a:buFont typeface="Wingdings" panose="05000000000000000000" charset="0"/>
              <a:buChar char=""/>
            </a:pPr>
            <a:r>
              <a:rPr lang="en-US" sz="2400" dirty="0"/>
              <a:t>If so,  at what level?</a:t>
            </a:r>
            <a:endParaRPr lang="en-US" sz="2400" dirty="0"/>
          </a:p>
          <a:p>
            <a:pPr>
              <a:buFont typeface="Wingdings" panose="05000000000000000000" charset="0"/>
              <a:buChar char=""/>
            </a:pPr>
            <a:r>
              <a:rPr lang="en-US" sz="2400" dirty="0"/>
              <a:t>Is it valid only asymptotically, or for all dataset sizes?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custDataLst>
      <p:tags r:id="rId3"/>
    </p:custDataLst>
  </p:cSld>
  <p:clrMapOvr>
    <a:masterClrMapping/>
  </p:clrMapOvr>
  <p:transition spd="slow" advTm="821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7" name="文本框 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864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Generate the data</a:t>
            </a:r>
            <a:endParaRPr lang="en-US" altLang="zh-CN" sz="3200" b="1" dirty="0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1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Text Placeholder 5"/>
          <p:cNvSpPr>
            <a:spLocks noGrp="1"/>
          </p:cNvSpPr>
          <p:nvPr/>
        </p:nvSpPr>
        <p:spPr>
          <a:xfrm>
            <a:off x="1058545" y="1532890"/>
            <a:ext cx="10247630" cy="42094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b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b="1" i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b="1" dirty="0"/>
              <a:t>Sample from three distribution:</a:t>
            </a:r>
            <a:endParaRPr lang="en-US" b="1" dirty="0"/>
          </a:p>
          <a:p>
            <a:pPr marL="76200" indent="0">
              <a:buNone/>
            </a:pPr>
            <a:r>
              <a:rPr lang="en-US" sz="2800" dirty="0"/>
              <a:t>Normal distribution(N): </a:t>
            </a:r>
            <a:endParaRPr lang="en-US" sz="2800" dirty="0"/>
          </a:p>
          <a:p>
            <a:pPr marL="76200" indent="0">
              <a:buNone/>
            </a:pPr>
            <a:r>
              <a:rPr lang="en-US" sz="2800" dirty="0"/>
              <a:t>			X= sample_normal (N,1,0), mu=0</a:t>
            </a:r>
            <a:endParaRPr lang="en-US" sz="2800" dirty="0"/>
          </a:p>
          <a:p>
            <a:pPr marL="76200" indent="0">
              <a:buNone/>
            </a:pPr>
            <a:r>
              <a:rPr lang="en-US" sz="2800" dirty="0"/>
              <a:t>Bernoulli distribution(B): </a:t>
            </a:r>
            <a:endParaRPr lang="en-US" sz="2800" dirty="0"/>
          </a:p>
          <a:p>
            <a:pPr marL="76200" indent="0">
              <a:buNone/>
            </a:pPr>
            <a:r>
              <a:rPr lang="en-US" sz="2800" dirty="0"/>
              <a:t>			X= sample_bernoulli(N,0.5), mu=0.5</a:t>
            </a:r>
            <a:endParaRPr lang="zh-CN" altLang="en-US" sz="2800" dirty="0"/>
          </a:p>
          <a:p>
            <a:pPr marL="76200" indent="0">
              <a:buNone/>
            </a:pPr>
            <a:r>
              <a:rPr lang="en-US" altLang="zh-CN" sz="2800" dirty="0"/>
              <a:t>U</a:t>
            </a:r>
            <a:r>
              <a:rPr lang="zh-CN" altLang="en-US" sz="2800" dirty="0"/>
              <a:t>niform distribution </a:t>
            </a:r>
            <a:r>
              <a:rPr lang="en-US" altLang="zh-CN" sz="2800" dirty="0"/>
              <a:t>(U):</a:t>
            </a:r>
            <a:endParaRPr lang="en-US" altLang="zh-CN" sz="2800" dirty="0"/>
          </a:p>
          <a:p>
            <a:pPr marL="76200" indent="0">
              <a:buNone/>
            </a:pPr>
            <a:r>
              <a:rPr lang="en-US" altLang="zh-CN" sz="2800" dirty="0"/>
              <a:t>			</a:t>
            </a:r>
            <a:r>
              <a:rPr lang="zh-CN" altLang="en-US" sz="2800" dirty="0"/>
              <a:t>X= sample_uniform(N,0,1)</a:t>
            </a:r>
            <a:r>
              <a:rPr lang="en-US" altLang="zh-CN" sz="2800" dirty="0"/>
              <a:t>, mu=0.5</a:t>
            </a:r>
            <a:endParaRPr lang="zh-CN" altLang="en-US" sz="2800" dirty="0"/>
          </a:p>
          <a:p>
            <a:pPr marL="7620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/>
          </a:p>
        </p:txBody>
      </p:sp>
    </p:spTree>
    <p:custDataLst>
      <p:tags r:id="rId3"/>
    </p:custDataLst>
  </p:cSld>
  <p:clrMapOvr>
    <a:masterClrMapping/>
  </p:clrMapOvr>
  <p:transition spd="slow" advTm="821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7" name="文本框 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864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Design testing procedure</a:t>
            </a:r>
            <a:endParaRPr lang="en-US" altLang="zh-CN" sz="3200" b="1" dirty="0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1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Text Placeholder 5"/>
          <p:cNvSpPr>
            <a:spLocks noGrp="1"/>
          </p:cNvSpPr>
          <p:nvPr/>
        </p:nvSpPr>
        <p:spPr>
          <a:xfrm>
            <a:off x="548640" y="1516380"/>
            <a:ext cx="10193020" cy="42094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b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b="1" i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charset="0"/>
              <a:buChar char=""/>
            </a:pPr>
            <a:r>
              <a:rPr lang="en-US" sz="2800" dirty="0"/>
              <a:t>Send X to Ci function [a,b]=ci(X,f), it returns a pair of [a,b].</a:t>
            </a:r>
            <a:endParaRPr lang="en-US" sz="2800" dirty="0"/>
          </a:p>
          <a:p>
            <a:pPr marL="419100">
              <a:buFont typeface="Wingdings" panose="05000000000000000000" charset="0"/>
              <a:buChar char=""/>
            </a:pPr>
            <a:r>
              <a:rPr lang="en-US" sz="2800" dirty="0"/>
              <a:t>Compute ep by equation ep=1/2*(b-a). </a:t>
            </a:r>
            <a:endParaRPr lang="en-US" sz="2800" dirty="0"/>
          </a:p>
          <a:p>
            <a:pPr marL="419100">
              <a:buFont typeface="Wingdings" panose="05000000000000000000" charset="0"/>
              <a:buChar char=""/>
            </a:pPr>
            <a:r>
              <a:rPr lang="en-US" sz="2800" dirty="0"/>
              <a:t>Compute how sample mean captures the true mean.</a:t>
            </a:r>
            <a:endParaRPr lang="en-US" sz="2800" dirty="0"/>
          </a:p>
          <a:p>
            <a:pPr marL="76200" indent="0">
              <a:buFont typeface="Wingdings" panose="05000000000000000000" charset="0"/>
              <a:buNone/>
            </a:pPr>
            <a:r>
              <a:rPr lang="en-US" sz="2800" dirty="0">
                <a:sym typeface="+mn-ea"/>
              </a:rPr>
              <a:t>  				if a&lt;=mu &amp;&amp; b&gt;=mu</a:t>
            </a:r>
            <a:endParaRPr lang="en-US" sz="2800" dirty="0">
              <a:sym typeface="+mn-ea"/>
            </a:endParaRPr>
          </a:p>
          <a:p>
            <a:pPr marL="590550" lvl="1" indent="0">
              <a:buFont typeface="Wingdings" panose="05000000000000000000" charset="0"/>
              <a:buNone/>
            </a:pPr>
            <a:r>
              <a:rPr lang="en-US" sz="2800" dirty="0">
                <a:sym typeface="+mn-ea"/>
              </a:rPr>
              <a:t>	           	   </a:t>
            </a:r>
            <a:r>
              <a:rPr lang="en-US" sz="2800" b="0" dirty="0">
                <a:sym typeface="+mn-ea"/>
              </a:rPr>
              <a:t>count=count+1;</a:t>
            </a:r>
            <a:endParaRPr lang="en-US" sz="2800" b="0" dirty="0"/>
          </a:p>
          <a:p>
            <a:pPr marL="419100">
              <a:buFont typeface="Wingdings" panose="05000000000000000000" charset="0"/>
              <a:buChar char=""/>
            </a:pPr>
            <a:r>
              <a:rPr lang="en-US" sz="2800" b="0" dirty="0"/>
              <a:t>Print the following results: (function_no, N, ep, frac missed), </a:t>
            </a:r>
            <a:endParaRPr lang="en-US" sz="2800" b="0" dirty="0"/>
          </a:p>
          <a:p>
            <a:pPr marL="76200" indent="0">
              <a:buFont typeface="Wingdings" panose="05000000000000000000" charset="0"/>
              <a:buNone/>
            </a:pPr>
            <a:r>
              <a:rPr lang="en-US" sz="2800" b="0" dirty="0"/>
              <a:t>where ep is the mean_ep, and frac missed computed by </a:t>
            </a:r>
            <a:endParaRPr lang="en-US" sz="2800" b="0" dirty="0"/>
          </a:p>
          <a:p>
            <a:pPr marL="76200" indent="0">
              <a:buFont typeface="Wingdings" panose="05000000000000000000" charset="0"/>
              <a:buNone/>
            </a:pPr>
            <a:r>
              <a:rPr lang="en-US" sz="2800" b="0" dirty="0"/>
              <a:t>1-count/10000.</a:t>
            </a:r>
            <a:r>
              <a:rPr lang="en-US" sz="2400" b="0" dirty="0"/>
              <a:t> </a:t>
            </a:r>
            <a:endParaRPr lang="en-US" sz="2400" b="0" dirty="0"/>
          </a:p>
        </p:txBody>
      </p:sp>
    </p:spTree>
    <p:custDataLst>
      <p:tags r:id="rId3"/>
    </p:custDataLst>
  </p:cSld>
  <p:clrMapOvr>
    <a:masterClrMapping/>
  </p:clrMapOvr>
  <p:transition spd="slow" advTm="821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7" name="文本框 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864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The reasoning for valid</a:t>
            </a:r>
            <a:endParaRPr lang="en-US" altLang="zh-CN" sz="3200" b="1" dirty="0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1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Text Placeholder 5"/>
          <p:cNvSpPr>
            <a:spLocks noGrp="1"/>
          </p:cNvSpPr>
          <p:nvPr/>
        </p:nvSpPr>
        <p:spPr>
          <a:xfrm>
            <a:off x="548640" y="1516380"/>
            <a:ext cx="10478770" cy="42094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b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b="1" i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charset="0"/>
              <a:buChar char=""/>
            </a:pPr>
            <a:r>
              <a:rPr lang="en-US" sz="2800" dirty="0"/>
              <a:t>Based on definition:</a:t>
            </a:r>
            <a:endParaRPr lang="en-US" sz="2800" dirty="0"/>
          </a:p>
          <a:p>
            <a:pPr marL="76200" indent="0">
              <a:buFont typeface="Wingdings" panose="05000000000000000000" charset="0"/>
              <a:buNone/>
            </a:pPr>
            <a:r>
              <a:rPr lang="en-US" sz="2800" dirty="0"/>
              <a:t>				Pr[An&lt;=mu&lt;=Bn]&gt;=1-alpha</a:t>
            </a:r>
            <a:endParaRPr lang="en-US" sz="2800" dirty="0"/>
          </a:p>
          <a:p>
            <a:pPr marL="419100">
              <a:buFont typeface="Wingdings" panose="05000000000000000000" charset="0"/>
              <a:buChar char=""/>
            </a:pPr>
            <a:r>
              <a:rPr lang="en-US" sz="2800" dirty="0"/>
              <a:t>Set a false mu, to observe prac miss value .</a:t>
            </a:r>
            <a:endParaRPr lang="en-US" sz="2800" dirty="0"/>
          </a:p>
          <a:p>
            <a:pPr marL="76200" indent="0">
              <a:buFont typeface="Wingdings" panose="05000000000000000000" charset="0"/>
              <a:buNone/>
            </a:pPr>
            <a:r>
              <a:rPr lang="en-US" sz="2800" dirty="0">
                <a:sym typeface="+mn-ea"/>
              </a:rPr>
              <a:t>if prac miss close to 0, that </a:t>
            </a:r>
            <a:r>
              <a:rPr lang="en-US" sz="2800" dirty="0"/>
              <a:t>means they caputure a wrong mu.</a:t>
            </a:r>
            <a:endParaRPr lang="en-US" sz="2800" dirty="0"/>
          </a:p>
          <a:p>
            <a:pPr marL="419100">
              <a:buFont typeface="Wingdings" panose="05000000000000000000" charset="0"/>
              <a:buChar char=""/>
            </a:pPr>
            <a:r>
              <a:rPr lang="en-US" sz="2800" dirty="0"/>
              <a:t>Central Limit Theorem (CLT), the sample mean Xbar follows a normal distribution. As N increases, the ep value is supposed to decrease. (meaningful)</a:t>
            </a:r>
            <a:endParaRPr lang="en-US" sz="2800" dirty="0"/>
          </a:p>
          <a:p>
            <a:pPr marL="419100">
              <a:buFont typeface="Wingdings" panose="05000000000000000000" charset="0"/>
              <a:buChar char=""/>
            </a:pPr>
            <a:r>
              <a:rPr lang="en-US" sz="2800" dirty="0"/>
              <a:t>Function 4, 5, 6 are invalid.</a:t>
            </a:r>
            <a:endParaRPr lang="en-US" sz="2800" dirty="0"/>
          </a:p>
        </p:txBody>
      </p:sp>
    </p:spTree>
    <p:custDataLst>
      <p:tags r:id="rId3"/>
    </p:custDataLst>
  </p:cSld>
  <p:clrMapOvr>
    <a:masterClrMapping/>
  </p:clrMapOvr>
  <p:transition spd="slow" advTm="821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1"/>
          <p:cNvSpPr/>
          <p:nvPr>
            <p:custDataLst>
              <p:tags r:id="rId1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defRPr/>
            </a:pPr>
            <a:endParaRPr lang="zh-CN" altLang="en-US" noProof="1"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7" name="图片 6" descr="截屏2020-11-12下午8.53.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076325"/>
            <a:ext cx="3799840" cy="5601335"/>
          </a:xfrm>
          <a:prstGeom prst="rect">
            <a:avLst/>
          </a:prstGeom>
        </p:spPr>
      </p:pic>
      <p:pic>
        <p:nvPicPr>
          <p:cNvPr id="8" name="图片 7" descr="截屏2020-11-12下午8.55.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140" y="1195070"/>
            <a:ext cx="4074160" cy="54825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70140" y="298450"/>
            <a:ext cx="39071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X= sample_uniform(N,0,0.4);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zh-CN" altLang="en-US" b="1">
                <a:solidFill>
                  <a:srgbClr val="FF0000"/>
                </a:solidFill>
              </a:rPr>
              <a:t>mu= 0.5;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9410" y="298450"/>
            <a:ext cx="36207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= sample_normal(N,1,0);</a:t>
            </a:r>
            <a:endParaRPr lang="zh-CN" altLang="en-US"/>
          </a:p>
          <a:p>
            <a:r>
              <a:rPr lang="zh-CN" altLang="en-US"/>
              <a:t>                mu= 0;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38065" y="3261360"/>
            <a:ext cx="2632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19100" indent="0">
              <a:buFont typeface="Wingdings" panose="05000000000000000000" charset="0"/>
              <a:buNone/>
            </a:pPr>
            <a:r>
              <a:rPr lang="en-US" dirty="0">
                <a:sym typeface="+mn-ea"/>
              </a:rPr>
              <a:t>Function 4, 5, 6</a:t>
            </a:r>
            <a:endParaRPr lang="en-US" dirty="0">
              <a:sym typeface="+mn-ea"/>
            </a:endParaRPr>
          </a:p>
          <a:p>
            <a:pPr marL="419100" indent="0">
              <a:buFont typeface="Wingdings" panose="05000000000000000000" charset="0"/>
              <a:buNone/>
            </a:pPr>
            <a:r>
              <a:rPr lang="en-US" dirty="0">
                <a:sym typeface="+mn-ea"/>
              </a:rPr>
              <a:t>is invalid.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7" name="文本框 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9280" y="474980"/>
            <a:ext cx="11260455" cy="6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The reasoning for all dataset sizes or asymptotically</a:t>
            </a:r>
            <a:endParaRPr lang="en-US" altLang="zh-CN" sz="3200" b="1" dirty="0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1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Text Placeholder 5"/>
          <p:cNvSpPr>
            <a:spLocks noGrp="1"/>
          </p:cNvSpPr>
          <p:nvPr/>
        </p:nvSpPr>
        <p:spPr>
          <a:xfrm>
            <a:off x="733425" y="1664970"/>
            <a:ext cx="10972800" cy="42094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b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b="1" i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charset="0"/>
              <a:buChar char=""/>
            </a:pPr>
            <a:r>
              <a:rPr lang="en-US" sz="2800" dirty="0"/>
              <a:t>If it’s valid for all dataset sizes, the frac missed value will converge no matter how large the N value is. </a:t>
            </a:r>
            <a:endParaRPr lang="en-US" sz="2800" dirty="0"/>
          </a:p>
          <a:p>
            <a:pPr marL="419100">
              <a:buFont typeface="Wingdings" panose="05000000000000000000" charset="0"/>
              <a:buChar char=""/>
            </a:pPr>
            <a:r>
              <a:rPr lang="en-US" sz="2800" dirty="0"/>
              <a:t>However, if it’s valid asymptotically, the frac missed value will only converge when N  is larger. </a:t>
            </a:r>
            <a:endParaRPr lang="en-US" sz="2800" dirty="0"/>
          </a:p>
          <a:p>
            <a:pPr marL="419100">
              <a:buFont typeface="Wingdings" panose="05000000000000000000" charset="0"/>
              <a:buChar char=""/>
            </a:pPr>
            <a:r>
              <a:rPr lang="en-US" sz="2800" dirty="0">
                <a:sym typeface="+mn-ea"/>
              </a:rPr>
              <a:t>The CI </a:t>
            </a:r>
            <a:r>
              <a:rPr lang="en-US" sz="2800" dirty="0"/>
              <a:t>Function 1,2,7 ,8 and 10 -- </a:t>
            </a:r>
            <a:r>
              <a:rPr lang="en-US" sz="2800" dirty="0">
                <a:sym typeface="+mn-ea"/>
              </a:rPr>
              <a:t>valid for all dataset sizes</a:t>
            </a:r>
            <a:endParaRPr lang="en-US" sz="2800" dirty="0">
              <a:sym typeface="+mn-ea"/>
            </a:endParaRPr>
          </a:p>
          <a:p>
            <a:pPr marL="419100">
              <a:buFont typeface="Wingdings" panose="05000000000000000000" charset="0"/>
              <a:buChar char=""/>
            </a:pPr>
            <a:r>
              <a:rPr lang="en-US" sz="2800" dirty="0"/>
              <a:t>The CI from function 3 and 9 -- valid only asymptotically.</a:t>
            </a:r>
            <a:endParaRPr lang="en-US" sz="2800" dirty="0"/>
          </a:p>
        </p:txBody>
      </p:sp>
      <p:pic>
        <p:nvPicPr>
          <p:cNvPr id="8" name="图片 7" descr="截屏2020-11-12下午9.32.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4886325"/>
            <a:ext cx="5194300" cy="863600"/>
          </a:xfrm>
          <a:prstGeom prst="rect">
            <a:avLst/>
          </a:prstGeom>
        </p:spPr>
      </p:pic>
      <p:pic>
        <p:nvPicPr>
          <p:cNvPr id="9" name="图片 8" descr="截屏2020-11-12下午9.33.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5874385"/>
            <a:ext cx="5499100" cy="825500"/>
          </a:xfrm>
          <a:prstGeom prst="rect">
            <a:avLst/>
          </a:prstGeom>
        </p:spPr>
      </p:pic>
      <p:pic>
        <p:nvPicPr>
          <p:cNvPr id="10" name="图片 9" descr="截屏2020-11-12下午9.33.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25" y="4886325"/>
            <a:ext cx="5118100" cy="787400"/>
          </a:xfrm>
          <a:prstGeom prst="rect">
            <a:avLst/>
          </a:prstGeom>
        </p:spPr>
      </p:pic>
      <p:pic>
        <p:nvPicPr>
          <p:cNvPr id="11" name="图片 10" descr="截屏2020-11-12下午9.34.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325" y="5874385"/>
            <a:ext cx="5067300" cy="8255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Tm="821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7" name="文本框 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864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The reasoning for CI level:</a:t>
            </a:r>
            <a:endParaRPr lang="en-US" altLang="zh-CN" sz="3200" b="1" dirty="0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1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Text Placeholder 5"/>
          <p:cNvSpPr>
            <a:spLocks noGrp="1"/>
          </p:cNvSpPr>
          <p:nvPr/>
        </p:nvSpPr>
        <p:spPr>
          <a:xfrm>
            <a:off x="548640" y="1599565"/>
            <a:ext cx="11235690" cy="42094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b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b="1" i="1"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kern="1200">
                <a:solidFill>
                  <a:schemeClr val="tx1"/>
                </a:solidFill>
                <a:latin typeface="Arial" panose="020B0604020202090204"/>
                <a:ea typeface="MS PGothic" pitchFamily="-65" charset="-128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>
              <a:buFont typeface="Wingdings" panose="05000000000000000000" charset="0"/>
              <a:buChar char=""/>
            </a:pPr>
            <a:r>
              <a:rPr lang="en-US" sz="2800" dirty="0"/>
              <a:t>The converge value of frac missed will reflect the CI level. </a:t>
            </a:r>
            <a:endParaRPr lang="en-US" sz="2800" dirty="0"/>
          </a:p>
          <a:p>
            <a:pPr marL="76200" indent="0">
              <a:buFont typeface="Wingdings" panose="05000000000000000000" charset="0"/>
              <a:buNone/>
            </a:pPr>
            <a:r>
              <a:rPr lang="en-US" sz="2800" dirty="0"/>
              <a:t>	alpha is supposed to be a bit higher than </a:t>
            </a:r>
            <a:r>
              <a:rPr lang="en-US" sz="2800" dirty="0">
                <a:sym typeface="+mn-ea"/>
              </a:rPr>
              <a:t>frac missed.</a:t>
            </a:r>
            <a:endParaRPr lang="en-US" sz="2800" dirty="0"/>
          </a:p>
          <a:p>
            <a:pPr marL="419100">
              <a:buFont typeface="Wingdings" panose="05000000000000000000" charset="0"/>
              <a:buChar char=""/>
            </a:pPr>
            <a:r>
              <a:rPr lang="en-US" sz="2800" dirty="0">
                <a:sym typeface="+mn-ea"/>
              </a:rPr>
              <a:t>We test normal/bernoulli/uniform distribution,</a:t>
            </a:r>
            <a:endParaRPr lang="en-US" sz="2800" dirty="0">
              <a:sym typeface="+mn-ea"/>
            </a:endParaRPr>
          </a:p>
          <a:p>
            <a:pPr marL="76200" indent="0">
              <a:buFont typeface="Wingdings" panose="05000000000000000000" charset="0"/>
              <a:buNone/>
            </a:pPr>
            <a:r>
              <a:rPr lang="en-US" sz="2800" dirty="0">
                <a:sym typeface="+mn-ea"/>
              </a:rPr>
              <a:t>For 1,2,8, their CI level is 0, always true. Not meaningful.</a:t>
            </a:r>
            <a:endParaRPr lang="en-US" sz="2800" dirty="0">
              <a:sym typeface="+mn-ea"/>
            </a:endParaRPr>
          </a:p>
          <a:p>
            <a:pPr marL="76200" indent="0">
              <a:buFont typeface="Wingdings" panose="05000000000000000000" charset="0"/>
              <a:buNone/>
            </a:pPr>
            <a:r>
              <a:rPr lang="en-US" sz="2800" dirty="0"/>
              <a:t>Fun 3 and 9, the CI level is respectively 0.05 and 0.01. </a:t>
            </a:r>
            <a:endParaRPr lang="en-US" sz="2800" dirty="0"/>
          </a:p>
          <a:p>
            <a:pPr marL="76200" indent="0">
              <a:buFont typeface="Wingdings" panose="05000000000000000000" charset="0"/>
              <a:buNone/>
            </a:pPr>
            <a:r>
              <a:rPr lang="en-US" sz="2800" dirty="0"/>
              <a:t>Fun 7 and 10,  </a:t>
            </a:r>
            <a:r>
              <a:rPr lang="en-US" sz="2800" dirty="0">
                <a:sym typeface="+mn-ea"/>
              </a:rPr>
              <a:t>the CI level is </a:t>
            </a:r>
            <a:r>
              <a:rPr lang="en-US" sz="2800" dirty="0"/>
              <a:t>affected by the sample distribution.</a:t>
            </a:r>
            <a:endParaRPr lang="en-US" sz="2800" dirty="0"/>
          </a:p>
          <a:p>
            <a:pPr marL="76200" indent="0">
              <a:buFont typeface="Wingdings" panose="05000000000000000000" charset="0"/>
              <a:buNone/>
            </a:pPr>
            <a:r>
              <a:rPr lang="en-US" sz="2800" dirty="0"/>
              <a:t>Fun 7 is 0.4/0.1/0.005.</a:t>
            </a:r>
            <a:endParaRPr lang="en-US" sz="2800" dirty="0"/>
          </a:p>
          <a:p>
            <a:pPr marL="76200" indent="0">
              <a:buFont typeface="Wingdings" panose="05000000000000000000" charset="0"/>
              <a:buNone/>
            </a:pPr>
            <a:r>
              <a:rPr lang="en-US" sz="2800" dirty="0"/>
              <a:t>Fun 10 is 0.3/0.05/0.001. </a:t>
            </a:r>
            <a:endParaRPr lang="en-US" sz="2800" dirty="0"/>
          </a:p>
        </p:txBody>
      </p:sp>
    </p:spTree>
    <p:custDataLst>
      <p:tags r:id="rId3"/>
    </p:custDataLst>
  </p:cSld>
  <p:clrMapOvr>
    <a:masterClrMapping/>
  </p:clrMapOvr>
  <p:transition spd="slow" advTm="8217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7" name="文本框 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8640" y="474663"/>
            <a:ext cx="62357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solidFill>
                  <a:schemeClr val="bg2"/>
                </a:solidFill>
                <a:latin typeface="微软雅黑" charset="-122"/>
                <a:ea typeface="微软雅黑" charset="-122"/>
                <a:cs typeface="微软雅黑" charset="-122"/>
              </a:rPr>
              <a:t>Conclusions:</a:t>
            </a:r>
            <a:endParaRPr lang="en-US" altLang="zh-CN" sz="3200" b="1" dirty="0">
              <a:solidFill>
                <a:schemeClr val="bg2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6" name="矩形 1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952500" y="1654175"/>
          <a:ext cx="10053955" cy="440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260"/>
                <a:gridCol w="1564640"/>
                <a:gridCol w="3230245"/>
                <a:gridCol w="3432810"/>
              </a:tblGrid>
              <a:tr h="1010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Function_No.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Valid?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What Level?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cs typeface="Helvetica Neue" panose="0200050300000002000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Distribution:N/B/U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For all datasizes or only asymptotically?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1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ea typeface="Helvetica Neue" panose="02000503000000020004" charset="0"/>
                          <a:cs typeface="Helvetica Neue" panose="02000503000000020004" charset="0"/>
                        </a:rPr>
                        <a:t>Yes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0/0/0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all dataset sizes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2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ea typeface="Helvetica Neue" panose="02000503000000020004" charset="0"/>
                          <a:cs typeface="Helvetica Neue" panose="02000503000000020004" charset="0"/>
                        </a:rPr>
                        <a:t>Yes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 0/0/0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  <a:sym typeface="+mn-ea"/>
                        </a:rPr>
                        <a:t>all dataset sizes </a:t>
                      </a: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3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Yes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0.05/0.05/0.05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Asymptotically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4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No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5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No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6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No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7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Yes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0.4/0.1/0.005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all dataset sizes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8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ea typeface="Helvetica Neue" panose="02000503000000020004" charset="0"/>
                          <a:cs typeface="Helvetica Neue" panose="02000503000000020004" charset="0"/>
                        </a:rPr>
                        <a:t>Yes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0/0/0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  <a:sym typeface="+mn-ea"/>
                        </a:rPr>
                        <a:t>all dataset sizes </a:t>
                      </a: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 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9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Yes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0.01/0.01/0.01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Asymptotically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10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Yes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0.3/0.05/0.001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000000"/>
                          </a:solidFill>
                          <a:latin typeface="Helvetica Neue" panose="02000503000000020004" charset="0"/>
                          <a:cs typeface="Helvetica Neue" panose="02000503000000020004" charset="0"/>
                        </a:rPr>
                        <a:t>all dataset sizes</a:t>
                      </a:r>
                      <a:endParaRPr lang="en-US" altLang="zh-CN" sz="2000" b="0">
                        <a:solidFill>
                          <a:srgbClr val="000000"/>
                        </a:solidFill>
                        <a:latin typeface="Helvetica Neue" panose="02000503000000020004" charset="0"/>
                        <a:ea typeface="Helvetica Neue" panose="02000503000000020004" charset="0"/>
                        <a:cs typeface="Helvetica Neue" panose="020005030000000200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slow" advTm="8217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COMBINE_RELATE_SLIDE_ID" val="custom925310_1"/>
  <p:tag name="KSO_WM_TEMPLATE_CATEGORY" val="custom"/>
  <p:tag name="KSO_WM_TEMPLATE_INDEX" val="20196579"/>
  <p:tag name="KSO_WM_TEMPLATE_SUBCATEGORY" val="0"/>
  <p:tag name="KSO_WM_TEMPLATE_THUMBS_INDEX" val="1"/>
</p:tagLst>
</file>

<file path=ppt/tags/tag71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9_3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96579_3*i*5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EMPLATE_THUMBS_INDEX" val="1"/>
  <p:tag name="KSO_WM_SLIDE_ID" val="custom20196579_3"/>
  <p:tag name="KSO_WM_TEMPLATE_SUBCATEGORY" val="0"/>
  <p:tag name="KSO_WM_SLIDE_TYPE" val="text"/>
  <p:tag name="KSO_WM_SLIDE_SUBTYPE" val="picTxt"/>
  <p:tag name="KSO_WM_SLIDE_ITEM_CNT" val="4"/>
  <p:tag name="KSO_WM_SLIDE_INDEX" val="3"/>
  <p:tag name="KSO_WM_SLIDE_SIZE" val="887.75*305.75"/>
  <p:tag name="KSO_WM_SLIDE_POSITION" val="35.25*13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74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9_3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96579_3*i*5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TEMPLATE_THUMBS_INDEX" val="1"/>
  <p:tag name="KSO_WM_SLIDE_ID" val="custom20196579_3"/>
  <p:tag name="KSO_WM_TEMPLATE_SUBCATEGORY" val="0"/>
  <p:tag name="KSO_WM_SLIDE_TYPE" val="text"/>
  <p:tag name="KSO_WM_SLIDE_SUBTYPE" val="picTxt"/>
  <p:tag name="KSO_WM_SLIDE_ITEM_CNT" val="4"/>
  <p:tag name="KSO_WM_SLIDE_INDEX" val="3"/>
  <p:tag name="KSO_WM_SLIDE_SIZE" val="887.75*305.75"/>
  <p:tag name="KSO_WM_SLIDE_POSITION" val="35.25*13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77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9_3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96579_3*i*5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EMPLATE_THUMBS_INDEX" val="1"/>
  <p:tag name="KSO_WM_SLIDE_ID" val="custom20196579_3"/>
  <p:tag name="KSO_WM_TEMPLATE_SUBCATEGORY" val="0"/>
  <p:tag name="KSO_WM_SLIDE_TYPE" val="text"/>
  <p:tag name="KSO_WM_SLIDE_SUBTYPE" val="picTxt"/>
  <p:tag name="KSO_WM_SLIDE_ITEM_CNT" val="4"/>
  <p:tag name="KSO_WM_SLIDE_INDEX" val="3"/>
  <p:tag name="KSO_WM_SLIDE_SIZE" val="887.75*305.75"/>
  <p:tag name="KSO_WM_SLIDE_POSITION" val="35.25*13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9_3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96579_3*i*5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EMPLATE_THUMBS_INDEX" val="1"/>
  <p:tag name="KSO_WM_SLIDE_ID" val="custom20196579_3"/>
  <p:tag name="KSO_WM_TEMPLATE_SUBCATEGORY" val="0"/>
  <p:tag name="KSO_WM_SLIDE_TYPE" val="text"/>
  <p:tag name="KSO_WM_SLIDE_SUBTYPE" val="picTxt"/>
  <p:tag name="KSO_WM_SLIDE_ITEM_CNT" val="4"/>
  <p:tag name="KSO_WM_SLIDE_INDEX" val="3"/>
  <p:tag name="KSO_WM_SLIDE_SIZE" val="887.75*305.75"/>
  <p:tag name="KSO_WM_SLIDE_POSITION" val="35.25*13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96579_3*i*5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96579"/>
</p:tagLst>
</file>

<file path=ppt/tags/tag85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9_3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96579_3*i*5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TEMPLATE_THUMBS_INDEX" val="1"/>
  <p:tag name="KSO_WM_SLIDE_ID" val="custom20196579_3"/>
  <p:tag name="KSO_WM_TEMPLATE_SUBCATEGORY" val="0"/>
  <p:tag name="KSO_WM_SLIDE_TYPE" val="text"/>
  <p:tag name="KSO_WM_SLIDE_SUBTYPE" val="picTxt"/>
  <p:tag name="KSO_WM_SLIDE_ITEM_CNT" val="4"/>
  <p:tag name="KSO_WM_SLIDE_INDEX" val="3"/>
  <p:tag name="KSO_WM_SLIDE_SIZE" val="887.75*305.75"/>
  <p:tag name="KSO_WM_SLIDE_POSITION" val="35.25*13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88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9_3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96579_3*i*5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"/>
  <p:tag name="KSO_WM_SLIDE_ID" val="custom20196579_3"/>
  <p:tag name="KSO_WM_TEMPLATE_SUBCATEGORY" val="0"/>
  <p:tag name="KSO_WM_SLIDE_TYPE" val="text"/>
  <p:tag name="KSO_WM_SLIDE_SUBTYPE" val="picTxt"/>
  <p:tag name="KSO_WM_SLIDE_ITEM_CNT" val="4"/>
  <p:tag name="KSO_WM_SLIDE_INDEX" val="3"/>
  <p:tag name="KSO_WM_SLIDE_SIZE" val="887.75*305.75"/>
  <p:tag name="KSO_WM_SLIDE_POSITION" val="35.25*13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91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9_3*a*1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PRESET_TEXT" val="单击此处添加标题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96579_3*i*5"/>
  <p:tag name="KSO_WM_TEMPLATE_CATEGORY" val="custom"/>
  <p:tag name="KSO_WM_TEMPLATE_INDEX" val="201965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EMPLATE_THUMBS_INDEX" val="1"/>
  <p:tag name="KSO_WM_SLIDE_ID" val="custom20196579_3"/>
  <p:tag name="KSO_WM_TEMPLATE_SUBCATEGORY" val="0"/>
  <p:tag name="KSO_WM_SLIDE_TYPE" val="text"/>
  <p:tag name="KSO_WM_SLIDE_SUBTYPE" val="picTxt"/>
  <p:tag name="KSO_WM_SLIDE_ITEM_CNT" val="4"/>
  <p:tag name="KSO_WM_SLIDE_INDEX" val="3"/>
  <p:tag name="KSO_WM_SLIDE_SIZE" val="887.75*305.75"/>
  <p:tag name="KSO_WM_SLIDE_POSITION" val="35.25*138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9"/>
  <p:tag name="KSO_WM_SLIDE_LAYOUT" val="a_l"/>
  <p:tag name="KSO_WM_SLIDE_LAYOUT_CNT" val="1_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96579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364048"/>
      </a:dk2>
      <a:lt2>
        <a:srgbClr val="8F7046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2498</Words>
  <Application>WPS 演示</Application>
  <PresentationFormat>宽屏</PresentationFormat>
  <Paragraphs>171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汉仪旗黑KW</vt:lpstr>
      <vt:lpstr>黑体</vt:lpstr>
      <vt:lpstr>汉仪中黑KW</vt:lpstr>
      <vt:lpstr>Arial</vt:lpstr>
      <vt:lpstr>MS PGothic</vt:lpstr>
      <vt:lpstr>Wingdings</vt:lpstr>
      <vt:lpstr>Calibri</vt:lpstr>
      <vt:lpstr>Helvetica Neue</vt:lpstr>
      <vt:lpstr>宋体</vt:lpstr>
      <vt:lpstr>Arial Unicode MS</vt:lpstr>
      <vt:lpstr>汉仪书宋二KW</vt:lpstr>
      <vt:lpstr>冬青黑体简体中文</vt:lpstr>
      <vt:lpstr>微软雅黑</vt:lpstr>
      <vt:lpstr>Office 主题​​</vt:lpstr>
      <vt:lpstr>Project 3   Confidence Intervals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</dc:creator>
  <cp:lastModifiedBy>dl</cp:lastModifiedBy>
  <cp:revision>36</cp:revision>
  <dcterms:created xsi:type="dcterms:W3CDTF">2020-11-12T16:33:24Z</dcterms:created>
  <dcterms:modified xsi:type="dcterms:W3CDTF">2020-11-12T16:33:24Z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