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1" r:id="rId2"/>
    <p:sldId id="264" r:id="rId3"/>
    <p:sldId id="257" r:id="rId4"/>
    <p:sldId id="265" r:id="rId5"/>
    <p:sldId id="266" r:id="rId6"/>
    <p:sldId id="267" r:id="rId7"/>
    <p:sldId id="269" r:id="rId8"/>
    <p:sldId id="258" r:id="rId9"/>
    <p:sldId id="270" r:id="rId10"/>
    <p:sldId id="26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A41A0-F766-4D8A-AD12-91082BFB29A1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5373B-8BF5-437A-842E-AF1BFAAFC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92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45462D0-1EE8-4A05-A204-3A8FD0A8EE3E}" type="slidenum">
              <a:rPr lang="en-US" altLang="zh-CN"/>
              <a:pPr>
                <a:spcBef>
                  <a:spcPct val="0"/>
                </a:spcBef>
              </a:pPr>
              <a:t>3</a:t>
            </a:fld>
            <a:endParaRPr lang="en-US" altLang="zh-CN"/>
          </a:p>
        </p:txBody>
      </p:sp>
      <p:sp>
        <p:nvSpPr>
          <p:cNvPr id="208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678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45462D0-1EE8-4A05-A204-3A8FD0A8EE3E}" type="slidenum">
              <a:rPr lang="en-US" altLang="zh-CN"/>
              <a:pPr>
                <a:spcBef>
                  <a:spcPct val="0"/>
                </a:spcBef>
              </a:pPr>
              <a:t>4</a:t>
            </a:fld>
            <a:endParaRPr lang="en-US" altLang="zh-CN"/>
          </a:p>
        </p:txBody>
      </p:sp>
      <p:sp>
        <p:nvSpPr>
          <p:cNvPr id="208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942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45462D0-1EE8-4A05-A204-3A8FD0A8EE3E}" type="slidenum">
              <a:rPr lang="en-US" altLang="zh-CN"/>
              <a:pPr>
                <a:spcBef>
                  <a:spcPct val="0"/>
                </a:spcBef>
              </a:pPr>
              <a:t>5</a:t>
            </a:fld>
            <a:endParaRPr lang="en-US" altLang="zh-CN"/>
          </a:p>
        </p:txBody>
      </p:sp>
      <p:sp>
        <p:nvSpPr>
          <p:cNvPr id="208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950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45462D0-1EE8-4A05-A204-3A8FD0A8EE3E}" type="slidenum">
              <a:rPr lang="en-US" altLang="zh-CN"/>
              <a:pPr>
                <a:spcBef>
                  <a:spcPct val="0"/>
                </a:spcBef>
              </a:pPr>
              <a:t>6</a:t>
            </a:fld>
            <a:endParaRPr lang="en-US" altLang="zh-CN"/>
          </a:p>
        </p:txBody>
      </p:sp>
      <p:sp>
        <p:nvSpPr>
          <p:cNvPr id="208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329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F052126-E3E2-4907-AD68-C4B4C9AAE3CE}" type="slidenum">
              <a:rPr lang="en-US" altLang="zh-CN"/>
              <a:pPr>
                <a:spcBef>
                  <a:spcPct val="0"/>
                </a:spcBef>
              </a:pPr>
              <a:t>7</a:t>
            </a:fld>
            <a:endParaRPr lang="en-US" altLang="zh-CN"/>
          </a:p>
        </p:txBody>
      </p:sp>
      <p:sp>
        <p:nvSpPr>
          <p:cNvPr id="210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307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F052126-E3E2-4907-AD68-C4B4C9AAE3CE}" type="slidenum">
              <a:rPr lang="en-US" altLang="zh-CN"/>
              <a:pPr>
                <a:spcBef>
                  <a:spcPct val="0"/>
                </a:spcBef>
              </a:pPr>
              <a:t>8</a:t>
            </a:fld>
            <a:endParaRPr lang="en-US" altLang="zh-CN"/>
          </a:p>
        </p:txBody>
      </p:sp>
      <p:sp>
        <p:nvSpPr>
          <p:cNvPr id="210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241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F052126-E3E2-4907-AD68-C4B4C9AAE3CE}" type="slidenum">
              <a:rPr lang="en-US" altLang="zh-CN"/>
              <a:pPr>
                <a:spcBef>
                  <a:spcPct val="0"/>
                </a:spcBef>
              </a:pPr>
              <a:t>9</a:t>
            </a:fld>
            <a:endParaRPr lang="en-US" altLang="zh-CN"/>
          </a:p>
        </p:txBody>
      </p:sp>
      <p:sp>
        <p:nvSpPr>
          <p:cNvPr id="210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454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F052126-E3E2-4907-AD68-C4B4C9AAE3CE}" type="slidenum">
              <a:rPr lang="en-US" altLang="zh-CN"/>
              <a:pPr>
                <a:spcBef>
                  <a:spcPct val="0"/>
                </a:spcBef>
              </a:pPr>
              <a:t>10</a:t>
            </a:fld>
            <a:endParaRPr lang="en-US" altLang="zh-CN"/>
          </a:p>
        </p:txBody>
      </p:sp>
      <p:sp>
        <p:nvSpPr>
          <p:cNvPr id="210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354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E40A-46C4-498C-9EF6-AA9CDEB266FA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F94D-7EB2-4345-80B9-0C3E0C8B5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276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E40A-46C4-498C-9EF6-AA9CDEB266FA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F94D-7EB2-4345-80B9-0C3E0C8B5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68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E40A-46C4-498C-9EF6-AA9CDEB266FA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F94D-7EB2-4345-80B9-0C3E0C8B5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391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E40A-46C4-498C-9EF6-AA9CDEB266FA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F94D-7EB2-4345-80B9-0C3E0C8B5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191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E40A-46C4-498C-9EF6-AA9CDEB266FA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F94D-7EB2-4345-80B9-0C3E0C8B5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53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E40A-46C4-498C-9EF6-AA9CDEB266FA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F94D-7EB2-4345-80B9-0C3E0C8B5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234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E40A-46C4-498C-9EF6-AA9CDEB266FA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F94D-7EB2-4345-80B9-0C3E0C8B5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780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E40A-46C4-498C-9EF6-AA9CDEB266FA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F94D-7EB2-4345-80B9-0C3E0C8B5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928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E40A-46C4-498C-9EF6-AA9CDEB266FA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F94D-7EB2-4345-80B9-0C3E0C8B5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821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E40A-46C4-498C-9EF6-AA9CDEB266FA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F94D-7EB2-4345-80B9-0C3E0C8B5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70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E40A-46C4-498C-9EF6-AA9CDEB266FA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F94D-7EB2-4345-80B9-0C3E0C8B5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198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9E40A-46C4-498C-9EF6-AA9CDEB266FA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EF94D-7EB2-4345-80B9-0C3E0C8B5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11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程序设计与算法基础</a:t>
            </a:r>
            <a:r>
              <a:rPr lang="en-US" altLang="zh-CN" b="1" dirty="0" smtClean="0">
                <a:solidFill>
                  <a:srgbClr val="FF0000"/>
                </a:solidFill>
              </a:rPr>
              <a:t>II</a:t>
            </a:r>
            <a:r>
              <a:rPr lang="zh-CN" altLang="en-US" b="1" dirty="0" smtClean="0">
                <a:solidFill>
                  <a:srgbClr val="FF0000"/>
                </a:solidFill>
              </a:rPr>
              <a:t>实验总体介绍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52903" y="1604908"/>
            <a:ext cx="9493469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 smtClean="0">
                <a:solidFill>
                  <a:srgbClr val="C00000"/>
                </a:solidFill>
              </a:rPr>
              <a:t>实验</a:t>
            </a:r>
            <a:r>
              <a:rPr lang="en-US" altLang="zh-CN" b="1" dirty="0" smtClean="0">
                <a:solidFill>
                  <a:srgbClr val="C00000"/>
                </a:solidFill>
              </a:rPr>
              <a:t>1</a:t>
            </a:r>
            <a:r>
              <a:rPr lang="zh-CN" altLang="en-US" b="1" dirty="0" smtClean="0">
                <a:solidFill>
                  <a:srgbClr val="C00000"/>
                </a:solidFill>
              </a:rPr>
              <a:t>：</a:t>
            </a:r>
            <a:r>
              <a:rPr lang="zh-CN" altLang="en-US" b="1" dirty="0" smtClean="0"/>
              <a:t>线性结构及相关算法的设计与应用</a:t>
            </a:r>
            <a:endParaRPr lang="en-US" altLang="zh-CN" b="1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800" b="1" dirty="0" smtClean="0"/>
              <a:t>    </a:t>
            </a:r>
            <a:r>
              <a:rPr lang="zh-CN" altLang="en-US" sz="2800" b="1" dirty="0" smtClean="0"/>
              <a:t>实验题目：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学生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课程成绩查询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</a:t>
            </a:r>
            <a:endParaRPr lang="en-US" altLang="zh-CN" sz="2800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 smtClean="0">
                <a:solidFill>
                  <a:srgbClr val="C00000"/>
                </a:solidFill>
              </a:rPr>
              <a:t>实验</a:t>
            </a:r>
            <a:r>
              <a:rPr lang="en-US" altLang="zh-CN" b="1" dirty="0" smtClean="0">
                <a:solidFill>
                  <a:srgbClr val="C00000"/>
                </a:solidFill>
              </a:rPr>
              <a:t>2</a:t>
            </a:r>
            <a:r>
              <a:rPr lang="zh-CN" altLang="en-US" b="1" dirty="0" smtClean="0">
                <a:solidFill>
                  <a:srgbClr val="C00000"/>
                </a:solidFill>
              </a:rPr>
              <a:t>：</a:t>
            </a:r>
            <a:r>
              <a:rPr lang="zh-CN" altLang="en-US" b="1" dirty="0" smtClean="0"/>
              <a:t>非线性结构及</a:t>
            </a:r>
            <a:r>
              <a:rPr lang="zh-CN" altLang="en-US" b="1" dirty="0"/>
              <a:t>相关</a:t>
            </a:r>
            <a:r>
              <a:rPr lang="zh-CN" altLang="en-US" b="1" dirty="0" smtClean="0"/>
              <a:t>算法的设计与应用</a:t>
            </a:r>
            <a:endParaRPr lang="en-US" altLang="zh-CN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    </a:t>
            </a:r>
            <a:r>
              <a:rPr lang="zh-CN" altLang="en-US" sz="2800" b="1" dirty="0" smtClean="0"/>
              <a:t>第</a:t>
            </a:r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部分：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二叉树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的链式存储、序列化和反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序列化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 smtClean="0"/>
              <a:t>        第</a:t>
            </a:r>
            <a:r>
              <a:rPr lang="en-US" altLang="zh-CN" b="1" dirty="0" smtClean="0"/>
              <a:t>2</a:t>
            </a:r>
            <a:r>
              <a:rPr lang="zh-CN" altLang="en-US" b="1" smtClean="0"/>
              <a:t>部分：</a:t>
            </a:r>
            <a:r>
              <a:rPr lang="zh-CN" altLang="en-US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公园景点间的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短</a:t>
            </a:r>
            <a:r>
              <a:rPr lang="zh-CN" altLang="en-US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路径查询程序的设计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1906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5627" y="504497"/>
            <a:ext cx="9301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其它相关的数据结构请同学参照上述设计方法独立设计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145627" y="1371600"/>
            <a:ext cx="8755117" cy="1319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如何用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语言实现结构体数据写入文件，请同学们复习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语言的文件操作相关的方法。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77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2076" y="102366"/>
            <a:ext cx="10515600" cy="807261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 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学生课程成绩查询程序（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学时）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5031044"/>
              </p:ext>
            </p:extLst>
          </p:nvPr>
        </p:nvGraphicFramePr>
        <p:xfrm>
          <a:off x="3339662" y="2119344"/>
          <a:ext cx="5119681" cy="435864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337386">
                  <a:extLst>
                    <a:ext uri="{9D8B030D-6E8A-4147-A177-3AD203B41FA5}">
                      <a16:colId xmlns:a16="http://schemas.microsoft.com/office/drawing/2014/main" val="884638713"/>
                    </a:ext>
                  </a:extLst>
                </a:gridCol>
                <a:gridCol w="1337386">
                  <a:extLst>
                    <a:ext uri="{9D8B030D-6E8A-4147-A177-3AD203B41FA5}">
                      <a16:colId xmlns:a16="http://schemas.microsoft.com/office/drawing/2014/main" val="1731549634"/>
                    </a:ext>
                  </a:extLst>
                </a:gridCol>
                <a:gridCol w="1337386">
                  <a:extLst>
                    <a:ext uri="{9D8B030D-6E8A-4147-A177-3AD203B41FA5}">
                      <a16:colId xmlns:a16="http://schemas.microsoft.com/office/drawing/2014/main" val="1300636688"/>
                    </a:ext>
                  </a:extLst>
                </a:gridCol>
                <a:gridCol w="1107523">
                  <a:extLst>
                    <a:ext uri="{9D8B030D-6E8A-4147-A177-3AD203B41FA5}">
                      <a16:colId xmlns:a16="http://schemas.microsoft.com/office/drawing/2014/main" val="2788890401"/>
                    </a:ext>
                  </a:extLst>
                </a:gridCol>
              </a:tblGrid>
              <a:tr h="39070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Sno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B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sname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B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sex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B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major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994227"/>
                  </a:ext>
                </a:extLst>
              </a:tr>
              <a:tr h="37741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201801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张斌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软件技术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328287"/>
                  </a:ext>
                </a:extLst>
              </a:tr>
              <a:tr h="37741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201802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刘丽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女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人工智能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043551"/>
                  </a:ext>
                </a:extLst>
              </a:tr>
              <a:tr h="37741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201803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李英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女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软件技术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258300"/>
                  </a:ext>
                </a:extLst>
              </a:tr>
              <a:tr h="37741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201804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陈华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人工智能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566832"/>
                  </a:ext>
                </a:extLst>
              </a:tr>
              <a:tr h="37741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201805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王奇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软件技术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137326"/>
                  </a:ext>
                </a:extLst>
              </a:tr>
              <a:tr h="37741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201806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董强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人工智能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629454"/>
                  </a:ext>
                </a:extLst>
              </a:tr>
              <a:tr h="37741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201807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王萍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女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人工智能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61203"/>
                  </a:ext>
                </a:extLst>
              </a:tr>
              <a:tr h="37741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201808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79646"/>
                      </a:solidFill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王忠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79646"/>
                      </a:solidFill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79646"/>
                      </a:solidFill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软件技术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649809"/>
                  </a:ext>
                </a:extLst>
              </a:tr>
              <a:tr h="37741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201809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79646"/>
                      </a:solidFill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章强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79646"/>
                      </a:solidFill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79646"/>
                      </a:solidFill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人工智能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025784"/>
                  </a:ext>
                </a:extLst>
              </a:tr>
              <a:tr h="37741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201810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李萍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女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软件技术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945976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12076" y="919015"/>
            <a:ext cx="262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</a:rPr>
              <a:t>实验内容：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51842" y="780515"/>
            <a:ext cx="89758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sz="2400" b="1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设有学生信息文件</a:t>
            </a:r>
            <a:r>
              <a:rPr lang="en-US" altLang="zh-CN" sz="2400" b="1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student.dat,</a:t>
            </a:r>
            <a:r>
              <a:rPr lang="zh-CN" altLang="zh-CN" sz="2400" b="1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每个学生记录包括：</a:t>
            </a:r>
            <a:endParaRPr lang="en-US" altLang="zh-CN" sz="2400" b="1" dirty="0" smtClean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sz="2400" b="1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学号</a:t>
            </a:r>
            <a:r>
              <a:rPr lang="en-US" altLang="zh-CN" sz="2400" b="1" dirty="0" err="1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sno</a:t>
            </a:r>
            <a:r>
              <a:rPr lang="zh-CN" altLang="zh-CN" sz="2400" b="1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、姓名</a:t>
            </a:r>
            <a:r>
              <a:rPr lang="en-US" altLang="zh-CN" sz="2400" b="1" dirty="0" err="1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sname</a:t>
            </a:r>
            <a:r>
              <a:rPr lang="zh-CN" altLang="zh-CN" sz="2400" b="1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、性别</a:t>
            </a:r>
            <a:r>
              <a:rPr lang="en-US" altLang="zh-CN" sz="2400" b="1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sex</a:t>
            </a:r>
            <a:r>
              <a:rPr lang="zh-CN" altLang="zh-CN" sz="2400" b="1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、专业</a:t>
            </a:r>
            <a:r>
              <a:rPr lang="en-US" altLang="zh-CN" sz="2400" b="1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major</a:t>
            </a:r>
            <a:r>
              <a:rPr lang="zh-CN" altLang="zh-CN" sz="2400" b="1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zh-CN" altLang="en-US" sz="2400" b="1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如表</a:t>
            </a:r>
            <a:r>
              <a:rPr lang="en-US" altLang="zh-CN" sz="2400" b="1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所示：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38096" y="4113998"/>
            <a:ext cx="55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表</a:t>
            </a:r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14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6" name="TextBox 6"/>
          <p:cNvSpPr txBox="1">
            <a:spLocks noChangeArrowheads="1"/>
          </p:cNvSpPr>
          <p:nvPr/>
        </p:nvSpPr>
        <p:spPr bwMode="auto">
          <a:xfrm>
            <a:off x="497769" y="194606"/>
            <a:ext cx="717478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课程信息文件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course.dat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，课程记录包括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kumimoji="1" lang="en-US" altLang="zh-CN" sz="24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课程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号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cno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、课程名称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cname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、课时数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classHours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endParaRPr kumimoji="1" lang="en-US" altLang="zh-CN" sz="2400" b="1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kumimoji="1"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如表</a:t>
            </a:r>
            <a:r>
              <a:rPr kumimoji="1"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所示：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9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350842"/>
              </p:ext>
            </p:extLst>
          </p:nvPr>
        </p:nvGraphicFramePr>
        <p:xfrm>
          <a:off x="1363720" y="2231252"/>
          <a:ext cx="4012158" cy="158496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337386">
                  <a:extLst>
                    <a:ext uri="{9D8B030D-6E8A-4147-A177-3AD203B41FA5}">
                      <a16:colId xmlns:a16="http://schemas.microsoft.com/office/drawing/2014/main" val="884638713"/>
                    </a:ext>
                  </a:extLst>
                </a:gridCol>
                <a:gridCol w="1337386">
                  <a:extLst>
                    <a:ext uri="{9D8B030D-6E8A-4147-A177-3AD203B41FA5}">
                      <a16:colId xmlns:a16="http://schemas.microsoft.com/office/drawing/2014/main" val="1731549634"/>
                    </a:ext>
                  </a:extLst>
                </a:gridCol>
                <a:gridCol w="1337386">
                  <a:extLst>
                    <a:ext uri="{9D8B030D-6E8A-4147-A177-3AD203B41FA5}">
                      <a16:colId xmlns:a16="http://schemas.microsoft.com/office/drawing/2014/main" val="1300636688"/>
                    </a:ext>
                  </a:extLst>
                </a:gridCol>
              </a:tblGrid>
              <a:tr h="39070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cno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B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Cname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B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classHours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994227"/>
                  </a:ext>
                </a:extLst>
              </a:tr>
              <a:tr h="37741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C01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数据库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48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328287"/>
                  </a:ext>
                </a:extLst>
              </a:tr>
              <a:tr h="37741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C02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数据结构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64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043551"/>
                  </a:ext>
                </a:extLst>
              </a:tr>
              <a:tr h="37741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C03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程序设计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64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258300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245520" y="4250047"/>
            <a:ext cx="71012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课程成绩信息文件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courseGrade.dat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，成绩记录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包括：</a:t>
            </a:r>
            <a:endParaRPr kumimoji="1" lang="en-US" altLang="zh-CN" sz="24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学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号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sno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、课程号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cno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、考试成绩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score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；如右表所示：</a:t>
            </a:r>
            <a:endParaRPr kumimoji="1"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0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262060"/>
              </p:ext>
            </p:extLst>
          </p:nvPr>
        </p:nvGraphicFramePr>
        <p:xfrm>
          <a:off x="7896747" y="84084"/>
          <a:ext cx="3675144" cy="673608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225048">
                  <a:extLst>
                    <a:ext uri="{9D8B030D-6E8A-4147-A177-3AD203B41FA5}">
                      <a16:colId xmlns:a16="http://schemas.microsoft.com/office/drawing/2014/main" val="884638713"/>
                    </a:ext>
                  </a:extLst>
                </a:gridCol>
                <a:gridCol w="1225048">
                  <a:extLst>
                    <a:ext uri="{9D8B030D-6E8A-4147-A177-3AD203B41FA5}">
                      <a16:colId xmlns:a16="http://schemas.microsoft.com/office/drawing/2014/main" val="1731549634"/>
                    </a:ext>
                  </a:extLst>
                </a:gridCol>
                <a:gridCol w="1225048">
                  <a:extLst>
                    <a:ext uri="{9D8B030D-6E8A-4147-A177-3AD203B41FA5}">
                      <a16:colId xmlns:a16="http://schemas.microsoft.com/office/drawing/2014/main" val="1300636688"/>
                    </a:ext>
                  </a:extLst>
                </a:gridCol>
              </a:tblGrid>
              <a:tr h="3458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sno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B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cno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B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score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994227"/>
                  </a:ext>
                </a:extLst>
              </a:tr>
              <a:tr h="3458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201801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C01</a:t>
                      </a: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80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328287"/>
                  </a:ext>
                </a:extLst>
              </a:tr>
              <a:tr h="3458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201802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C01</a:t>
                      </a: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90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043551"/>
                  </a:ext>
                </a:extLst>
              </a:tr>
              <a:tr h="3458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201803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C01</a:t>
                      </a: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95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258300"/>
                  </a:ext>
                </a:extLst>
              </a:tr>
              <a:tr h="3458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201804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C01</a:t>
                      </a:r>
                      <a:endParaRPr kumimoji="0" lang="en-US" altLang="zh-CN" sz="1800" b="1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78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566832"/>
                  </a:ext>
                </a:extLst>
              </a:tr>
              <a:tr h="3458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201805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C01</a:t>
                      </a:r>
                      <a:endParaRPr kumimoji="0" lang="en-US" altLang="zh-CN" sz="1800" b="1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84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137326"/>
                  </a:ext>
                </a:extLst>
              </a:tr>
              <a:tr h="3458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201806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C01</a:t>
                      </a:r>
                      <a:endParaRPr kumimoji="0" lang="en-US" altLang="zh-CN" sz="1800" b="1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82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629454"/>
                  </a:ext>
                </a:extLst>
              </a:tr>
              <a:tr h="3458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201807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79646"/>
                      </a:solidFill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C01</a:t>
                      </a:r>
                      <a:endParaRPr kumimoji="0" lang="en-US" altLang="zh-CN" sz="1800" b="1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89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61203"/>
                  </a:ext>
                </a:extLst>
              </a:tr>
              <a:tr h="3458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201808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79646"/>
                      </a:solidFill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C01</a:t>
                      </a:r>
                      <a:endParaRPr kumimoji="0" lang="en-US" altLang="zh-CN" sz="1800" b="1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79646"/>
                      </a:solidFill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70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79646"/>
                      </a:solidFill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649809"/>
                  </a:ext>
                </a:extLst>
              </a:tr>
              <a:tr h="3458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201809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79646"/>
                      </a:solidFill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C01</a:t>
                      </a:r>
                      <a:endParaRPr kumimoji="0" lang="en-US" altLang="zh-CN" sz="1800" b="1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79646"/>
                      </a:solidFill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92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79646"/>
                      </a:solidFill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025784"/>
                  </a:ext>
                </a:extLst>
              </a:tr>
              <a:tr h="3458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201810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79646"/>
                      </a:solidFill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C01</a:t>
                      </a:r>
                    </a:p>
                  </a:txBody>
                  <a:tcPr marT="60960" marB="6096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79646"/>
                      </a:solidFill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94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79646"/>
                      </a:solidFill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945976"/>
                  </a:ext>
                </a:extLst>
              </a:tr>
              <a:tr h="3458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201801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79646"/>
                      </a:solidFill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C02</a:t>
                      </a:r>
                    </a:p>
                  </a:txBody>
                  <a:tcPr marT="60960" marB="6096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79646"/>
                      </a:solidFill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88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79646"/>
                      </a:solidFill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563338"/>
                  </a:ext>
                </a:extLst>
              </a:tr>
              <a:tr h="3458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201802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79646"/>
                      </a:solidFill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C02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79646"/>
                      </a:solidFill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79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79646"/>
                      </a:solidFill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846156"/>
                  </a:ext>
                </a:extLst>
              </a:tr>
              <a:tr h="3458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201803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79646"/>
                      </a:solidFill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C02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79646"/>
                      </a:solidFill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91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79646"/>
                      </a:solidFill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758609"/>
                  </a:ext>
                </a:extLst>
              </a:tr>
              <a:tr h="3458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201804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79646"/>
                      </a:solidFill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C02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79646"/>
                      </a:solidFill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87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79646"/>
                      </a:solidFill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984106"/>
                  </a:ext>
                </a:extLst>
              </a:tr>
              <a:tr h="3458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201805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79646"/>
                      </a:solidFill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C02</a:t>
                      </a:r>
                    </a:p>
                  </a:txBody>
                  <a:tcPr marT="60960" marB="6096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79646"/>
                      </a:solidFill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75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79646"/>
                      </a:solidFill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174670"/>
                  </a:ext>
                </a:extLst>
              </a:tr>
              <a:tr h="3458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….</a:t>
                      </a: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…</a:t>
                      </a:r>
                    </a:p>
                  </a:txBody>
                  <a:tcPr marT="60960" marB="6096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…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405493"/>
                  </a:ext>
                </a:extLst>
              </a:tr>
            </a:tbl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3089961" y="1720760"/>
            <a:ext cx="55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表</a:t>
            </a:r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224974" y="3479132"/>
            <a:ext cx="55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表</a:t>
            </a:r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03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6" name="TextBox 6"/>
          <p:cNvSpPr txBox="1">
            <a:spLocks noChangeArrowheads="1"/>
          </p:cNvSpPr>
          <p:nvPr/>
        </p:nvSpPr>
        <p:spPr bwMode="auto">
          <a:xfrm>
            <a:off x="319089" y="236647"/>
            <a:ext cx="54090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kumimoji="1" lang="zh-CN" altLang="en-US" sz="24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设计并编写程序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，要求完成</a:t>
            </a:r>
            <a:r>
              <a:rPr kumimoji="1"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如下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功能：</a:t>
            </a:r>
            <a:endParaRPr lang="zh-CN" altLang="en-US" sz="24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6897" y="867131"/>
            <a:ext cx="101424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  </a:t>
            </a:r>
            <a:r>
              <a:rPr lang="zh-CN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个学生记录，其中软件技术专业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人，人工智能专业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人，并存入文件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student.dat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中；</a:t>
            </a:r>
            <a:endParaRPr lang="zh-CN" altLang="en-US" sz="2400" b="1" dirty="0"/>
          </a:p>
        </p:txBody>
      </p:sp>
      <p:sp>
        <p:nvSpPr>
          <p:cNvPr id="19" name="矩形 18"/>
          <p:cNvSpPr/>
          <p:nvPr/>
        </p:nvSpPr>
        <p:spPr>
          <a:xfrm>
            <a:off x="718483" y="2049541"/>
            <a:ext cx="109164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 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门课程（数据库、数据结构、程序设计）信息记录，并存入文件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course.dat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中；</a:t>
            </a:r>
            <a:endParaRPr lang="zh-CN" altLang="en-US" sz="2400" b="1" dirty="0"/>
          </a:p>
        </p:txBody>
      </p:sp>
      <p:sp>
        <p:nvSpPr>
          <p:cNvPr id="20" name="矩形 19"/>
          <p:cNvSpPr/>
          <p:nvPr/>
        </p:nvSpPr>
        <p:spPr>
          <a:xfrm>
            <a:off x="718483" y="3165792"/>
            <a:ext cx="112408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(3)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输入上述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位同学分别选修上述三门课程的考试成绩到文件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courseGrade.dat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中；</a:t>
            </a:r>
            <a:endParaRPr lang="zh-CN" altLang="en-US" sz="2400" b="1" dirty="0"/>
          </a:p>
        </p:txBody>
      </p:sp>
      <p:sp>
        <p:nvSpPr>
          <p:cNvPr id="21" name="矩形 20"/>
          <p:cNvSpPr/>
          <p:nvPr/>
        </p:nvSpPr>
        <p:spPr>
          <a:xfrm>
            <a:off x="718483" y="4022329"/>
            <a:ext cx="112408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(4)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从文件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student.dat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中读出学生信息，生成按照学号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升序排列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单向链表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，并在屏幕上显示输出；</a:t>
            </a:r>
            <a:endParaRPr lang="zh-CN" altLang="en-US" sz="2400" b="1" dirty="0"/>
          </a:p>
        </p:txBody>
      </p:sp>
      <p:sp>
        <p:nvSpPr>
          <p:cNvPr id="23" name="矩形 22"/>
          <p:cNvSpPr/>
          <p:nvPr/>
        </p:nvSpPr>
        <p:spPr>
          <a:xfrm>
            <a:off x="736137" y="5341378"/>
            <a:ext cx="112408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(5)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从文件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course.dat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中读出课程信息，生成按照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课程号升序排列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的单向链表，并在屏幕上显示输出；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066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/>
      <p:bldP spid="20" grpId="0"/>
      <p:bldP spid="21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6" name="TextBox 6"/>
          <p:cNvSpPr txBox="1">
            <a:spLocks noChangeArrowheads="1"/>
          </p:cNvSpPr>
          <p:nvPr/>
        </p:nvSpPr>
        <p:spPr bwMode="auto">
          <a:xfrm>
            <a:off x="319089" y="236647"/>
            <a:ext cx="101912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kumimoji="1" lang="zh-CN" altLang="en-US" sz="24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设计并编写程序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，要求完成</a:t>
            </a:r>
            <a:r>
              <a:rPr kumimoji="1"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如下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功能：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（续）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6179" y="772544"/>
            <a:ext cx="10142482" cy="1137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(6)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从文件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courseGrade.dat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中读出成绩信息，生成按照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学号和课程号升序排列的单链表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，并在屏幕上显示输出；</a:t>
            </a:r>
            <a:endParaRPr lang="zh-CN" altLang="en-US" sz="2400" b="1" dirty="0"/>
          </a:p>
        </p:txBody>
      </p:sp>
      <p:sp>
        <p:nvSpPr>
          <p:cNvPr id="19" name="矩形 18"/>
          <p:cNvSpPr/>
          <p:nvPr/>
        </p:nvSpPr>
        <p:spPr>
          <a:xfrm>
            <a:off x="424195" y="1954954"/>
            <a:ext cx="109164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(7)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查询所有学生所有课程的考试成绩，生成该课程的成绩单链表，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要求包括学号、学生姓名、专业、课程名、考试成绩等信息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，按照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考试成绩降序排列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，并将学生的该成绩信息</a:t>
            </a:r>
            <a:r>
              <a:rPr lang="zh-CN" altLang="en-US" sz="2400" b="1" dirty="0" smtClean="0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输出到文件</a:t>
            </a:r>
            <a:r>
              <a:rPr lang="en-US" altLang="zh-CN" sz="2400" b="1" dirty="0" smtClean="0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studentGrade.dat</a:t>
            </a:r>
            <a:r>
              <a:rPr lang="zh-CN" altLang="en-US" sz="2400" b="1" dirty="0" smtClean="0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，同时在屏幕上显示输出</a:t>
            </a:r>
            <a:endParaRPr lang="zh-CN" altLang="en-US" sz="2400" b="1" dirty="0"/>
          </a:p>
        </p:txBody>
      </p:sp>
      <p:sp>
        <p:nvSpPr>
          <p:cNvPr id="21" name="矩形 20"/>
          <p:cNvSpPr/>
          <p:nvPr/>
        </p:nvSpPr>
        <p:spPr>
          <a:xfrm>
            <a:off x="452359" y="3669798"/>
            <a:ext cx="1124080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(8) 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在（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）的链表中，查询指定课程号的所有学生的考试成绩，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生成该课程的成绩单链表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要求包括学号、学生姓名、专业、课程名、考试成绩等信息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，按照考试</a:t>
            </a:r>
            <a:r>
              <a:rPr lang="zh-CN" altLang="en-US" sz="2400" b="1" dirty="0" smtClean="0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成绩降序排列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输出到屏幕上显示；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6216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6" name="TextBox 6"/>
          <p:cNvSpPr txBox="1">
            <a:spLocks noChangeArrowheads="1"/>
          </p:cNvSpPr>
          <p:nvPr/>
        </p:nvSpPr>
        <p:spPr bwMode="auto">
          <a:xfrm>
            <a:off x="319089" y="236647"/>
            <a:ext cx="101912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kumimoji="1" lang="zh-CN" altLang="en-US" sz="24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设计并编写程序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，要求完成</a:t>
            </a:r>
            <a:r>
              <a:rPr kumimoji="1"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如下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功能：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（续）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6690" y="730500"/>
            <a:ext cx="109990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(9)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在（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）的链表中，查询指定课程号的考试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成绩小于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60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的学生成绩信息，生成该课程的成绩链表，</a:t>
            </a:r>
            <a:r>
              <a:rPr lang="zh-CN" altLang="en-US" sz="2400" b="1" dirty="0" smtClean="0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要求包括学号、学生姓名、专业、课程名、考试成绩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等信息，并按照考试成绩降序排列在屏幕上显示输出；</a:t>
            </a:r>
            <a:endParaRPr lang="zh-CN" altLang="en-US" sz="2400" b="1" dirty="0"/>
          </a:p>
        </p:txBody>
      </p:sp>
      <p:sp>
        <p:nvSpPr>
          <p:cNvPr id="21" name="矩形 20"/>
          <p:cNvSpPr/>
          <p:nvPr/>
        </p:nvSpPr>
        <p:spPr>
          <a:xfrm>
            <a:off x="446690" y="2517014"/>
            <a:ext cx="11240809" cy="583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(10)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使用栈实现将（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）的单链表中的学生信息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逆序生存新的链表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b="1" dirty="0"/>
          </a:p>
        </p:txBody>
      </p:sp>
      <p:sp>
        <p:nvSpPr>
          <p:cNvPr id="23" name="矩形 22"/>
          <p:cNvSpPr/>
          <p:nvPr/>
        </p:nvSpPr>
        <p:spPr>
          <a:xfrm>
            <a:off x="446690" y="3133292"/>
            <a:ext cx="115981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(11)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设计使用链式队列完成问题（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）的要求，建议使用带头指针和尾指针链式队列。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2562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Box 2"/>
          <p:cNvSpPr txBox="1">
            <a:spLocks noChangeArrowheads="1"/>
          </p:cNvSpPr>
          <p:nvPr/>
        </p:nvSpPr>
        <p:spPr bwMode="auto">
          <a:xfrm>
            <a:off x="652412" y="873236"/>
            <a:ext cx="5857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学生单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链表中数据结点类型定义如下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endParaRPr kumimoji="1" lang="en-US" altLang="zh-CN" sz="2000" b="1" dirty="0">
              <a:solidFill>
                <a:srgbClr val="339933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" name="Text Box 3"/>
          <p:cNvSpPr txBox="1">
            <a:spLocks noChangeArrowheads="1"/>
          </p:cNvSpPr>
          <p:nvPr/>
        </p:nvSpPr>
        <p:spPr bwMode="auto">
          <a:xfrm>
            <a:off x="652412" y="1392850"/>
            <a:ext cx="6263395" cy="2803433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2000" b="1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student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kumimoji="1" lang="en-US" altLang="zh-CN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定义数据结点类型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char  </a:t>
            </a:r>
            <a:r>
              <a:rPr kumimoji="1" lang="en-US" altLang="zh-CN" sz="2000" b="1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sno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[12];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char  </a:t>
            </a:r>
            <a:r>
              <a:rPr kumimoji="1" lang="en-US" altLang="zh-CN" sz="2000" b="1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sname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[10];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char  sex[4];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char  major[20];</a:t>
            </a:r>
            <a:endParaRPr kumimoji="1" lang="en-US" altLang="zh-CN" sz="2000" b="1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student 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*next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指向后继数据结点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  <a:r>
              <a:rPr kumimoji="1" lang="en-US" altLang="zh-CN" sz="2000" b="1" dirty="0" err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en-US" altLang="zh-CN" sz="2000" b="1" dirty="0" err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tudentList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</p:txBody>
      </p:sp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231728" y="5131125"/>
            <a:ext cx="504825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en-US" altLang="zh-CN" sz="20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Rectangle 5"/>
          <p:cNvSpPr>
            <a:spLocks noChangeArrowheads="1"/>
          </p:cNvSpPr>
          <p:nvPr/>
        </p:nvSpPr>
        <p:spPr bwMode="auto">
          <a:xfrm>
            <a:off x="736553" y="5131125"/>
            <a:ext cx="503237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altLang="zh-CN" sz="20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Rectangle 6"/>
          <p:cNvSpPr>
            <a:spLocks noChangeArrowheads="1"/>
          </p:cNvSpPr>
          <p:nvPr/>
        </p:nvSpPr>
        <p:spPr bwMode="auto">
          <a:xfrm>
            <a:off x="1212803" y="5131125"/>
            <a:ext cx="503237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zh-CN" altLang="zh-CN" sz="2400" b="1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Arc 7"/>
          <p:cNvSpPr>
            <a:spLocks/>
          </p:cNvSpPr>
          <p:nvPr/>
        </p:nvSpPr>
        <p:spPr bwMode="auto">
          <a:xfrm>
            <a:off x="131715" y="4627888"/>
            <a:ext cx="576263" cy="503237"/>
          </a:xfrm>
          <a:custGeom>
            <a:avLst/>
            <a:gdLst>
              <a:gd name="T0" fmla="*/ 0 w 21600"/>
              <a:gd name="T1" fmla="*/ 0 h 21600"/>
              <a:gd name="T2" fmla="*/ 410160606 w 21600"/>
              <a:gd name="T3" fmla="*/ 273155646 h 21600"/>
              <a:gd name="T4" fmla="*/ 0 w 21600"/>
              <a:gd name="T5" fmla="*/ 273155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8"/>
          <p:cNvSpPr txBox="1">
            <a:spLocks noChangeArrowheads="1"/>
          </p:cNvSpPr>
          <p:nvPr/>
        </p:nvSpPr>
        <p:spPr bwMode="auto">
          <a:xfrm flipH="1">
            <a:off x="347615" y="4338491"/>
            <a:ext cx="6929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2" name="Line 11"/>
          <p:cNvSpPr>
            <a:spLocks noChangeShapeType="1"/>
          </p:cNvSpPr>
          <p:nvPr/>
        </p:nvSpPr>
        <p:spPr bwMode="auto">
          <a:xfrm flipH="1">
            <a:off x="858621" y="5303393"/>
            <a:ext cx="560275" cy="619503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" name="Line 18"/>
          <p:cNvSpPr>
            <a:spLocks noChangeShapeType="1"/>
          </p:cNvSpPr>
          <p:nvPr/>
        </p:nvSpPr>
        <p:spPr bwMode="auto">
          <a:xfrm>
            <a:off x="1923719" y="3941453"/>
            <a:ext cx="38485" cy="1981443"/>
          </a:xfrm>
          <a:prstGeom prst="line">
            <a:avLst/>
          </a:prstGeom>
          <a:noFill/>
          <a:ln w="28575">
            <a:solidFill>
              <a:srgbClr val="FF00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272409"/>
              </p:ext>
            </p:extLst>
          </p:nvPr>
        </p:nvGraphicFramePr>
        <p:xfrm>
          <a:off x="315312" y="5922896"/>
          <a:ext cx="3355970" cy="377418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872680">
                  <a:extLst>
                    <a:ext uri="{9D8B030D-6E8A-4147-A177-3AD203B41FA5}">
                      <a16:colId xmlns:a16="http://schemas.microsoft.com/office/drawing/2014/main" val="1071357914"/>
                    </a:ext>
                  </a:extLst>
                </a:gridCol>
                <a:gridCol w="683172">
                  <a:extLst>
                    <a:ext uri="{9D8B030D-6E8A-4147-A177-3AD203B41FA5}">
                      <a16:colId xmlns:a16="http://schemas.microsoft.com/office/drawing/2014/main" val="269770672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341698131"/>
                    </a:ext>
                  </a:extLst>
                </a:gridCol>
                <a:gridCol w="1051035">
                  <a:extLst>
                    <a:ext uri="{9D8B030D-6E8A-4147-A177-3AD203B41FA5}">
                      <a16:colId xmlns:a16="http://schemas.microsoft.com/office/drawing/2014/main" val="1801947276"/>
                    </a:ext>
                  </a:extLst>
                </a:gridCol>
                <a:gridCol w="444283">
                  <a:extLst>
                    <a:ext uri="{9D8B030D-6E8A-4147-A177-3AD203B41FA5}">
                      <a16:colId xmlns:a16="http://schemas.microsoft.com/office/drawing/2014/main" val="1677258106"/>
                    </a:ext>
                  </a:extLst>
                </a:gridCol>
              </a:tblGrid>
              <a:tr h="37741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201801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张斌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软件技术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319540"/>
                  </a:ext>
                </a:extLst>
              </a:tr>
            </a:tbl>
          </a:graphicData>
        </a:graphic>
      </p:graphicFrame>
      <p:graphicFrame>
        <p:nvGraphicFramePr>
          <p:cNvPr id="71" name="表格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113171"/>
              </p:ext>
            </p:extLst>
          </p:nvPr>
        </p:nvGraphicFramePr>
        <p:xfrm>
          <a:off x="3957148" y="5933239"/>
          <a:ext cx="3355970" cy="377418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872680">
                  <a:extLst>
                    <a:ext uri="{9D8B030D-6E8A-4147-A177-3AD203B41FA5}">
                      <a16:colId xmlns:a16="http://schemas.microsoft.com/office/drawing/2014/main" val="1071357914"/>
                    </a:ext>
                  </a:extLst>
                </a:gridCol>
                <a:gridCol w="683172">
                  <a:extLst>
                    <a:ext uri="{9D8B030D-6E8A-4147-A177-3AD203B41FA5}">
                      <a16:colId xmlns:a16="http://schemas.microsoft.com/office/drawing/2014/main" val="269770672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341698131"/>
                    </a:ext>
                  </a:extLst>
                </a:gridCol>
                <a:gridCol w="1051035">
                  <a:extLst>
                    <a:ext uri="{9D8B030D-6E8A-4147-A177-3AD203B41FA5}">
                      <a16:colId xmlns:a16="http://schemas.microsoft.com/office/drawing/2014/main" val="1801947276"/>
                    </a:ext>
                  </a:extLst>
                </a:gridCol>
                <a:gridCol w="444283">
                  <a:extLst>
                    <a:ext uri="{9D8B030D-6E8A-4147-A177-3AD203B41FA5}">
                      <a16:colId xmlns:a16="http://schemas.microsoft.com/office/drawing/2014/main" val="1677258106"/>
                    </a:ext>
                  </a:extLst>
                </a:gridCol>
              </a:tblGrid>
              <a:tr h="37741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201802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刘丽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女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人工智能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319540"/>
                  </a:ext>
                </a:extLst>
              </a:tr>
            </a:tbl>
          </a:graphicData>
        </a:graphic>
      </p:graphicFrame>
      <p:graphicFrame>
        <p:nvGraphicFramePr>
          <p:cNvPr id="72" name="表格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655625"/>
              </p:ext>
            </p:extLst>
          </p:nvPr>
        </p:nvGraphicFramePr>
        <p:xfrm>
          <a:off x="8741434" y="5948847"/>
          <a:ext cx="3355970" cy="377418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872680">
                  <a:extLst>
                    <a:ext uri="{9D8B030D-6E8A-4147-A177-3AD203B41FA5}">
                      <a16:colId xmlns:a16="http://schemas.microsoft.com/office/drawing/2014/main" val="1071357914"/>
                    </a:ext>
                  </a:extLst>
                </a:gridCol>
                <a:gridCol w="683172">
                  <a:extLst>
                    <a:ext uri="{9D8B030D-6E8A-4147-A177-3AD203B41FA5}">
                      <a16:colId xmlns:a16="http://schemas.microsoft.com/office/drawing/2014/main" val="269770672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341698131"/>
                    </a:ext>
                  </a:extLst>
                </a:gridCol>
                <a:gridCol w="1051035">
                  <a:extLst>
                    <a:ext uri="{9D8B030D-6E8A-4147-A177-3AD203B41FA5}">
                      <a16:colId xmlns:a16="http://schemas.microsoft.com/office/drawing/2014/main" val="1801947276"/>
                    </a:ext>
                  </a:extLst>
                </a:gridCol>
                <a:gridCol w="444283">
                  <a:extLst>
                    <a:ext uri="{9D8B030D-6E8A-4147-A177-3AD203B41FA5}">
                      <a16:colId xmlns:a16="http://schemas.microsoft.com/office/drawing/2014/main" val="1677258106"/>
                    </a:ext>
                  </a:extLst>
                </a:gridCol>
              </a:tblGrid>
              <a:tr h="37741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201810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李萍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女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软件技术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∧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319540"/>
                  </a:ext>
                </a:extLst>
              </a:tr>
            </a:tbl>
          </a:graphicData>
        </a:graphic>
      </p:graphicFrame>
      <p:cxnSp>
        <p:nvCxnSpPr>
          <p:cNvPr id="6" name="直接箭头连接符 5"/>
          <p:cNvCxnSpPr>
            <a:endCxn id="71" idx="1"/>
          </p:cNvCxnSpPr>
          <p:nvPr/>
        </p:nvCxnSpPr>
        <p:spPr>
          <a:xfrm flipV="1">
            <a:off x="3520966" y="6121948"/>
            <a:ext cx="436182" cy="1609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7020115" y="6137556"/>
            <a:ext cx="589372" cy="484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 Box 3"/>
          <p:cNvSpPr txBox="1">
            <a:spLocks noChangeArrowheads="1"/>
          </p:cNvSpPr>
          <p:nvPr/>
        </p:nvSpPr>
        <p:spPr bwMode="auto">
          <a:xfrm>
            <a:off x="7489368" y="1529483"/>
            <a:ext cx="4702632" cy="2064769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2000" b="1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stable      </a:t>
            </a:r>
            <a:r>
              <a:rPr kumimoji="1" lang="en-US" altLang="zh-CN" sz="2000" b="1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b="1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定义</a:t>
            </a:r>
            <a:r>
              <a:rPr kumimoji="1" lang="zh-CN" altLang="en-US" sz="2000" b="1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学生表</a:t>
            </a:r>
            <a:endParaRPr kumimoji="1" lang="zh-CN" altLang="en-US" sz="2000" b="1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en-US" altLang="zh-CN" sz="2000" b="1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rows;                 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学生表记录数</a:t>
            </a:r>
            <a:endParaRPr kumimoji="1" lang="en-US" altLang="zh-CN" sz="2000" b="1" dirty="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sz="2000" b="1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cols;                    //</a:t>
            </a:r>
            <a:r>
              <a:rPr kumimoji="1" lang="zh-CN" altLang="en-US" sz="20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学生信息列数</a:t>
            </a:r>
            <a:endParaRPr kumimoji="1" lang="en-US" altLang="zh-CN" sz="2000" b="1" dirty="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sz="2000" b="1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StudentList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</a:t>
            </a:r>
            <a:r>
              <a:rPr kumimoji="1" lang="en-US" altLang="zh-CN" sz="2000" b="1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snode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</a:t>
            </a:r>
            <a:r>
              <a:rPr kumimoji="1" lang="en-US" altLang="zh-CN" sz="2000" b="1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b="1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学生信息结点</a:t>
            </a:r>
            <a:endParaRPr kumimoji="1" lang="zh-CN" altLang="en-US" sz="2000" b="1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Stable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  <a:endParaRPr kumimoji="1" lang="en-US" altLang="zh-CN" sz="2000" b="1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672550" y="5922896"/>
            <a:ext cx="714703" cy="414844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直接箭头连接符 74"/>
          <p:cNvCxnSpPr/>
          <p:nvPr/>
        </p:nvCxnSpPr>
        <p:spPr>
          <a:xfrm>
            <a:off x="8092567" y="6121706"/>
            <a:ext cx="589372" cy="484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1807779" y="3426372"/>
            <a:ext cx="6369269" cy="166147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31728" y="189186"/>
            <a:ext cx="5517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设计主要的数据结构</a:t>
            </a:r>
            <a:endParaRPr lang="zh-CN" altLang="en-US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31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Box 2"/>
          <p:cNvSpPr txBox="1">
            <a:spLocks noChangeArrowheads="1"/>
          </p:cNvSpPr>
          <p:nvPr/>
        </p:nvSpPr>
        <p:spPr bwMode="auto">
          <a:xfrm>
            <a:off x="652412" y="873236"/>
            <a:ext cx="5857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课程单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链表中数据结点类型定义如下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endParaRPr kumimoji="1" lang="en-US" altLang="zh-CN" sz="2000" b="1" dirty="0">
              <a:solidFill>
                <a:srgbClr val="339933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" name="Text Box 3"/>
          <p:cNvSpPr txBox="1">
            <a:spLocks noChangeArrowheads="1"/>
          </p:cNvSpPr>
          <p:nvPr/>
        </p:nvSpPr>
        <p:spPr bwMode="auto">
          <a:xfrm>
            <a:off x="652412" y="1392850"/>
            <a:ext cx="6263395" cy="2434101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2000" b="1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course     </a:t>
            </a:r>
            <a:r>
              <a:rPr kumimoji="1" lang="en-US" altLang="zh-CN" sz="2000" b="1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定义数据结点类型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char  </a:t>
            </a:r>
            <a:r>
              <a:rPr kumimoji="1" lang="en-US" altLang="zh-CN" sz="2000" b="1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kumimoji="1" lang="en-US" altLang="zh-CN" sz="2000" b="1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no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[10];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char  </a:t>
            </a:r>
            <a:r>
              <a:rPr kumimoji="1" lang="en-US" altLang="zh-CN" sz="2000" b="1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cname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[20];</a:t>
            </a:r>
          </a:p>
          <a:p>
            <a:pPr>
              <a:lnSpc>
                <a:spcPct val="120000"/>
              </a:lnSpc>
              <a:defRPr/>
            </a:pPr>
            <a:r>
              <a:rPr kumimoji="1"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sz="2000" b="1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classHours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en-US" altLang="zh-CN" sz="2000" b="1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course 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*next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指向后继数据结点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  <a:r>
              <a:rPr kumimoji="1" lang="en-US" altLang="zh-CN" sz="2000" b="1" dirty="0" err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CourseList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</p:txBody>
      </p:sp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240156" y="5131125"/>
            <a:ext cx="504825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altLang="zh-CN" sz="20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Rectangle 5"/>
          <p:cNvSpPr>
            <a:spLocks noChangeArrowheads="1"/>
          </p:cNvSpPr>
          <p:nvPr/>
        </p:nvSpPr>
        <p:spPr bwMode="auto">
          <a:xfrm>
            <a:off x="736553" y="5131125"/>
            <a:ext cx="503237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altLang="zh-CN" sz="20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Rectangle 6"/>
          <p:cNvSpPr>
            <a:spLocks noChangeArrowheads="1"/>
          </p:cNvSpPr>
          <p:nvPr/>
        </p:nvSpPr>
        <p:spPr bwMode="auto">
          <a:xfrm>
            <a:off x="1212803" y="5131125"/>
            <a:ext cx="503237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zh-CN" altLang="zh-CN" sz="2400" b="1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Arc 7"/>
          <p:cNvSpPr>
            <a:spLocks/>
          </p:cNvSpPr>
          <p:nvPr/>
        </p:nvSpPr>
        <p:spPr bwMode="auto">
          <a:xfrm>
            <a:off x="131715" y="4627888"/>
            <a:ext cx="576263" cy="503237"/>
          </a:xfrm>
          <a:custGeom>
            <a:avLst/>
            <a:gdLst>
              <a:gd name="T0" fmla="*/ 0 w 21600"/>
              <a:gd name="T1" fmla="*/ 0 h 21600"/>
              <a:gd name="T2" fmla="*/ 410160606 w 21600"/>
              <a:gd name="T3" fmla="*/ 273155646 h 21600"/>
              <a:gd name="T4" fmla="*/ 0 w 21600"/>
              <a:gd name="T5" fmla="*/ 273155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8"/>
          <p:cNvSpPr txBox="1">
            <a:spLocks noChangeArrowheads="1"/>
          </p:cNvSpPr>
          <p:nvPr/>
        </p:nvSpPr>
        <p:spPr bwMode="auto">
          <a:xfrm flipH="1">
            <a:off x="347615" y="4338491"/>
            <a:ext cx="6929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2" name="Line 11"/>
          <p:cNvSpPr>
            <a:spLocks noChangeShapeType="1"/>
          </p:cNvSpPr>
          <p:nvPr/>
        </p:nvSpPr>
        <p:spPr bwMode="auto">
          <a:xfrm>
            <a:off x="1429357" y="5311306"/>
            <a:ext cx="10560" cy="751842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" name="Line 18"/>
          <p:cNvSpPr>
            <a:spLocks noChangeShapeType="1"/>
          </p:cNvSpPr>
          <p:nvPr/>
        </p:nvSpPr>
        <p:spPr bwMode="auto">
          <a:xfrm flipH="1">
            <a:off x="1572336" y="3937141"/>
            <a:ext cx="1114764" cy="2126007"/>
          </a:xfrm>
          <a:prstGeom prst="line">
            <a:avLst/>
          </a:prstGeom>
          <a:noFill/>
          <a:ln w="28575">
            <a:solidFill>
              <a:srgbClr val="FF00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4" name="Text Box 3"/>
          <p:cNvSpPr txBox="1">
            <a:spLocks noChangeArrowheads="1"/>
          </p:cNvSpPr>
          <p:nvPr/>
        </p:nvSpPr>
        <p:spPr bwMode="auto">
          <a:xfrm>
            <a:off x="7140927" y="1392850"/>
            <a:ext cx="4888081" cy="2064769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2000" b="1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kumimoji="1" lang="en-US" altLang="zh-CN" sz="2000" b="1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table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b="1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b="1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定义课程</a:t>
            </a:r>
            <a:r>
              <a:rPr kumimoji="1" lang="zh-CN" altLang="en-US" sz="2000" b="1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</a:t>
            </a:r>
            <a:endParaRPr kumimoji="1" lang="zh-CN" altLang="en-US" sz="2000" b="1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en-US" altLang="zh-CN" sz="2000" b="1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rows;                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课程表记录数</a:t>
            </a:r>
            <a:endParaRPr kumimoji="1" lang="en-US" altLang="zh-CN" sz="2000" b="1" dirty="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sz="2000" b="1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cols;                  //</a:t>
            </a:r>
            <a:r>
              <a:rPr kumimoji="1" lang="zh-CN" altLang="en-US" sz="20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课程信息列数</a:t>
            </a:r>
            <a:endParaRPr kumimoji="1" lang="en-US" altLang="zh-CN" sz="2000" b="1" dirty="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kumimoji="1" lang="en-US" altLang="zh-CN" sz="2000" b="1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ourseList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</a:t>
            </a:r>
            <a:r>
              <a:rPr kumimoji="1" lang="en-US" altLang="zh-CN" sz="2000" b="1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cnode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</a:t>
            </a:r>
            <a:r>
              <a:rPr kumimoji="1" lang="en-US" altLang="zh-CN" sz="2000" b="1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b="1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课程信息结点</a:t>
            </a:r>
            <a:endParaRPr kumimoji="1" lang="zh-CN" altLang="en-US" sz="2000" b="1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  <a:r>
              <a:rPr kumimoji="1" lang="en-US" altLang="zh-CN" sz="2000" b="1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kumimoji="1" lang="en-US" altLang="zh-CN" sz="2000" b="1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table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  <a:endParaRPr kumimoji="1" lang="en-US" altLang="zh-CN" sz="2000" b="1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1040524" y="3247246"/>
            <a:ext cx="6852745" cy="1840597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31728" y="189186"/>
            <a:ext cx="5517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设计主要的数据结构</a:t>
            </a:r>
            <a:r>
              <a:rPr lang="en-US" altLang="zh-CN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续</a:t>
            </a:r>
            <a:r>
              <a:rPr lang="en-US" altLang="zh-CN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257302"/>
              </p:ext>
            </p:extLst>
          </p:nvPr>
        </p:nvGraphicFramePr>
        <p:xfrm>
          <a:off x="945926" y="6105188"/>
          <a:ext cx="2690653" cy="39624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613071">
                  <a:extLst>
                    <a:ext uri="{9D8B030D-6E8A-4147-A177-3AD203B41FA5}">
                      <a16:colId xmlns:a16="http://schemas.microsoft.com/office/drawing/2014/main" val="7073927"/>
                    </a:ext>
                  </a:extLst>
                </a:gridCol>
                <a:gridCol w="903162">
                  <a:extLst>
                    <a:ext uri="{9D8B030D-6E8A-4147-A177-3AD203B41FA5}">
                      <a16:colId xmlns:a16="http://schemas.microsoft.com/office/drawing/2014/main" val="3348069046"/>
                    </a:ext>
                  </a:extLst>
                </a:gridCol>
                <a:gridCol w="480683">
                  <a:extLst>
                    <a:ext uri="{9D8B030D-6E8A-4147-A177-3AD203B41FA5}">
                      <a16:colId xmlns:a16="http://schemas.microsoft.com/office/drawing/2014/main" val="2981220606"/>
                    </a:ext>
                  </a:extLst>
                </a:gridCol>
                <a:gridCol w="693737">
                  <a:extLst>
                    <a:ext uri="{9D8B030D-6E8A-4147-A177-3AD203B41FA5}">
                      <a16:colId xmlns:a16="http://schemas.microsoft.com/office/drawing/2014/main" val="3428548374"/>
                    </a:ext>
                  </a:extLst>
                </a:gridCol>
              </a:tblGrid>
              <a:tr h="3185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C01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数据库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48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548070"/>
                  </a:ext>
                </a:extLst>
              </a:tr>
            </a:tbl>
          </a:graphicData>
        </a:graphic>
      </p:graphicFrame>
      <p:graphicFrame>
        <p:nvGraphicFramePr>
          <p:cNvPr id="84" name="表格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716760"/>
              </p:ext>
            </p:extLst>
          </p:nvPr>
        </p:nvGraphicFramePr>
        <p:xfrm>
          <a:off x="3925600" y="6120957"/>
          <a:ext cx="2690653" cy="39624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613071">
                  <a:extLst>
                    <a:ext uri="{9D8B030D-6E8A-4147-A177-3AD203B41FA5}">
                      <a16:colId xmlns:a16="http://schemas.microsoft.com/office/drawing/2014/main" val="7073927"/>
                    </a:ext>
                  </a:extLst>
                </a:gridCol>
                <a:gridCol w="1147426">
                  <a:extLst>
                    <a:ext uri="{9D8B030D-6E8A-4147-A177-3AD203B41FA5}">
                      <a16:colId xmlns:a16="http://schemas.microsoft.com/office/drawing/2014/main" val="3348069046"/>
                    </a:ext>
                  </a:extLst>
                </a:gridCol>
                <a:gridCol w="409903">
                  <a:extLst>
                    <a:ext uri="{9D8B030D-6E8A-4147-A177-3AD203B41FA5}">
                      <a16:colId xmlns:a16="http://schemas.microsoft.com/office/drawing/2014/main" val="2981220606"/>
                    </a:ext>
                  </a:extLst>
                </a:gridCol>
                <a:gridCol w="520253">
                  <a:extLst>
                    <a:ext uri="{9D8B030D-6E8A-4147-A177-3AD203B41FA5}">
                      <a16:colId xmlns:a16="http://schemas.microsoft.com/office/drawing/2014/main" val="3428548374"/>
                    </a:ext>
                  </a:extLst>
                </a:gridCol>
              </a:tblGrid>
              <a:tr h="3185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C02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数据结构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64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548070"/>
                  </a:ext>
                </a:extLst>
              </a:tr>
            </a:tbl>
          </a:graphicData>
        </a:graphic>
      </p:graphicFrame>
      <p:cxnSp>
        <p:nvCxnSpPr>
          <p:cNvPr id="6" name="直接箭头连接符 5"/>
          <p:cNvCxnSpPr>
            <a:endCxn id="84" idx="1"/>
          </p:cNvCxnSpPr>
          <p:nvPr/>
        </p:nvCxnSpPr>
        <p:spPr>
          <a:xfrm flipV="1">
            <a:off x="3415862" y="6319077"/>
            <a:ext cx="509738" cy="718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表格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607737"/>
              </p:ext>
            </p:extLst>
          </p:nvPr>
        </p:nvGraphicFramePr>
        <p:xfrm>
          <a:off x="6957848" y="6128145"/>
          <a:ext cx="2690653" cy="39624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613071">
                  <a:extLst>
                    <a:ext uri="{9D8B030D-6E8A-4147-A177-3AD203B41FA5}">
                      <a16:colId xmlns:a16="http://schemas.microsoft.com/office/drawing/2014/main" val="7073927"/>
                    </a:ext>
                  </a:extLst>
                </a:gridCol>
                <a:gridCol w="1147426">
                  <a:extLst>
                    <a:ext uri="{9D8B030D-6E8A-4147-A177-3AD203B41FA5}">
                      <a16:colId xmlns:a16="http://schemas.microsoft.com/office/drawing/2014/main" val="3348069046"/>
                    </a:ext>
                  </a:extLst>
                </a:gridCol>
                <a:gridCol w="409903">
                  <a:extLst>
                    <a:ext uri="{9D8B030D-6E8A-4147-A177-3AD203B41FA5}">
                      <a16:colId xmlns:a16="http://schemas.microsoft.com/office/drawing/2014/main" val="2981220606"/>
                    </a:ext>
                  </a:extLst>
                </a:gridCol>
                <a:gridCol w="520253">
                  <a:extLst>
                    <a:ext uri="{9D8B030D-6E8A-4147-A177-3AD203B41FA5}">
                      <a16:colId xmlns:a16="http://schemas.microsoft.com/office/drawing/2014/main" val="3428548374"/>
                    </a:ext>
                  </a:extLst>
                </a:gridCol>
              </a:tblGrid>
              <a:tr h="3185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C03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程序设计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64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∧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548070"/>
                  </a:ext>
                </a:extLst>
              </a:tr>
            </a:tbl>
          </a:graphicData>
        </a:graphic>
      </p:graphicFrame>
      <p:cxnSp>
        <p:nvCxnSpPr>
          <p:cNvPr id="88" name="直接箭头连接符 87"/>
          <p:cNvCxnSpPr/>
          <p:nvPr/>
        </p:nvCxnSpPr>
        <p:spPr>
          <a:xfrm flipV="1">
            <a:off x="6358759" y="6296120"/>
            <a:ext cx="599089" cy="718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94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Box 2"/>
          <p:cNvSpPr txBox="1">
            <a:spLocks noChangeArrowheads="1"/>
          </p:cNvSpPr>
          <p:nvPr/>
        </p:nvSpPr>
        <p:spPr bwMode="auto">
          <a:xfrm>
            <a:off x="652412" y="873236"/>
            <a:ext cx="5857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成绩单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链表中数据结点类型定义如下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endParaRPr kumimoji="1" lang="en-US" altLang="zh-CN" sz="2000" b="1" dirty="0">
              <a:solidFill>
                <a:srgbClr val="339933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" name="Text Box 3"/>
          <p:cNvSpPr txBox="1">
            <a:spLocks noChangeArrowheads="1"/>
          </p:cNvSpPr>
          <p:nvPr/>
        </p:nvSpPr>
        <p:spPr bwMode="auto">
          <a:xfrm>
            <a:off x="652412" y="1392850"/>
            <a:ext cx="6263395" cy="2434101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kumimoji="1" lang="en-US" altLang="zh-CN" sz="2000" b="1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rade     </a:t>
            </a:r>
            <a:r>
              <a:rPr kumimoji="1" lang="en-US" altLang="zh-CN" sz="2000" b="1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定义数据结点类型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char  </a:t>
            </a:r>
            <a:r>
              <a:rPr kumimoji="1" lang="en-US" altLang="zh-CN" sz="2000" b="1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sno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[12];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char  </a:t>
            </a:r>
            <a:r>
              <a:rPr kumimoji="1" lang="en-US" altLang="zh-CN" sz="2000" b="1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cno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[10];</a:t>
            </a:r>
          </a:p>
          <a:p>
            <a:pPr>
              <a:lnSpc>
                <a:spcPct val="120000"/>
              </a:lnSpc>
              <a:defRPr/>
            </a:pPr>
            <a:r>
              <a:rPr kumimoji="1"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sz="2000" b="1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score 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en-US" altLang="zh-CN" sz="2000" b="1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grade 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*next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指向后继数据结点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Grade</a:t>
            </a:r>
            <a:r>
              <a:rPr kumimoji="1" lang="en-US" altLang="zh-CN" sz="2000" b="1" dirty="0" err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List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</p:txBody>
      </p:sp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240156" y="5131125"/>
            <a:ext cx="504825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altLang="zh-CN" sz="20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Rectangle 5"/>
          <p:cNvSpPr>
            <a:spLocks noChangeArrowheads="1"/>
          </p:cNvSpPr>
          <p:nvPr/>
        </p:nvSpPr>
        <p:spPr bwMode="auto">
          <a:xfrm>
            <a:off x="736553" y="5131125"/>
            <a:ext cx="503237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altLang="zh-CN" sz="20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Rectangle 6"/>
          <p:cNvSpPr>
            <a:spLocks noChangeArrowheads="1"/>
          </p:cNvSpPr>
          <p:nvPr/>
        </p:nvSpPr>
        <p:spPr bwMode="auto">
          <a:xfrm>
            <a:off x="1212803" y="5131125"/>
            <a:ext cx="503237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zh-CN" altLang="zh-CN" sz="2400" b="1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Arc 7"/>
          <p:cNvSpPr>
            <a:spLocks/>
          </p:cNvSpPr>
          <p:nvPr/>
        </p:nvSpPr>
        <p:spPr bwMode="auto">
          <a:xfrm>
            <a:off x="131715" y="4627888"/>
            <a:ext cx="576263" cy="503237"/>
          </a:xfrm>
          <a:custGeom>
            <a:avLst/>
            <a:gdLst>
              <a:gd name="T0" fmla="*/ 0 w 21600"/>
              <a:gd name="T1" fmla="*/ 0 h 21600"/>
              <a:gd name="T2" fmla="*/ 410160606 w 21600"/>
              <a:gd name="T3" fmla="*/ 273155646 h 21600"/>
              <a:gd name="T4" fmla="*/ 0 w 21600"/>
              <a:gd name="T5" fmla="*/ 273155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8"/>
          <p:cNvSpPr txBox="1">
            <a:spLocks noChangeArrowheads="1"/>
          </p:cNvSpPr>
          <p:nvPr/>
        </p:nvSpPr>
        <p:spPr bwMode="auto">
          <a:xfrm flipH="1">
            <a:off x="347615" y="4338491"/>
            <a:ext cx="6929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2" name="Line 11"/>
          <p:cNvSpPr>
            <a:spLocks noChangeShapeType="1"/>
          </p:cNvSpPr>
          <p:nvPr/>
        </p:nvSpPr>
        <p:spPr bwMode="auto">
          <a:xfrm>
            <a:off x="1429357" y="5311306"/>
            <a:ext cx="10560" cy="751842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" name="Line 18"/>
          <p:cNvSpPr>
            <a:spLocks noChangeShapeType="1"/>
          </p:cNvSpPr>
          <p:nvPr/>
        </p:nvSpPr>
        <p:spPr bwMode="auto">
          <a:xfrm flipH="1">
            <a:off x="1572336" y="3937141"/>
            <a:ext cx="1114764" cy="2126007"/>
          </a:xfrm>
          <a:prstGeom prst="line">
            <a:avLst/>
          </a:prstGeom>
          <a:noFill/>
          <a:ln w="28575">
            <a:solidFill>
              <a:srgbClr val="FF00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4" name="Text Box 3"/>
          <p:cNvSpPr txBox="1">
            <a:spLocks noChangeArrowheads="1"/>
          </p:cNvSpPr>
          <p:nvPr/>
        </p:nvSpPr>
        <p:spPr bwMode="auto">
          <a:xfrm>
            <a:off x="7140927" y="1392850"/>
            <a:ext cx="4888081" cy="2064769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2000" b="1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en-US" altLang="zh-CN" sz="2000" b="1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table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b="1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b="1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定义成绩</a:t>
            </a:r>
            <a:r>
              <a:rPr kumimoji="1" lang="zh-CN" altLang="en-US" sz="2000" b="1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</a:t>
            </a:r>
            <a:endParaRPr kumimoji="1" lang="zh-CN" altLang="en-US" sz="2000" b="1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en-US" altLang="zh-CN" sz="2000" b="1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rows;                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成绩表记录数</a:t>
            </a:r>
            <a:endParaRPr kumimoji="1" lang="en-US" altLang="zh-CN" sz="2000" b="1" dirty="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sz="2000" b="1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cols;                  //</a:t>
            </a:r>
            <a:r>
              <a:rPr kumimoji="1" lang="zh-CN" altLang="en-US" sz="20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成绩信息列数</a:t>
            </a:r>
            <a:endParaRPr kumimoji="1" lang="en-US" altLang="zh-CN" sz="2000" b="1" dirty="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en-US" altLang="zh-CN" sz="2000" b="1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GradeList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en-US" altLang="zh-CN" sz="2000" b="1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node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</a:t>
            </a:r>
            <a:r>
              <a:rPr kumimoji="1" lang="en-US" altLang="zh-CN" sz="2000" b="1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b="1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成绩信息结点</a:t>
            </a:r>
            <a:endParaRPr kumimoji="1" lang="zh-CN" altLang="en-US" sz="2000" b="1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  <a:r>
              <a:rPr kumimoji="1" lang="en-US" altLang="zh-CN" sz="2000" b="1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en-US" altLang="zh-CN" sz="2000" b="1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table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  <a:endParaRPr kumimoji="1" lang="en-US" altLang="zh-CN" sz="2000" b="1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1040524" y="3247246"/>
            <a:ext cx="6852745" cy="1840597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31728" y="189186"/>
            <a:ext cx="5517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设计主要的数据结构（续）</a:t>
            </a:r>
            <a:endParaRPr lang="zh-CN" altLang="en-US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860256"/>
              </p:ext>
            </p:extLst>
          </p:nvPr>
        </p:nvGraphicFramePr>
        <p:xfrm>
          <a:off x="744982" y="6105188"/>
          <a:ext cx="2891598" cy="39624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999735">
                  <a:extLst>
                    <a:ext uri="{9D8B030D-6E8A-4147-A177-3AD203B41FA5}">
                      <a16:colId xmlns:a16="http://schemas.microsoft.com/office/drawing/2014/main" val="7073927"/>
                    </a:ext>
                  </a:extLst>
                </a:gridCol>
                <a:gridCol w="861849">
                  <a:extLst>
                    <a:ext uri="{9D8B030D-6E8A-4147-A177-3AD203B41FA5}">
                      <a16:colId xmlns:a16="http://schemas.microsoft.com/office/drawing/2014/main" val="3348069046"/>
                    </a:ext>
                  </a:extLst>
                </a:gridCol>
                <a:gridCol w="515006">
                  <a:extLst>
                    <a:ext uri="{9D8B030D-6E8A-4147-A177-3AD203B41FA5}">
                      <a16:colId xmlns:a16="http://schemas.microsoft.com/office/drawing/2014/main" val="2981220606"/>
                    </a:ext>
                  </a:extLst>
                </a:gridCol>
                <a:gridCol w="515008">
                  <a:extLst>
                    <a:ext uri="{9D8B030D-6E8A-4147-A177-3AD203B41FA5}">
                      <a16:colId xmlns:a16="http://schemas.microsoft.com/office/drawing/2014/main" val="3428548374"/>
                    </a:ext>
                  </a:extLst>
                </a:gridCol>
              </a:tblGrid>
              <a:tr h="3185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201801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C01</a:t>
                      </a: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80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548070"/>
                  </a:ext>
                </a:extLst>
              </a:tr>
            </a:tbl>
          </a:graphicData>
        </a:graphic>
      </p:graphicFrame>
      <p:graphicFrame>
        <p:nvGraphicFramePr>
          <p:cNvPr id="84" name="表格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204548"/>
              </p:ext>
            </p:extLst>
          </p:nvPr>
        </p:nvGraphicFramePr>
        <p:xfrm>
          <a:off x="3925600" y="6120957"/>
          <a:ext cx="2690653" cy="39624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846097">
                  <a:extLst>
                    <a:ext uri="{9D8B030D-6E8A-4147-A177-3AD203B41FA5}">
                      <a16:colId xmlns:a16="http://schemas.microsoft.com/office/drawing/2014/main" val="7073927"/>
                    </a:ext>
                  </a:extLst>
                </a:gridCol>
                <a:gridCol w="840827">
                  <a:extLst>
                    <a:ext uri="{9D8B030D-6E8A-4147-A177-3AD203B41FA5}">
                      <a16:colId xmlns:a16="http://schemas.microsoft.com/office/drawing/2014/main" val="3348069046"/>
                    </a:ext>
                  </a:extLst>
                </a:gridCol>
                <a:gridCol w="483476">
                  <a:extLst>
                    <a:ext uri="{9D8B030D-6E8A-4147-A177-3AD203B41FA5}">
                      <a16:colId xmlns:a16="http://schemas.microsoft.com/office/drawing/2014/main" val="2981220606"/>
                    </a:ext>
                  </a:extLst>
                </a:gridCol>
                <a:gridCol w="520253">
                  <a:extLst>
                    <a:ext uri="{9D8B030D-6E8A-4147-A177-3AD203B41FA5}">
                      <a16:colId xmlns:a16="http://schemas.microsoft.com/office/drawing/2014/main" val="3428548374"/>
                    </a:ext>
                  </a:extLst>
                </a:gridCol>
              </a:tblGrid>
              <a:tr h="3185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201802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C01</a:t>
                      </a: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90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548070"/>
                  </a:ext>
                </a:extLst>
              </a:tr>
            </a:tbl>
          </a:graphicData>
        </a:graphic>
      </p:graphicFrame>
      <p:cxnSp>
        <p:nvCxnSpPr>
          <p:cNvPr id="6" name="直接箭头连接符 5"/>
          <p:cNvCxnSpPr>
            <a:endCxn id="84" idx="1"/>
          </p:cNvCxnSpPr>
          <p:nvPr/>
        </p:nvCxnSpPr>
        <p:spPr>
          <a:xfrm flipV="1">
            <a:off x="3415862" y="6319077"/>
            <a:ext cx="509738" cy="718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表格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601178"/>
              </p:ext>
            </p:extLst>
          </p:nvPr>
        </p:nvGraphicFramePr>
        <p:xfrm>
          <a:off x="6957848" y="6128145"/>
          <a:ext cx="2690653" cy="39624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830318">
                  <a:extLst>
                    <a:ext uri="{9D8B030D-6E8A-4147-A177-3AD203B41FA5}">
                      <a16:colId xmlns:a16="http://schemas.microsoft.com/office/drawing/2014/main" val="7073927"/>
                    </a:ext>
                  </a:extLst>
                </a:gridCol>
                <a:gridCol w="930179">
                  <a:extLst>
                    <a:ext uri="{9D8B030D-6E8A-4147-A177-3AD203B41FA5}">
                      <a16:colId xmlns:a16="http://schemas.microsoft.com/office/drawing/2014/main" val="3348069046"/>
                    </a:ext>
                  </a:extLst>
                </a:gridCol>
                <a:gridCol w="409903">
                  <a:extLst>
                    <a:ext uri="{9D8B030D-6E8A-4147-A177-3AD203B41FA5}">
                      <a16:colId xmlns:a16="http://schemas.microsoft.com/office/drawing/2014/main" val="2981220606"/>
                    </a:ext>
                  </a:extLst>
                </a:gridCol>
                <a:gridCol w="520253">
                  <a:extLst>
                    <a:ext uri="{9D8B030D-6E8A-4147-A177-3AD203B41FA5}">
                      <a16:colId xmlns:a16="http://schemas.microsoft.com/office/drawing/2014/main" val="3428548374"/>
                    </a:ext>
                  </a:extLst>
                </a:gridCol>
              </a:tblGrid>
              <a:tr h="3185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201803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C01</a:t>
                      </a: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95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548070"/>
                  </a:ext>
                </a:extLst>
              </a:tr>
            </a:tbl>
          </a:graphicData>
        </a:graphic>
      </p:graphicFrame>
      <p:cxnSp>
        <p:nvCxnSpPr>
          <p:cNvPr id="88" name="直接箭头连接符 87"/>
          <p:cNvCxnSpPr/>
          <p:nvPr/>
        </p:nvCxnSpPr>
        <p:spPr>
          <a:xfrm flipV="1">
            <a:off x="6358759" y="6296120"/>
            <a:ext cx="599089" cy="718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9391007" y="6342810"/>
            <a:ext cx="599089" cy="7188"/>
          </a:xfrm>
          <a:prstGeom prst="straightConnector1">
            <a:avLst/>
          </a:prstGeom>
          <a:ln w="28575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1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901</Words>
  <Application>Microsoft Office PowerPoint</Application>
  <PresentationFormat>宽屏</PresentationFormat>
  <Paragraphs>230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等线</vt:lpstr>
      <vt:lpstr>等线 Light</vt:lpstr>
      <vt:lpstr>黑体</vt:lpstr>
      <vt:lpstr>楷体</vt:lpstr>
      <vt:lpstr>楷体_GB2312</vt:lpstr>
      <vt:lpstr>宋体</vt:lpstr>
      <vt:lpstr>Arial</vt:lpstr>
      <vt:lpstr>Times New Roman</vt:lpstr>
      <vt:lpstr>Office 主题​​</vt:lpstr>
      <vt:lpstr>程序设计与算法基础II实验总体介绍</vt:lpstr>
      <vt:lpstr>实验1: 学生课程成绩查询程序（8学时）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DRChina</dc:creator>
  <cp:lastModifiedBy>DRChina</cp:lastModifiedBy>
  <cp:revision>29</cp:revision>
  <dcterms:created xsi:type="dcterms:W3CDTF">2019-04-15T21:24:53Z</dcterms:created>
  <dcterms:modified xsi:type="dcterms:W3CDTF">2019-04-16T03:45:17Z</dcterms:modified>
</cp:coreProperties>
</file>