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xml" ContentType="application/inkml+xml"/>
  <Override PartName="/ppt/ink/ink3.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36"/>
  </p:notesMasterIdLst>
  <p:handoutMasterIdLst>
    <p:handoutMasterId r:id="rId37"/>
  </p:handoutMasterIdLst>
  <p:sldIdLst>
    <p:sldId id="256" r:id="rId4"/>
    <p:sldId id="294" r:id="rId5"/>
    <p:sldId id="274" r:id="rId6"/>
    <p:sldId id="356" r:id="rId7"/>
    <p:sldId id="359" r:id="rId8"/>
    <p:sldId id="364" r:id="rId9"/>
    <p:sldId id="365" r:id="rId10"/>
    <p:sldId id="277" r:id="rId11"/>
    <p:sldId id="304" r:id="rId12"/>
    <p:sldId id="372" r:id="rId13"/>
    <p:sldId id="305" r:id="rId14"/>
    <p:sldId id="288" r:id="rId15"/>
    <p:sldId id="324" r:id="rId16"/>
    <p:sldId id="368" r:id="rId17"/>
    <p:sldId id="299" r:id="rId18"/>
    <p:sldId id="330" r:id="rId19"/>
    <p:sldId id="366" r:id="rId20"/>
    <p:sldId id="333" r:id="rId21"/>
    <p:sldId id="335" r:id="rId22"/>
    <p:sldId id="340" r:id="rId23"/>
    <p:sldId id="367" r:id="rId24"/>
    <p:sldId id="345" r:id="rId25"/>
    <p:sldId id="321" r:id="rId26"/>
    <p:sldId id="346" r:id="rId27"/>
    <p:sldId id="371" r:id="rId28"/>
    <p:sldId id="375" r:id="rId29"/>
    <p:sldId id="308" r:id="rId30"/>
    <p:sldId id="370" r:id="rId31"/>
    <p:sldId id="376" r:id="rId32"/>
    <p:sldId id="373" r:id="rId33"/>
    <p:sldId id="338" r:id="rId34"/>
    <p:sldId id="342"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3">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1F0"/>
    <a:srgbClr val="F0F0EF"/>
    <a:srgbClr val="3F3F3F"/>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D81659-9F4D-4A76-BF63-D475250C4EE0}" v="4" dt="2022-11-28T04:41:04.8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0581" autoAdjust="0"/>
  </p:normalViewPr>
  <p:slideViewPr>
    <p:cSldViewPr snapToGrid="0">
      <p:cViewPr varScale="1">
        <p:scale>
          <a:sx n="72" d="100"/>
          <a:sy n="72" d="100"/>
        </p:scale>
        <p:origin x="998" y="62"/>
      </p:cViewPr>
      <p:guideLst>
        <p:guide orient="horz" pos="2153"/>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oxian Weng" userId="dfbd941942bbbd95" providerId="LiveId" clId="{C2D81659-9F4D-4A76-BF63-D475250C4EE0}"/>
    <pc:docChg chg="custSel addSld delSld modSld">
      <pc:chgData name="Yaoxian Weng" userId="dfbd941942bbbd95" providerId="LiveId" clId="{C2D81659-9F4D-4A76-BF63-D475250C4EE0}" dt="2022-11-28T04:46:48.685" v="718" actId="20577"/>
      <pc:docMkLst>
        <pc:docMk/>
      </pc:docMkLst>
      <pc:sldChg chg="modSp mod">
        <pc:chgData name="Yaoxian Weng" userId="dfbd941942bbbd95" providerId="LiveId" clId="{C2D81659-9F4D-4A76-BF63-D475250C4EE0}" dt="2022-11-28T04:39:25.188" v="464" actId="21"/>
        <pc:sldMkLst>
          <pc:docMk/>
          <pc:sldMk cId="2762793654" sldId="288"/>
        </pc:sldMkLst>
        <pc:graphicFrameChg chg="modGraphic">
          <ac:chgData name="Yaoxian Weng" userId="dfbd941942bbbd95" providerId="LiveId" clId="{C2D81659-9F4D-4A76-BF63-D475250C4EE0}" dt="2022-11-28T04:39:25.188" v="464" actId="21"/>
          <ac:graphicFrameMkLst>
            <pc:docMk/>
            <pc:sldMk cId="2762793654" sldId="288"/>
            <ac:graphicFrameMk id="11" creationId="{02F07800-0394-781E-4420-6A482A259BC9}"/>
          </ac:graphicFrameMkLst>
        </pc:graphicFrameChg>
      </pc:sldChg>
      <pc:sldChg chg="modSp mod">
        <pc:chgData name="Yaoxian Weng" userId="dfbd941942bbbd95" providerId="LiveId" clId="{C2D81659-9F4D-4A76-BF63-D475250C4EE0}" dt="2022-11-28T04:38:47.870" v="459" actId="207"/>
        <pc:sldMkLst>
          <pc:docMk/>
          <pc:sldMk cId="1072236730" sldId="304"/>
        </pc:sldMkLst>
        <pc:spChg chg="mod">
          <ac:chgData name="Yaoxian Weng" userId="dfbd941942bbbd95" providerId="LiveId" clId="{C2D81659-9F4D-4A76-BF63-D475250C4EE0}" dt="2022-11-28T04:38:47.870" v="459" actId="207"/>
          <ac:spMkLst>
            <pc:docMk/>
            <pc:sldMk cId="1072236730" sldId="304"/>
            <ac:spMk id="3" creationId="{418B786D-C295-2E19-DB99-7BB2C501FA6F}"/>
          </ac:spMkLst>
        </pc:spChg>
      </pc:sldChg>
      <pc:sldChg chg="addSp modSp mod">
        <pc:chgData name="Yaoxian Weng" userId="dfbd941942bbbd95" providerId="LiveId" clId="{C2D81659-9F4D-4A76-BF63-D475250C4EE0}" dt="2022-11-28T04:36:10.373" v="389" actId="1076"/>
        <pc:sldMkLst>
          <pc:docMk/>
          <pc:sldMk cId="146567103" sldId="321"/>
        </pc:sldMkLst>
        <pc:spChg chg="add mod">
          <ac:chgData name="Yaoxian Weng" userId="dfbd941942bbbd95" providerId="LiveId" clId="{C2D81659-9F4D-4A76-BF63-D475250C4EE0}" dt="2022-11-28T04:36:10.373" v="389" actId="1076"/>
          <ac:spMkLst>
            <pc:docMk/>
            <pc:sldMk cId="146567103" sldId="321"/>
            <ac:spMk id="4" creationId="{CCA03F95-4E41-034E-AC2F-4413B45581E0}"/>
          </ac:spMkLst>
        </pc:spChg>
        <pc:picChg chg="mod">
          <ac:chgData name="Yaoxian Weng" userId="dfbd941942bbbd95" providerId="LiveId" clId="{C2D81659-9F4D-4A76-BF63-D475250C4EE0}" dt="2022-11-28T04:35:25.574" v="299" actId="1076"/>
          <ac:picMkLst>
            <pc:docMk/>
            <pc:sldMk cId="146567103" sldId="321"/>
            <ac:picMk id="6" creationId="{E345532A-CB98-A72B-3CF9-F8E55B1143E3}"/>
          </ac:picMkLst>
        </pc:picChg>
        <pc:picChg chg="mod">
          <ac:chgData name="Yaoxian Weng" userId="dfbd941942bbbd95" providerId="LiveId" clId="{C2D81659-9F4D-4A76-BF63-D475250C4EE0}" dt="2022-11-28T04:35:23.856" v="298" actId="1076"/>
          <ac:picMkLst>
            <pc:docMk/>
            <pc:sldMk cId="146567103" sldId="321"/>
            <ac:picMk id="16" creationId="{1717AB36-00D7-F0DB-B715-BF74B0324373}"/>
          </ac:picMkLst>
        </pc:picChg>
      </pc:sldChg>
      <pc:sldChg chg="modSp mod">
        <pc:chgData name="Yaoxian Weng" userId="dfbd941942bbbd95" providerId="LiveId" clId="{C2D81659-9F4D-4A76-BF63-D475250C4EE0}" dt="2022-11-28T04:42:44.624" v="647" actId="20577"/>
        <pc:sldMkLst>
          <pc:docMk/>
          <pc:sldMk cId="2296631795" sldId="370"/>
        </pc:sldMkLst>
        <pc:graphicFrameChg chg="modGraphic">
          <ac:chgData name="Yaoxian Weng" userId="dfbd941942bbbd95" providerId="LiveId" clId="{C2D81659-9F4D-4A76-BF63-D475250C4EE0}" dt="2022-11-28T04:42:44.624" v="647" actId="20577"/>
          <ac:graphicFrameMkLst>
            <pc:docMk/>
            <pc:sldMk cId="2296631795" sldId="370"/>
            <ac:graphicFrameMk id="2" creationId="{FE4E1897-D0F1-44E0-12C3-86D27D181F0A}"/>
          </ac:graphicFrameMkLst>
        </pc:graphicFrameChg>
      </pc:sldChg>
      <pc:sldChg chg="delSp modSp mod">
        <pc:chgData name="Yaoxian Weng" userId="dfbd941942bbbd95" providerId="LiveId" clId="{C2D81659-9F4D-4A76-BF63-D475250C4EE0}" dt="2022-11-28T04:19:06.080" v="3"/>
        <pc:sldMkLst>
          <pc:docMk/>
          <pc:sldMk cId="1550318082" sldId="371"/>
        </pc:sldMkLst>
        <pc:spChg chg="del mod">
          <ac:chgData name="Yaoxian Weng" userId="dfbd941942bbbd95" providerId="LiveId" clId="{C2D81659-9F4D-4A76-BF63-D475250C4EE0}" dt="2022-11-28T04:19:06.080" v="3"/>
          <ac:spMkLst>
            <pc:docMk/>
            <pc:sldMk cId="1550318082" sldId="371"/>
            <ac:spMk id="10" creationId="{A1EE7F26-F074-0354-48E3-23804F4B94D9}"/>
          </ac:spMkLst>
        </pc:spChg>
      </pc:sldChg>
      <pc:sldChg chg="modSp mod">
        <pc:chgData name="Yaoxian Weng" userId="dfbd941942bbbd95" providerId="LiveId" clId="{C2D81659-9F4D-4A76-BF63-D475250C4EE0}" dt="2022-11-28T04:46:48.685" v="718" actId="20577"/>
        <pc:sldMkLst>
          <pc:docMk/>
          <pc:sldMk cId="3892585898" sldId="373"/>
        </pc:sldMkLst>
        <pc:spChg chg="mod">
          <ac:chgData name="Yaoxian Weng" userId="dfbd941942bbbd95" providerId="LiveId" clId="{C2D81659-9F4D-4A76-BF63-D475250C4EE0}" dt="2022-11-28T04:45:55.880" v="662" actId="20577"/>
          <ac:spMkLst>
            <pc:docMk/>
            <pc:sldMk cId="3892585898" sldId="373"/>
            <ac:spMk id="2" creationId="{C0F43531-A3F4-45A6-1D57-384349AAF9D9}"/>
          </ac:spMkLst>
        </pc:spChg>
        <pc:spChg chg="mod">
          <ac:chgData name="Yaoxian Weng" userId="dfbd941942bbbd95" providerId="LiveId" clId="{C2D81659-9F4D-4A76-BF63-D475250C4EE0}" dt="2022-11-28T04:46:48.685" v="718" actId="20577"/>
          <ac:spMkLst>
            <pc:docMk/>
            <pc:sldMk cId="3892585898" sldId="373"/>
            <ac:spMk id="3" creationId="{0A6390D7-0662-005F-52F0-7871B833A682}"/>
          </ac:spMkLst>
        </pc:spChg>
      </pc:sldChg>
      <pc:sldChg chg="new del">
        <pc:chgData name="Yaoxian Weng" userId="dfbd941942bbbd95" providerId="LiveId" clId="{C2D81659-9F4D-4A76-BF63-D475250C4EE0}" dt="2022-11-28T04:19:29.557" v="5" actId="47"/>
        <pc:sldMkLst>
          <pc:docMk/>
          <pc:sldMk cId="2075549383" sldId="374"/>
        </pc:sldMkLst>
      </pc:sldChg>
      <pc:sldChg chg="addSp modSp new mod">
        <pc:chgData name="Yaoxian Weng" userId="dfbd941942bbbd95" providerId="LiveId" clId="{C2D81659-9F4D-4A76-BF63-D475250C4EE0}" dt="2022-11-28T04:40:11.727" v="467" actId="207"/>
        <pc:sldMkLst>
          <pc:docMk/>
          <pc:sldMk cId="792798660" sldId="375"/>
        </pc:sldMkLst>
        <pc:spChg chg="add mod">
          <ac:chgData name="Yaoxian Weng" userId="dfbd941942bbbd95" providerId="LiveId" clId="{C2D81659-9F4D-4A76-BF63-D475250C4EE0}" dt="2022-11-28T04:20:17.431" v="29" actId="1076"/>
          <ac:spMkLst>
            <pc:docMk/>
            <pc:sldMk cId="792798660" sldId="375"/>
            <ac:spMk id="2" creationId="{64A87B0A-C33D-CF3E-9852-1704FCA267AD}"/>
          </ac:spMkLst>
        </pc:spChg>
        <pc:spChg chg="add mod">
          <ac:chgData name="Yaoxian Weng" userId="dfbd941942bbbd95" providerId="LiveId" clId="{C2D81659-9F4D-4A76-BF63-D475250C4EE0}" dt="2022-11-28T04:40:11.727" v="467" actId="207"/>
          <ac:spMkLst>
            <pc:docMk/>
            <pc:sldMk cId="792798660" sldId="375"/>
            <ac:spMk id="3" creationId="{06CDF557-E281-386F-4D07-D6D92B840CBF}"/>
          </ac:spMkLst>
        </pc:spChg>
      </pc:sldChg>
      <pc:sldChg chg="addSp modSp new mod">
        <pc:chgData name="Yaoxian Weng" userId="dfbd941942bbbd95" providerId="LiveId" clId="{C2D81659-9F4D-4A76-BF63-D475250C4EE0}" dt="2022-11-28T04:41:48.455" v="643" actId="1076"/>
        <pc:sldMkLst>
          <pc:docMk/>
          <pc:sldMk cId="1639832729" sldId="376"/>
        </pc:sldMkLst>
        <pc:spChg chg="add mod">
          <ac:chgData name="Yaoxian Weng" userId="dfbd941942bbbd95" providerId="LiveId" clId="{C2D81659-9F4D-4A76-BF63-D475250C4EE0}" dt="2022-11-28T04:41:43.175" v="642" actId="20577"/>
          <ac:spMkLst>
            <pc:docMk/>
            <pc:sldMk cId="1639832729" sldId="376"/>
            <ac:spMk id="2" creationId="{0994B5AC-B987-FC91-F566-0831B23AA8F3}"/>
          </ac:spMkLst>
        </pc:spChg>
        <pc:spChg chg="add mod">
          <ac:chgData name="Yaoxian Weng" userId="dfbd941942bbbd95" providerId="LiveId" clId="{C2D81659-9F4D-4A76-BF63-D475250C4EE0}" dt="2022-11-28T04:41:48.455" v="643" actId="1076"/>
          <ac:spMkLst>
            <pc:docMk/>
            <pc:sldMk cId="1639832729" sldId="376"/>
            <ac:spMk id="3" creationId="{923C3827-525B-5C99-E432-001E03023AF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2022/11/28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30668242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20:08:34.642"/>
    </inkml:context>
    <inkml:brush xml:id="br0">
      <inkml:brushProperty name="width" value="0.05" units="cm"/>
      <inkml:brushProperty name="height" value="0.05" units="cm"/>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7T18:19:38.089"/>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0 132,'128'2,"140"-5,-180-9,-56 6,56-2,-44 8,-9 1,0-1,1-2,-1-2,0 0,0-3,34-11,-33 6,1 1,62-11,-40 12,-30 4,0 2,38-1,481 6,-518 1,-1 1,0 1,44 13,-43-9,0-1,0-2,36 2,-20-6,92 13,-36-3,-69-9,52 11,0 3,-56-12,0 2,0 0,49 20,-62-20,0 0,0-1,1 0,22 3,-16-6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7T18:19:43.190"/>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 1,'15'10,"-14"-9,0 0,1 1,-1-1,0 0,1 0,-1 0,1 0,-1 0,1 0,0-1,-1 1,3 0,48 4,-1-2,78-5,-24-1,-50 2,-32-1,1 1,-1 2,1 0,-1 1,0 2,0 0,43 14,-49-11,1-1,1-1,-1-1,1 0,35 1,99-6,-59-2,665 3,-739 1,0 1,34 8,-33-5,1-1,24 1,93 8,15 0,576-14,-708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7T18:19:52.378"/>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0 112,'13'-1,"-1"-1,0 0,0 0,0-2,0 1,21-10,-17 6,1 1,28-7,19 2,1 3,96 0,414 9,-556 0,0 1,0 1,18 5,-16-4,-1 0,28 2,289-6,-160-1,-138-1,60-10,-58 5,53 0,-51 6,-1-1,56-10,-34 4,0 2,1 4,64 5,-6 0,1267-3,-1352 2,55 9,-54-5,51 2,512-9,-572-1,58-10,-57 7,55-3,18 8,-81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7T18:19:54.944"/>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 0,'552'0,"-523"2,0 1,36 8,-5 0,-4-3,-10 0,87 3,-71-12,-3-1,-1 3,106 15,-102-8,1-2,0-4,70-5,-10 0,1414 3,-1505 2,58 10,-57-7,56 3,15-6,251-5,-206-10,77-1,641 15,-853-1,0-2,-1 0,22-6,-2 0,-14 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7T19:22:59.630"/>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 29,'2515'0,"-2485"-1,57-11,-55 6,45-1,813 5,-435 4,-433-2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7T19:23:13.368"/>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 1,'4112'0,"-4090"1,0 1,33 8,-32-5,48 3,-40-7,18-1,93 14,-116-9,-3-2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7T19:23:20.132"/>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 53,'657'0,"-637"2,0 0,34 8,-33-6,0 0,25 1,657-3,-341-5,548 3,-886-1,1-2,-1 0,0-2,28-9,-26 6,1 2,50-6,27-1,-66 7,54-2,-12 11,90 15,-164-17,82 6,128-7,-94-2,-100 1,-1-1,34-8,-32 5,1 1,23 0,440 4,-464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7T19:23:22.838"/>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0 81,'474'0,"-456"-1,1-1,0-1,18-5,-16 4,-1 0,28-2,627 4,-328 5,-312-3,21 1,0-3,85-13,-77 7,0 3,0 2,67 6,-8 0,-4-1,129-5,-148-9,-50 5,51 0,87 21,1 0,333-15,-500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7T19:16:52.553"/>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0 1,'2202'0,"-2183"1,1 1,35 8,-34-5,0-2,25 2,108-6,61 2,-127 12,-55-8,59 4,452-10,-521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7T19:17:10.057"/>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0 29,'1128'0,"-1108"-1,0-1,34-8,-33 5,1 1,24 0,662 2,-344 4,-335-2,1 1,0 1,51 11,-40-6,1-2,-1-2,1-2,50-4,4 0,2257 3,-2321 2,58 10,-57-7,53 3,1428-7,-699-3,-648 16,-110-7,62 0,-78-7,13 0,1-2,82-13,-76 7,1 2,0 3,76 6,-16 0,8-3,-107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18:00:17.030"/>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36 16383,'56'0'0,"8"0"0,6 0 0,10 0 0,0 0 0,2 0 0,4 0 0,2 0 0,5-1 0,0-2 0,0-1 0,2 0 0,3 0 0,-46 1 0,2 0 0,2 0 0,1 0 0,3 0 0,1 2 0,0-1 0,0 1 0,-6 0 0,-2 1 0,42 0 0,-10 0 0,12 0 0,-29 0 0,22 0 0,-32 0 0,6 0 0,-5 0 0,-4 0 0,-10 0 0,5 0 0,-6 0 0,-4 0 0,-7 0 0,-8 0 0,-7 0 0,-7 0 0,-3 0 0,3 0 0,1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7T19:17:13.167"/>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0 77,'1416'0,"-1395"-1,0-1,38-10,-2 1,-10 4,0-1,94-4,-43 15,117-5,-130-19,-66 18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7T19:17:15.782"/>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 2,'0'1,"0"0,1 0,-1 1,1-1,0 0,-1 0,1 0,0 0,0 0,-1 0,1 0,0-1,0 1,0 0,0 0,0-1,0 1,0 0,1-1,-1 1,0-1,0 0,0 1,0-1,1 0,-1 0,2 0,40 5,-38-5,432 4,-225-7,-107 5,115-5,-133-9,-55 6,58-2,1324 9,-1383 1,56 9,-55-5,54 2,149-9,-213 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7T19:17:27.769"/>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0 30,'27'-1,"-1"-1,34-8,-32 4,51-2,826 6,-441 4,409-2,-843 2,-1 1,30 6,-28-3,56 3,1258-9,-615-2,-555-12,-1 0,2141 15,-2293-1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7T19:17:35.218"/>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 1,'964'0,"-933"1,56 11,-54-6,43 1,45 6,4 0,32 3,-62-5,-4 0,53 3,-8 0,6-1,-127-12,-1 1,0 0,1 1,-1 1,25 10,-23-8,0-1,-1 0,2-1,21 2,191-4,-116-4,39-12,-101 8,57-1,910 8,-989-3,0 0,31-8,-30 4,59-2,109-5,23 0,118 14,-317-1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7T19:17:38.146"/>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 3,'30'2,"59"10,-58-7,55 3,84-10,117 4,-184 11,-63-7,53 1,1316-8,-1366 3,53 10,34 1,-21-13,157-21,-78-1,-141 16,0 2,67 2,-62 3,85-10,-9-4,252 8,-201 7,1411-2,-1540 2,50 10,40 1,489-12,-299-3,-305 4,0 0,32 8,-31-5,-1-1,30 0,8-5,-42-1,0 1,1 1,-1 1,0 1,36 8,-40-4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7T19:17:41.246"/>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0 0,'1258'0,"-1236"2,-1 0,36 8,27 3,11 0,-65-7,51 2,446-8,-506 1,0 1,0 2,0 0,31 11,-30-8,1-1,1-1,32 3,327-6,-190-4,-171 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18:00:45.114"/>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28 16383,'37'0'0,"-3"0"0,-6 0 0,1 0 0,3 0 0,0 0 0,-3 0 0,1 0 0,3 0 0,7 0 0,6 0 0,4 0 0,7 0 0,-1-1 0,1-2 0,-1 1 0,-2 0 0,0 1 0,-1 1 0,-5-2 0,-3 0 0,-2-1 0,-3 1 0,-1 2 0,1-2 0,0-1 0,3 1 0,8-1 0,-15 3 0,27 0 0,-37 0 0,22 0 0,-21 0 0,5 0 0,0 0 0,-3 0 0,-2 0 0,2 0 0,-2 0 0,3 0 0,3 0 0,-1 0 0,0 0 0,-2 0 0,0 0 0,0 0 0,-1 0 0,-2 0 0,-1 0 0,-2 0 0,2 0 0,1 0 0,3 0 0,1 0 0,2 0 0,2 0 0,0 0 0,1 0 0,-1 0 0,0 1 0,0 2 0,-2-1 0,-1 0 0,-1 0 0,-2 0 0,1 2 0,3 0 0,-10-2 0,7 0 0,-12 0 0,6 0 0,-2 0 0,-1 0 0,3-2 0,0 2 0,3 0 0,2 0 0,-3 0 0,3-1 0,0 1 0,-4 0 0,-1 0 0,-2-1 0,0 0 0,1 1 0,2 0 0,-1 0 0,1-1 0,-1 0 0,0 1 0,3 0 0,0 1 0,1 0 0,-1 1 0,-2 0 0,0 0 0,-1 0 0,0-2 0,0 1 0,0 0 0,0 0 0,0 1 0,2 0 0,1 0 0,11-1 0,-14 1 0,14-2 0,-17 1 0,6 0 0,-3-1 0,-7 1 0,-2 0 0,-5-1 0,-1 0 0,2 0 0,-35-19 0,16 8 0,-23-9 0,24 13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7T18:18:15.970"/>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 31,'5'0,"73"0,134-16,-123 7,1 4,107 7,-55 0,380-2,-477 2,53 9,34 3,-31-14,-46-2,0 4,92 13,-84-7,0-3,0-2,69-6,-10 0,-97 3,-2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7T18:18:19.857"/>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 59,'84'1,"94"-3,-107-11,-52 9,1 0,27-1,32 4,-31 1,0-1,66-12,-51 5,0 2,1 4,66 5,-11 0,651-3,-727 2,54 9,-54-5,58 2,-72-9,0 2,0 1,51 10,-59-7,-2-2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7T18:18:39.284"/>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 1,'8'0,"0"1,1 1,-1-1,16 7,23 3,-34-10,0 0,-1 1,1 0,-1 1,1 1,-1 0,0 0,15 9,-8-4,-1-1,1-1,1 0,-1-2,1 0,0-1,34 2,150-6,-94-3,2199 3,-2289-1,1-1,-1-1,-1-1,1-1,21-7,29-8,-29 14,-1 2,0 1,1 3,42 4,18-1,359-3,-430-2,58-10,-57 7,55-3,-34 8,-29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7T18:18:42.592"/>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0 30,'1337'0,"-1312"-1,-1-2,35-7,-32 5,48-4,686 7,-370 5,551-3,-923 1,0 1,0 1,18 5,-16-4,-1 0,28 2,41-6,-52-1,-1 1,0 2,65 12,-66-8,0-2,0-1,1-2,35-3,-6 0,-42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7T18:18:55.975"/>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1 159,'23'0,"0"0,0-2,0 0,-1-2,1-1,27-9,-3 0,0 1,1 2,70-6,-93 14,-1-2,39-13,34-6,-82 21,51-7,115-3,683 14,-841 0,0 1,31 8,34 2,55 2,41 0,732-15,-867-1,50-10,39-1,818 11,-466 5,-467-3,-3-1,1 0,-1 2,0 1,0 0,0 1,0 2,31 10,-33-9,1-1,-1 0,1-2,0 0,0-1,0-1,19-1,28 3,7 9,11 0,-67-11,-1 1,1 0,-1 1,0 1,0 1,0 0,16 8,-15-5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7T18:18:58.807"/>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0 1,'3'0,"-1"0,0 0,0 0,1 0,-1 0,0 0,1 1,-1-1,0 1,0 0,0 0,0 0,3 1,-4-1,0 0,0 1,-1-1,1 0,0 1,-1-1,1 0,-1 1,1-1,-1 1,0-1,1 1,-1-1,0 3,4 18,-3-20,0 0,0 0,0 0,0-1,1 1,-1 0,1-1,-1 1,1 0,0-1,-1 0,1 1,0-1,0 0,0 0,0 0,0 0,0-1,0 1,0 0,0-1,1 0,-1 1,0-1,3 0,66 1,-55-2,37-2,70-14,-106 14,50-4,-1 3,95 7,-37-1,2061-2,-2165 2,0 0,-1 0,37 12,-40-10,-1 0,1-1,0 0,0-1,0-1,26-1,-11-4,0 2,0 1,1 1,-1 2,42 8,-55-8,0-1,-1-1,1 0,0-2,31-5,34-2,334 29,50-12,-270-11,-133 4,21 0,156-18,-158 8,0 4,102 6,-55 1,-108-2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4EF01D-83B6-4C00-B140-840A98A21ACF}" type="datetimeFigureOut">
              <a:rPr lang="zh-CN" altLang="en-US" smtClean="0"/>
              <a:t>2022/11/28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04758-3F40-44B3-936D-6280EE4DD66B}" type="slidenum">
              <a:rPr lang="zh-CN" altLang="en-US" smtClean="0"/>
              <a:t>‹#›</a:t>
            </a:fld>
            <a:endParaRPr lang="zh-CN" altLang="en-US"/>
          </a:p>
        </p:txBody>
      </p:sp>
    </p:spTree>
    <p:extLst>
      <p:ext uri="{BB962C8B-B14F-4D97-AF65-F5344CB8AC3E}">
        <p14:creationId xmlns:p14="http://schemas.microsoft.com/office/powerpoint/2010/main" val="1071926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sz="4000"/>
              <a:t>The original dataset contains more than 7 thousand features and we considered combining some columns bec</a:t>
            </a:r>
            <a:r>
              <a:rPr lang="en-US" sz="4000"/>
              <a:t>au</a:t>
            </a:r>
            <a:r>
              <a:rPr lang="en-CN" sz="4000"/>
              <a:t>se they are detecting the same medical factors every hour. </a:t>
            </a:r>
          </a:p>
          <a:p>
            <a:r>
              <a:rPr lang="en-CN" sz="4000"/>
              <a:t>Hence, we searched for the medical meanings behind them to choose a representative aggregation value like mean, max, or min.</a:t>
            </a:r>
          </a:p>
          <a:p>
            <a:r>
              <a:rPr lang="en-CN" sz="4000"/>
              <a:t>Also, we plotted analytical graphs like histogram box, and scatters to have a straightforward understanding of how each feature affects the outcome. </a:t>
            </a:r>
          </a:p>
          <a:p>
            <a:endParaRPr lang="en-CN" sz="4000"/>
          </a:p>
        </p:txBody>
      </p:sp>
      <p:sp>
        <p:nvSpPr>
          <p:cNvPr id="4" name="Slide Number Placeholder 3"/>
          <p:cNvSpPr>
            <a:spLocks noGrp="1"/>
          </p:cNvSpPr>
          <p:nvPr>
            <p:ph type="sldNum" sz="quarter" idx="5"/>
          </p:nvPr>
        </p:nvSpPr>
        <p:spPr/>
        <p:txBody>
          <a:bodyPr/>
          <a:lstStyle/>
          <a:p>
            <a:fld id="{CB704758-3F40-44B3-936D-6280EE4DD66B}" type="slidenum">
              <a:rPr lang="zh-CN" altLang="en-US" smtClean="0"/>
              <a:t>4</a:t>
            </a:fld>
            <a:endParaRPr lang="zh-CN" altLang="en-US"/>
          </a:p>
        </p:txBody>
      </p:sp>
    </p:spTree>
    <p:extLst>
      <p:ext uri="{BB962C8B-B14F-4D97-AF65-F5344CB8AC3E}">
        <p14:creationId xmlns:p14="http://schemas.microsoft.com/office/powerpoint/2010/main" val="4066221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a:p>
        </p:txBody>
      </p:sp>
      <p:sp>
        <p:nvSpPr>
          <p:cNvPr id="4" name="Slide Number Placeholder 3"/>
          <p:cNvSpPr>
            <a:spLocks noGrp="1"/>
          </p:cNvSpPr>
          <p:nvPr>
            <p:ph type="sldNum" sz="quarter" idx="5"/>
          </p:nvPr>
        </p:nvSpPr>
        <p:spPr/>
        <p:txBody>
          <a:bodyPr/>
          <a:lstStyle/>
          <a:p>
            <a:fld id="{CB704758-3F40-44B3-936D-6280EE4DD66B}" type="slidenum">
              <a:rPr lang="zh-CN" altLang="en-US" smtClean="0"/>
              <a:t>23</a:t>
            </a:fld>
            <a:endParaRPr lang="zh-CN" altLang="en-US"/>
          </a:p>
        </p:txBody>
      </p:sp>
    </p:spTree>
    <p:extLst>
      <p:ext uri="{BB962C8B-B14F-4D97-AF65-F5344CB8AC3E}">
        <p14:creationId xmlns:p14="http://schemas.microsoft.com/office/powerpoint/2010/main" val="3741067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a:p>
        </p:txBody>
      </p:sp>
      <p:sp>
        <p:nvSpPr>
          <p:cNvPr id="4" name="Slide Number Placeholder 3"/>
          <p:cNvSpPr>
            <a:spLocks noGrp="1"/>
          </p:cNvSpPr>
          <p:nvPr>
            <p:ph type="sldNum" sz="quarter" idx="5"/>
          </p:nvPr>
        </p:nvSpPr>
        <p:spPr/>
        <p:txBody>
          <a:bodyPr/>
          <a:lstStyle/>
          <a:p>
            <a:fld id="{CB704758-3F40-44B3-936D-6280EE4DD66B}" type="slidenum">
              <a:rPr lang="zh-CN" altLang="en-US" smtClean="0"/>
              <a:t>24</a:t>
            </a:fld>
            <a:endParaRPr lang="zh-CN" altLang="en-US"/>
          </a:p>
        </p:txBody>
      </p:sp>
    </p:spTree>
    <p:extLst>
      <p:ext uri="{BB962C8B-B14F-4D97-AF65-F5344CB8AC3E}">
        <p14:creationId xmlns:p14="http://schemas.microsoft.com/office/powerpoint/2010/main" val="129240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a:t>These are three examples of our plots. In our box and histogram plots, we grouped the observations by mortal and immortal status for comparison. </a:t>
            </a:r>
          </a:p>
          <a:p>
            <a:r>
              <a:rPr lang="en-CN"/>
              <a:t>In the scatter plot, we have the length of stay on y-axis to see the variable correlation with the predicted value. </a:t>
            </a:r>
          </a:p>
          <a:p>
            <a:r>
              <a:rPr lang="en-CN"/>
              <a:t>These plots also give us useful information for feature selection because a higher variance in distribution between groups indicates importance of the feature in explaining the outcome. </a:t>
            </a:r>
          </a:p>
          <a:p>
            <a:r>
              <a:rPr lang="en-CN"/>
              <a:t>Whereas the scatter cannot give us much information for too many points and outliers.</a:t>
            </a:r>
          </a:p>
          <a:p>
            <a:endParaRPr lang="en-CN"/>
          </a:p>
        </p:txBody>
      </p:sp>
      <p:sp>
        <p:nvSpPr>
          <p:cNvPr id="4" name="Slide Number Placeholder 3"/>
          <p:cNvSpPr>
            <a:spLocks noGrp="1"/>
          </p:cNvSpPr>
          <p:nvPr>
            <p:ph type="sldNum" sz="quarter" idx="5"/>
          </p:nvPr>
        </p:nvSpPr>
        <p:spPr/>
        <p:txBody>
          <a:bodyPr/>
          <a:lstStyle/>
          <a:p>
            <a:fld id="{CB704758-3F40-44B3-936D-6280EE4DD66B}" type="slidenum">
              <a:rPr lang="zh-CN" altLang="en-US" smtClean="0"/>
              <a:t>5</a:t>
            </a:fld>
            <a:endParaRPr lang="zh-CN" altLang="en-US"/>
          </a:p>
        </p:txBody>
      </p:sp>
    </p:spTree>
    <p:extLst>
      <p:ext uri="{BB962C8B-B14F-4D97-AF65-F5344CB8AC3E}">
        <p14:creationId xmlns:p14="http://schemas.microsoft.com/office/powerpoint/2010/main" val="4076904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a:p>
        </p:txBody>
      </p:sp>
      <p:sp>
        <p:nvSpPr>
          <p:cNvPr id="4" name="Slide Number Placeholder 3"/>
          <p:cNvSpPr>
            <a:spLocks noGrp="1"/>
          </p:cNvSpPr>
          <p:nvPr>
            <p:ph type="sldNum" sz="quarter" idx="5"/>
          </p:nvPr>
        </p:nvSpPr>
        <p:spPr/>
        <p:txBody>
          <a:bodyPr/>
          <a:lstStyle/>
          <a:p>
            <a:fld id="{CB704758-3F40-44B3-936D-6280EE4DD66B}" type="slidenum">
              <a:rPr lang="zh-CN" altLang="en-US" smtClean="0"/>
              <a:t>6</a:t>
            </a:fld>
            <a:endParaRPr lang="zh-CN" altLang="en-US"/>
          </a:p>
        </p:txBody>
      </p:sp>
    </p:spTree>
    <p:extLst>
      <p:ext uri="{BB962C8B-B14F-4D97-AF65-F5344CB8AC3E}">
        <p14:creationId xmlns:p14="http://schemas.microsoft.com/office/powerpoint/2010/main" val="328700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Calibri" panose="020F0502020204030204" pitchFamily="34" charset="0"/>
                <a:ea typeface="DengXian" panose="02010600030101010101" pitchFamily="2" charset="-122"/>
                <a:cs typeface="Times New Roman" panose="02020603050405020304" pitchFamily="18" charset="0"/>
              </a:rPr>
              <a:t>During the training process, we considered how to handle the imbalance in the given dataset. Here are some mechanisms.  </a:t>
            </a:r>
            <a:endParaRPr lang="en-CN"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Since the tree models do not always perform well on the imbalanced dataset, we adjusted the class weight during fitting to give more penalty to wrongly predicted minority classes. The optimized class weight is about the reciprocal of the class ratio. This increased by about 1.5% in cross-validation AUC.</a:t>
            </a:r>
            <a:endParaRPr lang="en-CN"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 </a:t>
            </a:r>
            <a:endParaRPr lang="en-CN"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Furthermore, we designed our algorithm for resampling in the classification problem that can be regarded as a bagging method. That is, we randomly split the majority class and combined each of them with all the majority class. After training five parallel models, we averaged the predictions as the final result. This increased by about 2% in cross-validation AUC.</a:t>
            </a:r>
            <a:endParaRPr lang="en-CN" sz="1800">
              <a:effectLst/>
              <a:latin typeface="Calibri" panose="020F0502020204030204" pitchFamily="34" charset="0"/>
              <a:ea typeface="DengXian" panose="02010600030101010101" pitchFamily="2" charset="-122"/>
              <a:cs typeface="Times New Roman" panose="02020603050405020304" pitchFamily="18" charset="0"/>
            </a:endParaRPr>
          </a:p>
          <a:p>
            <a:r>
              <a:rPr lang="en-CN"/>
              <a:t>(126)</a:t>
            </a:r>
          </a:p>
          <a:p>
            <a:endParaRPr lang="en-CN"/>
          </a:p>
        </p:txBody>
      </p:sp>
      <p:sp>
        <p:nvSpPr>
          <p:cNvPr id="4" name="Slide Number Placeholder 3"/>
          <p:cNvSpPr>
            <a:spLocks noGrp="1"/>
          </p:cNvSpPr>
          <p:nvPr>
            <p:ph type="sldNum" sz="quarter" idx="5"/>
          </p:nvPr>
        </p:nvSpPr>
        <p:spPr/>
        <p:txBody>
          <a:bodyPr/>
          <a:lstStyle/>
          <a:p>
            <a:fld id="{CB704758-3F40-44B3-936D-6280EE4DD66B}" type="slidenum">
              <a:rPr lang="zh-CN" altLang="en-US" smtClean="0"/>
              <a:t>15</a:t>
            </a:fld>
            <a:endParaRPr lang="zh-CN" altLang="en-US"/>
          </a:p>
        </p:txBody>
      </p:sp>
    </p:spTree>
    <p:extLst>
      <p:ext uri="{BB962C8B-B14F-4D97-AF65-F5344CB8AC3E}">
        <p14:creationId xmlns:p14="http://schemas.microsoft.com/office/powerpoint/2010/main" val="62012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effectLst/>
                <a:latin typeface="Calibri" panose="020F0502020204030204" pitchFamily="34" charset="0"/>
                <a:ea typeface="DengXian" panose="02010600030101010101" pitchFamily="2" charset="-122"/>
                <a:cs typeface="Times New Roman" panose="02020603050405020304" pitchFamily="18" charset="0"/>
              </a:rPr>
              <a:t>Predicting mortality and length of stay in the ICU has great significance in real medical applications for conducting first aid or giving medicine. Knowing the impact of each value has substantial practical implications.</a:t>
            </a:r>
            <a:endParaRPr lang="en-CN" sz="1200">
              <a:effectLst/>
              <a:latin typeface="Calibri" panose="020F0502020204030204" pitchFamily="34" charset="0"/>
              <a:ea typeface="DengXian" panose="02010600030101010101" pitchFamily="2" charset="-122"/>
              <a:cs typeface="Times New Roman" panose="02020603050405020304" pitchFamily="18" charset="0"/>
            </a:endParaRPr>
          </a:p>
          <a:p>
            <a:r>
              <a:rPr lang="en-US" sz="1200">
                <a:effectLst/>
                <a:latin typeface="Calibri" panose="020F0502020204030204" pitchFamily="34" charset="0"/>
                <a:ea typeface="DengXian" panose="02010600030101010101" pitchFamily="2" charset="-122"/>
                <a:cs typeface="Times New Roman" panose="02020603050405020304" pitchFamily="18" charset="0"/>
              </a:rPr>
              <a:t>Although we have sacrificed part of the interpretability using these ensemble methods, we are still glad that it can output the importance of the features in the decision tree so that we can further check which factors matter. One the right-hand side is an example of our plot for analyzing importance based on decrease in impurity or decrease in </a:t>
            </a:r>
            <a:r>
              <a:rPr lang="en-US" sz="1200" err="1">
                <a:effectLst/>
                <a:latin typeface="Calibri" panose="020F0502020204030204" pitchFamily="34" charset="0"/>
                <a:ea typeface="DengXian" panose="02010600030101010101" pitchFamily="2" charset="-122"/>
                <a:cs typeface="Times New Roman" panose="02020603050405020304" pitchFamily="18" charset="0"/>
              </a:rPr>
              <a:t>auc</a:t>
            </a:r>
            <a:r>
              <a:rPr lang="en-US" sz="1200">
                <a:effectLst/>
                <a:latin typeface="Calibri" panose="020F0502020204030204" pitchFamily="34" charset="0"/>
                <a:ea typeface="DengXian" panose="02010600030101010101" pitchFamily="2" charset="-122"/>
                <a:cs typeface="Times New Roman" panose="02020603050405020304" pitchFamily="18" charset="0"/>
              </a:rPr>
              <a:t>.</a:t>
            </a:r>
          </a:p>
          <a:p>
            <a:r>
              <a:rPr lang="en-US" sz="1200">
                <a:effectLst/>
                <a:latin typeface="Calibri" panose="020F0502020204030204" pitchFamily="34" charset="0"/>
                <a:ea typeface="DengXian" panose="02010600030101010101" pitchFamily="2" charset="-122"/>
                <a:cs typeface="Times New Roman" panose="02020603050405020304" pitchFamily="18" charset="0"/>
              </a:rPr>
              <a:t>We also combined the results with the output of the penalized linear regression model for interpretation. </a:t>
            </a:r>
            <a:endParaRPr lang="en-CN" sz="1200">
              <a:effectLst/>
              <a:latin typeface="Calibri" panose="020F0502020204030204" pitchFamily="34" charset="0"/>
              <a:ea typeface="DengXian" panose="02010600030101010101" pitchFamily="2" charset="-122"/>
              <a:cs typeface="Times New Roman" panose="02020603050405020304" pitchFamily="18" charset="0"/>
            </a:endParaRPr>
          </a:p>
          <a:p>
            <a:endParaRPr lang="en-CN"/>
          </a:p>
          <a:p>
            <a:endParaRPr lang="en-CN"/>
          </a:p>
        </p:txBody>
      </p:sp>
      <p:sp>
        <p:nvSpPr>
          <p:cNvPr id="4" name="Slide Number Placeholder 3"/>
          <p:cNvSpPr>
            <a:spLocks noGrp="1"/>
          </p:cNvSpPr>
          <p:nvPr>
            <p:ph type="sldNum" sz="quarter" idx="5"/>
          </p:nvPr>
        </p:nvSpPr>
        <p:spPr/>
        <p:txBody>
          <a:bodyPr/>
          <a:lstStyle/>
          <a:p>
            <a:fld id="{CB704758-3F40-44B3-936D-6280EE4DD66B}" type="slidenum">
              <a:rPr lang="zh-CN" altLang="en-US" smtClean="0"/>
              <a:t>17</a:t>
            </a:fld>
            <a:endParaRPr lang="zh-CN" altLang="en-US"/>
          </a:p>
        </p:txBody>
      </p:sp>
    </p:spTree>
    <p:extLst>
      <p:ext uri="{BB962C8B-B14F-4D97-AF65-F5344CB8AC3E}">
        <p14:creationId xmlns:p14="http://schemas.microsoft.com/office/powerpoint/2010/main" val="2506225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sz="1200">
                <a:effectLst/>
                <a:latin typeface="Calibri" panose="020F0502020204030204" pitchFamily="34" charset="0"/>
                <a:ea typeface="DengXian" panose="02010600030101010101" pitchFamily="2" charset="-122"/>
                <a:cs typeface="Times New Roman" panose="02020603050405020304" pitchFamily="18" charset="0"/>
              </a:rPr>
              <a:t> </a:t>
            </a:r>
          </a:p>
          <a:p>
            <a:r>
              <a:rPr lang="en-US" sz="1200">
                <a:effectLst/>
                <a:latin typeface="Calibri" panose="020F0502020204030204" pitchFamily="34" charset="0"/>
                <a:ea typeface="DengXian" panose="02010600030101010101" pitchFamily="2" charset="-122"/>
                <a:cs typeface="Times New Roman" panose="02020603050405020304" pitchFamily="18" charset="0"/>
              </a:rPr>
              <a:t>This form gives the features that are both ranked top 15 in the importance of in our boosting tree and also had significant p-value in the linear regression. As most of the important features are shared in both models indicates that the model results justify each other. </a:t>
            </a:r>
            <a:endParaRPr lang="en-CN" sz="1200">
              <a:effectLst/>
              <a:latin typeface="Calibri" panose="020F0502020204030204" pitchFamily="34" charset="0"/>
              <a:ea typeface="DengXian" panose="02010600030101010101" pitchFamily="2" charset="-122"/>
              <a:cs typeface="Times New Roman" panose="02020603050405020304" pitchFamily="18" charset="0"/>
            </a:endParaRPr>
          </a:p>
          <a:p>
            <a:endParaRPr lang="en-CN"/>
          </a:p>
        </p:txBody>
      </p:sp>
      <p:sp>
        <p:nvSpPr>
          <p:cNvPr id="4" name="Slide Number Placeholder 3"/>
          <p:cNvSpPr>
            <a:spLocks noGrp="1"/>
          </p:cNvSpPr>
          <p:nvPr>
            <p:ph type="sldNum" sz="quarter" idx="5"/>
          </p:nvPr>
        </p:nvSpPr>
        <p:spPr/>
        <p:txBody>
          <a:bodyPr/>
          <a:lstStyle/>
          <a:p>
            <a:fld id="{CB704758-3F40-44B3-936D-6280EE4DD66B}" type="slidenum">
              <a:rPr lang="zh-CN" altLang="en-US" smtClean="0"/>
              <a:t>18</a:t>
            </a:fld>
            <a:endParaRPr lang="zh-CN" altLang="en-US"/>
          </a:p>
        </p:txBody>
      </p:sp>
    </p:spTree>
    <p:extLst>
      <p:ext uri="{BB962C8B-B14F-4D97-AF65-F5344CB8AC3E}">
        <p14:creationId xmlns:p14="http://schemas.microsoft.com/office/powerpoint/2010/main" val="3356002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DengXian" panose="02010600030101010101" pitchFamily="2" charset="-122"/>
                <a:cs typeface="Times New Roman" panose="02020603050405020304" pitchFamily="18" charset="0"/>
              </a:rPr>
              <a:t>However, there are some other features that have high ranks of importance in the tree model but did not show importance in the linear model. Combined with our search of the medical meaning, we found those features may have a non-linear influence on the outcome. For example, the patient may have serious problems in coagulation when the </a:t>
            </a:r>
            <a:r>
              <a:rPr lang="en-GB" sz="1800">
                <a:effectLst/>
                <a:latin typeface="Calibri" panose="020F0502020204030204" pitchFamily="34" charset="0"/>
                <a:ea typeface="DengXian" panose="02010600030101010101" pitchFamily="2" charset="-122"/>
                <a:cs typeface="Times New Roman" panose="02020603050405020304" pitchFamily="18" charset="0"/>
              </a:rPr>
              <a:t>partial thromboplastin time is too high or too low. Also, for the tidal volumes, the doctor may set differently for different patients depending on their height or weight. Also, the correlation between features still exits but the linear model may fail to capture it because we did not add interaction terms.</a:t>
            </a:r>
            <a:endParaRPr lang="en-CN" sz="1800">
              <a:effectLst/>
              <a:latin typeface="Calibri" panose="020F0502020204030204" pitchFamily="34" charset="0"/>
              <a:ea typeface="DengXian" panose="02010600030101010101" pitchFamily="2" charset="-122"/>
              <a:cs typeface="Times New Roman" panose="02020603050405020304" pitchFamily="18" charset="0"/>
            </a:endParaRPr>
          </a:p>
          <a:p>
            <a:endParaRPr lang="en-CN"/>
          </a:p>
        </p:txBody>
      </p:sp>
      <p:sp>
        <p:nvSpPr>
          <p:cNvPr id="4" name="Slide Number Placeholder 3"/>
          <p:cNvSpPr>
            <a:spLocks noGrp="1"/>
          </p:cNvSpPr>
          <p:nvPr>
            <p:ph type="sldNum" sz="quarter" idx="5"/>
          </p:nvPr>
        </p:nvSpPr>
        <p:spPr/>
        <p:txBody>
          <a:bodyPr/>
          <a:lstStyle/>
          <a:p>
            <a:fld id="{CB704758-3F40-44B3-936D-6280EE4DD66B}" type="slidenum">
              <a:rPr lang="zh-CN" altLang="en-US" smtClean="0"/>
              <a:t>19</a:t>
            </a:fld>
            <a:endParaRPr lang="zh-CN" altLang="en-US"/>
          </a:p>
        </p:txBody>
      </p:sp>
    </p:spTree>
    <p:extLst>
      <p:ext uri="{BB962C8B-B14F-4D97-AF65-F5344CB8AC3E}">
        <p14:creationId xmlns:p14="http://schemas.microsoft.com/office/powerpoint/2010/main" val="2809315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Calibri" panose="020F0502020204030204" pitchFamily="34" charset="0"/>
                <a:ea typeface="DengXian" panose="02010600030101010101" pitchFamily="2" charset="-122"/>
                <a:cs typeface="Times New Roman" panose="02020603050405020304" pitchFamily="18" charset="0"/>
              </a:rPr>
              <a:t>Finally, we want to discuss our insight about the trade-off between accuracy and interpretability. In the classification task, boosting method outperforms simple linear models a lot, so gradient boosting method is suggested for higher AUC. </a:t>
            </a:r>
            <a:endParaRPr lang="en-CN"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In the regression task, however, it turns out that the linear model and complex model has a closer error and also give very similar important factors.</a:t>
            </a:r>
            <a:endParaRPr lang="en-CN" sz="1800">
              <a:effectLst/>
              <a:latin typeface="Calibri" panose="020F0502020204030204" pitchFamily="34" charset="0"/>
              <a:ea typeface="DengXian" panose="02010600030101010101" pitchFamily="2" charset="-122"/>
              <a:cs typeface="Times New Roman" panose="02020603050405020304" pitchFamily="18" charset="0"/>
            </a:endParaRPr>
          </a:p>
          <a:p>
            <a:r>
              <a:rPr lang="en-US" sz="1800">
                <a:effectLst/>
                <a:latin typeface="Calibri" panose="020F0502020204030204" pitchFamily="34" charset="0"/>
                <a:ea typeface="DengXian" panose="02010600030101010101" pitchFamily="2" charset="-122"/>
                <a:cs typeface="Times New Roman" panose="02020603050405020304" pitchFamily="18" charset="0"/>
              </a:rPr>
              <a:t>Whereas compared with the linear model, the gradient has quite weak interpretability with only importance information. Linear model, on the other hand, can give us the significant values, the changing direction and even the scale. In such cases which model is better should depends on our goal. More interpretation power gives more information on inference, which helps the hospital to focus more on the fatal indicators. However, if we aim for higher prediction accuracy, we should probably turn to complex models.</a:t>
            </a:r>
            <a:endParaRPr lang="en-CN" sz="1800">
              <a:effectLst/>
              <a:latin typeface="Calibri" panose="020F0502020204030204" pitchFamily="34" charset="0"/>
              <a:ea typeface="DengXian" panose="02010600030101010101" pitchFamily="2" charset="-122"/>
              <a:cs typeface="Times New Roman" panose="02020603050405020304" pitchFamily="18" charset="0"/>
            </a:endParaRPr>
          </a:p>
          <a:p>
            <a:endParaRPr lang="en-CN"/>
          </a:p>
        </p:txBody>
      </p:sp>
      <p:sp>
        <p:nvSpPr>
          <p:cNvPr id="4" name="Slide Number Placeholder 3"/>
          <p:cNvSpPr>
            <a:spLocks noGrp="1"/>
          </p:cNvSpPr>
          <p:nvPr>
            <p:ph type="sldNum" sz="quarter" idx="5"/>
          </p:nvPr>
        </p:nvSpPr>
        <p:spPr/>
        <p:txBody>
          <a:bodyPr/>
          <a:lstStyle/>
          <a:p>
            <a:fld id="{CB704758-3F40-44B3-936D-6280EE4DD66B}" type="slidenum">
              <a:rPr lang="zh-CN" altLang="en-US" smtClean="0"/>
              <a:t>20</a:t>
            </a:fld>
            <a:endParaRPr lang="zh-CN" altLang="en-US"/>
          </a:p>
        </p:txBody>
      </p:sp>
    </p:spTree>
    <p:extLst>
      <p:ext uri="{BB962C8B-B14F-4D97-AF65-F5344CB8AC3E}">
        <p14:creationId xmlns:p14="http://schemas.microsoft.com/office/powerpoint/2010/main" val="2818936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a:p>
        </p:txBody>
      </p:sp>
      <p:sp>
        <p:nvSpPr>
          <p:cNvPr id="4" name="Slide Number Placeholder 3"/>
          <p:cNvSpPr>
            <a:spLocks noGrp="1"/>
          </p:cNvSpPr>
          <p:nvPr>
            <p:ph type="sldNum" sz="quarter" idx="5"/>
          </p:nvPr>
        </p:nvSpPr>
        <p:spPr/>
        <p:txBody>
          <a:bodyPr/>
          <a:lstStyle/>
          <a:p>
            <a:fld id="{CB704758-3F40-44B3-936D-6280EE4DD66B}" type="slidenum">
              <a:rPr lang="zh-CN" altLang="en-US" smtClean="0"/>
              <a:t>22</a:t>
            </a:fld>
            <a:endParaRPr lang="zh-CN" altLang="en-US"/>
          </a:p>
        </p:txBody>
      </p:sp>
    </p:spTree>
    <p:extLst>
      <p:ext uri="{BB962C8B-B14F-4D97-AF65-F5344CB8AC3E}">
        <p14:creationId xmlns:p14="http://schemas.microsoft.com/office/powerpoint/2010/main" val="1896634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CAE5979-7681-49BB-B73E-6A17365A52EB}" type="datetimeFigureOut">
              <a:rPr lang="zh-CN" altLang="en-US" smtClean="0"/>
              <a:t>2022/11/28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2E982B-6C26-4825-8E69-3C8BC120558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CAE5979-7681-49BB-B73E-6A17365A52EB}" type="datetimeFigureOut">
              <a:rPr lang="zh-CN" altLang="en-US" smtClean="0"/>
              <a:t>2022/11/28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2E982B-6C26-4825-8E69-3C8BC120558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CAE5979-7681-49BB-B73E-6A17365A52EB}" type="datetimeFigureOut">
              <a:rPr lang="zh-CN" altLang="en-US" smtClean="0"/>
              <a:t>2022/11/28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2E982B-6C26-4825-8E69-3C8BC120558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userDrawn="1"/>
        </p:nvSpPr>
        <p:spPr>
          <a:xfrm>
            <a:off x="0" y="0"/>
            <a:ext cx="12190730" cy="6878955"/>
          </a:xfrm>
          <a:prstGeom prst="rect">
            <a:avLst/>
          </a:prstGeom>
          <a:gradFill>
            <a:gsLst>
              <a:gs pos="0">
                <a:srgbClr val="F0F0EF"/>
              </a:gs>
              <a:gs pos="96000">
                <a:srgbClr val="FDFDF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CAE5979-7681-49BB-B73E-6A17365A52EB}" type="datetimeFigureOut">
              <a:rPr lang="zh-CN" altLang="en-US" smtClean="0"/>
              <a:t>2022/11/28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2E982B-6C26-4825-8E69-3C8BC120558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CAE5979-7681-49BB-B73E-6A17365A52EB}" type="datetimeFigureOut">
              <a:rPr lang="zh-CN" altLang="en-US" smtClean="0"/>
              <a:t>2022/11/28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2E982B-6C26-4825-8E69-3C8BC120558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AE5979-7681-49BB-B73E-6A17365A52EB}" type="datetimeFigureOut">
              <a:rPr lang="zh-CN" altLang="en-US" smtClean="0"/>
              <a:t>2022/11/28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2E982B-6C26-4825-8E69-3C8BC120558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CAE5979-7681-49BB-B73E-6A17365A52EB}" type="datetimeFigureOut">
              <a:rPr lang="zh-CN" altLang="en-US" smtClean="0"/>
              <a:t>2022/11/28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2E982B-6C26-4825-8E69-3C8BC120558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CAE5979-7681-49BB-B73E-6A17365A52EB}" type="datetimeFigureOut">
              <a:rPr lang="zh-CN" altLang="en-US" smtClean="0"/>
              <a:t>2022/11/28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2E982B-6C26-4825-8E69-3C8BC120558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CAE5979-7681-49BB-B73E-6A17365A52EB}" type="datetimeFigureOut">
              <a:rPr lang="zh-CN" altLang="en-US" smtClean="0"/>
              <a:t>2022/11/28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2E982B-6C26-4825-8E69-3C8BC120558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CAE5979-7681-49BB-B73E-6A17365A52EB}" type="datetimeFigureOut">
              <a:rPr lang="zh-CN" altLang="en-US" smtClean="0"/>
              <a:t>2022/11/28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2E982B-6C26-4825-8E69-3C8BC120558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userDrawn="1"/>
        </p:nvSpPr>
        <p:spPr>
          <a:xfrm>
            <a:off x="0" y="0"/>
            <a:ext cx="12190730" cy="6878955"/>
          </a:xfrm>
          <a:prstGeom prst="rect">
            <a:avLst/>
          </a:prstGeom>
          <a:gradFill>
            <a:gsLst>
              <a:gs pos="0">
                <a:srgbClr val="F0F0EF"/>
              </a:gs>
              <a:gs pos="96000">
                <a:srgbClr val="FDFDF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CAE5979-7681-49BB-B73E-6A17365A52EB}" type="datetimeFigureOut">
              <a:rPr lang="zh-CN" altLang="en-US" smtClean="0"/>
              <a:t>2022/11/28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2E982B-6C26-4825-8E69-3C8BC120558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CAE5979-7681-49BB-B73E-6A17365A52EB}" type="datetimeFigureOut">
              <a:rPr lang="zh-CN" altLang="en-US" smtClean="0"/>
              <a:t>2022/11/28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2E982B-6C26-4825-8E69-3C8BC120558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2022/11/28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06585493"/>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2022/11/28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19849059"/>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2022/11/28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25005629"/>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2022/11/28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93148323"/>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2022/11/28</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6708858"/>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2022/11/28</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41273649"/>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2022/11/28</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5621569"/>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2022/11/28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156542"/>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CAE5979-7681-49BB-B73E-6A17365A52EB}" type="datetimeFigureOut">
              <a:rPr lang="zh-CN" altLang="en-US" smtClean="0"/>
              <a:t>2022/11/28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2E982B-6C26-4825-8E69-3C8BC120558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2022/11/28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72782170"/>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2022/11/28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07262268"/>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2022/11/28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07816352"/>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7" name="矩形 6"/>
          <p:cNvSpPr/>
          <p:nvPr userDrawn="1"/>
        </p:nvSpPr>
        <p:spPr>
          <a:xfrm>
            <a:off x="0" y="0"/>
            <a:ext cx="12190730" cy="6878955"/>
          </a:xfrm>
          <a:prstGeom prst="rect">
            <a:avLst/>
          </a:prstGeom>
          <a:gradFill>
            <a:gsLst>
              <a:gs pos="0">
                <a:srgbClr val="F0F0EF"/>
              </a:gs>
              <a:gs pos="96000">
                <a:srgbClr val="FDFDF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9583501"/>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CAE5979-7681-49BB-B73E-6A17365A52EB}" type="datetimeFigureOut">
              <a:rPr lang="zh-CN" altLang="en-US" smtClean="0"/>
              <a:t>2022/11/28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2E982B-6C26-4825-8E69-3C8BC120558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AE5979-7681-49BB-B73E-6A17365A52EB}" type="datetimeFigureOut">
              <a:rPr lang="zh-CN" altLang="en-US" smtClean="0"/>
              <a:t>2022/11/28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2E982B-6C26-4825-8E69-3C8BC120558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CAE5979-7681-49BB-B73E-6A17365A52EB}" type="datetimeFigureOut">
              <a:rPr lang="zh-CN" altLang="en-US" smtClean="0"/>
              <a:t>2022/11/28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2E982B-6C26-4825-8E69-3C8BC120558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CAE5979-7681-49BB-B73E-6A17365A52EB}" type="datetimeFigureOut">
              <a:rPr lang="zh-CN" altLang="en-US" smtClean="0"/>
              <a:t>2022/11/28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2E982B-6C26-4825-8E69-3C8BC120558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CAE5979-7681-49BB-B73E-6A17365A52EB}" type="datetimeFigureOut">
              <a:rPr lang="zh-CN" altLang="en-US" smtClean="0"/>
              <a:t>2022/11/28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2E982B-6C26-4825-8E69-3C8BC120558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CAE5979-7681-49BB-B73E-6A17365A52EB}" type="datetimeFigureOut">
              <a:rPr lang="zh-CN" altLang="en-US" smtClean="0"/>
              <a:t>2022/11/28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2E982B-6C26-4825-8E69-3C8BC120558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3.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AE5979-7681-49BB-B73E-6A17365A52EB}" type="datetimeFigureOut">
              <a:rPr lang="zh-CN" altLang="en-US" smtClean="0"/>
              <a:t>2022/11/28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E982B-6C26-4825-8E69-3C8BC120558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mc:AlternateContent xmlns:mc="http://schemas.openxmlformats.org/markup-compatibility/2006" xmlns:p14="http://schemas.microsoft.com/office/powerpoint/2010/main">
    <mc:Choice Requires="p14">
      <p:transition spd="slow" p14:dur="3750"/>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AE5979-7681-49BB-B73E-6A17365A52EB}" type="datetimeFigureOut">
              <a:rPr lang="zh-CN" altLang="en-US" smtClean="0"/>
              <a:t>2022/11/28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E982B-6C26-4825-8E69-3C8BC120558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3750"/>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2022/11/28</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6604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mc:AlternateContent xmlns:mc="http://schemas.openxmlformats.org/markup-compatibility/2006" xmlns:p14="http://schemas.microsoft.com/office/powerpoint/2010/main">
    <mc:Choice Requires="p14">
      <p:transition spd="slow" p14:dur="3750"/>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customXml" Target="../ink/ink3.xml"/><Relationship Id="rId5" Type="http://schemas.openxmlformats.org/officeDocument/2006/relationships/image" Target="../media/image8.png"/><Relationship Id="rId4" Type="http://schemas.openxmlformats.org/officeDocument/2006/relationships/customXml" Target="../ink/ink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3.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customXml" Target="../ink/ink8.xml"/><Relationship Id="rId18" Type="http://schemas.openxmlformats.org/officeDocument/2006/relationships/image" Target="../media/image19.png"/><Relationship Id="rId26" Type="http://schemas.openxmlformats.org/officeDocument/2006/relationships/image" Target="../media/image23.png"/><Relationship Id="rId3" Type="http://schemas.openxmlformats.org/officeDocument/2006/relationships/image" Target="../media/image11.png"/><Relationship Id="rId21" Type="http://schemas.openxmlformats.org/officeDocument/2006/relationships/customXml" Target="../ink/ink12.xml"/><Relationship Id="rId7" Type="http://schemas.openxmlformats.org/officeDocument/2006/relationships/customXml" Target="../ink/ink5.xml"/><Relationship Id="rId12" Type="http://schemas.openxmlformats.org/officeDocument/2006/relationships/image" Target="../media/image16.png"/><Relationship Id="rId17" Type="http://schemas.openxmlformats.org/officeDocument/2006/relationships/customXml" Target="../ink/ink10.xml"/><Relationship Id="rId25" Type="http://schemas.openxmlformats.org/officeDocument/2006/relationships/customXml" Target="../ink/ink14.xml"/><Relationship Id="rId2" Type="http://schemas.openxmlformats.org/officeDocument/2006/relationships/notesSlide" Target="../notesSlides/notesSlide9.xml"/><Relationship Id="rId16" Type="http://schemas.openxmlformats.org/officeDocument/2006/relationships/image" Target="../media/image18.png"/><Relationship Id="rId20" Type="http://schemas.openxmlformats.org/officeDocument/2006/relationships/image" Target="../media/image20.png"/><Relationship Id="rId29" Type="http://schemas.openxmlformats.org/officeDocument/2006/relationships/customXml" Target="../ink/ink16.xml"/><Relationship Id="rId1" Type="http://schemas.openxmlformats.org/officeDocument/2006/relationships/slideLayout" Target="../slideLayouts/slideLayout5.xml"/><Relationship Id="rId6" Type="http://schemas.openxmlformats.org/officeDocument/2006/relationships/image" Target="../media/image13.png"/><Relationship Id="rId11" Type="http://schemas.openxmlformats.org/officeDocument/2006/relationships/customXml" Target="../ink/ink7.xml"/><Relationship Id="rId24" Type="http://schemas.openxmlformats.org/officeDocument/2006/relationships/image" Target="../media/image22.png"/><Relationship Id="rId32" Type="http://schemas.openxmlformats.org/officeDocument/2006/relationships/image" Target="../media/image26.png"/><Relationship Id="rId5" Type="http://schemas.openxmlformats.org/officeDocument/2006/relationships/customXml" Target="../ink/ink4.xml"/><Relationship Id="rId15" Type="http://schemas.openxmlformats.org/officeDocument/2006/relationships/customXml" Target="../ink/ink9.xml"/><Relationship Id="rId23" Type="http://schemas.openxmlformats.org/officeDocument/2006/relationships/customXml" Target="../ink/ink13.xml"/><Relationship Id="rId28" Type="http://schemas.openxmlformats.org/officeDocument/2006/relationships/image" Target="../media/image24.png"/><Relationship Id="rId10" Type="http://schemas.openxmlformats.org/officeDocument/2006/relationships/image" Target="../media/image15.png"/><Relationship Id="rId19" Type="http://schemas.openxmlformats.org/officeDocument/2006/relationships/customXml" Target="../ink/ink11.xml"/><Relationship Id="rId31" Type="http://schemas.openxmlformats.org/officeDocument/2006/relationships/customXml" Target="../ink/ink17.xml"/><Relationship Id="rId4" Type="http://schemas.openxmlformats.org/officeDocument/2006/relationships/image" Target="../media/image12.png"/><Relationship Id="rId9" Type="http://schemas.openxmlformats.org/officeDocument/2006/relationships/customXml" Target="../ink/ink6.xml"/><Relationship Id="rId14" Type="http://schemas.openxmlformats.org/officeDocument/2006/relationships/image" Target="../media/image17.png"/><Relationship Id="rId22" Type="http://schemas.openxmlformats.org/officeDocument/2006/relationships/image" Target="../media/image21.png"/><Relationship Id="rId27" Type="http://schemas.openxmlformats.org/officeDocument/2006/relationships/customXml" Target="../ink/ink15.xml"/><Relationship Id="rId30"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customXml" Target="../ink/ink22.xml"/><Relationship Id="rId18" Type="http://schemas.openxmlformats.org/officeDocument/2006/relationships/image" Target="../media/image35.png"/><Relationship Id="rId3" Type="http://schemas.openxmlformats.org/officeDocument/2006/relationships/image" Target="../media/image11.png"/><Relationship Id="rId7" Type="http://schemas.openxmlformats.org/officeDocument/2006/relationships/customXml" Target="../ink/ink19.xml"/><Relationship Id="rId12" Type="http://schemas.openxmlformats.org/officeDocument/2006/relationships/image" Target="../media/image32.png"/><Relationship Id="rId17" Type="http://schemas.openxmlformats.org/officeDocument/2006/relationships/customXml" Target="../ink/ink24.xml"/><Relationship Id="rId2" Type="http://schemas.openxmlformats.org/officeDocument/2006/relationships/notesSlide" Target="../notesSlides/notesSlide11.xml"/><Relationship Id="rId16" Type="http://schemas.openxmlformats.org/officeDocument/2006/relationships/image" Target="../media/image34.png"/><Relationship Id="rId20" Type="http://schemas.openxmlformats.org/officeDocument/2006/relationships/image" Target="../media/image36.png"/><Relationship Id="rId1" Type="http://schemas.openxmlformats.org/officeDocument/2006/relationships/slideLayout" Target="../slideLayouts/slideLayout5.xml"/><Relationship Id="rId6" Type="http://schemas.openxmlformats.org/officeDocument/2006/relationships/image" Target="../media/image29.png"/><Relationship Id="rId11" Type="http://schemas.openxmlformats.org/officeDocument/2006/relationships/customXml" Target="../ink/ink21.xml"/><Relationship Id="rId5" Type="http://schemas.openxmlformats.org/officeDocument/2006/relationships/customXml" Target="../ink/ink18.xml"/><Relationship Id="rId15" Type="http://schemas.openxmlformats.org/officeDocument/2006/relationships/customXml" Target="../ink/ink23.xml"/><Relationship Id="rId10" Type="http://schemas.openxmlformats.org/officeDocument/2006/relationships/image" Target="../media/image31.png"/><Relationship Id="rId19" Type="http://schemas.openxmlformats.org/officeDocument/2006/relationships/customXml" Target="../ink/ink25.xml"/><Relationship Id="rId4" Type="http://schemas.openxmlformats.org/officeDocument/2006/relationships/image" Target="../media/image12.png"/><Relationship Id="rId9" Type="http://schemas.openxmlformats.org/officeDocument/2006/relationships/customXml" Target="../ink/ink20.xml"/><Relationship Id="rId1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
            <a:extLst>
              <a:ext uri="{FF2B5EF4-FFF2-40B4-BE49-F238E27FC236}">
                <a16:creationId xmlns:a16="http://schemas.microsoft.com/office/drawing/2014/main" id="{DC849D93-EE63-3C57-35D8-3AD75A08073D}"/>
              </a:ext>
            </a:extLst>
          </p:cNvPr>
          <p:cNvSpPr/>
          <p:nvPr/>
        </p:nvSpPr>
        <p:spPr>
          <a:xfrm>
            <a:off x="-890" y="4775"/>
            <a:ext cx="12190730" cy="6878955"/>
          </a:xfrm>
          <a:prstGeom prst="rect">
            <a:avLst/>
          </a:prstGeom>
          <a:gradFill>
            <a:gsLst>
              <a:gs pos="0">
                <a:srgbClr val="F0F0EF"/>
              </a:gs>
              <a:gs pos="96000">
                <a:srgbClr val="FDFDF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pic>
        <p:nvPicPr>
          <p:cNvPr id="33" name="图片 32" descr="灰色线条背景"/>
          <p:cNvPicPr>
            <a:picLocks noChangeAspect="1"/>
          </p:cNvPicPr>
          <p:nvPr/>
        </p:nvPicPr>
        <p:blipFill>
          <a:blip r:embed="rId3"/>
          <a:srcRect l="26982" t="76980" r="32338" b="8297"/>
          <a:stretch>
            <a:fillRect/>
          </a:stretch>
        </p:blipFill>
        <p:spPr>
          <a:xfrm rot="16200000">
            <a:off x="6112020" y="788873"/>
            <a:ext cx="6878955" cy="5278120"/>
          </a:xfrm>
          <a:prstGeom prst="rect">
            <a:avLst/>
          </a:prstGeom>
        </p:spPr>
      </p:pic>
      <p:sp>
        <p:nvSpPr>
          <p:cNvPr id="122" name="文本框 121"/>
          <p:cNvSpPr txBox="1"/>
          <p:nvPr/>
        </p:nvSpPr>
        <p:spPr>
          <a:xfrm>
            <a:off x="844550" y="3018274"/>
            <a:ext cx="10585450" cy="461665"/>
          </a:xfrm>
          <a:prstGeom prst="rect">
            <a:avLst/>
          </a:prstGeom>
          <a:noFill/>
        </p:spPr>
        <p:txBody>
          <a:bodyPr wrap="square" rtlCol="0">
            <a:spAutoFit/>
          </a:bodyPr>
          <a:lstStyle/>
          <a:p>
            <a:r>
              <a:rPr kumimoji="1" lang="en-HK" altLang="zh-CN" sz="2400">
                <a:solidFill>
                  <a:schemeClr val="tx1">
                    <a:lumMod val="85000"/>
                    <a:lumOff val="15000"/>
                  </a:schemeClr>
                </a:solidFill>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rPr>
              <a:t>Machine Learning Models for the Electronic Health Records (EHRs) </a:t>
            </a:r>
          </a:p>
        </p:txBody>
      </p:sp>
      <p:sp>
        <p:nvSpPr>
          <p:cNvPr id="124" name="文本框 123"/>
          <p:cNvSpPr txBox="1"/>
          <p:nvPr/>
        </p:nvSpPr>
        <p:spPr>
          <a:xfrm>
            <a:off x="844550" y="5158283"/>
            <a:ext cx="5593080" cy="425694"/>
          </a:xfrm>
          <a:prstGeom prst="rect">
            <a:avLst/>
          </a:prstGeom>
          <a:noFill/>
        </p:spPr>
        <p:txBody>
          <a:bodyPr wrap="square" rtlCol="0" anchor="t">
            <a:spAutoFit/>
          </a:bodyPr>
          <a:lstStyle/>
          <a:p>
            <a:pPr>
              <a:lnSpc>
                <a:spcPct val="150000"/>
              </a:lnSpc>
            </a:pPr>
            <a:r>
              <a:rPr lang="zh-CN" altLang="en-US" sz="1600">
                <a:solidFill>
                  <a:schemeClr val="tx1">
                    <a:lumMod val="75000"/>
                    <a:lumOff val="25000"/>
                  </a:schemeClr>
                </a:solidFill>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rPr>
              <a:t>🌟</a:t>
            </a:r>
            <a:r>
              <a:rPr lang="en-US" altLang="zh-CN" sz="1600" err="1">
                <a:solidFill>
                  <a:schemeClr val="tx1">
                    <a:lumMod val="75000"/>
                    <a:lumOff val="25000"/>
                  </a:schemeClr>
                </a:solidFill>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rPr>
              <a:t>Superpass</a:t>
            </a:r>
            <a:r>
              <a:rPr lang="en-US" altLang="zh-CN" sz="1600">
                <a:solidFill>
                  <a:schemeClr val="tx1">
                    <a:lumMod val="75000"/>
                    <a:lumOff val="25000"/>
                  </a:schemeClr>
                </a:solidFill>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rPr>
              <a:t>!</a:t>
            </a:r>
            <a:endParaRPr lang="zh-CN" altLang="en-US" sz="1600">
              <a:solidFill>
                <a:schemeClr val="tx1">
                  <a:lumMod val="75000"/>
                  <a:lumOff val="25000"/>
                </a:schemeClr>
              </a:solidFill>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5" name="文本框 124"/>
          <p:cNvSpPr txBox="1"/>
          <p:nvPr/>
        </p:nvSpPr>
        <p:spPr>
          <a:xfrm>
            <a:off x="844550" y="3709798"/>
            <a:ext cx="2682285" cy="1293971"/>
          </a:xfrm>
          <a:prstGeom prst="roundRect">
            <a:avLst/>
          </a:prstGeom>
          <a:solidFill>
            <a:srgbClr val="3F3F3F"/>
          </a:solid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HK" altLang="zh-CN" sz="1400">
                <a:solidFill>
                  <a:schemeClr val="bg1"/>
                </a:solidFill>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rPr>
              <a:t>CHAN Yuk Wai </a:t>
            </a:r>
            <a:r>
              <a:rPr lang="en-HK" altLang="zh-CN" sz="1400" err="1">
                <a:solidFill>
                  <a:schemeClr val="bg1"/>
                </a:solidFill>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rPr>
              <a:t>Xtra</a:t>
            </a:r>
            <a:endParaRPr lang="en-HK" altLang="zh-CN" sz="1400">
              <a:solidFill>
                <a:schemeClr val="bg1"/>
              </a:solidFill>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a:p>
            <a:r>
              <a:rPr lang="en-HK" altLang="zh-CN" sz="1400">
                <a:solidFill>
                  <a:schemeClr val="bg1"/>
                </a:solidFill>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rPr>
              <a:t>DING </a:t>
            </a:r>
            <a:r>
              <a:rPr lang="en-HK" altLang="zh-CN" sz="1400" err="1">
                <a:solidFill>
                  <a:schemeClr val="bg1"/>
                </a:solidFill>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rPr>
              <a:t>Zhui</a:t>
            </a:r>
            <a:r>
              <a:rPr lang="en-HK" altLang="zh-CN" sz="1400">
                <a:solidFill>
                  <a:schemeClr val="bg1"/>
                </a:solidFill>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rPr>
              <a:t> </a:t>
            </a:r>
          </a:p>
          <a:p>
            <a:r>
              <a:rPr lang="en-HK" altLang="zh-CN" sz="1400">
                <a:solidFill>
                  <a:schemeClr val="bg1"/>
                </a:solidFill>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rPr>
              <a:t>WANG </a:t>
            </a:r>
            <a:r>
              <a:rPr lang="en-HK" altLang="zh-CN" sz="1400" err="1">
                <a:solidFill>
                  <a:schemeClr val="bg1"/>
                </a:solidFill>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rPr>
              <a:t>Xizhuo</a:t>
            </a:r>
            <a:r>
              <a:rPr lang="en-HK" altLang="zh-CN" sz="1400">
                <a:solidFill>
                  <a:schemeClr val="bg1"/>
                </a:solidFill>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rPr>
              <a:t> </a:t>
            </a:r>
          </a:p>
          <a:p>
            <a:r>
              <a:rPr lang="en-HK" altLang="zh-CN" sz="1400">
                <a:solidFill>
                  <a:schemeClr val="bg1"/>
                </a:solidFill>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rPr>
              <a:t>YU Xinyao </a:t>
            </a:r>
          </a:p>
          <a:p>
            <a:r>
              <a:rPr lang="en-HK" altLang="zh-CN" sz="1400">
                <a:solidFill>
                  <a:schemeClr val="bg1"/>
                </a:solidFill>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rPr>
              <a:t>YUNG </a:t>
            </a:r>
            <a:r>
              <a:rPr lang="en-HK" altLang="zh-CN" sz="1400" err="1">
                <a:solidFill>
                  <a:schemeClr val="bg1"/>
                </a:solidFill>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rPr>
              <a:t>Yiu</a:t>
            </a:r>
            <a:r>
              <a:rPr lang="en-HK" altLang="zh-CN" sz="1400">
                <a:solidFill>
                  <a:schemeClr val="bg1"/>
                </a:solidFill>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rPr>
              <a:t> Yin </a:t>
            </a:r>
          </a:p>
        </p:txBody>
      </p:sp>
      <p:sp>
        <p:nvSpPr>
          <p:cNvPr id="127" name="文本框 126"/>
          <p:cNvSpPr txBox="1"/>
          <p:nvPr/>
        </p:nvSpPr>
        <p:spPr>
          <a:xfrm>
            <a:off x="847724" y="1835785"/>
            <a:ext cx="11867452" cy="1077218"/>
          </a:xfrm>
          <a:prstGeom prst="rect">
            <a:avLst/>
          </a:prstGeom>
          <a:noFill/>
        </p:spPr>
        <p:txBody>
          <a:bodyPr wrap="square" rtlCol="0">
            <a:spAutoFit/>
          </a:bodyPr>
          <a:lstStyle/>
          <a:p>
            <a:r>
              <a:rPr lang="en-US" altLang="zh-CN" sz="3200">
                <a:solidFill>
                  <a:srgbClr val="3F3F3F"/>
                </a:solidFill>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rPr>
              <a:t>STAT3612</a:t>
            </a:r>
            <a:r>
              <a:rPr lang="zh-CN" altLang="en-US" sz="3200">
                <a:solidFill>
                  <a:srgbClr val="3F3F3F"/>
                </a:solidFill>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rPr>
              <a:t> </a:t>
            </a:r>
            <a:r>
              <a:rPr lang="en-HK" sz="3200">
                <a:solidFill>
                  <a:srgbClr val="3F3F3F"/>
                </a:solidFill>
                <a:latin typeface="字魂105号-简雅黑" panose="00000500000000000000" pitchFamily="2" charset="-122"/>
                <a:ea typeface="字魂105号-简雅黑" panose="00000500000000000000" pitchFamily="2" charset="-122"/>
                <a:cs typeface="字魂105号-简雅黑" panose="00000500000000000000" pitchFamily="2" charset="-122"/>
              </a:rPr>
              <a:t>Statistical Machine Learning</a:t>
            </a:r>
          </a:p>
          <a:p>
            <a:r>
              <a:rPr lang="en-HK" sz="3200">
                <a:solidFill>
                  <a:srgbClr val="3F3F3F"/>
                </a:solidFill>
                <a:latin typeface="字魂105号-简雅黑" panose="00000500000000000000" pitchFamily="2" charset="-122"/>
                <a:ea typeface="字魂105号-简雅黑" panose="00000500000000000000" pitchFamily="2" charset="-122"/>
                <a:cs typeface="字魂105号-简雅黑" panose="00000500000000000000" pitchFamily="2" charset="-122"/>
              </a:rPr>
              <a:t>Group</a:t>
            </a:r>
            <a:r>
              <a:rPr lang="zh-CN" altLang="en-US" sz="3200">
                <a:solidFill>
                  <a:srgbClr val="3F3F3F"/>
                </a:solidFill>
                <a:latin typeface="字魂105号-简雅黑" panose="00000500000000000000" pitchFamily="2" charset="-122"/>
                <a:ea typeface="字魂105号-简雅黑" panose="00000500000000000000" pitchFamily="2" charset="-122"/>
                <a:cs typeface="字魂105号-简雅黑" panose="00000500000000000000" pitchFamily="2" charset="-122"/>
              </a:rPr>
              <a:t> </a:t>
            </a:r>
            <a:r>
              <a:rPr lang="en-US" altLang="zh-CN" sz="3200">
                <a:solidFill>
                  <a:srgbClr val="3F3F3F"/>
                </a:solidFill>
                <a:latin typeface="字魂105号-简雅黑" panose="00000500000000000000" pitchFamily="2" charset="-122"/>
                <a:ea typeface="字魂105号-简雅黑" panose="00000500000000000000" pitchFamily="2" charset="-122"/>
                <a:cs typeface="字魂105号-简雅黑" panose="00000500000000000000" pitchFamily="2" charset="-122"/>
              </a:rPr>
              <a:t>Project</a:t>
            </a:r>
            <a:endParaRPr lang="en-HK" sz="3200">
              <a:solidFill>
                <a:srgbClr val="3F3F3F"/>
              </a:solidFill>
              <a:latin typeface="字魂105号-简雅黑" panose="00000500000000000000" pitchFamily="2" charset="-122"/>
              <a:ea typeface="字魂105号-简雅黑" panose="00000500000000000000" pitchFamily="2" charset="-122"/>
              <a:cs typeface="字魂105号-简雅黑" panose="00000500000000000000"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272">
            <a:extLst>
              <a:ext uri="{FF2B5EF4-FFF2-40B4-BE49-F238E27FC236}">
                <a16:creationId xmlns:a16="http://schemas.microsoft.com/office/drawing/2014/main" id="{6ABF1A24-73B6-8545-B6C5-377CEBFAB279}"/>
              </a:ext>
            </a:extLst>
          </p:cNvPr>
          <p:cNvSpPr txBox="1"/>
          <p:nvPr/>
        </p:nvSpPr>
        <p:spPr>
          <a:xfrm>
            <a:off x="408012" y="514912"/>
            <a:ext cx="8811956" cy="523220"/>
          </a:xfrm>
          <a:prstGeom prst="rect">
            <a:avLst/>
          </a:prstGeom>
          <a:noFill/>
        </p:spPr>
        <p:txBody>
          <a:bodyPr wrap="square" lIns="91440" tIns="45720" rIns="91440" bIns="45720" rtlCol="0" anchor="t">
            <a:spAutoFit/>
          </a:bodyPr>
          <a:lstStyle/>
          <a:p>
            <a:r>
              <a:rPr lang="en-US" sz="2800">
                <a:solidFill>
                  <a:schemeClr val="tx1">
                    <a:lumMod val="85000"/>
                    <a:lumOff val="15000"/>
                  </a:schemeClr>
                </a:solidFill>
                <a:latin typeface="Calibri"/>
                <a:cs typeface="Calibri"/>
              </a:rPr>
              <a:t>Task 1: Model Selection &amp; Performance Comparison</a:t>
            </a:r>
            <a:endParaRPr lang="en-US">
              <a:solidFill>
                <a:schemeClr val="tx1">
                  <a:lumMod val="85000"/>
                  <a:lumOff val="15000"/>
                </a:schemeClr>
              </a:solidFill>
            </a:endParaRPr>
          </a:p>
        </p:txBody>
      </p:sp>
      <p:sp>
        <p:nvSpPr>
          <p:cNvPr id="3" name="Subtitle 2">
            <a:extLst>
              <a:ext uri="{FF2B5EF4-FFF2-40B4-BE49-F238E27FC236}">
                <a16:creationId xmlns:a16="http://schemas.microsoft.com/office/drawing/2014/main" id="{418B786D-C295-2E19-DB99-7BB2C501FA6F}"/>
              </a:ext>
            </a:extLst>
          </p:cNvPr>
          <p:cNvSpPr txBox="1"/>
          <p:nvPr/>
        </p:nvSpPr>
        <p:spPr>
          <a:xfrm>
            <a:off x="408012" y="1491084"/>
            <a:ext cx="5872051" cy="3409814"/>
          </a:xfrm>
          <a:prstGeom prst="rect">
            <a:avLst/>
          </a:prstGeom>
        </p:spPr>
        <p:txBody>
          <a:bodyPr vert="horz" wrap="square" lIns="108745" tIns="54373" rIns="108745" bIns="54373" rtlCol="0" anchor="t">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panose="020B0306030504020204"/>
                <a:ea typeface="+mn-ea"/>
                <a:cs typeface="Open Sans Light" panose="020B0306030504020204"/>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en-US" sz="1800">
                <a:solidFill>
                  <a:schemeClr val="tx1"/>
                </a:solidFill>
                <a:latin typeface="Calibri"/>
                <a:ea typeface="Open Sans Light"/>
              </a:rPr>
              <a:t>Step</a:t>
            </a:r>
            <a:r>
              <a:rPr lang="en-US" sz="1800">
                <a:solidFill>
                  <a:schemeClr val="tx1"/>
                </a:solidFill>
                <a:latin typeface="Calibri"/>
                <a:ea typeface="Open Sans Light"/>
                <a:sym typeface="字魂105号-简雅黑" panose="00000500000000000000" pitchFamily="2" charset="-122"/>
              </a:rPr>
              <a:t> 1: Fit the 7 models with default parameters on training dataset and compare validation AUC </a:t>
            </a:r>
            <a:endParaRPr lang="en-US">
              <a:solidFill>
                <a:schemeClr val="tx1"/>
              </a:solidFill>
            </a:endParaRPr>
          </a:p>
          <a:p>
            <a:pPr algn="l"/>
            <a:endParaRPr lang="en-US" sz="1800">
              <a:solidFill>
                <a:schemeClr val="tx1"/>
              </a:solidFill>
              <a:latin typeface="Calibri"/>
              <a:ea typeface="等线 Light"/>
            </a:endParaRPr>
          </a:p>
          <a:p>
            <a:pPr marL="171450" indent="-171450" algn="l">
              <a:buChar char="•"/>
            </a:pPr>
            <a:r>
              <a:rPr lang="en-US" sz="1800">
                <a:solidFill>
                  <a:srgbClr val="FF0000"/>
                </a:solidFill>
                <a:latin typeface="Calibri"/>
                <a:ea typeface="Open Sans Light"/>
                <a:sym typeface="字魂105号-简雅黑" panose="00000500000000000000" pitchFamily="2" charset="-122"/>
              </a:rPr>
              <a:t>Logistic Regression</a:t>
            </a:r>
            <a:r>
              <a:rPr lang="en-US" sz="1800">
                <a:solidFill>
                  <a:schemeClr val="tx1"/>
                </a:solidFill>
                <a:latin typeface="Calibri"/>
                <a:ea typeface="Open Sans Light"/>
                <a:sym typeface="字魂105号-简雅黑" panose="00000500000000000000" pitchFamily="2" charset="-122"/>
              </a:rPr>
              <a:t>: Low AUC and not many parameters to tune -&gt; </a:t>
            </a:r>
            <a:r>
              <a:rPr lang="en-US" sz="1800">
                <a:solidFill>
                  <a:srgbClr val="FF0000"/>
                </a:solidFill>
                <a:latin typeface="Calibri"/>
                <a:ea typeface="Open Sans Light"/>
                <a:sym typeface="字魂105号-简雅黑" panose="00000500000000000000" pitchFamily="2" charset="-122"/>
              </a:rPr>
              <a:t>Drop </a:t>
            </a:r>
          </a:p>
          <a:p>
            <a:pPr algn="l"/>
            <a:endParaRPr lang="en-US" sz="1800">
              <a:solidFill>
                <a:srgbClr val="FF0000"/>
              </a:solidFill>
              <a:latin typeface="Calibri"/>
              <a:ea typeface="等线 Light"/>
            </a:endParaRPr>
          </a:p>
          <a:p>
            <a:pPr marL="171450" indent="-171450" algn="l">
              <a:buChar char="•"/>
            </a:pPr>
            <a:r>
              <a:rPr lang="en-US" sz="1800">
                <a:solidFill>
                  <a:srgbClr val="FF0000"/>
                </a:solidFill>
                <a:latin typeface="Calibri"/>
                <a:ea typeface="Open Sans Light"/>
                <a:sym typeface="字魂105号-简雅黑" panose="00000500000000000000" pitchFamily="2" charset="-122"/>
              </a:rPr>
              <a:t>KNN</a:t>
            </a:r>
            <a:r>
              <a:rPr lang="en-US" sz="1800">
                <a:solidFill>
                  <a:schemeClr val="tx1"/>
                </a:solidFill>
                <a:latin typeface="Calibri"/>
                <a:ea typeface="Open Sans Light"/>
                <a:sym typeface="字魂105号-简雅黑" panose="00000500000000000000" pitchFamily="2" charset="-122"/>
              </a:rPr>
              <a:t>: Low AUC </a:t>
            </a:r>
            <a:r>
              <a:rPr lang="en-US" sz="1800">
                <a:solidFill>
                  <a:schemeClr val="tx1"/>
                </a:solidFill>
                <a:latin typeface="Calibri"/>
                <a:ea typeface="Open Sans Light"/>
                <a:sym typeface="Wingdings" panose="05000000000000000000" pitchFamily="2" charset="2"/>
              </a:rPr>
              <a:t></a:t>
            </a:r>
            <a:r>
              <a:rPr lang="en-US" sz="1800">
                <a:solidFill>
                  <a:schemeClr val="tx1"/>
                </a:solidFill>
                <a:latin typeface="Calibri"/>
                <a:ea typeface="Open Sans Light"/>
                <a:sym typeface="字魂105号-简雅黑" panose="00000500000000000000" pitchFamily="2" charset="-122"/>
              </a:rPr>
              <a:t> but want to proceed to tune parameters</a:t>
            </a:r>
          </a:p>
          <a:p>
            <a:pPr marL="171450" indent="-171450" algn="l">
              <a:buChar char="•"/>
            </a:pPr>
            <a:endParaRPr lang="en-US" sz="1800">
              <a:solidFill>
                <a:schemeClr val="tx1"/>
              </a:solidFill>
              <a:latin typeface="Calibri"/>
              <a:ea typeface="等线 Light"/>
            </a:endParaRPr>
          </a:p>
          <a:p>
            <a:pPr marL="171450" indent="-171450" algn="l">
              <a:buChar char="•"/>
            </a:pPr>
            <a:r>
              <a:rPr lang="en-US" sz="1800">
                <a:solidFill>
                  <a:schemeClr val="tx1"/>
                </a:solidFill>
                <a:latin typeface="Calibri"/>
                <a:ea typeface="Open Sans Light"/>
                <a:sym typeface="字魂105号-简雅黑" panose="00000500000000000000" pitchFamily="2" charset="-122"/>
              </a:rPr>
              <a:t>Others: satisfactory AUC </a:t>
            </a:r>
            <a:r>
              <a:rPr lang="en-US" sz="1800">
                <a:solidFill>
                  <a:schemeClr val="tx1"/>
                </a:solidFill>
                <a:latin typeface="Calibri"/>
                <a:ea typeface="Open Sans Light"/>
                <a:sym typeface="Wingdings" panose="05000000000000000000" pitchFamily="2" charset="2"/>
              </a:rPr>
              <a:t></a:t>
            </a:r>
            <a:r>
              <a:rPr lang="en-US" sz="1800">
                <a:solidFill>
                  <a:schemeClr val="tx1"/>
                </a:solidFill>
                <a:latin typeface="Calibri"/>
                <a:ea typeface="Open Sans Light"/>
                <a:sym typeface="字魂105号-简雅黑" panose="00000500000000000000" pitchFamily="2" charset="-122"/>
              </a:rPr>
              <a:t> proceed to tuning parameters </a:t>
            </a:r>
            <a:endParaRPr lang="en-US" sz="1800">
              <a:solidFill>
                <a:schemeClr val="tx1"/>
              </a:solidFill>
              <a:latin typeface="Calibri"/>
              <a:ea typeface="等线 Light"/>
            </a:endParaRPr>
          </a:p>
        </p:txBody>
      </p:sp>
      <p:graphicFrame>
        <p:nvGraphicFramePr>
          <p:cNvPr id="7" name="Table 6">
            <a:extLst>
              <a:ext uri="{FF2B5EF4-FFF2-40B4-BE49-F238E27FC236}">
                <a16:creationId xmlns:a16="http://schemas.microsoft.com/office/drawing/2014/main" id="{E61BE6E6-C5BB-61B2-0153-FE68A07128BD}"/>
              </a:ext>
            </a:extLst>
          </p:cNvPr>
          <p:cNvGraphicFramePr>
            <a:graphicFrameLocks noGrp="1"/>
          </p:cNvGraphicFramePr>
          <p:nvPr>
            <p:extLst>
              <p:ext uri="{D42A27DB-BD31-4B8C-83A1-F6EECF244321}">
                <p14:modId xmlns:p14="http://schemas.microsoft.com/office/powerpoint/2010/main" val="3331357940"/>
              </p:ext>
            </p:extLst>
          </p:nvPr>
        </p:nvGraphicFramePr>
        <p:xfrm>
          <a:off x="7088111" y="2547532"/>
          <a:ext cx="4629407" cy="2967147"/>
        </p:xfrm>
        <a:graphic>
          <a:graphicData uri="http://schemas.openxmlformats.org/drawingml/2006/table">
            <a:tbl>
              <a:tblPr firstRow="1" firstCol="1" bandRow="1">
                <a:tableStyleId>{073A0DAA-6AF3-43AB-8588-CEC1D06C72B9}</a:tableStyleId>
              </a:tblPr>
              <a:tblGrid>
                <a:gridCol w="2343582">
                  <a:extLst>
                    <a:ext uri="{9D8B030D-6E8A-4147-A177-3AD203B41FA5}">
                      <a16:colId xmlns:a16="http://schemas.microsoft.com/office/drawing/2014/main" val="128436046"/>
                    </a:ext>
                  </a:extLst>
                </a:gridCol>
                <a:gridCol w="2285825">
                  <a:extLst>
                    <a:ext uri="{9D8B030D-6E8A-4147-A177-3AD203B41FA5}">
                      <a16:colId xmlns:a16="http://schemas.microsoft.com/office/drawing/2014/main" val="2235304059"/>
                    </a:ext>
                  </a:extLst>
                </a:gridCol>
              </a:tblGrid>
              <a:tr h="329683">
                <a:tc>
                  <a:txBody>
                    <a:bodyPr/>
                    <a:lstStyle/>
                    <a:p>
                      <a:pPr algn="ctr"/>
                      <a:r>
                        <a:rPr lang="en-US">
                          <a:effectLst/>
                        </a:rPr>
                        <a:t>Model</a:t>
                      </a:r>
                    </a:p>
                  </a:txBody>
                  <a:tcPr marL="68580" marR="68580" marT="0" marB="0" anchor="ctr"/>
                </a:tc>
                <a:tc>
                  <a:txBody>
                    <a:bodyPr/>
                    <a:lstStyle/>
                    <a:p>
                      <a:pPr algn="ctr"/>
                      <a:r>
                        <a:rPr lang="en-US">
                          <a:effectLst/>
                        </a:rPr>
                        <a:t>Validation AUC</a:t>
                      </a:r>
                    </a:p>
                  </a:txBody>
                  <a:tcPr marL="68580" marR="68580" marT="0" marB="0"/>
                </a:tc>
                <a:extLst>
                  <a:ext uri="{0D108BD9-81ED-4DB2-BD59-A6C34878D82A}">
                    <a16:rowId xmlns:a16="http://schemas.microsoft.com/office/drawing/2014/main" val="2047417210"/>
                  </a:ext>
                </a:extLst>
              </a:tr>
              <a:tr h="659366">
                <a:tc>
                  <a:txBody>
                    <a:bodyPr/>
                    <a:lstStyle/>
                    <a:p>
                      <a:pPr algn="ctr"/>
                      <a:r>
                        <a:rPr lang="en-US">
                          <a:effectLst/>
                        </a:rPr>
                        <a:t>Logistic Regression</a:t>
                      </a:r>
                    </a:p>
                  </a:txBody>
                  <a:tcPr marL="68580" marR="68580" marT="0" marB="0" anchor="ctr"/>
                </a:tc>
                <a:tc>
                  <a:txBody>
                    <a:bodyPr/>
                    <a:lstStyle/>
                    <a:p>
                      <a:pPr algn="ctr"/>
                      <a:r>
                        <a:rPr lang="en-US">
                          <a:effectLst/>
                        </a:rPr>
                        <a:t>0.7904</a:t>
                      </a:r>
                    </a:p>
                  </a:txBody>
                  <a:tcPr marL="68580" marR="68580" marT="0" marB="0" anchor="ctr"/>
                </a:tc>
                <a:extLst>
                  <a:ext uri="{0D108BD9-81ED-4DB2-BD59-A6C34878D82A}">
                    <a16:rowId xmlns:a16="http://schemas.microsoft.com/office/drawing/2014/main" val="1372702666"/>
                  </a:ext>
                </a:extLst>
              </a:tr>
              <a:tr h="329683">
                <a:tc>
                  <a:txBody>
                    <a:bodyPr/>
                    <a:lstStyle/>
                    <a:p>
                      <a:pPr algn="ctr"/>
                      <a:r>
                        <a:rPr lang="en-US">
                          <a:effectLst/>
                        </a:rPr>
                        <a:t>Random Forest</a:t>
                      </a:r>
                    </a:p>
                  </a:txBody>
                  <a:tcPr marL="68580" marR="68580" marT="0" marB="0" anchor="ctr"/>
                </a:tc>
                <a:tc>
                  <a:txBody>
                    <a:bodyPr/>
                    <a:lstStyle/>
                    <a:p>
                      <a:pPr algn="ctr"/>
                      <a:r>
                        <a:rPr lang="en-US">
                          <a:effectLst/>
                        </a:rPr>
                        <a:t>0.8189</a:t>
                      </a:r>
                    </a:p>
                  </a:txBody>
                  <a:tcPr marL="68580" marR="68580" marT="0" marB="0" anchor="ctr"/>
                </a:tc>
                <a:extLst>
                  <a:ext uri="{0D108BD9-81ED-4DB2-BD59-A6C34878D82A}">
                    <a16:rowId xmlns:a16="http://schemas.microsoft.com/office/drawing/2014/main" val="4072054405"/>
                  </a:ext>
                </a:extLst>
              </a:tr>
              <a:tr h="329683">
                <a:tc>
                  <a:txBody>
                    <a:bodyPr/>
                    <a:lstStyle/>
                    <a:p>
                      <a:pPr algn="ctr"/>
                      <a:r>
                        <a:rPr lang="en-US">
                          <a:effectLst/>
                        </a:rPr>
                        <a:t>AdaBoost</a:t>
                      </a:r>
                    </a:p>
                  </a:txBody>
                  <a:tcPr marL="68580" marR="68580" marT="0" marB="0" anchor="ctr"/>
                </a:tc>
                <a:tc>
                  <a:txBody>
                    <a:bodyPr/>
                    <a:lstStyle/>
                    <a:p>
                      <a:pPr algn="ctr"/>
                      <a:r>
                        <a:rPr lang="en-US">
                          <a:effectLst/>
                        </a:rPr>
                        <a:t>0.8263</a:t>
                      </a:r>
                    </a:p>
                  </a:txBody>
                  <a:tcPr marL="68580" marR="68580" marT="0" marB="0" anchor="ctr"/>
                </a:tc>
                <a:extLst>
                  <a:ext uri="{0D108BD9-81ED-4DB2-BD59-A6C34878D82A}">
                    <a16:rowId xmlns:a16="http://schemas.microsoft.com/office/drawing/2014/main" val="2746210969"/>
                  </a:ext>
                </a:extLst>
              </a:tr>
              <a:tr h="329683">
                <a:tc>
                  <a:txBody>
                    <a:bodyPr/>
                    <a:lstStyle/>
                    <a:p>
                      <a:pPr algn="ctr"/>
                      <a:r>
                        <a:rPr lang="en-US">
                          <a:effectLst/>
                        </a:rPr>
                        <a:t>Gradient Boost</a:t>
                      </a:r>
                    </a:p>
                  </a:txBody>
                  <a:tcPr marL="68580" marR="68580" marT="0" marB="0" anchor="ctr"/>
                </a:tc>
                <a:tc>
                  <a:txBody>
                    <a:bodyPr/>
                    <a:lstStyle/>
                    <a:p>
                      <a:pPr algn="ctr"/>
                      <a:r>
                        <a:rPr lang="en-US">
                          <a:effectLst/>
                        </a:rPr>
                        <a:t>0.8344</a:t>
                      </a:r>
                    </a:p>
                  </a:txBody>
                  <a:tcPr marL="68580" marR="68580" marT="0" marB="0" anchor="ctr"/>
                </a:tc>
                <a:extLst>
                  <a:ext uri="{0D108BD9-81ED-4DB2-BD59-A6C34878D82A}">
                    <a16:rowId xmlns:a16="http://schemas.microsoft.com/office/drawing/2014/main" val="4074344905"/>
                  </a:ext>
                </a:extLst>
              </a:tr>
              <a:tr h="329683">
                <a:tc>
                  <a:txBody>
                    <a:bodyPr/>
                    <a:lstStyle/>
                    <a:p>
                      <a:pPr algn="ctr"/>
                      <a:r>
                        <a:rPr lang="en-US">
                          <a:effectLst/>
                        </a:rPr>
                        <a:t>KNN</a:t>
                      </a:r>
                    </a:p>
                  </a:txBody>
                  <a:tcPr marL="68580" marR="68580" marT="0" marB="0" anchor="ctr"/>
                </a:tc>
                <a:tc>
                  <a:txBody>
                    <a:bodyPr/>
                    <a:lstStyle/>
                    <a:p>
                      <a:pPr algn="ctr"/>
                      <a:r>
                        <a:rPr lang="en-US">
                          <a:effectLst/>
                        </a:rPr>
                        <a:t>0.6434</a:t>
                      </a:r>
                    </a:p>
                  </a:txBody>
                  <a:tcPr marL="68580" marR="68580" marT="0" marB="0" anchor="ctr"/>
                </a:tc>
                <a:extLst>
                  <a:ext uri="{0D108BD9-81ED-4DB2-BD59-A6C34878D82A}">
                    <a16:rowId xmlns:a16="http://schemas.microsoft.com/office/drawing/2014/main" val="629301787"/>
                  </a:ext>
                </a:extLst>
              </a:tr>
              <a:tr h="329683">
                <a:tc>
                  <a:txBody>
                    <a:bodyPr/>
                    <a:lstStyle/>
                    <a:p>
                      <a:pPr algn="ctr"/>
                      <a:r>
                        <a:rPr lang="en-US">
                          <a:effectLst/>
                        </a:rPr>
                        <a:t>SVM</a:t>
                      </a:r>
                    </a:p>
                  </a:txBody>
                  <a:tcPr marL="68580" marR="68580" marT="0" marB="0" anchor="ctr"/>
                </a:tc>
                <a:tc>
                  <a:txBody>
                    <a:bodyPr/>
                    <a:lstStyle/>
                    <a:p>
                      <a:pPr algn="ctr"/>
                      <a:r>
                        <a:rPr lang="en-US">
                          <a:effectLst/>
                        </a:rPr>
                        <a:t>0.8344</a:t>
                      </a:r>
                    </a:p>
                  </a:txBody>
                  <a:tcPr marL="68580" marR="68580" marT="0" marB="0" anchor="ctr"/>
                </a:tc>
                <a:extLst>
                  <a:ext uri="{0D108BD9-81ED-4DB2-BD59-A6C34878D82A}">
                    <a16:rowId xmlns:a16="http://schemas.microsoft.com/office/drawing/2014/main" val="2401451407"/>
                  </a:ext>
                </a:extLst>
              </a:tr>
              <a:tr h="329683">
                <a:tc>
                  <a:txBody>
                    <a:bodyPr/>
                    <a:lstStyle/>
                    <a:p>
                      <a:pPr algn="ctr"/>
                      <a:r>
                        <a:rPr lang="en-US">
                          <a:effectLst/>
                        </a:rPr>
                        <a:t>XG Boost</a:t>
                      </a:r>
                    </a:p>
                  </a:txBody>
                  <a:tcPr marL="68580" marR="68580" marT="0" marB="0" anchor="ctr"/>
                </a:tc>
                <a:tc>
                  <a:txBody>
                    <a:bodyPr/>
                    <a:lstStyle/>
                    <a:p>
                      <a:pPr algn="ctr"/>
                      <a:r>
                        <a:rPr lang="en-US">
                          <a:effectLst/>
                        </a:rPr>
                        <a:t>0.8344</a:t>
                      </a:r>
                    </a:p>
                  </a:txBody>
                  <a:tcPr marL="68580" marR="68580" marT="0" marB="0" anchor="ctr"/>
                </a:tc>
                <a:extLst>
                  <a:ext uri="{0D108BD9-81ED-4DB2-BD59-A6C34878D82A}">
                    <a16:rowId xmlns:a16="http://schemas.microsoft.com/office/drawing/2014/main" val="2581067416"/>
                  </a:ext>
                </a:extLst>
              </a:tr>
            </a:tbl>
          </a:graphicData>
        </a:graphic>
      </p:graphicFrame>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A5F5E660-008C-0772-DBEF-281DCDC52F5F}"/>
                  </a:ext>
                </a:extLst>
              </p14:cNvPr>
              <p14:cNvContentPartPr/>
              <p14:nvPr/>
            </p14:nvContentPartPr>
            <p14:xfrm>
              <a:off x="10519994" y="3987304"/>
              <a:ext cx="360" cy="360"/>
            </p14:xfrm>
          </p:contentPart>
        </mc:Choice>
        <mc:Fallback xmlns="">
          <p:pic>
            <p:nvPicPr>
              <p:cNvPr id="8" name="Ink 7">
                <a:extLst>
                  <a:ext uri="{FF2B5EF4-FFF2-40B4-BE49-F238E27FC236}">
                    <a16:creationId xmlns:a16="http://schemas.microsoft.com/office/drawing/2014/main" id="{A5F5E660-008C-0772-DBEF-281DCDC52F5F}"/>
                  </a:ext>
                </a:extLst>
              </p:cNvPr>
              <p:cNvPicPr/>
              <p:nvPr/>
            </p:nvPicPr>
            <p:blipFill>
              <a:blip r:embed="rId3"/>
              <a:stretch>
                <a:fillRect/>
              </a:stretch>
            </p:blipFill>
            <p:spPr>
              <a:xfrm>
                <a:off x="10510994" y="3978304"/>
                <a:ext cx="18000" cy="18000"/>
              </a:xfrm>
              <a:prstGeom prst="rect">
                <a:avLst/>
              </a:prstGeom>
            </p:spPr>
          </p:pic>
        </mc:Fallback>
      </mc:AlternateContent>
    </p:spTree>
    <p:extLst>
      <p:ext uri="{BB962C8B-B14F-4D97-AF65-F5344CB8AC3E}">
        <p14:creationId xmlns:p14="http://schemas.microsoft.com/office/powerpoint/2010/main" val="935250161"/>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F650DD3-99CB-F34B-F660-4324A07644BE}"/>
              </a:ext>
            </a:extLst>
          </p:cNvPr>
          <p:cNvGraphicFramePr>
            <a:graphicFrameLocks noGrp="1"/>
          </p:cNvGraphicFramePr>
          <p:nvPr>
            <p:extLst>
              <p:ext uri="{D42A27DB-BD31-4B8C-83A1-F6EECF244321}">
                <p14:modId xmlns:p14="http://schemas.microsoft.com/office/powerpoint/2010/main" val="1673153142"/>
              </p:ext>
            </p:extLst>
          </p:nvPr>
        </p:nvGraphicFramePr>
        <p:xfrm>
          <a:off x="1821091" y="2718139"/>
          <a:ext cx="7874054" cy="3955134"/>
        </p:xfrm>
        <a:graphic>
          <a:graphicData uri="http://schemas.openxmlformats.org/drawingml/2006/table">
            <a:tbl>
              <a:tblPr firstRow="1" bandRow="1">
                <a:tableStyleId>{073A0DAA-6AF3-43AB-8588-CEC1D06C72B9}</a:tableStyleId>
              </a:tblPr>
              <a:tblGrid>
                <a:gridCol w="2324641">
                  <a:extLst>
                    <a:ext uri="{9D8B030D-6E8A-4147-A177-3AD203B41FA5}">
                      <a16:colId xmlns:a16="http://schemas.microsoft.com/office/drawing/2014/main" val="1723488615"/>
                    </a:ext>
                  </a:extLst>
                </a:gridCol>
                <a:gridCol w="1191445">
                  <a:extLst>
                    <a:ext uri="{9D8B030D-6E8A-4147-A177-3AD203B41FA5}">
                      <a16:colId xmlns:a16="http://schemas.microsoft.com/office/drawing/2014/main" val="1293209575"/>
                    </a:ext>
                  </a:extLst>
                </a:gridCol>
                <a:gridCol w="1293796">
                  <a:extLst>
                    <a:ext uri="{9D8B030D-6E8A-4147-A177-3AD203B41FA5}">
                      <a16:colId xmlns:a16="http://schemas.microsoft.com/office/drawing/2014/main" val="101498051"/>
                    </a:ext>
                  </a:extLst>
                </a:gridCol>
                <a:gridCol w="1532086">
                  <a:extLst>
                    <a:ext uri="{9D8B030D-6E8A-4147-A177-3AD203B41FA5}">
                      <a16:colId xmlns:a16="http://schemas.microsoft.com/office/drawing/2014/main" val="3304494474"/>
                    </a:ext>
                  </a:extLst>
                </a:gridCol>
                <a:gridCol w="1532086">
                  <a:extLst>
                    <a:ext uri="{9D8B030D-6E8A-4147-A177-3AD203B41FA5}">
                      <a16:colId xmlns:a16="http://schemas.microsoft.com/office/drawing/2014/main" val="2046768123"/>
                    </a:ext>
                  </a:extLst>
                </a:gridCol>
              </a:tblGrid>
              <a:tr h="521339">
                <a:tc>
                  <a:txBody>
                    <a:bodyPr/>
                    <a:lstStyle/>
                    <a:p>
                      <a:pPr algn="ctr" fontAlgn="base"/>
                      <a:r>
                        <a:rPr lang="en-US" sz="1400">
                          <a:effectLst/>
                        </a:rPr>
                        <a:t>Task 1: Classification​​​​</a:t>
                      </a:r>
                    </a:p>
                  </a:txBody>
                  <a:tcPr anchor="ctr"/>
                </a:tc>
                <a:tc>
                  <a:txBody>
                    <a:bodyPr/>
                    <a:lstStyle/>
                    <a:p>
                      <a:pPr fontAlgn="base"/>
                      <a:r>
                        <a:rPr lang="en-US" sz="1400" err="1">
                          <a:effectLst/>
                        </a:rPr>
                        <a:t>Adaboost</a:t>
                      </a:r>
                      <a:r>
                        <a:rPr lang="en-US" sz="1400">
                          <a:effectLst/>
                        </a:rPr>
                        <a:t>​​​​</a:t>
                      </a:r>
                    </a:p>
                  </a:txBody>
                  <a:tcPr/>
                </a:tc>
                <a:tc>
                  <a:txBody>
                    <a:bodyPr/>
                    <a:lstStyle/>
                    <a:p>
                      <a:pPr fontAlgn="base"/>
                      <a:r>
                        <a:rPr lang="en-US" sz="1400">
                          <a:effectLst/>
                        </a:rPr>
                        <a:t>Gradient </a:t>
                      </a:r>
                    </a:p>
                    <a:p>
                      <a:pPr lvl="0">
                        <a:buNone/>
                      </a:pPr>
                      <a:r>
                        <a:rPr lang="en-US" sz="1400">
                          <a:effectLst/>
                        </a:rPr>
                        <a:t>boost​​​​</a:t>
                      </a:r>
                    </a:p>
                  </a:txBody>
                  <a:tcPr/>
                </a:tc>
                <a:tc>
                  <a:txBody>
                    <a:bodyPr/>
                    <a:lstStyle/>
                    <a:p>
                      <a:pPr fontAlgn="base"/>
                      <a:r>
                        <a:rPr lang="en-US" sz="1400">
                          <a:effectLst/>
                        </a:rPr>
                        <a:t>Random forest​​​​</a:t>
                      </a:r>
                    </a:p>
                  </a:txBody>
                  <a:tcPr/>
                </a:tc>
                <a:tc>
                  <a:txBody>
                    <a:bodyPr/>
                    <a:lstStyle/>
                    <a:p>
                      <a:pPr lvl="0">
                        <a:buNone/>
                      </a:pPr>
                      <a:r>
                        <a:rPr lang="en-US" sz="1400">
                          <a:effectLst/>
                        </a:rPr>
                        <a:t>XG Boost</a:t>
                      </a:r>
                    </a:p>
                  </a:txBody>
                  <a:tcPr/>
                </a:tc>
                <a:extLst>
                  <a:ext uri="{0D108BD9-81ED-4DB2-BD59-A6C34878D82A}">
                    <a16:rowId xmlns:a16="http://schemas.microsoft.com/office/drawing/2014/main" val="3958150536"/>
                  </a:ext>
                </a:extLst>
              </a:tr>
              <a:tr h="521339">
                <a:tc>
                  <a:txBody>
                    <a:bodyPr/>
                    <a:lstStyle/>
                    <a:p>
                      <a:pPr lvl="0" algn="ctr">
                        <a:buNone/>
                      </a:pPr>
                      <a:r>
                        <a:rPr lang="zh-CN" altLang="en-US" sz="1400"/>
                        <a:t>All features </a:t>
                      </a:r>
                      <a:endParaRPr lang="en-US" altLang="zh-CN" sz="1400"/>
                    </a:p>
                    <a:p>
                      <a:pPr lvl="0" algn="ctr">
                        <a:buNone/>
                      </a:pPr>
                      <a:r>
                        <a:rPr lang="zh-CN" altLang="en-US" sz="1400"/>
                        <a:t>(mean+std+range)</a:t>
                      </a:r>
                    </a:p>
                  </a:txBody>
                  <a:tcPr anchor="ctr"/>
                </a:tc>
                <a:tc>
                  <a:txBody>
                    <a:bodyPr/>
                    <a:lstStyle/>
                    <a:p>
                      <a:pPr fontAlgn="base"/>
                      <a:r>
                        <a:rPr lang="en-US" sz="1400">
                          <a:effectLst/>
                        </a:rPr>
                        <a:t>0.8737</a:t>
                      </a:r>
                    </a:p>
                  </a:txBody>
                  <a:tcPr/>
                </a:tc>
                <a:tc>
                  <a:txBody>
                    <a:bodyPr/>
                    <a:lstStyle/>
                    <a:p>
                      <a:pPr lvl="0">
                        <a:buNone/>
                      </a:pPr>
                      <a:r>
                        <a:rPr lang="zh-CN" altLang="en-US" sz="1400"/>
                        <a:t>0.8889</a:t>
                      </a:r>
                      <a:endParaRPr lang="zh-CN" sz="1400"/>
                    </a:p>
                  </a:txBody>
                  <a:tcPr/>
                </a:tc>
                <a:tc>
                  <a:txBody>
                    <a:bodyPr/>
                    <a:lstStyle/>
                    <a:p>
                      <a:pPr fontAlgn="base"/>
                      <a:r>
                        <a:rPr lang="zh-CN" altLang="en-US" sz="1400">
                          <a:effectLst/>
                        </a:rPr>
                        <a:t>​​​​0.8689(val)</a:t>
                      </a:r>
                    </a:p>
                    <a:p>
                      <a:pPr lvl="0">
                        <a:buNone/>
                      </a:pPr>
                      <a:r>
                        <a:rPr lang="zh-CN" altLang="en-US" sz="1400">
                          <a:effectLst/>
                        </a:rPr>
                        <a:t>0.8782(test)</a:t>
                      </a:r>
                    </a:p>
                  </a:txBody>
                  <a:tcPr/>
                </a:tc>
                <a:tc>
                  <a:txBody>
                    <a:bodyPr/>
                    <a:lstStyle/>
                    <a:p>
                      <a:pPr lvl="0">
                        <a:buNone/>
                      </a:pPr>
                      <a:r>
                        <a:rPr lang="zh-CN" altLang="en-US" sz="1400">
                          <a:effectLst/>
                        </a:rPr>
                        <a:t>0.8875</a:t>
                      </a:r>
                    </a:p>
                  </a:txBody>
                  <a:tcPr/>
                </a:tc>
                <a:extLst>
                  <a:ext uri="{0D108BD9-81ED-4DB2-BD59-A6C34878D82A}">
                    <a16:rowId xmlns:a16="http://schemas.microsoft.com/office/drawing/2014/main" val="956149324"/>
                  </a:ext>
                </a:extLst>
              </a:tr>
              <a:tr h="521339">
                <a:tc>
                  <a:txBody>
                    <a:bodyPr/>
                    <a:lstStyle/>
                    <a:p>
                      <a:pPr lvl="0" algn="ctr">
                        <a:buNone/>
                      </a:pPr>
                      <a:r>
                        <a:rPr lang="en-US" altLang="zh-CN" sz="1400" u="none" strike="noStrike" noProof="0"/>
                        <a:t>Less</a:t>
                      </a:r>
                      <a:r>
                        <a:rPr lang="zh-CN" altLang="en-US" sz="1400" u="none" strike="noStrike" noProof="0"/>
                        <a:t> </a:t>
                      </a:r>
                      <a:r>
                        <a:rPr lang="en-US" altLang="zh-CN" sz="1400" u="none" strike="noStrike" noProof="0"/>
                        <a:t>features</a:t>
                      </a:r>
                      <a:r>
                        <a:rPr lang="zh-CN" altLang="en-US" sz="1400" u="none" strike="noStrike" noProof="0"/>
                        <a:t> </a:t>
                      </a:r>
                      <a:r>
                        <a:rPr lang="en-US" altLang="zh-CN" sz="1400" u="none" strike="noStrike" noProof="0"/>
                        <a:t>(</a:t>
                      </a:r>
                      <a:r>
                        <a:rPr lang="en-US" altLang="zh-CN" sz="1400" u="none" strike="noStrike" noProof="0" err="1"/>
                        <a:t>mean+std+range</a:t>
                      </a:r>
                      <a:r>
                        <a:rPr lang="en-US" altLang="zh-CN" sz="1400" u="none" strike="noStrike" noProof="0"/>
                        <a:t>)</a:t>
                      </a:r>
                      <a:endParaRPr lang="zh-CN" altLang="en-US" sz="1400" u="none" strike="noStrike" noProof="0"/>
                    </a:p>
                  </a:txBody>
                  <a:tcPr anchor="ctr"/>
                </a:tc>
                <a:tc>
                  <a:txBody>
                    <a:bodyPr/>
                    <a:lstStyle/>
                    <a:p>
                      <a:pPr fontAlgn="base"/>
                      <a:r>
                        <a:rPr lang="zh-CN" altLang="en-US" sz="1400">
                          <a:effectLst/>
                        </a:rPr>
                        <a:t>​​​​0.8727</a:t>
                      </a:r>
                    </a:p>
                  </a:txBody>
                  <a:tcPr/>
                </a:tc>
                <a:tc>
                  <a:txBody>
                    <a:bodyPr/>
                    <a:lstStyle/>
                    <a:p>
                      <a:pPr lvl="0">
                        <a:buNone/>
                      </a:pPr>
                      <a:r>
                        <a:rPr lang="zh-CN" sz="1400" u="none" strike="noStrike" noProof="0"/>
                        <a:t>0.8937</a:t>
                      </a:r>
                      <a:endParaRPr lang="zh-CN" sz="1400"/>
                    </a:p>
                  </a:txBody>
                  <a:tcPr/>
                </a:tc>
                <a:tc>
                  <a:txBody>
                    <a:bodyPr/>
                    <a:lstStyle/>
                    <a:p>
                      <a:pPr fontAlgn="base"/>
                      <a:r>
                        <a:rPr lang="zh-CN" altLang="en-US" sz="1400">
                          <a:effectLst/>
                        </a:rPr>
                        <a:t>​​​​0.8744(val)</a:t>
                      </a:r>
                    </a:p>
                    <a:p>
                      <a:pPr lvl="0">
                        <a:buNone/>
                      </a:pPr>
                      <a:r>
                        <a:rPr lang="zh-CN" altLang="en-US" sz="1400">
                          <a:effectLst/>
                        </a:rPr>
                        <a:t>0.8841(test)</a:t>
                      </a:r>
                    </a:p>
                  </a:txBody>
                  <a:tcPr/>
                </a:tc>
                <a:tc>
                  <a:txBody>
                    <a:bodyPr/>
                    <a:lstStyle/>
                    <a:p>
                      <a:pPr lvl="0">
                        <a:buNone/>
                      </a:pPr>
                      <a:r>
                        <a:rPr lang="zh-CN" altLang="en-US" sz="1400">
                          <a:effectLst/>
                        </a:rPr>
                        <a:t>0.8898</a:t>
                      </a:r>
                    </a:p>
                  </a:txBody>
                  <a:tcPr/>
                </a:tc>
                <a:extLst>
                  <a:ext uri="{0D108BD9-81ED-4DB2-BD59-A6C34878D82A}">
                    <a16:rowId xmlns:a16="http://schemas.microsoft.com/office/drawing/2014/main" val="2963263418"/>
                  </a:ext>
                </a:extLst>
              </a:tr>
              <a:tr h="675809">
                <a:tc>
                  <a:txBody>
                    <a:bodyPr/>
                    <a:lstStyle/>
                    <a:p>
                      <a:pPr lvl="0" algn="ctr">
                        <a:buNone/>
                      </a:pPr>
                      <a:r>
                        <a:rPr lang="en-US" altLang="zh-CN" sz="1400" u="none" strike="noStrike" noProof="0"/>
                        <a:t>All</a:t>
                      </a:r>
                      <a:r>
                        <a:rPr lang="zh-CN" altLang="en-US" sz="1400" u="none" strike="noStrike" noProof="0"/>
                        <a:t> </a:t>
                      </a:r>
                      <a:r>
                        <a:rPr lang="en-US" altLang="zh-CN" sz="1400" u="none" strike="noStrike" noProof="0"/>
                        <a:t>features</a:t>
                      </a:r>
                      <a:r>
                        <a:rPr lang="zh-CN" altLang="en-US" sz="1400" u="none" strike="noStrike" noProof="0"/>
                        <a:t> </a:t>
                      </a:r>
                      <a:r>
                        <a:rPr lang="en-US" altLang="zh-CN" sz="1400" u="none" strike="noStrike" noProof="0"/>
                        <a:t>(</a:t>
                      </a:r>
                      <a:r>
                        <a:rPr lang="en-US" altLang="zh-CN" sz="1400" u="none" strike="noStrike" noProof="0" err="1"/>
                        <a:t>mean+range</a:t>
                      </a:r>
                      <a:r>
                        <a:rPr lang="en-US" altLang="zh-CN" sz="1400" u="none" strike="noStrike" noProof="0"/>
                        <a:t>)</a:t>
                      </a:r>
                      <a:endParaRPr lang="zh-CN" altLang="en-US" sz="1400" u="none" strike="noStrike" noProof="0"/>
                    </a:p>
                  </a:txBody>
                  <a:tcPr anchor="ctr"/>
                </a:tc>
                <a:tc>
                  <a:txBody>
                    <a:bodyPr/>
                    <a:lstStyle/>
                    <a:p>
                      <a:pPr fontAlgn="base"/>
                      <a:r>
                        <a:rPr lang="zh-CN" altLang="en-US" sz="1400">
                          <a:effectLst/>
                        </a:rPr>
                        <a:t>​​​​0.883(val)</a:t>
                      </a:r>
                    </a:p>
                    <a:p>
                      <a:pPr lvl="0">
                        <a:buNone/>
                      </a:pPr>
                      <a:r>
                        <a:rPr lang="zh-CN" altLang="en-US" sz="1400">
                          <a:effectLst/>
                        </a:rPr>
                        <a:t>0.8871(test)</a:t>
                      </a:r>
                    </a:p>
                  </a:txBody>
                  <a:tcPr/>
                </a:tc>
                <a:tc>
                  <a:txBody>
                    <a:bodyPr/>
                    <a:lstStyle/>
                    <a:p>
                      <a:pPr lvl="0">
                        <a:buNone/>
                      </a:pPr>
                      <a:r>
                        <a:rPr lang="zh-CN" sz="1400" u="none" strike="noStrike" noProof="0"/>
                        <a:t>0.8953</a:t>
                      </a:r>
                      <a:r>
                        <a:rPr lang="zh-CN" altLang="en-US" sz="1400" u="none" strike="noStrike" noProof="0"/>
                        <a:t> (val)</a:t>
                      </a:r>
                    </a:p>
                    <a:p>
                      <a:pPr lvl="0">
                        <a:buNone/>
                      </a:pPr>
                      <a:r>
                        <a:rPr lang="zh-CN" altLang="en-US" sz="1400" u="none" strike="noStrike" noProof="0"/>
                        <a:t>0.9114 (test)</a:t>
                      </a:r>
                    </a:p>
                  </a:txBody>
                  <a:tcPr/>
                </a:tc>
                <a:tc>
                  <a:txBody>
                    <a:bodyPr/>
                    <a:lstStyle/>
                    <a:p>
                      <a:pPr fontAlgn="base"/>
                      <a:r>
                        <a:rPr lang="zh-CN" altLang="en-US" sz="1400">
                          <a:effectLst/>
                        </a:rPr>
                        <a:t>​​​​</a:t>
                      </a:r>
                      <a:r>
                        <a:rPr lang="en-US" altLang="zh-CN" sz="1400">
                          <a:effectLst/>
                        </a:rPr>
                        <a:t>0</a:t>
                      </a:r>
                      <a:r>
                        <a:rPr lang="en-US" altLang="en-US" sz="1400">
                          <a:effectLst/>
                        </a:rPr>
                        <a:t>.</a:t>
                      </a:r>
                      <a:r>
                        <a:rPr lang="zh-CN" sz="1400" u="none" strike="noStrike" noProof="0">
                          <a:effectLst/>
                        </a:rPr>
                        <a:t>8</a:t>
                      </a:r>
                      <a:r>
                        <a:rPr lang="en-US" altLang="zh-CN" sz="1400" u="none" strike="noStrike" noProof="0">
                          <a:effectLst/>
                        </a:rPr>
                        <a:t>717</a:t>
                      </a:r>
                      <a:r>
                        <a:rPr lang="zh-CN" sz="1400" u="none" strike="noStrike" noProof="0">
                          <a:effectLst/>
                        </a:rPr>
                        <a:t>(val)</a:t>
                      </a:r>
                      <a:endParaRPr lang="zh-CN" altLang="en-US" sz="1400">
                        <a:effectLst/>
                      </a:endParaRPr>
                    </a:p>
                    <a:p>
                      <a:pPr lvl="0">
                        <a:buNone/>
                      </a:pPr>
                      <a:r>
                        <a:rPr lang="en-US" altLang="zh-CN" sz="1400" u="none" strike="noStrike" noProof="0">
                          <a:effectLst/>
                        </a:rPr>
                        <a:t>-</a:t>
                      </a:r>
                      <a:r>
                        <a:rPr lang="zh-CN" sz="1400" u="none" strike="noStrike" noProof="0">
                          <a:effectLst/>
                        </a:rPr>
                        <a:t>(test)</a:t>
                      </a:r>
                      <a:endParaRPr lang="zh-CN" altLang="en-US" sz="1400">
                        <a:effectLst/>
                      </a:endParaRPr>
                    </a:p>
                  </a:txBody>
                  <a:tcPr/>
                </a:tc>
                <a:tc>
                  <a:txBody>
                    <a:bodyPr/>
                    <a:lstStyle/>
                    <a:p>
                      <a:pPr lvl="0">
                        <a:buNone/>
                      </a:pPr>
                      <a:r>
                        <a:rPr lang="en-US" altLang="zh-CN" sz="1400" u="none" strike="noStrike" noProof="0">
                          <a:effectLst/>
                        </a:rPr>
                        <a:t>/</a:t>
                      </a:r>
                      <a:endParaRPr lang="zh-CN" sz="1400" u="none" strike="noStrike" noProof="0">
                        <a:effectLst/>
                      </a:endParaRPr>
                    </a:p>
                  </a:txBody>
                  <a:tcPr/>
                </a:tc>
                <a:extLst>
                  <a:ext uri="{0D108BD9-81ED-4DB2-BD59-A6C34878D82A}">
                    <a16:rowId xmlns:a16="http://schemas.microsoft.com/office/drawing/2014/main" val="3808257068"/>
                  </a:ext>
                </a:extLst>
              </a:tr>
              <a:tr h="675809">
                <a:tc>
                  <a:txBody>
                    <a:bodyPr/>
                    <a:lstStyle/>
                    <a:p>
                      <a:pPr lvl="0" algn="ctr">
                        <a:buNone/>
                      </a:pPr>
                      <a:r>
                        <a:rPr lang="en-US" altLang="zh-CN" sz="1400" u="none" strike="noStrike" noProof="0"/>
                        <a:t>Less</a:t>
                      </a:r>
                      <a:r>
                        <a:rPr lang="zh-CN" altLang="en-US" sz="1400" u="none" strike="noStrike" noProof="0"/>
                        <a:t> </a:t>
                      </a:r>
                      <a:r>
                        <a:rPr lang="en-US" altLang="zh-CN" sz="1400" u="none" strike="noStrike" noProof="0"/>
                        <a:t>features</a:t>
                      </a:r>
                      <a:r>
                        <a:rPr lang="zh-CN" altLang="en-US" sz="1400" u="none" strike="noStrike" noProof="0"/>
                        <a:t> </a:t>
                      </a:r>
                    </a:p>
                    <a:p>
                      <a:pPr lvl="0" algn="ctr">
                        <a:buNone/>
                      </a:pPr>
                      <a:r>
                        <a:rPr lang="en-US" altLang="zh-CN" sz="1400" u="none" strike="noStrike" noProof="0"/>
                        <a:t>(</a:t>
                      </a:r>
                      <a:r>
                        <a:rPr lang="en-US" altLang="zh-CN" sz="1400" u="none" strike="noStrike" noProof="0" err="1"/>
                        <a:t>mean+rang</a:t>
                      </a:r>
                      <a:r>
                        <a:rPr lang="en-US" sz="1400" u="none" strike="noStrike" noProof="0" err="1"/>
                        <a:t>e</a:t>
                      </a:r>
                      <a:r>
                        <a:rPr lang="en-US" altLang="zh-CN" sz="1400" u="none" strike="noStrike" noProof="0"/>
                        <a:t>)</a:t>
                      </a:r>
                      <a:endParaRPr lang="zh-CN" altLang="en-US" sz="1400" u="none" strike="noStrike" noProof="0"/>
                    </a:p>
                  </a:txBody>
                  <a:tcPr anchor="ctr"/>
                </a:tc>
                <a:tc>
                  <a:txBody>
                    <a:bodyPr/>
                    <a:lstStyle/>
                    <a:p>
                      <a:pPr fontAlgn="base"/>
                      <a:r>
                        <a:rPr lang="zh-CN" altLang="en-US" sz="1400">
                          <a:effectLst/>
                        </a:rPr>
                        <a:t>​​​​0.8816(val)</a:t>
                      </a:r>
                    </a:p>
                    <a:p>
                      <a:pPr lvl="0">
                        <a:buNone/>
                      </a:pPr>
                      <a:r>
                        <a:rPr lang="zh-CN" altLang="en-US" sz="1400">
                          <a:effectLst/>
                        </a:rPr>
                        <a:t>0.8870(test)</a:t>
                      </a:r>
                    </a:p>
                  </a:txBody>
                  <a:tcPr/>
                </a:tc>
                <a:tc>
                  <a:txBody>
                    <a:bodyPr/>
                    <a:lstStyle/>
                    <a:p>
                      <a:pPr lvl="0">
                        <a:buNone/>
                      </a:pPr>
                      <a:r>
                        <a:rPr lang="zh-CN" altLang="en-US" sz="1400"/>
                        <a:t>0.8925 (val)</a:t>
                      </a:r>
                    </a:p>
                    <a:p>
                      <a:pPr lvl="0">
                        <a:buNone/>
                      </a:pPr>
                      <a:r>
                        <a:rPr lang="zh-CN" altLang="en-US" sz="1400"/>
                        <a:t>0.914 (test)</a:t>
                      </a:r>
                    </a:p>
                  </a:txBody>
                  <a:tcPr/>
                </a:tc>
                <a:tc>
                  <a:txBody>
                    <a:bodyPr/>
                    <a:lstStyle/>
                    <a:p>
                      <a:pPr fontAlgn="base"/>
                      <a:r>
                        <a:rPr lang="zh-CN" altLang="en-US" sz="1400">
                          <a:effectLst/>
                        </a:rPr>
                        <a:t>​​​​</a:t>
                      </a:r>
                      <a:r>
                        <a:rPr lang="en-US" altLang="zh-CN" sz="1400">
                          <a:effectLst/>
                        </a:rPr>
                        <a:t>0</a:t>
                      </a:r>
                      <a:r>
                        <a:rPr lang="en-US" altLang="en-US" sz="1400">
                          <a:effectLst/>
                        </a:rPr>
                        <a:t>.</a:t>
                      </a:r>
                      <a:r>
                        <a:rPr lang="zh-CN" sz="1400" u="none" strike="noStrike" noProof="0">
                          <a:effectLst/>
                        </a:rPr>
                        <a:t>8</a:t>
                      </a:r>
                      <a:r>
                        <a:rPr lang="en-US" altLang="zh-CN" sz="1400" u="none" strike="noStrike" noProof="0">
                          <a:effectLst/>
                        </a:rPr>
                        <a:t>746</a:t>
                      </a:r>
                      <a:r>
                        <a:rPr lang="zh-CN" sz="1400" u="none" strike="noStrike" noProof="0">
                          <a:effectLst/>
                        </a:rPr>
                        <a:t>(val)</a:t>
                      </a:r>
                      <a:endParaRPr lang="zh-CN" altLang="en-US" sz="1400">
                        <a:effectLst/>
                      </a:endParaRPr>
                    </a:p>
                    <a:p>
                      <a:pPr lvl="0">
                        <a:buNone/>
                      </a:pPr>
                      <a:r>
                        <a:rPr lang="en-US" altLang="zh-CN" sz="1400" u="none" strike="noStrike" noProof="0">
                          <a:effectLst/>
                        </a:rPr>
                        <a:t>-</a:t>
                      </a:r>
                      <a:r>
                        <a:rPr lang="zh-CN" sz="1400" u="none" strike="noStrike" noProof="0">
                          <a:effectLst/>
                        </a:rPr>
                        <a:t>(test)</a:t>
                      </a:r>
                      <a:endParaRPr lang="zh-CN" altLang="en-US" sz="1400">
                        <a:effectLst/>
                      </a:endParaRPr>
                    </a:p>
                  </a:txBody>
                  <a:tcPr/>
                </a:tc>
                <a:tc>
                  <a:txBody>
                    <a:bodyPr/>
                    <a:lstStyle/>
                    <a:p>
                      <a:pPr lvl="0">
                        <a:buNone/>
                      </a:pPr>
                      <a:r>
                        <a:rPr lang="en-US" altLang="zh-CN" sz="1400" u="none" strike="noStrike" noProof="0" dirty="0">
                          <a:effectLst/>
                        </a:rPr>
                        <a:t>0.8973</a:t>
                      </a:r>
                      <a:endParaRPr lang="zh-CN" sz="1400" u="none" strike="noStrike" noProof="0" dirty="0">
                        <a:effectLst/>
                      </a:endParaRPr>
                    </a:p>
                  </a:txBody>
                  <a:tcPr/>
                </a:tc>
                <a:extLst>
                  <a:ext uri="{0D108BD9-81ED-4DB2-BD59-A6C34878D82A}">
                    <a16:rowId xmlns:a16="http://schemas.microsoft.com/office/drawing/2014/main" val="2875099248"/>
                  </a:ext>
                </a:extLst>
              </a:tr>
              <a:tr h="521339">
                <a:tc>
                  <a:txBody>
                    <a:bodyPr/>
                    <a:lstStyle/>
                    <a:p>
                      <a:pPr lvl="0" algn="ctr">
                        <a:buNone/>
                      </a:pPr>
                      <a:r>
                        <a:rPr lang="en-US" altLang="zh-CN" sz="1400" u="none" strike="noStrike" noProof="0"/>
                        <a:t>All</a:t>
                      </a:r>
                      <a:r>
                        <a:rPr lang="zh-CN" altLang="en-US" sz="1400" u="none" strike="noStrike" noProof="0"/>
                        <a:t> </a:t>
                      </a:r>
                      <a:r>
                        <a:rPr lang="en-US" altLang="zh-CN" sz="1400" u="none" strike="noStrike" noProof="0"/>
                        <a:t>features</a:t>
                      </a:r>
                      <a:r>
                        <a:rPr lang="zh-CN" altLang="en-US" sz="1400" u="none" strike="noStrike" noProof="0"/>
                        <a:t> </a:t>
                      </a:r>
                      <a:r>
                        <a:rPr lang="en-US" altLang="zh-CN" sz="1400" u="none" strike="noStrike" noProof="0"/>
                        <a:t>(</a:t>
                      </a:r>
                      <a:r>
                        <a:rPr lang="en-US" altLang="zh-CN" sz="1400" u="none" strike="noStrike" noProof="0" err="1"/>
                        <a:t>mean+std</a:t>
                      </a:r>
                      <a:r>
                        <a:rPr lang="en-US" altLang="zh-CN" sz="1400" u="none" strike="noStrike" noProof="0"/>
                        <a:t>)</a:t>
                      </a:r>
                      <a:endParaRPr lang="zh-CN" altLang="zh-CN" sz="1400" u="none" strike="noStrike" noProof="0"/>
                    </a:p>
                  </a:txBody>
                  <a:tcPr anchor="ctr"/>
                </a:tc>
                <a:tc>
                  <a:txBody>
                    <a:bodyPr/>
                    <a:lstStyle/>
                    <a:p>
                      <a:pPr fontAlgn="base"/>
                      <a:r>
                        <a:rPr lang="zh-CN" altLang="en-US" sz="1400">
                          <a:effectLst/>
                        </a:rPr>
                        <a:t>​​​​0.873</a:t>
                      </a:r>
                    </a:p>
                  </a:txBody>
                  <a:tcPr/>
                </a:tc>
                <a:tc>
                  <a:txBody>
                    <a:bodyPr/>
                    <a:lstStyle/>
                    <a:p>
                      <a:pPr lvl="0">
                        <a:buNone/>
                      </a:pPr>
                      <a:r>
                        <a:rPr lang="zh-CN" sz="1400" u="none" strike="noStrike" noProof="0"/>
                        <a:t>0.8947</a:t>
                      </a:r>
                      <a:endParaRPr lang="zh-CN" sz="1400"/>
                    </a:p>
                  </a:txBody>
                  <a:tcPr/>
                </a:tc>
                <a:tc>
                  <a:txBody>
                    <a:bodyPr/>
                    <a:lstStyle/>
                    <a:p>
                      <a:pPr fontAlgn="base"/>
                      <a:r>
                        <a:rPr lang="zh-CN" altLang="en-US" sz="1400">
                          <a:effectLst/>
                        </a:rPr>
                        <a:t>​​​​</a:t>
                      </a:r>
                      <a:r>
                        <a:rPr lang="en-US" altLang="zh-CN" sz="1400">
                          <a:effectLst/>
                        </a:rPr>
                        <a:t>0</a:t>
                      </a:r>
                      <a:r>
                        <a:rPr lang="en-US" altLang="en-US" sz="1400">
                          <a:effectLst/>
                        </a:rPr>
                        <a:t>.</a:t>
                      </a:r>
                      <a:r>
                        <a:rPr lang="zh-CN" sz="1400" u="none" strike="noStrike" noProof="0">
                          <a:effectLst/>
                        </a:rPr>
                        <a:t>8</a:t>
                      </a:r>
                      <a:r>
                        <a:rPr lang="en-US" altLang="zh-CN" sz="1400" u="none" strike="noStrike" noProof="0">
                          <a:effectLst/>
                        </a:rPr>
                        <a:t>7</a:t>
                      </a:r>
                      <a:r>
                        <a:rPr lang="zh-CN" sz="1400" u="none" strike="noStrike" noProof="0">
                          <a:effectLst/>
                        </a:rPr>
                        <a:t>89(val)</a:t>
                      </a:r>
                      <a:endParaRPr lang="zh-CN" altLang="en-US" sz="1400">
                        <a:effectLst/>
                      </a:endParaRPr>
                    </a:p>
                    <a:p>
                      <a:pPr lvl="0">
                        <a:buNone/>
                      </a:pPr>
                      <a:r>
                        <a:rPr lang="en-US" altLang="zh-CN" sz="1400" u="none" strike="noStrike" noProof="0">
                          <a:effectLst/>
                        </a:rPr>
                        <a:t>0.</a:t>
                      </a:r>
                      <a:r>
                        <a:rPr lang="zh-CN" sz="1400" u="none" strike="noStrike" noProof="0">
                          <a:effectLst/>
                        </a:rPr>
                        <a:t>8</a:t>
                      </a:r>
                      <a:r>
                        <a:rPr lang="en-US" altLang="zh-CN" sz="1400" u="none" strike="noStrike" noProof="0">
                          <a:effectLst/>
                        </a:rPr>
                        <a:t>934</a:t>
                      </a:r>
                      <a:r>
                        <a:rPr lang="zh-CN" sz="1400" u="none" strike="noStrike" noProof="0">
                          <a:effectLst/>
                        </a:rPr>
                        <a:t>(test)</a:t>
                      </a:r>
                      <a:endParaRPr lang="zh-CN" altLang="en-US" sz="1400">
                        <a:effectLst/>
                      </a:endParaRPr>
                    </a:p>
                  </a:txBody>
                  <a:tcPr/>
                </a:tc>
                <a:tc>
                  <a:txBody>
                    <a:bodyPr/>
                    <a:lstStyle/>
                    <a:p>
                      <a:pPr lvl="0">
                        <a:buNone/>
                      </a:pPr>
                      <a:r>
                        <a:rPr lang="en-US" altLang="zh-CN" sz="1400" u="none" strike="noStrike" noProof="0">
                          <a:effectLst/>
                        </a:rPr>
                        <a:t>/</a:t>
                      </a:r>
                    </a:p>
                  </a:txBody>
                  <a:tcPr/>
                </a:tc>
                <a:extLst>
                  <a:ext uri="{0D108BD9-81ED-4DB2-BD59-A6C34878D82A}">
                    <a16:rowId xmlns:a16="http://schemas.microsoft.com/office/drawing/2014/main" val="3726154229"/>
                  </a:ext>
                </a:extLst>
              </a:tr>
              <a:tr h="366868">
                <a:tc>
                  <a:txBody>
                    <a:bodyPr/>
                    <a:lstStyle/>
                    <a:p>
                      <a:pPr lvl="0" algn="ctr">
                        <a:buNone/>
                      </a:pPr>
                      <a:r>
                        <a:rPr lang="en-US" altLang="zh-CN" sz="1400" u="none" strike="noStrike" noProof="0"/>
                        <a:t>Less feature</a:t>
                      </a:r>
                      <a:r>
                        <a:rPr lang="en-US" sz="1400" u="none" strike="noStrike" noProof="0"/>
                        <a:t>s</a:t>
                      </a:r>
                      <a:r>
                        <a:rPr lang="zh-CN" altLang="en-US" sz="1400" u="none" strike="noStrike" noProof="0"/>
                        <a:t> </a:t>
                      </a:r>
                      <a:r>
                        <a:rPr lang="en-US" altLang="zh-CN" sz="1400" u="none" strike="noStrike" noProof="0"/>
                        <a:t>(</a:t>
                      </a:r>
                      <a:r>
                        <a:rPr lang="en-US" altLang="zh-CN" sz="1400" u="none" strike="noStrike" noProof="0" err="1"/>
                        <a:t>mean</a:t>
                      </a:r>
                      <a:r>
                        <a:rPr lang="en-US" sz="1400" u="none" strike="noStrike" noProof="0" err="1"/>
                        <a:t>+std</a:t>
                      </a:r>
                      <a:r>
                        <a:rPr lang="en-US" altLang="zh-CN" sz="1400" u="none" strike="noStrike" noProof="0"/>
                        <a:t>)</a:t>
                      </a:r>
                      <a:endParaRPr lang="zh-CN" altLang="en-US" sz="1400"/>
                    </a:p>
                  </a:txBody>
                  <a:tcPr anchor="ctr"/>
                </a:tc>
                <a:tc>
                  <a:txBody>
                    <a:bodyPr/>
                    <a:lstStyle/>
                    <a:p>
                      <a:pPr lvl="0">
                        <a:buNone/>
                      </a:pPr>
                      <a:r>
                        <a:rPr lang="zh-CN" altLang="en-US" sz="1400">
                          <a:effectLst/>
                        </a:rPr>
                        <a:t>0.8708</a:t>
                      </a:r>
                    </a:p>
                  </a:txBody>
                  <a:tcPr/>
                </a:tc>
                <a:tc>
                  <a:txBody>
                    <a:bodyPr/>
                    <a:lstStyle/>
                    <a:p>
                      <a:pPr lvl="0">
                        <a:buNone/>
                      </a:pPr>
                      <a:r>
                        <a:rPr lang="zh-CN" sz="1400" u="none" strike="noStrike" noProof="0"/>
                        <a:t>0.8933</a:t>
                      </a:r>
                      <a:endParaRPr lang="zh-CN" sz="1400"/>
                    </a:p>
                  </a:txBody>
                  <a:tcPr/>
                </a:tc>
                <a:tc>
                  <a:txBody>
                    <a:bodyPr/>
                    <a:lstStyle/>
                    <a:p>
                      <a:pPr lvl="0">
                        <a:buNone/>
                      </a:pPr>
                      <a:r>
                        <a:rPr lang="en-US" altLang="zh-CN" sz="1400" u="none" strike="noStrike" noProof="0">
                          <a:effectLst/>
                        </a:rPr>
                        <a:t>0.</a:t>
                      </a:r>
                      <a:r>
                        <a:rPr lang="zh-CN" sz="1400" u="none" strike="noStrike" noProof="0">
                          <a:effectLst/>
                        </a:rPr>
                        <a:t>8</a:t>
                      </a:r>
                      <a:r>
                        <a:rPr lang="en-US" altLang="zh-CN" sz="1400" u="none" strike="noStrike" noProof="0">
                          <a:effectLst/>
                        </a:rPr>
                        <a:t>823</a:t>
                      </a:r>
                      <a:r>
                        <a:rPr lang="zh-CN" sz="1400" u="none" strike="noStrike" noProof="0">
                          <a:effectLst/>
                        </a:rPr>
                        <a:t>(val)</a:t>
                      </a:r>
                      <a:endParaRPr lang="zh-CN" altLang="en-US" sz="1400"/>
                    </a:p>
                    <a:p>
                      <a:pPr lvl="0">
                        <a:buNone/>
                      </a:pPr>
                      <a:r>
                        <a:rPr lang="en-US" altLang="zh-CN" sz="1400" u="none" strike="noStrike" noProof="0">
                          <a:effectLst/>
                        </a:rPr>
                        <a:t>0.9013</a:t>
                      </a:r>
                      <a:r>
                        <a:rPr lang="zh-CN" sz="1400" u="none" strike="noStrike" noProof="0">
                          <a:effectLst/>
                        </a:rPr>
                        <a:t>(test)</a:t>
                      </a:r>
                      <a:endParaRPr lang="zh-CN" sz="1400"/>
                    </a:p>
                  </a:txBody>
                  <a:tcPr/>
                </a:tc>
                <a:tc>
                  <a:txBody>
                    <a:bodyPr/>
                    <a:lstStyle/>
                    <a:p>
                      <a:pPr lvl="0">
                        <a:buNone/>
                      </a:pPr>
                      <a:r>
                        <a:rPr lang="en-US" altLang="zh-CN" sz="1400" u="none" strike="noStrike" noProof="0" dirty="0">
                          <a:effectLst/>
                        </a:rPr>
                        <a:t>/</a:t>
                      </a:r>
                      <a:endParaRPr lang="zh-CN" sz="1400" u="none" strike="noStrike" noProof="0" dirty="0">
                        <a:effectLst/>
                      </a:endParaRPr>
                    </a:p>
                  </a:txBody>
                  <a:tcPr/>
                </a:tc>
                <a:extLst>
                  <a:ext uri="{0D108BD9-81ED-4DB2-BD59-A6C34878D82A}">
                    <a16:rowId xmlns:a16="http://schemas.microsoft.com/office/drawing/2014/main" val="2068039142"/>
                  </a:ext>
                </a:extLst>
              </a:tr>
            </a:tbl>
          </a:graphicData>
        </a:graphic>
      </p:graphicFrame>
      <p:sp>
        <p:nvSpPr>
          <p:cNvPr id="4" name="Subtitle 2">
            <a:extLst>
              <a:ext uri="{FF2B5EF4-FFF2-40B4-BE49-F238E27FC236}">
                <a16:creationId xmlns:a16="http://schemas.microsoft.com/office/drawing/2014/main" id="{3B4771B2-8580-33E8-6005-C42B7960D606}"/>
              </a:ext>
            </a:extLst>
          </p:cNvPr>
          <p:cNvSpPr txBox="1"/>
          <p:nvPr/>
        </p:nvSpPr>
        <p:spPr>
          <a:xfrm>
            <a:off x="507305" y="786127"/>
            <a:ext cx="11241166" cy="1757054"/>
          </a:xfrm>
          <a:prstGeom prst="rect">
            <a:avLst/>
          </a:prstGeom>
        </p:spPr>
        <p:txBody>
          <a:bodyPr vert="horz" wrap="square" lIns="108745" tIns="54373" rIns="108745" bIns="54373" rtlCol="0" anchor="t">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panose="020B0306030504020204"/>
                <a:ea typeface="+mn-ea"/>
                <a:cs typeface="Open Sans Light" panose="020B0306030504020204"/>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en-US" sz="2200" b="1">
                <a:solidFill>
                  <a:srgbClr val="3F3F3F"/>
                </a:solidFill>
                <a:latin typeface="Calibri"/>
                <a:ea typeface="Open Sans Light"/>
              </a:rPr>
              <a:t>Step 2:</a:t>
            </a:r>
            <a:r>
              <a:rPr lang="en-US" sz="2200">
                <a:solidFill>
                  <a:srgbClr val="3F3F3F"/>
                </a:solidFill>
                <a:latin typeface="Calibri"/>
                <a:ea typeface="Open Sans Light"/>
              </a:rPr>
              <a:t> 1st round of unsystematic tuning parameters and compare the AUC</a:t>
            </a:r>
            <a:r>
              <a:rPr lang="en-US" altLang="zh-CN" sz="2200">
                <a:solidFill>
                  <a:srgbClr val="3F3F3F"/>
                </a:solidFill>
                <a:latin typeface="Calibri"/>
                <a:ea typeface="Open Sans Light"/>
              </a:rPr>
              <a:t> </a:t>
            </a:r>
            <a:endParaRPr lang="zh-CN" altLang="en-US" sz="2200">
              <a:ea typeface="等线"/>
            </a:endParaRPr>
          </a:p>
          <a:p>
            <a:pPr algn="l"/>
            <a:r>
              <a:rPr lang="en-US" sz="1800" b="1">
                <a:solidFill>
                  <a:srgbClr val="FF0000"/>
                </a:solidFill>
                <a:latin typeface="Calibri"/>
                <a:ea typeface="Open Sans Light"/>
              </a:rPr>
              <a:t>KNN </a:t>
            </a:r>
            <a:r>
              <a:rPr lang="en-US" sz="1800">
                <a:solidFill>
                  <a:srgbClr val="3F3F3F"/>
                </a:solidFill>
                <a:latin typeface="Calibri"/>
                <a:ea typeface="Open Sans Light"/>
              </a:rPr>
              <a:t>(AUC: 0.78) &amp; </a:t>
            </a:r>
            <a:r>
              <a:rPr lang="en-US" sz="1800" b="1">
                <a:solidFill>
                  <a:srgbClr val="FF0000"/>
                </a:solidFill>
                <a:latin typeface="Calibri"/>
                <a:ea typeface="Open Sans Light"/>
              </a:rPr>
              <a:t>SVM </a:t>
            </a:r>
            <a:r>
              <a:rPr lang="en-US" sz="1800">
                <a:solidFill>
                  <a:srgbClr val="3F3F3F"/>
                </a:solidFill>
                <a:latin typeface="Calibri"/>
                <a:ea typeface="Open Sans Light"/>
              </a:rPr>
              <a:t>(AUC: 0.855) --&gt;  relatively low AUC  -&gt; the model </a:t>
            </a:r>
            <a:r>
              <a:rPr lang="en-US" sz="1800" b="1">
                <a:solidFill>
                  <a:srgbClr val="FF0000"/>
                </a:solidFill>
                <a:latin typeface="Calibri"/>
                <a:ea typeface="Open Sans Light"/>
              </a:rPr>
              <a:t>potential is low so dropped</a:t>
            </a:r>
            <a:endParaRPr lang="zh-CN" altLang="en-US">
              <a:ea typeface="等线"/>
            </a:endParaRPr>
          </a:p>
          <a:p>
            <a:pPr algn="l"/>
            <a:r>
              <a:rPr lang="en-US" sz="2200" b="1">
                <a:solidFill>
                  <a:srgbClr val="3F3F3F"/>
                </a:solidFill>
                <a:latin typeface="Calibri"/>
                <a:ea typeface="Open Sans Light"/>
                <a:sym typeface="字魂105号-简雅黑" panose="00000500000000000000" pitchFamily="2" charset="-122"/>
              </a:rPr>
              <a:t>Step 3:</a:t>
            </a:r>
            <a:r>
              <a:rPr lang="en-US" sz="2200">
                <a:solidFill>
                  <a:srgbClr val="3F3F3F"/>
                </a:solidFill>
                <a:latin typeface="Calibri"/>
                <a:ea typeface="Open Sans Light"/>
                <a:sym typeface="字魂105号-简雅黑" panose="00000500000000000000" pitchFamily="2" charset="-122"/>
              </a:rPr>
              <a:t> 2nd round of</a:t>
            </a:r>
            <a:r>
              <a:rPr lang="en-US" sz="2200" b="1">
                <a:solidFill>
                  <a:srgbClr val="FF0000"/>
                </a:solidFill>
                <a:latin typeface="Calibri"/>
                <a:ea typeface="Open Sans Light"/>
                <a:sym typeface="字魂105号-简雅黑" panose="00000500000000000000" pitchFamily="2" charset="-122"/>
              </a:rPr>
              <a:t> systematic tuning parameters</a:t>
            </a:r>
            <a:r>
              <a:rPr lang="en-US" sz="2200">
                <a:solidFill>
                  <a:srgbClr val="3F3F3F"/>
                </a:solidFill>
                <a:latin typeface="Calibri"/>
                <a:ea typeface="Open Sans Light"/>
                <a:sym typeface="字魂105号-简雅黑" panose="00000500000000000000" pitchFamily="2" charset="-122"/>
              </a:rPr>
              <a:t> (grid search) on 6 datasets and compare the cross-validation AUC</a:t>
            </a:r>
            <a:endParaRPr lang="en-US" sz="2200">
              <a:solidFill>
                <a:srgbClr val="3F3F3F"/>
              </a:solidFill>
              <a:latin typeface="Calibri"/>
              <a:ea typeface="Open Sans Light"/>
            </a:endParaRPr>
          </a:p>
        </p:txBody>
      </p:sp>
      <p:sp>
        <p:nvSpPr>
          <p:cNvPr id="5" name="文本框 272">
            <a:extLst>
              <a:ext uri="{FF2B5EF4-FFF2-40B4-BE49-F238E27FC236}">
                <a16:creationId xmlns:a16="http://schemas.microsoft.com/office/drawing/2014/main" id="{D08EEBAE-E5FB-3A57-430E-5A089054A5C4}"/>
              </a:ext>
            </a:extLst>
          </p:cNvPr>
          <p:cNvSpPr txBox="1"/>
          <p:nvPr/>
        </p:nvSpPr>
        <p:spPr>
          <a:xfrm>
            <a:off x="460204" y="264391"/>
            <a:ext cx="8811956" cy="523220"/>
          </a:xfrm>
          <a:prstGeom prst="rect">
            <a:avLst/>
          </a:prstGeom>
          <a:noFill/>
        </p:spPr>
        <p:txBody>
          <a:bodyPr wrap="square" lIns="91440" tIns="45720" rIns="91440" bIns="45720" rtlCol="0" anchor="t">
            <a:spAutoFit/>
          </a:bodyPr>
          <a:lstStyle/>
          <a:p>
            <a:r>
              <a:rPr lang="en-US" sz="2800">
                <a:solidFill>
                  <a:schemeClr val="tx1">
                    <a:lumMod val="85000"/>
                    <a:lumOff val="15000"/>
                  </a:schemeClr>
                </a:solidFill>
                <a:latin typeface="Calibri"/>
                <a:cs typeface="Calibri"/>
              </a:rPr>
              <a:t>Task 1: Model Selection &amp; Performance Comparison</a:t>
            </a:r>
            <a:endParaRPr lang="en-US">
              <a:solidFill>
                <a:schemeClr val="tx1">
                  <a:lumMod val="85000"/>
                  <a:lumOff val="15000"/>
                </a:schemeClr>
              </a:solidFill>
            </a:endParaRPr>
          </a:p>
        </p:txBody>
      </p:sp>
      <p:sp>
        <p:nvSpPr>
          <p:cNvPr id="6" name="Rectangle 5">
            <a:extLst>
              <a:ext uri="{FF2B5EF4-FFF2-40B4-BE49-F238E27FC236}">
                <a16:creationId xmlns:a16="http://schemas.microsoft.com/office/drawing/2014/main" id="{D3FE139F-7726-A457-BB53-DEF97100753A}"/>
              </a:ext>
            </a:extLst>
          </p:cNvPr>
          <p:cNvSpPr/>
          <p:nvPr/>
        </p:nvSpPr>
        <p:spPr>
          <a:xfrm>
            <a:off x="5388387" y="4955981"/>
            <a:ext cx="1008668" cy="5554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25121423"/>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1AE3A1-4126-0F56-326C-5FEA5DACFA64}"/>
              </a:ext>
            </a:extLst>
          </p:cNvPr>
          <p:cNvSpPr txBox="1"/>
          <p:nvPr/>
        </p:nvSpPr>
        <p:spPr>
          <a:xfrm>
            <a:off x="3591524" y="2024895"/>
            <a:ext cx="3825986" cy="1918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zh-CN" altLang="en-US"/>
          </a:p>
        </p:txBody>
      </p:sp>
      <p:sp>
        <p:nvSpPr>
          <p:cNvPr id="3" name="文本框 272">
            <a:extLst>
              <a:ext uri="{FF2B5EF4-FFF2-40B4-BE49-F238E27FC236}">
                <a16:creationId xmlns:a16="http://schemas.microsoft.com/office/drawing/2014/main" id="{0F9E4A12-0558-DDC1-BA18-9D4AFADD1D9A}"/>
              </a:ext>
            </a:extLst>
          </p:cNvPr>
          <p:cNvSpPr txBox="1"/>
          <p:nvPr/>
        </p:nvSpPr>
        <p:spPr>
          <a:xfrm>
            <a:off x="876935" y="596974"/>
            <a:ext cx="8811956" cy="523220"/>
          </a:xfrm>
          <a:prstGeom prst="rect">
            <a:avLst/>
          </a:prstGeom>
          <a:noFill/>
        </p:spPr>
        <p:txBody>
          <a:bodyPr wrap="square" lIns="91440" tIns="45720" rIns="91440" bIns="45720" rtlCol="0" anchor="t">
            <a:spAutoFit/>
          </a:bodyPr>
          <a:lstStyle/>
          <a:p>
            <a:r>
              <a:rPr lang="en-US" sz="2800">
                <a:solidFill>
                  <a:schemeClr val="tx1">
                    <a:lumMod val="85000"/>
                    <a:lumOff val="15000"/>
                  </a:schemeClr>
                </a:solidFill>
                <a:latin typeface="Calibri"/>
                <a:cs typeface="Calibri"/>
              </a:rPr>
              <a:t>Task 2: Model Selection</a:t>
            </a:r>
            <a:endParaRPr lang="en-US">
              <a:solidFill>
                <a:schemeClr val="tx1">
                  <a:lumMod val="85000"/>
                  <a:lumOff val="15000"/>
                </a:schemeClr>
              </a:solidFill>
            </a:endParaRPr>
          </a:p>
        </p:txBody>
      </p:sp>
      <p:sp>
        <p:nvSpPr>
          <p:cNvPr id="5" name="TextBox 4">
            <a:extLst>
              <a:ext uri="{FF2B5EF4-FFF2-40B4-BE49-F238E27FC236}">
                <a16:creationId xmlns:a16="http://schemas.microsoft.com/office/drawing/2014/main" id="{31F92087-2E8A-4469-1199-F81495451E04}"/>
              </a:ext>
            </a:extLst>
          </p:cNvPr>
          <p:cNvSpPr txBox="1"/>
          <p:nvPr/>
        </p:nvSpPr>
        <p:spPr>
          <a:xfrm>
            <a:off x="876935" y="1471481"/>
            <a:ext cx="10919710" cy="881139"/>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altLang="zh-HK" sz="1800" dirty="0">
                <a:solidFill>
                  <a:schemeClr val="tx1"/>
                </a:solidFill>
                <a:latin typeface="Calibri" panose="020F0502020204030204" pitchFamily="34" charset="0"/>
                <a:ea typeface="Open Sans Light"/>
                <a:cs typeface="Calibri" panose="020F0502020204030204" pitchFamily="34" charset="0"/>
                <a:sym typeface="字魂105号-简雅黑" panose="00000500000000000000" pitchFamily="2" charset="-122"/>
              </a:rPr>
              <a:t>The approach of selecting model are similar to task 1, we first tried different models: Linear Regression (LASSO, Ridge, Efficient Net), Gradient Boost, KNN, Support Vector Machines and XG boost</a:t>
            </a:r>
            <a:r>
              <a:rPr lang="en-US" altLang="zh-HK" sz="1800" dirty="0">
                <a:solidFill>
                  <a:schemeClr val="tx1"/>
                </a:solidFill>
                <a:latin typeface="Calibri" panose="020F0502020204030204" pitchFamily="34" charset="0"/>
                <a:ea typeface="Open Sans Light"/>
                <a:cs typeface="Calibri" panose="020F0502020204030204" pitchFamily="34" charset="0"/>
              </a:rPr>
              <a:t> </a:t>
            </a:r>
            <a:endParaRPr lang="en-US" altLang="zh-HK" sz="1800" dirty="0">
              <a:solidFill>
                <a:schemeClr val="tx1"/>
              </a:solidFill>
              <a:latin typeface="Calibri" panose="020F0502020204030204" pitchFamily="34" charset="0"/>
              <a:ea typeface="等线"/>
              <a:cs typeface="Calibri" panose="020F0502020204030204" pitchFamily="34" charset="0"/>
            </a:endParaRPr>
          </a:p>
        </p:txBody>
      </p:sp>
      <p:sp>
        <p:nvSpPr>
          <p:cNvPr id="6" name="TextBox 5">
            <a:extLst>
              <a:ext uri="{FF2B5EF4-FFF2-40B4-BE49-F238E27FC236}">
                <a16:creationId xmlns:a16="http://schemas.microsoft.com/office/drawing/2014/main" id="{C227D55A-2919-CE94-DD12-68CAED09F724}"/>
              </a:ext>
            </a:extLst>
          </p:cNvPr>
          <p:cNvSpPr txBox="1"/>
          <p:nvPr/>
        </p:nvSpPr>
        <p:spPr>
          <a:xfrm>
            <a:off x="876935" y="2610567"/>
            <a:ext cx="10642620" cy="2956707"/>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altLang="zh-HK" sz="1800" dirty="0">
                <a:solidFill>
                  <a:schemeClr val="tx1"/>
                </a:solidFill>
                <a:latin typeface="Calibri" panose="020F0502020204030204" pitchFamily="34" charset="0"/>
                <a:ea typeface="Open Sans Light"/>
                <a:cs typeface="Calibri" panose="020F0502020204030204" pitchFamily="34" charset="0"/>
                <a:sym typeface="字魂105号-简雅黑" panose="00000500000000000000" pitchFamily="2" charset="-122"/>
              </a:rPr>
              <a:t>Interestingly, we found that models that work bad in task 1 also work bad in task 2, and vice versa</a:t>
            </a:r>
          </a:p>
          <a:p>
            <a:pPr marL="285750" indent="-285750" algn="l">
              <a:lnSpc>
                <a:spcPct val="150000"/>
              </a:lnSpc>
              <a:buFont typeface="Arial" panose="020B0604020202020204" pitchFamily="34" charset="0"/>
              <a:buChar char="•"/>
            </a:pPr>
            <a:endParaRPr lang="en-US" altLang="zh-HK" dirty="0">
              <a:latin typeface="Calibri" panose="020F0502020204030204" pitchFamily="34" charset="0"/>
              <a:ea typeface="Open Sans Light"/>
              <a:cs typeface="Calibri" panose="020F0502020204030204" pitchFamily="34" charset="0"/>
              <a:sym typeface="字魂105号-简雅黑" panose="00000500000000000000" pitchFamily="2" charset="-122"/>
            </a:endParaRPr>
          </a:p>
          <a:p>
            <a:pPr marL="285750" indent="-285750" algn="l">
              <a:lnSpc>
                <a:spcPct val="150000"/>
              </a:lnSpc>
              <a:buFont typeface="Arial" panose="020B0604020202020204" pitchFamily="34" charset="0"/>
              <a:buChar char="•"/>
            </a:pPr>
            <a:endParaRPr lang="en-US" altLang="zh-HK" dirty="0">
              <a:latin typeface="Calibri" panose="020F0502020204030204" pitchFamily="34" charset="0"/>
              <a:ea typeface="Open Sans Light"/>
              <a:cs typeface="Calibri" panose="020F0502020204030204" pitchFamily="34" charset="0"/>
              <a:sym typeface="字魂105号-简雅黑" panose="00000500000000000000" pitchFamily="2" charset="-122"/>
            </a:endParaRPr>
          </a:p>
          <a:p>
            <a:pPr marL="285750" indent="-285750" algn="l">
              <a:lnSpc>
                <a:spcPct val="150000"/>
              </a:lnSpc>
              <a:buFont typeface="Arial" panose="020B0604020202020204" pitchFamily="34" charset="0"/>
              <a:buChar char="•"/>
            </a:pPr>
            <a:endParaRPr lang="en-US" altLang="zh-HK" dirty="0">
              <a:latin typeface="Calibri" panose="020F0502020204030204" pitchFamily="34" charset="0"/>
              <a:ea typeface="Open Sans Light"/>
              <a:cs typeface="Calibri" panose="020F0502020204030204" pitchFamily="34" charset="0"/>
              <a:sym typeface="字魂105号-简雅黑" panose="00000500000000000000" pitchFamily="2" charset="-122"/>
            </a:endParaRPr>
          </a:p>
          <a:p>
            <a:pPr algn="l">
              <a:lnSpc>
                <a:spcPct val="150000"/>
              </a:lnSpc>
            </a:pPr>
            <a:endParaRPr lang="en-US" altLang="zh-HK" dirty="0">
              <a:latin typeface="Calibri" panose="020F0502020204030204" pitchFamily="34" charset="0"/>
              <a:ea typeface="Open Sans Light"/>
              <a:cs typeface="Calibri" panose="020F0502020204030204" pitchFamily="34" charset="0"/>
              <a:sym typeface="字魂105号-简雅黑" panose="00000500000000000000" pitchFamily="2" charset="-122"/>
            </a:endParaRPr>
          </a:p>
          <a:p>
            <a:pPr marL="285750" indent="-285750" algn="l">
              <a:lnSpc>
                <a:spcPct val="150000"/>
              </a:lnSpc>
              <a:buFont typeface="Arial" panose="020B0604020202020204" pitchFamily="34" charset="0"/>
              <a:buChar char="•"/>
            </a:pPr>
            <a:r>
              <a:rPr lang="en-US" altLang="zh-HK" dirty="0">
                <a:latin typeface="Calibri" panose="020F0502020204030204" pitchFamily="34" charset="0"/>
                <a:ea typeface="Open Sans Light"/>
                <a:cs typeface="Calibri" panose="020F0502020204030204" pitchFamily="34" charset="0"/>
                <a:sym typeface="字魂105号-简雅黑" panose="00000500000000000000" pitchFamily="2" charset="-122"/>
              </a:rPr>
              <a:t>We directly apply the best parameter and model in task 1 to task 2 (gradient boost), the result is surprisingly encouraging </a:t>
            </a:r>
            <a:r>
              <a:rPr lang="en-US" altLang="zh-HK" dirty="0">
                <a:latin typeface="Calibri" panose="020F0502020204030204" pitchFamily="34" charset="0"/>
                <a:ea typeface="Open Sans Light"/>
                <a:cs typeface="Calibri" panose="020F0502020204030204" pitchFamily="34" charset="0"/>
                <a:sym typeface="Wingdings" panose="05000000000000000000" pitchFamily="2" charset="2"/>
              </a:rPr>
              <a:t> insight about multitasking </a:t>
            </a:r>
            <a:endParaRPr lang="en-US" altLang="zh-HK" sz="1800" dirty="0">
              <a:solidFill>
                <a:schemeClr val="tx1"/>
              </a:solidFill>
              <a:latin typeface="Calibri" panose="020F0502020204030204" pitchFamily="34" charset="0"/>
              <a:ea typeface="等线"/>
              <a:cs typeface="Calibri" panose="020F0502020204030204" pitchFamily="34" charset="0"/>
            </a:endParaRPr>
          </a:p>
        </p:txBody>
      </p:sp>
      <p:graphicFrame>
        <p:nvGraphicFramePr>
          <p:cNvPr id="11" name="Table 10">
            <a:extLst>
              <a:ext uri="{FF2B5EF4-FFF2-40B4-BE49-F238E27FC236}">
                <a16:creationId xmlns:a16="http://schemas.microsoft.com/office/drawing/2014/main" id="{02F07800-0394-781E-4420-6A482A259BC9}"/>
              </a:ext>
            </a:extLst>
          </p:cNvPr>
          <p:cNvGraphicFramePr>
            <a:graphicFrameLocks noGrp="1"/>
          </p:cNvGraphicFramePr>
          <p:nvPr>
            <p:extLst>
              <p:ext uri="{D42A27DB-BD31-4B8C-83A1-F6EECF244321}">
                <p14:modId xmlns:p14="http://schemas.microsoft.com/office/powerpoint/2010/main" val="486651784"/>
              </p:ext>
            </p:extLst>
          </p:nvPr>
        </p:nvGraphicFramePr>
        <p:xfrm>
          <a:off x="1146800" y="3254996"/>
          <a:ext cx="6998263" cy="1291293"/>
        </p:xfrm>
        <a:graphic>
          <a:graphicData uri="http://schemas.openxmlformats.org/drawingml/2006/table">
            <a:tbl>
              <a:tblPr>
                <a:tableStyleId>{073A0DAA-6AF3-43AB-8588-CEC1D06C72B9}</a:tableStyleId>
              </a:tblPr>
              <a:tblGrid>
                <a:gridCol w="1708097">
                  <a:extLst>
                    <a:ext uri="{9D8B030D-6E8A-4147-A177-3AD203B41FA5}">
                      <a16:colId xmlns:a16="http://schemas.microsoft.com/office/drawing/2014/main" val="1604488944"/>
                    </a:ext>
                  </a:extLst>
                </a:gridCol>
                <a:gridCol w="1344958">
                  <a:extLst>
                    <a:ext uri="{9D8B030D-6E8A-4147-A177-3AD203B41FA5}">
                      <a16:colId xmlns:a16="http://schemas.microsoft.com/office/drawing/2014/main" val="2053937359"/>
                    </a:ext>
                  </a:extLst>
                </a:gridCol>
                <a:gridCol w="860773">
                  <a:extLst>
                    <a:ext uri="{9D8B030D-6E8A-4147-A177-3AD203B41FA5}">
                      <a16:colId xmlns:a16="http://schemas.microsoft.com/office/drawing/2014/main" val="3234136785"/>
                    </a:ext>
                  </a:extLst>
                </a:gridCol>
                <a:gridCol w="860773">
                  <a:extLst>
                    <a:ext uri="{9D8B030D-6E8A-4147-A177-3AD203B41FA5}">
                      <a16:colId xmlns:a16="http://schemas.microsoft.com/office/drawing/2014/main" val="4185676456"/>
                    </a:ext>
                  </a:extLst>
                </a:gridCol>
                <a:gridCol w="860773">
                  <a:extLst>
                    <a:ext uri="{9D8B030D-6E8A-4147-A177-3AD203B41FA5}">
                      <a16:colId xmlns:a16="http://schemas.microsoft.com/office/drawing/2014/main" val="3475581386"/>
                    </a:ext>
                  </a:extLst>
                </a:gridCol>
                <a:gridCol w="1362889">
                  <a:extLst>
                    <a:ext uri="{9D8B030D-6E8A-4147-A177-3AD203B41FA5}">
                      <a16:colId xmlns:a16="http://schemas.microsoft.com/office/drawing/2014/main" val="182642566"/>
                    </a:ext>
                  </a:extLst>
                </a:gridCol>
              </a:tblGrid>
              <a:tr h="430431">
                <a:tc>
                  <a:txBody>
                    <a:bodyPr/>
                    <a:lstStyle/>
                    <a:p>
                      <a:pPr algn="ctr" fontAlgn="b"/>
                      <a:r>
                        <a:rPr lang="en-GB" sz="1500" u="none" strike="noStrike">
                          <a:effectLst/>
                        </a:rPr>
                        <a:t>Best Scenario </a:t>
                      </a:r>
                    </a:p>
                  </a:txBody>
                  <a:tcPr marL="9525" marR="9525" marT="9525" marB="0" anchor="ctr"/>
                </a:tc>
                <a:tc>
                  <a:txBody>
                    <a:bodyPr/>
                    <a:lstStyle/>
                    <a:p>
                      <a:pPr algn="ctr" fontAlgn="b"/>
                      <a:r>
                        <a:rPr lang="en-GB" sz="1500" u="none" strike="noStrike">
                          <a:effectLst/>
                        </a:rPr>
                        <a:t>Gradient Boost</a:t>
                      </a:r>
                    </a:p>
                  </a:txBody>
                  <a:tcPr marL="9525" marR="9525" marT="9525" marB="0" anchor="ctr"/>
                </a:tc>
                <a:tc>
                  <a:txBody>
                    <a:bodyPr/>
                    <a:lstStyle/>
                    <a:p>
                      <a:pPr algn="ctr" fontAlgn="b"/>
                      <a:r>
                        <a:rPr lang="en-GB" sz="1500" u="none" strike="noStrike" dirty="0">
                          <a:effectLst/>
                        </a:rPr>
                        <a:t>SVM</a:t>
                      </a:r>
                    </a:p>
                  </a:txBody>
                  <a:tcPr marL="9525" marR="9525" marT="9525" marB="0" anchor="ctr"/>
                </a:tc>
                <a:tc>
                  <a:txBody>
                    <a:bodyPr/>
                    <a:lstStyle/>
                    <a:p>
                      <a:pPr algn="ctr" fontAlgn="b"/>
                      <a:r>
                        <a:rPr lang="en-GB" sz="1500" u="none" strike="noStrike">
                          <a:effectLst/>
                        </a:rPr>
                        <a:t>KNN</a:t>
                      </a:r>
                    </a:p>
                  </a:txBody>
                  <a:tcPr marL="9525" marR="9525" marT="9525" marB="0" anchor="ctr"/>
                </a:tc>
                <a:tc>
                  <a:txBody>
                    <a:bodyPr/>
                    <a:lstStyle/>
                    <a:p>
                      <a:pPr algn="ctr" fontAlgn="b"/>
                      <a:r>
                        <a:rPr lang="en-GB" sz="1500" u="none" strike="noStrike">
                          <a:effectLst/>
                        </a:rPr>
                        <a:t>AdaBoost</a:t>
                      </a:r>
                    </a:p>
                  </a:txBody>
                  <a:tcPr marL="9525" marR="9525" marT="9525" marB="0" anchor="ctr"/>
                </a:tc>
                <a:tc>
                  <a:txBody>
                    <a:bodyPr/>
                    <a:lstStyle/>
                    <a:p>
                      <a:pPr algn="ctr" fontAlgn="b"/>
                      <a:r>
                        <a:rPr lang="en-GB" sz="1500" u="none" strike="noStrike">
                          <a:effectLst/>
                        </a:rPr>
                        <a:t>Random Forest</a:t>
                      </a:r>
                    </a:p>
                  </a:txBody>
                  <a:tcPr marL="9525" marR="9525" marT="9525" marB="0" anchor="ctr"/>
                </a:tc>
                <a:extLst>
                  <a:ext uri="{0D108BD9-81ED-4DB2-BD59-A6C34878D82A}">
                    <a16:rowId xmlns:a16="http://schemas.microsoft.com/office/drawing/2014/main" val="2532188635"/>
                  </a:ext>
                </a:extLst>
              </a:tr>
              <a:tr h="430431">
                <a:tc>
                  <a:txBody>
                    <a:bodyPr/>
                    <a:lstStyle/>
                    <a:p>
                      <a:pPr algn="ctr" fontAlgn="b"/>
                      <a:r>
                        <a:rPr lang="en-GB" sz="1500" u="none" strike="noStrike">
                          <a:effectLst/>
                        </a:rPr>
                        <a:t>Classification AUC</a:t>
                      </a:r>
                    </a:p>
                  </a:txBody>
                  <a:tcPr marL="9525" marR="9525" marT="9525" marB="0" anchor="ctr"/>
                </a:tc>
                <a:tc>
                  <a:txBody>
                    <a:bodyPr/>
                    <a:lstStyle/>
                    <a:p>
                      <a:pPr algn="ctr" fontAlgn="b"/>
                      <a:r>
                        <a:rPr lang="en-US" altLang="zh-HK" sz="1500" u="none" strike="noStrike">
                          <a:effectLst/>
                        </a:rPr>
                        <a:t>0.914</a:t>
                      </a:r>
                    </a:p>
                  </a:txBody>
                  <a:tcPr marL="9525" marR="9525" marT="9525" marB="0" anchor="ctr"/>
                </a:tc>
                <a:tc>
                  <a:txBody>
                    <a:bodyPr/>
                    <a:lstStyle/>
                    <a:p>
                      <a:pPr algn="ctr" fontAlgn="b"/>
                      <a:r>
                        <a:rPr lang="en-US" altLang="zh-HK" sz="1500" u="none" strike="noStrike">
                          <a:effectLst/>
                        </a:rPr>
                        <a:t>0.845</a:t>
                      </a:r>
                    </a:p>
                  </a:txBody>
                  <a:tcPr marL="9525" marR="9525" marT="9525" marB="0" anchor="ctr"/>
                </a:tc>
                <a:tc>
                  <a:txBody>
                    <a:bodyPr/>
                    <a:lstStyle/>
                    <a:p>
                      <a:pPr algn="ctr" fontAlgn="b"/>
                      <a:r>
                        <a:rPr lang="en-US" altLang="zh-HK" sz="1500" u="none" strike="noStrike">
                          <a:effectLst/>
                        </a:rPr>
                        <a:t>0.777</a:t>
                      </a:r>
                    </a:p>
                  </a:txBody>
                  <a:tcPr marL="9525" marR="9525" marT="9525" marB="0" anchor="ctr"/>
                </a:tc>
                <a:tc>
                  <a:txBody>
                    <a:bodyPr/>
                    <a:lstStyle/>
                    <a:p>
                      <a:pPr algn="ctr" fontAlgn="b"/>
                      <a:r>
                        <a:rPr lang="en-US" altLang="zh-HK" sz="1500" u="none" strike="noStrike">
                          <a:effectLst/>
                        </a:rPr>
                        <a:t>0.887</a:t>
                      </a:r>
                    </a:p>
                  </a:txBody>
                  <a:tcPr marL="9525" marR="9525" marT="9525" marB="0" anchor="ctr"/>
                </a:tc>
                <a:tc>
                  <a:txBody>
                    <a:bodyPr/>
                    <a:lstStyle/>
                    <a:p>
                      <a:pPr algn="ctr" fontAlgn="b"/>
                      <a:r>
                        <a:rPr lang="en-US" altLang="zh-HK" sz="1500" u="none" strike="noStrike">
                          <a:effectLst/>
                        </a:rPr>
                        <a:t>0.901</a:t>
                      </a:r>
                    </a:p>
                  </a:txBody>
                  <a:tcPr marL="9525" marR="9525" marT="9525" marB="0" anchor="ctr"/>
                </a:tc>
                <a:extLst>
                  <a:ext uri="{0D108BD9-81ED-4DB2-BD59-A6C34878D82A}">
                    <a16:rowId xmlns:a16="http://schemas.microsoft.com/office/drawing/2014/main" val="2123418391"/>
                  </a:ext>
                </a:extLst>
              </a:tr>
              <a:tr h="430431">
                <a:tc>
                  <a:txBody>
                    <a:bodyPr/>
                    <a:lstStyle/>
                    <a:p>
                      <a:pPr algn="ctr" fontAlgn="b"/>
                      <a:r>
                        <a:rPr lang="en-GB" sz="1500" u="none" strike="noStrike">
                          <a:effectLst/>
                        </a:rPr>
                        <a:t>Regression MSE</a:t>
                      </a:r>
                    </a:p>
                  </a:txBody>
                  <a:tcPr marL="9525" marR="9525" marT="9525" marB="0" anchor="ctr"/>
                </a:tc>
                <a:tc>
                  <a:txBody>
                    <a:bodyPr/>
                    <a:lstStyle/>
                    <a:p>
                      <a:pPr algn="ctr" fontAlgn="b"/>
                      <a:r>
                        <a:rPr lang="en-US" altLang="zh-HK" sz="1500" u="none" strike="noStrike">
                          <a:effectLst/>
                        </a:rPr>
                        <a:t>1.73</a:t>
                      </a:r>
                    </a:p>
                  </a:txBody>
                  <a:tcPr marL="9525" marR="9525" marT="9525" marB="0" anchor="ctr"/>
                </a:tc>
                <a:tc>
                  <a:txBody>
                    <a:bodyPr/>
                    <a:lstStyle/>
                    <a:p>
                      <a:pPr algn="ctr" fontAlgn="b"/>
                      <a:r>
                        <a:rPr lang="en-US" altLang="zh-HK" sz="1500" u="none" strike="noStrike">
                          <a:effectLst/>
                        </a:rPr>
                        <a:t>1.83</a:t>
                      </a:r>
                    </a:p>
                  </a:txBody>
                  <a:tcPr marL="9525" marR="9525" marT="9525" marB="0" anchor="ctr"/>
                </a:tc>
                <a:tc>
                  <a:txBody>
                    <a:bodyPr/>
                    <a:lstStyle/>
                    <a:p>
                      <a:pPr algn="ctr" fontAlgn="b"/>
                      <a:r>
                        <a:rPr lang="en-US" altLang="zh-HK" sz="1500" u="none" strike="noStrike">
                          <a:effectLst/>
                        </a:rPr>
                        <a:t>1.86</a:t>
                      </a:r>
                    </a:p>
                  </a:txBody>
                  <a:tcPr marL="9525" marR="9525" marT="9525" marB="0" anchor="ctr"/>
                </a:tc>
                <a:tc>
                  <a:txBody>
                    <a:bodyPr/>
                    <a:lstStyle/>
                    <a:p>
                      <a:pPr algn="ctr" fontAlgn="b"/>
                      <a:r>
                        <a:rPr lang="en-US" altLang="zh-HK" sz="1500" u="none" strike="noStrike">
                          <a:effectLst/>
                        </a:rPr>
                        <a:t>1.79</a:t>
                      </a:r>
                    </a:p>
                  </a:txBody>
                  <a:tcPr marL="9525" marR="9525" marT="9525" marB="0" anchor="ctr"/>
                </a:tc>
                <a:tc>
                  <a:txBody>
                    <a:bodyPr/>
                    <a:lstStyle/>
                    <a:p>
                      <a:pPr algn="ctr" fontAlgn="b"/>
                      <a:r>
                        <a:rPr lang="en-US" altLang="zh-HK" sz="1500" u="none" strike="noStrike" dirty="0">
                          <a:effectLst/>
                        </a:rPr>
                        <a:t>1.75</a:t>
                      </a:r>
                    </a:p>
                  </a:txBody>
                  <a:tcPr marL="9525" marR="9525" marT="9525" marB="0" anchor="ctr"/>
                </a:tc>
                <a:extLst>
                  <a:ext uri="{0D108BD9-81ED-4DB2-BD59-A6C34878D82A}">
                    <a16:rowId xmlns:a16="http://schemas.microsoft.com/office/drawing/2014/main" val="511945071"/>
                  </a:ext>
                </a:extLst>
              </a:tr>
            </a:tbl>
          </a:graphicData>
        </a:graphic>
      </p:graphicFrame>
      <p:sp>
        <p:nvSpPr>
          <p:cNvPr id="7" name="Rectangle 6">
            <a:extLst>
              <a:ext uri="{FF2B5EF4-FFF2-40B4-BE49-F238E27FC236}">
                <a16:creationId xmlns:a16="http://schemas.microsoft.com/office/drawing/2014/main" id="{50C6764E-DAA4-2521-FBD0-969834A5107C}"/>
              </a:ext>
            </a:extLst>
          </p:cNvPr>
          <p:cNvSpPr/>
          <p:nvPr/>
        </p:nvSpPr>
        <p:spPr>
          <a:xfrm>
            <a:off x="2909738" y="3282279"/>
            <a:ext cx="1363572" cy="12339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62793654"/>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035F9F-FE06-383A-9841-E0A351DB121B}"/>
              </a:ext>
            </a:extLst>
          </p:cNvPr>
          <p:cNvSpPr>
            <a:spLocks noGrp="1"/>
          </p:cNvSpPr>
          <p:nvPr>
            <p:ph type="title"/>
          </p:nvPr>
        </p:nvSpPr>
        <p:spPr>
          <a:xfrm>
            <a:off x="479981" y="365125"/>
            <a:ext cx="10515600" cy="1325563"/>
          </a:xfrm>
        </p:spPr>
        <p:txBody>
          <a:bodyPr/>
          <a:lstStyle/>
          <a:p>
            <a:r>
              <a:rPr lang="zh-CN" altLang="en-US">
                <a:ea typeface="宋体"/>
                <a:cs typeface="Calibri Light"/>
              </a:rPr>
              <a:t>Parameter Tuning</a:t>
            </a:r>
            <a:r>
              <a:rPr lang="en-GB" altLang="zh-CN">
                <a:ea typeface="宋体"/>
                <a:cs typeface="Calibri Light"/>
              </a:rPr>
              <a:t>:</a:t>
            </a:r>
            <a:r>
              <a:rPr lang="zh-CN" altLang="en-US">
                <a:ea typeface="宋体"/>
                <a:cs typeface="Calibri Light"/>
              </a:rPr>
              <a:t> Step1</a:t>
            </a:r>
            <a:endParaRPr lang="zh-CN"/>
          </a:p>
        </p:txBody>
      </p:sp>
      <p:sp>
        <p:nvSpPr>
          <p:cNvPr id="7" name="内容占位符 2">
            <a:extLst>
              <a:ext uri="{FF2B5EF4-FFF2-40B4-BE49-F238E27FC236}">
                <a16:creationId xmlns:a16="http://schemas.microsoft.com/office/drawing/2014/main" id="{2AD8AEDA-061E-4D7D-8236-8CBBD7AC4436}"/>
              </a:ext>
            </a:extLst>
          </p:cNvPr>
          <p:cNvSpPr txBox="1">
            <a:spLocks/>
          </p:cNvSpPr>
          <p:nvPr/>
        </p:nvSpPr>
        <p:spPr>
          <a:xfrm>
            <a:off x="479981" y="1486169"/>
            <a:ext cx="8298241" cy="158041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a:ea typeface="宋体"/>
                <a:cs typeface="Calibri"/>
              </a:rPr>
              <a:t>Grid Search (with wide step) Cross Validation to determine baseline model</a:t>
            </a:r>
          </a:p>
        </p:txBody>
      </p:sp>
      <p:pic>
        <p:nvPicPr>
          <p:cNvPr id="5" name="图片 1" descr="灰色线条背景">
            <a:extLst>
              <a:ext uri="{FF2B5EF4-FFF2-40B4-BE49-F238E27FC236}">
                <a16:creationId xmlns:a16="http://schemas.microsoft.com/office/drawing/2014/main" id="{9D66B2E7-DCBC-3B74-35CC-6FD1AD2B3BCB}"/>
              </a:ext>
            </a:extLst>
          </p:cNvPr>
          <p:cNvPicPr>
            <a:picLocks noChangeAspect="1"/>
          </p:cNvPicPr>
          <p:nvPr/>
        </p:nvPicPr>
        <p:blipFill>
          <a:blip r:embed="rId2"/>
          <a:srcRect l="15666" t="63218" r="32400" b="11872"/>
          <a:stretch>
            <a:fillRect/>
          </a:stretch>
        </p:blipFill>
        <p:spPr>
          <a:xfrm>
            <a:off x="-19685" y="1865630"/>
            <a:ext cx="12211685" cy="4994910"/>
          </a:xfrm>
          <a:prstGeom prst="rect">
            <a:avLst/>
          </a:prstGeom>
        </p:spPr>
      </p:pic>
      <p:graphicFrame>
        <p:nvGraphicFramePr>
          <p:cNvPr id="3" name="表格 3">
            <a:extLst>
              <a:ext uri="{FF2B5EF4-FFF2-40B4-BE49-F238E27FC236}">
                <a16:creationId xmlns:a16="http://schemas.microsoft.com/office/drawing/2014/main" id="{C30E39B3-59EF-6400-2F5C-0381F0026A50}"/>
              </a:ext>
            </a:extLst>
          </p:cNvPr>
          <p:cNvGraphicFramePr>
            <a:graphicFrameLocks noGrp="1"/>
          </p:cNvGraphicFramePr>
          <p:nvPr>
            <p:extLst>
              <p:ext uri="{D42A27DB-BD31-4B8C-83A1-F6EECF244321}">
                <p14:modId xmlns:p14="http://schemas.microsoft.com/office/powerpoint/2010/main" val="4046981155"/>
              </p:ext>
            </p:extLst>
          </p:nvPr>
        </p:nvGraphicFramePr>
        <p:xfrm>
          <a:off x="691680" y="2444442"/>
          <a:ext cx="6898628" cy="3399419"/>
        </p:xfrm>
        <a:graphic>
          <a:graphicData uri="http://schemas.openxmlformats.org/drawingml/2006/table">
            <a:tbl>
              <a:tblPr firstRow="1" bandRow="1">
                <a:tableStyleId>{073A0DAA-6AF3-43AB-8588-CEC1D06C72B9}</a:tableStyleId>
              </a:tblPr>
              <a:tblGrid>
                <a:gridCol w="1742515">
                  <a:extLst>
                    <a:ext uri="{9D8B030D-6E8A-4147-A177-3AD203B41FA5}">
                      <a16:colId xmlns:a16="http://schemas.microsoft.com/office/drawing/2014/main" val="1423859865"/>
                    </a:ext>
                  </a:extLst>
                </a:gridCol>
                <a:gridCol w="3013363">
                  <a:extLst>
                    <a:ext uri="{9D8B030D-6E8A-4147-A177-3AD203B41FA5}">
                      <a16:colId xmlns:a16="http://schemas.microsoft.com/office/drawing/2014/main" val="74387265"/>
                    </a:ext>
                  </a:extLst>
                </a:gridCol>
                <a:gridCol w="2142750">
                  <a:extLst>
                    <a:ext uri="{9D8B030D-6E8A-4147-A177-3AD203B41FA5}">
                      <a16:colId xmlns:a16="http://schemas.microsoft.com/office/drawing/2014/main" val="1361701186"/>
                    </a:ext>
                  </a:extLst>
                </a:gridCol>
              </a:tblGrid>
              <a:tr h="442859">
                <a:tc>
                  <a:txBody>
                    <a:bodyPr/>
                    <a:lstStyle/>
                    <a:p>
                      <a:pPr lvl="0">
                        <a:buNone/>
                      </a:pPr>
                      <a:r>
                        <a:rPr lang="zh-CN" sz="1600" u="none" strike="noStrike" noProof="0"/>
                        <a:t>Model Name</a:t>
                      </a:r>
                      <a:endParaRPr lang="zh-CN" sz="1600"/>
                    </a:p>
                  </a:txBody>
                  <a:tcPr/>
                </a:tc>
                <a:tc>
                  <a:txBody>
                    <a:bodyPr/>
                    <a:lstStyle/>
                    <a:p>
                      <a:r>
                        <a:rPr lang="zh-CN" altLang="en-US" sz="1600"/>
                        <a:t>Grid Searched Best Params</a:t>
                      </a:r>
                    </a:p>
                  </a:txBody>
                  <a:tcPr/>
                </a:tc>
                <a:tc>
                  <a:txBody>
                    <a:bodyPr/>
                    <a:lstStyle/>
                    <a:p>
                      <a:pPr algn="ctr"/>
                      <a:r>
                        <a:rPr lang="zh-CN" altLang="en-US" sz="1600"/>
                        <a:t>AUC(CV fold=5)</a:t>
                      </a:r>
                    </a:p>
                  </a:txBody>
                  <a:tcPr anchor="ctr"/>
                </a:tc>
                <a:extLst>
                  <a:ext uri="{0D108BD9-81ED-4DB2-BD59-A6C34878D82A}">
                    <a16:rowId xmlns:a16="http://schemas.microsoft.com/office/drawing/2014/main" val="207210995"/>
                  </a:ext>
                </a:extLst>
              </a:tr>
              <a:tr h="1385185">
                <a:tc>
                  <a:txBody>
                    <a:bodyPr/>
                    <a:lstStyle/>
                    <a:p>
                      <a:pPr algn="ctr"/>
                      <a:r>
                        <a:rPr lang="zh-CN" altLang="en-US" sz="1600"/>
                        <a:t>Gradient Boosting</a:t>
                      </a:r>
                    </a:p>
                  </a:txBody>
                  <a:tcPr anchor="ctr"/>
                </a:tc>
                <a:tc>
                  <a:txBody>
                    <a:bodyPr/>
                    <a:lstStyle/>
                    <a:p>
                      <a:pPr lvl="0">
                        <a:buNone/>
                      </a:pPr>
                      <a:r>
                        <a:rPr lang="zh-CN" sz="1600" u="none" strike="noStrike" noProof="0"/>
                        <a:t>learning_rate</a:t>
                      </a:r>
                      <a:r>
                        <a:rPr lang="en-GB" altLang="zh-CN" sz="1600" u="none" strike="noStrike" noProof="0"/>
                        <a:t> </a:t>
                      </a:r>
                      <a:r>
                        <a:rPr lang="zh-CN" sz="1600" u="none" strike="noStrike" noProof="0"/>
                        <a:t>=</a:t>
                      </a:r>
                      <a:r>
                        <a:rPr lang="en-GB" altLang="zh-CN" sz="1600" u="none" strike="noStrike" noProof="0"/>
                        <a:t> </a:t>
                      </a:r>
                      <a:r>
                        <a:rPr lang="zh-CN" sz="1600" u="none" strike="noStrike" noProof="0"/>
                        <a:t>0.1</a:t>
                      </a:r>
                      <a:endParaRPr lang="en-GB" altLang="zh-CN" sz="1600" u="none" strike="noStrike" noProof="0"/>
                    </a:p>
                    <a:p>
                      <a:pPr lvl="0">
                        <a:buNone/>
                      </a:pPr>
                      <a:r>
                        <a:rPr lang="zh-CN" sz="1600" u="none" strike="noStrike" noProof="0"/>
                        <a:t>min_samples_split</a:t>
                      </a:r>
                      <a:r>
                        <a:rPr lang="en-GB" altLang="zh-CN" sz="1600" u="none" strike="noStrike" noProof="0"/>
                        <a:t> </a:t>
                      </a:r>
                      <a:r>
                        <a:rPr lang="zh-CN" sz="1600" u="none" strike="noStrike" noProof="0"/>
                        <a:t>=</a:t>
                      </a:r>
                      <a:r>
                        <a:rPr lang="en-GB" altLang="zh-CN" sz="1600" u="none" strike="noStrike" noProof="0"/>
                        <a:t> </a:t>
                      </a:r>
                      <a:r>
                        <a:rPr lang="zh-CN" sz="1600" u="none" strike="noStrike" noProof="0"/>
                        <a:t>500</a:t>
                      </a:r>
                      <a:endParaRPr lang="en-GB" altLang="zh-CN" sz="1600" u="none" strike="noStrike" noProof="0"/>
                    </a:p>
                    <a:p>
                      <a:pPr lvl="0">
                        <a:buNone/>
                      </a:pPr>
                      <a:r>
                        <a:rPr lang="zh-CN" sz="1600" u="none" strike="noStrike" noProof="0"/>
                        <a:t>min_samples_leaf</a:t>
                      </a:r>
                      <a:r>
                        <a:rPr lang="en-GB" altLang="zh-CN" sz="1600" u="none" strike="noStrike" noProof="0"/>
                        <a:t> </a:t>
                      </a:r>
                      <a:r>
                        <a:rPr lang="zh-CN" sz="1600" u="none" strike="noStrike" noProof="0"/>
                        <a:t>=</a:t>
                      </a:r>
                      <a:r>
                        <a:rPr lang="en-GB" altLang="zh-CN" sz="1600" u="none" strike="noStrike" noProof="0"/>
                        <a:t> </a:t>
                      </a:r>
                      <a:r>
                        <a:rPr lang="zh-CN" sz="1600" u="none" strike="noStrike" noProof="0"/>
                        <a:t>50</a:t>
                      </a:r>
                      <a:endParaRPr lang="en-GB" altLang="zh-CN" sz="1600" u="none" strike="noStrike" noProof="0"/>
                    </a:p>
                    <a:p>
                      <a:pPr lvl="0">
                        <a:buNone/>
                      </a:pPr>
                      <a:r>
                        <a:rPr lang="zh-CN" sz="1600" u="none" strike="noStrike" noProof="0"/>
                        <a:t>max_depth</a:t>
                      </a:r>
                      <a:r>
                        <a:rPr lang="en-GB" altLang="zh-CN" sz="1600" u="none" strike="noStrike" noProof="0"/>
                        <a:t> </a:t>
                      </a:r>
                      <a:r>
                        <a:rPr lang="zh-CN" sz="1600" u="none" strike="noStrike" noProof="0"/>
                        <a:t>=</a:t>
                      </a:r>
                      <a:r>
                        <a:rPr lang="en-GB" altLang="zh-CN" sz="1600" u="none" strike="noStrike" noProof="0"/>
                        <a:t> </a:t>
                      </a:r>
                      <a:r>
                        <a:rPr lang="zh-CN" sz="1600" u="none" strike="noStrike" noProof="0"/>
                        <a:t>8</a:t>
                      </a:r>
                      <a:endParaRPr lang="en-GB" altLang="zh-CN" sz="1600" u="none" strike="noStrike" noProof="0"/>
                    </a:p>
                    <a:p>
                      <a:pPr lvl="0">
                        <a:buNone/>
                      </a:pPr>
                      <a:r>
                        <a:rPr lang="zh-CN" sz="1600" u="none" strike="noStrike" noProof="0"/>
                        <a:t>max_features</a:t>
                      </a:r>
                      <a:r>
                        <a:rPr lang="en-GB" altLang="zh-CN" sz="1600" u="none" strike="noStrike" noProof="0"/>
                        <a:t> </a:t>
                      </a:r>
                      <a:r>
                        <a:rPr lang="zh-CN" sz="1600" u="none" strike="noStrike" noProof="0"/>
                        <a:t>=</a:t>
                      </a:r>
                      <a:r>
                        <a:rPr lang="en-GB" altLang="zh-CN" sz="1600" u="none" strike="noStrike" noProof="0"/>
                        <a:t> ‘</a:t>
                      </a:r>
                      <a:r>
                        <a:rPr lang="zh-CN" sz="1600" u="none" strike="noStrike" noProof="0"/>
                        <a:t>sqrt</a:t>
                      </a:r>
                      <a:r>
                        <a:rPr lang="en-GB" altLang="zh-CN" sz="1600" u="none" strike="noStrike" noProof="0"/>
                        <a:t>’</a:t>
                      </a:r>
                    </a:p>
                    <a:p>
                      <a:pPr lvl="0">
                        <a:buNone/>
                      </a:pPr>
                      <a:r>
                        <a:rPr lang="en-GB" altLang="zh-CN" sz="1600" u="none" strike="noStrike" noProof="0"/>
                        <a:t>S</a:t>
                      </a:r>
                      <a:r>
                        <a:rPr lang="zh-CN" sz="1600" u="none" strike="noStrike" noProof="0"/>
                        <a:t>ubsample</a:t>
                      </a:r>
                      <a:r>
                        <a:rPr lang="en-GB" altLang="zh-CN" sz="1600" u="none" strike="noStrike" noProof="0"/>
                        <a:t> </a:t>
                      </a:r>
                      <a:r>
                        <a:rPr lang="zh-CN" sz="1600" u="none" strike="noStrike" noProof="0"/>
                        <a:t>=</a:t>
                      </a:r>
                      <a:r>
                        <a:rPr lang="en-GB" altLang="zh-CN" sz="1600" u="none" strike="noStrike" noProof="0"/>
                        <a:t> </a:t>
                      </a:r>
                      <a:r>
                        <a:rPr lang="zh-CN" sz="1600" u="none" strike="noStrike" noProof="0"/>
                        <a:t>0.8</a:t>
                      </a:r>
                    </a:p>
                  </a:txBody>
                  <a:tcPr/>
                </a:tc>
                <a:tc>
                  <a:txBody>
                    <a:bodyPr/>
                    <a:lstStyle/>
                    <a:p>
                      <a:pPr algn="ctr"/>
                      <a:r>
                        <a:rPr lang="zh-CN" altLang="en-US" sz="1600"/>
                        <a:t>0.8885</a:t>
                      </a:r>
                    </a:p>
                  </a:txBody>
                  <a:tcPr anchor="ctr"/>
                </a:tc>
                <a:extLst>
                  <a:ext uri="{0D108BD9-81ED-4DB2-BD59-A6C34878D82A}">
                    <a16:rowId xmlns:a16="http://schemas.microsoft.com/office/drawing/2014/main" val="3102502112"/>
                  </a:ext>
                </a:extLst>
              </a:tr>
              <a:tr h="554074">
                <a:tc>
                  <a:txBody>
                    <a:bodyPr/>
                    <a:lstStyle/>
                    <a:p>
                      <a:pPr algn="ctr"/>
                      <a:r>
                        <a:rPr lang="zh-CN" altLang="en-US" sz="1600"/>
                        <a:t>Adaboost</a:t>
                      </a:r>
                    </a:p>
                  </a:txBody>
                  <a:tcPr anchor="ctr"/>
                </a:tc>
                <a:tc>
                  <a:txBody>
                    <a:bodyPr/>
                    <a:lstStyle/>
                    <a:p>
                      <a:r>
                        <a:rPr lang="zh-CN" altLang="en-US" sz="1600"/>
                        <a:t>N_estimators = 20</a:t>
                      </a:r>
                      <a:endParaRPr lang="en-GB" altLang="zh-CN" sz="1600"/>
                    </a:p>
                    <a:p>
                      <a:r>
                        <a:rPr lang="zh-CN" altLang="en-US" sz="1600"/>
                        <a:t>learning_rate = 0.25</a:t>
                      </a:r>
                      <a:endParaRPr lang="en-GB" altLang="zh-CN" sz="1600"/>
                    </a:p>
                    <a:p>
                      <a:r>
                        <a:rPr lang="zh-CN" altLang="en-US" sz="1600"/>
                        <a:t>max_depth = 1</a:t>
                      </a:r>
                    </a:p>
                  </a:txBody>
                  <a:tcPr/>
                </a:tc>
                <a:tc>
                  <a:txBody>
                    <a:bodyPr/>
                    <a:lstStyle/>
                    <a:p>
                      <a:pPr algn="ctr"/>
                      <a:r>
                        <a:rPr lang="zh-CN" altLang="en-US" sz="1600"/>
                        <a:t>0.8823</a:t>
                      </a:r>
                    </a:p>
                  </a:txBody>
                  <a:tcPr anchor="ctr"/>
                </a:tc>
                <a:extLst>
                  <a:ext uri="{0D108BD9-81ED-4DB2-BD59-A6C34878D82A}">
                    <a16:rowId xmlns:a16="http://schemas.microsoft.com/office/drawing/2014/main" val="3658562527"/>
                  </a:ext>
                </a:extLst>
              </a:tr>
              <a:tr h="387852">
                <a:tc>
                  <a:txBody>
                    <a:bodyPr/>
                    <a:lstStyle/>
                    <a:p>
                      <a:pPr algn="ctr"/>
                      <a:r>
                        <a:rPr lang="zh-CN" altLang="en-US" sz="1600"/>
                        <a:t>Random Forest</a:t>
                      </a:r>
                    </a:p>
                  </a:txBody>
                  <a:tcPr anchor="ctr"/>
                </a:tc>
                <a:tc>
                  <a:txBody>
                    <a:bodyPr/>
                    <a:lstStyle/>
                    <a:p>
                      <a:r>
                        <a:rPr lang="zh-CN" altLang="en-US" sz="1600"/>
                        <a:t>max_depth = 30</a:t>
                      </a:r>
                      <a:endParaRPr lang="en-GB" altLang="zh-CN" sz="1600"/>
                    </a:p>
                    <a:p>
                      <a:r>
                        <a:rPr lang="zh-CN" altLang="en-US" sz="1600"/>
                        <a:t>n_estimators = 500</a:t>
                      </a:r>
                    </a:p>
                  </a:txBody>
                  <a:tcPr/>
                </a:tc>
                <a:tc>
                  <a:txBody>
                    <a:bodyPr/>
                    <a:lstStyle/>
                    <a:p>
                      <a:pPr lvl="0" algn="ctr">
                        <a:buNone/>
                      </a:pPr>
                      <a:r>
                        <a:rPr lang="zh-CN" altLang="en-US" sz="1600" dirty="0"/>
                        <a:t>0.8774</a:t>
                      </a:r>
                    </a:p>
                  </a:txBody>
                  <a:tcPr anchor="ctr"/>
                </a:tc>
                <a:extLst>
                  <a:ext uri="{0D108BD9-81ED-4DB2-BD59-A6C34878D82A}">
                    <a16:rowId xmlns:a16="http://schemas.microsoft.com/office/drawing/2014/main" val="2721276049"/>
                  </a:ext>
                </a:extLst>
              </a:tr>
            </a:tbl>
          </a:graphicData>
        </a:graphic>
      </p:graphicFrame>
    </p:spTree>
    <p:extLst>
      <p:ext uri="{BB962C8B-B14F-4D97-AF65-F5344CB8AC3E}">
        <p14:creationId xmlns:p14="http://schemas.microsoft.com/office/powerpoint/2010/main" val="3991328234"/>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AD39-8F19-FAE1-CA69-9883422718D7}"/>
              </a:ext>
            </a:extLst>
          </p:cNvPr>
          <p:cNvSpPr>
            <a:spLocks noGrp="1"/>
          </p:cNvSpPr>
          <p:nvPr>
            <p:ph type="title"/>
          </p:nvPr>
        </p:nvSpPr>
        <p:spPr/>
        <p:txBody>
          <a:bodyPr/>
          <a:lstStyle/>
          <a:p>
            <a:r>
              <a:rPr lang="en-GB" altLang="zh-HK">
                <a:ea typeface="宋体"/>
                <a:cs typeface="Calibri Light"/>
              </a:rPr>
              <a:t>Step</a:t>
            </a:r>
            <a:r>
              <a:rPr lang="zh-CN" altLang="en-US">
                <a:ea typeface="宋体"/>
                <a:cs typeface="Calibri Light"/>
              </a:rPr>
              <a:t> </a:t>
            </a:r>
            <a:r>
              <a:rPr lang="en-GB" altLang="zh-CN">
                <a:ea typeface="宋体"/>
                <a:cs typeface="Calibri Light"/>
              </a:rPr>
              <a:t>2:</a:t>
            </a:r>
            <a:r>
              <a:rPr lang="zh-CN" altLang="en-US">
                <a:ea typeface="宋体"/>
                <a:cs typeface="Calibri Light"/>
              </a:rPr>
              <a:t> </a:t>
            </a:r>
            <a:r>
              <a:rPr lang="en-GB" altLang="zh-CN">
                <a:ea typeface="宋体"/>
                <a:cs typeface="Calibri Light"/>
              </a:rPr>
              <a:t>fine</a:t>
            </a:r>
            <a:r>
              <a:rPr lang="zh-CN" altLang="en-US">
                <a:ea typeface="宋体"/>
                <a:cs typeface="Calibri Light"/>
              </a:rPr>
              <a:t> </a:t>
            </a:r>
            <a:r>
              <a:rPr lang="en-GB" altLang="zh-CN">
                <a:ea typeface="宋体"/>
                <a:cs typeface="Calibri Light"/>
              </a:rPr>
              <a:t>tune</a:t>
            </a:r>
            <a:endParaRPr lang="zh-HK" altLang="en-US"/>
          </a:p>
        </p:txBody>
      </p:sp>
      <p:pic>
        <p:nvPicPr>
          <p:cNvPr id="5" name="图片 1" descr="灰色线条背景">
            <a:extLst>
              <a:ext uri="{FF2B5EF4-FFF2-40B4-BE49-F238E27FC236}">
                <a16:creationId xmlns:a16="http://schemas.microsoft.com/office/drawing/2014/main" id="{5704F901-B793-84AA-7E87-6FD2F1F81CD1}"/>
              </a:ext>
            </a:extLst>
          </p:cNvPr>
          <p:cNvPicPr>
            <a:picLocks noChangeAspect="1"/>
          </p:cNvPicPr>
          <p:nvPr/>
        </p:nvPicPr>
        <p:blipFill>
          <a:blip r:embed="rId2"/>
          <a:srcRect l="15666" t="63218" r="32400" b="11872"/>
          <a:stretch>
            <a:fillRect/>
          </a:stretch>
        </p:blipFill>
        <p:spPr>
          <a:xfrm>
            <a:off x="-19685" y="1865630"/>
            <a:ext cx="12211685" cy="4994910"/>
          </a:xfrm>
          <a:prstGeom prst="rect">
            <a:avLst/>
          </a:prstGeom>
        </p:spPr>
      </p:pic>
      <p:sp>
        <p:nvSpPr>
          <p:cNvPr id="3" name="Content Placeholder 2">
            <a:extLst>
              <a:ext uri="{FF2B5EF4-FFF2-40B4-BE49-F238E27FC236}">
                <a16:creationId xmlns:a16="http://schemas.microsoft.com/office/drawing/2014/main" id="{6E63E0C3-4CEF-C2D9-F8D2-EEF676F44148}"/>
              </a:ext>
            </a:extLst>
          </p:cNvPr>
          <p:cNvSpPr>
            <a:spLocks noGrp="1"/>
          </p:cNvSpPr>
          <p:nvPr>
            <p:ph idx="1"/>
          </p:nvPr>
        </p:nvSpPr>
        <p:spPr/>
        <p:txBody>
          <a:bodyPr>
            <a:normAutofit/>
          </a:bodyPr>
          <a:lstStyle/>
          <a:p>
            <a:r>
              <a:rPr lang="en-US" altLang="zh-HK">
                <a:ea typeface="+mn-lt"/>
                <a:cs typeface="+mn-lt"/>
              </a:rPr>
              <a:t>Take gradient boost as example </a:t>
            </a:r>
          </a:p>
          <a:p>
            <a:r>
              <a:rPr lang="en-US" altLang="zh-HK">
                <a:ea typeface="+mn-lt"/>
                <a:cs typeface="+mn-lt"/>
              </a:rPr>
              <a:t>Set a relatively high learning rate</a:t>
            </a:r>
          </a:p>
          <a:p>
            <a:pPr algn="just"/>
            <a:r>
              <a:rPr lang="en-US" altLang="zh-HK">
                <a:ea typeface="+mn-lt"/>
                <a:cs typeface="+mn-lt"/>
              </a:rPr>
              <a:t>Optimise:</a:t>
            </a:r>
          </a:p>
          <a:p>
            <a:pPr marL="800100" lvl="1" indent="-342900" algn="just">
              <a:buFont typeface="+mj-lt"/>
              <a:buAutoNum type="arabicPeriod"/>
            </a:pPr>
            <a:r>
              <a:rPr lang="en-US" altLang="zh-HK" sz="2000">
                <a:ea typeface="+mn-lt"/>
                <a:cs typeface="+mn-lt"/>
              </a:rPr>
              <a:t>N_estimator  (AUC </a:t>
            </a:r>
            <a:r>
              <a:rPr lang="en-US" altLang="zh-HK" sz="2000">
                <a:ea typeface="+mn-lt"/>
                <a:cs typeface="+mn-lt"/>
                <a:sym typeface="Wingdings" panose="05000000000000000000" pitchFamily="2" charset="2"/>
              </a:rPr>
              <a:t> 0.8887)</a:t>
            </a:r>
            <a:endParaRPr lang="en-US" altLang="zh-HK" sz="2000">
              <a:ea typeface="+mn-lt"/>
              <a:cs typeface="+mn-lt"/>
            </a:endParaRPr>
          </a:p>
          <a:p>
            <a:pPr marL="800100" lvl="1" indent="-342900" algn="just">
              <a:buFont typeface="+mj-lt"/>
              <a:buAutoNum type="arabicPeriod"/>
            </a:pPr>
            <a:r>
              <a:rPr lang="en-US" altLang="zh-HK" sz="2000">
                <a:ea typeface="+mn-lt"/>
                <a:cs typeface="+mn-lt"/>
              </a:rPr>
              <a:t>Max_depth  (AUC </a:t>
            </a:r>
            <a:r>
              <a:rPr lang="en-US" altLang="zh-HK" sz="2000">
                <a:ea typeface="+mn-lt"/>
                <a:cs typeface="+mn-lt"/>
                <a:sym typeface="Wingdings" panose="05000000000000000000" pitchFamily="2" charset="2"/>
              </a:rPr>
              <a:t> 0.8913)</a:t>
            </a:r>
            <a:endParaRPr lang="en-US" altLang="zh-HK" sz="2000">
              <a:ea typeface="+mn-lt"/>
              <a:cs typeface="+mn-lt"/>
            </a:endParaRPr>
          </a:p>
          <a:p>
            <a:pPr marL="800100" lvl="1" indent="-342900" algn="just">
              <a:buFont typeface="+mj-lt"/>
              <a:buAutoNum type="arabicPeriod"/>
            </a:pPr>
            <a:r>
              <a:rPr lang="en-US" altLang="zh-HK" sz="2000">
                <a:ea typeface="+mn-lt"/>
                <a:cs typeface="+mn-lt"/>
              </a:rPr>
              <a:t>min_samples_split &amp; </a:t>
            </a:r>
            <a:r>
              <a:rPr lang="en-US" altLang="zh-HK" sz="2000" err="1">
                <a:ea typeface="+mn-lt"/>
                <a:cs typeface="+mn-lt"/>
              </a:rPr>
              <a:t>min_samples_leaf</a:t>
            </a:r>
            <a:r>
              <a:rPr lang="en-US" altLang="zh-HK" sz="2000">
                <a:ea typeface="+mn-lt"/>
                <a:cs typeface="+mn-lt"/>
              </a:rPr>
              <a:t> </a:t>
            </a:r>
            <a:r>
              <a:rPr lang="en-US" altLang="zh-HK" sz="2000">
                <a:ea typeface="+mn-lt"/>
                <a:cs typeface="+mn-lt"/>
                <a:sym typeface="Wingdings" panose="05000000000000000000" pitchFamily="2" charset="2"/>
              </a:rPr>
              <a:t>(</a:t>
            </a:r>
            <a:r>
              <a:rPr lang="en-US" altLang="zh-HK" sz="2000">
                <a:ea typeface="+mn-lt"/>
                <a:cs typeface="+mn-lt"/>
              </a:rPr>
              <a:t>AUC</a:t>
            </a:r>
            <a:r>
              <a:rPr lang="en-US" altLang="zh-HK" sz="2000">
                <a:ea typeface="+mn-lt"/>
                <a:cs typeface="+mn-lt"/>
                <a:sym typeface="Wingdings" panose="05000000000000000000" pitchFamily="2" charset="2"/>
              </a:rPr>
              <a:t>  0.8959)</a:t>
            </a:r>
          </a:p>
          <a:p>
            <a:pPr marL="800100" lvl="1" indent="-342900" algn="just">
              <a:buFont typeface="+mj-lt"/>
              <a:buAutoNum type="arabicPeriod"/>
            </a:pPr>
            <a:r>
              <a:rPr lang="en-US" altLang="zh-HK" sz="2000">
                <a:ea typeface="+mn-lt"/>
                <a:cs typeface="+mn-lt"/>
                <a:sym typeface="Wingdings" panose="05000000000000000000" pitchFamily="2" charset="2"/>
              </a:rPr>
              <a:t>Expand N_estimator &amp; decrease learning (AUC  0.8989)</a:t>
            </a:r>
          </a:p>
          <a:p>
            <a:pPr algn="just"/>
            <a:endParaRPr lang="en-US" altLang="zh-HK">
              <a:ea typeface="+mn-lt"/>
              <a:cs typeface="+mn-lt"/>
            </a:endParaRPr>
          </a:p>
          <a:p>
            <a:pPr marL="800100" lvl="1" indent="-342900" algn="just">
              <a:buFont typeface="+mj-lt"/>
              <a:buAutoNum type="arabicPeriod"/>
            </a:pPr>
            <a:endParaRPr lang="en-US" altLang="zh-HK" sz="2000">
              <a:ea typeface="+mn-lt"/>
              <a:cs typeface="+mn-lt"/>
            </a:endParaRPr>
          </a:p>
          <a:p>
            <a:pPr marL="800100" lvl="1" indent="-342900" algn="just">
              <a:buFont typeface="+mj-lt"/>
              <a:buAutoNum type="arabicPeriod"/>
            </a:pPr>
            <a:endParaRPr lang="zh-HK" altLang="en-US" sz="3200"/>
          </a:p>
        </p:txBody>
      </p:sp>
    </p:spTree>
    <p:extLst>
      <p:ext uri="{BB962C8B-B14F-4D97-AF65-F5344CB8AC3E}">
        <p14:creationId xmlns:p14="http://schemas.microsoft.com/office/powerpoint/2010/main" val="1257039959"/>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035F9F-FE06-383A-9841-E0A351DB121B}"/>
              </a:ext>
            </a:extLst>
          </p:cNvPr>
          <p:cNvSpPr>
            <a:spLocks noGrp="1"/>
          </p:cNvSpPr>
          <p:nvPr>
            <p:ph type="title"/>
          </p:nvPr>
        </p:nvSpPr>
        <p:spPr/>
        <p:txBody>
          <a:bodyPr/>
          <a:lstStyle/>
          <a:p>
            <a:r>
              <a:rPr lang="zh-CN" altLang="en-US">
                <a:ea typeface="宋体"/>
                <a:cs typeface="Calibri Light"/>
              </a:rPr>
              <a:t>Imbalance</a:t>
            </a:r>
            <a:endParaRPr lang="zh-CN" altLang="en-US"/>
          </a:p>
        </p:txBody>
      </p:sp>
      <p:sp>
        <p:nvSpPr>
          <p:cNvPr id="3" name="内容占位符 2">
            <a:extLst>
              <a:ext uri="{FF2B5EF4-FFF2-40B4-BE49-F238E27FC236}">
                <a16:creationId xmlns:a16="http://schemas.microsoft.com/office/drawing/2014/main" id="{FA3294A6-B3E1-92CD-C834-D239403726C3}"/>
              </a:ext>
            </a:extLst>
          </p:cNvPr>
          <p:cNvSpPr>
            <a:spLocks noGrp="1"/>
          </p:cNvSpPr>
          <p:nvPr>
            <p:ph idx="1"/>
          </p:nvPr>
        </p:nvSpPr>
        <p:spPr>
          <a:xfrm>
            <a:off x="838199" y="1447092"/>
            <a:ext cx="11112063" cy="2234946"/>
          </a:xfrm>
        </p:spPr>
        <p:txBody>
          <a:bodyPr vert="horz" lIns="91440" tIns="45720" rIns="91440" bIns="45720" rtlCol="0" anchor="t">
            <a:normAutofit/>
          </a:bodyPr>
          <a:lstStyle/>
          <a:p>
            <a:r>
              <a:rPr lang="zh-CN">
                <a:ea typeface="+mn-lt"/>
                <a:cs typeface="+mn-lt"/>
              </a:rPr>
              <a:t>Modify class weight</a:t>
            </a:r>
          </a:p>
          <a:p>
            <a:pPr lvl="1"/>
            <a:r>
              <a:rPr lang="zh-CN">
                <a:solidFill>
                  <a:srgbClr val="FF0000"/>
                </a:solidFill>
                <a:latin typeface="Consolas"/>
                <a:ea typeface="+mn-lt"/>
                <a:cs typeface="+mn-lt"/>
              </a:rPr>
              <a:t>class_weight</a:t>
            </a:r>
            <a:r>
              <a:rPr lang="zh-CN">
                <a:latin typeface="Consolas"/>
                <a:ea typeface="+mn-lt"/>
                <a:cs typeface="+mn-lt"/>
              </a:rPr>
              <a:t>={0.0: 0.1, 1.0: 1.0}</a:t>
            </a:r>
            <a:r>
              <a:rPr lang="en-US" altLang="zh-CN">
                <a:latin typeface="Consolas"/>
                <a:ea typeface="+mn-lt"/>
                <a:cs typeface="+mn-lt"/>
              </a:rPr>
              <a:t> </a:t>
            </a:r>
            <a:r>
              <a:rPr lang="en-US" altLang="zh-CN">
                <a:latin typeface="Consolas"/>
                <a:ea typeface="+mn-lt"/>
                <a:cs typeface="+mn-lt"/>
                <a:sym typeface="Wingdings" pitchFamily="2" charset="2"/>
              </a:rPr>
              <a:t> </a:t>
            </a:r>
            <a:r>
              <a:rPr lang="en-US" altLang="zh-CN">
                <a:ea typeface="+mn-lt"/>
                <a:cs typeface="+mn-lt"/>
              </a:rPr>
              <a:t>improvement: +1.5% in AUC</a:t>
            </a:r>
            <a:endParaRPr lang="zh-CN" altLang="en-US">
              <a:ea typeface="+mn-lt"/>
              <a:cs typeface="+mn-lt"/>
            </a:endParaRPr>
          </a:p>
          <a:p>
            <a:r>
              <a:rPr lang="zh-CN">
                <a:ea typeface="+mn-lt"/>
                <a:cs typeface="+mn-lt"/>
              </a:rPr>
              <a:t>Undersample/oversample</a:t>
            </a:r>
          </a:p>
          <a:p>
            <a:pPr lvl="1"/>
            <a:r>
              <a:rPr lang="zh-CN" altLang="en-US">
                <a:ea typeface="宋体"/>
                <a:cs typeface="Calibri"/>
              </a:rPr>
              <a:t>Undersample + parallel training </a:t>
            </a:r>
            <a:r>
              <a:rPr lang="en-US" altLang="zh-CN">
                <a:latin typeface="Consolas"/>
                <a:ea typeface="+mn-lt"/>
                <a:cs typeface="+mn-lt"/>
                <a:sym typeface="Wingdings" pitchFamily="2" charset="2"/>
              </a:rPr>
              <a:t></a:t>
            </a:r>
            <a:r>
              <a:rPr lang="zh-CN" altLang="en-US">
                <a:latin typeface="Calibri"/>
                <a:ea typeface="宋体"/>
                <a:cs typeface="+mn-lt"/>
              </a:rPr>
              <a:t>  </a:t>
            </a:r>
            <a:r>
              <a:rPr lang="en-US" altLang="zh-CN">
                <a:ea typeface="+mn-lt"/>
                <a:cs typeface="+mn-lt"/>
              </a:rPr>
              <a:t> improvement: +2% in AUC</a:t>
            </a:r>
            <a:endParaRPr lang="zh-CN" altLang="en-US">
              <a:ea typeface="宋体"/>
              <a:cs typeface="Calibri"/>
            </a:endParaRPr>
          </a:p>
        </p:txBody>
      </p:sp>
      <p:pic>
        <p:nvPicPr>
          <p:cNvPr id="23" name="图片 1" descr="灰色线条背景">
            <a:extLst>
              <a:ext uri="{FF2B5EF4-FFF2-40B4-BE49-F238E27FC236}">
                <a16:creationId xmlns:a16="http://schemas.microsoft.com/office/drawing/2014/main" id="{4A42F9F7-CC21-5A21-B9A7-E2E4B7CF4AD9}"/>
              </a:ext>
            </a:extLst>
          </p:cNvPr>
          <p:cNvPicPr>
            <a:picLocks noChangeAspect="1"/>
          </p:cNvPicPr>
          <p:nvPr/>
        </p:nvPicPr>
        <p:blipFill>
          <a:blip r:embed="rId3"/>
          <a:srcRect l="15666" t="63218" r="32400" b="11872"/>
          <a:stretch>
            <a:fillRect/>
          </a:stretch>
        </p:blipFill>
        <p:spPr>
          <a:xfrm>
            <a:off x="-19685" y="1865630"/>
            <a:ext cx="12211685" cy="4994910"/>
          </a:xfrm>
          <a:prstGeom prst="rect">
            <a:avLst/>
          </a:prstGeom>
        </p:spPr>
      </p:pic>
      <p:grpSp>
        <p:nvGrpSpPr>
          <p:cNvPr id="16" name="Group 15">
            <a:extLst>
              <a:ext uri="{FF2B5EF4-FFF2-40B4-BE49-F238E27FC236}">
                <a16:creationId xmlns:a16="http://schemas.microsoft.com/office/drawing/2014/main" id="{A30B6432-24CB-137D-9F68-B97DCAF5215B}"/>
              </a:ext>
            </a:extLst>
          </p:cNvPr>
          <p:cNvGrpSpPr/>
          <p:nvPr/>
        </p:nvGrpSpPr>
        <p:grpSpPr>
          <a:xfrm>
            <a:off x="1414809" y="3429000"/>
            <a:ext cx="9938991" cy="2176155"/>
            <a:chOff x="844238" y="4170555"/>
            <a:chExt cx="9938991" cy="2176155"/>
          </a:xfrm>
        </p:grpSpPr>
        <p:sp>
          <p:nvSpPr>
            <p:cNvPr id="4" name="Rectangle 3">
              <a:extLst>
                <a:ext uri="{FF2B5EF4-FFF2-40B4-BE49-F238E27FC236}">
                  <a16:creationId xmlns:a16="http://schemas.microsoft.com/office/drawing/2014/main" id="{B004E5C3-48A7-40C1-DC90-B44C590EE893}"/>
                </a:ext>
              </a:extLst>
            </p:cNvPr>
            <p:cNvSpPr/>
            <p:nvPr/>
          </p:nvSpPr>
          <p:spPr>
            <a:xfrm>
              <a:off x="8320668" y="5084956"/>
              <a:ext cx="2462561" cy="289931"/>
            </a:xfrm>
            <a:prstGeom prst="rect">
              <a:avLst/>
            </a:prstGeom>
            <a:solidFill>
              <a:schemeClr val="tx1">
                <a:lumMod val="50000"/>
                <a:lumOff val="50000"/>
              </a:schemeClr>
            </a:solidFill>
            <a:ln>
              <a:solidFill>
                <a:schemeClr val="tx1">
                  <a:lumMod val="50000"/>
                  <a:lumOff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a:t>A</a:t>
              </a:r>
              <a:r>
                <a:rPr lang="en-CN"/>
                <a:t>verage prediction</a:t>
              </a:r>
            </a:p>
          </p:txBody>
        </p:sp>
        <p:sp>
          <p:nvSpPr>
            <p:cNvPr id="5" name="Rectangle 4">
              <a:extLst>
                <a:ext uri="{FF2B5EF4-FFF2-40B4-BE49-F238E27FC236}">
                  <a16:creationId xmlns:a16="http://schemas.microsoft.com/office/drawing/2014/main" id="{490D2E9F-064F-F71A-0396-CCFE1D0DE3E9}"/>
                </a:ext>
              </a:extLst>
            </p:cNvPr>
            <p:cNvSpPr/>
            <p:nvPr/>
          </p:nvSpPr>
          <p:spPr>
            <a:xfrm>
              <a:off x="2466276" y="5085768"/>
              <a:ext cx="2202368" cy="289931"/>
            </a:xfrm>
            <a:prstGeom prst="rect">
              <a:avLst/>
            </a:prstGeom>
            <a:solidFill>
              <a:schemeClr val="tx1">
                <a:lumMod val="50000"/>
                <a:lumOff val="50000"/>
              </a:schemeClr>
            </a:solidFill>
            <a:ln>
              <a:solidFill>
                <a:schemeClr val="tx1">
                  <a:lumMod val="50000"/>
                  <a:lumOff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CN"/>
                <a:t>1/5 immortal</a:t>
              </a:r>
            </a:p>
          </p:txBody>
        </p:sp>
        <p:sp>
          <p:nvSpPr>
            <p:cNvPr id="6" name="Rectangle 5">
              <a:extLst>
                <a:ext uri="{FF2B5EF4-FFF2-40B4-BE49-F238E27FC236}">
                  <a16:creationId xmlns:a16="http://schemas.microsoft.com/office/drawing/2014/main" id="{A7851986-45C2-14F3-C2D5-A5A1B183E838}"/>
                </a:ext>
              </a:extLst>
            </p:cNvPr>
            <p:cNvSpPr/>
            <p:nvPr/>
          </p:nvSpPr>
          <p:spPr>
            <a:xfrm>
              <a:off x="2466276" y="4627755"/>
              <a:ext cx="2202368" cy="289931"/>
            </a:xfrm>
            <a:prstGeom prst="rect">
              <a:avLst/>
            </a:prstGeom>
            <a:solidFill>
              <a:schemeClr val="tx1">
                <a:lumMod val="50000"/>
                <a:lumOff val="50000"/>
              </a:schemeClr>
            </a:solidFill>
            <a:ln>
              <a:solidFill>
                <a:schemeClr val="tx1">
                  <a:lumMod val="50000"/>
                  <a:lumOff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CN"/>
                <a:t>1/5 immortal</a:t>
              </a:r>
            </a:p>
          </p:txBody>
        </p:sp>
        <p:sp>
          <p:nvSpPr>
            <p:cNvPr id="7" name="Rectangle 6">
              <a:extLst>
                <a:ext uri="{FF2B5EF4-FFF2-40B4-BE49-F238E27FC236}">
                  <a16:creationId xmlns:a16="http://schemas.microsoft.com/office/drawing/2014/main" id="{D2754E62-51BB-DB7F-32A5-6E9087E91951}"/>
                </a:ext>
              </a:extLst>
            </p:cNvPr>
            <p:cNvSpPr/>
            <p:nvPr/>
          </p:nvSpPr>
          <p:spPr>
            <a:xfrm>
              <a:off x="2477427" y="6016491"/>
              <a:ext cx="2202368" cy="289931"/>
            </a:xfrm>
            <a:prstGeom prst="rect">
              <a:avLst/>
            </a:prstGeom>
            <a:solidFill>
              <a:schemeClr val="tx1">
                <a:lumMod val="50000"/>
                <a:lumOff val="50000"/>
              </a:schemeClr>
            </a:solidFill>
            <a:ln>
              <a:solidFill>
                <a:schemeClr val="tx1">
                  <a:lumMod val="50000"/>
                  <a:lumOff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CN"/>
                <a:t>1/5 immortal</a:t>
              </a:r>
            </a:p>
          </p:txBody>
        </p:sp>
        <p:sp>
          <p:nvSpPr>
            <p:cNvPr id="8" name="Rectangle 7">
              <a:extLst>
                <a:ext uri="{FF2B5EF4-FFF2-40B4-BE49-F238E27FC236}">
                  <a16:creationId xmlns:a16="http://schemas.microsoft.com/office/drawing/2014/main" id="{2E00ACE6-5D55-9543-DA3A-02F8550498FF}"/>
                </a:ext>
              </a:extLst>
            </p:cNvPr>
            <p:cNvSpPr/>
            <p:nvPr/>
          </p:nvSpPr>
          <p:spPr>
            <a:xfrm>
              <a:off x="2477427" y="5531817"/>
              <a:ext cx="2202368" cy="289931"/>
            </a:xfrm>
            <a:prstGeom prst="rect">
              <a:avLst/>
            </a:prstGeom>
            <a:solidFill>
              <a:schemeClr val="tx1">
                <a:lumMod val="50000"/>
                <a:lumOff val="50000"/>
              </a:schemeClr>
            </a:solidFill>
            <a:ln>
              <a:solidFill>
                <a:schemeClr val="tx1">
                  <a:lumMod val="50000"/>
                  <a:lumOff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CN"/>
                <a:t>1/5 immortal</a:t>
              </a:r>
            </a:p>
          </p:txBody>
        </p:sp>
        <p:sp>
          <p:nvSpPr>
            <p:cNvPr id="9" name="Rectangle 8">
              <a:extLst>
                <a:ext uri="{FF2B5EF4-FFF2-40B4-BE49-F238E27FC236}">
                  <a16:creationId xmlns:a16="http://schemas.microsoft.com/office/drawing/2014/main" id="{CE289B62-2EF6-16DE-EB0F-F3CB4F51CA13}"/>
                </a:ext>
              </a:extLst>
            </p:cNvPr>
            <p:cNvSpPr/>
            <p:nvPr/>
          </p:nvSpPr>
          <p:spPr>
            <a:xfrm>
              <a:off x="5064512" y="4192858"/>
              <a:ext cx="2202368" cy="289931"/>
            </a:xfrm>
            <a:prstGeom prst="rect">
              <a:avLst/>
            </a:prstGeom>
            <a:solidFill>
              <a:schemeClr val="tx1">
                <a:lumMod val="50000"/>
                <a:lumOff val="50000"/>
              </a:schemeClr>
            </a:solidFill>
            <a:ln>
              <a:solidFill>
                <a:schemeClr val="tx1">
                  <a:lumMod val="50000"/>
                  <a:lumOff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CN"/>
                <a:t>all mortal</a:t>
              </a:r>
            </a:p>
          </p:txBody>
        </p:sp>
        <p:sp>
          <p:nvSpPr>
            <p:cNvPr id="10" name="Rectangle 9">
              <a:extLst>
                <a:ext uri="{FF2B5EF4-FFF2-40B4-BE49-F238E27FC236}">
                  <a16:creationId xmlns:a16="http://schemas.microsoft.com/office/drawing/2014/main" id="{9D06AB04-C209-011C-DD62-341661DE0DF8}"/>
                </a:ext>
              </a:extLst>
            </p:cNvPr>
            <p:cNvSpPr/>
            <p:nvPr/>
          </p:nvSpPr>
          <p:spPr>
            <a:xfrm>
              <a:off x="5075663" y="4626943"/>
              <a:ext cx="2202368" cy="289931"/>
            </a:xfrm>
            <a:prstGeom prst="rect">
              <a:avLst/>
            </a:prstGeom>
            <a:solidFill>
              <a:schemeClr val="tx1">
                <a:lumMod val="50000"/>
                <a:lumOff val="50000"/>
              </a:schemeClr>
            </a:solidFill>
            <a:ln>
              <a:solidFill>
                <a:schemeClr val="tx1">
                  <a:lumMod val="50000"/>
                  <a:lumOff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CN"/>
                <a:t>all mortal</a:t>
              </a:r>
            </a:p>
          </p:txBody>
        </p:sp>
        <p:sp>
          <p:nvSpPr>
            <p:cNvPr id="11" name="Rectangle 10">
              <a:extLst>
                <a:ext uri="{FF2B5EF4-FFF2-40B4-BE49-F238E27FC236}">
                  <a16:creationId xmlns:a16="http://schemas.microsoft.com/office/drawing/2014/main" id="{C93F8885-EFA1-9D18-EFBC-270B9C4519DB}"/>
                </a:ext>
              </a:extLst>
            </p:cNvPr>
            <p:cNvSpPr/>
            <p:nvPr/>
          </p:nvSpPr>
          <p:spPr>
            <a:xfrm>
              <a:off x="5064512" y="5084956"/>
              <a:ext cx="2202368" cy="289931"/>
            </a:xfrm>
            <a:prstGeom prst="rect">
              <a:avLst/>
            </a:prstGeom>
            <a:solidFill>
              <a:schemeClr val="tx1">
                <a:lumMod val="50000"/>
                <a:lumOff val="50000"/>
              </a:schemeClr>
            </a:solidFill>
            <a:ln>
              <a:solidFill>
                <a:schemeClr val="tx1">
                  <a:lumMod val="50000"/>
                  <a:lumOff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CN"/>
                <a:t>all mortal</a:t>
              </a:r>
            </a:p>
          </p:txBody>
        </p:sp>
        <p:sp>
          <p:nvSpPr>
            <p:cNvPr id="12" name="Rectangle 11">
              <a:extLst>
                <a:ext uri="{FF2B5EF4-FFF2-40B4-BE49-F238E27FC236}">
                  <a16:creationId xmlns:a16="http://schemas.microsoft.com/office/drawing/2014/main" id="{CE640900-DC0A-A592-5DFD-0916761D5BF3}"/>
                </a:ext>
              </a:extLst>
            </p:cNvPr>
            <p:cNvSpPr/>
            <p:nvPr/>
          </p:nvSpPr>
          <p:spPr>
            <a:xfrm>
              <a:off x="5064512" y="5519448"/>
              <a:ext cx="2202368" cy="289931"/>
            </a:xfrm>
            <a:prstGeom prst="rect">
              <a:avLst/>
            </a:prstGeom>
            <a:solidFill>
              <a:schemeClr val="tx1">
                <a:lumMod val="50000"/>
                <a:lumOff val="50000"/>
              </a:schemeClr>
            </a:solidFill>
            <a:ln>
              <a:solidFill>
                <a:schemeClr val="tx1">
                  <a:lumMod val="50000"/>
                  <a:lumOff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CN"/>
                <a:t>all mortal</a:t>
              </a:r>
            </a:p>
          </p:txBody>
        </p:sp>
        <p:sp>
          <p:nvSpPr>
            <p:cNvPr id="13" name="Rectangle 12">
              <a:extLst>
                <a:ext uri="{FF2B5EF4-FFF2-40B4-BE49-F238E27FC236}">
                  <a16:creationId xmlns:a16="http://schemas.microsoft.com/office/drawing/2014/main" id="{34DB496B-1E75-81CF-14D0-304543F2A7D7}"/>
                </a:ext>
              </a:extLst>
            </p:cNvPr>
            <p:cNvSpPr/>
            <p:nvPr/>
          </p:nvSpPr>
          <p:spPr>
            <a:xfrm>
              <a:off x="5064512" y="6009698"/>
              <a:ext cx="2202368" cy="289931"/>
            </a:xfrm>
            <a:prstGeom prst="rect">
              <a:avLst/>
            </a:prstGeom>
            <a:solidFill>
              <a:schemeClr val="tx1">
                <a:lumMod val="50000"/>
                <a:lumOff val="50000"/>
              </a:schemeClr>
            </a:solidFill>
            <a:ln>
              <a:solidFill>
                <a:schemeClr val="tx1">
                  <a:lumMod val="50000"/>
                  <a:lumOff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CN"/>
                <a:t>all mortal</a:t>
              </a:r>
            </a:p>
          </p:txBody>
        </p:sp>
        <p:sp>
          <p:nvSpPr>
            <p:cNvPr id="14" name="Right Brace 13">
              <a:extLst>
                <a:ext uri="{FF2B5EF4-FFF2-40B4-BE49-F238E27FC236}">
                  <a16:creationId xmlns:a16="http://schemas.microsoft.com/office/drawing/2014/main" id="{82CEC12C-0E4F-A6E0-F319-0739B4812C30}"/>
                </a:ext>
              </a:extLst>
            </p:cNvPr>
            <p:cNvSpPr/>
            <p:nvPr/>
          </p:nvSpPr>
          <p:spPr>
            <a:xfrm>
              <a:off x="7738948" y="4176535"/>
              <a:ext cx="423747" cy="2106771"/>
            </a:xfrm>
            <a:prstGeom prst="rightBrac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CN"/>
            </a:p>
          </p:txBody>
        </p:sp>
        <p:sp>
          <p:nvSpPr>
            <p:cNvPr id="15" name="Rectangle 14">
              <a:extLst>
                <a:ext uri="{FF2B5EF4-FFF2-40B4-BE49-F238E27FC236}">
                  <a16:creationId xmlns:a16="http://schemas.microsoft.com/office/drawing/2014/main" id="{E1FA9705-E49C-892C-6C14-69C3293C4DC2}"/>
                </a:ext>
              </a:extLst>
            </p:cNvPr>
            <p:cNvSpPr/>
            <p:nvPr/>
          </p:nvSpPr>
          <p:spPr>
            <a:xfrm>
              <a:off x="2477427" y="4170555"/>
              <a:ext cx="2202368" cy="289931"/>
            </a:xfrm>
            <a:prstGeom prst="rect">
              <a:avLst/>
            </a:prstGeom>
            <a:solidFill>
              <a:schemeClr val="tx1">
                <a:lumMod val="50000"/>
                <a:lumOff val="50000"/>
              </a:schemeClr>
            </a:solidFill>
            <a:ln>
              <a:solidFill>
                <a:schemeClr val="tx1">
                  <a:lumMod val="50000"/>
                  <a:lumOff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CN"/>
                <a:t>1/5 immortal</a:t>
              </a:r>
            </a:p>
          </p:txBody>
        </p:sp>
        <p:sp>
          <p:nvSpPr>
            <p:cNvPr id="17" name="Rectangle 16">
              <a:extLst>
                <a:ext uri="{FF2B5EF4-FFF2-40B4-BE49-F238E27FC236}">
                  <a16:creationId xmlns:a16="http://schemas.microsoft.com/office/drawing/2014/main" id="{794D7CB9-604F-A6A3-BE3A-3A9097491D06}"/>
                </a:ext>
              </a:extLst>
            </p:cNvPr>
            <p:cNvSpPr/>
            <p:nvPr/>
          </p:nvSpPr>
          <p:spPr>
            <a:xfrm>
              <a:off x="844238" y="4170555"/>
              <a:ext cx="1195968" cy="289931"/>
            </a:xfrm>
            <a:prstGeom prst="rect">
              <a:avLst/>
            </a:prstGeom>
            <a:solidFill>
              <a:schemeClr val="tx1">
                <a:lumMod val="50000"/>
                <a:lumOff val="50000"/>
              </a:schemeClr>
            </a:solidFill>
            <a:ln>
              <a:solidFill>
                <a:schemeClr val="tx1">
                  <a:lumMod val="50000"/>
                  <a:lumOff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a:t>M</a:t>
              </a:r>
              <a:r>
                <a:rPr lang="en-CN"/>
                <a:t>odel 1</a:t>
              </a:r>
            </a:p>
          </p:txBody>
        </p:sp>
        <p:sp>
          <p:nvSpPr>
            <p:cNvPr id="18" name="Rectangle 17">
              <a:extLst>
                <a:ext uri="{FF2B5EF4-FFF2-40B4-BE49-F238E27FC236}">
                  <a16:creationId xmlns:a16="http://schemas.microsoft.com/office/drawing/2014/main" id="{DDE146C9-2C69-C719-A02D-984B22D49FE0}"/>
                </a:ext>
              </a:extLst>
            </p:cNvPr>
            <p:cNvSpPr/>
            <p:nvPr/>
          </p:nvSpPr>
          <p:spPr>
            <a:xfrm>
              <a:off x="844238" y="4627755"/>
              <a:ext cx="1195968" cy="289931"/>
            </a:xfrm>
            <a:prstGeom prst="rect">
              <a:avLst/>
            </a:prstGeom>
            <a:solidFill>
              <a:schemeClr val="tx1">
                <a:lumMod val="50000"/>
                <a:lumOff val="50000"/>
              </a:schemeClr>
            </a:solidFill>
            <a:ln>
              <a:solidFill>
                <a:schemeClr val="tx1">
                  <a:lumMod val="50000"/>
                  <a:lumOff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a:t>M</a:t>
              </a:r>
              <a:r>
                <a:rPr lang="en-CN"/>
                <a:t>odel 2</a:t>
              </a:r>
            </a:p>
          </p:txBody>
        </p:sp>
        <p:sp>
          <p:nvSpPr>
            <p:cNvPr id="19" name="Rectangle 18">
              <a:extLst>
                <a:ext uri="{FF2B5EF4-FFF2-40B4-BE49-F238E27FC236}">
                  <a16:creationId xmlns:a16="http://schemas.microsoft.com/office/drawing/2014/main" id="{E8C326AB-C6C2-2235-56E3-865C1A0F2AEF}"/>
                </a:ext>
              </a:extLst>
            </p:cNvPr>
            <p:cNvSpPr/>
            <p:nvPr/>
          </p:nvSpPr>
          <p:spPr>
            <a:xfrm>
              <a:off x="844238" y="5096106"/>
              <a:ext cx="1195968" cy="289931"/>
            </a:xfrm>
            <a:prstGeom prst="rect">
              <a:avLst/>
            </a:prstGeom>
            <a:solidFill>
              <a:schemeClr val="tx1">
                <a:lumMod val="50000"/>
                <a:lumOff val="50000"/>
              </a:schemeClr>
            </a:solidFill>
            <a:ln>
              <a:solidFill>
                <a:schemeClr val="tx1">
                  <a:lumMod val="50000"/>
                  <a:lumOff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a:t>M</a:t>
              </a:r>
              <a:r>
                <a:rPr lang="en-CN"/>
                <a:t>odel 3</a:t>
              </a:r>
            </a:p>
          </p:txBody>
        </p:sp>
        <p:sp>
          <p:nvSpPr>
            <p:cNvPr id="20" name="Rectangle 19">
              <a:extLst>
                <a:ext uri="{FF2B5EF4-FFF2-40B4-BE49-F238E27FC236}">
                  <a16:creationId xmlns:a16="http://schemas.microsoft.com/office/drawing/2014/main" id="{8B8E415D-12AC-4EC3-93CF-F9E5E40B5882}"/>
                </a:ext>
              </a:extLst>
            </p:cNvPr>
            <p:cNvSpPr/>
            <p:nvPr/>
          </p:nvSpPr>
          <p:spPr>
            <a:xfrm>
              <a:off x="844238" y="5542155"/>
              <a:ext cx="1195968" cy="289931"/>
            </a:xfrm>
            <a:prstGeom prst="rect">
              <a:avLst/>
            </a:prstGeom>
            <a:solidFill>
              <a:schemeClr val="tx1">
                <a:lumMod val="50000"/>
                <a:lumOff val="50000"/>
              </a:schemeClr>
            </a:solidFill>
            <a:ln>
              <a:solidFill>
                <a:schemeClr val="tx1">
                  <a:lumMod val="50000"/>
                  <a:lumOff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a:t>M</a:t>
              </a:r>
              <a:r>
                <a:rPr lang="en-CN"/>
                <a:t>odel 4</a:t>
              </a:r>
            </a:p>
          </p:txBody>
        </p:sp>
        <p:sp>
          <p:nvSpPr>
            <p:cNvPr id="21" name="Rectangle 20">
              <a:extLst>
                <a:ext uri="{FF2B5EF4-FFF2-40B4-BE49-F238E27FC236}">
                  <a16:creationId xmlns:a16="http://schemas.microsoft.com/office/drawing/2014/main" id="{3FDCE050-7E46-0093-D8CB-7B11AC70F864}"/>
                </a:ext>
              </a:extLst>
            </p:cNvPr>
            <p:cNvSpPr/>
            <p:nvPr/>
          </p:nvSpPr>
          <p:spPr>
            <a:xfrm>
              <a:off x="844238" y="6055110"/>
              <a:ext cx="1195968" cy="291600"/>
            </a:xfrm>
            <a:prstGeom prst="rect">
              <a:avLst/>
            </a:prstGeom>
            <a:solidFill>
              <a:schemeClr val="tx1">
                <a:lumMod val="50000"/>
                <a:lumOff val="50000"/>
              </a:schemeClr>
            </a:solidFill>
            <a:ln>
              <a:solidFill>
                <a:schemeClr val="tx1">
                  <a:lumMod val="50000"/>
                  <a:lumOff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a:t>M</a:t>
              </a:r>
              <a:r>
                <a:rPr lang="en-CN"/>
                <a:t>odel 5</a:t>
              </a:r>
            </a:p>
          </p:txBody>
        </p:sp>
      </p:grpSp>
    </p:spTree>
    <p:extLst>
      <p:ext uri="{BB962C8B-B14F-4D97-AF65-F5344CB8AC3E}">
        <p14:creationId xmlns:p14="http://schemas.microsoft.com/office/powerpoint/2010/main" val="3991205359"/>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图片 62" descr="灰色线条背景"/>
          <p:cNvPicPr>
            <a:picLocks noChangeAspect="1"/>
          </p:cNvPicPr>
          <p:nvPr/>
        </p:nvPicPr>
        <p:blipFill>
          <a:blip r:embed="rId2"/>
          <a:srcRect l="15713" t="64470" r="32922" b="8998"/>
          <a:stretch>
            <a:fillRect/>
          </a:stretch>
        </p:blipFill>
        <p:spPr>
          <a:xfrm>
            <a:off x="2560320" y="3216275"/>
            <a:ext cx="9768205" cy="3641725"/>
          </a:xfrm>
          <a:prstGeom prst="rect">
            <a:avLst/>
          </a:prstGeom>
        </p:spPr>
      </p:pic>
      <p:sp>
        <p:nvSpPr>
          <p:cNvPr id="28" name="任意多边形: 形状 27"/>
          <p:cNvSpPr/>
          <p:nvPr/>
        </p:nvSpPr>
        <p:spPr>
          <a:xfrm>
            <a:off x="0" y="-20955"/>
            <a:ext cx="3870960" cy="6898005"/>
          </a:xfrm>
          <a:custGeom>
            <a:avLst/>
            <a:gdLst>
              <a:gd name="connsiteX0" fmla="*/ 0 w 5101701"/>
              <a:gd name="connsiteY0" fmla="*/ 0 h 6878896"/>
              <a:gd name="connsiteX1" fmla="*/ 3099572 w 5101701"/>
              <a:gd name="connsiteY1" fmla="*/ 0 h 6878896"/>
              <a:gd name="connsiteX2" fmla="*/ 3205616 w 5101701"/>
              <a:gd name="connsiteY2" fmla="*/ 60974 h 6878896"/>
              <a:gd name="connsiteX3" fmla="*/ 5101701 w 5101701"/>
              <a:gd name="connsiteY3" fmla="*/ 3429000 h 6878896"/>
              <a:gd name="connsiteX4" fmla="*/ 3205616 w 5101701"/>
              <a:gd name="connsiteY4" fmla="*/ 6797026 h 6878896"/>
              <a:gd name="connsiteX5" fmla="*/ 3063231 w 5101701"/>
              <a:gd name="connsiteY5" fmla="*/ 6878896 h 6878896"/>
              <a:gd name="connsiteX6" fmla="*/ 0 w 5101701"/>
              <a:gd name="connsiteY6" fmla="*/ 6878896 h 6878896"/>
              <a:gd name="connsiteX7" fmla="*/ 0 w 5101701"/>
              <a:gd name="connsiteY7" fmla="*/ 0 h 687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1701" h="6878896">
                <a:moveTo>
                  <a:pt x="0" y="0"/>
                </a:moveTo>
                <a:lnTo>
                  <a:pt x="3099572" y="0"/>
                </a:lnTo>
                <a:lnTo>
                  <a:pt x="3205616" y="60974"/>
                </a:lnTo>
                <a:cubicBezTo>
                  <a:pt x="4342364" y="751678"/>
                  <a:pt x="5101701" y="2001663"/>
                  <a:pt x="5101701" y="3429000"/>
                </a:cubicBezTo>
                <a:cubicBezTo>
                  <a:pt x="5101701" y="4856337"/>
                  <a:pt x="4342364" y="6106321"/>
                  <a:pt x="3205616" y="6797026"/>
                </a:cubicBezTo>
                <a:lnTo>
                  <a:pt x="3063231" y="6878896"/>
                </a:lnTo>
                <a:lnTo>
                  <a:pt x="0" y="6878896"/>
                </a:lnTo>
                <a:lnTo>
                  <a:pt x="0" y="0"/>
                </a:lnTo>
                <a:close/>
              </a:path>
            </a:pathLst>
          </a:cu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6170" name="任意多边形: 形状 6169"/>
          <p:cNvSpPr/>
          <p:nvPr/>
        </p:nvSpPr>
        <p:spPr>
          <a:xfrm>
            <a:off x="10422255" y="0"/>
            <a:ext cx="1769745" cy="1729105"/>
          </a:xfrm>
          <a:custGeom>
            <a:avLst/>
            <a:gdLst>
              <a:gd name="connsiteX0" fmla="*/ 69718 w 2359238"/>
              <a:gd name="connsiteY0" fmla="*/ 0 h 2239647"/>
              <a:gd name="connsiteX1" fmla="*/ 919065 w 2359238"/>
              <a:gd name="connsiteY1" fmla="*/ 0 h 2239647"/>
              <a:gd name="connsiteX2" fmla="*/ 903714 w 2359238"/>
              <a:gd name="connsiteY2" fmla="*/ 25268 h 2239647"/>
              <a:gd name="connsiteX3" fmla="*/ 787052 w 2359238"/>
              <a:gd name="connsiteY3" fmla="*/ 486003 h 2239647"/>
              <a:gd name="connsiteX4" fmla="*/ 1753644 w 2359238"/>
              <a:gd name="connsiteY4" fmla="*/ 1452595 h 2239647"/>
              <a:gd name="connsiteX5" fmla="*/ 2294075 w 2359238"/>
              <a:gd name="connsiteY5" fmla="*/ 1287516 h 2239647"/>
              <a:gd name="connsiteX6" fmla="*/ 2359238 w 2359238"/>
              <a:gd name="connsiteY6" fmla="*/ 1233752 h 2239647"/>
              <a:gd name="connsiteX7" fmla="*/ 2359238 w 2359238"/>
              <a:gd name="connsiteY7" fmla="*/ 2130021 h 2239647"/>
              <a:gd name="connsiteX8" fmla="*/ 2275124 w 2359238"/>
              <a:gd name="connsiteY8" fmla="*/ 2160807 h 2239647"/>
              <a:gd name="connsiteX9" fmla="*/ 1753644 w 2359238"/>
              <a:gd name="connsiteY9" fmla="*/ 2239647 h 2239647"/>
              <a:gd name="connsiteX10" fmla="*/ 0 w 2359238"/>
              <a:gd name="connsiteY10" fmla="*/ 486003 h 2239647"/>
              <a:gd name="connsiteX11" fmla="*/ 35628 w 2359238"/>
              <a:gd name="connsiteY11" fmla="*/ 132583 h 2239647"/>
              <a:gd name="connsiteX12" fmla="*/ 69718 w 2359238"/>
              <a:gd name="connsiteY12" fmla="*/ 0 h 2239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9238" h="2239647">
                <a:moveTo>
                  <a:pt x="69718" y="0"/>
                </a:moveTo>
                <a:lnTo>
                  <a:pt x="919065" y="0"/>
                </a:lnTo>
                <a:lnTo>
                  <a:pt x="903714" y="25268"/>
                </a:lnTo>
                <a:cubicBezTo>
                  <a:pt x="829314" y="162227"/>
                  <a:pt x="787052" y="319180"/>
                  <a:pt x="787052" y="486003"/>
                </a:cubicBezTo>
                <a:cubicBezTo>
                  <a:pt x="787052" y="1019837"/>
                  <a:pt x="1219810" y="1452595"/>
                  <a:pt x="1753644" y="1452595"/>
                </a:cubicBezTo>
                <a:cubicBezTo>
                  <a:pt x="1953832" y="1452595"/>
                  <a:pt x="2139806" y="1391738"/>
                  <a:pt x="2294075" y="1287516"/>
                </a:cubicBezTo>
                <a:lnTo>
                  <a:pt x="2359238" y="1233752"/>
                </a:lnTo>
                <a:lnTo>
                  <a:pt x="2359238" y="2130021"/>
                </a:lnTo>
                <a:lnTo>
                  <a:pt x="2275124" y="2160807"/>
                </a:lnTo>
                <a:cubicBezTo>
                  <a:pt x="2110389" y="2212045"/>
                  <a:pt x="1935240" y="2239647"/>
                  <a:pt x="1753644" y="2239647"/>
                </a:cubicBezTo>
                <a:cubicBezTo>
                  <a:pt x="785133" y="2239647"/>
                  <a:pt x="0" y="1454514"/>
                  <a:pt x="0" y="486003"/>
                </a:cubicBezTo>
                <a:cubicBezTo>
                  <a:pt x="0" y="364939"/>
                  <a:pt x="12268" y="246741"/>
                  <a:pt x="35628" y="132583"/>
                </a:cubicBezTo>
                <a:lnTo>
                  <a:pt x="69718" y="0"/>
                </a:lnTo>
                <a:close/>
              </a:path>
            </a:pathLst>
          </a:cu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273" name="文本框 272"/>
          <p:cNvSpPr txBox="1"/>
          <p:nvPr/>
        </p:nvSpPr>
        <p:spPr>
          <a:xfrm>
            <a:off x="6503670" y="3095625"/>
            <a:ext cx="4033520" cy="646331"/>
          </a:xfrm>
          <a:prstGeom prst="rect">
            <a:avLst/>
          </a:prstGeom>
          <a:noFill/>
        </p:spPr>
        <p:txBody>
          <a:bodyPr wrap="square" lIns="91440" tIns="45720" rIns="91440" bIns="45720" rtlCol="0" anchor="t">
            <a:spAutoFit/>
          </a:bodyPr>
          <a:lstStyle/>
          <a:p>
            <a:pPr fontAlgn="base"/>
            <a:r>
              <a:rPr lang="en-US" sz="3600">
                <a:solidFill>
                  <a:schemeClr val="tx1">
                    <a:lumMod val="85000"/>
                    <a:lumOff val="15000"/>
                  </a:schemeClr>
                </a:solidFill>
                <a:latin typeface="Calibri"/>
                <a:cs typeface="Calibri"/>
              </a:rPr>
              <a:t>Interpretation</a:t>
            </a:r>
          </a:p>
        </p:txBody>
      </p:sp>
      <p:sp>
        <p:nvSpPr>
          <p:cNvPr id="40" name="矩形 39"/>
          <p:cNvSpPr/>
          <p:nvPr/>
        </p:nvSpPr>
        <p:spPr>
          <a:xfrm>
            <a:off x="6503670" y="2010410"/>
            <a:ext cx="3605530" cy="923330"/>
          </a:xfrm>
          <a:prstGeom prst="rect">
            <a:avLst/>
          </a:prstGeom>
          <a:ln>
            <a:noFill/>
          </a:ln>
        </p:spPr>
        <p:txBody>
          <a:bodyPr wrap="square" lIns="91440" tIns="45720" rIns="91440" bIns="45720" anchor="t">
            <a:spAutoFit/>
          </a:bodyPr>
          <a:lstStyle/>
          <a:p>
            <a:pPr algn="l" defTabSz="914400"/>
            <a:r>
              <a:rPr lang="en-US" altLang="zh-CN" sz="5400" b="1">
                <a:solidFill>
                  <a:schemeClr val="tx1">
                    <a:lumMod val="75000"/>
                    <a:lumOff val="25000"/>
                  </a:schemeClr>
                </a:solidFill>
                <a:latin typeface="字魂105号-简雅黑" panose="00000500000000000000" pitchFamily="2" charset="-122"/>
                <a:ea typeface="字魂105号-简雅黑"/>
                <a:cs typeface="字魂105号-简雅黑" panose="00000500000000000000" pitchFamily="2" charset="-122"/>
                <a:sym typeface="字魂105号-简雅黑" panose="00000500000000000000" pitchFamily="2" charset="-122"/>
              </a:rPr>
              <a:t>PART 03</a:t>
            </a:r>
            <a:endParaRPr lang="en-US" altLang="zh-CN" sz="5400" b="1">
              <a:solidFill>
                <a:schemeClr val="tx1">
                  <a:lumMod val="75000"/>
                  <a:lumOff val="25000"/>
                </a:schemeClr>
              </a:solidFill>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Tree>
    <p:extLst>
      <p:ext uri="{BB962C8B-B14F-4D97-AF65-F5344CB8AC3E}">
        <p14:creationId xmlns:p14="http://schemas.microsoft.com/office/powerpoint/2010/main" val="2988850933"/>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6A698-DD7D-A097-D047-B179B7CA2F01}"/>
              </a:ext>
            </a:extLst>
          </p:cNvPr>
          <p:cNvSpPr>
            <a:spLocks noGrp="1"/>
          </p:cNvSpPr>
          <p:nvPr>
            <p:ph type="title"/>
          </p:nvPr>
        </p:nvSpPr>
        <p:spPr/>
        <p:txBody>
          <a:bodyPr/>
          <a:lstStyle/>
          <a:p>
            <a:r>
              <a:rPr lang="zh-CN" altLang="en-US" dirty="0">
                <a:latin typeface="Calibri" panose="020F0502020204030204" pitchFamily="34" charset="0"/>
                <a:ea typeface="等线 Light"/>
                <a:cs typeface="Calibri" panose="020F0502020204030204" pitchFamily="34" charset="0"/>
              </a:rPr>
              <a:t>Interpretation</a:t>
            </a:r>
            <a:endParaRPr lang="en-CN">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915FFAF-A4C8-D627-897E-131FD91D9611}"/>
              </a:ext>
            </a:extLst>
          </p:cNvPr>
          <p:cNvSpPr>
            <a:spLocks noGrp="1"/>
          </p:cNvSpPr>
          <p:nvPr>
            <p:ph sz="half" idx="1"/>
          </p:nvPr>
        </p:nvSpPr>
        <p:spPr>
          <a:xfrm>
            <a:off x="555396" y="2141537"/>
            <a:ext cx="4573980" cy="4351338"/>
          </a:xfrm>
        </p:spPr>
        <p:txBody>
          <a:bodyPr/>
          <a:lstStyle/>
          <a:p>
            <a:pPr marL="228600" indent="-228600">
              <a:buFont typeface="Arial" panose="020B0604020202020204" pitchFamily="34" charset="0"/>
              <a:buChar char="•"/>
            </a:pPr>
            <a:r>
              <a:rPr lang="zh-CN" altLang="en-US" sz="2400" dirty="0">
                <a:latin typeface="Calibri" panose="020F0502020204030204" pitchFamily="34" charset="0"/>
                <a:ea typeface="+mn-lt"/>
                <a:cs typeface="Calibri" panose="020F0502020204030204" pitchFamily="34" charset="0"/>
              </a:rPr>
              <a:t>Importance:</a:t>
            </a:r>
            <a:r>
              <a:rPr lang="en-US" altLang="zh-CN" sz="2400" dirty="0">
                <a:latin typeface="Calibri" panose="020F0502020204030204" pitchFamily="34" charset="0"/>
                <a:ea typeface="+mn-lt"/>
                <a:cs typeface="Calibri" panose="020F0502020204030204" pitchFamily="34" charset="0"/>
              </a:rPr>
              <a:t> </a:t>
            </a:r>
          </a:p>
          <a:p>
            <a:pPr lvl="1"/>
            <a:r>
              <a:rPr lang="zh-CN" altLang="en-US" sz="2000" dirty="0">
                <a:latin typeface="Calibri" panose="020F0502020204030204" pitchFamily="34" charset="0"/>
                <a:ea typeface="+mn-lt"/>
                <a:cs typeface="Calibri" panose="020F0502020204030204" pitchFamily="34" charset="0"/>
              </a:rPr>
              <a:t>Identify </a:t>
            </a:r>
            <a:r>
              <a:rPr lang="zh-CN" altLang="en-US" sz="2000" dirty="0">
                <a:solidFill>
                  <a:srgbClr val="FF0000"/>
                </a:solidFill>
                <a:latin typeface="Calibri" panose="020F0502020204030204" pitchFamily="34" charset="0"/>
                <a:ea typeface="+mn-lt"/>
                <a:cs typeface="Calibri" panose="020F0502020204030204" pitchFamily="34" charset="0"/>
              </a:rPr>
              <a:t>fatal </a:t>
            </a:r>
            <a:r>
              <a:rPr lang="zh-CN" altLang="en-US" sz="2000" dirty="0">
                <a:latin typeface="Calibri" panose="020F0502020204030204" pitchFamily="34" charset="0"/>
                <a:ea typeface="+mn-lt"/>
                <a:cs typeface="Calibri" panose="020F0502020204030204" pitchFamily="34" charset="0"/>
              </a:rPr>
              <a:t>factors</a:t>
            </a:r>
            <a:r>
              <a:rPr lang="en-US" altLang="zh-CN" sz="2000" dirty="0">
                <a:latin typeface="Calibri" panose="020F0502020204030204" pitchFamily="34" charset="0"/>
                <a:ea typeface="+mn-lt"/>
                <a:cs typeface="Calibri" panose="020F0502020204030204" pitchFamily="34" charset="0"/>
              </a:rPr>
              <a:t> for health care</a:t>
            </a:r>
            <a:endParaRPr lang="zh-CN" altLang="en-US" sz="2000" dirty="0">
              <a:latin typeface="Calibri" panose="020F0502020204030204" pitchFamily="34" charset="0"/>
              <a:ea typeface="+mn-lt"/>
              <a:cs typeface="Calibri" panose="020F0502020204030204" pitchFamily="34" charset="0"/>
            </a:endParaRPr>
          </a:p>
          <a:p>
            <a:pPr marL="228600" indent="-228600">
              <a:buFont typeface="Arial" panose="020B0604020202020204" pitchFamily="34" charset="0"/>
              <a:buChar char="•"/>
            </a:pPr>
            <a:r>
              <a:rPr lang="zh-CN" altLang="en-US" sz="2400" dirty="0">
                <a:latin typeface="Calibri" panose="020F0502020204030204" pitchFamily="34" charset="0"/>
                <a:ea typeface="+mn-lt"/>
                <a:cs typeface="Calibri" panose="020F0502020204030204" pitchFamily="34" charset="0"/>
              </a:rPr>
              <a:t>Gradient boosting</a:t>
            </a:r>
            <a:endParaRPr lang="en-US" altLang="zh-CN" sz="2400" dirty="0">
              <a:latin typeface="Calibri" panose="020F0502020204030204" pitchFamily="34" charset="0"/>
              <a:ea typeface="+mn-lt"/>
              <a:cs typeface="Calibri" panose="020F0502020204030204" pitchFamily="34" charset="0"/>
            </a:endParaRPr>
          </a:p>
          <a:p>
            <a:pPr lvl="1"/>
            <a:r>
              <a:rPr lang="en-US" altLang="zh-CN" sz="2000" dirty="0">
                <a:solidFill>
                  <a:srgbClr val="FF0000"/>
                </a:solidFill>
                <a:latin typeface="Calibri" panose="020F0502020204030204" pitchFamily="34" charset="0"/>
                <a:ea typeface="+mn-lt"/>
                <a:cs typeface="Calibri" panose="020F0502020204030204" pitchFamily="34" charset="0"/>
              </a:rPr>
              <a:t>importance</a:t>
            </a:r>
            <a:r>
              <a:rPr lang="zh-CN" altLang="en-US" sz="2000" dirty="0">
                <a:solidFill>
                  <a:srgbClr val="FF0000"/>
                </a:solidFill>
                <a:latin typeface="Calibri" panose="020F0502020204030204" pitchFamily="34" charset="0"/>
                <a:ea typeface="+mn-lt"/>
                <a:cs typeface="Calibri" panose="020F0502020204030204" pitchFamily="34" charset="0"/>
              </a:rPr>
              <a:t> plot</a:t>
            </a:r>
            <a:endParaRPr lang="zh-CN" sz="2000" dirty="0">
              <a:solidFill>
                <a:srgbClr val="FF0000"/>
              </a:solidFill>
              <a:latin typeface="Calibri" panose="020F0502020204030204" pitchFamily="34" charset="0"/>
              <a:ea typeface="等线"/>
              <a:cs typeface="Calibri" panose="020F0502020204030204" pitchFamily="34" charset="0"/>
            </a:endParaRPr>
          </a:p>
          <a:p>
            <a:pPr marL="228600" indent="-228600">
              <a:buFont typeface="Arial" panose="020B0604020202020204" pitchFamily="34" charset="0"/>
              <a:buChar char="•"/>
            </a:pPr>
            <a:r>
              <a:rPr lang="zh-CN" altLang="en-US" sz="2400" dirty="0">
                <a:latin typeface="Calibri" panose="020F0502020204030204" pitchFamily="34" charset="0"/>
                <a:ea typeface="+mn-lt"/>
                <a:cs typeface="Calibri" panose="020F0502020204030204" pitchFamily="34" charset="0"/>
              </a:rPr>
              <a:t>Linear regression</a:t>
            </a:r>
            <a:endParaRPr lang="en-US" altLang="zh-CN" sz="2400" dirty="0">
              <a:latin typeface="Calibri" panose="020F0502020204030204" pitchFamily="34" charset="0"/>
              <a:ea typeface="+mn-lt"/>
              <a:cs typeface="Calibri" panose="020F0502020204030204" pitchFamily="34" charset="0"/>
            </a:endParaRPr>
          </a:p>
          <a:p>
            <a:pPr lvl="1"/>
            <a:r>
              <a:rPr lang="zh-CN" altLang="en-US" sz="2000" dirty="0">
                <a:latin typeface="Calibri" panose="020F0502020204030204" pitchFamily="34" charset="0"/>
                <a:ea typeface="+mn-lt"/>
                <a:cs typeface="Calibri" panose="020F0502020204030204" pitchFamily="34" charset="0"/>
              </a:rPr>
              <a:t>p-value</a:t>
            </a:r>
            <a:r>
              <a:rPr lang="en-GB" altLang="zh-CN" sz="2000" dirty="0">
                <a:latin typeface="Calibri" panose="020F0502020204030204" pitchFamily="34" charset="0"/>
                <a:ea typeface="+mn-lt"/>
                <a:cs typeface="Calibri" panose="020F0502020204030204" pitchFamily="34" charset="0"/>
              </a:rPr>
              <a:t>/shrinking effect of LASSO</a:t>
            </a:r>
          </a:p>
          <a:p>
            <a:endParaRPr lang="en-CN">
              <a:latin typeface="Calibri" panose="020F0502020204030204" pitchFamily="34" charset="0"/>
              <a:cs typeface="Calibri" panose="020F0502020204030204" pitchFamily="34" charset="0"/>
            </a:endParaRPr>
          </a:p>
        </p:txBody>
      </p:sp>
      <p:pic>
        <p:nvPicPr>
          <p:cNvPr id="6" name="Content Placeholder 5" descr="Graphical user interface, application, table&#10;&#10;Description automatically generated">
            <a:extLst>
              <a:ext uri="{FF2B5EF4-FFF2-40B4-BE49-F238E27FC236}">
                <a16:creationId xmlns:a16="http://schemas.microsoft.com/office/drawing/2014/main" id="{9D0A1744-7C7A-5B19-C139-D640D5F76C7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29376" y="1309862"/>
            <a:ext cx="6801689" cy="4471480"/>
          </a:xfrm>
        </p:spPr>
      </p:pic>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70DC4B00-1085-2EBD-D98B-E2EB69C68AEC}"/>
                  </a:ext>
                </a:extLst>
              </p14:cNvPr>
              <p14:cNvContentPartPr/>
              <p14:nvPr/>
            </p14:nvContentPartPr>
            <p14:xfrm>
              <a:off x="6977952" y="1382616"/>
              <a:ext cx="942120" cy="13320"/>
            </p14:xfrm>
          </p:contentPart>
        </mc:Choice>
        <mc:Fallback xmlns="">
          <p:pic>
            <p:nvPicPr>
              <p:cNvPr id="12" name="Ink 11">
                <a:extLst>
                  <a:ext uri="{FF2B5EF4-FFF2-40B4-BE49-F238E27FC236}">
                    <a16:creationId xmlns:a16="http://schemas.microsoft.com/office/drawing/2014/main" id="{70DC4B00-1085-2EBD-D98B-E2EB69C68AEC}"/>
                  </a:ext>
                </a:extLst>
              </p:cNvPr>
              <p:cNvPicPr/>
              <p:nvPr/>
            </p:nvPicPr>
            <p:blipFill>
              <a:blip r:embed="rId5"/>
              <a:stretch>
                <a:fillRect/>
              </a:stretch>
            </p:blipFill>
            <p:spPr>
              <a:xfrm>
                <a:off x="6941952" y="1310616"/>
                <a:ext cx="101376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C4385FFE-5B82-8438-F6FD-1E61B8BF9F32}"/>
                  </a:ext>
                </a:extLst>
              </p14:cNvPr>
              <p14:cNvContentPartPr/>
              <p14:nvPr/>
            </p14:nvContentPartPr>
            <p14:xfrm>
              <a:off x="10608192" y="1417176"/>
              <a:ext cx="1294920" cy="48960"/>
            </p14:xfrm>
          </p:contentPart>
        </mc:Choice>
        <mc:Fallback xmlns="">
          <p:pic>
            <p:nvPicPr>
              <p:cNvPr id="17" name="Ink 16">
                <a:extLst>
                  <a:ext uri="{FF2B5EF4-FFF2-40B4-BE49-F238E27FC236}">
                    <a16:creationId xmlns:a16="http://schemas.microsoft.com/office/drawing/2014/main" id="{C4385FFE-5B82-8438-F6FD-1E61B8BF9F32}"/>
                  </a:ext>
                </a:extLst>
              </p:cNvPr>
              <p:cNvPicPr/>
              <p:nvPr/>
            </p:nvPicPr>
            <p:blipFill>
              <a:blip r:embed="rId7"/>
              <a:stretch>
                <a:fillRect/>
              </a:stretch>
            </p:blipFill>
            <p:spPr>
              <a:xfrm>
                <a:off x="10572182" y="1345176"/>
                <a:ext cx="1366580" cy="192600"/>
              </a:xfrm>
              <a:prstGeom prst="rect">
                <a:avLst/>
              </a:prstGeom>
            </p:spPr>
          </p:pic>
        </mc:Fallback>
      </mc:AlternateContent>
    </p:spTree>
    <p:extLst>
      <p:ext uri="{BB962C8B-B14F-4D97-AF65-F5344CB8AC3E}">
        <p14:creationId xmlns:p14="http://schemas.microsoft.com/office/powerpoint/2010/main" val="683631122"/>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32461-51EA-E3C4-80CB-9A55F2AFD276}"/>
              </a:ext>
            </a:extLst>
          </p:cNvPr>
          <p:cNvSpPr>
            <a:spLocks noGrp="1"/>
          </p:cNvSpPr>
          <p:nvPr>
            <p:ph type="title"/>
          </p:nvPr>
        </p:nvSpPr>
        <p:spPr>
          <a:xfrm>
            <a:off x="838200" y="365125"/>
            <a:ext cx="10515600" cy="839207"/>
          </a:xfrm>
        </p:spPr>
        <p:txBody>
          <a:bodyPr/>
          <a:lstStyle/>
          <a:p>
            <a:r>
              <a:rPr lang="en-GB" sz="4400">
                <a:ea typeface="+mn-lt"/>
                <a:cs typeface="+mn-lt"/>
              </a:rPr>
              <a:t>Factors important in both 2 methods (Task 2)</a:t>
            </a:r>
            <a:endParaRPr lang="en-GB"/>
          </a:p>
        </p:txBody>
      </p:sp>
      <p:sp>
        <p:nvSpPr>
          <p:cNvPr id="3" name="Content Placeholder 2">
            <a:extLst>
              <a:ext uri="{FF2B5EF4-FFF2-40B4-BE49-F238E27FC236}">
                <a16:creationId xmlns:a16="http://schemas.microsoft.com/office/drawing/2014/main" id="{EF1C52C5-38AB-B0CA-2918-500272021614}"/>
              </a:ext>
            </a:extLst>
          </p:cNvPr>
          <p:cNvSpPr>
            <a:spLocks noGrp="1"/>
          </p:cNvSpPr>
          <p:nvPr>
            <p:ph idx="1"/>
          </p:nvPr>
        </p:nvSpPr>
        <p:spPr>
          <a:xfrm>
            <a:off x="838199" y="1204332"/>
            <a:ext cx="10407977" cy="2495200"/>
          </a:xfrm>
        </p:spPr>
        <p:txBody>
          <a:bodyPr vert="horz" lIns="91440" tIns="45720" rIns="91440" bIns="45720" rtlCol="0" anchor="t">
            <a:normAutofit/>
          </a:bodyPr>
          <a:lstStyle/>
          <a:p>
            <a:r>
              <a:rPr lang="en-GB" sz="2000">
                <a:ea typeface="+mn-lt"/>
                <a:cs typeface="+mn-lt"/>
              </a:rPr>
              <a:t>p-value&lt;0.05 &amp; ranked top15 in importance: Most (11) factors are </a:t>
            </a:r>
            <a:r>
              <a:rPr lang="en-GB" sz="2000" b="1">
                <a:solidFill>
                  <a:srgbClr val="FF0000"/>
                </a:solidFill>
                <a:ea typeface="+mn-lt"/>
                <a:cs typeface="+mn-lt"/>
              </a:rPr>
              <a:t>shared </a:t>
            </a:r>
            <a:r>
              <a:rPr lang="en-GB" sz="2000" b="1">
                <a:solidFill>
                  <a:srgbClr val="FF0000"/>
                </a:solidFill>
                <a:ea typeface="+mn-lt"/>
                <a:cs typeface="+mn-lt"/>
                <a:sym typeface="Wingdings" panose="05000000000000000000" pitchFamily="2" charset="2"/>
              </a:rPr>
              <a:t> they are important!</a:t>
            </a:r>
            <a:endParaRPr lang="en-GB" sz="2000" b="1">
              <a:solidFill>
                <a:srgbClr val="FF0000"/>
              </a:solidFill>
              <a:ea typeface="+mn-lt"/>
              <a:cs typeface="+mn-lt"/>
            </a:endParaRPr>
          </a:p>
          <a:p>
            <a:endParaRPr lang="en-GB">
              <a:ea typeface="+mn-lt"/>
              <a:cs typeface="+mn-lt"/>
            </a:endParaRPr>
          </a:p>
          <a:p>
            <a:endParaRPr lang="en-GB">
              <a:cs typeface="Calibri"/>
            </a:endParaRPr>
          </a:p>
        </p:txBody>
      </p:sp>
      <p:graphicFrame>
        <p:nvGraphicFramePr>
          <p:cNvPr id="5" name="Table 4">
            <a:extLst>
              <a:ext uri="{FF2B5EF4-FFF2-40B4-BE49-F238E27FC236}">
                <a16:creationId xmlns:a16="http://schemas.microsoft.com/office/drawing/2014/main" id="{07384796-0887-DCB3-64A4-0CDEED7B25EE}"/>
              </a:ext>
            </a:extLst>
          </p:cNvPr>
          <p:cNvGraphicFramePr>
            <a:graphicFrameLocks noGrp="1"/>
          </p:cNvGraphicFramePr>
          <p:nvPr>
            <p:extLst>
              <p:ext uri="{D42A27DB-BD31-4B8C-83A1-F6EECF244321}">
                <p14:modId xmlns:p14="http://schemas.microsoft.com/office/powerpoint/2010/main" val="795177682"/>
              </p:ext>
            </p:extLst>
          </p:nvPr>
        </p:nvGraphicFramePr>
        <p:xfrm>
          <a:off x="1263443" y="1828719"/>
          <a:ext cx="8327184" cy="4664156"/>
        </p:xfrm>
        <a:graphic>
          <a:graphicData uri="http://schemas.openxmlformats.org/drawingml/2006/table">
            <a:tbl>
              <a:tblPr>
                <a:tableStyleId>{073A0DAA-6AF3-43AB-8588-CEC1D06C72B9}</a:tableStyleId>
              </a:tblPr>
              <a:tblGrid>
                <a:gridCol w="5606703">
                  <a:extLst>
                    <a:ext uri="{9D8B030D-6E8A-4147-A177-3AD203B41FA5}">
                      <a16:colId xmlns:a16="http://schemas.microsoft.com/office/drawing/2014/main" val="1066075173"/>
                    </a:ext>
                  </a:extLst>
                </a:gridCol>
                <a:gridCol w="2720481">
                  <a:extLst>
                    <a:ext uri="{9D8B030D-6E8A-4147-A177-3AD203B41FA5}">
                      <a16:colId xmlns:a16="http://schemas.microsoft.com/office/drawing/2014/main" val="414604377"/>
                    </a:ext>
                  </a:extLst>
                </a:gridCol>
              </a:tblGrid>
              <a:tr h="392944">
                <a:tc>
                  <a:txBody>
                    <a:bodyPr/>
                    <a:lstStyle/>
                    <a:p>
                      <a:pPr algn="ctr" fontAlgn="b"/>
                      <a:r>
                        <a:rPr lang="en-GB" sz="1600" u="none" strike="noStrike">
                          <a:effectLst/>
                        </a:rPr>
                        <a:t>Statistically Significant Factors</a:t>
                      </a:r>
                    </a:p>
                  </a:txBody>
                  <a:tcPr marL="9525" marR="9525" marT="9525" marB="0" anchor="b"/>
                </a:tc>
                <a:tc>
                  <a:txBody>
                    <a:bodyPr/>
                    <a:lstStyle/>
                    <a:p>
                      <a:pPr algn="ctr" fontAlgn="b"/>
                      <a:r>
                        <a:rPr lang="en-GB" sz="1600" u="none" strike="noStrike">
                          <a:effectLst/>
                        </a:rPr>
                        <a:t>Rank in </a:t>
                      </a:r>
                      <a:r>
                        <a:rPr lang="en-GB" sz="1600" u="none" strike="noStrike" err="1">
                          <a:effectLst/>
                        </a:rPr>
                        <a:t>GBRegressor</a:t>
                      </a:r>
                    </a:p>
                  </a:txBody>
                  <a:tcPr marL="9525" marR="9525" marT="9525" marB="0" anchor="b"/>
                </a:tc>
                <a:extLst>
                  <a:ext uri="{0D108BD9-81ED-4DB2-BD59-A6C34878D82A}">
                    <a16:rowId xmlns:a16="http://schemas.microsoft.com/office/drawing/2014/main" val="2655586317"/>
                  </a:ext>
                </a:extLst>
              </a:tr>
              <a:tr h="388292">
                <a:tc>
                  <a:txBody>
                    <a:bodyPr/>
                    <a:lstStyle/>
                    <a:p>
                      <a:pPr algn="ctr" fontAlgn="ctr"/>
                      <a:r>
                        <a:rPr lang="en-US" sz="1400" u="none" strike="noStrike">
                          <a:effectLst/>
                        </a:rPr>
                        <a:t>positive end-expiratory pressure </a:t>
                      </a:r>
                      <a:r>
                        <a:rPr lang="en-US" sz="1400" u="none" strike="noStrike" err="1">
                          <a:effectLst/>
                        </a:rPr>
                        <a:t>set_mask</a:t>
                      </a:r>
                    </a:p>
                  </a:txBody>
                  <a:tcPr marL="9525" marR="9525" marT="9525" marB="0" anchor="ctr"/>
                </a:tc>
                <a:tc>
                  <a:txBody>
                    <a:bodyPr/>
                    <a:lstStyle/>
                    <a:p>
                      <a:pPr algn="ctr" fontAlgn="b"/>
                      <a:r>
                        <a:rPr lang="en-US" altLang="zh-HK" sz="1400" u="none" strike="noStrike">
                          <a:effectLst/>
                        </a:rPr>
                        <a:t>1</a:t>
                      </a:r>
                    </a:p>
                  </a:txBody>
                  <a:tcPr marL="9525" marR="9525" marT="9525" marB="0" anchor="b"/>
                </a:tc>
                <a:extLst>
                  <a:ext uri="{0D108BD9-81ED-4DB2-BD59-A6C34878D82A}">
                    <a16:rowId xmlns:a16="http://schemas.microsoft.com/office/drawing/2014/main" val="3221178915"/>
                  </a:ext>
                </a:extLst>
              </a:tr>
              <a:tr h="388292">
                <a:tc>
                  <a:txBody>
                    <a:bodyPr/>
                    <a:lstStyle/>
                    <a:p>
                      <a:pPr algn="ctr" fontAlgn="ctr"/>
                      <a:r>
                        <a:rPr lang="en-US" sz="1400" u="none" strike="noStrike" err="1">
                          <a:effectLst/>
                        </a:rPr>
                        <a:t>glascow</a:t>
                      </a:r>
                      <a:r>
                        <a:rPr lang="en-US" sz="1400" u="none" strike="noStrike">
                          <a:effectLst/>
                        </a:rPr>
                        <a:t> coma scale </a:t>
                      </a:r>
                      <a:r>
                        <a:rPr lang="en-US" sz="1400" u="none" strike="noStrike" err="1">
                          <a:effectLst/>
                        </a:rPr>
                        <a:t>total_mean</a:t>
                      </a:r>
                    </a:p>
                  </a:txBody>
                  <a:tcPr marL="9525" marR="9525" marT="9525" marB="0" anchor="ctr"/>
                </a:tc>
                <a:tc>
                  <a:txBody>
                    <a:bodyPr/>
                    <a:lstStyle/>
                    <a:p>
                      <a:pPr algn="ctr" fontAlgn="b"/>
                      <a:r>
                        <a:rPr lang="en-US" altLang="zh-HK" sz="1400" u="none" strike="noStrike">
                          <a:effectLst/>
                        </a:rPr>
                        <a:t>2</a:t>
                      </a:r>
                    </a:p>
                  </a:txBody>
                  <a:tcPr marL="9525" marR="9525" marT="9525" marB="0" anchor="b"/>
                </a:tc>
                <a:extLst>
                  <a:ext uri="{0D108BD9-81ED-4DB2-BD59-A6C34878D82A}">
                    <a16:rowId xmlns:a16="http://schemas.microsoft.com/office/drawing/2014/main" val="2734408156"/>
                  </a:ext>
                </a:extLst>
              </a:tr>
              <a:tr h="388292">
                <a:tc>
                  <a:txBody>
                    <a:bodyPr/>
                    <a:lstStyle/>
                    <a:p>
                      <a:pPr algn="ctr" fontAlgn="ctr"/>
                      <a:r>
                        <a:rPr lang="en-GB" sz="1400" u="none" strike="noStrike">
                          <a:effectLst/>
                        </a:rPr>
                        <a:t>blood urea </a:t>
                      </a:r>
                      <a:r>
                        <a:rPr lang="en-GB" sz="1400" u="none" strike="noStrike" err="1">
                          <a:effectLst/>
                        </a:rPr>
                        <a:t>nitrogen_mean</a:t>
                      </a:r>
                    </a:p>
                  </a:txBody>
                  <a:tcPr marL="9525" marR="9525" marT="9525" marB="0" anchor="ctr"/>
                </a:tc>
                <a:tc>
                  <a:txBody>
                    <a:bodyPr/>
                    <a:lstStyle/>
                    <a:p>
                      <a:pPr algn="ctr" fontAlgn="b"/>
                      <a:r>
                        <a:rPr lang="en-US" altLang="zh-HK" sz="1400" u="none" strike="noStrike">
                          <a:effectLst/>
                        </a:rPr>
                        <a:t>3</a:t>
                      </a:r>
                    </a:p>
                  </a:txBody>
                  <a:tcPr marL="9525" marR="9525" marT="9525" marB="0" anchor="b"/>
                </a:tc>
                <a:extLst>
                  <a:ext uri="{0D108BD9-81ED-4DB2-BD59-A6C34878D82A}">
                    <a16:rowId xmlns:a16="http://schemas.microsoft.com/office/drawing/2014/main" val="1233463510"/>
                  </a:ext>
                </a:extLst>
              </a:tr>
              <a:tr h="388292">
                <a:tc>
                  <a:txBody>
                    <a:bodyPr/>
                    <a:lstStyle/>
                    <a:p>
                      <a:pPr algn="ctr" fontAlgn="ctr"/>
                      <a:r>
                        <a:rPr lang="en-GB" sz="1400" u="none" strike="noStrike">
                          <a:effectLst/>
                        </a:rPr>
                        <a:t>respiratory </a:t>
                      </a:r>
                      <a:r>
                        <a:rPr lang="en-GB" sz="1400" u="none" strike="noStrike" err="1">
                          <a:effectLst/>
                        </a:rPr>
                        <a:t>rate_mean</a:t>
                      </a:r>
                    </a:p>
                  </a:txBody>
                  <a:tcPr marL="9525" marR="9525" marT="9525" marB="0" anchor="ctr"/>
                </a:tc>
                <a:tc>
                  <a:txBody>
                    <a:bodyPr/>
                    <a:lstStyle/>
                    <a:p>
                      <a:pPr algn="ctr" fontAlgn="b"/>
                      <a:r>
                        <a:rPr lang="en-US" altLang="zh-HK" sz="1400" u="none" strike="noStrike">
                          <a:effectLst/>
                        </a:rPr>
                        <a:t>4</a:t>
                      </a:r>
                    </a:p>
                  </a:txBody>
                  <a:tcPr marL="9525" marR="9525" marT="9525" marB="0" anchor="b"/>
                </a:tc>
                <a:extLst>
                  <a:ext uri="{0D108BD9-81ED-4DB2-BD59-A6C34878D82A}">
                    <a16:rowId xmlns:a16="http://schemas.microsoft.com/office/drawing/2014/main" val="3118221455"/>
                  </a:ext>
                </a:extLst>
              </a:tr>
              <a:tr h="388292">
                <a:tc>
                  <a:txBody>
                    <a:bodyPr/>
                    <a:lstStyle/>
                    <a:p>
                      <a:pPr algn="ctr" fontAlgn="ctr"/>
                      <a:r>
                        <a:rPr lang="en-US" sz="1400" u="none" strike="noStrike">
                          <a:effectLst/>
                        </a:rPr>
                        <a:t>fraction inspired oxygen </a:t>
                      </a:r>
                      <a:r>
                        <a:rPr lang="en-US" sz="1400" u="none" strike="noStrike" err="1">
                          <a:effectLst/>
                        </a:rPr>
                        <a:t>set_mean</a:t>
                      </a:r>
                    </a:p>
                  </a:txBody>
                  <a:tcPr marL="9525" marR="9525" marT="9525" marB="0" anchor="ctr"/>
                </a:tc>
                <a:tc>
                  <a:txBody>
                    <a:bodyPr/>
                    <a:lstStyle/>
                    <a:p>
                      <a:pPr algn="ctr" fontAlgn="b"/>
                      <a:r>
                        <a:rPr lang="en-US" altLang="zh-HK" sz="1400" u="none" strike="noStrike">
                          <a:effectLst/>
                        </a:rPr>
                        <a:t>6</a:t>
                      </a:r>
                    </a:p>
                  </a:txBody>
                  <a:tcPr marL="9525" marR="9525" marT="9525" marB="0" anchor="b"/>
                </a:tc>
                <a:extLst>
                  <a:ext uri="{0D108BD9-81ED-4DB2-BD59-A6C34878D82A}">
                    <a16:rowId xmlns:a16="http://schemas.microsoft.com/office/drawing/2014/main" val="609561253"/>
                  </a:ext>
                </a:extLst>
              </a:tr>
              <a:tr h="388292">
                <a:tc>
                  <a:txBody>
                    <a:bodyPr/>
                    <a:lstStyle/>
                    <a:p>
                      <a:pPr algn="ctr" fontAlgn="ctr"/>
                      <a:r>
                        <a:rPr lang="en-US" sz="1400" u="none" strike="noStrike">
                          <a:effectLst/>
                        </a:rPr>
                        <a:t>positive end-expiratory pressure </a:t>
                      </a:r>
                      <a:r>
                        <a:rPr lang="en-US" sz="1400" u="none" strike="noStrike" err="1">
                          <a:effectLst/>
                        </a:rPr>
                        <a:t>set_mean</a:t>
                      </a:r>
                    </a:p>
                  </a:txBody>
                  <a:tcPr marL="9525" marR="9525" marT="9525" marB="0" anchor="ctr"/>
                </a:tc>
                <a:tc>
                  <a:txBody>
                    <a:bodyPr/>
                    <a:lstStyle/>
                    <a:p>
                      <a:pPr algn="ctr" fontAlgn="b"/>
                      <a:r>
                        <a:rPr lang="en-US" altLang="zh-HK" sz="1400" u="none" strike="noStrike">
                          <a:effectLst/>
                        </a:rPr>
                        <a:t>8</a:t>
                      </a:r>
                    </a:p>
                  </a:txBody>
                  <a:tcPr marL="9525" marR="9525" marT="9525" marB="0" anchor="b"/>
                </a:tc>
                <a:extLst>
                  <a:ext uri="{0D108BD9-81ED-4DB2-BD59-A6C34878D82A}">
                    <a16:rowId xmlns:a16="http://schemas.microsoft.com/office/drawing/2014/main" val="1983978120"/>
                  </a:ext>
                </a:extLst>
              </a:tr>
              <a:tr h="388292">
                <a:tc>
                  <a:txBody>
                    <a:bodyPr/>
                    <a:lstStyle/>
                    <a:p>
                      <a:pPr algn="ctr" fontAlgn="ctr"/>
                      <a:r>
                        <a:rPr lang="en-GB" sz="1400" u="none" strike="noStrike">
                          <a:effectLst/>
                        </a:rPr>
                        <a:t>diastolic blood </a:t>
                      </a:r>
                      <a:r>
                        <a:rPr lang="en-GB" sz="1400" u="none" strike="noStrike" err="1">
                          <a:effectLst/>
                        </a:rPr>
                        <a:t>pressure_mean</a:t>
                      </a:r>
                    </a:p>
                  </a:txBody>
                  <a:tcPr marL="9525" marR="9525" marT="9525" marB="0" anchor="ctr"/>
                </a:tc>
                <a:tc>
                  <a:txBody>
                    <a:bodyPr/>
                    <a:lstStyle/>
                    <a:p>
                      <a:pPr algn="ctr" fontAlgn="b"/>
                      <a:r>
                        <a:rPr lang="en-US" altLang="zh-HK" sz="1400" u="none" strike="noStrike">
                          <a:effectLst/>
                        </a:rPr>
                        <a:t>9</a:t>
                      </a:r>
                    </a:p>
                  </a:txBody>
                  <a:tcPr marL="9525" marR="9525" marT="9525" marB="0" anchor="b"/>
                </a:tc>
                <a:extLst>
                  <a:ext uri="{0D108BD9-81ED-4DB2-BD59-A6C34878D82A}">
                    <a16:rowId xmlns:a16="http://schemas.microsoft.com/office/drawing/2014/main" val="3777022812"/>
                  </a:ext>
                </a:extLst>
              </a:tr>
              <a:tr h="388292">
                <a:tc>
                  <a:txBody>
                    <a:bodyPr/>
                    <a:lstStyle/>
                    <a:p>
                      <a:pPr algn="ctr" fontAlgn="ctr"/>
                      <a:r>
                        <a:rPr lang="en-GB" sz="1400" u="none" strike="noStrike">
                          <a:effectLst/>
                        </a:rPr>
                        <a:t>mean corpuscular </a:t>
                      </a:r>
                      <a:r>
                        <a:rPr lang="en-GB" sz="1400" u="none" strike="noStrike" err="1">
                          <a:effectLst/>
                        </a:rPr>
                        <a:t>volume_mean</a:t>
                      </a:r>
                    </a:p>
                  </a:txBody>
                  <a:tcPr marL="9525" marR="9525" marT="9525" marB="0" anchor="ctr"/>
                </a:tc>
                <a:tc>
                  <a:txBody>
                    <a:bodyPr/>
                    <a:lstStyle/>
                    <a:p>
                      <a:pPr algn="ctr" fontAlgn="b"/>
                      <a:r>
                        <a:rPr lang="en-US" altLang="zh-HK" sz="1400" u="none" strike="noStrike">
                          <a:effectLst/>
                        </a:rPr>
                        <a:t>10</a:t>
                      </a:r>
                    </a:p>
                  </a:txBody>
                  <a:tcPr marL="9525" marR="9525" marT="9525" marB="0" anchor="b"/>
                </a:tc>
                <a:extLst>
                  <a:ext uri="{0D108BD9-81ED-4DB2-BD59-A6C34878D82A}">
                    <a16:rowId xmlns:a16="http://schemas.microsoft.com/office/drawing/2014/main" val="96983210"/>
                  </a:ext>
                </a:extLst>
              </a:tr>
              <a:tr h="388292">
                <a:tc>
                  <a:txBody>
                    <a:bodyPr/>
                    <a:lstStyle/>
                    <a:p>
                      <a:pPr algn="ctr" fontAlgn="ctr"/>
                      <a:r>
                        <a:rPr lang="en-GB" sz="1400" u="none" strike="noStrike">
                          <a:effectLst/>
                        </a:rPr>
                        <a:t>heart </a:t>
                      </a:r>
                      <a:r>
                        <a:rPr lang="en-GB" sz="1400" u="none" strike="noStrike" err="1">
                          <a:effectLst/>
                        </a:rPr>
                        <a:t>rate_mean</a:t>
                      </a:r>
                    </a:p>
                  </a:txBody>
                  <a:tcPr marL="9525" marR="9525" marT="9525" marB="0" anchor="ctr"/>
                </a:tc>
                <a:tc>
                  <a:txBody>
                    <a:bodyPr/>
                    <a:lstStyle/>
                    <a:p>
                      <a:pPr algn="ctr" fontAlgn="b"/>
                      <a:r>
                        <a:rPr lang="en-US" altLang="zh-HK" sz="1400" u="none" strike="noStrike">
                          <a:effectLst/>
                        </a:rPr>
                        <a:t>11</a:t>
                      </a:r>
                    </a:p>
                  </a:txBody>
                  <a:tcPr marL="9525" marR="9525" marT="9525" marB="0" anchor="b"/>
                </a:tc>
                <a:extLst>
                  <a:ext uri="{0D108BD9-81ED-4DB2-BD59-A6C34878D82A}">
                    <a16:rowId xmlns:a16="http://schemas.microsoft.com/office/drawing/2014/main" val="2568523847"/>
                  </a:ext>
                </a:extLst>
              </a:tr>
              <a:tr h="388292">
                <a:tc>
                  <a:txBody>
                    <a:bodyPr/>
                    <a:lstStyle/>
                    <a:p>
                      <a:pPr algn="ctr" fontAlgn="ctr"/>
                      <a:r>
                        <a:rPr lang="en-GB" sz="1400" u="none" strike="noStrike">
                          <a:effectLst/>
                        </a:rPr>
                        <a:t>partial thromboplastin </a:t>
                      </a:r>
                      <a:r>
                        <a:rPr lang="en-GB" sz="1400" u="none" strike="noStrike" err="1">
                          <a:effectLst/>
                        </a:rPr>
                        <a:t>time_mean</a:t>
                      </a:r>
                    </a:p>
                  </a:txBody>
                  <a:tcPr marL="9525" marR="9525" marT="9525" marB="0" anchor="ctr"/>
                </a:tc>
                <a:tc>
                  <a:txBody>
                    <a:bodyPr/>
                    <a:lstStyle/>
                    <a:p>
                      <a:pPr algn="ctr" fontAlgn="b"/>
                      <a:r>
                        <a:rPr lang="en-US" altLang="zh-HK" sz="1400" u="none" strike="noStrike">
                          <a:effectLst/>
                        </a:rPr>
                        <a:t>12</a:t>
                      </a:r>
                    </a:p>
                  </a:txBody>
                  <a:tcPr marL="9525" marR="9525" marT="9525" marB="0" anchor="b"/>
                </a:tc>
                <a:extLst>
                  <a:ext uri="{0D108BD9-81ED-4DB2-BD59-A6C34878D82A}">
                    <a16:rowId xmlns:a16="http://schemas.microsoft.com/office/drawing/2014/main" val="2057218236"/>
                  </a:ext>
                </a:extLst>
              </a:tr>
              <a:tr h="388292">
                <a:tc>
                  <a:txBody>
                    <a:bodyPr/>
                    <a:lstStyle/>
                    <a:p>
                      <a:pPr algn="ctr" fontAlgn="ctr"/>
                      <a:r>
                        <a:rPr lang="en-GB" sz="1400" u="none" strike="noStrike" err="1">
                          <a:effectLst/>
                        </a:rPr>
                        <a:t>fibrinogen_mean</a:t>
                      </a:r>
                    </a:p>
                  </a:txBody>
                  <a:tcPr marL="9525" marR="9525" marT="9525" marB="0" anchor="ctr"/>
                </a:tc>
                <a:tc>
                  <a:txBody>
                    <a:bodyPr/>
                    <a:lstStyle/>
                    <a:p>
                      <a:pPr algn="ctr" fontAlgn="b"/>
                      <a:r>
                        <a:rPr lang="en-US" altLang="zh-HK" sz="1400" u="none" strike="noStrike">
                          <a:effectLst/>
                        </a:rPr>
                        <a:t>14</a:t>
                      </a:r>
                    </a:p>
                  </a:txBody>
                  <a:tcPr marL="9525" marR="9525" marT="9525" marB="0" anchor="b"/>
                </a:tc>
                <a:extLst>
                  <a:ext uri="{0D108BD9-81ED-4DB2-BD59-A6C34878D82A}">
                    <a16:rowId xmlns:a16="http://schemas.microsoft.com/office/drawing/2014/main" val="841824391"/>
                  </a:ext>
                </a:extLst>
              </a:tr>
            </a:tbl>
          </a:graphicData>
        </a:graphic>
      </p:graphicFrame>
    </p:spTree>
    <p:extLst>
      <p:ext uri="{BB962C8B-B14F-4D97-AF65-F5344CB8AC3E}">
        <p14:creationId xmlns:p14="http://schemas.microsoft.com/office/powerpoint/2010/main" val="2333269487"/>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32461-51EA-E3C4-80CB-9A55F2AFD276}"/>
              </a:ext>
            </a:extLst>
          </p:cNvPr>
          <p:cNvSpPr>
            <a:spLocks noGrp="1"/>
          </p:cNvSpPr>
          <p:nvPr>
            <p:ph type="title"/>
          </p:nvPr>
        </p:nvSpPr>
        <p:spPr/>
        <p:txBody>
          <a:bodyPr/>
          <a:lstStyle/>
          <a:p>
            <a:r>
              <a:rPr lang="en-GB"/>
              <a:t>Important</a:t>
            </a:r>
            <a:r>
              <a:rPr lang="zh-CN" altLang="en-US"/>
              <a:t> </a:t>
            </a:r>
            <a:r>
              <a:rPr lang="en-US" altLang="zh-CN"/>
              <a:t>Factors</a:t>
            </a:r>
            <a:endParaRPr lang="en-GB"/>
          </a:p>
        </p:txBody>
      </p:sp>
      <p:sp>
        <p:nvSpPr>
          <p:cNvPr id="3" name="Content Placeholder 2">
            <a:extLst>
              <a:ext uri="{FF2B5EF4-FFF2-40B4-BE49-F238E27FC236}">
                <a16:creationId xmlns:a16="http://schemas.microsoft.com/office/drawing/2014/main" id="{EF1C52C5-38AB-B0CA-2918-500272021614}"/>
              </a:ext>
            </a:extLst>
          </p:cNvPr>
          <p:cNvSpPr>
            <a:spLocks noGrp="1"/>
          </p:cNvSpPr>
          <p:nvPr>
            <p:ph idx="1"/>
          </p:nvPr>
        </p:nvSpPr>
        <p:spPr>
          <a:xfrm>
            <a:off x="838200" y="1304693"/>
            <a:ext cx="10515600" cy="1449658"/>
          </a:xfrm>
        </p:spPr>
        <p:txBody>
          <a:bodyPr vert="horz" lIns="91440" tIns="45720" rIns="91440" bIns="45720" rtlCol="0" anchor="t">
            <a:normAutofit fontScale="92500" lnSpcReduction="10000"/>
          </a:bodyPr>
          <a:lstStyle/>
          <a:p>
            <a:r>
              <a:rPr lang="en-GB">
                <a:ea typeface="+mn-lt"/>
                <a:cs typeface="+mn-lt"/>
              </a:rPr>
              <a:t>Important in tree models but non-significant in linear: </a:t>
            </a:r>
          </a:p>
          <a:p>
            <a:pPr lvl="1"/>
            <a:r>
              <a:rPr lang="en-GB">
                <a:ea typeface="+mn-lt"/>
                <a:cs typeface="+mn-lt"/>
              </a:rPr>
              <a:t>Large p-value &amp; ranked top15 in importance</a:t>
            </a:r>
          </a:p>
          <a:p>
            <a:pPr lvl="1"/>
            <a:r>
              <a:rPr lang="en-GB">
                <a:ea typeface="+mn-lt"/>
                <a:cs typeface="+mn-lt"/>
              </a:rPr>
              <a:t>Non-linear influence</a:t>
            </a:r>
          </a:p>
          <a:p>
            <a:pPr lvl="1"/>
            <a:r>
              <a:rPr lang="en-GB">
                <a:ea typeface="+mn-lt"/>
                <a:cs typeface="+mn-lt"/>
              </a:rPr>
              <a:t>Interaction effect</a:t>
            </a:r>
            <a:r>
              <a:rPr lang="en-US" altLang="zh-CN">
                <a:ea typeface="+mn-lt"/>
                <a:cs typeface="+mn-lt"/>
              </a:rPr>
              <a:t>/correlation</a:t>
            </a:r>
            <a:endParaRPr lang="en-GB">
              <a:ea typeface="+mn-lt"/>
              <a:cs typeface="+mn-lt"/>
            </a:endParaRPr>
          </a:p>
          <a:p>
            <a:endParaRPr lang="en-GB">
              <a:ea typeface="+mn-lt"/>
              <a:cs typeface="+mn-lt"/>
            </a:endParaRPr>
          </a:p>
          <a:p>
            <a:endParaRPr lang="en-GB">
              <a:cs typeface="Calibri"/>
            </a:endParaRPr>
          </a:p>
        </p:txBody>
      </p:sp>
      <p:sp>
        <p:nvSpPr>
          <p:cNvPr id="8" name="Content Placeholder 2">
            <a:extLst>
              <a:ext uri="{FF2B5EF4-FFF2-40B4-BE49-F238E27FC236}">
                <a16:creationId xmlns:a16="http://schemas.microsoft.com/office/drawing/2014/main" id="{6B6C778B-C409-C367-29E9-55F47DDD8B92}"/>
              </a:ext>
            </a:extLst>
          </p:cNvPr>
          <p:cNvSpPr txBox="1">
            <a:spLocks/>
          </p:cNvSpPr>
          <p:nvPr/>
        </p:nvSpPr>
        <p:spPr>
          <a:xfrm>
            <a:off x="698325" y="5663751"/>
            <a:ext cx="10515600" cy="144965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a:ea typeface="+mn-lt"/>
              <a:cs typeface="+mn-lt"/>
            </a:endParaRPr>
          </a:p>
          <a:p>
            <a:endParaRPr lang="en-GB">
              <a:ea typeface="+mn-lt"/>
              <a:cs typeface="+mn-lt"/>
            </a:endParaRPr>
          </a:p>
          <a:p>
            <a:endParaRPr lang="en-GB">
              <a:cs typeface="Calibri"/>
            </a:endParaRPr>
          </a:p>
        </p:txBody>
      </p:sp>
      <p:sp>
        <p:nvSpPr>
          <p:cNvPr id="10" name="Content Placeholder 2">
            <a:extLst>
              <a:ext uri="{FF2B5EF4-FFF2-40B4-BE49-F238E27FC236}">
                <a16:creationId xmlns:a16="http://schemas.microsoft.com/office/drawing/2014/main" id="{D9557D70-6F82-E26F-671D-90675770B5D4}"/>
              </a:ext>
            </a:extLst>
          </p:cNvPr>
          <p:cNvSpPr txBox="1">
            <a:spLocks/>
          </p:cNvSpPr>
          <p:nvPr/>
        </p:nvSpPr>
        <p:spPr>
          <a:xfrm>
            <a:off x="698326" y="5726381"/>
            <a:ext cx="10515600" cy="144965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a:ea typeface="+mn-lt"/>
              <a:cs typeface="+mn-lt"/>
            </a:endParaRPr>
          </a:p>
          <a:p>
            <a:endParaRPr lang="en-GB">
              <a:cs typeface="Calibri"/>
            </a:endParaRPr>
          </a:p>
        </p:txBody>
      </p:sp>
      <p:graphicFrame>
        <p:nvGraphicFramePr>
          <p:cNvPr id="5" name="Table 4">
            <a:extLst>
              <a:ext uri="{FF2B5EF4-FFF2-40B4-BE49-F238E27FC236}">
                <a16:creationId xmlns:a16="http://schemas.microsoft.com/office/drawing/2014/main" id="{C70C6B05-8652-59F4-D9C3-61A2E4C439BB}"/>
              </a:ext>
            </a:extLst>
          </p:cNvPr>
          <p:cNvGraphicFramePr>
            <a:graphicFrameLocks noGrp="1"/>
          </p:cNvGraphicFramePr>
          <p:nvPr>
            <p:extLst>
              <p:ext uri="{D42A27DB-BD31-4B8C-83A1-F6EECF244321}">
                <p14:modId xmlns:p14="http://schemas.microsoft.com/office/powerpoint/2010/main" val="1036069976"/>
              </p:ext>
            </p:extLst>
          </p:nvPr>
        </p:nvGraphicFramePr>
        <p:xfrm>
          <a:off x="1511135" y="3019427"/>
          <a:ext cx="4635041" cy="1941460"/>
        </p:xfrm>
        <a:graphic>
          <a:graphicData uri="http://schemas.openxmlformats.org/drawingml/2006/table">
            <a:tbl>
              <a:tblPr>
                <a:tableStyleId>{69C7853C-536D-4A76-A0AE-DD22124D55A5}</a:tableStyleId>
              </a:tblPr>
              <a:tblGrid>
                <a:gridCol w="4635041">
                  <a:extLst>
                    <a:ext uri="{9D8B030D-6E8A-4147-A177-3AD203B41FA5}">
                      <a16:colId xmlns:a16="http://schemas.microsoft.com/office/drawing/2014/main" val="3703490611"/>
                    </a:ext>
                  </a:extLst>
                </a:gridCol>
              </a:tblGrid>
              <a:tr h="388292">
                <a:tc>
                  <a:txBody>
                    <a:bodyPr/>
                    <a:lstStyle/>
                    <a:p>
                      <a:pPr marL="0" lvl="0" algn="ctr" defTabSz="914400" rtl="0" eaLnBrk="1" fontAlgn="b" latinLnBrk="0" hangingPunct="1">
                        <a:buNone/>
                      </a:pPr>
                      <a:r>
                        <a:rPr lang="en-US" sz="2000" u="none" strike="noStrike" kern="1200">
                          <a:effectLst/>
                        </a:rPr>
                        <a:t>Feature names</a:t>
                      </a:r>
                    </a:p>
                  </a:txBody>
                  <a:tcPr marL="9525" marR="9525" marT="9525" marB="0" anchor="ctr"/>
                </a:tc>
                <a:extLst>
                  <a:ext uri="{0D108BD9-81ED-4DB2-BD59-A6C34878D82A}">
                    <a16:rowId xmlns:a16="http://schemas.microsoft.com/office/drawing/2014/main" val="1411147876"/>
                  </a:ext>
                </a:extLst>
              </a:tr>
              <a:tr h="388292">
                <a:tc>
                  <a:txBody>
                    <a:bodyPr/>
                    <a:lstStyle/>
                    <a:p>
                      <a:pPr marL="0" lvl="0" algn="ctr" defTabSz="914400" rtl="0" eaLnBrk="1" fontAlgn="b" latinLnBrk="0" hangingPunct="1">
                        <a:buNone/>
                      </a:pPr>
                      <a:r>
                        <a:rPr lang="en-GB" sz="2400" u="none" strike="noStrike" kern="1200" noProof="0">
                          <a:effectLst/>
                        </a:rPr>
                        <a:t>mean corpuscular volume</a:t>
                      </a:r>
                      <a:endParaRPr lang="en-US" sz="2400" u="none" strike="noStrike" kern="1200">
                        <a:effectLst/>
                      </a:endParaRPr>
                    </a:p>
                  </a:txBody>
                  <a:tcPr marL="9525" marR="9525" marT="9525" marB="0" anchor="ctr"/>
                </a:tc>
                <a:extLst>
                  <a:ext uri="{0D108BD9-81ED-4DB2-BD59-A6C34878D82A}">
                    <a16:rowId xmlns:a16="http://schemas.microsoft.com/office/drawing/2014/main" val="3098431822"/>
                  </a:ext>
                </a:extLst>
              </a:tr>
              <a:tr h="388292">
                <a:tc>
                  <a:txBody>
                    <a:bodyPr/>
                    <a:lstStyle/>
                    <a:p>
                      <a:pPr marL="0" algn="ctr" defTabSz="914400" rtl="0" eaLnBrk="1" fontAlgn="b" latinLnBrk="0" hangingPunct="1"/>
                      <a:r>
                        <a:rPr lang="en-GB" sz="2400" u="none" strike="noStrike" kern="1200">
                          <a:effectLst/>
                        </a:rPr>
                        <a:t>partial thromboplastin time</a:t>
                      </a:r>
                    </a:p>
                  </a:txBody>
                  <a:tcPr marL="9525" marR="9525" marT="9525" marB="0" anchor="ctr"/>
                </a:tc>
                <a:extLst>
                  <a:ext uri="{0D108BD9-81ED-4DB2-BD59-A6C34878D82A}">
                    <a16:rowId xmlns:a16="http://schemas.microsoft.com/office/drawing/2014/main" val="1365898265"/>
                  </a:ext>
                </a:extLst>
              </a:tr>
              <a:tr h="38829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2400" u="none" strike="noStrike" kern="1200">
                          <a:effectLst/>
                        </a:rPr>
                        <a:t>tidal volume set</a:t>
                      </a:r>
                    </a:p>
                  </a:txBody>
                  <a:tcPr marL="9525" marR="9525" marT="9525" marB="0" anchor="ctr"/>
                </a:tc>
                <a:extLst>
                  <a:ext uri="{0D108BD9-81ED-4DB2-BD59-A6C34878D82A}">
                    <a16:rowId xmlns:a16="http://schemas.microsoft.com/office/drawing/2014/main" val="1795164444"/>
                  </a:ext>
                </a:extLst>
              </a:tr>
              <a:tr h="38829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2400" u="none" strike="noStrike" kern="1200">
                          <a:effectLst/>
                        </a:rPr>
                        <a:t>tidal volume spontaneous</a:t>
                      </a:r>
                    </a:p>
                  </a:txBody>
                  <a:tcPr marL="9525" marR="9525" marT="9525" marB="0" anchor="ctr"/>
                </a:tc>
                <a:extLst>
                  <a:ext uri="{0D108BD9-81ED-4DB2-BD59-A6C34878D82A}">
                    <a16:rowId xmlns:a16="http://schemas.microsoft.com/office/drawing/2014/main" val="2105086680"/>
                  </a:ext>
                </a:extLst>
              </a:tr>
            </a:tbl>
          </a:graphicData>
        </a:graphic>
      </p:graphicFrame>
      <p:pic>
        <p:nvPicPr>
          <p:cNvPr id="6" name="图片 1" descr="灰色线条背景">
            <a:extLst>
              <a:ext uri="{FF2B5EF4-FFF2-40B4-BE49-F238E27FC236}">
                <a16:creationId xmlns:a16="http://schemas.microsoft.com/office/drawing/2014/main" id="{C7B359D4-11AE-12F9-4EC3-E06BF054E3CA}"/>
              </a:ext>
            </a:extLst>
          </p:cNvPr>
          <p:cNvPicPr>
            <a:picLocks noChangeAspect="1"/>
          </p:cNvPicPr>
          <p:nvPr/>
        </p:nvPicPr>
        <p:blipFill>
          <a:blip r:embed="rId3"/>
          <a:srcRect l="15666" t="63218" r="32400" b="11872"/>
          <a:stretch>
            <a:fillRect/>
          </a:stretch>
        </p:blipFill>
        <p:spPr>
          <a:xfrm>
            <a:off x="-19685" y="1865630"/>
            <a:ext cx="12211685" cy="4994910"/>
          </a:xfrm>
          <a:prstGeom prst="rect">
            <a:avLst/>
          </a:prstGeom>
        </p:spPr>
      </p:pic>
      <p:sp>
        <p:nvSpPr>
          <p:cNvPr id="11" name="Rounded Rectangular Callout 10">
            <a:extLst>
              <a:ext uri="{FF2B5EF4-FFF2-40B4-BE49-F238E27FC236}">
                <a16:creationId xmlns:a16="http://schemas.microsoft.com/office/drawing/2014/main" id="{842DDA45-C6B2-8BE5-8D45-85C4E6123DB3}"/>
              </a:ext>
            </a:extLst>
          </p:cNvPr>
          <p:cNvSpPr/>
          <p:nvPr/>
        </p:nvSpPr>
        <p:spPr>
          <a:xfrm>
            <a:off x="7188905" y="3190014"/>
            <a:ext cx="3408538" cy="1322941"/>
          </a:xfrm>
          <a:prstGeom prst="wedgeRoundRectCallout">
            <a:avLst>
              <a:gd name="adj1" fmla="val -69722"/>
              <a:gd name="adj2" fmla="val 77984"/>
              <a:gd name="adj3" fmla="val 16667"/>
            </a:avLst>
          </a:prstGeom>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marL="342900" indent="-342900">
              <a:buFont typeface="Arial" panose="020B0604020202020204" pitchFamily="34" charset="0"/>
              <a:buChar char="•"/>
            </a:pPr>
            <a:r>
              <a:rPr lang="en-CN" sz="2400">
                <a:solidFill>
                  <a:sysClr val="windowText" lastClr="000000"/>
                </a:solidFill>
              </a:rPr>
              <a:t>Depend on physical condition (height/weight)</a:t>
            </a:r>
          </a:p>
        </p:txBody>
      </p:sp>
    </p:spTree>
    <p:extLst>
      <p:ext uri="{BB962C8B-B14F-4D97-AF65-F5344CB8AC3E}">
        <p14:creationId xmlns:p14="http://schemas.microsoft.com/office/powerpoint/2010/main" val="2297347389"/>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灰色线条背景"/>
          <p:cNvPicPr>
            <a:picLocks noChangeAspect="1"/>
          </p:cNvPicPr>
          <p:nvPr/>
        </p:nvPicPr>
        <p:blipFill>
          <a:blip r:embed="rId2"/>
          <a:srcRect l="15666" t="63218" r="32400" b="11872"/>
          <a:stretch>
            <a:fillRect/>
          </a:stretch>
        </p:blipFill>
        <p:spPr>
          <a:xfrm>
            <a:off x="-19685" y="1865630"/>
            <a:ext cx="12211685" cy="4994910"/>
          </a:xfrm>
          <a:prstGeom prst="rect">
            <a:avLst/>
          </a:prstGeom>
        </p:spPr>
      </p:pic>
      <p:sp>
        <p:nvSpPr>
          <p:cNvPr id="74" name="文本框 73"/>
          <p:cNvSpPr txBox="1"/>
          <p:nvPr/>
        </p:nvSpPr>
        <p:spPr>
          <a:xfrm>
            <a:off x="1018651" y="1128506"/>
            <a:ext cx="594995" cy="583565"/>
          </a:xfrm>
          <a:prstGeom prst="rect">
            <a:avLst/>
          </a:prstGeom>
          <a:solidFill>
            <a:srgbClr val="3F3F3F"/>
          </a:solidFill>
          <a:ln>
            <a:noFill/>
          </a:ln>
        </p:spPr>
        <p:txBody>
          <a:bodyPr wrap="square" rtlCol="0">
            <a:spAutoFit/>
          </a:bodyPr>
          <a:lstStyle>
            <a:defPPr>
              <a:defRPr lang="zh-CN"/>
            </a:defPPr>
            <a:lvl1pPr algn="dist">
              <a:defRPr sz="9600" spc="-150">
                <a:gradFill>
                  <a:gsLst>
                    <a:gs pos="0">
                      <a:schemeClr val="accent3">
                        <a:lumMod val="75000"/>
                      </a:schemeClr>
                    </a:gs>
                    <a:gs pos="100000">
                      <a:schemeClr val="accent1">
                        <a:lumMod val="60000"/>
                        <a:lumOff val="40000"/>
                      </a:schemeClr>
                    </a:gs>
                  </a:gsLst>
                  <a:lin ang="0" scaled="1"/>
                </a:gradFill>
                <a:latin typeface="优设标题黑" panose="00000500000000000000" pitchFamily="2" charset="-122"/>
                <a:ea typeface="优设标题黑" panose="00000500000000000000" pitchFamily="2" charset="-122"/>
              </a:defRPr>
            </a:lvl1pPr>
          </a:lstStyle>
          <a:p>
            <a:r>
              <a:rPr lang="en-US" altLang="zh-CN" sz="3200" spc="-300">
                <a:solidFill>
                  <a:schemeClr val="bg1"/>
                </a:solidFill>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rPr>
              <a:t>01</a:t>
            </a:r>
          </a:p>
        </p:txBody>
      </p:sp>
      <p:sp>
        <p:nvSpPr>
          <p:cNvPr id="78" name="文本框 77"/>
          <p:cNvSpPr txBox="1"/>
          <p:nvPr/>
        </p:nvSpPr>
        <p:spPr>
          <a:xfrm>
            <a:off x="1018650" y="2286036"/>
            <a:ext cx="594995" cy="583565"/>
          </a:xfrm>
          <a:prstGeom prst="rect">
            <a:avLst/>
          </a:prstGeom>
          <a:solidFill>
            <a:srgbClr val="3F3F3F"/>
          </a:solidFill>
          <a:ln>
            <a:noFill/>
          </a:ln>
        </p:spPr>
        <p:txBody>
          <a:bodyPr wrap="square" rtlCol="0">
            <a:spAutoFit/>
          </a:bodyPr>
          <a:lstStyle>
            <a:defPPr>
              <a:defRPr lang="zh-CN"/>
            </a:defPPr>
            <a:lvl1pPr algn="dist">
              <a:defRPr sz="9600" spc="-150">
                <a:gradFill>
                  <a:gsLst>
                    <a:gs pos="0">
                      <a:schemeClr val="accent3">
                        <a:lumMod val="75000"/>
                      </a:schemeClr>
                    </a:gs>
                    <a:gs pos="100000">
                      <a:schemeClr val="accent1">
                        <a:lumMod val="60000"/>
                        <a:lumOff val="40000"/>
                      </a:schemeClr>
                    </a:gs>
                  </a:gsLst>
                  <a:lin ang="0" scaled="1"/>
                </a:gradFill>
                <a:latin typeface="优设标题黑" panose="00000500000000000000" pitchFamily="2" charset="-122"/>
                <a:ea typeface="优设标题黑" panose="00000500000000000000" pitchFamily="2" charset="-122"/>
              </a:defRPr>
            </a:lvl1pPr>
          </a:lstStyle>
          <a:p>
            <a:r>
              <a:rPr lang="en-US" altLang="zh-CN" sz="3200" spc="-300">
                <a:solidFill>
                  <a:schemeClr val="bg1"/>
                </a:solidFill>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rPr>
              <a:t>02</a:t>
            </a:r>
          </a:p>
        </p:txBody>
      </p:sp>
      <p:sp>
        <p:nvSpPr>
          <p:cNvPr id="82" name="文本框 81"/>
          <p:cNvSpPr txBox="1"/>
          <p:nvPr/>
        </p:nvSpPr>
        <p:spPr>
          <a:xfrm>
            <a:off x="1018650" y="3473982"/>
            <a:ext cx="594995" cy="583565"/>
          </a:xfrm>
          <a:prstGeom prst="rect">
            <a:avLst/>
          </a:prstGeom>
          <a:solidFill>
            <a:srgbClr val="3F3F3F"/>
          </a:solidFill>
          <a:ln>
            <a:noFill/>
          </a:ln>
        </p:spPr>
        <p:txBody>
          <a:bodyPr wrap="square" rtlCol="0">
            <a:spAutoFit/>
          </a:bodyPr>
          <a:lstStyle>
            <a:defPPr>
              <a:defRPr lang="zh-CN"/>
            </a:defPPr>
            <a:lvl1pPr algn="dist">
              <a:defRPr sz="9600" spc="-150">
                <a:gradFill>
                  <a:gsLst>
                    <a:gs pos="0">
                      <a:schemeClr val="accent3">
                        <a:lumMod val="75000"/>
                      </a:schemeClr>
                    </a:gs>
                    <a:gs pos="100000">
                      <a:schemeClr val="accent1">
                        <a:lumMod val="60000"/>
                        <a:lumOff val="40000"/>
                      </a:schemeClr>
                    </a:gs>
                  </a:gsLst>
                  <a:lin ang="0" scaled="1"/>
                </a:gradFill>
                <a:latin typeface="优设标题黑" panose="00000500000000000000" pitchFamily="2" charset="-122"/>
                <a:ea typeface="优设标题黑" panose="00000500000000000000" pitchFamily="2" charset="-122"/>
              </a:defRPr>
            </a:lvl1pPr>
          </a:lstStyle>
          <a:p>
            <a:r>
              <a:rPr lang="en-US" altLang="zh-CN" sz="3200" spc="-300">
                <a:solidFill>
                  <a:schemeClr val="bg1"/>
                </a:solidFill>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rPr>
              <a:t>03</a:t>
            </a:r>
          </a:p>
        </p:txBody>
      </p:sp>
      <p:sp>
        <p:nvSpPr>
          <p:cNvPr id="86" name="文本框 85"/>
          <p:cNvSpPr txBox="1"/>
          <p:nvPr/>
        </p:nvSpPr>
        <p:spPr>
          <a:xfrm>
            <a:off x="1018650" y="4514808"/>
            <a:ext cx="594995" cy="583565"/>
          </a:xfrm>
          <a:prstGeom prst="rect">
            <a:avLst/>
          </a:prstGeom>
          <a:solidFill>
            <a:srgbClr val="3F3F3F"/>
          </a:solidFill>
          <a:ln>
            <a:noFill/>
          </a:ln>
        </p:spPr>
        <p:txBody>
          <a:bodyPr wrap="square" rtlCol="0">
            <a:spAutoFit/>
          </a:bodyPr>
          <a:lstStyle>
            <a:defPPr>
              <a:defRPr lang="zh-CN"/>
            </a:defPPr>
            <a:lvl1pPr algn="dist">
              <a:defRPr sz="9600" spc="-150">
                <a:gradFill>
                  <a:gsLst>
                    <a:gs pos="0">
                      <a:schemeClr val="accent3">
                        <a:lumMod val="75000"/>
                      </a:schemeClr>
                    </a:gs>
                    <a:gs pos="100000">
                      <a:schemeClr val="accent1">
                        <a:lumMod val="60000"/>
                        <a:lumOff val="40000"/>
                      </a:schemeClr>
                    </a:gs>
                  </a:gsLst>
                  <a:lin ang="0" scaled="1"/>
                </a:gradFill>
                <a:latin typeface="优设标题黑" panose="00000500000000000000" pitchFamily="2" charset="-122"/>
                <a:ea typeface="优设标题黑" panose="00000500000000000000" pitchFamily="2" charset="-122"/>
              </a:defRPr>
            </a:lvl1pPr>
          </a:lstStyle>
          <a:p>
            <a:r>
              <a:rPr lang="en-US" altLang="zh-CN" sz="3200" spc="-300">
                <a:solidFill>
                  <a:schemeClr val="bg1"/>
                </a:solidFill>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rPr>
              <a:t>04</a:t>
            </a:r>
          </a:p>
        </p:txBody>
      </p:sp>
      <p:sp>
        <p:nvSpPr>
          <p:cNvPr id="90" name="文本框 89"/>
          <p:cNvSpPr txBox="1"/>
          <p:nvPr/>
        </p:nvSpPr>
        <p:spPr>
          <a:xfrm>
            <a:off x="232765" y="321543"/>
            <a:ext cx="2759710" cy="645160"/>
          </a:xfrm>
          <a:prstGeom prst="rect">
            <a:avLst/>
          </a:prstGeom>
          <a:noFill/>
        </p:spPr>
        <p:txBody>
          <a:bodyPr wrap="square" rtlCol="0">
            <a:spAutoFit/>
          </a:bodyPr>
          <a:lstStyle/>
          <a:p>
            <a:r>
              <a:rPr lang="en-US" altLang="zh-CN" sz="3600">
                <a:solidFill>
                  <a:schemeClr val="tx1">
                    <a:lumMod val="75000"/>
                    <a:lumOff val="25000"/>
                  </a:schemeClr>
                </a:solidFill>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rPr>
              <a:t>Agenda</a:t>
            </a:r>
          </a:p>
        </p:txBody>
      </p:sp>
      <p:sp>
        <p:nvSpPr>
          <p:cNvPr id="24" name="TextBox 23">
            <a:extLst>
              <a:ext uri="{FF2B5EF4-FFF2-40B4-BE49-F238E27FC236}">
                <a16:creationId xmlns:a16="http://schemas.microsoft.com/office/drawing/2014/main" id="{647BF60A-EB3C-1D40-BFBB-4C80B1823C73}"/>
              </a:ext>
            </a:extLst>
          </p:cNvPr>
          <p:cNvSpPr txBox="1"/>
          <p:nvPr/>
        </p:nvSpPr>
        <p:spPr>
          <a:xfrm>
            <a:off x="2990407" y="3286864"/>
            <a:ext cx="6193464" cy="369332"/>
          </a:xfrm>
          <a:prstGeom prst="rect">
            <a:avLst/>
          </a:prstGeom>
          <a:noFill/>
        </p:spPr>
        <p:txBody>
          <a:bodyPr wrap="square">
            <a:spAutoFit/>
          </a:bodyPr>
          <a:lstStyle/>
          <a:p>
            <a:r>
              <a:rPr lang="en-HK" b="0" i="0" u="none" strike="noStrike">
                <a:solidFill>
                  <a:srgbClr val="000000"/>
                </a:solidFill>
                <a:effectLst/>
                <a:latin typeface="-webkit-standard"/>
              </a:rPr>
              <a:t> </a:t>
            </a:r>
            <a:endParaRPr lang="en-US"/>
          </a:p>
        </p:txBody>
      </p:sp>
      <p:sp>
        <p:nvSpPr>
          <p:cNvPr id="26" name="TextBox 25">
            <a:extLst>
              <a:ext uri="{FF2B5EF4-FFF2-40B4-BE49-F238E27FC236}">
                <a16:creationId xmlns:a16="http://schemas.microsoft.com/office/drawing/2014/main" id="{4C6296D2-986E-8B4D-98B1-DD4790B69638}"/>
              </a:ext>
            </a:extLst>
          </p:cNvPr>
          <p:cNvSpPr txBox="1"/>
          <p:nvPr/>
        </p:nvSpPr>
        <p:spPr>
          <a:xfrm>
            <a:off x="2990407" y="3286864"/>
            <a:ext cx="6193464" cy="369332"/>
          </a:xfrm>
          <a:prstGeom prst="rect">
            <a:avLst/>
          </a:prstGeom>
          <a:noFill/>
        </p:spPr>
        <p:txBody>
          <a:bodyPr wrap="square">
            <a:spAutoFit/>
          </a:bodyPr>
          <a:lstStyle/>
          <a:p>
            <a:r>
              <a:rPr lang="en-HK" b="0" i="0" u="none" strike="noStrike">
                <a:solidFill>
                  <a:srgbClr val="000000"/>
                </a:solidFill>
                <a:effectLst/>
                <a:latin typeface="-webkit-standard"/>
              </a:rPr>
              <a:t> </a:t>
            </a:r>
            <a:endParaRPr lang="en-US"/>
          </a:p>
        </p:txBody>
      </p:sp>
      <p:sp>
        <p:nvSpPr>
          <p:cNvPr id="28" name="TextBox 27">
            <a:extLst>
              <a:ext uri="{FF2B5EF4-FFF2-40B4-BE49-F238E27FC236}">
                <a16:creationId xmlns:a16="http://schemas.microsoft.com/office/drawing/2014/main" id="{B1F4F3D0-0A13-D041-B30B-D640FBFFF549}"/>
              </a:ext>
            </a:extLst>
          </p:cNvPr>
          <p:cNvSpPr txBox="1"/>
          <p:nvPr/>
        </p:nvSpPr>
        <p:spPr>
          <a:xfrm>
            <a:off x="1955060" y="1124322"/>
            <a:ext cx="10736736" cy="5509200"/>
          </a:xfrm>
          <a:prstGeom prst="rect">
            <a:avLst/>
          </a:prstGeom>
          <a:noFill/>
        </p:spPr>
        <p:txBody>
          <a:bodyPr wrap="square" lIns="91440" tIns="45720" rIns="91440" bIns="45720" anchor="t">
            <a:spAutoFit/>
          </a:bodyPr>
          <a:lstStyle/>
          <a:p>
            <a:pPr fontAlgn="base"/>
            <a:r>
              <a:rPr lang="en-US" sz="2400" b="1" i="0" u="none" strike="noStrike" dirty="0">
                <a:effectLst/>
                <a:latin typeface="Calibri"/>
                <a:ea typeface="Calibri"/>
                <a:cs typeface="Calibri"/>
              </a:rPr>
              <a:t>Data pre-processing​</a:t>
            </a:r>
            <a:r>
              <a:rPr lang="en-US" sz="2400" b="1" dirty="0">
                <a:latin typeface="Calibri"/>
                <a:ea typeface="Calibri"/>
                <a:cs typeface="Calibri"/>
              </a:rPr>
              <a:t> </a:t>
            </a:r>
            <a:endParaRPr lang="en-US" sz="2400" b="1" dirty="0">
              <a:latin typeface="Calibri"/>
              <a:cs typeface="Arial"/>
            </a:endParaRPr>
          </a:p>
          <a:p>
            <a:pPr marL="742950" lvl="1" indent="-285750">
              <a:buFont typeface="Arial,Sans-Serif"/>
              <a:buChar char="•"/>
            </a:pPr>
            <a:r>
              <a:rPr lang="en-US" sz="2400" dirty="0">
                <a:latin typeface="Calibri"/>
                <a:cs typeface="Calibri"/>
              </a:rPr>
              <a:t>Data Exploration</a:t>
            </a:r>
            <a:endParaRPr lang="en-US" sz="800" dirty="0">
              <a:latin typeface="等线"/>
              <a:ea typeface="等线"/>
              <a:cs typeface="Calibri"/>
            </a:endParaRPr>
          </a:p>
          <a:p>
            <a:pPr marL="742950" lvl="1" indent="-285750">
              <a:buFont typeface="Arial,Sans-Serif"/>
              <a:buChar char="•"/>
            </a:pPr>
            <a:r>
              <a:rPr lang="en-US" sz="2400" dirty="0">
                <a:latin typeface="Calibri"/>
                <a:cs typeface="Calibri"/>
              </a:rPr>
              <a:t>Feature selection</a:t>
            </a:r>
            <a:r>
              <a:rPr lang="en-US" sz="800" dirty="0">
                <a:latin typeface="Calibri"/>
                <a:cs typeface="Calibri"/>
              </a:rPr>
              <a:t> </a:t>
            </a:r>
            <a:endParaRPr lang="en-US" sz="800" dirty="0">
              <a:ea typeface="+mn-lt"/>
              <a:cs typeface="+mn-lt"/>
            </a:endParaRPr>
          </a:p>
          <a:p>
            <a:endParaRPr lang="en-US" sz="800" b="1" dirty="0">
              <a:latin typeface="Calibri"/>
              <a:cs typeface="Calibri"/>
            </a:endParaRPr>
          </a:p>
          <a:p>
            <a:r>
              <a:rPr lang="en-US" sz="2400" b="1" dirty="0">
                <a:latin typeface="Calibri"/>
                <a:cs typeface="Calibri"/>
              </a:rPr>
              <a:t>Training process </a:t>
            </a:r>
            <a:endParaRPr lang="en-US" dirty="0"/>
          </a:p>
          <a:p>
            <a:pPr marL="742950" lvl="1" indent="-285750" fontAlgn="base">
              <a:buFont typeface="Arial" panose="020B0604020202020204" pitchFamily="34" charset="0"/>
              <a:buChar char="•"/>
            </a:pPr>
            <a:r>
              <a:rPr lang="en-US" sz="2400" b="0" i="0" u="none" strike="noStrike" dirty="0">
                <a:effectLst/>
                <a:latin typeface="Calibri"/>
                <a:ea typeface="Calibri"/>
                <a:cs typeface="Calibri"/>
              </a:rPr>
              <a:t>Model </a:t>
            </a:r>
            <a:r>
              <a:rPr lang="en-US" sz="2400" dirty="0">
                <a:latin typeface="Calibri"/>
                <a:ea typeface="Calibri"/>
                <a:cs typeface="Calibri"/>
              </a:rPr>
              <a:t>Selection</a:t>
            </a:r>
            <a:r>
              <a:rPr lang="en-US" sz="2400" b="0" i="0" u="none" strike="noStrike" dirty="0">
                <a:effectLst/>
                <a:latin typeface="Calibri"/>
                <a:ea typeface="Calibri"/>
                <a:cs typeface="Calibri"/>
              </a:rPr>
              <a:t> </a:t>
            </a:r>
            <a:r>
              <a:rPr lang="en-US" sz="2400" dirty="0">
                <a:latin typeface="Calibri"/>
                <a:ea typeface="Calibri"/>
                <a:cs typeface="Calibri"/>
              </a:rPr>
              <a:t>&amp; Performance Comparison</a:t>
            </a:r>
            <a:endParaRPr lang="en-US" sz="2400" dirty="0">
              <a:latin typeface="Calibri"/>
              <a:ea typeface="等线"/>
              <a:cs typeface="Calibri"/>
            </a:endParaRPr>
          </a:p>
          <a:p>
            <a:pPr marL="742950" lvl="1" indent="-285750" fontAlgn="base">
              <a:buFont typeface="Arial" panose="020B0604020202020204" pitchFamily="34" charset="0"/>
              <a:buChar char="•"/>
            </a:pPr>
            <a:r>
              <a:rPr lang="en-US" sz="2400" b="0" i="0" u="none" strike="noStrike" dirty="0">
                <a:effectLst/>
                <a:latin typeface="Calibri"/>
                <a:ea typeface="Calibri"/>
                <a:cs typeface="Calibri"/>
              </a:rPr>
              <a:t>Parameter </a:t>
            </a:r>
            <a:r>
              <a:rPr lang="en-US" sz="2400" dirty="0">
                <a:latin typeface="Calibri"/>
                <a:ea typeface="Calibri"/>
                <a:cs typeface="Calibri"/>
              </a:rPr>
              <a:t>Tuning</a:t>
            </a:r>
            <a:r>
              <a:rPr lang="zh-CN" altLang="en-US" sz="2400" dirty="0">
                <a:latin typeface="Calibri"/>
                <a:ea typeface="Calibri"/>
                <a:cs typeface="Calibri"/>
              </a:rPr>
              <a:t> </a:t>
            </a:r>
            <a:r>
              <a:rPr lang="en-US" altLang="zh-CN" sz="2400" dirty="0">
                <a:latin typeface="Calibri"/>
                <a:ea typeface="Calibri"/>
                <a:cs typeface="Calibri"/>
              </a:rPr>
              <a:t>&amp;</a:t>
            </a:r>
            <a:r>
              <a:rPr lang="zh-CN" altLang="en-US" sz="2400" dirty="0">
                <a:latin typeface="Calibri"/>
                <a:ea typeface="Calibri"/>
                <a:cs typeface="Calibri"/>
              </a:rPr>
              <a:t> </a:t>
            </a:r>
            <a:r>
              <a:rPr lang="en-US" altLang="zh-CN" sz="2400" dirty="0">
                <a:latin typeface="Calibri"/>
                <a:ea typeface="Calibri"/>
                <a:cs typeface="Calibri"/>
              </a:rPr>
              <a:t>Imbalance solution</a:t>
            </a:r>
            <a:endParaRPr lang="en-US" sz="800" b="0" i="0" u="none" strike="noStrike" dirty="0">
              <a:effectLst/>
              <a:latin typeface="Calibri"/>
              <a:ea typeface="Calibri"/>
              <a:cs typeface="Calibri"/>
            </a:endParaRPr>
          </a:p>
          <a:p>
            <a:pPr marL="742950" lvl="1" indent="-285750">
              <a:buFont typeface="Arial" panose="020B0604020202020204" pitchFamily="34" charset="0"/>
              <a:buChar char="•"/>
            </a:pPr>
            <a:endParaRPr lang="en-US" sz="800" dirty="0">
              <a:latin typeface="Calibri"/>
              <a:ea typeface="Calibri"/>
              <a:cs typeface="Calibri"/>
            </a:endParaRPr>
          </a:p>
          <a:p>
            <a:r>
              <a:rPr lang="en-US" sz="2400" b="1" dirty="0">
                <a:latin typeface="Calibri"/>
                <a:cs typeface="Calibri"/>
              </a:rPr>
              <a:t>Interpretation</a:t>
            </a:r>
          </a:p>
          <a:p>
            <a:endParaRPr lang="en-US" sz="2400" b="1" dirty="0">
              <a:latin typeface="Calibri"/>
              <a:cs typeface="Calibri"/>
            </a:endParaRPr>
          </a:p>
          <a:p>
            <a:endParaRPr lang="en-US" sz="2400" b="1" dirty="0">
              <a:latin typeface="Calibri"/>
              <a:cs typeface="Calibri"/>
            </a:endParaRPr>
          </a:p>
          <a:p>
            <a:r>
              <a:rPr lang="en-US" sz="2400" b="1" dirty="0">
                <a:latin typeface="Calibri"/>
                <a:cs typeface="Calibri"/>
              </a:rPr>
              <a:t>Some more insight about multi-tasking</a:t>
            </a:r>
            <a:endParaRPr lang="en-US" dirty="0"/>
          </a:p>
          <a:p>
            <a:endParaRPr lang="en-US" sz="2400" b="1" dirty="0">
              <a:latin typeface="Calibri"/>
              <a:cs typeface="Calibri"/>
            </a:endParaRPr>
          </a:p>
          <a:p>
            <a:endParaRPr lang="en-US" sz="2400" b="1" dirty="0">
              <a:latin typeface="Calibri"/>
              <a:cs typeface="Calibri"/>
            </a:endParaRPr>
          </a:p>
          <a:p>
            <a:r>
              <a:rPr lang="en-US" sz="2400" b="1" dirty="0">
                <a:latin typeface="Calibri"/>
                <a:cs typeface="Calibri"/>
              </a:rPr>
              <a:t>Conclusion </a:t>
            </a:r>
            <a:endParaRPr lang="en-US" dirty="0">
              <a:ea typeface="等线"/>
            </a:endParaRPr>
          </a:p>
          <a:p>
            <a:pPr lvl="1"/>
            <a:endParaRPr lang="en-US" sz="2400" dirty="0">
              <a:highlight>
                <a:srgbClr val="FFFF00"/>
              </a:highlight>
              <a:latin typeface="Calibri"/>
              <a:ea typeface="+mn-lt"/>
              <a:cs typeface="Calibri"/>
            </a:endParaRPr>
          </a:p>
        </p:txBody>
      </p:sp>
      <p:sp>
        <p:nvSpPr>
          <p:cNvPr id="3" name="文本框 85">
            <a:extLst>
              <a:ext uri="{FF2B5EF4-FFF2-40B4-BE49-F238E27FC236}">
                <a16:creationId xmlns:a16="http://schemas.microsoft.com/office/drawing/2014/main" id="{D59D1A95-8F07-E8D8-70AC-975D2E846C1E}"/>
              </a:ext>
            </a:extLst>
          </p:cNvPr>
          <p:cNvSpPr txBox="1"/>
          <p:nvPr/>
        </p:nvSpPr>
        <p:spPr>
          <a:xfrm>
            <a:off x="1018649" y="5600397"/>
            <a:ext cx="594995" cy="583565"/>
          </a:xfrm>
          <a:prstGeom prst="rect">
            <a:avLst/>
          </a:prstGeom>
          <a:solidFill>
            <a:srgbClr val="3F3F3F"/>
          </a:solidFill>
          <a:ln>
            <a:noFill/>
          </a:ln>
        </p:spPr>
        <p:txBody>
          <a:bodyPr wrap="square" lIns="91440" tIns="45720" rIns="91440" bIns="45720" rtlCol="0" anchor="t">
            <a:spAutoFit/>
          </a:bodyPr>
          <a:lstStyle>
            <a:defPPr>
              <a:defRPr lang="zh-CN"/>
            </a:defPPr>
            <a:lvl1pPr algn="dist">
              <a:defRPr sz="9600" spc="-150">
                <a:gradFill>
                  <a:gsLst>
                    <a:gs pos="0">
                      <a:schemeClr val="accent3">
                        <a:lumMod val="75000"/>
                      </a:schemeClr>
                    </a:gs>
                    <a:gs pos="100000">
                      <a:schemeClr val="accent1">
                        <a:lumMod val="60000"/>
                        <a:lumOff val="40000"/>
                      </a:schemeClr>
                    </a:gs>
                  </a:gsLst>
                  <a:lin ang="0" scaled="1"/>
                </a:gradFill>
                <a:latin typeface="优设标题黑" panose="00000500000000000000" pitchFamily="2" charset="-122"/>
                <a:ea typeface="优设标题黑" panose="00000500000000000000" pitchFamily="2" charset="-122"/>
              </a:defRPr>
            </a:lvl1pPr>
          </a:lstStyle>
          <a:p>
            <a:r>
              <a:rPr lang="en-US" altLang="zh-CN" sz="3200" spc="-300">
                <a:solidFill>
                  <a:schemeClr val="bg1"/>
                </a:solidFill>
                <a:latin typeface="字魂105号-简雅黑" panose="00000500000000000000" pitchFamily="2" charset="-122"/>
                <a:ea typeface="字魂105号-简雅黑"/>
                <a:cs typeface="字魂105号-简雅黑" panose="00000500000000000000" pitchFamily="2" charset="-122"/>
                <a:sym typeface="字魂105号-简雅黑" panose="00000500000000000000" pitchFamily="2" charset="-122"/>
              </a:rPr>
              <a:t>05</a:t>
            </a:r>
            <a:endParaRPr lang="en-US" altLang="zh-CN" sz="3200" spc="-300">
              <a:solidFill>
                <a:schemeClr val="bg1"/>
              </a:solidFill>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Tree>
    <p:extLst>
      <p:ext uri="{BB962C8B-B14F-4D97-AF65-F5344CB8AC3E}">
        <p14:creationId xmlns:p14="http://schemas.microsoft.com/office/powerpoint/2010/main" val="3740384373"/>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2660-EA93-55D9-6053-D0FB4AC621EC}"/>
              </a:ext>
            </a:extLst>
          </p:cNvPr>
          <p:cNvSpPr>
            <a:spLocks noGrp="1"/>
          </p:cNvSpPr>
          <p:nvPr>
            <p:ph type="title"/>
          </p:nvPr>
        </p:nvSpPr>
        <p:spPr/>
        <p:txBody>
          <a:bodyPr/>
          <a:lstStyle/>
          <a:p>
            <a:r>
              <a:rPr lang="en-GB">
                <a:solidFill>
                  <a:schemeClr val="tx1">
                    <a:lumMod val="85000"/>
                    <a:lumOff val="15000"/>
                  </a:schemeClr>
                </a:solidFill>
                <a:cs typeface="Calibri Light"/>
              </a:rPr>
              <a:t>Trade-off: Accuracy vs Interpretability </a:t>
            </a:r>
          </a:p>
        </p:txBody>
      </p:sp>
      <p:pic>
        <p:nvPicPr>
          <p:cNvPr id="5" name="图片 1" descr="灰色线条背景">
            <a:extLst>
              <a:ext uri="{FF2B5EF4-FFF2-40B4-BE49-F238E27FC236}">
                <a16:creationId xmlns:a16="http://schemas.microsoft.com/office/drawing/2014/main" id="{A0310EBA-6893-DE62-F7F8-F975EAFD01E5}"/>
              </a:ext>
            </a:extLst>
          </p:cNvPr>
          <p:cNvPicPr>
            <a:picLocks noChangeAspect="1"/>
          </p:cNvPicPr>
          <p:nvPr/>
        </p:nvPicPr>
        <p:blipFill>
          <a:blip r:embed="rId3"/>
          <a:srcRect l="15666" t="63218" r="32400" b="11872"/>
          <a:stretch>
            <a:fillRect/>
          </a:stretch>
        </p:blipFill>
        <p:spPr>
          <a:xfrm>
            <a:off x="-19685" y="1865630"/>
            <a:ext cx="12211685" cy="4994910"/>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64E479-F136-8E7F-7B45-1085A11044DA}"/>
                  </a:ext>
                </a:extLst>
              </p:cNvPr>
              <p:cNvSpPr>
                <a:spLocks noGrp="1"/>
              </p:cNvSpPr>
              <p:nvPr>
                <p:ph idx="1"/>
              </p:nvPr>
            </p:nvSpPr>
            <p:spPr>
              <a:xfrm>
                <a:off x="838199" y="1402838"/>
                <a:ext cx="10793361" cy="4351338"/>
              </a:xfrm>
            </p:spPr>
            <p:txBody>
              <a:bodyPr vert="horz" lIns="91440" tIns="45720" rIns="91440" bIns="45720" rtlCol="0" anchor="t">
                <a:normAutofit lnSpcReduction="10000"/>
              </a:bodyPr>
              <a:lstStyle/>
              <a:p>
                <a:r>
                  <a:rPr lang="en-GB" sz="2400">
                    <a:cs typeface="Calibri"/>
                  </a:rPr>
                  <a:t>Classification task: </a:t>
                </a:r>
              </a:p>
              <a:p>
                <a:pPr lvl="1"/>
                <a:r>
                  <a:rPr lang="en-GB" sz="2000">
                    <a:cs typeface="Calibri"/>
                  </a:rPr>
                  <a:t>Low AUC of interpretable model </a:t>
                </a:r>
              </a:p>
              <a:p>
                <a:pPr lvl="2"/>
                <a14:m>
                  <m:oMath xmlns:m="http://schemas.openxmlformats.org/officeDocument/2006/math">
                    <m:r>
                      <a:rPr lang="en-US">
                        <a:latin typeface="Cambria Math" panose="02040503050406030204" pitchFamily="18" charset="0"/>
                      </a:rPr>
                      <m:t>𝐴𝑈</m:t>
                    </m:r>
                    <m:sSub>
                      <m:sSubPr>
                        <m:ctrlPr>
                          <a:rPr lang="en-US" i="1">
                            <a:latin typeface="Cambria Math" panose="02040503050406030204" pitchFamily="18" charset="0"/>
                          </a:rPr>
                        </m:ctrlPr>
                      </m:sSubPr>
                      <m:e>
                        <m:r>
                          <a:rPr lang="en-US">
                            <a:latin typeface="Cambria Math" panose="02040503050406030204" pitchFamily="18" charset="0"/>
                          </a:rPr>
                          <m:t>𝐶</m:t>
                        </m:r>
                      </m:e>
                      <m:sub>
                        <m:r>
                          <a:rPr lang="en-US">
                            <a:latin typeface="Cambria Math" panose="02040503050406030204" pitchFamily="18" charset="0"/>
                          </a:rPr>
                          <m:t>𝑙𝑜𝑔𝑖𝑠</m:t>
                        </m:r>
                      </m:sub>
                    </m:sSub>
                  </m:oMath>
                </a14:m>
                <a:r>
                  <a:rPr lang="en-GB">
                    <a:cs typeface="Calibri"/>
                  </a:rPr>
                  <a:t>: 0.868 vs </a:t>
                </a:r>
                <a14:m>
                  <m:oMath xmlns:m="http://schemas.openxmlformats.org/officeDocument/2006/math">
                    <m:r>
                      <a:rPr lang="en-US">
                        <a:latin typeface="Cambria Math" panose="02040503050406030204" pitchFamily="18" charset="0"/>
                      </a:rPr>
                      <m:t>𝐴𝑈</m:t>
                    </m:r>
                    <m:sSub>
                      <m:sSubPr>
                        <m:ctrlPr>
                          <a:rPr lang="en-US" i="1">
                            <a:latin typeface="Cambria Math" panose="02040503050406030204" pitchFamily="18" charset="0"/>
                          </a:rPr>
                        </m:ctrlPr>
                      </m:sSubPr>
                      <m:e>
                        <m:r>
                          <a:rPr lang="en-US">
                            <a:latin typeface="Cambria Math" panose="02040503050406030204" pitchFamily="18" charset="0"/>
                          </a:rPr>
                          <m:t>𝐶</m:t>
                        </m:r>
                      </m:e>
                      <m:sub>
                        <m:r>
                          <a:rPr lang="en-US">
                            <a:latin typeface="Cambria Math" panose="02040503050406030204" pitchFamily="18" charset="0"/>
                          </a:rPr>
                          <m:t>𝐺𝐵</m:t>
                        </m:r>
                      </m:sub>
                    </m:sSub>
                  </m:oMath>
                </a14:m>
                <a:r>
                  <a:rPr lang="en-GB">
                    <a:cs typeface="Calibri"/>
                  </a:rPr>
                  <a:t>: 0.914</a:t>
                </a:r>
              </a:p>
              <a:p>
                <a:pPr lvl="1"/>
                <a:r>
                  <a:rPr lang="en-GB" sz="2000">
                    <a:cs typeface="Calibri"/>
                  </a:rPr>
                  <a:t>In this task, Gradient boosting &gt; logistic regression </a:t>
                </a:r>
              </a:p>
              <a:p>
                <a:pPr marL="0" indent="0">
                  <a:buNone/>
                </a:pPr>
                <a:endParaRPr lang="en-GB" sz="2400">
                  <a:cs typeface="Calibri"/>
                </a:endParaRPr>
              </a:p>
              <a:p>
                <a:r>
                  <a:rPr lang="en-GB" sz="2400">
                    <a:cs typeface="Calibri"/>
                  </a:rPr>
                  <a:t>Regression task: </a:t>
                </a:r>
              </a:p>
              <a:p>
                <a:pPr lvl="1"/>
                <a:r>
                  <a:rPr lang="en-GB" sz="2000">
                    <a:cs typeface="Calibri"/>
                  </a:rPr>
                  <a:t>Accuracy:</a:t>
                </a:r>
              </a:p>
              <a:p>
                <a:pPr lvl="2"/>
                <a14:m>
                  <m:oMath xmlns:m="http://schemas.openxmlformats.org/officeDocument/2006/math">
                    <m:r>
                      <a:rPr lang="en-US">
                        <a:latin typeface="Cambria Math" panose="02040503050406030204" pitchFamily="18" charset="0"/>
                      </a:rPr>
                      <m:t>𝑅𝑀𝑆</m:t>
                    </m:r>
                    <m:sSub>
                      <m:sSubPr>
                        <m:ctrlPr>
                          <a:rPr lang="en-US" i="1">
                            <a:latin typeface="Cambria Math" panose="02040503050406030204" pitchFamily="18" charset="0"/>
                          </a:rPr>
                        </m:ctrlPr>
                      </m:sSubPr>
                      <m:e>
                        <m:r>
                          <a:rPr lang="en-US">
                            <a:latin typeface="Cambria Math" panose="02040503050406030204" pitchFamily="18" charset="0"/>
                          </a:rPr>
                          <m:t>𝐸</m:t>
                        </m:r>
                      </m:e>
                      <m:sub>
                        <m:r>
                          <a:rPr lang="en-US">
                            <a:latin typeface="Cambria Math" panose="02040503050406030204" pitchFamily="18" charset="0"/>
                          </a:rPr>
                          <m:t>𝐺𝐵</m:t>
                        </m:r>
                      </m:sub>
                    </m:sSub>
                  </m:oMath>
                </a14:m>
                <a:r>
                  <a:rPr lang="en-GB">
                    <a:cs typeface="Calibri"/>
                  </a:rPr>
                  <a:t>: 1.73 vs </a:t>
                </a:r>
                <a14:m>
                  <m:oMath xmlns:m="http://schemas.openxmlformats.org/officeDocument/2006/math">
                    <m:r>
                      <a:rPr lang="en-US">
                        <a:latin typeface="Cambria Math" panose="02040503050406030204" pitchFamily="18" charset="0"/>
                      </a:rPr>
                      <m:t>𝑅𝑀𝑆</m:t>
                    </m:r>
                    <m:sSub>
                      <m:sSubPr>
                        <m:ctrlPr>
                          <a:rPr lang="en-US" i="1">
                            <a:latin typeface="Cambria Math" panose="02040503050406030204" pitchFamily="18" charset="0"/>
                          </a:rPr>
                        </m:ctrlPr>
                      </m:sSubPr>
                      <m:e>
                        <m:r>
                          <a:rPr lang="en-US">
                            <a:latin typeface="Cambria Math" panose="02040503050406030204" pitchFamily="18" charset="0"/>
                          </a:rPr>
                          <m:t>𝐸</m:t>
                        </m:r>
                      </m:e>
                      <m:sub>
                        <m:r>
                          <a:rPr lang="en-US">
                            <a:latin typeface="Cambria Math" panose="02040503050406030204" pitchFamily="18" charset="0"/>
                          </a:rPr>
                          <m:t>𝑙𝑖𝑛𝑒𝑎𝑟</m:t>
                        </m:r>
                      </m:sub>
                    </m:sSub>
                  </m:oMath>
                </a14:m>
                <a:r>
                  <a:rPr lang="en-GB">
                    <a:cs typeface="Calibri"/>
                  </a:rPr>
                  <a:t>: 1.76</a:t>
                </a:r>
              </a:p>
              <a:p>
                <a:pPr lvl="2"/>
                <a:r>
                  <a:rPr lang="en-GB" sz="2000" b="1">
                    <a:solidFill>
                      <a:srgbClr val="FF0000"/>
                    </a:solidFill>
                    <a:cs typeface="Calibri"/>
                  </a:rPr>
                  <a:t>Similar</a:t>
                </a:r>
                <a:r>
                  <a:rPr lang="en-GB" sz="2000">
                    <a:cs typeface="Calibri"/>
                  </a:rPr>
                  <a:t> important factors (in linear regression and gradient boost)</a:t>
                </a:r>
                <a:endParaRPr lang="en-GB">
                  <a:cs typeface="Calibri"/>
                </a:endParaRPr>
              </a:p>
              <a:p>
                <a:pPr lvl="1"/>
                <a:r>
                  <a:rPr lang="en-GB" sz="2000">
                    <a:cs typeface="Calibri"/>
                  </a:rPr>
                  <a:t>Interpretability: </a:t>
                </a:r>
              </a:p>
              <a:p>
                <a:pPr lvl="2"/>
                <a:r>
                  <a:rPr lang="en-GB">
                    <a:cs typeface="Calibri"/>
                  </a:rPr>
                  <a:t>Boosting: only importance vs Linear: significance + direction +scale</a:t>
                </a:r>
              </a:p>
              <a:p>
                <a:pPr lvl="1"/>
                <a:r>
                  <a:rPr lang="en-GB" sz="2000">
                    <a:cs typeface="Calibri"/>
                  </a:rPr>
                  <a:t>Which one is better? </a:t>
                </a:r>
                <a:r>
                  <a:rPr lang="en-US" altLang="zh-CN" sz="2000">
                    <a:cs typeface="Calibri"/>
                    <a:sym typeface="Wingdings" pitchFamily="2" charset="2"/>
                  </a:rPr>
                  <a:t></a:t>
                </a:r>
                <a:r>
                  <a:rPr lang="en-GB" sz="2000">
                    <a:cs typeface="Calibri"/>
                  </a:rPr>
                  <a:t> depends on the goal (inference or prediction)</a:t>
                </a:r>
              </a:p>
              <a:p>
                <a:pPr marL="457200" lvl="1" indent="0">
                  <a:buNone/>
                </a:pPr>
                <a:endParaRPr lang="en-GB" sz="2000">
                  <a:cs typeface="Calibri"/>
                </a:endParaRPr>
              </a:p>
            </p:txBody>
          </p:sp>
        </mc:Choice>
        <mc:Fallback xmlns="">
          <p:sp>
            <p:nvSpPr>
              <p:cNvPr id="3" name="Content Placeholder 2">
                <a:extLst>
                  <a:ext uri="{FF2B5EF4-FFF2-40B4-BE49-F238E27FC236}">
                    <a16:creationId xmlns:a16="http://schemas.microsoft.com/office/drawing/2014/main" id="{F064E479-F136-8E7F-7B45-1085A11044DA}"/>
                  </a:ext>
                </a:extLst>
              </p:cNvPr>
              <p:cNvSpPr>
                <a:spLocks noGrp="1" noRot="1" noChangeAspect="1" noMove="1" noResize="1" noEditPoints="1" noAdjustHandles="1" noChangeArrowheads="1" noChangeShapeType="1" noTextEdit="1"/>
              </p:cNvSpPr>
              <p:nvPr>
                <p:ph idx="1"/>
              </p:nvPr>
            </p:nvSpPr>
            <p:spPr>
              <a:xfrm>
                <a:off x="838199" y="1402838"/>
                <a:ext cx="10793361" cy="4351338"/>
              </a:xfrm>
              <a:blipFill>
                <a:blip r:embed="rId4"/>
                <a:stretch>
                  <a:fillRect l="-734" t="-2661"/>
                </a:stretch>
              </a:blipFill>
            </p:spPr>
            <p:txBody>
              <a:bodyPr/>
              <a:lstStyle/>
              <a:p>
                <a:r>
                  <a:rPr lang="en-US">
                    <a:noFill/>
                  </a:rPr>
                  <a:t> </a:t>
                </a:r>
              </a:p>
            </p:txBody>
          </p:sp>
        </mc:Fallback>
      </mc:AlternateContent>
    </p:spTree>
    <p:extLst>
      <p:ext uri="{BB962C8B-B14F-4D97-AF65-F5344CB8AC3E}">
        <p14:creationId xmlns:p14="http://schemas.microsoft.com/office/powerpoint/2010/main" val="2386901150"/>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图片 62" descr="灰色线条背景"/>
          <p:cNvPicPr>
            <a:picLocks noChangeAspect="1"/>
          </p:cNvPicPr>
          <p:nvPr/>
        </p:nvPicPr>
        <p:blipFill>
          <a:blip r:embed="rId2"/>
          <a:srcRect l="15713" t="64470" r="32922" b="8998"/>
          <a:stretch>
            <a:fillRect/>
          </a:stretch>
        </p:blipFill>
        <p:spPr>
          <a:xfrm>
            <a:off x="2560320" y="3216275"/>
            <a:ext cx="9768205" cy="3641725"/>
          </a:xfrm>
          <a:prstGeom prst="rect">
            <a:avLst/>
          </a:prstGeom>
        </p:spPr>
      </p:pic>
      <p:sp>
        <p:nvSpPr>
          <p:cNvPr id="28" name="任意多边形: 形状 27"/>
          <p:cNvSpPr/>
          <p:nvPr/>
        </p:nvSpPr>
        <p:spPr>
          <a:xfrm>
            <a:off x="0" y="-20955"/>
            <a:ext cx="3870960" cy="6898005"/>
          </a:xfrm>
          <a:custGeom>
            <a:avLst/>
            <a:gdLst>
              <a:gd name="connsiteX0" fmla="*/ 0 w 5101701"/>
              <a:gd name="connsiteY0" fmla="*/ 0 h 6878896"/>
              <a:gd name="connsiteX1" fmla="*/ 3099572 w 5101701"/>
              <a:gd name="connsiteY1" fmla="*/ 0 h 6878896"/>
              <a:gd name="connsiteX2" fmla="*/ 3205616 w 5101701"/>
              <a:gd name="connsiteY2" fmla="*/ 60974 h 6878896"/>
              <a:gd name="connsiteX3" fmla="*/ 5101701 w 5101701"/>
              <a:gd name="connsiteY3" fmla="*/ 3429000 h 6878896"/>
              <a:gd name="connsiteX4" fmla="*/ 3205616 w 5101701"/>
              <a:gd name="connsiteY4" fmla="*/ 6797026 h 6878896"/>
              <a:gd name="connsiteX5" fmla="*/ 3063231 w 5101701"/>
              <a:gd name="connsiteY5" fmla="*/ 6878896 h 6878896"/>
              <a:gd name="connsiteX6" fmla="*/ 0 w 5101701"/>
              <a:gd name="connsiteY6" fmla="*/ 6878896 h 6878896"/>
              <a:gd name="connsiteX7" fmla="*/ 0 w 5101701"/>
              <a:gd name="connsiteY7" fmla="*/ 0 h 687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1701" h="6878896">
                <a:moveTo>
                  <a:pt x="0" y="0"/>
                </a:moveTo>
                <a:lnTo>
                  <a:pt x="3099572" y="0"/>
                </a:lnTo>
                <a:lnTo>
                  <a:pt x="3205616" y="60974"/>
                </a:lnTo>
                <a:cubicBezTo>
                  <a:pt x="4342364" y="751678"/>
                  <a:pt x="5101701" y="2001663"/>
                  <a:pt x="5101701" y="3429000"/>
                </a:cubicBezTo>
                <a:cubicBezTo>
                  <a:pt x="5101701" y="4856337"/>
                  <a:pt x="4342364" y="6106321"/>
                  <a:pt x="3205616" y="6797026"/>
                </a:cubicBezTo>
                <a:lnTo>
                  <a:pt x="3063231" y="6878896"/>
                </a:lnTo>
                <a:lnTo>
                  <a:pt x="0" y="6878896"/>
                </a:lnTo>
                <a:lnTo>
                  <a:pt x="0" y="0"/>
                </a:lnTo>
                <a:close/>
              </a:path>
            </a:pathLst>
          </a:cu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6170" name="任意多边形: 形状 6169"/>
          <p:cNvSpPr/>
          <p:nvPr/>
        </p:nvSpPr>
        <p:spPr>
          <a:xfrm>
            <a:off x="10422255" y="0"/>
            <a:ext cx="1769745" cy="1729105"/>
          </a:xfrm>
          <a:custGeom>
            <a:avLst/>
            <a:gdLst>
              <a:gd name="connsiteX0" fmla="*/ 69718 w 2359238"/>
              <a:gd name="connsiteY0" fmla="*/ 0 h 2239647"/>
              <a:gd name="connsiteX1" fmla="*/ 919065 w 2359238"/>
              <a:gd name="connsiteY1" fmla="*/ 0 h 2239647"/>
              <a:gd name="connsiteX2" fmla="*/ 903714 w 2359238"/>
              <a:gd name="connsiteY2" fmla="*/ 25268 h 2239647"/>
              <a:gd name="connsiteX3" fmla="*/ 787052 w 2359238"/>
              <a:gd name="connsiteY3" fmla="*/ 486003 h 2239647"/>
              <a:gd name="connsiteX4" fmla="*/ 1753644 w 2359238"/>
              <a:gd name="connsiteY4" fmla="*/ 1452595 h 2239647"/>
              <a:gd name="connsiteX5" fmla="*/ 2294075 w 2359238"/>
              <a:gd name="connsiteY5" fmla="*/ 1287516 h 2239647"/>
              <a:gd name="connsiteX6" fmla="*/ 2359238 w 2359238"/>
              <a:gd name="connsiteY6" fmla="*/ 1233752 h 2239647"/>
              <a:gd name="connsiteX7" fmla="*/ 2359238 w 2359238"/>
              <a:gd name="connsiteY7" fmla="*/ 2130021 h 2239647"/>
              <a:gd name="connsiteX8" fmla="*/ 2275124 w 2359238"/>
              <a:gd name="connsiteY8" fmla="*/ 2160807 h 2239647"/>
              <a:gd name="connsiteX9" fmla="*/ 1753644 w 2359238"/>
              <a:gd name="connsiteY9" fmla="*/ 2239647 h 2239647"/>
              <a:gd name="connsiteX10" fmla="*/ 0 w 2359238"/>
              <a:gd name="connsiteY10" fmla="*/ 486003 h 2239647"/>
              <a:gd name="connsiteX11" fmla="*/ 35628 w 2359238"/>
              <a:gd name="connsiteY11" fmla="*/ 132583 h 2239647"/>
              <a:gd name="connsiteX12" fmla="*/ 69718 w 2359238"/>
              <a:gd name="connsiteY12" fmla="*/ 0 h 2239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9238" h="2239647">
                <a:moveTo>
                  <a:pt x="69718" y="0"/>
                </a:moveTo>
                <a:lnTo>
                  <a:pt x="919065" y="0"/>
                </a:lnTo>
                <a:lnTo>
                  <a:pt x="903714" y="25268"/>
                </a:lnTo>
                <a:cubicBezTo>
                  <a:pt x="829314" y="162227"/>
                  <a:pt x="787052" y="319180"/>
                  <a:pt x="787052" y="486003"/>
                </a:cubicBezTo>
                <a:cubicBezTo>
                  <a:pt x="787052" y="1019837"/>
                  <a:pt x="1219810" y="1452595"/>
                  <a:pt x="1753644" y="1452595"/>
                </a:cubicBezTo>
                <a:cubicBezTo>
                  <a:pt x="1953832" y="1452595"/>
                  <a:pt x="2139806" y="1391738"/>
                  <a:pt x="2294075" y="1287516"/>
                </a:cubicBezTo>
                <a:lnTo>
                  <a:pt x="2359238" y="1233752"/>
                </a:lnTo>
                <a:lnTo>
                  <a:pt x="2359238" y="2130021"/>
                </a:lnTo>
                <a:lnTo>
                  <a:pt x="2275124" y="2160807"/>
                </a:lnTo>
                <a:cubicBezTo>
                  <a:pt x="2110389" y="2212045"/>
                  <a:pt x="1935240" y="2239647"/>
                  <a:pt x="1753644" y="2239647"/>
                </a:cubicBezTo>
                <a:cubicBezTo>
                  <a:pt x="785133" y="2239647"/>
                  <a:pt x="0" y="1454514"/>
                  <a:pt x="0" y="486003"/>
                </a:cubicBezTo>
                <a:cubicBezTo>
                  <a:pt x="0" y="364939"/>
                  <a:pt x="12268" y="246741"/>
                  <a:pt x="35628" y="132583"/>
                </a:cubicBezTo>
                <a:lnTo>
                  <a:pt x="69718" y="0"/>
                </a:lnTo>
                <a:close/>
              </a:path>
            </a:pathLst>
          </a:cu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273" name="文本框 272"/>
          <p:cNvSpPr txBox="1"/>
          <p:nvPr/>
        </p:nvSpPr>
        <p:spPr>
          <a:xfrm>
            <a:off x="6503670" y="3095625"/>
            <a:ext cx="4033520" cy="1200329"/>
          </a:xfrm>
          <a:prstGeom prst="rect">
            <a:avLst/>
          </a:prstGeom>
          <a:noFill/>
        </p:spPr>
        <p:txBody>
          <a:bodyPr wrap="square" lIns="91440" tIns="45720" rIns="91440" bIns="45720" rtlCol="0" anchor="t">
            <a:spAutoFit/>
          </a:bodyPr>
          <a:lstStyle/>
          <a:p>
            <a:pPr fontAlgn="base"/>
            <a:r>
              <a:rPr lang="en-US" sz="3600">
                <a:solidFill>
                  <a:schemeClr val="tx1">
                    <a:lumMod val="85000"/>
                    <a:lumOff val="15000"/>
                  </a:schemeClr>
                </a:solidFill>
                <a:latin typeface="Calibri"/>
                <a:cs typeface="Calibri"/>
              </a:rPr>
              <a:t>Some more insight about multi-tasking</a:t>
            </a:r>
          </a:p>
        </p:txBody>
      </p:sp>
      <p:sp>
        <p:nvSpPr>
          <p:cNvPr id="40" name="矩形 39"/>
          <p:cNvSpPr/>
          <p:nvPr/>
        </p:nvSpPr>
        <p:spPr>
          <a:xfrm>
            <a:off x="6503670" y="2010410"/>
            <a:ext cx="3605530" cy="923330"/>
          </a:xfrm>
          <a:prstGeom prst="rect">
            <a:avLst/>
          </a:prstGeom>
          <a:ln>
            <a:noFill/>
          </a:ln>
        </p:spPr>
        <p:txBody>
          <a:bodyPr wrap="square" lIns="91440" tIns="45720" rIns="91440" bIns="45720" anchor="t">
            <a:spAutoFit/>
          </a:bodyPr>
          <a:lstStyle/>
          <a:p>
            <a:pPr algn="l" defTabSz="914400"/>
            <a:r>
              <a:rPr lang="en-US" altLang="zh-CN" sz="5400" b="1">
                <a:solidFill>
                  <a:schemeClr val="tx1">
                    <a:lumMod val="75000"/>
                    <a:lumOff val="25000"/>
                  </a:schemeClr>
                </a:solidFill>
                <a:latin typeface="字魂105号-简雅黑" panose="00000500000000000000" pitchFamily="2" charset="-122"/>
                <a:ea typeface="字魂105号-简雅黑"/>
                <a:cs typeface="字魂105号-简雅黑" panose="00000500000000000000" pitchFamily="2" charset="-122"/>
                <a:sym typeface="字魂105号-简雅黑" panose="00000500000000000000" pitchFamily="2" charset="-122"/>
              </a:rPr>
              <a:t>PART 04</a:t>
            </a:r>
            <a:endParaRPr lang="en-US" altLang="zh-CN" sz="5400" b="1">
              <a:solidFill>
                <a:schemeClr val="tx1">
                  <a:lumMod val="75000"/>
                  <a:lumOff val="25000"/>
                </a:schemeClr>
              </a:solidFill>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Tree>
    <p:extLst>
      <p:ext uri="{BB962C8B-B14F-4D97-AF65-F5344CB8AC3E}">
        <p14:creationId xmlns:p14="http://schemas.microsoft.com/office/powerpoint/2010/main" val="3217870547"/>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34520-39F8-4D15-8C56-71449026CF64}"/>
              </a:ext>
            </a:extLst>
          </p:cNvPr>
          <p:cNvSpPr>
            <a:spLocks noGrp="1"/>
          </p:cNvSpPr>
          <p:nvPr>
            <p:ph type="title"/>
          </p:nvPr>
        </p:nvSpPr>
        <p:spPr>
          <a:xfrm>
            <a:off x="839788" y="365125"/>
            <a:ext cx="10515600" cy="823913"/>
          </a:xfrm>
        </p:spPr>
        <p:txBody>
          <a:bodyPr/>
          <a:lstStyle/>
          <a:p>
            <a:r>
              <a:rPr lang="en-US" dirty="0">
                <a:solidFill>
                  <a:schemeClr val="tx1">
                    <a:lumMod val="85000"/>
                    <a:lumOff val="15000"/>
                  </a:schemeClr>
                </a:solidFill>
                <a:latin typeface="Calibri" panose="020F0502020204030204" pitchFamily="34" charset="0"/>
                <a:cs typeface="Calibri" panose="020F0502020204030204" pitchFamily="34" charset="0"/>
              </a:rPr>
              <a:t>T</a:t>
            </a:r>
            <a:r>
              <a:rPr lang="en-CN">
                <a:solidFill>
                  <a:schemeClr val="tx1">
                    <a:lumMod val="85000"/>
                    <a:lumOff val="15000"/>
                  </a:schemeClr>
                </a:solidFill>
                <a:latin typeface="Calibri" panose="020F0502020204030204" pitchFamily="34" charset="0"/>
                <a:cs typeface="Calibri" panose="020F0502020204030204" pitchFamily="34" charset="0"/>
              </a:rPr>
              <a:t>ask1 vs Task2—</a:t>
            </a:r>
            <a:r>
              <a:rPr lang="en-GB" dirty="0">
                <a:solidFill>
                  <a:schemeClr val="tx1">
                    <a:lumMod val="85000"/>
                    <a:lumOff val="15000"/>
                  </a:schemeClr>
                </a:solidFill>
                <a:latin typeface="Calibri" panose="020F0502020204030204" pitchFamily="34" charset="0"/>
                <a:cs typeface="Calibri" panose="020F0502020204030204" pitchFamily="34" charset="0"/>
              </a:rPr>
              <a:t> common important factor</a:t>
            </a:r>
            <a:endParaRPr lang="en-US" dirty="0">
              <a:solidFill>
                <a:schemeClr val="tx1">
                  <a:lumMod val="85000"/>
                  <a:lumOff val="15000"/>
                </a:schemeClr>
              </a:solidFill>
              <a:latin typeface="Calibri" panose="020F0502020204030204" pitchFamily="34" charset="0"/>
              <a:ea typeface="等线 Light"/>
              <a:cs typeface="Calibri" panose="020F0502020204030204" pitchFamily="34" charset="0"/>
            </a:endParaRPr>
          </a:p>
        </p:txBody>
      </p:sp>
      <p:sp>
        <p:nvSpPr>
          <p:cNvPr id="3" name="Text Placeholder 2">
            <a:extLst>
              <a:ext uri="{FF2B5EF4-FFF2-40B4-BE49-F238E27FC236}">
                <a16:creationId xmlns:a16="http://schemas.microsoft.com/office/drawing/2014/main" id="{8C21BFD6-10B2-28D0-256E-AA83D07BDE47}"/>
              </a:ext>
            </a:extLst>
          </p:cNvPr>
          <p:cNvSpPr>
            <a:spLocks noGrp="1"/>
          </p:cNvSpPr>
          <p:nvPr>
            <p:ph type="body" idx="1"/>
          </p:nvPr>
        </p:nvSpPr>
        <p:spPr>
          <a:xfrm>
            <a:off x="6415420" y="1143986"/>
            <a:ext cx="5157787" cy="435123"/>
          </a:xfrm>
        </p:spPr>
        <p:txBody>
          <a:bodyPr/>
          <a:lstStyle/>
          <a:p>
            <a:r>
              <a:rPr lang="en-CN">
                <a:solidFill>
                  <a:schemeClr val="tx1">
                    <a:lumMod val="85000"/>
                    <a:lumOff val="15000"/>
                  </a:schemeClr>
                </a:solidFill>
              </a:rPr>
              <a:t>regression</a:t>
            </a:r>
            <a:endParaRPr lang="en-US">
              <a:solidFill>
                <a:schemeClr val="tx1">
                  <a:lumMod val="85000"/>
                  <a:lumOff val="15000"/>
                </a:schemeClr>
              </a:solidFill>
              <a:ea typeface="等线"/>
            </a:endParaRPr>
          </a:p>
        </p:txBody>
      </p:sp>
      <p:pic>
        <p:nvPicPr>
          <p:cNvPr id="8" name="Content Placeholder 7" descr="A picture containing graphical user interface&#10;&#10;Description automatically generated">
            <a:extLst>
              <a:ext uri="{FF2B5EF4-FFF2-40B4-BE49-F238E27FC236}">
                <a16:creationId xmlns:a16="http://schemas.microsoft.com/office/drawing/2014/main" id="{EB3A8B7D-08B7-05C3-F8F9-B4D64D497B60}"/>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b="28278"/>
          <a:stretch/>
        </p:blipFill>
        <p:spPr>
          <a:xfrm>
            <a:off x="6209088" y="1688605"/>
            <a:ext cx="5210470" cy="4419661"/>
          </a:xfrm>
        </p:spPr>
      </p:pic>
      <p:sp>
        <p:nvSpPr>
          <p:cNvPr id="5" name="Text Placeholder 4">
            <a:extLst>
              <a:ext uri="{FF2B5EF4-FFF2-40B4-BE49-F238E27FC236}">
                <a16:creationId xmlns:a16="http://schemas.microsoft.com/office/drawing/2014/main" id="{DC5724F8-B966-786B-4597-5F502078C431}"/>
              </a:ext>
            </a:extLst>
          </p:cNvPr>
          <p:cNvSpPr>
            <a:spLocks noGrp="1"/>
          </p:cNvSpPr>
          <p:nvPr>
            <p:ph type="body" sz="quarter" idx="3"/>
          </p:nvPr>
        </p:nvSpPr>
        <p:spPr>
          <a:xfrm>
            <a:off x="839788" y="1189038"/>
            <a:ext cx="5183188" cy="468987"/>
          </a:xfrm>
        </p:spPr>
        <p:txBody>
          <a:bodyPr/>
          <a:lstStyle/>
          <a:p>
            <a:r>
              <a:rPr lang="en-CN">
                <a:solidFill>
                  <a:schemeClr val="tx1">
                    <a:lumMod val="85000"/>
                    <a:lumOff val="15000"/>
                  </a:schemeClr>
                </a:solidFill>
              </a:rPr>
              <a:t>classification</a:t>
            </a:r>
            <a:endParaRPr lang="en-US">
              <a:solidFill>
                <a:schemeClr val="tx1">
                  <a:lumMod val="85000"/>
                  <a:lumOff val="15000"/>
                </a:schemeClr>
              </a:solidFill>
              <a:ea typeface="等线"/>
            </a:endParaRPr>
          </a:p>
        </p:txBody>
      </p:sp>
      <p:pic>
        <p:nvPicPr>
          <p:cNvPr id="10" name="Content Placeholder 9" descr="Table&#10;&#10;Description automatically generated">
            <a:extLst>
              <a:ext uri="{FF2B5EF4-FFF2-40B4-BE49-F238E27FC236}">
                <a16:creationId xmlns:a16="http://schemas.microsoft.com/office/drawing/2014/main" id="{F5899A09-02C4-8A11-C054-030B12FB7E4C}"/>
              </a:ext>
            </a:extLst>
          </p:cNvPr>
          <p:cNvPicPr>
            <a:picLocks noGrp="1" noChangeAspect="1"/>
          </p:cNvPicPr>
          <p:nvPr>
            <p:ph sz="quarter" idx="4"/>
          </p:nvPr>
        </p:nvPicPr>
        <p:blipFill rotWithShape="1">
          <a:blip r:embed="rId4">
            <a:extLst>
              <a:ext uri="{28A0092B-C50C-407E-A947-70E740481C1C}">
                <a14:useLocalDpi xmlns:a14="http://schemas.microsoft.com/office/drawing/2010/main" val="0"/>
              </a:ext>
            </a:extLst>
          </a:blip>
          <a:srcRect b="27830"/>
          <a:stretch/>
        </p:blipFill>
        <p:spPr>
          <a:xfrm>
            <a:off x="556089" y="1613778"/>
            <a:ext cx="5612938" cy="4438632"/>
          </a:xfrm>
        </p:spPr>
      </p:pic>
      <p:pic>
        <p:nvPicPr>
          <p:cNvPr id="27" name="Content Placeholder 7" descr="A picture containing graphical user interface&#10;&#10;Description automatically generated">
            <a:extLst>
              <a:ext uri="{FF2B5EF4-FFF2-40B4-BE49-F238E27FC236}">
                <a16:creationId xmlns:a16="http://schemas.microsoft.com/office/drawing/2014/main" id="{2E9F39C7-922D-EB23-763F-B959D8E9A315}"/>
              </a:ext>
            </a:extLst>
          </p:cNvPr>
          <p:cNvPicPr>
            <a:picLocks noChangeAspect="1"/>
          </p:cNvPicPr>
          <p:nvPr/>
        </p:nvPicPr>
        <p:blipFill rotWithShape="1">
          <a:blip r:embed="rId3">
            <a:extLst>
              <a:ext uri="{28A0092B-C50C-407E-A947-70E740481C1C}">
                <a14:useLocalDpi xmlns:a14="http://schemas.microsoft.com/office/drawing/2010/main" val="0"/>
              </a:ext>
            </a:extLst>
          </a:blip>
          <a:srcRect t="94133"/>
          <a:stretch/>
        </p:blipFill>
        <p:spPr>
          <a:xfrm>
            <a:off x="810598" y="6033349"/>
            <a:ext cx="5459306" cy="367200"/>
          </a:xfrm>
          <a:prstGeom prst="rect">
            <a:avLst/>
          </a:prstGeom>
        </p:spPr>
      </p:pic>
      <p:pic>
        <p:nvPicPr>
          <p:cNvPr id="29" name="Content Placeholder 9" descr="Table&#10;&#10;Description automatically generated">
            <a:extLst>
              <a:ext uri="{FF2B5EF4-FFF2-40B4-BE49-F238E27FC236}">
                <a16:creationId xmlns:a16="http://schemas.microsoft.com/office/drawing/2014/main" id="{975F46E9-8178-51AC-161A-C2DEDCDFDD4C}"/>
              </a:ext>
            </a:extLst>
          </p:cNvPr>
          <p:cNvPicPr>
            <a:picLocks noChangeAspect="1"/>
          </p:cNvPicPr>
          <p:nvPr/>
        </p:nvPicPr>
        <p:blipFill rotWithShape="1">
          <a:blip r:embed="rId4">
            <a:extLst>
              <a:ext uri="{28A0092B-C50C-407E-A947-70E740481C1C}">
                <a14:useLocalDpi xmlns:a14="http://schemas.microsoft.com/office/drawing/2010/main" val="0"/>
              </a:ext>
            </a:extLst>
          </a:blip>
          <a:srcRect t="95156"/>
          <a:stretch/>
        </p:blipFill>
        <p:spPr>
          <a:xfrm>
            <a:off x="5911702" y="6092769"/>
            <a:ext cx="5443686" cy="296559"/>
          </a:xfrm>
          <a:prstGeom prst="rect">
            <a:avLst/>
          </a:prstGeom>
        </p:spPr>
      </p:pic>
      <p:sp>
        <p:nvSpPr>
          <p:cNvPr id="7" name="Frame 6">
            <a:extLst>
              <a:ext uri="{FF2B5EF4-FFF2-40B4-BE49-F238E27FC236}">
                <a16:creationId xmlns:a16="http://schemas.microsoft.com/office/drawing/2014/main" id="{6FFD21EF-6094-BCE4-F820-AD1E6790F4C9}"/>
              </a:ext>
            </a:extLst>
          </p:cNvPr>
          <p:cNvSpPr/>
          <p:nvPr/>
        </p:nvSpPr>
        <p:spPr>
          <a:xfrm>
            <a:off x="1672855" y="2279315"/>
            <a:ext cx="2218661" cy="233916"/>
          </a:xfrm>
          <a:prstGeom prst="fram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N">
              <a:solidFill>
                <a:schemeClr val="tx1"/>
              </a:solidFill>
            </a:endParaRPr>
          </a:p>
        </p:txBody>
      </p:sp>
      <p:sp>
        <p:nvSpPr>
          <p:cNvPr id="9" name="Frame 8">
            <a:extLst>
              <a:ext uri="{FF2B5EF4-FFF2-40B4-BE49-F238E27FC236}">
                <a16:creationId xmlns:a16="http://schemas.microsoft.com/office/drawing/2014/main" id="{6817BB83-D1CC-D734-E660-566F616817D1}"/>
              </a:ext>
            </a:extLst>
          </p:cNvPr>
          <p:cNvSpPr/>
          <p:nvPr/>
        </p:nvSpPr>
        <p:spPr>
          <a:xfrm>
            <a:off x="6935972" y="2335739"/>
            <a:ext cx="2179674" cy="233916"/>
          </a:xfrm>
          <a:prstGeom prst="fram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N">
              <a:solidFill>
                <a:schemeClr val="tx1"/>
              </a:solidFill>
            </a:endParaRPr>
          </a:p>
        </p:txBody>
      </p:sp>
      <mc:AlternateContent xmlns:mc="http://schemas.openxmlformats.org/markup-compatibility/2006" xmlns:p14="http://schemas.microsoft.com/office/powerpoint/2010/main">
        <mc:Choice Requires="p14">
          <p:contentPart p14:bwMode="auto" r:id="rId5">
            <p14:nvContentPartPr>
              <p14:cNvPr id="20" name="Ink 19">
                <a:extLst>
                  <a:ext uri="{FF2B5EF4-FFF2-40B4-BE49-F238E27FC236}">
                    <a16:creationId xmlns:a16="http://schemas.microsoft.com/office/drawing/2014/main" id="{A644D91E-06CE-7F33-A58C-4171E097D36D}"/>
                  </a:ext>
                </a:extLst>
              </p14:cNvPr>
              <p14:cNvContentPartPr/>
              <p14:nvPr/>
            </p14:nvContentPartPr>
            <p14:xfrm>
              <a:off x="2893394" y="3467104"/>
              <a:ext cx="885600" cy="22680"/>
            </p14:xfrm>
          </p:contentPart>
        </mc:Choice>
        <mc:Fallback xmlns="">
          <p:pic>
            <p:nvPicPr>
              <p:cNvPr id="20" name="Ink 19">
                <a:extLst>
                  <a:ext uri="{FF2B5EF4-FFF2-40B4-BE49-F238E27FC236}">
                    <a16:creationId xmlns:a16="http://schemas.microsoft.com/office/drawing/2014/main" id="{A644D91E-06CE-7F33-A58C-4171E097D36D}"/>
                  </a:ext>
                </a:extLst>
              </p:cNvPr>
              <p:cNvPicPr/>
              <p:nvPr/>
            </p:nvPicPr>
            <p:blipFill>
              <a:blip r:embed="rId6"/>
              <a:stretch>
                <a:fillRect/>
              </a:stretch>
            </p:blipFill>
            <p:spPr>
              <a:xfrm>
                <a:off x="2857394" y="3395104"/>
                <a:ext cx="95724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27DEA342-6A65-1E90-6176-B9448A856A6D}"/>
                  </a:ext>
                </a:extLst>
              </p14:cNvPr>
              <p14:cNvContentPartPr/>
              <p14:nvPr/>
            </p14:nvContentPartPr>
            <p14:xfrm>
              <a:off x="8172794" y="3249664"/>
              <a:ext cx="867240" cy="21600"/>
            </p14:xfrm>
          </p:contentPart>
        </mc:Choice>
        <mc:Fallback xmlns="">
          <p:pic>
            <p:nvPicPr>
              <p:cNvPr id="21" name="Ink 20">
                <a:extLst>
                  <a:ext uri="{FF2B5EF4-FFF2-40B4-BE49-F238E27FC236}">
                    <a16:creationId xmlns:a16="http://schemas.microsoft.com/office/drawing/2014/main" id="{27DEA342-6A65-1E90-6176-B9448A856A6D}"/>
                  </a:ext>
                </a:extLst>
              </p:cNvPr>
              <p:cNvPicPr/>
              <p:nvPr/>
            </p:nvPicPr>
            <p:blipFill>
              <a:blip r:embed="rId8"/>
              <a:stretch>
                <a:fillRect/>
              </a:stretch>
            </p:blipFill>
            <p:spPr>
              <a:xfrm>
                <a:off x="8136794" y="3177664"/>
                <a:ext cx="9388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4" name="Ink 23">
                <a:extLst>
                  <a:ext uri="{FF2B5EF4-FFF2-40B4-BE49-F238E27FC236}">
                    <a16:creationId xmlns:a16="http://schemas.microsoft.com/office/drawing/2014/main" id="{5994E7D9-5AD9-1AC5-CB36-BEB02DB2C33D}"/>
                  </a:ext>
                </a:extLst>
              </p14:cNvPr>
              <p14:cNvContentPartPr/>
              <p14:nvPr/>
            </p14:nvContentPartPr>
            <p14:xfrm>
              <a:off x="2243234" y="4317064"/>
              <a:ext cx="1573560" cy="39240"/>
            </p14:xfrm>
          </p:contentPart>
        </mc:Choice>
        <mc:Fallback xmlns="">
          <p:pic>
            <p:nvPicPr>
              <p:cNvPr id="24" name="Ink 23">
                <a:extLst>
                  <a:ext uri="{FF2B5EF4-FFF2-40B4-BE49-F238E27FC236}">
                    <a16:creationId xmlns:a16="http://schemas.microsoft.com/office/drawing/2014/main" id="{5994E7D9-5AD9-1AC5-CB36-BEB02DB2C33D}"/>
                  </a:ext>
                </a:extLst>
              </p:cNvPr>
              <p:cNvPicPr/>
              <p:nvPr/>
            </p:nvPicPr>
            <p:blipFill>
              <a:blip r:embed="rId10"/>
              <a:stretch>
                <a:fillRect/>
              </a:stretch>
            </p:blipFill>
            <p:spPr>
              <a:xfrm>
                <a:off x="2207234" y="4245064"/>
                <a:ext cx="164520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5" name="Ink 24">
                <a:extLst>
                  <a:ext uri="{FF2B5EF4-FFF2-40B4-BE49-F238E27FC236}">
                    <a16:creationId xmlns:a16="http://schemas.microsoft.com/office/drawing/2014/main" id="{4798CFC1-30B7-1D6B-B42B-5B321297C0E8}"/>
                  </a:ext>
                </a:extLst>
              </p14:cNvPr>
              <p14:cNvContentPartPr/>
              <p14:nvPr/>
            </p14:nvContentPartPr>
            <p14:xfrm>
              <a:off x="7512914" y="5419024"/>
              <a:ext cx="1592280" cy="21960"/>
            </p14:xfrm>
          </p:contentPart>
        </mc:Choice>
        <mc:Fallback xmlns="">
          <p:pic>
            <p:nvPicPr>
              <p:cNvPr id="25" name="Ink 24">
                <a:extLst>
                  <a:ext uri="{FF2B5EF4-FFF2-40B4-BE49-F238E27FC236}">
                    <a16:creationId xmlns:a16="http://schemas.microsoft.com/office/drawing/2014/main" id="{4798CFC1-30B7-1D6B-B42B-5B321297C0E8}"/>
                  </a:ext>
                </a:extLst>
              </p:cNvPr>
              <p:cNvPicPr/>
              <p:nvPr/>
            </p:nvPicPr>
            <p:blipFill>
              <a:blip r:embed="rId12"/>
              <a:stretch>
                <a:fillRect/>
              </a:stretch>
            </p:blipFill>
            <p:spPr>
              <a:xfrm>
                <a:off x="7476922" y="5347024"/>
                <a:ext cx="1663904"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Ink 25">
                <a:extLst>
                  <a:ext uri="{FF2B5EF4-FFF2-40B4-BE49-F238E27FC236}">
                    <a16:creationId xmlns:a16="http://schemas.microsoft.com/office/drawing/2014/main" id="{014CAF18-6B4C-4FBC-4D10-17F7B1569918}"/>
                  </a:ext>
                </a:extLst>
              </p14:cNvPr>
              <p14:cNvContentPartPr/>
              <p14:nvPr/>
            </p14:nvContentPartPr>
            <p14:xfrm>
              <a:off x="1743554" y="4816384"/>
              <a:ext cx="2057760" cy="57240"/>
            </p14:xfrm>
          </p:contentPart>
        </mc:Choice>
        <mc:Fallback xmlns="">
          <p:pic>
            <p:nvPicPr>
              <p:cNvPr id="26" name="Ink 25">
                <a:extLst>
                  <a:ext uri="{FF2B5EF4-FFF2-40B4-BE49-F238E27FC236}">
                    <a16:creationId xmlns:a16="http://schemas.microsoft.com/office/drawing/2014/main" id="{014CAF18-6B4C-4FBC-4D10-17F7B1569918}"/>
                  </a:ext>
                </a:extLst>
              </p:cNvPr>
              <p:cNvPicPr/>
              <p:nvPr/>
            </p:nvPicPr>
            <p:blipFill>
              <a:blip r:embed="rId14"/>
              <a:stretch>
                <a:fillRect/>
              </a:stretch>
            </p:blipFill>
            <p:spPr>
              <a:xfrm>
                <a:off x="1707554" y="4744384"/>
                <a:ext cx="212940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5" name="Ink 34">
                <a:extLst>
                  <a:ext uri="{FF2B5EF4-FFF2-40B4-BE49-F238E27FC236}">
                    <a16:creationId xmlns:a16="http://schemas.microsoft.com/office/drawing/2014/main" id="{B9BB9FAD-8EA2-B6DB-E83E-9E44D5DFC97B}"/>
                  </a:ext>
                </a:extLst>
              </p14:cNvPr>
              <p14:cNvContentPartPr/>
              <p14:nvPr/>
            </p14:nvContentPartPr>
            <p14:xfrm>
              <a:off x="7022594" y="4618384"/>
              <a:ext cx="2035440" cy="39240"/>
            </p14:xfrm>
          </p:contentPart>
        </mc:Choice>
        <mc:Fallback xmlns="">
          <p:pic>
            <p:nvPicPr>
              <p:cNvPr id="35" name="Ink 34">
                <a:extLst>
                  <a:ext uri="{FF2B5EF4-FFF2-40B4-BE49-F238E27FC236}">
                    <a16:creationId xmlns:a16="http://schemas.microsoft.com/office/drawing/2014/main" id="{B9BB9FAD-8EA2-B6DB-E83E-9E44D5DFC97B}"/>
                  </a:ext>
                </a:extLst>
              </p:cNvPr>
              <p:cNvPicPr/>
              <p:nvPr/>
            </p:nvPicPr>
            <p:blipFill>
              <a:blip r:embed="rId16"/>
              <a:stretch>
                <a:fillRect/>
              </a:stretch>
            </p:blipFill>
            <p:spPr>
              <a:xfrm>
                <a:off x="6986594" y="4546384"/>
                <a:ext cx="210708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8" name="Ink 37">
                <a:extLst>
                  <a:ext uri="{FF2B5EF4-FFF2-40B4-BE49-F238E27FC236}">
                    <a16:creationId xmlns:a16="http://schemas.microsoft.com/office/drawing/2014/main" id="{DE3FBDA5-2424-00AC-F2B0-DFD2202198D7}"/>
                  </a:ext>
                </a:extLst>
              </p14:cNvPr>
              <p14:cNvContentPartPr/>
              <p14:nvPr/>
            </p14:nvContentPartPr>
            <p14:xfrm>
              <a:off x="7993514" y="4863544"/>
              <a:ext cx="1055160" cy="66960"/>
            </p14:xfrm>
          </p:contentPart>
        </mc:Choice>
        <mc:Fallback xmlns="">
          <p:pic>
            <p:nvPicPr>
              <p:cNvPr id="38" name="Ink 37">
                <a:extLst>
                  <a:ext uri="{FF2B5EF4-FFF2-40B4-BE49-F238E27FC236}">
                    <a16:creationId xmlns:a16="http://schemas.microsoft.com/office/drawing/2014/main" id="{DE3FBDA5-2424-00AC-F2B0-DFD2202198D7}"/>
                  </a:ext>
                </a:extLst>
              </p:cNvPr>
              <p:cNvPicPr/>
              <p:nvPr/>
            </p:nvPicPr>
            <p:blipFill>
              <a:blip r:embed="rId18"/>
              <a:stretch>
                <a:fillRect/>
              </a:stretch>
            </p:blipFill>
            <p:spPr>
              <a:xfrm>
                <a:off x="7957514" y="4791544"/>
                <a:ext cx="112680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9" name="Ink 38">
                <a:extLst>
                  <a:ext uri="{FF2B5EF4-FFF2-40B4-BE49-F238E27FC236}">
                    <a16:creationId xmlns:a16="http://schemas.microsoft.com/office/drawing/2014/main" id="{50B85824-F382-D2B8-CCEC-8BAF08BB9C48}"/>
                  </a:ext>
                </a:extLst>
              </p14:cNvPr>
              <p14:cNvContentPartPr/>
              <p14:nvPr/>
            </p14:nvContentPartPr>
            <p14:xfrm>
              <a:off x="2714474" y="5401024"/>
              <a:ext cx="1093320" cy="47880"/>
            </p14:xfrm>
          </p:contentPart>
        </mc:Choice>
        <mc:Fallback xmlns="">
          <p:pic>
            <p:nvPicPr>
              <p:cNvPr id="39" name="Ink 38">
                <a:extLst>
                  <a:ext uri="{FF2B5EF4-FFF2-40B4-BE49-F238E27FC236}">
                    <a16:creationId xmlns:a16="http://schemas.microsoft.com/office/drawing/2014/main" id="{50B85824-F382-D2B8-CCEC-8BAF08BB9C48}"/>
                  </a:ext>
                </a:extLst>
              </p:cNvPr>
              <p:cNvPicPr/>
              <p:nvPr/>
            </p:nvPicPr>
            <p:blipFill>
              <a:blip r:embed="rId20"/>
              <a:stretch>
                <a:fillRect/>
              </a:stretch>
            </p:blipFill>
            <p:spPr>
              <a:xfrm>
                <a:off x="2678474" y="5329024"/>
                <a:ext cx="116496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0" name="Ink 39">
                <a:extLst>
                  <a:ext uri="{FF2B5EF4-FFF2-40B4-BE49-F238E27FC236}">
                    <a16:creationId xmlns:a16="http://schemas.microsoft.com/office/drawing/2014/main" id="{D58211EE-0E69-0BF0-E3B3-DBAEBA8F2EA2}"/>
                  </a:ext>
                </a:extLst>
              </p14:cNvPr>
              <p14:cNvContentPartPr/>
              <p14:nvPr/>
            </p14:nvContentPartPr>
            <p14:xfrm>
              <a:off x="7116914" y="4333624"/>
              <a:ext cx="1893960" cy="40320"/>
            </p14:xfrm>
          </p:contentPart>
        </mc:Choice>
        <mc:Fallback xmlns="">
          <p:pic>
            <p:nvPicPr>
              <p:cNvPr id="40" name="Ink 39">
                <a:extLst>
                  <a:ext uri="{FF2B5EF4-FFF2-40B4-BE49-F238E27FC236}">
                    <a16:creationId xmlns:a16="http://schemas.microsoft.com/office/drawing/2014/main" id="{D58211EE-0E69-0BF0-E3B3-DBAEBA8F2EA2}"/>
                  </a:ext>
                </a:extLst>
              </p:cNvPr>
              <p:cNvPicPr/>
              <p:nvPr/>
            </p:nvPicPr>
            <p:blipFill>
              <a:blip r:embed="rId22"/>
              <a:stretch>
                <a:fillRect/>
              </a:stretch>
            </p:blipFill>
            <p:spPr>
              <a:xfrm>
                <a:off x="7080921" y="4261624"/>
                <a:ext cx="1965586"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1" name="Ink 40">
                <a:extLst>
                  <a:ext uri="{FF2B5EF4-FFF2-40B4-BE49-F238E27FC236}">
                    <a16:creationId xmlns:a16="http://schemas.microsoft.com/office/drawing/2014/main" id="{31D10690-ED62-9685-0B3C-22C4CF5ED5FE}"/>
                  </a:ext>
                </a:extLst>
              </p14:cNvPr>
              <p14:cNvContentPartPr/>
              <p14:nvPr/>
            </p14:nvContentPartPr>
            <p14:xfrm>
              <a:off x="1865954" y="2667544"/>
              <a:ext cx="1932480" cy="38520"/>
            </p14:xfrm>
          </p:contentPart>
        </mc:Choice>
        <mc:Fallback xmlns="">
          <p:pic>
            <p:nvPicPr>
              <p:cNvPr id="41" name="Ink 40">
                <a:extLst>
                  <a:ext uri="{FF2B5EF4-FFF2-40B4-BE49-F238E27FC236}">
                    <a16:creationId xmlns:a16="http://schemas.microsoft.com/office/drawing/2014/main" id="{31D10690-ED62-9685-0B3C-22C4CF5ED5FE}"/>
                  </a:ext>
                </a:extLst>
              </p:cNvPr>
              <p:cNvPicPr/>
              <p:nvPr/>
            </p:nvPicPr>
            <p:blipFill>
              <a:blip r:embed="rId24"/>
              <a:stretch>
                <a:fillRect/>
              </a:stretch>
            </p:blipFill>
            <p:spPr>
              <a:xfrm>
                <a:off x="1829954" y="2596211"/>
                <a:ext cx="2004120" cy="18083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3" name="Ink 42">
                <a:extLst>
                  <a:ext uri="{FF2B5EF4-FFF2-40B4-BE49-F238E27FC236}">
                    <a16:creationId xmlns:a16="http://schemas.microsoft.com/office/drawing/2014/main" id="{E6EC2EB7-DE61-160D-99E8-14091C17C865}"/>
                  </a:ext>
                </a:extLst>
              </p14:cNvPr>
              <p14:cNvContentPartPr/>
              <p14:nvPr/>
            </p14:nvContentPartPr>
            <p14:xfrm>
              <a:off x="2365634" y="2119624"/>
              <a:ext cx="1479240" cy="10800"/>
            </p14:xfrm>
          </p:contentPart>
        </mc:Choice>
        <mc:Fallback xmlns="">
          <p:pic>
            <p:nvPicPr>
              <p:cNvPr id="43" name="Ink 42">
                <a:extLst>
                  <a:ext uri="{FF2B5EF4-FFF2-40B4-BE49-F238E27FC236}">
                    <a16:creationId xmlns:a16="http://schemas.microsoft.com/office/drawing/2014/main" id="{E6EC2EB7-DE61-160D-99E8-14091C17C865}"/>
                  </a:ext>
                </a:extLst>
              </p:cNvPr>
              <p:cNvPicPr/>
              <p:nvPr/>
            </p:nvPicPr>
            <p:blipFill>
              <a:blip r:embed="rId26"/>
              <a:stretch>
                <a:fillRect/>
              </a:stretch>
            </p:blipFill>
            <p:spPr>
              <a:xfrm>
                <a:off x="2329634" y="2045141"/>
                <a:ext cx="1550880" cy="159393"/>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8" name="Ink 47">
                <a:extLst>
                  <a:ext uri="{FF2B5EF4-FFF2-40B4-BE49-F238E27FC236}">
                    <a16:creationId xmlns:a16="http://schemas.microsoft.com/office/drawing/2014/main" id="{C39682ED-2563-3D69-0023-88005C7C7C74}"/>
                  </a:ext>
                </a:extLst>
              </p14:cNvPr>
              <p14:cNvContentPartPr/>
              <p14:nvPr/>
            </p14:nvContentPartPr>
            <p14:xfrm>
              <a:off x="2139554" y="3223744"/>
              <a:ext cx="1648080" cy="18360"/>
            </p14:xfrm>
          </p:contentPart>
        </mc:Choice>
        <mc:Fallback xmlns="">
          <p:pic>
            <p:nvPicPr>
              <p:cNvPr id="48" name="Ink 47">
                <a:extLst>
                  <a:ext uri="{FF2B5EF4-FFF2-40B4-BE49-F238E27FC236}">
                    <a16:creationId xmlns:a16="http://schemas.microsoft.com/office/drawing/2014/main" id="{C39682ED-2563-3D69-0023-88005C7C7C74}"/>
                  </a:ext>
                </a:extLst>
              </p:cNvPr>
              <p:cNvPicPr/>
              <p:nvPr/>
            </p:nvPicPr>
            <p:blipFill>
              <a:blip r:embed="rId28"/>
              <a:stretch>
                <a:fillRect/>
              </a:stretch>
            </p:blipFill>
            <p:spPr>
              <a:xfrm>
                <a:off x="2103546" y="3150304"/>
                <a:ext cx="1719736" cy="164873"/>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0" name="Ink 49">
                <a:extLst>
                  <a:ext uri="{FF2B5EF4-FFF2-40B4-BE49-F238E27FC236}">
                    <a16:creationId xmlns:a16="http://schemas.microsoft.com/office/drawing/2014/main" id="{D7A6FE44-E773-46E8-3BF3-D05A1E9FC772}"/>
                  </a:ext>
                </a:extLst>
              </p14:cNvPr>
              <p14:cNvContentPartPr/>
              <p14:nvPr/>
            </p14:nvContentPartPr>
            <p14:xfrm>
              <a:off x="7371074" y="2676544"/>
              <a:ext cx="1696320" cy="29520"/>
            </p14:xfrm>
          </p:contentPart>
        </mc:Choice>
        <mc:Fallback xmlns="">
          <p:pic>
            <p:nvPicPr>
              <p:cNvPr id="50" name="Ink 49">
                <a:extLst>
                  <a:ext uri="{FF2B5EF4-FFF2-40B4-BE49-F238E27FC236}">
                    <a16:creationId xmlns:a16="http://schemas.microsoft.com/office/drawing/2014/main" id="{D7A6FE44-E773-46E8-3BF3-D05A1E9FC772}"/>
                  </a:ext>
                </a:extLst>
              </p:cNvPr>
              <p:cNvPicPr/>
              <p:nvPr/>
            </p:nvPicPr>
            <p:blipFill>
              <a:blip r:embed="rId30"/>
              <a:stretch>
                <a:fillRect/>
              </a:stretch>
            </p:blipFill>
            <p:spPr>
              <a:xfrm>
                <a:off x="7335074" y="2605411"/>
                <a:ext cx="1767960" cy="171429"/>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1" name="Ink 50">
                <a:extLst>
                  <a:ext uri="{FF2B5EF4-FFF2-40B4-BE49-F238E27FC236}">
                    <a16:creationId xmlns:a16="http://schemas.microsoft.com/office/drawing/2014/main" id="{EDE7E1B3-A08F-C093-03FD-996EF9ACF6D7}"/>
                  </a:ext>
                </a:extLst>
              </p14:cNvPr>
              <p14:cNvContentPartPr/>
              <p14:nvPr/>
            </p14:nvContentPartPr>
            <p14:xfrm>
              <a:off x="7635314" y="2968504"/>
              <a:ext cx="1422720" cy="29160"/>
            </p14:xfrm>
          </p:contentPart>
        </mc:Choice>
        <mc:Fallback xmlns="">
          <p:pic>
            <p:nvPicPr>
              <p:cNvPr id="51" name="Ink 50">
                <a:extLst>
                  <a:ext uri="{FF2B5EF4-FFF2-40B4-BE49-F238E27FC236}">
                    <a16:creationId xmlns:a16="http://schemas.microsoft.com/office/drawing/2014/main" id="{EDE7E1B3-A08F-C093-03FD-996EF9ACF6D7}"/>
                  </a:ext>
                </a:extLst>
              </p:cNvPr>
              <p:cNvPicPr/>
              <p:nvPr/>
            </p:nvPicPr>
            <p:blipFill>
              <a:blip r:embed="rId32"/>
              <a:stretch>
                <a:fillRect/>
              </a:stretch>
            </p:blipFill>
            <p:spPr>
              <a:xfrm>
                <a:off x="7599314" y="2896504"/>
                <a:ext cx="1494360" cy="172800"/>
              </a:xfrm>
              <a:prstGeom prst="rect">
                <a:avLst/>
              </a:prstGeom>
            </p:spPr>
          </p:pic>
        </mc:Fallback>
      </mc:AlternateContent>
    </p:spTree>
    <p:extLst>
      <p:ext uri="{BB962C8B-B14F-4D97-AF65-F5344CB8AC3E}">
        <p14:creationId xmlns:p14="http://schemas.microsoft.com/office/powerpoint/2010/main" val="2246238895"/>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753F-19EF-6123-59C2-32D0176CA807}"/>
              </a:ext>
            </a:extLst>
          </p:cNvPr>
          <p:cNvSpPr>
            <a:spLocks noGrp="1"/>
          </p:cNvSpPr>
          <p:nvPr>
            <p:ph type="title"/>
          </p:nvPr>
        </p:nvSpPr>
        <p:spPr/>
        <p:txBody>
          <a:bodyPr/>
          <a:lstStyle/>
          <a:p>
            <a:r>
              <a:rPr lang="en-CN" dirty="0">
                <a:solidFill>
                  <a:schemeClr val="tx1">
                    <a:lumMod val="85000"/>
                    <a:lumOff val="15000"/>
                  </a:schemeClr>
                </a:solidFill>
                <a:latin typeface="Calibri" panose="020F0502020204030204" pitchFamily="34" charset="0"/>
                <a:cs typeface="Calibri" panose="020F0502020204030204" pitchFamily="34" charset="0"/>
              </a:rPr>
              <a:t>Example—glasgow coma scale</a:t>
            </a:r>
            <a:endParaRPr lang="en-US" dirty="0">
              <a:solidFill>
                <a:schemeClr val="tx1">
                  <a:lumMod val="85000"/>
                  <a:lumOff val="15000"/>
                </a:schemeClr>
              </a:solidFill>
              <a:latin typeface="Calibri" panose="020F0502020204030204" pitchFamily="34" charset="0"/>
              <a:ea typeface="等线 Light"/>
              <a:cs typeface="Calibri" panose="020F0502020204030204" pitchFamily="34" charset="0"/>
            </a:endParaRPr>
          </a:p>
        </p:txBody>
      </p:sp>
      <p:pic>
        <p:nvPicPr>
          <p:cNvPr id="16" name="Content Placeholder 15" descr="Chart&#10;&#10;Description automatically generated">
            <a:extLst>
              <a:ext uri="{FF2B5EF4-FFF2-40B4-BE49-F238E27FC236}">
                <a16:creationId xmlns:a16="http://schemas.microsoft.com/office/drawing/2014/main" id="{1717AB36-00D7-F0DB-B715-BF74B032437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01749" y="2578795"/>
            <a:ext cx="5181600" cy="3886200"/>
          </a:xfrm>
        </p:spPr>
      </p:pic>
      <p:pic>
        <p:nvPicPr>
          <p:cNvPr id="6" name="Content Placeholder 5" descr="Chart, box and whisker chart&#10;&#10;Description automatically generated">
            <a:extLst>
              <a:ext uri="{FF2B5EF4-FFF2-40B4-BE49-F238E27FC236}">
                <a16:creationId xmlns:a16="http://schemas.microsoft.com/office/drawing/2014/main" id="{E345532A-CB98-A72B-3CF9-F8E55B1143E3}"/>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247514" y="2578795"/>
            <a:ext cx="5181600" cy="3886200"/>
          </a:xfrm>
        </p:spPr>
      </p:pic>
      <p:sp>
        <p:nvSpPr>
          <p:cNvPr id="4" name="TextBox 3">
            <a:extLst>
              <a:ext uri="{FF2B5EF4-FFF2-40B4-BE49-F238E27FC236}">
                <a16:creationId xmlns:a16="http://schemas.microsoft.com/office/drawing/2014/main" id="{CCA03F95-4E41-034E-AC2F-4413B45581E0}"/>
              </a:ext>
            </a:extLst>
          </p:cNvPr>
          <p:cNvSpPr txBox="1"/>
          <p:nvPr/>
        </p:nvSpPr>
        <p:spPr>
          <a:xfrm>
            <a:off x="1315778" y="1563097"/>
            <a:ext cx="7062677" cy="646331"/>
          </a:xfrm>
          <a:prstGeom prst="rect">
            <a:avLst/>
          </a:prstGeom>
          <a:noFill/>
        </p:spPr>
        <p:txBody>
          <a:bodyPr wrap="square">
            <a:spAutoFit/>
          </a:bodyPr>
          <a:lstStyle/>
          <a:p>
            <a:r>
              <a:rPr lang="en-GB" altLang="zh-HK" sz="1800" dirty="0">
                <a:effectLst/>
                <a:latin typeface="Calibri" panose="020F0502020204030204" pitchFamily="34" charset="0"/>
                <a:ea typeface="新細明體" panose="02020500000000000000" pitchFamily="18" charset="-120"/>
                <a:cs typeface="Times New Roman" panose="02020603050405020304" pitchFamily="18" charset="0"/>
              </a:rPr>
              <a:t>High value </a:t>
            </a:r>
            <a:r>
              <a:rPr lang="en-GB" altLang="zh-HK" sz="1800" dirty="0">
                <a:effectLst/>
                <a:latin typeface="Calibri" panose="020F0502020204030204" pitchFamily="34" charset="0"/>
                <a:ea typeface="新細明體" panose="02020500000000000000" pitchFamily="18" charset="-120"/>
                <a:cs typeface="Times New Roman" panose="02020603050405020304" pitchFamily="18" charset="0"/>
                <a:sym typeface="Wingdings" panose="05000000000000000000" pitchFamily="2" charset="2"/>
              </a:rPr>
              <a:t> patient is awake</a:t>
            </a:r>
          </a:p>
          <a:p>
            <a:r>
              <a:rPr lang="en-GB" altLang="zh-HK" sz="1800" dirty="0">
                <a:effectLst/>
                <a:latin typeface="Calibri" panose="020F0502020204030204" pitchFamily="34" charset="0"/>
                <a:ea typeface="新細明體" panose="02020500000000000000" pitchFamily="18" charset="-120"/>
                <a:cs typeface="Times New Roman" panose="02020603050405020304" pitchFamily="18" charset="0"/>
                <a:sym typeface="Wingdings" panose="05000000000000000000" pitchFamily="2" charset="2"/>
              </a:rPr>
              <a:t>low</a:t>
            </a:r>
            <a:r>
              <a:rPr lang="zh-HK" altLang="en-US" sz="1800" dirty="0">
                <a:effectLst/>
                <a:latin typeface="Calibri" panose="020F0502020204030204" pitchFamily="34" charset="0"/>
                <a:ea typeface="新細明體" panose="02020500000000000000" pitchFamily="18" charset="-120"/>
                <a:cs typeface="Times New Roman" panose="02020603050405020304" pitchFamily="18" charset="0"/>
                <a:sym typeface="Wingdings" panose="05000000000000000000" pitchFamily="2" charset="2"/>
              </a:rPr>
              <a:t> </a:t>
            </a:r>
            <a:r>
              <a:rPr lang="en-GB" altLang="zh-HK" sz="1800" dirty="0">
                <a:effectLst/>
                <a:latin typeface="Calibri" panose="020F0502020204030204" pitchFamily="34" charset="0"/>
                <a:ea typeface="新細明體" panose="02020500000000000000" pitchFamily="18" charset="-120"/>
                <a:cs typeface="Times New Roman" panose="02020603050405020304" pitchFamily="18" charset="0"/>
                <a:sym typeface="Wingdings" panose="05000000000000000000" pitchFamily="2" charset="2"/>
              </a:rPr>
              <a:t>value</a:t>
            </a:r>
            <a:r>
              <a:rPr lang="zh-HK" altLang="en-US" sz="1800" dirty="0">
                <a:effectLst/>
                <a:latin typeface="Calibri" panose="020F0502020204030204" pitchFamily="34" charset="0"/>
                <a:ea typeface="新細明體" panose="02020500000000000000" pitchFamily="18" charset="-120"/>
                <a:cs typeface="Times New Roman" panose="02020603050405020304" pitchFamily="18" charset="0"/>
                <a:sym typeface="Wingdings" panose="05000000000000000000" pitchFamily="2" charset="2"/>
              </a:rPr>
              <a:t> </a:t>
            </a:r>
            <a:r>
              <a:rPr lang="en-GB" altLang="zh-HK" sz="1800" dirty="0">
                <a:effectLst/>
                <a:latin typeface="Calibri" panose="020F0502020204030204" pitchFamily="34" charset="0"/>
                <a:ea typeface="新細明體" panose="02020500000000000000" pitchFamily="18" charset="-120"/>
                <a:cs typeface="Times New Roman" panose="02020603050405020304" pitchFamily="18" charset="0"/>
                <a:sym typeface="Wingdings" panose="05000000000000000000" pitchFamily="2" charset="2"/>
              </a:rPr>
              <a:t></a:t>
            </a:r>
            <a:r>
              <a:rPr lang="zh-HK" altLang="en-US" sz="1800" dirty="0">
                <a:effectLst/>
                <a:latin typeface="Calibri" panose="020F0502020204030204" pitchFamily="34" charset="0"/>
                <a:ea typeface="新細明體" panose="02020500000000000000" pitchFamily="18" charset="-120"/>
                <a:cs typeface="Times New Roman" panose="02020603050405020304" pitchFamily="18" charset="0"/>
                <a:sym typeface="Wingdings" panose="05000000000000000000" pitchFamily="2" charset="2"/>
              </a:rPr>
              <a:t> </a:t>
            </a:r>
            <a:r>
              <a:rPr lang="en-GB" altLang="zh-HK" sz="1800" dirty="0">
                <a:effectLst/>
                <a:latin typeface="Calibri" panose="020F0502020204030204" pitchFamily="34" charset="0"/>
                <a:ea typeface="新細明體" panose="02020500000000000000" pitchFamily="18" charset="-120"/>
                <a:cs typeface="Times New Roman" panose="02020603050405020304" pitchFamily="18" charset="0"/>
                <a:sym typeface="Wingdings" panose="05000000000000000000" pitchFamily="2" charset="2"/>
              </a:rPr>
              <a:t>patient</a:t>
            </a:r>
            <a:r>
              <a:rPr lang="zh-HK" altLang="en-US" sz="1800" dirty="0">
                <a:effectLst/>
                <a:latin typeface="Calibri" panose="020F0502020204030204" pitchFamily="34" charset="0"/>
                <a:ea typeface="新細明體" panose="02020500000000000000" pitchFamily="18" charset="-120"/>
                <a:cs typeface="Times New Roman" panose="02020603050405020304" pitchFamily="18" charset="0"/>
                <a:sym typeface="Wingdings" panose="05000000000000000000" pitchFamily="2" charset="2"/>
              </a:rPr>
              <a:t> </a:t>
            </a:r>
            <a:r>
              <a:rPr lang="en-GB" altLang="zh-HK" dirty="0">
                <a:latin typeface="Calibri" panose="020F0502020204030204" pitchFamily="34" charset="0"/>
                <a:ea typeface="新細明體" panose="02020500000000000000" pitchFamily="18" charset="-120"/>
                <a:cs typeface="Times New Roman" panose="02020603050405020304" pitchFamily="18" charset="0"/>
                <a:sym typeface="Wingdings" panose="05000000000000000000" pitchFamily="2" charset="2"/>
              </a:rPr>
              <a:t>loss conscious </a:t>
            </a:r>
            <a:endParaRPr lang="en-GB" altLang="zh-HK" sz="1800" dirty="0">
              <a:effectLst/>
              <a:latin typeface="Calibri" panose="020F0502020204030204" pitchFamily="34" charset="0"/>
              <a:ea typeface="新細明體" panose="02020500000000000000" pitchFamily="18" charset="-12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146567103"/>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34520-39F8-4D15-8C56-71449026CF64}"/>
              </a:ext>
            </a:extLst>
          </p:cNvPr>
          <p:cNvSpPr>
            <a:spLocks noGrp="1"/>
          </p:cNvSpPr>
          <p:nvPr>
            <p:ph type="title"/>
          </p:nvPr>
        </p:nvSpPr>
        <p:spPr>
          <a:xfrm>
            <a:off x="839788" y="365125"/>
            <a:ext cx="10515600" cy="823913"/>
          </a:xfrm>
        </p:spPr>
        <p:txBody>
          <a:bodyPr/>
          <a:lstStyle/>
          <a:p>
            <a:r>
              <a:rPr lang="en-US" dirty="0">
                <a:latin typeface="Calibri" panose="020F0502020204030204" pitchFamily="34" charset="0"/>
                <a:cs typeface="Calibri" panose="020F0502020204030204" pitchFamily="34" charset="0"/>
              </a:rPr>
              <a:t>T</a:t>
            </a:r>
            <a:r>
              <a:rPr lang="en-CN">
                <a:latin typeface="Calibri" panose="020F0502020204030204" pitchFamily="34" charset="0"/>
                <a:cs typeface="Calibri" panose="020F0502020204030204" pitchFamily="34" charset="0"/>
              </a:rPr>
              <a:t>ask1 vs Task2—unique importance</a:t>
            </a:r>
          </a:p>
        </p:txBody>
      </p:sp>
      <p:sp>
        <p:nvSpPr>
          <p:cNvPr id="3" name="Text Placeholder 2">
            <a:extLst>
              <a:ext uri="{FF2B5EF4-FFF2-40B4-BE49-F238E27FC236}">
                <a16:creationId xmlns:a16="http://schemas.microsoft.com/office/drawing/2014/main" id="{8C21BFD6-10B2-28D0-256E-AA83D07BDE47}"/>
              </a:ext>
            </a:extLst>
          </p:cNvPr>
          <p:cNvSpPr>
            <a:spLocks noGrp="1"/>
          </p:cNvSpPr>
          <p:nvPr>
            <p:ph type="body" idx="1"/>
          </p:nvPr>
        </p:nvSpPr>
        <p:spPr>
          <a:xfrm>
            <a:off x="6415420" y="1143986"/>
            <a:ext cx="5157787" cy="435123"/>
          </a:xfrm>
        </p:spPr>
        <p:txBody>
          <a:bodyPr/>
          <a:lstStyle/>
          <a:p>
            <a:r>
              <a:rPr lang="en-CN"/>
              <a:t>regression</a:t>
            </a:r>
          </a:p>
        </p:txBody>
      </p:sp>
      <p:pic>
        <p:nvPicPr>
          <p:cNvPr id="8" name="Content Placeholder 7" descr="A picture containing graphical user interface&#10;&#10;Description automatically generated">
            <a:extLst>
              <a:ext uri="{FF2B5EF4-FFF2-40B4-BE49-F238E27FC236}">
                <a16:creationId xmlns:a16="http://schemas.microsoft.com/office/drawing/2014/main" id="{EB3A8B7D-08B7-05C3-F8F9-B4D64D497B60}"/>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b="28278"/>
          <a:stretch/>
        </p:blipFill>
        <p:spPr>
          <a:xfrm>
            <a:off x="6209088" y="1688605"/>
            <a:ext cx="5210470" cy="4419661"/>
          </a:xfrm>
        </p:spPr>
      </p:pic>
      <p:sp>
        <p:nvSpPr>
          <p:cNvPr id="5" name="Text Placeholder 4">
            <a:extLst>
              <a:ext uri="{FF2B5EF4-FFF2-40B4-BE49-F238E27FC236}">
                <a16:creationId xmlns:a16="http://schemas.microsoft.com/office/drawing/2014/main" id="{DC5724F8-B966-786B-4597-5F502078C431}"/>
              </a:ext>
            </a:extLst>
          </p:cNvPr>
          <p:cNvSpPr>
            <a:spLocks noGrp="1"/>
          </p:cNvSpPr>
          <p:nvPr>
            <p:ph type="body" sz="quarter" idx="3"/>
          </p:nvPr>
        </p:nvSpPr>
        <p:spPr>
          <a:xfrm>
            <a:off x="839788" y="1189038"/>
            <a:ext cx="5183188" cy="468987"/>
          </a:xfrm>
        </p:spPr>
        <p:txBody>
          <a:bodyPr/>
          <a:lstStyle/>
          <a:p>
            <a:r>
              <a:rPr lang="en-CN" dirty="0"/>
              <a:t>classification</a:t>
            </a:r>
          </a:p>
        </p:txBody>
      </p:sp>
      <p:pic>
        <p:nvPicPr>
          <p:cNvPr id="10" name="Content Placeholder 9" descr="Table&#10;&#10;Description automatically generated">
            <a:extLst>
              <a:ext uri="{FF2B5EF4-FFF2-40B4-BE49-F238E27FC236}">
                <a16:creationId xmlns:a16="http://schemas.microsoft.com/office/drawing/2014/main" id="{F5899A09-02C4-8A11-C054-030B12FB7E4C}"/>
              </a:ext>
            </a:extLst>
          </p:cNvPr>
          <p:cNvPicPr>
            <a:picLocks noGrp="1" noChangeAspect="1"/>
          </p:cNvPicPr>
          <p:nvPr>
            <p:ph sz="quarter" idx="4"/>
          </p:nvPr>
        </p:nvPicPr>
        <p:blipFill rotWithShape="1">
          <a:blip r:embed="rId4">
            <a:extLst>
              <a:ext uri="{28A0092B-C50C-407E-A947-70E740481C1C}">
                <a14:useLocalDpi xmlns:a14="http://schemas.microsoft.com/office/drawing/2010/main" val="0"/>
              </a:ext>
            </a:extLst>
          </a:blip>
          <a:srcRect b="27830"/>
          <a:stretch/>
        </p:blipFill>
        <p:spPr>
          <a:xfrm>
            <a:off x="556089" y="1613778"/>
            <a:ext cx="5612938" cy="4438632"/>
          </a:xfrm>
        </p:spPr>
      </p:pic>
      <p:pic>
        <p:nvPicPr>
          <p:cNvPr id="27" name="Content Placeholder 7" descr="A picture containing graphical user interface&#10;&#10;Description automatically generated">
            <a:extLst>
              <a:ext uri="{FF2B5EF4-FFF2-40B4-BE49-F238E27FC236}">
                <a16:creationId xmlns:a16="http://schemas.microsoft.com/office/drawing/2014/main" id="{2E9F39C7-922D-EB23-763F-B959D8E9A315}"/>
              </a:ext>
            </a:extLst>
          </p:cNvPr>
          <p:cNvPicPr>
            <a:picLocks noChangeAspect="1"/>
          </p:cNvPicPr>
          <p:nvPr/>
        </p:nvPicPr>
        <p:blipFill rotWithShape="1">
          <a:blip r:embed="rId3">
            <a:extLst>
              <a:ext uri="{28A0092B-C50C-407E-A947-70E740481C1C}">
                <a14:useLocalDpi xmlns:a14="http://schemas.microsoft.com/office/drawing/2010/main" val="0"/>
              </a:ext>
            </a:extLst>
          </a:blip>
          <a:srcRect t="94133"/>
          <a:stretch/>
        </p:blipFill>
        <p:spPr>
          <a:xfrm>
            <a:off x="810598" y="6033349"/>
            <a:ext cx="5459306" cy="367200"/>
          </a:xfrm>
          <a:prstGeom prst="rect">
            <a:avLst/>
          </a:prstGeom>
        </p:spPr>
      </p:pic>
      <p:pic>
        <p:nvPicPr>
          <p:cNvPr id="29" name="Content Placeholder 9" descr="Table&#10;&#10;Description automatically generated">
            <a:extLst>
              <a:ext uri="{FF2B5EF4-FFF2-40B4-BE49-F238E27FC236}">
                <a16:creationId xmlns:a16="http://schemas.microsoft.com/office/drawing/2014/main" id="{975F46E9-8178-51AC-161A-C2DEDCDFDD4C}"/>
              </a:ext>
            </a:extLst>
          </p:cNvPr>
          <p:cNvPicPr>
            <a:picLocks noChangeAspect="1"/>
          </p:cNvPicPr>
          <p:nvPr/>
        </p:nvPicPr>
        <p:blipFill rotWithShape="1">
          <a:blip r:embed="rId4">
            <a:extLst>
              <a:ext uri="{28A0092B-C50C-407E-A947-70E740481C1C}">
                <a14:useLocalDpi xmlns:a14="http://schemas.microsoft.com/office/drawing/2010/main" val="0"/>
              </a:ext>
            </a:extLst>
          </a:blip>
          <a:srcRect t="95156"/>
          <a:stretch/>
        </p:blipFill>
        <p:spPr>
          <a:xfrm>
            <a:off x="5911702" y="6092769"/>
            <a:ext cx="5443686" cy="296559"/>
          </a:xfrm>
          <a:prstGeom prst="rect">
            <a:avLst/>
          </a:prstGeom>
        </p:spPr>
      </p:pic>
      <p:sp>
        <p:nvSpPr>
          <p:cNvPr id="33" name="Frame 32">
            <a:extLst>
              <a:ext uri="{FF2B5EF4-FFF2-40B4-BE49-F238E27FC236}">
                <a16:creationId xmlns:a16="http://schemas.microsoft.com/office/drawing/2014/main" id="{B3780B40-2BB8-7DD1-197A-80113FDE48A2}"/>
              </a:ext>
            </a:extLst>
          </p:cNvPr>
          <p:cNvSpPr/>
          <p:nvPr/>
        </p:nvSpPr>
        <p:spPr>
          <a:xfrm>
            <a:off x="2661073" y="5008460"/>
            <a:ext cx="1277972" cy="341182"/>
          </a:xfrm>
          <a:prstGeom prst="frame">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solidFill>
                <a:schemeClr val="tx1"/>
              </a:solidFill>
            </a:endParaRPr>
          </a:p>
        </p:txBody>
      </p:sp>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4A7B6297-6DA5-B5CE-E129-BC8BC8D83950}"/>
                  </a:ext>
                </a:extLst>
              </p14:cNvPr>
              <p14:cNvContentPartPr/>
              <p14:nvPr/>
            </p14:nvContentPartPr>
            <p14:xfrm>
              <a:off x="2554274" y="3751504"/>
              <a:ext cx="1272240" cy="19440"/>
            </p14:xfrm>
          </p:contentPart>
        </mc:Choice>
        <mc:Fallback xmlns="">
          <p:pic>
            <p:nvPicPr>
              <p:cNvPr id="6" name="Ink 5">
                <a:extLst>
                  <a:ext uri="{FF2B5EF4-FFF2-40B4-BE49-F238E27FC236}">
                    <a16:creationId xmlns:a16="http://schemas.microsoft.com/office/drawing/2014/main" id="{4A7B6297-6DA5-B5CE-E129-BC8BC8D83950}"/>
                  </a:ext>
                </a:extLst>
              </p:cNvPr>
              <p:cNvPicPr/>
              <p:nvPr/>
            </p:nvPicPr>
            <p:blipFill>
              <a:blip r:embed="rId6"/>
              <a:stretch>
                <a:fillRect/>
              </a:stretch>
            </p:blipFill>
            <p:spPr>
              <a:xfrm>
                <a:off x="2518274" y="3679504"/>
                <a:ext cx="134388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36607E8C-E3AB-7231-6027-3BA9A372FC74}"/>
                  </a:ext>
                </a:extLst>
              </p14:cNvPr>
              <p14:cNvContentPartPr/>
              <p14:nvPr/>
            </p14:nvContentPartPr>
            <p14:xfrm>
              <a:off x="527474" y="4042744"/>
              <a:ext cx="3261240" cy="30240"/>
            </p14:xfrm>
          </p:contentPart>
        </mc:Choice>
        <mc:Fallback xmlns="">
          <p:pic>
            <p:nvPicPr>
              <p:cNvPr id="9" name="Ink 8">
                <a:extLst>
                  <a:ext uri="{FF2B5EF4-FFF2-40B4-BE49-F238E27FC236}">
                    <a16:creationId xmlns:a16="http://schemas.microsoft.com/office/drawing/2014/main" id="{36607E8C-E3AB-7231-6027-3BA9A372FC74}"/>
                  </a:ext>
                </a:extLst>
              </p:cNvPr>
              <p:cNvPicPr/>
              <p:nvPr/>
            </p:nvPicPr>
            <p:blipFill>
              <a:blip r:embed="rId8"/>
              <a:stretch>
                <a:fillRect/>
              </a:stretch>
            </p:blipFill>
            <p:spPr>
              <a:xfrm>
                <a:off x="491474" y="3969877"/>
                <a:ext cx="3332880" cy="175611"/>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E114AE6A-89BF-2947-7B56-F629BA06F5F3}"/>
                  </a:ext>
                </a:extLst>
              </p14:cNvPr>
              <p14:cNvContentPartPr/>
              <p14:nvPr/>
            </p14:nvContentPartPr>
            <p14:xfrm>
              <a:off x="2959634" y="4572304"/>
              <a:ext cx="801720" cy="28080"/>
            </p14:xfrm>
          </p:contentPart>
        </mc:Choice>
        <mc:Fallback xmlns="">
          <p:pic>
            <p:nvPicPr>
              <p:cNvPr id="14" name="Ink 13">
                <a:extLst>
                  <a:ext uri="{FF2B5EF4-FFF2-40B4-BE49-F238E27FC236}">
                    <a16:creationId xmlns:a16="http://schemas.microsoft.com/office/drawing/2014/main" id="{E114AE6A-89BF-2947-7B56-F629BA06F5F3}"/>
                  </a:ext>
                </a:extLst>
              </p:cNvPr>
              <p:cNvPicPr/>
              <p:nvPr/>
            </p:nvPicPr>
            <p:blipFill>
              <a:blip r:embed="rId10"/>
              <a:stretch>
                <a:fillRect/>
              </a:stretch>
            </p:blipFill>
            <p:spPr>
              <a:xfrm>
                <a:off x="2923634" y="4499369"/>
                <a:ext cx="873360" cy="173585"/>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480B161C-9D6C-0208-18C7-3942B529CA77}"/>
                  </a:ext>
                </a:extLst>
              </p14:cNvPr>
              <p14:cNvContentPartPr/>
              <p14:nvPr/>
            </p14:nvContentPartPr>
            <p14:xfrm>
              <a:off x="2705114" y="5966224"/>
              <a:ext cx="1139760" cy="11160"/>
            </p14:xfrm>
          </p:contentPart>
        </mc:Choice>
        <mc:Fallback xmlns="">
          <p:pic>
            <p:nvPicPr>
              <p:cNvPr id="15" name="Ink 14">
                <a:extLst>
                  <a:ext uri="{FF2B5EF4-FFF2-40B4-BE49-F238E27FC236}">
                    <a16:creationId xmlns:a16="http://schemas.microsoft.com/office/drawing/2014/main" id="{480B161C-9D6C-0208-18C7-3942B529CA77}"/>
                  </a:ext>
                </a:extLst>
              </p:cNvPr>
              <p:cNvPicPr/>
              <p:nvPr/>
            </p:nvPicPr>
            <p:blipFill>
              <a:blip r:embed="rId12"/>
              <a:stretch>
                <a:fillRect/>
              </a:stretch>
            </p:blipFill>
            <p:spPr>
              <a:xfrm>
                <a:off x="2669114" y="5894224"/>
                <a:ext cx="121140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72027F02-089E-D223-4426-8159355E594A}"/>
                  </a:ext>
                </a:extLst>
              </p14:cNvPr>
              <p14:cNvContentPartPr/>
              <p14:nvPr/>
            </p14:nvContentPartPr>
            <p14:xfrm>
              <a:off x="6363074" y="2138344"/>
              <a:ext cx="2685600" cy="11520"/>
            </p14:xfrm>
          </p:contentPart>
        </mc:Choice>
        <mc:Fallback xmlns="">
          <p:pic>
            <p:nvPicPr>
              <p:cNvPr id="17" name="Ink 16">
                <a:extLst>
                  <a:ext uri="{FF2B5EF4-FFF2-40B4-BE49-F238E27FC236}">
                    <a16:creationId xmlns:a16="http://schemas.microsoft.com/office/drawing/2014/main" id="{72027F02-089E-D223-4426-8159355E594A}"/>
                  </a:ext>
                </a:extLst>
              </p:cNvPr>
              <p:cNvPicPr/>
              <p:nvPr/>
            </p:nvPicPr>
            <p:blipFill>
              <a:blip r:embed="rId14"/>
              <a:stretch>
                <a:fillRect/>
              </a:stretch>
            </p:blipFill>
            <p:spPr>
              <a:xfrm>
                <a:off x="6327074" y="2066344"/>
                <a:ext cx="275724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C9166D69-4AD3-6907-52EF-0BCEC0423521}"/>
                  </a:ext>
                </a:extLst>
              </p14:cNvPr>
              <p14:cNvContentPartPr/>
              <p14:nvPr/>
            </p14:nvContentPartPr>
            <p14:xfrm>
              <a:off x="7239314" y="3789304"/>
              <a:ext cx="1837440" cy="66960"/>
            </p14:xfrm>
          </p:contentPart>
        </mc:Choice>
        <mc:Fallback xmlns="">
          <p:pic>
            <p:nvPicPr>
              <p:cNvPr id="18" name="Ink 17">
                <a:extLst>
                  <a:ext uri="{FF2B5EF4-FFF2-40B4-BE49-F238E27FC236}">
                    <a16:creationId xmlns:a16="http://schemas.microsoft.com/office/drawing/2014/main" id="{C9166D69-4AD3-6907-52EF-0BCEC0423521}"/>
                  </a:ext>
                </a:extLst>
              </p:cNvPr>
              <p:cNvPicPr/>
              <p:nvPr/>
            </p:nvPicPr>
            <p:blipFill>
              <a:blip r:embed="rId16"/>
              <a:stretch>
                <a:fillRect/>
              </a:stretch>
            </p:blipFill>
            <p:spPr>
              <a:xfrm>
                <a:off x="7203314" y="3717304"/>
                <a:ext cx="190908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Ink 18">
                <a:extLst>
                  <a:ext uri="{FF2B5EF4-FFF2-40B4-BE49-F238E27FC236}">
                    <a16:creationId xmlns:a16="http://schemas.microsoft.com/office/drawing/2014/main" id="{9FC5CB5A-65DE-3CC2-EF0B-B7C4B3D981E4}"/>
                  </a:ext>
                </a:extLst>
              </p14:cNvPr>
              <p14:cNvContentPartPr/>
              <p14:nvPr/>
            </p14:nvContentPartPr>
            <p14:xfrm>
              <a:off x="6324914" y="4080544"/>
              <a:ext cx="2718000" cy="29520"/>
            </p14:xfrm>
          </p:contentPart>
        </mc:Choice>
        <mc:Fallback xmlns="">
          <p:pic>
            <p:nvPicPr>
              <p:cNvPr id="19" name="Ink 18">
                <a:extLst>
                  <a:ext uri="{FF2B5EF4-FFF2-40B4-BE49-F238E27FC236}">
                    <a16:creationId xmlns:a16="http://schemas.microsoft.com/office/drawing/2014/main" id="{9FC5CB5A-65DE-3CC2-EF0B-B7C4B3D981E4}"/>
                  </a:ext>
                </a:extLst>
              </p:cNvPr>
              <p:cNvPicPr/>
              <p:nvPr/>
            </p:nvPicPr>
            <p:blipFill>
              <a:blip r:embed="rId18"/>
              <a:stretch>
                <a:fillRect/>
              </a:stretch>
            </p:blipFill>
            <p:spPr>
              <a:xfrm>
                <a:off x="6288914" y="4008544"/>
                <a:ext cx="278964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82EE75E3-D385-CABC-A985-8E203E1A0A5C}"/>
                  </a:ext>
                </a:extLst>
              </p14:cNvPr>
              <p14:cNvContentPartPr/>
              <p14:nvPr/>
            </p14:nvContentPartPr>
            <p14:xfrm>
              <a:off x="8003234" y="5702704"/>
              <a:ext cx="1092600" cy="38880"/>
            </p14:xfrm>
          </p:contentPart>
        </mc:Choice>
        <mc:Fallback xmlns="">
          <p:pic>
            <p:nvPicPr>
              <p:cNvPr id="20" name="Ink 19">
                <a:extLst>
                  <a:ext uri="{FF2B5EF4-FFF2-40B4-BE49-F238E27FC236}">
                    <a16:creationId xmlns:a16="http://schemas.microsoft.com/office/drawing/2014/main" id="{82EE75E3-D385-CABC-A985-8E203E1A0A5C}"/>
                  </a:ext>
                </a:extLst>
              </p:cNvPr>
              <p:cNvPicPr/>
              <p:nvPr/>
            </p:nvPicPr>
            <p:blipFill>
              <a:blip r:embed="rId20"/>
              <a:stretch>
                <a:fillRect/>
              </a:stretch>
            </p:blipFill>
            <p:spPr>
              <a:xfrm>
                <a:off x="7967234" y="5631365"/>
                <a:ext cx="1164240" cy="181202"/>
              </a:xfrm>
              <a:prstGeom prst="rect">
                <a:avLst/>
              </a:prstGeom>
            </p:spPr>
          </p:pic>
        </mc:Fallback>
      </mc:AlternateContent>
    </p:spTree>
    <p:extLst>
      <p:ext uri="{BB962C8B-B14F-4D97-AF65-F5344CB8AC3E}">
        <p14:creationId xmlns:p14="http://schemas.microsoft.com/office/powerpoint/2010/main" val="2348330323"/>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D1870-B377-0402-CCEE-A76CA8777C73}"/>
              </a:ext>
            </a:extLst>
          </p:cNvPr>
          <p:cNvSpPr>
            <a:spLocks noGrp="1"/>
          </p:cNvSpPr>
          <p:nvPr>
            <p:ph type="title"/>
          </p:nvPr>
        </p:nvSpPr>
        <p:spPr/>
        <p:txBody>
          <a:bodyPr/>
          <a:lstStyle/>
          <a:p>
            <a:r>
              <a:rPr lang="en-US" altLang="zh-CN" dirty="0">
                <a:latin typeface="Calibri" panose="020F0502020204030204" pitchFamily="34" charset="0"/>
                <a:ea typeface="+mj-lt"/>
                <a:cs typeface="Calibri" panose="020F0502020204030204" pitchFamily="34" charset="0"/>
              </a:rPr>
              <a:t>Creatinine—</a:t>
            </a:r>
            <a:r>
              <a:rPr lang="en-US" altLang="zh-CN" sz="2800" dirty="0">
                <a:latin typeface="Calibri" panose="020F0502020204030204" pitchFamily="34" charset="0"/>
                <a:ea typeface="+mj-lt"/>
                <a:cs typeface="Calibri" panose="020F0502020204030204" pitchFamily="34" charset="0"/>
              </a:rPr>
              <a:t>higher </a:t>
            </a:r>
            <a:r>
              <a:rPr lang="en-US" sz="2800" dirty="0">
                <a:latin typeface="Calibri" panose="020F0502020204030204" pitchFamily="34" charset="0"/>
                <a:ea typeface="+mj-lt"/>
                <a:cs typeface="Calibri" panose="020F0502020204030204" pitchFamily="34" charset="0"/>
              </a:rPr>
              <a:t>creatine</a:t>
            </a:r>
            <a:r>
              <a:rPr lang="en-US" sz="2800" dirty="0">
                <a:latin typeface="Calibri" panose="020F0502020204030204" pitchFamily="34" charset="0"/>
                <a:ea typeface="+mj-lt"/>
                <a:cs typeface="Calibri" panose="020F0502020204030204" pitchFamily="34" charset="0"/>
                <a:sym typeface="Wingdings" pitchFamily="2" charset="2"/>
              </a:rPr>
              <a:t></a:t>
            </a:r>
            <a:r>
              <a:rPr lang="en-US" sz="2800" dirty="0">
                <a:latin typeface="Calibri" panose="020F0502020204030204" pitchFamily="34" charset="0"/>
                <a:ea typeface="+mj-lt"/>
                <a:cs typeface="Calibri" panose="020F0502020204030204" pitchFamily="34" charset="0"/>
              </a:rPr>
              <a:t> kidney failure </a:t>
            </a:r>
            <a:endParaRPr lang="zh-CN" sz="2800" dirty="0">
              <a:latin typeface="Calibri" panose="020F0502020204030204" pitchFamily="34" charset="0"/>
              <a:ea typeface="等线 Light"/>
              <a:cs typeface="Calibri" panose="020F0502020204030204" pitchFamily="34" charset="0"/>
            </a:endParaRPr>
          </a:p>
        </p:txBody>
      </p:sp>
      <p:sp>
        <p:nvSpPr>
          <p:cNvPr id="3" name="文本占位符 2">
            <a:extLst>
              <a:ext uri="{FF2B5EF4-FFF2-40B4-BE49-F238E27FC236}">
                <a16:creationId xmlns:a16="http://schemas.microsoft.com/office/drawing/2014/main" id="{EE3F4406-52DF-EBEE-154B-DDA29FDF710B}"/>
              </a:ext>
            </a:extLst>
          </p:cNvPr>
          <p:cNvSpPr>
            <a:spLocks noGrp="1"/>
          </p:cNvSpPr>
          <p:nvPr>
            <p:ph type="body" idx="1"/>
          </p:nvPr>
        </p:nvSpPr>
        <p:spPr>
          <a:xfrm>
            <a:off x="1231169" y="1681163"/>
            <a:ext cx="4375024" cy="520700"/>
          </a:xfrm>
        </p:spPr>
        <p:txBody>
          <a:bodyPr>
            <a:noAutofit/>
          </a:bodyPr>
          <a:lstStyle/>
          <a:p>
            <a:pPr marL="228600" indent="-228600">
              <a:buFont typeface="Arial" panose="020B0604020202020204" pitchFamily="34" charset="0"/>
              <a:buChar char="•"/>
            </a:pPr>
            <a:r>
              <a:rPr lang="en-US" altLang="zh-HK" sz="2000" b="0" dirty="0">
                <a:latin typeface="Calibri" panose="020F0502020204030204" pitchFamily="34" charset="0"/>
                <a:cs typeface="Calibri" panose="020F0502020204030204" pitchFamily="34" charset="0"/>
              </a:rPr>
              <a:t>person who dies has higher creatine</a:t>
            </a:r>
          </a:p>
        </p:txBody>
      </p:sp>
      <p:sp>
        <p:nvSpPr>
          <p:cNvPr id="5" name="文本占位符 4">
            <a:extLst>
              <a:ext uri="{FF2B5EF4-FFF2-40B4-BE49-F238E27FC236}">
                <a16:creationId xmlns:a16="http://schemas.microsoft.com/office/drawing/2014/main" id="{075B0C98-3B0D-8B52-5CDF-09D275F804F0}"/>
              </a:ext>
            </a:extLst>
          </p:cNvPr>
          <p:cNvSpPr>
            <a:spLocks noGrp="1"/>
          </p:cNvSpPr>
          <p:nvPr>
            <p:ph type="body" sz="quarter" idx="3"/>
          </p:nvPr>
        </p:nvSpPr>
        <p:spPr>
          <a:xfrm>
            <a:off x="6307402" y="1681163"/>
            <a:ext cx="5183188" cy="520700"/>
          </a:xfrm>
        </p:spPr>
        <p:txBody>
          <a:bodyPr>
            <a:normAutofit fontScale="85000" lnSpcReduction="10000"/>
          </a:bodyPr>
          <a:lstStyle/>
          <a:p>
            <a:pPr marL="228600" indent="-228600">
              <a:buFont typeface="Arial" panose="020B0604020202020204" pitchFamily="34" charset="0"/>
              <a:buChar char="•"/>
            </a:pPr>
            <a:r>
              <a:rPr lang="en-US" altLang="zh-HK" b="0" dirty="0">
                <a:latin typeface="Calibri" panose="020F0502020204030204" pitchFamily="34" charset="0"/>
                <a:cs typeface="Calibri" panose="020F0502020204030204" pitchFamily="34" charset="0"/>
              </a:rPr>
              <a:t>Important in mortality prediction but not LOS</a:t>
            </a:r>
            <a:endParaRPr lang="zh-CN" altLang="en-US" b="0" dirty="0">
              <a:latin typeface="Calibri" panose="020F0502020204030204" pitchFamily="34" charset="0"/>
              <a:cs typeface="Calibri" panose="020F0502020204030204" pitchFamily="34" charset="0"/>
            </a:endParaRPr>
          </a:p>
        </p:txBody>
      </p:sp>
      <p:pic>
        <p:nvPicPr>
          <p:cNvPr id="7" name="Content Placeholder 7" descr="Chart, box and whisker chart&#10;&#10;Description automatically generated">
            <a:extLst>
              <a:ext uri="{FF2B5EF4-FFF2-40B4-BE49-F238E27FC236}">
                <a16:creationId xmlns:a16="http://schemas.microsoft.com/office/drawing/2014/main" id="{FFE7759D-CBD6-45C6-993B-830300DF7C4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62289" y="2505075"/>
            <a:ext cx="4912784" cy="3684588"/>
          </a:xfrm>
          <a:prstGeom prst="rect">
            <a:avLst/>
          </a:prstGeom>
        </p:spPr>
      </p:pic>
      <p:pic>
        <p:nvPicPr>
          <p:cNvPr id="8" name="Content Placeholder 7" descr="Chart, box and whisker chart&#10;&#10;Description automatically generated">
            <a:extLst>
              <a:ext uri="{FF2B5EF4-FFF2-40B4-BE49-F238E27FC236}">
                <a16:creationId xmlns:a16="http://schemas.microsoft.com/office/drawing/2014/main" id="{A5FF597E-257A-2E79-A98C-AECC01FDC62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07402" y="2505075"/>
            <a:ext cx="4912784" cy="3684588"/>
          </a:xfrm>
          <a:prstGeom prst="rect">
            <a:avLst/>
          </a:prstGeom>
        </p:spPr>
      </p:pic>
    </p:spTree>
    <p:extLst>
      <p:ext uri="{BB962C8B-B14F-4D97-AF65-F5344CB8AC3E}">
        <p14:creationId xmlns:p14="http://schemas.microsoft.com/office/powerpoint/2010/main" val="1550318082"/>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A87B0A-C33D-CF3E-9852-1704FCA267AD}"/>
              </a:ext>
            </a:extLst>
          </p:cNvPr>
          <p:cNvSpPr txBox="1">
            <a:spLocks/>
          </p:cNvSpPr>
          <p:nvPr/>
        </p:nvSpPr>
        <p:spPr>
          <a:xfrm>
            <a:off x="838200" y="87630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Calibri" panose="020F0502020204030204" pitchFamily="34" charset="0"/>
                <a:ea typeface="+mj-lt"/>
                <a:cs typeface="Calibri" panose="020F0502020204030204" pitchFamily="34" charset="0"/>
              </a:rPr>
              <a:t>Real life application</a:t>
            </a:r>
            <a:endParaRPr lang="zh-CN" sz="2800" dirty="0">
              <a:latin typeface="Calibri" panose="020F0502020204030204" pitchFamily="34" charset="0"/>
              <a:ea typeface="等线 Light"/>
              <a:cs typeface="Calibri" panose="020F0502020204030204" pitchFamily="34" charset="0"/>
            </a:endParaRPr>
          </a:p>
        </p:txBody>
      </p:sp>
      <p:sp>
        <p:nvSpPr>
          <p:cNvPr id="3" name="文本占位符 2">
            <a:extLst>
              <a:ext uri="{FF2B5EF4-FFF2-40B4-BE49-F238E27FC236}">
                <a16:creationId xmlns:a16="http://schemas.microsoft.com/office/drawing/2014/main" id="{06CDF557-E281-386F-4D07-D6D92B840CBF}"/>
              </a:ext>
            </a:extLst>
          </p:cNvPr>
          <p:cNvSpPr txBox="1">
            <a:spLocks/>
          </p:cNvSpPr>
          <p:nvPr/>
        </p:nvSpPr>
        <p:spPr>
          <a:xfrm>
            <a:off x="838200" y="2467971"/>
            <a:ext cx="9581707" cy="334803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zh-HK" dirty="0">
                <a:latin typeface="Calibri" panose="020F0502020204030204" pitchFamily="34" charset="0"/>
                <a:cs typeface="Calibri" panose="020F0502020204030204" pitchFamily="34" charset="0"/>
              </a:rPr>
              <a:t>For factors that are important in task 1 but not task 2</a:t>
            </a:r>
          </a:p>
          <a:p>
            <a:r>
              <a:rPr lang="en-GB" altLang="zh-HK" dirty="0">
                <a:latin typeface="Calibri" panose="020F0502020204030204" pitchFamily="34" charset="0"/>
                <a:cs typeface="Calibri" panose="020F0502020204030204" pitchFamily="34" charset="0"/>
              </a:rPr>
              <a:t>More attention should be paid</a:t>
            </a:r>
          </a:p>
          <a:p>
            <a:endParaRPr lang="en-GB" altLang="zh-HK" dirty="0">
              <a:latin typeface="Calibri" panose="020F0502020204030204" pitchFamily="34" charset="0"/>
              <a:cs typeface="Calibri" panose="020F0502020204030204" pitchFamily="34" charset="0"/>
            </a:endParaRPr>
          </a:p>
          <a:p>
            <a:r>
              <a:rPr lang="en-GB" altLang="zh-HK" dirty="0">
                <a:effectLst/>
                <a:latin typeface="Calibri" panose="020F0502020204030204" pitchFamily="34" charset="0"/>
                <a:ea typeface="新細明體" panose="02020500000000000000" pitchFamily="18" charset="-120"/>
                <a:cs typeface="Times New Roman" panose="02020603050405020304" pitchFamily="18" charset="0"/>
              </a:rPr>
              <a:t>If we observe an optimal value of these factors in the patient </a:t>
            </a:r>
            <a:r>
              <a:rPr lang="en-GB" altLang="zh-HK" dirty="0">
                <a:effectLst/>
                <a:latin typeface="Calibri" panose="020F0502020204030204" pitchFamily="34" charset="0"/>
                <a:ea typeface="新細明體" panose="02020500000000000000" pitchFamily="18" charset="-120"/>
                <a:cs typeface="Times New Roman" panose="02020603050405020304" pitchFamily="18" charset="0"/>
                <a:sym typeface="Wingdings" panose="05000000000000000000" pitchFamily="2" charset="2"/>
              </a:rPr>
              <a:t></a:t>
            </a:r>
            <a:r>
              <a:rPr lang="en-GB" altLang="zh-HK" dirty="0">
                <a:effectLst/>
                <a:latin typeface="Calibri" panose="020F0502020204030204" pitchFamily="34" charset="0"/>
                <a:ea typeface="新細明體" panose="02020500000000000000" pitchFamily="18" charset="-120"/>
                <a:cs typeface="Times New Roman" panose="02020603050405020304" pitchFamily="18" charset="0"/>
              </a:rPr>
              <a:t> can be allowed to </a:t>
            </a:r>
            <a:r>
              <a:rPr lang="en-GB" altLang="zh-HK"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rPr>
              <a:t>leave the hospital earlier</a:t>
            </a:r>
          </a:p>
          <a:p>
            <a:r>
              <a:rPr lang="en-GB" altLang="zh-HK" dirty="0">
                <a:latin typeface="Calibri" panose="020F0502020204030204" pitchFamily="34" charset="0"/>
                <a:ea typeface="新細明體" panose="02020500000000000000" pitchFamily="18" charset="-120"/>
                <a:cs typeface="Times New Roman" panose="02020603050405020304" pitchFamily="18" charset="0"/>
              </a:rPr>
              <a:t>B</a:t>
            </a:r>
            <a:r>
              <a:rPr lang="en-GB" altLang="zh-HK" dirty="0">
                <a:effectLst/>
                <a:latin typeface="Calibri" panose="020F0502020204030204" pitchFamily="34" charset="0"/>
                <a:ea typeface="新細明體" panose="02020500000000000000" pitchFamily="18" charset="-120"/>
                <a:cs typeface="Times New Roman" panose="02020603050405020304" pitchFamily="18" charset="0"/>
              </a:rPr>
              <a:t>etter allocation of medical resources</a:t>
            </a:r>
            <a:endParaRPr lang="en-US" altLang="zh-HK"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2798660"/>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图片 62" descr="灰色线条背景"/>
          <p:cNvPicPr>
            <a:picLocks noChangeAspect="1"/>
          </p:cNvPicPr>
          <p:nvPr/>
        </p:nvPicPr>
        <p:blipFill>
          <a:blip r:embed="rId2"/>
          <a:srcRect l="15713" t="64470" r="32922" b="8998"/>
          <a:stretch>
            <a:fillRect/>
          </a:stretch>
        </p:blipFill>
        <p:spPr>
          <a:xfrm>
            <a:off x="2560320" y="3216275"/>
            <a:ext cx="9768205" cy="3641725"/>
          </a:xfrm>
          <a:prstGeom prst="rect">
            <a:avLst/>
          </a:prstGeom>
        </p:spPr>
      </p:pic>
      <p:sp>
        <p:nvSpPr>
          <p:cNvPr id="28" name="任意多边形: 形状 27"/>
          <p:cNvSpPr/>
          <p:nvPr/>
        </p:nvSpPr>
        <p:spPr>
          <a:xfrm>
            <a:off x="0" y="-20955"/>
            <a:ext cx="3870960" cy="6898005"/>
          </a:xfrm>
          <a:custGeom>
            <a:avLst/>
            <a:gdLst>
              <a:gd name="connsiteX0" fmla="*/ 0 w 5101701"/>
              <a:gd name="connsiteY0" fmla="*/ 0 h 6878896"/>
              <a:gd name="connsiteX1" fmla="*/ 3099572 w 5101701"/>
              <a:gd name="connsiteY1" fmla="*/ 0 h 6878896"/>
              <a:gd name="connsiteX2" fmla="*/ 3205616 w 5101701"/>
              <a:gd name="connsiteY2" fmla="*/ 60974 h 6878896"/>
              <a:gd name="connsiteX3" fmla="*/ 5101701 w 5101701"/>
              <a:gd name="connsiteY3" fmla="*/ 3429000 h 6878896"/>
              <a:gd name="connsiteX4" fmla="*/ 3205616 w 5101701"/>
              <a:gd name="connsiteY4" fmla="*/ 6797026 h 6878896"/>
              <a:gd name="connsiteX5" fmla="*/ 3063231 w 5101701"/>
              <a:gd name="connsiteY5" fmla="*/ 6878896 h 6878896"/>
              <a:gd name="connsiteX6" fmla="*/ 0 w 5101701"/>
              <a:gd name="connsiteY6" fmla="*/ 6878896 h 6878896"/>
              <a:gd name="connsiteX7" fmla="*/ 0 w 5101701"/>
              <a:gd name="connsiteY7" fmla="*/ 0 h 687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1701" h="6878896">
                <a:moveTo>
                  <a:pt x="0" y="0"/>
                </a:moveTo>
                <a:lnTo>
                  <a:pt x="3099572" y="0"/>
                </a:lnTo>
                <a:lnTo>
                  <a:pt x="3205616" y="60974"/>
                </a:lnTo>
                <a:cubicBezTo>
                  <a:pt x="4342364" y="751678"/>
                  <a:pt x="5101701" y="2001663"/>
                  <a:pt x="5101701" y="3429000"/>
                </a:cubicBezTo>
                <a:cubicBezTo>
                  <a:pt x="5101701" y="4856337"/>
                  <a:pt x="4342364" y="6106321"/>
                  <a:pt x="3205616" y="6797026"/>
                </a:cubicBezTo>
                <a:lnTo>
                  <a:pt x="3063231" y="6878896"/>
                </a:lnTo>
                <a:lnTo>
                  <a:pt x="0" y="6878896"/>
                </a:lnTo>
                <a:lnTo>
                  <a:pt x="0" y="0"/>
                </a:lnTo>
                <a:close/>
              </a:path>
            </a:pathLst>
          </a:cu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6170" name="任意多边形: 形状 6169"/>
          <p:cNvSpPr/>
          <p:nvPr/>
        </p:nvSpPr>
        <p:spPr>
          <a:xfrm>
            <a:off x="10422255" y="0"/>
            <a:ext cx="1769745" cy="1729105"/>
          </a:xfrm>
          <a:custGeom>
            <a:avLst/>
            <a:gdLst>
              <a:gd name="connsiteX0" fmla="*/ 69718 w 2359238"/>
              <a:gd name="connsiteY0" fmla="*/ 0 h 2239647"/>
              <a:gd name="connsiteX1" fmla="*/ 919065 w 2359238"/>
              <a:gd name="connsiteY1" fmla="*/ 0 h 2239647"/>
              <a:gd name="connsiteX2" fmla="*/ 903714 w 2359238"/>
              <a:gd name="connsiteY2" fmla="*/ 25268 h 2239647"/>
              <a:gd name="connsiteX3" fmla="*/ 787052 w 2359238"/>
              <a:gd name="connsiteY3" fmla="*/ 486003 h 2239647"/>
              <a:gd name="connsiteX4" fmla="*/ 1753644 w 2359238"/>
              <a:gd name="connsiteY4" fmla="*/ 1452595 h 2239647"/>
              <a:gd name="connsiteX5" fmla="*/ 2294075 w 2359238"/>
              <a:gd name="connsiteY5" fmla="*/ 1287516 h 2239647"/>
              <a:gd name="connsiteX6" fmla="*/ 2359238 w 2359238"/>
              <a:gd name="connsiteY6" fmla="*/ 1233752 h 2239647"/>
              <a:gd name="connsiteX7" fmla="*/ 2359238 w 2359238"/>
              <a:gd name="connsiteY7" fmla="*/ 2130021 h 2239647"/>
              <a:gd name="connsiteX8" fmla="*/ 2275124 w 2359238"/>
              <a:gd name="connsiteY8" fmla="*/ 2160807 h 2239647"/>
              <a:gd name="connsiteX9" fmla="*/ 1753644 w 2359238"/>
              <a:gd name="connsiteY9" fmla="*/ 2239647 h 2239647"/>
              <a:gd name="connsiteX10" fmla="*/ 0 w 2359238"/>
              <a:gd name="connsiteY10" fmla="*/ 486003 h 2239647"/>
              <a:gd name="connsiteX11" fmla="*/ 35628 w 2359238"/>
              <a:gd name="connsiteY11" fmla="*/ 132583 h 2239647"/>
              <a:gd name="connsiteX12" fmla="*/ 69718 w 2359238"/>
              <a:gd name="connsiteY12" fmla="*/ 0 h 2239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9238" h="2239647">
                <a:moveTo>
                  <a:pt x="69718" y="0"/>
                </a:moveTo>
                <a:lnTo>
                  <a:pt x="919065" y="0"/>
                </a:lnTo>
                <a:lnTo>
                  <a:pt x="903714" y="25268"/>
                </a:lnTo>
                <a:cubicBezTo>
                  <a:pt x="829314" y="162227"/>
                  <a:pt x="787052" y="319180"/>
                  <a:pt x="787052" y="486003"/>
                </a:cubicBezTo>
                <a:cubicBezTo>
                  <a:pt x="787052" y="1019837"/>
                  <a:pt x="1219810" y="1452595"/>
                  <a:pt x="1753644" y="1452595"/>
                </a:cubicBezTo>
                <a:cubicBezTo>
                  <a:pt x="1953832" y="1452595"/>
                  <a:pt x="2139806" y="1391738"/>
                  <a:pt x="2294075" y="1287516"/>
                </a:cubicBezTo>
                <a:lnTo>
                  <a:pt x="2359238" y="1233752"/>
                </a:lnTo>
                <a:lnTo>
                  <a:pt x="2359238" y="2130021"/>
                </a:lnTo>
                <a:lnTo>
                  <a:pt x="2275124" y="2160807"/>
                </a:lnTo>
                <a:cubicBezTo>
                  <a:pt x="2110389" y="2212045"/>
                  <a:pt x="1935240" y="2239647"/>
                  <a:pt x="1753644" y="2239647"/>
                </a:cubicBezTo>
                <a:cubicBezTo>
                  <a:pt x="785133" y="2239647"/>
                  <a:pt x="0" y="1454514"/>
                  <a:pt x="0" y="486003"/>
                </a:cubicBezTo>
                <a:cubicBezTo>
                  <a:pt x="0" y="364939"/>
                  <a:pt x="12268" y="246741"/>
                  <a:pt x="35628" y="132583"/>
                </a:cubicBezTo>
                <a:lnTo>
                  <a:pt x="69718" y="0"/>
                </a:lnTo>
                <a:close/>
              </a:path>
            </a:pathLst>
          </a:cu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273" name="文本框 272"/>
          <p:cNvSpPr txBox="1"/>
          <p:nvPr/>
        </p:nvSpPr>
        <p:spPr>
          <a:xfrm>
            <a:off x="6503670" y="3095625"/>
            <a:ext cx="4033520" cy="646331"/>
          </a:xfrm>
          <a:prstGeom prst="rect">
            <a:avLst/>
          </a:prstGeom>
          <a:noFill/>
        </p:spPr>
        <p:txBody>
          <a:bodyPr wrap="square" lIns="91440" tIns="45720" rIns="91440" bIns="45720" rtlCol="0" anchor="t">
            <a:spAutoFit/>
          </a:bodyPr>
          <a:lstStyle/>
          <a:p>
            <a:r>
              <a:rPr lang="en-US" sz="3600">
                <a:solidFill>
                  <a:schemeClr val="tx1">
                    <a:lumMod val="85000"/>
                    <a:lumOff val="15000"/>
                  </a:schemeClr>
                </a:solidFill>
                <a:latin typeface="Calibri"/>
                <a:cs typeface="Calibri"/>
              </a:rPr>
              <a:t>Conclusion</a:t>
            </a:r>
          </a:p>
        </p:txBody>
      </p:sp>
      <p:sp>
        <p:nvSpPr>
          <p:cNvPr id="40" name="矩形 39"/>
          <p:cNvSpPr/>
          <p:nvPr/>
        </p:nvSpPr>
        <p:spPr>
          <a:xfrm>
            <a:off x="6503670" y="2010410"/>
            <a:ext cx="3605530" cy="923330"/>
          </a:xfrm>
          <a:prstGeom prst="rect">
            <a:avLst/>
          </a:prstGeom>
          <a:ln>
            <a:noFill/>
          </a:ln>
        </p:spPr>
        <p:txBody>
          <a:bodyPr wrap="square" lIns="91440" tIns="45720" rIns="91440" bIns="45720" anchor="t">
            <a:spAutoFit/>
          </a:bodyPr>
          <a:lstStyle/>
          <a:p>
            <a:pPr algn="l" defTabSz="914400"/>
            <a:r>
              <a:rPr lang="en-US" altLang="zh-CN" sz="5400" b="1">
                <a:solidFill>
                  <a:schemeClr val="tx1">
                    <a:lumMod val="75000"/>
                    <a:lumOff val="25000"/>
                  </a:schemeClr>
                </a:solidFill>
                <a:latin typeface="字魂105号-简雅黑" panose="00000500000000000000" pitchFamily="2" charset="-122"/>
                <a:ea typeface="字魂105号-简雅黑"/>
                <a:cs typeface="字魂105号-简雅黑" panose="00000500000000000000" pitchFamily="2" charset="-122"/>
                <a:sym typeface="字魂105号-简雅黑" panose="00000500000000000000" pitchFamily="2" charset="-122"/>
              </a:rPr>
              <a:t>PART 05</a:t>
            </a:r>
            <a:endParaRPr lang="en-US" altLang="zh-CN" sz="5400" b="1">
              <a:solidFill>
                <a:schemeClr val="tx1">
                  <a:lumMod val="75000"/>
                  <a:lumOff val="25000"/>
                </a:schemeClr>
              </a:solidFill>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Tree>
    <p:extLst>
      <p:ext uri="{BB962C8B-B14F-4D97-AF65-F5344CB8AC3E}">
        <p14:creationId xmlns:p14="http://schemas.microsoft.com/office/powerpoint/2010/main" val="2345410204"/>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Table 1">
                <a:extLst>
                  <a:ext uri="{FF2B5EF4-FFF2-40B4-BE49-F238E27FC236}">
                    <a16:creationId xmlns:a16="http://schemas.microsoft.com/office/drawing/2014/main" id="{FE4E1897-D0F1-44E0-12C3-86D27D181F0A}"/>
                  </a:ext>
                </a:extLst>
              </p:cNvPr>
              <p:cNvGraphicFramePr>
                <a:graphicFrameLocks noGrp="1"/>
              </p:cNvGraphicFramePr>
              <p:nvPr>
                <p:extLst>
                  <p:ext uri="{D42A27DB-BD31-4B8C-83A1-F6EECF244321}">
                    <p14:modId xmlns:p14="http://schemas.microsoft.com/office/powerpoint/2010/main" val="819358472"/>
                  </p:ext>
                </p:extLst>
              </p:nvPr>
            </p:nvGraphicFramePr>
            <p:xfrm>
              <a:off x="1215272" y="1773987"/>
              <a:ext cx="9134571" cy="3515787"/>
            </p:xfrm>
            <a:graphic>
              <a:graphicData uri="http://schemas.openxmlformats.org/drawingml/2006/table">
                <a:tbl>
                  <a:tblPr firstRow="1" firstCol="1" bandRow="1">
                    <a:tableStyleId>{073A0DAA-6AF3-43AB-8588-CEC1D06C72B9}</a:tableStyleId>
                  </a:tblPr>
                  <a:tblGrid>
                    <a:gridCol w="2326647">
                      <a:extLst>
                        <a:ext uri="{9D8B030D-6E8A-4147-A177-3AD203B41FA5}">
                          <a16:colId xmlns:a16="http://schemas.microsoft.com/office/drawing/2014/main" val="128436046"/>
                        </a:ext>
                      </a:extLst>
                    </a:gridCol>
                    <a:gridCol w="2269308">
                      <a:extLst>
                        <a:ext uri="{9D8B030D-6E8A-4147-A177-3AD203B41FA5}">
                          <a16:colId xmlns:a16="http://schemas.microsoft.com/office/drawing/2014/main" val="2235304059"/>
                        </a:ext>
                      </a:extLst>
                    </a:gridCol>
                    <a:gridCol w="2269308">
                      <a:extLst>
                        <a:ext uri="{9D8B030D-6E8A-4147-A177-3AD203B41FA5}">
                          <a16:colId xmlns:a16="http://schemas.microsoft.com/office/drawing/2014/main" val="1711712919"/>
                        </a:ext>
                      </a:extLst>
                    </a:gridCol>
                    <a:gridCol w="2269308">
                      <a:extLst>
                        <a:ext uri="{9D8B030D-6E8A-4147-A177-3AD203B41FA5}">
                          <a16:colId xmlns:a16="http://schemas.microsoft.com/office/drawing/2014/main" val="4251920530"/>
                        </a:ext>
                      </a:extLst>
                    </a:gridCol>
                  </a:tblGrid>
                  <a:tr h="329683">
                    <a:tc>
                      <a:txBody>
                        <a:bodyPr/>
                        <a:lstStyle/>
                        <a:p>
                          <a:pPr algn="ctr"/>
                          <a:r>
                            <a:rPr lang="en-US">
                              <a:effectLst/>
                              <a:latin typeface="Calibri" panose="020F0502020204030204" pitchFamily="34" charset="0"/>
                              <a:cs typeface="Calibri" panose="020F0502020204030204" pitchFamily="34" charset="0"/>
                            </a:rPr>
                            <a:t>Model</a:t>
                          </a:r>
                        </a:p>
                      </a:txBody>
                      <a:tcPr marL="68580" marR="68580" marT="0" marB="0" anchor="ctr"/>
                    </a:tc>
                    <a:tc>
                      <a:txBody>
                        <a:bodyPr/>
                        <a:lstStyle/>
                        <a:p>
                          <a:pPr algn="ctr"/>
                          <a:r>
                            <a:rPr lang="en-US">
                              <a:effectLst/>
                              <a:latin typeface="Calibri" panose="020F0502020204030204" pitchFamily="34" charset="0"/>
                              <a:cs typeface="Calibri" panose="020F0502020204030204" pitchFamily="34" charset="0"/>
                            </a:rPr>
                            <a:t>Performance (AUC/RMSE)</a:t>
                          </a:r>
                        </a:p>
                      </a:txBody>
                      <a:tcPr marL="68580" marR="68580" marT="0" marB="0" anchor="ctr"/>
                    </a:tc>
                    <a:tc>
                      <a:txBody>
                        <a:bodyPr/>
                        <a:lstStyle/>
                        <a:p>
                          <a:pPr algn="ctr"/>
                          <a:r>
                            <a:rPr lang="en-GB">
                              <a:effectLst/>
                              <a:latin typeface="Calibri" panose="020F0502020204030204" pitchFamily="34" charset="0"/>
                              <a:cs typeface="Calibri" panose="020F0502020204030204" pitchFamily="34" charset="0"/>
                            </a:rPr>
                            <a:t>Time complexity</a:t>
                          </a:r>
                          <a:endParaRPr lang="en-US">
                            <a:effectLst/>
                            <a:latin typeface="Calibri" panose="020F0502020204030204" pitchFamily="34" charset="0"/>
                            <a:cs typeface="Calibri" panose="020F0502020204030204" pitchFamily="34" charset="0"/>
                          </a:endParaRPr>
                        </a:p>
                      </a:txBody>
                      <a:tcPr marL="68580" marR="68580" marT="0" marB="0" anchor="ctr"/>
                    </a:tc>
                    <a:tc>
                      <a:txBody>
                        <a:bodyPr/>
                        <a:lstStyle/>
                        <a:p>
                          <a:pPr algn="ctr"/>
                          <a:r>
                            <a:rPr lang="en-GB">
                              <a:effectLst/>
                              <a:latin typeface="Calibri" panose="020F0502020204030204" pitchFamily="34" charset="0"/>
                              <a:cs typeface="Calibri" panose="020F0502020204030204" pitchFamily="34" charset="0"/>
                            </a:rPr>
                            <a:t>Interpretability</a:t>
                          </a:r>
                          <a:endParaRPr lang="en-US">
                            <a:effectLst/>
                            <a:latin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2047417210"/>
                      </a:ext>
                    </a:extLst>
                  </a:tr>
                  <a:tr h="659366">
                    <a:tc>
                      <a:txBody>
                        <a:bodyPr/>
                        <a:lstStyle/>
                        <a:p>
                          <a:pPr algn="ctr"/>
                          <a:r>
                            <a:rPr lang="en-US">
                              <a:effectLst/>
                              <a:latin typeface="Calibri" panose="020F0502020204030204" pitchFamily="34" charset="0"/>
                              <a:cs typeface="Calibri" panose="020F0502020204030204" pitchFamily="34" charset="0"/>
                            </a:rPr>
                            <a:t>Logistic Regression</a:t>
                          </a:r>
                        </a:p>
                      </a:txBody>
                      <a:tcPr marL="68580" marR="68580" marT="0" marB="0" anchor="ctr"/>
                    </a:tc>
                    <a:tc>
                      <a:txBody>
                        <a:bodyPr/>
                        <a:lstStyle/>
                        <a:p>
                          <a:pPr algn="ctr"/>
                          <a:r>
                            <a:rPr lang="en-GB" dirty="0">
                              <a:effectLst/>
                              <a:latin typeface="Calibri" panose="020F0502020204030204" pitchFamily="34" charset="0"/>
                              <a:cs typeface="Calibri" panose="020F0502020204030204" pitchFamily="34" charset="0"/>
                            </a:rPr>
                            <a:t>L</a:t>
                          </a:r>
                          <a:r>
                            <a:rPr lang="en-US" dirty="0">
                              <a:effectLst/>
                              <a:latin typeface="Calibri" panose="020F0502020204030204" pitchFamily="34" charset="0"/>
                              <a:cs typeface="Calibri" panose="020F0502020204030204" pitchFamily="34" charset="0"/>
                            </a:rPr>
                            <a:t>ow</a:t>
                          </a: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GB" b="0" smtClean="0">
                                    <a:effectLst/>
                                    <a:latin typeface="Cambria Math" panose="02040503050406030204" pitchFamily="18" charset="0"/>
                                  </a:rPr>
                                  <m:t>𝑂</m:t>
                                </m:r>
                                <m:r>
                                  <a:rPr lang="en-GB" b="0" smtClean="0">
                                    <a:effectLst/>
                                    <a:latin typeface="Cambria Math" panose="02040503050406030204" pitchFamily="18" charset="0"/>
                                  </a:rPr>
                                  <m:t>(</m:t>
                                </m:r>
                                <m:r>
                                  <a:rPr lang="en-GB" b="0" smtClean="0">
                                    <a:effectLst/>
                                    <a:latin typeface="Cambria Math" panose="02040503050406030204" pitchFamily="18" charset="0"/>
                                  </a:rPr>
                                  <m:t>𝑛</m:t>
                                </m:r>
                                <m:r>
                                  <a:rPr lang="en-GB" b="0" smtClean="0">
                                    <a:effectLst/>
                                    <a:latin typeface="Cambria Math" panose="02040503050406030204" pitchFamily="18" charset="0"/>
                                  </a:rPr>
                                  <m:t>∗</m:t>
                                </m:r>
                                <m:r>
                                  <a:rPr lang="en-GB" b="0" smtClean="0">
                                    <a:effectLst/>
                                    <a:latin typeface="Cambria Math" panose="02040503050406030204" pitchFamily="18" charset="0"/>
                                  </a:rPr>
                                  <m:t>𝑑</m:t>
                                </m:r>
                                <m:r>
                                  <a:rPr lang="en-GB" b="0" smtClean="0">
                                    <a:effectLst/>
                                    <a:latin typeface="Cambria Math" panose="02040503050406030204" pitchFamily="18" charset="0"/>
                                  </a:rPr>
                                  <m:t>)</m:t>
                                </m:r>
                              </m:oMath>
                            </m:oMathPara>
                          </a14:m>
                          <a:endParaRPr lang="en-US">
                            <a:effectLst/>
                            <a:latin typeface="Calibri" panose="020F0502020204030204" pitchFamily="34" charset="0"/>
                            <a:cs typeface="Calibri" panose="020F0502020204030204" pitchFamily="34" charset="0"/>
                          </a:endParaRPr>
                        </a:p>
                      </a:txBody>
                      <a:tcPr marL="68580" marR="68580" marT="0" marB="0" anchor="ctr"/>
                    </a:tc>
                    <a:tc>
                      <a:txBody>
                        <a:bodyPr/>
                        <a:lstStyle/>
                        <a:p>
                          <a:pPr algn="ctr"/>
                          <a:r>
                            <a:rPr lang="en-GB">
                              <a:effectLst/>
                              <a:latin typeface="Calibri" panose="020F0502020204030204" pitchFamily="34" charset="0"/>
                              <a:cs typeface="Calibri" panose="020F0502020204030204" pitchFamily="34" charset="0"/>
                            </a:rPr>
                            <a:t>Very high</a:t>
                          </a:r>
                          <a:endParaRPr lang="en-US">
                            <a:effectLst/>
                            <a:latin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1372702666"/>
                      </a:ext>
                    </a:extLst>
                  </a:tr>
                  <a:tr h="329683">
                    <a:tc>
                      <a:txBody>
                        <a:bodyPr/>
                        <a:lstStyle/>
                        <a:p>
                          <a:pPr algn="ctr"/>
                          <a:r>
                            <a:rPr lang="en-GB">
                              <a:effectLst/>
                              <a:latin typeface="Calibri" panose="020F0502020204030204" pitchFamily="34" charset="0"/>
                              <a:cs typeface="Calibri" panose="020F0502020204030204" pitchFamily="34" charset="0"/>
                            </a:rPr>
                            <a:t>Linear Regression</a:t>
                          </a:r>
                          <a:endParaRPr lang="en-US">
                            <a:effectLst/>
                            <a:latin typeface="Calibri" panose="020F0502020204030204" pitchFamily="34" charset="0"/>
                            <a:cs typeface="Calibri" panose="020F0502020204030204" pitchFamily="34" charset="0"/>
                          </a:endParaRPr>
                        </a:p>
                      </a:txBody>
                      <a:tcPr marL="68580" marR="68580" marT="0" marB="0" anchor="ctr"/>
                    </a:tc>
                    <a:tc>
                      <a:txBody>
                        <a:bodyPr/>
                        <a:lstStyle/>
                        <a:p>
                          <a:pPr algn="ctr"/>
                          <a:r>
                            <a:rPr lang="en-GB">
                              <a:effectLst/>
                              <a:latin typeface="Calibri" panose="020F0502020204030204" pitchFamily="34" charset="0"/>
                              <a:cs typeface="Calibri" panose="020F0502020204030204" pitchFamily="34" charset="0"/>
                            </a:rPr>
                            <a:t>H</a:t>
                          </a:r>
                          <a:r>
                            <a:rPr lang="en-US">
                              <a:effectLst/>
                              <a:latin typeface="Calibri" panose="020F0502020204030204" pitchFamily="34" charset="0"/>
                              <a:cs typeface="Calibri" panose="020F0502020204030204" pitchFamily="34" charset="0"/>
                            </a:rPr>
                            <a:t>igh</a:t>
                          </a: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GB" altLang="zh-HK" b="0" smtClean="0">
                                    <a:effectLst/>
                                    <a:latin typeface="Cambria Math" panose="02040503050406030204" pitchFamily="18" charset="0"/>
                                  </a:rPr>
                                  <m:t>𝑂</m:t>
                                </m:r>
                                <m:r>
                                  <a:rPr lang="en-GB" altLang="zh-HK" b="0" smtClean="0">
                                    <a:effectLst/>
                                    <a:latin typeface="Cambria Math" panose="02040503050406030204" pitchFamily="18" charset="0"/>
                                  </a:rPr>
                                  <m:t>(</m:t>
                                </m:r>
                                <m:sSup>
                                  <m:sSupPr>
                                    <m:ctrlPr>
                                      <a:rPr lang="en-GB" altLang="zh-HK" b="0" i="1" smtClean="0">
                                        <a:effectLst/>
                                        <a:latin typeface="Cambria Math" panose="02040503050406030204" pitchFamily="18" charset="0"/>
                                      </a:rPr>
                                    </m:ctrlPr>
                                  </m:sSupPr>
                                  <m:e>
                                    <m:r>
                                      <a:rPr lang="en-GB" altLang="zh-HK" b="0" smtClean="0">
                                        <a:effectLst/>
                                        <a:latin typeface="Cambria Math" panose="02040503050406030204" pitchFamily="18" charset="0"/>
                                      </a:rPr>
                                      <m:t>𝑑</m:t>
                                    </m:r>
                                  </m:e>
                                  <m:sup>
                                    <m:r>
                                      <a:rPr lang="en-GB" altLang="zh-HK" b="0" smtClean="0">
                                        <a:effectLst/>
                                        <a:latin typeface="Cambria Math" panose="02040503050406030204" pitchFamily="18" charset="0"/>
                                      </a:rPr>
                                      <m:t>2</m:t>
                                    </m:r>
                                  </m:sup>
                                </m:sSup>
                                <m:r>
                                  <a:rPr lang="en-GB" altLang="zh-HK" b="0" smtClean="0">
                                    <a:effectLst/>
                                    <a:latin typeface="Cambria Math" panose="02040503050406030204" pitchFamily="18" charset="0"/>
                                  </a:rPr>
                                  <m:t>∗</m:t>
                                </m:r>
                                <m:d>
                                  <m:dPr>
                                    <m:ctrlPr>
                                      <a:rPr lang="en-GB" altLang="zh-HK" b="0" i="1" smtClean="0">
                                        <a:effectLst/>
                                        <a:latin typeface="Cambria Math" panose="02040503050406030204" pitchFamily="18" charset="0"/>
                                      </a:rPr>
                                    </m:ctrlPr>
                                  </m:dPr>
                                  <m:e>
                                    <m:r>
                                      <a:rPr lang="en-GB" altLang="zh-HK" b="0" smtClean="0">
                                        <a:effectLst/>
                                        <a:latin typeface="Cambria Math" panose="02040503050406030204" pitchFamily="18" charset="0"/>
                                      </a:rPr>
                                      <m:t>𝑛</m:t>
                                    </m:r>
                                    <m:r>
                                      <a:rPr lang="en-GB" altLang="zh-HK" b="0" smtClean="0">
                                        <a:effectLst/>
                                        <a:latin typeface="Cambria Math" panose="02040503050406030204" pitchFamily="18" charset="0"/>
                                      </a:rPr>
                                      <m:t>+</m:t>
                                    </m:r>
                                    <m:r>
                                      <a:rPr lang="en-GB" altLang="zh-HK" b="0" smtClean="0">
                                        <a:effectLst/>
                                        <a:latin typeface="Cambria Math" panose="02040503050406030204" pitchFamily="18" charset="0"/>
                                      </a:rPr>
                                      <m:t>𝑑</m:t>
                                    </m:r>
                                  </m:e>
                                </m:d>
                                <m:r>
                                  <a:rPr lang="en-GB" altLang="zh-HK" b="0" smtClean="0">
                                    <a:effectLst/>
                                    <a:latin typeface="Cambria Math" panose="02040503050406030204" pitchFamily="18" charset="0"/>
                                  </a:rPr>
                                  <m:t>)</m:t>
                                </m:r>
                              </m:oMath>
                            </m:oMathPara>
                          </a14:m>
                          <a:endParaRPr lang="en-US" altLang="zh-HK">
                            <a:effectLst/>
                            <a:latin typeface="Calibri" panose="020F0502020204030204" pitchFamily="34" charset="0"/>
                            <a:cs typeface="Calibri" panose="020F0502020204030204" pitchFamily="34" charset="0"/>
                          </a:endParaRPr>
                        </a:p>
                      </a:txBody>
                      <a:tcPr marL="68580" marR="68580" marT="0" marB="0" anchor="ctr"/>
                    </a:tc>
                    <a:tc>
                      <a:txBody>
                        <a:bodyPr/>
                        <a:lstStyle/>
                        <a:p>
                          <a:pPr algn="ctr"/>
                          <a:r>
                            <a:rPr lang="en-GB">
                              <a:effectLst/>
                              <a:latin typeface="Calibri" panose="020F0502020204030204" pitchFamily="34" charset="0"/>
                              <a:cs typeface="Calibri" panose="020F0502020204030204" pitchFamily="34" charset="0"/>
                            </a:rPr>
                            <a:t>Very high</a:t>
                          </a:r>
                          <a:endParaRPr lang="en-US">
                            <a:effectLst/>
                            <a:latin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4072054405"/>
                      </a:ext>
                    </a:extLst>
                  </a:tr>
                  <a:tr h="3296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a:effectLst/>
                              <a:latin typeface="Calibri" panose="020F0502020204030204" pitchFamily="34" charset="0"/>
                              <a:cs typeface="Calibri" panose="020F0502020204030204" pitchFamily="34" charset="0"/>
                            </a:rPr>
                            <a:t>Random Forest</a:t>
                          </a:r>
                        </a:p>
                      </a:txBody>
                      <a:tcPr marL="68580" marR="68580" marT="0" marB="0" anchor="ctr"/>
                    </a:tc>
                    <a:tc>
                      <a:txBody>
                        <a:bodyPr/>
                        <a:lstStyle/>
                        <a:p>
                          <a:pPr algn="ctr"/>
                          <a:r>
                            <a:rPr lang="en-GB">
                              <a:effectLst/>
                              <a:latin typeface="Calibri" panose="020F0502020204030204" pitchFamily="34" charset="0"/>
                              <a:cs typeface="Calibri" panose="020F0502020204030204" pitchFamily="34" charset="0"/>
                            </a:rPr>
                            <a:t>High</a:t>
                          </a:r>
                          <a:endParaRPr lang="en-US">
                            <a:effectLst/>
                            <a:latin typeface="Calibri" panose="020F0502020204030204" pitchFamily="34" charset="0"/>
                            <a:cs typeface="Calibri" panose="020F0502020204030204" pitchFamily="34"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altLang="zh-HK" b="0" smtClean="0">
                                    <a:effectLst/>
                                    <a:latin typeface="Cambria Math" panose="02040503050406030204" pitchFamily="18" charset="0"/>
                                  </a:rPr>
                                  <m:t>𝑂</m:t>
                                </m:r>
                                <m:r>
                                  <a:rPr lang="en-GB" altLang="zh-HK" b="0" smtClean="0">
                                    <a:effectLst/>
                                    <a:latin typeface="Cambria Math" panose="02040503050406030204" pitchFamily="18" charset="0"/>
                                  </a:rPr>
                                  <m:t>(</m:t>
                                </m:r>
                                <m:r>
                                  <a:rPr lang="en-GB" altLang="zh-HK" b="0" smtClean="0">
                                    <a:effectLst/>
                                    <a:latin typeface="Cambria Math" panose="02040503050406030204" pitchFamily="18" charset="0"/>
                                  </a:rPr>
                                  <m:t>𝑛</m:t>
                                </m:r>
                                <m:r>
                                  <a:rPr lang="en-GB" altLang="zh-HK" b="0" smtClean="0">
                                    <a:effectLst/>
                                    <a:latin typeface="Cambria Math" panose="02040503050406030204" pitchFamily="18" charset="0"/>
                                  </a:rPr>
                                  <m:t>∗</m:t>
                                </m:r>
                                <m:r>
                                  <a:rPr lang="en-GB" altLang="zh-HK" b="0" smtClean="0">
                                    <a:effectLst/>
                                    <a:latin typeface="Cambria Math" panose="02040503050406030204" pitchFamily="18" charset="0"/>
                                  </a:rPr>
                                  <m:t>𝑑</m:t>
                                </m:r>
                                <m:r>
                                  <a:rPr lang="en-GB" altLang="zh-HK" b="0" smtClean="0">
                                    <a:effectLst/>
                                    <a:latin typeface="Cambria Math" panose="02040503050406030204" pitchFamily="18" charset="0"/>
                                  </a:rPr>
                                  <m:t>∗</m:t>
                                </m:r>
                                <m:func>
                                  <m:funcPr>
                                    <m:ctrlPr>
                                      <a:rPr lang="en-GB" altLang="zh-HK" b="0" i="1" smtClean="0">
                                        <a:effectLst/>
                                        <a:latin typeface="Cambria Math" panose="02040503050406030204" pitchFamily="18" charset="0"/>
                                      </a:rPr>
                                    </m:ctrlPr>
                                  </m:funcPr>
                                  <m:fName>
                                    <m:r>
                                      <m:rPr>
                                        <m:sty m:val="p"/>
                                      </m:rPr>
                                      <a:rPr lang="en-GB" altLang="zh-HK" b="0" smtClean="0">
                                        <a:effectLst/>
                                        <a:latin typeface="Cambria Math" panose="02040503050406030204" pitchFamily="18" charset="0"/>
                                      </a:rPr>
                                      <m:t>log</m:t>
                                    </m:r>
                                  </m:fName>
                                  <m:e>
                                    <m:d>
                                      <m:dPr>
                                        <m:ctrlPr>
                                          <a:rPr lang="en-GB" altLang="zh-HK" b="0" i="1" smtClean="0">
                                            <a:effectLst/>
                                            <a:latin typeface="Cambria Math" panose="02040503050406030204" pitchFamily="18" charset="0"/>
                                          </a:rPr>
                                        </m:ctrlPr>
                                      </m:dPr>
                                      <m:e>
                                        <m:r>
                                          <a:rPr lang="en-GB" altLang="zh-HK" b="0" smtClean="0">
                                            <a:effectLst/>
                                            <a:latin typeface="Cambria Math" panose="02040503050406030204" pitchFamily="18" charset="0"/>
                                          </a:rPr>
                                          <m:t>𝑛</m:t>
                                        </m:r>
                                      </m:e>
                                    </m:d>
                                  </m:e>
                                </m:func>
                                <m:r>
                                  <a:rPr lang="en-GB" altLang="zh-HK" b="0" smtClean="0">
                                    <a:effectLst/>
                                    <a:latin typeface="Cambria Math" panose="02040503050406030204" pitchFamily="18" charset="0"/>
                                  </a:rPr>
                                  <m:t>∗</m:t>
                                </m:r>
                                <m:r>
                                  <a:rPr lang="en-GB" altLang="zh-HK" b="0" smtClean="0">
                                    <a:effectLst/>
                                    <a:latin typeface="Cambria Math" panose="02040503050406030204" pitchFamily="18" charset="0"/>
                                  </a:rPr>
                                  <m:t>𝑡</m:t>
                                </m:r>
                                <m:r>
                                  <a:rPr lang="en-GB" altLang="zh-HK" b="0" smtClean="0">
                                    <a:effectLst/>
                                    <a:latin typeface="Cambria Math" panose="02040503050406030204" pitchFamily="18" charset="0"/>
                                  </a:rPr>
                                  <m:t>)</m:t>
                                </m:r>
                              </m:oMath>
                            </m:oMathPara>
                          </a14:m>
                          <a:endParaRPr lang="en-US" altLang="zh-HK">
                            <a:effectLst/>
                            <a:latin typeface="Calibri" panose="020F0502020204030204" pitchFamily="34" charset="0"/>
                            <a:cs typeface="Calibri" panose="020F0502020204030204" pitchFamily="34" charset="0"/>
                          </a:endParaRPr>
                        </a:p>
                      </a:txBody>
                      <a:tcPr marL="68580" marR="68580" marT="0" marB="0" anchor="ctr"/>
                    </a:tc>
                    <a:tc>
                      <a:txBody>
                        <a:bodyPr/>
                        <a:lstStyle/>
                        <a:p>
                          <a:pPr algn="ctr"/>
                          <a:r>
                            <a:rPr lang="en-GB">
                              <a:effectLst/>
                              <a:latin typeface="Calibri" panose="020F0502020204030204" pitchFamily="34" charset="0"/>
                              <a:cs typeface="Calibri" panose="020F0502020204030204" pitchFamily="34" charset="0"/>
                            </a:rPr>
                            <a:t>Low</a:t>
                          </a:r>
                          <a:endParaRPr lang="en-US">
                            <a:effectLst/>
                            <a:latin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611166021"/>
                      </a:ext>
                    </a:extLst>
                  </a:tr>
                  <a:tr h="329683">
                    <a:tc>
                      <a:txBody>
                        <a:bodyPr/>
                        <a:lstStyle/>
                        <a:p>
                          <a:pPr algn="ctr"/>
                          <a:r>
                            <a:rPr lang="en-US">
                              <a:effectLst/>
                              <a:latin typeface="Calibri" panose="020F0502020204030204" pitchFamily="34" charset="0"/>
                              <a:cs typeface="Calibri" panose="020F0502020204030204" pitchFamily="34" charset="0"/>
                            </a:rPr>
                            <a:t>AdaBoost</a:t>
                          </a:r>
                        </a:p>
                      </a:txBody>
                      <a:tcPr marL="68580" marR="68580" marT="0" marB="0" anchor="ctr"/>
                    </a:tc>
                    <a:tc>
                      <a:txBody>
                        <a:bodyPr/>
                        <a:lstStyle/>
                        <a:p>
                          <a:pPr algn="ctr"/>
                          <a:r>
                            <a:rPr lang="en-GB">
                              <a:effectLst/>
                              <a:latin typeface="Calibri" panose="020F0502020204030204" pitchFamily="34" charset="0"/>
                              <a:cs typeface="Calibri" panose="020F0502020204030204" pitchFamily="34" charset="0"/>
                            </a:rPr>
                            <a:t>H</a:t>
                          </a:r>
                          <a:r>
                            <a:rPr lang="en-US">
                              <a:effectLst/>
                              <a:latin typeface="Calibri" panose="020F0502020204030204" pitchFamily="34" charset="0"/>
                              <a:cs typeface="Calibri" panose="020F0502020204030204" pitchFamily="34" charset="0"/>
                            </a:rPr>
                            <a:t>igh</a:t>
                          </a: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GB" altLang="zh-HK" b="0" smtClean="0">
                                    <a:effectLst/>
                                    <a:latin typeface="Cambria Math" panose="02040503050406030204" pitchFamily="18" charset="0"/>
                                  </a:rPr>
                                  <m:t>𝑂</m:t>
                                </m:r>
                                <m:r>
                                  <a:rPr lang="en-GB" altLang="zh-HK" b="0" smtClean="0">
                                    <a:effectLst/>
                                    <a:latin typeface="Cambria Math" panose="02040503050406030204" pitchFamily="18" charset="0"/>
                                  </a:rPr>
                                  <m:t>(</m:t>
                                </m:r>
                                <m:r>
                                  <a:rPr lang="en-GB" altLang="zh-HK" b="0" smtClean="0">
                                    <a:effectLst/>
                                    <a:latin typeface="Cambria Math" panose="02040503050406030204" pitchFamily="18" charset="0"/>
                                  </a:rPr>
                                  <m:t>𝑛</m:t>
                                </m:r>
                                <m:r>
                                  <a:rPr lang="en-GB" altLang="zh-HK" b="0" smtClean="0">
                                    <a:effectLst/>
                                    <a:latin typeface="Cambria Math" panose="02040503050406030204" pitchFamily="18" charset="0"/>
                                  </a:rPr>
                                  <m:t>∗</m:t>
                                </m:r>
                                <m:r>
                                  <a:rPr lang="en-GB" altLang="zh-HK" b="0" smtClean="0">
                                    <a:effectLst/>
                                    <a:latin typeface="Cambria Math" panose="02040503050406030204" pitchFamily="18" charset="0"/>
                                  </a:rPr>
                                  <m:t>𝑑</m:t>
                                </m:r>
                                <m:r>
                                  <a:rPr lang="en-GB" altLang="zh-HK" b="0" smtClean="0">
                                    <a:effectLst/>
                                    <a:latin typeface="Cambria Math" panose="02040503050406030204" pitchFamily="18" charset="0"/>
                                  </a:rPr>
                                  <m:t>∗</m:t>
                                </m:r>
                                <m:r>
                                  <a:rPr lang="en-GB" altLang="zh-HK" b="0" smtClean="0">
                                    <a:effectLst/>
                                    <a:latin typeface="Cambria Math" panose="02040503050406030204" pitchFamily="18" charset="0"/>
                                  </a:rPr>
                                  <m:t>𝑡</m:t>
                                </m:r>
                                <m:r>
                                  <a:rPr lang="en-GB" altLang="zh-HK" b="0" smtClean="0">
                                    <a:effectLst/>
                                    <a:latin typeface="Cambria Math" panose="02040503050406030204" pitchFamily="18" charset="0"/>
                                  </a:rPr>
                                  <m:t>)</m:t>
                                </m:r>
                              </m:oMath>
                            </m:oMathPara>
                          </a14:m>
                          <a:endParaRPr lang="en-US" altLang="zh-HK">
                            <a:effectLst/>
                            <a:latin typeface="Calibri" panose="020F0502020204030204" pitchFamily="34" charset="0"/>
                            <a:cs typeface="Calibri" panose="020F0502020204030204" pitchFamily="34" charset="0"/>
                          </a:endParaRPr>
                        </a:p>
                      </a:txBody>
                      <a:tcPr marL="68580" marR="68580" marT="0" marB="0" anchor="ctr"/>
                    </a:tc>
                    <a:tc>
                      <a:txBody>
                        <a:bodyPr/>
                        <a:lstStyle/>
                        <a:p>
                          <a:pPr algn="ctr"/>
                          <a:r>
                            <a:rPr lang="en-GB">
                              <a:effectLst/>
                              <a:latin typeface="Calibri" panose="020F0502020204030204" pitchFamily="34" charset="0"/>
                              <a:cs typeface="Calibri" panose="020F0502020204030204" pitchFamily="34" charset="0"/>
                            </a:rPr>
                            <a:t>Low</a:t>
                          </a:r>
                          <a:endParaRPr lang="en-US">
                            <a:effectLst/>
                            <a:latin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2746210969"/>
                      </a:ext>
                    </a:extLst>
                  </a:tr>
                  <a:tr h="329683">
                    <a:tc>
                      <a:txBody>
                        <a:bodyPr/>
                        <a:lstStyle/>
                        <a:p>
                          <a:pPr algn="ctr"/>
                          <a:r>
                            <a:rPr lang="en-US">
                              <a:effectLst/>
                              <a:latin typeface="Calibri" panose="020F0502020204030204" pitchFamily="34" charset="0"/>
                              <a:cs typeface="Calibri" panose="020F0502020204030204" pitchFamily="34" charset="0"/>
                            </a:rPr>
                            <a:t>Gradient Boost</a:t>
                          </a:r>
                        </a:p>
                      </a:txBody>
                      <a:tcPr marL="68580" marR="68580" marT="0" marB="0" anchor="ctr"/>
                    </a:tc>
                    <a:tc>
                      <a:txBody>
                        <a:bodyPr/>
                        <a:lstStyle/>
                        <a:p>
                          <a:pPr algn="ctr"/>
                          <a:r>
                            <a:rPr lang="en-GB">
                              <a:effectLst/>
                              <a:latin typeface="Calibri" panose="020F0502020204030204" pitchFamily="34" charset="0"/>
                              <a:cs typeface="Calibri" panose="020F0502020204030204" pitchFamily="34" charset="0"/>
                            </a:rPr>
                            <a:t>V</a:t>
                          </a:r>
                          <a:r>
                            <a:rPr lang="en-US" err="1">
                              <a:effectLst/>
                              <a:latin typeface="Calibri" panose="020F0502020204030204" pitchFamily="34" charset="0"/>
                              <a:cs typeface="Calibri" panose="020F0502020204030204" pitchFamily="34" charset="0"/>
                            </a:rPr>
                            <a:t>ery</a:t>
                          </a:r>
                          <a:r>
                            <a:rPr lang="en-US">
                              <a:effectLst/>
                              <a:latin typeface="Calibri" panose="020F0502020204030204" pitchFamily="34" charset="0"/>
                              <a:cs typeface="Calibri" panose="020F0502020204030204" pitchFamily="34" charset="0"/>
                            </a:rPr>
                            <a:t> high</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altLang="zh-HK" b="0" smtClean="0">
                                    <a:effectLst/>
                                    <a:latin typeface="Cambria Math" panose="02040503050406030204" pitchFamily="18" charset="0"/>
                                  </a:rPr>
                                  <m:t>𝑂</m:t>
                                </m:r>
                                <m:r>
                                  <a:rPr lang="en-GB" altLang="zh-HK" b="0" smtClean="0">
                                    <a:effectLst/>
                                    <a:latin typeface="Cambria Math" panose="02040503050406030204" pitchFamily="18" charset="0"/>
                                  </a:rPr>
                                  <m:t>(</m:t>
                                </m:r>
                                <m:r>
                                  <a:rPr lang="en-GB" altLang="zh-HK" b="0" smtClean="0">
                                    <a:effectLst/>
                                    <a:latin typeface="Cambria Math" panose="02040503050406030204" pitchFamily="18" charset="0"/>
                                  </a:rPr>
                                  <m:t>𝑛</m:t>
                                </m:r>
                                <m:r>
                                  <a:rPr lang="en-GB" altLang="zh-HK" b="0" smtClean="0">
                                    <a:effectLst/>
                                    <a:latin typeface="Cambria Math" panose="02040503050406030204" pitchFamily="18" charset="0"/>
                                  </a:rPr>
                                  <m:t>∗</m:t>
                                </m:r>
                                <m:r>
                                  <a:rPr lang="en-GB" altLang="zh-HK" b="0" smtClean="0">
                                    <a:effectLst/>
                                    <a:latin typeface="Cambria Math" panose="02040503050406030204" pitchFamily="18" charset="0"/>
                                  </a:rPr>
                                  <m:t>𝑑</m:t>
                                </m:r>
                                <m:r>
                                  <a:rPr lang="en-GB" altLang="zh-HK" b="0" smtClean="0">
                                    <a:effectLst/>
                                    <a:latin typeface="Cambria Math" panose="02040503050406030204" pitchFamily="18" charset="0"/>
                                  </a:rPr>
                                  <m:t>∗</m:t>
                                </m:r>
                                <m:func>
                                  <m:funcPr>
                                    <m:ctrlPr>
                                      <a:rPr lang="en-GB" altLang="zh-HK" b="0" i="1" smtClean="0">
                                        <a:effectLst/>
                                        <a:latin typeface="Cambria Math" panose="02040503050406030204" pitchFamily="18" charset="0"/>
                                      </a:rPr>
                                    </m:ctrlPr>
                                  </m:funcPr>
                                  <m:fName>
                                    <m:r>
                                      <m:rPr>
                                        <m:sty m:val="p"/>
                                      </m:rPr>
                                      <a:rPr lang="en-GB" altLang="zh-HK" b="0" smtClean="0">
                                        <a:effectLst/>
                                        <a:latin typeface="Cambria Math" panose="02040503050406030204" pitchFamily="18" charset="0"/>
                                      </a:rPr>
                                      <m:t>log</m:t>
                                    </m:r>
                                  </m:fName>
                                  <m:e>
                                    <m:d>
                                      <m:dPr>
                                        <m:ctrlPr>
                                          <a:rPr lang="en-GB" altLang="zh-HK" b="0" i="1" smtClean="0">
                                            <a:effectLst/>
                                            <a:latin typeface="Cambria Math" panose="02040503050406030204" pitchFamily="18" charset="0"/>
                                          </a:rPr>
                                        </m:ctrlPr>
                                      </m:dPr>
                                      <m:e>
                                        <m:r>
                                          <a:rPr lang="en-GB" altLang="zh-HK" b="0" smtClean="0">
                                            <a:effectLst/>
                                            <a:latin typeface="Cambria Math" panose="02040503050406030204" pitchFamily="18" charset="0"/>
                                          </a:rPr>
                                          <m:t>𝑛</m:t>
                                        </m:r>
                                      </m:e>
                                    </m:d>
                                  </m:e>
                                </m:func>
                                <m:r>
                                  <a:rPr lang="en-GB" altLang="zh-HK" b="0" smtClean="0">
                                    <a:effectLst/>
                                    <a:latin typeface="Cambria Math" panose="02040503050406030204" pitchFamily="18" charset="0"/>
                                  </a:rPr>
                                  <m:t>∗</m:t>
                                </m:r>
                                <m:r>
                                  <a:rPr lang="en-GB" altLang="zh-HK" b="0" smtClean="0">
                                    <a:effectLst/>
                                    <a:latin typeface="Cambria Math" panose="02040503050406030204" pitchFamily="18" charset="0"/>
                                  </a:rPr>
                                  <m:t>𝑡</m:t>
                                </m:r>
                                <m:r>
                                  <a:rPr lang="en-GB" altLang="zh-HK" b="0" smtClean="0">
                                    <a:effectLst/>
                                    <a:latin typeface="Cambria Math" panose="02040503050406030204" pitchFamily="18" charset="0"/>
                                  </a:rPr>
                                  <m:t>)</m:t>
                                </m:r>
                              </m:oMath>
                            </m:oMathPara>
                          </a14:m>
                          <a:endParaRPr lang="en-US" altLang="zh-HK">
                            <a:effectLst/>
                            <a:latin typeface="Calibri" panose="020F0502020204030204" pitchFamily="34" charset="0"/>
                            <a:cs typeface="Calibri" panose="020F0502020204030204" pitchFamily="34" charset="0"/>
                          </a:endParaRPr>
                        </a:p>
                      </a:txBody>
                      <a:tcPr marL="68580" marR="68580" marT="0" marB="0" anchor="ctr"/>
                    </a:tc>
                    <a:tc>
                      <a:txBody>
                        <a:bodyPr/>
                        <a:lstStyle/>
                        <a:p>
                          <a:pPr algn="ctr"/>
                          <a:r>
                            <a:rPr lang="en-GB">
                              <a:effectLst/>
                              <a:latin typeface="Calibri" panose="020F0502020204030204" pitchFamily="34" charset="0"/>
                              <a:cs typeface="Calibri" panose="020F0502020204030204" pitchFamily="34" charset="0"/>
                            </a:rPr>
                            <a:t>Low</a:t>
                          </a:r>
                          <a:endParaRPr lang="en-US">
                            <a:effectLst/>
                            <a:latin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4074344905"/>
                      </a:ext>
                    </a:extLst>
                  </a:tr>
                  <a:tr h="329683">
                    <a:tc>
                      <a:txBody>
                        <a:bodyPr/>
                        <a:lstStyle/>
                        <a:p>
                          <a:pPr algn="ctr"/>
                          <a:r>
                            <a:rPr lang="en-US">
                              <a:effectLst/>
                              <a:latin typeface="Calibri" panose="020F0502020204030204" pitchFamily="34" charset="0"/>
                              <a:cs typeface="Calibri" panose="020F0502020204030204" pitchFamily="34" charset="0"/>
                            </a:rPr>
                            <a:t>KNN</a:t>
                          </a:r>
                        </a:p>
                      </a:txBody>
                      <a:tcPr marL="68580" marR="68580" marT="0" marB="0" anchor="ctr"/>
                    </a:tc>
                    <a:tc>
                      <a:txBody>
                        <a:bodyPr/>
                        <a:lstStyle/>
                        <a:p>
                          <a:pPr algn="ctr"/>
                          <a:r>
                            <a:rPr lang="en-GB">
                              <a:effectLst/>
                              <a:latin typeface="Calibri" panose="020F0502020204030204" pitchFamily="34" charset="0"/>
                              <a:cs typeface="Calibri" panose="020F0502020204030204" pitchFamily="34" charset="0"/>
                            </a:rPr>
                            <a:t>L</a:t>
                          </a:r>
                          <a:r>
                            <a:rPr lang="en-US">
                              <a:effectLst/>
                              <a:latin typeface="Calibri" panose="020F0502020204030204" pitchFamily="34" charset="0"/>
                              <a:cs typeface="Calibri" panose="020F0502020204030204" pitchFamily="34" charset="0"/>
                            </a:rPr>
                            <a:t>ow</a:t>
                          </a: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GB" sz="1800" b="0" kern="1200" smtClean="0">
                                    <a:solidFill>
                                      <a:schemeClr val="dk1"/>
                                    </a:solidFill>
                                    <a:effectLst/>
                                    <a:latin typeface="Cambria Math" panose="02040503050406030204" pitchFamily="18" charset="0"/>
                                  </a:rPr>
                                  <m:t>𝑂</m:t>
                                </m:r>
                                <m:r>
                                  <a:rPr lang="en-GB" sz="1800" b="0" kern="1200" smtClean="0">
                                    <a:solidFill>
                                      <a:schemeClr val="dk1"/>
                                    </a:solidFill>
                                    <a:effectLst/>
                                    <a:latin typeface="Cambria Math" panose="02040503050406030204" pitchFamily="18" charset="0"/>
                                  </a:rPr>
                                  <m:t>(</m:t>
                                </m:r>
                                <m:r>
                                  <a:rPr lang="en-GB" sz="1800" b="0" kern="1200" smtClean="0">
                                    <a:solidFill>
                                      <a:schemeClr val="dk1"/>
                                    </a:solidFill>
                                    <a:effectLst/>
                                    <a:latin typeface="Cambria Math" panose="02040503050406030204" pitchFamily="18" charset="0"/>
                                  </a:rPr>
                                  <m:t>𝑘</m:t>
                                </m:r>
                                <m:r>
                                  <a:rPr lang="en-GB" sz="1800" b="0" kern="1200" smtClean="0">
                                    <a:solidFill>
                                      <a:schemeClr val="dk1"/>
                                    </a:solidFill>
                                    <a:effectLst/>
                                    <a:latin typeface="Cambria Math" panose="02040503050406030204" pitchFamily="18" charset="0"/>
                                  </a:rPr>
                                  <m:t>∗</m:t>
                                </m:r>
                                <m:r>
                                  <a:rPr lang="en-GB" sz="1800" b="0" kern="1200" smtClean="0">
                                    <a:solidFill>
                                      <a:schemeClr val="dk1"/>
                                    </a:solidFill>
                                    <a:effectLst/>
                                    <a:latin typeface="Cambria Math" panose="02040503050406030204" pitchFamily="18" charset="0"/>
                                  </a:rPr>
                                  <m:t>𝑛</m:t>
                                </m:r>
                                <m:r>
                                  <a:rPr lang="en-GB" sz="1800" b="0" kern="1200" smtClean="0">
                                    <a:solidFill>
                                      <a:schemeClr val="dk1"/>
                                    </a:solidFill>
                                    <a:effectLst/>
                                    <a:latin typeface="Cambria Math" panose="02040503050406030204" pitchFamily="18" charset="0"/>
                                  </a:rPr>
                                  <m:t>∗</m:t>
                                </m:r>
                                <m:r>
                                  <a:rPr lang="en-GB" sz="1800" b="0" kern="1200" smtClean="0">
                                    <a:solidFill>
                                      <a:schemeClr val="dk1"/>
                                    </a:solidFill>
                                    <a:effectLst/>
                                    <a:latin typeface="Cambria Math" panose="02040503050406030204" pitchFamily="18" charset="0"/>
                                  </a:rPr>
                                  <m:t>𝑑</m:t>
                                </m:r>
                                <m:r>
                                  <a:rPr lang="en-GB" sz="1800" b="0" kern="1200" smtClean="0">
                                    <a:solidFill>
                                      <a:schemeClr val="dk1"/>
                                    </a:solidFill>
                                    <a:effectLst/>
                                    <a:latin typeface="Cambria Math" panose="02040503050406030204" pitchFamily="18" charset="0"/>
                                  </a:rPr>
                                  <m:t>)</m:t>
                                </m:r>
                              </m:oMath>
                            </m:oMathPara>
                          </a14:m>
                          <a:endParaRPr lang="en-US" i="0">
                            <a:effectLst/>
                            <a:latin typeface="Calibri" panose="020F0502020204030204" pitchFamily="34" charset="0"/>
                            <a:cs typeface="Calibri" panose="020F0502020204030204" pitchFamily="34" charset="0"/>
                          </a:endParaRPr>
                        </a:p>
                      </a:txBody>
                      <a:tcPr marL="68580" marR="68580" marT="0" marB="0" anchor="ctr"/>
                    </a:tc>
                    <a:tc>
                      <a:txBody>
                        <a:bodyPr/>
                        <a:lstStyle/>
                        <a:p>
                          <a:pPr algn="ctr"/>
                          <a:r>
                            <a:rPr lang="en-GB">
                              <a:effectLst/>
                              <a:latin typeface="Calibri" panose="020F0502020204030204" pitchFamily="34" charset="0"/>
                              <a:cs typeface="Calibri" panose="020F0502020204030204" pitchFamily="34" charset="0"/>
                            </a:rPr>
                            <a:t>High</a:t>
                          </a:r>
                          <a:endParaRPr lang="en-US">
                            <a:effectLst/>
                            <a:latin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629301787"/>
                      </a:ext>
                    </a:extLst>
                  </a:tr>
                  <a:tr h="329683">
                    <a:tc>
                      <a:txBody>
                        <a:bodyPr/>
                        <a:lstStyle/>
                        <a:p>
                          <a:pPr algn="ctr"/>
                          <a:r>
                            <a:rPr lang="en-US">
                              <a:effectLst/>
                              <a:latin typeface="Calibri" panose="020F0502020204030204" pitchFamily="34" charset="0"/>
                              <a:cs typeface="Calibri" panose="020F0502020204030204" pitchFamily="34" charset="0"/>
                            </a:rPr>
                            <a:t>SVM</a:t>
                          </a:r>
                        </a:p>
                      </a:txBody>
                      <a:tcPr marL="68580" marR="68580" marT="0" marB="0" anchor="ctr"/>
                    </a:tc>
                    <a:tc>
                      <a:txBody>
                        <a:bodyPr/>
                        <a:lstStyle/>
                        <a:p>
                          <a:pPr algn="ctr"/>
                          <a:r>
                            <a:rPr lang="en-GB">
                              <a:effectLst/>
                              <a:latin typeface="Calibri" panose="020F0502020204030204" pitchFamily="34" charset="0"/>
                              <a:cs typeface="Calibri" panose="020F0502020204030204" pitchFamily="34" charset="0"/>
                            </a:rPr>
                            <a:t>M</a:t>
                          </a:r>
                          <a:r>
                            <a:rPr lang="en-US">
                              <a:effectLst/>
                              <a:latin typeface="Calibri" panose="020F0502020204030204" pitchFamily="34" charset="0"/>
                              <a:cs typeface="Calibri" panose="020F0502020204030204" pitchFamily="34" charset="0"/>
                            </a:rPr>
                            <a:t>edium</a:t>
                          </a: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GB" b="0" smtClean="0">
                                    <a:effectLst/>
                                    <a:latin typeface="Cambria Math" panose="02040503050406030204" pitchFamily="18" charset="0"/>
                                  </a:rPr>
                                  <m:t>𝑂</m:t>
                                </m:r>
                                <m:r>
                                  <a:rPr lang="en-GB" b="0" smtClean="0">
                                    <a:effectLst/>
                                    <a:latin typeface="Cambria Math" panose="02040503050406030204" pitchFamily="18" charset="0"/>
                                  </a:rPr>
                                  <m:t>(</m:t>
                                </m:r>
                                <m:sSup>
                                  <m:sSupPr>
                                    <m:ctrlPr>
                                      <a:rPr lang="en-GB" b="0" i="1" smtClean="0">
                                        <a:effectLst/>
                                        <a:latin typeface="Cambria Math" panose="02040503050406030204" pitchFamily="18" charset="0"/>
                                      </a:rPr>
                                    </m:ctrlPr>
                                  </m:sSupPr>
                                  <m:e>
                                    <m:r>
                                      <a:rPr lang="en-GB" b="0" smtClean="0">
                                        <a:effectLst/>
                                        <a:latin typeface="Cambria Math" panose="02040503050406030204" pitchFamily="18" charset="0"/>
                                      </a:rPr>
                                      <m:t>𝑛</m:t>
                                    </m:r>
                                  </m:e>
                                  <m:sup>
                                    <m:r>
                                      <a:rPr lang="en-GB" b="0" smtClean="0">
                                        <a:effectLst/>
                                        <a:latin typeface="Cambria Math" panose="02040503050406030204" pitchFamily="18" charset="0"/>
                                      </a:rPr>
                                      <m:t>2</m:t>
                                    </m:r>
                                  </m:sup>
                                </m:sSup>
                                <m:r>
                                  <a:rPr lang="en-GB" b="0" smtClean="0">
                                    <a:effectLst/>
                                    <a:latin typeface="Cambria Math" panose="02040503050406030204" pitchFamily="18" charset="0"/>
                                  </a:rPr>
                                  <m:t>)</m:t>
                                </m:r>
                              </m:oMath>
                            </m:oMathPara>
                          </a14:m>
                          <a:endParaRPr lang="en-US">
                            <a:effectLst/>
                            <a:latin typeface="Calibri" panose="020F0502020204030204" pitchFamily="34" charset="0"/>
                            <a:cs typeface="Calibri" panose="020F0502020204030204" pitchFamily="34" charset="0"/>
                          </a:endParaRPr>
                        </a:p>
                      </a:txBody>
                      <a:tcPr marL="68580" marR="68580" marT="0" marB="0" anchor="ctr"/>
                    </a:tc>
                    <a:tc>
                      <a:txBody>
                        <a:bodyPr/>
                        <a:lstStyle/>
                        <a:p>
                          <a:pPr algn="ctr"/>
                          <a:r>
                            <a:rPr lang="en-GB">
                              <a:effectLst/>
                              <a:latin typeface="Calibri" panose="020F0502020204030204" pitchFamily="34" charset="0"/>
                              <a:cs typeface="Calibri" panose="020F0502020204030204" pitchFamily="34" charset="0"/>
                            </a:rPr>
                            <a:t>Low – medium</a:t>
                          </a:r>
                          <a:endParaRPr lang="en-US">
                            <a:effectLst/>
                            <a:latin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2401451407"/>
                      </a:ext>
                    </a:extLst>
                  </a:tr>
                  <a:tr h="329683">
                    <a:tc>
                      <a:txBody>
                        <a:bodyPr/>
                        <a:lstStyle/>
                        <a:p>
                          <a:pPr algn="ctr"/>
                          <a:r>
                            <a:rPr lang="en-US">
                              <a:effectLst/>
                              <a:latin typeface="Calibri" panose="020F0502020204030204" pitchFamily="34" charset="0"/>
                              <a:cs typeface="Calibri" panose="020F0502020204030204" pitchFamily="34" charset="0"/>
                            </a:rPr>
                            <a:t>XG Boost</a:t>
                          </a:r>
                        </a:p>
                      </a:txBody>
                      <a:tcPr marL="68580" marR="68580" marT="0" marB="0" anchor="ctr"/>
                    </a:tc>
                    <a:tc>
                      <a:txBody>
                        <a:bodyPr/>
                        <a:lstStyle/>
                        <a:p>
                          <a:pPr algn="ctr"/>
                          <a:r>
                            <a:rPr lang="en-GB" dirty="0">
                              <a:effectLst/>
                              <a:latin typeface="Calibri" panose="020F0502020204030204" pitchFamily="34" charset="0"/>
                              <a:cs typeface="Calibri" panose="020F0502020204030204" pitchFamily="34" charset="0"/>
                            </a:rPr>
                            <a:t>High</a:t>
                          </a:r>
                          <a:endParaRPr lang="en-US" dirty="0">
                            <a:effectLst/>
                            <a:latin typeface="Calibri" panose="020F0502020204030204" pitchFamily="34" charset="0"/>
                            <a:cs typeface="Calibri" panose="020F0502020204030204" pitchFamily="34"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altLang="zh-HK" b="0" smtClean="0">
                                    <a:solidFill>
                                      <a:srgbClr val="FF0000"/>
                                    </a:solidFill>
                                    <a:effectLst/>
                                    <a:latin typeface="Cambria Math" panose="02040503050406030204" pitchFamily="18" charset="0"/>
                                  </a:rPr>
                                  <m:t>𝑂</m:t>
                                </m:r>
                                <m:r>
                                  <a:rPr lang="en-GB" altLang="zh-HK" b="0" smtClean="0">
                                    <a:solidFill>
                                      <a:srgbClr val="FF0000"/>
                                    </a:solidFill>
                                    <a:effectLst/>
                                    <a:latin typeface="Cambria Math" panose="02040503050406030204" pitchFamily="18" charset="0"/>
                                  </a:rPr>
                                  <m:t>(</m:t>
                                </m:r>
                                <m:r>
                                  <a:rPr lang="en-GB" altLang="zh-HK" b="0" smtClean="0">
                                    <a:solidFill>
                                      <a:srgbClr val="FF0000"/>
                                    </a:solidFill>
                                    <a:effectLst/>
                                    <a:latin typeface="Cambria Math" panose="02040503050406030204" pitchFamily="18" charset="0"/>
                                  </a:rPr>
                                  <m:t>𝑥</m:t>
                                </m:r>
                                <m:r>
                                  <a:rPr lang="en-GB" altLang="zh-HK" b="0" smtClean="0">
                                    <a:solidFill>
                                      <a:srgbClr val="FF0000"/>
                                    </a:solidFill>
                                    <a:effectLst/>
                                    <a:latin typeface="Cambria Math" panose="02040503050406030204" pitchFamily="18" charset="0"/>
                                  </a:rPr>
                                  <m:t>∗</m:t>
                                </m:r>
                                <m:r>
                                  <a:rPr lang="en-GB" altLang="zh-HK" b="0" smtClean="0">
                                    <a:solidFill>
                                      <a:srgbClr val="FF0000"/>
                                    </a:solidFill>
                                    <a:effectLst/>
                                    <a:latin typeface="Cambria Math" panose="02040503050406030204" pitchFamily="18" charset="0"/>
                                  </a:rPr>
                                  <m:t>𝑑𝑒</m:t>
                                </m:r>
                                <m:r>
                                  <a:rPr lang="en-GB" altLang="zh-HK" b="0" smtClean="0">
                                    <a:solidFill>
                                      <a:srgbClr val="FF0000"/>
                                    </a:solidFill>
                                    <a:effectLst/>
                                    <a:latin typeface="Cambria Math" panose="02040503050406030204" pitchFamily="18" charset="0"/>
                                  </a:rPr>
                                  <m:t>∗</m:t>
                                </m:r>
                                <m:func>
                                  <m:funcPr>
                                    <m:ctrlPr>
                                      <a:rPr lang="en-GB" altLang="zh-HK" b="0" i="1" smtClean="0">
                                        <a:solidFill>
                                          <a:srgbClr val="FF0000"/>
                                        </a:solidFill>
                                        <a:effectLst/>
                                        <a:latin typeface="Cambria Math" panose="02040503050406030204" pitchFamily="18" charset="0"/>
                                      </a:rPr>
                                    </m:ctrlPr>
                                  </m:funcPr>
                                  <m:fName>
                                    <m:r>
                                      <m:rPr>
                                        <m:sty m:val="p"/>
                                      </m:rPr>
                                      <a:rPr lang="en-GB" altLang="zh-HK" b="0" smtClean="0">
                                        <a:solidFill>
                                          <a:srgbClr val="FF0000"/>
                                        </a:solidFill>
                                        <a:effectLst/>
                                        <a:latin typeface="Cambria Math" panose="02040503050406030204" pitchFamily="18" charset="0"/>
                                      </a:rPr>
                                      <m:t>log</m:t>
                                    </m:r>
                                  </m:fName>
                                  <m:e>
                                    <m:d>
                                      <m:dPr>
                                        <m:ctrlPr>
                                          <a:rPr lang="en-GB" altLang="zh-HK" b="0" i="1" smtClean="0">
                                            <a:solidFill>
                                              <a:srgbClr val="FF0000"/>
                                            </a:solidFill>
                                            <a:effectLst/>
                                            <a:latin typeface="Cambria Math" panose="02040503050406030204" pitchFamily="18" charset="0"/>
                                          </a:rPr>
                                        </m:ctrlPr>
                                      </m:dPr>
                                      <m:e>
                                        <m:r>
                                          <a:rPr lang="en-GB" altLang="zh-HK" b="0" smtClean="0">
                                            <a:solidFill>
                                              <a:srgbClr val="FF0000"/>
                                            </a:solidFill>
                                            <a:effectLst/>
                                            <a:latin typeface="Cambria Math" panose="02040503050406030204" pitchFamily="18" charset="0"/>
                                          </a:rPr>
                                          <m:t>𝑛</m:t>
                                        </m:r>
                                      </m:e>
                                    </m:d>
                                  </m:e>
                                </m:func>
                                <m:r>
                                  <a:rPr lang="en-GB" altLang="zh-HK" b="0" smtClean="0">
                                    <a:solidFill>
                                      <a:srgbClr val="FF0000"/>
                                    </a:solidFill>
                                    <a:effectLst/>
                                    <a:latin typeface="Cambria Math" panose="02040503050406030204" pitchFamily="18" charset="0"/>
                                  </a:rPr>
                                  <m:t>∗</m:t>
                                </m:r>
                                <m:r>
                                  <a:rPr lang="en-GB" altLang="zh-HK" b="0" smtClean="0">
                                    <a:solidFill>
                                      <a:srgbClr val="FF0000"/>
                                    </a:solidFill>
                                    <a:effectLst/>
                                    <a:latin typeface="Cambria Math" panose="02040503050406030204" pitchFamily="18" charset="0"/>
                                  </a:rPr>
                                  <m:t>𝑡</m:t>
                                </m:r>
                                <m:r>
                                  <a:rPr lang="en-GB" altLang="zh-HK" b="0" smtClean="0">
                                    <a:solidFill>
                                      <a:srgbClr val="FF0000"/>
                                    </a:solidFill>
                                    <a:effectLst/>
                                    <a:latin typeface="Cambria Math" panose="02040503050406030204" pitchFamily="18" charset="0"/>
                                  </a:rPr>
                                  <m:t>)</m:t>
                                </m:r>
                              </m:oMath>
                            </m:oMathPara>
                          </a14:m>
                          <a:endParaRPr lang="en-US" altLang="zh-HK">
                            <a:solidFill>
                              <a:srgbClr val="FF0000"/>
                            </a:solidFill>
                            <a:effectLst/>
                            <a:latin typeface="Calibri" panose="020F0502020204030204" pitchFamily="34" charset="0"/>
                            <a:cs typeface="Calibri" panose="020F0502020204030204" pitchFamily="34" charset="0"/>
                          </a:endParaRPr>
                        </a:p>
                      </a:txBody>
                      <a:tcPr marL="68580" marR="68580" marT="0" marB="0" anchor="ctr"/>
                    </a:tc>
                    <a:tc>
                      <a:txBody>
                        <a:bodyPr/>
                        <a:lstStyle/>
                        <a:p>
                          <a:pPr algn="ctr"/>
                          <a:r>
                            <a:rPr lang="en-GB" dirty="0">
                              <a:effectLst/>
                              <a:latin typeface="Calibri" panose="020F0502020204030204" pitchFamily="34" charset="0"/>
                              <a:cs typeface="Calibri" panose="020F0502020204030204" pitchFamily="34" charset="0"/>
                            </a:rPr>
                            <a:t>Low</a:t>
                          </a:r>
                          <a:endParaRPr lang="en-US" dirty="0">
                            <a:effectLst/>
                            <a:latin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2581067416"/>
                      </a:ext>
                    </a:extLst>
                  </a:tr>
                </a:tbl>
              </a:graphicData>
            </a:graphic>
          </p:graphicFrame>
        </mc:Choice>
        <mc:Fallback>
          <p:graphicFrame>
            <p:nvGraphicFramePr>
              <p:cNvPr id="2" name="Table 1">
                <a:extLst>
                  <a:ext uri="{FF2B5EF4-FFF2-40B4-BE49-F238E27FC236}">
                    <a16:creationId xmlns:a16="http://schemas.microsoft.com/office/drawing/2014/main" id="{FE4E1897-D0F1-44E0-12C3-86D27D181F0A}"/>
                  </a:ext>
                </a:extLst>
              </p:cNvPr>
              <p:cNvGraphicFramePr>
                <a:graphicFrameLocks noGrp="1"/>
              </p:cNvGraphicFramePr>
              <p:nvPr>
                <p:extLst>
                  <p:ext uri="{D42A27DB-BD31-4B8C-83A1-F6EECF244321}">
                    <p14:modId xmlns:p14="http://schemas.microsoft.com/office/powerpoint/2010/main" val="819358472"/>
                  </p:ext>
                </p:extLst>
              </p:nvPr>
            </p:nvGraphicFramePr>
            <p:xfrm>
              <a:off x="1215272" y="1773987"/>
              <a:ext cx="9134571" cy="3515787"/>
            </p:xfrm>
            <a:graphic>
              <a:graphicData uri="http://schemas.openxmlformats.org/drawingml/2006/table">
                <a:tbl>
                  <a:tblPr firstRow="1" firstCol="1" bandRow="1">
                    <a:tableStyleId>{073A0DAA-6AF3-43AB-8588-CEC1D06C72B9}</a:tableStyleId>
                  </a:tblPr>
                  <a:tblGrid>
                    <a:gridCol w="2326647">
                      <a:extLst>
                        <a:ext uri="{9D8B030D-6E8A-4147-A177-3AD203B41FA5}">
                          <a16:colId xmlns:a16="http://schemas.microsoft.com/office/drawing/2014/main" val="128436046"/>
                        </a:ext>
                      </a:extLst>
                    </a:gridCol>
                    <a:gridCol w="2269308">
                      <a:extLst>
                        <a:ext uri="{9D8B030D-6E8A-4147-A177-3AD203B41FA5}">
                          <a16:colId xmlns:a16="http://schemas.microsoft.com/office/drawing/2014/main" val="2235304059"/>
                        </a:ext>
                      </a:extLst>
                    </a:gridCol>
                    <a:gridCol w="2269308">
                      <a:extLst>
                        <a:ext uri="{9D8B030D-6E8A-4147-A177-3AD203B41FA5}">
                          <a16:colId xmlns:a16="http://schemas.microsoft.com/office/drawing/2014/main" val="1711712919"/>
                        </a:ext>
                      </a:extLst>
                    </a:gridCol>
                    <a:gridCol w="2269308">
                      <a:extLst>
                        <a:ext uri="{9D8B030D-6E8A-4147-A177-3AD203B41FA5}">
                          <a16:colId xmlns:a16="http://schemas.microsoft.com/office/drawing/2014/main" val="4251920530"/>
                        </a:ext>
                      </a:extLst>
                    </a:gridCol>
                  </a:tblGrid>
                  <a:tr h="548640">
                    <a:tc>
                      <a:txBody>
                        <a:bodyPr/>
                        <a:lstStyle/>
                        <a:p>
                          <a:pPr algn="ctr"/>
                          <a:r>
                            <a:rPr lang="en-US">
                              <a:effectLst/>
                              <a:latin typeface="Calibri" panose="020F0502020204030204" pitchFamily="34" charset="0"/>
                              <a:cs typeface="Calibri" panose="020F0502020204030204" pitchFamily="34" charset="0"/>
                            </a:rPr>
                            <a:t>Model</a:t>
                          </a:r>
                        </a:p>
                      </a:txBody>
                      <a:tcPr marL="68580" marR="68580" marT="0" marB="0" anchor="ctr"/>
                    </a:tc>
                    <a:tc>
                      <a:txBody>
                        <a:bodyPr/>
                        <a:lstStyle/>
                        <a:p>
                          <a:pPr algn="ctr"/>
                          <a:r>
                            <a:rPr lang="en-US">
                              <a:effectLst/>
                              <a:latin typeface="Calibri" panose="020F0502020204030204" pitchFamily="34" charset="0"/>
                              <a:cs typeface="Calibri" panose="020F0502020204030204" pitchFamily="34" charset="0"/>
                            </a:rPr>
                            <a:t>Performance (AUC/RMSE)</a:t>
                          </a:r>
                        </a:p>
                      </a:txBody>
                      <a:tcPr marL="68580" marR="68580" marT="0" marB="0" anchor="ctr"/>
                    </a:tc>
                    <a:tc>
                      <a:txBody>
                        <a:bodyPr/>
                        <a:lstStyle/>
                        <a:p>
                          <a:pPr algn="ctr"/>
                          <a:r>
                            <a:rPr lang="en-GB">
                              <a:effectLst/>
                              <a:latin typeface="Calibri" panose="020F0502020204030204" pitchFamily="34" charset="0"/>
                              <a:cs typeface="Calibri" panose="020F0502020204030204" pitchFamily="34" charset="0"/>
                            </a:rPr>
                            <a:t>Time complexity</a:t>
                          </a:r>
                          <a:endParaRPr lang="en-US">
                            <a:effectLst/>
                            <a:latin typeface="Calibri" panose="020F0502020204030204" pitchFamily="34" charset="0"/>
                            <a:cs typeface="Calibri" panose="020F0502020204030204" pitchFamily="34" charset="0"/>
                          </a:endParaRPr>
                        </a:p>
                      </a:txBody>
                      <a:tcPr marL="68580" marR="68580" marT="0" marB="0" anchor="ctr"/>
                    </a:tc>
                    <a:tc>
                      <a:txBody>
                        <a:bodyPr/>
                        <a:lstStyle/>
                        <a:p>
                          <a:pPr algn="ctr"/>
                          <a:r>
                            <a:rPr lang="en-GB">
                              <a:effectLst/>
                              <a:latin typeface="Calibri" panose="020F0502020204030204" pitchFamily="34" charset="0"/>
                              <a:cs typeface="Calibri" panose="020F0502020204030204" pitchFamily="34" charset="0"/>
                            </a:rPr>
                            <a:t>Interpretability</a:t>
                          </a:r>
                          <a:endParaRPr lang="en-US">
                            <a:effectLst/>
                            <a:latin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2047417210"/>
                      </a:ext>
                    </a:extLst>
                  </a:tr>
                  <a:tr h="659366">
                    <a:tc>
                      <a:txBody>
                        <a:bodyPr/>
                        <a:lstStyle/>
                        <a:p>
                          <a:pPr algn="ctr"/>
                          <a:r>
                            <a:rPr lang="en-US">
                              <a:effectLst/>
                              <a:latin typeface="Calibri" panose="020F0502020204030204" pitchFamily="34" charset="0"/>
                              <a:cs typeface="Calibri" panose="020F0502020204030204" pitchFamily="34" charset="0"/>
                            </a:rPr>
                            <a:t>Logistic Regression</a:t>
                          </a:r>
                        </a:p>
                      </a:txBody>
                      <a:tcPr marL="68580" marR="68580" marT="0" marB="0" anchor="ctr"/>
                    </a:tc>
                    <a:tc>
                      <a:txBody>
                        <a:bodyPr/>
                        <a:lstStyle/>
                        <a:p>
                          <a:pPr algn="ctr"/>
                          <a:r>
                            <a:rPr lang="en-GB" dirty="0">
                              <a:effectLst/>
                              <a:latin typeface="Calibri" panose="020F0502020204030204" pitchFamily="34" charset="0"/>
                              <a:cs typeface="Calibri" panose="020F0502020204030204" pitchFamily="34" charset="0"/>
                            </a:rPr>
                            <a:t>L</a:t>
                          </a:r>
                          <a:r>
                            <a:rPr lang="en-US" dirty="0">
                              <a:effectLst/>
                              <a:latin typeface="Calibri" panose="020F0502020204030204" pitchFamily="34" charset="0"/>
                              <a:cs typeface="Calibri" panose="020F0502020204030204" pitchFamily="34" charset="0"/>
                            </a:rPr>
                            <a:t>ow</a:t>
                          </a:r>
                        </a:p>
                      </a:txBody>
                      <a:tcPr marL="68580" marR="68580" marT="0" marB="0" anchor="ctr"/>
                    </a:tc>
                    <a:tc>
                      <a:txBody>
                        <a:bodyPr/>
                        <a:lstStyle/>
                        <a:p>
                          <a:endParaRPr lang="zh-HK"/>
                        </a:p>
                      </a:txBody>
                      <a:tcPr marL="68580" marR="68580" marT="0" marB="0" anchor="ctr">
                        <a:blipFill>
                          <a:blip r:embed="rId2"/>
                          <a:stretch>
                            <a:fillRect l="-202413" t="-95370" r="-100804" b="-368519"/>
                          </a:stretch>
                        </a:blipFill>
                      </a:tcPr>
                    </a:tc>
                    <a:tc>
                      <a:txBody>
                        <a:bodyPr/>
                        <a:lstStyle/>
                        <a:p>
                          <a:pPr algn="ctr"/>
                          <a:r>
                            <a:rPr lang="en-GB">
                              <a:effectLst/>
                              <a:latin typeface="Calibri" panose="020F0502020204030204" pitchFamily="34" charset="0"/>
                              <a:cs typeface="Calibri" panose="020F0502020204030204" pitchFamily="34" charset="0"/>
                            </a:rPr>
                            <a:t>Very high</a:t>
                          </a:r>
                          <a:endParaRPr lang="en-US">
                            <a:effectLst/>
                            <a:latin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1372702666"/>
                      </a:ext>
                    </a:extLst>
                  </a:tr>
                  <a:tr h="329683">
                    <a:tc>
                      <a:txBody>
                        <a:bodyPr/>
                        <a:lstStyle/>
                        <a:p>
                          <a:pPr algn="ctr"/>
                          <a:r>
                            <a:rPr lang="en-GB">
                              <a:effectLst/>
                              <a:latin typeface="Calibri" panose="020F0502020204030204" pitchFamily="34" charset="0"/>
                              <a:cs typeface="Calibri" panose="020F0502020204030204" pitchFamily="34" charset="0"/>
                            </a:rPr>
                            <a:t>Linear Regression</a:t>
                          </a:r>
                          <a:endParaRPr lang="en-US">
                            <a:effectLst/>
                            <a:latin typeface="Calibri" panose="020F0502020204030204" pitchFamily="34" charset="0"/>
                            <a:cs typeface="Calibri" panose="020F0502020204030204" pitchFamily="34" charset="0"/>
                          </a:endParaRPr>
                        </a:p>
                      </a:txBody>
                      <a:tcPr marL="68580" marR="68580" marT="0" marB="0" anchor="ctr"/>
                    </a:tc>
                    <a:tc>
                      <a:txBody>
                        <a:bodyPr/>
                        <a:lstStyle/>
                        <a:p>
                          <a:pPr algn="ctr"/>
                          <a:r>
                            <a:rPr lang="en-GB">
                              <a:effectLst/>
                              <a:latin typeface="Calibri" panose="020F0502020204030204" pitchFamily="34" charset="0"/>
                              <a:cs typeface="Calibri" panose="020F0502020204030204" pitchFamily="34" charset="0"/>
                            </a:rPr>
                            <a:t>H</a:t>
                          </a:r>
                          <a:r>
                            <a:rPr lang="en-US">
                              <a:effectLst/>
                              <a:latin typeface="Calibri" panose="020F0502020204030204" pitchFamily="34" charset="0"/>
                              <a:cs typeface="Calibri" panose="020F0502020204030204" pitchFamily="34" charset="0"/>
                            </a:rPr>
                            <a:t>igh</a:t>
                          </a:r>
                        </a:p>
                      </a:txBody>
                      <a:tcPr marL="68580" marR="68580" marT="0" marB="0" anchor="ctr"/>
                    </a:tc>
                    <a:tc>
                      <a:txBody>
                        <a:bodyPr/>
                        <a:lstStyle/>
                        <a:p>
                          <a:endParaRPr lang="zh-HK"/>
                        </a:p>
                      </a:txBody>
                      <a:tcPr marL="68580" marR="68580" marT="0" marB="0" anchor="ctr">
                        <a:blipFill>
                          <a:blip r:embed="rId2"/>
                          <a:stretch>
                            <a:fillRect l="-202413" t="-390741" r="-100804" b="-637037"/>
                          </a:stretch>
                        </a:blipFill>
                      </a:tcPr>
                    </a:tc>
                    <a:tc>
                      <a:txBody>
                        <a:bodyPr/>
                        <a:lstStyle/>
                        <a:p>
                          <a:pPr algn="ctr"/>
                          <a:r>
                            <a:rPr lang="en-GB">
                              <a:effectLst/>
                              <a:latin typeface="Calibri" panose="020F0502020204030204" pitchFamily="34" charset="0"/>
                              <a:cs typeface="Calibri" panose="020F0502020204030204" pitchFamily="34" charset="0"/>
                            </a:rPr>
                            <a:t>Very high</a:t>
                          </a:r>
                          <a:endParaRPr lang="en-US">
                            <a:effectLst/>
                            <a:latin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4072054405"/>
                      </a:ext>
                    </a:extLst>
                  </a:tr>
                  <a:tr h="3296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a:effectLst/>
                              <a:latin typeface="Calibri" panose="020F0502020204030204" pitchFamily="34" charset="0"/>
                              <a:cs typeface="Calibri" panose="020F0502020204030204" pitchFamily="34" charset="0"/>
                            </a:rPr>
                            <a:t>Random Forest</a:t>
                          </a:r>
                        </a:p>
                      </a:txBody>
                      <a:tcPr marL="68580" marR="68580" marT="0" marB="0" anchor="ctr"/>
                    </a:tc>
                    <a:tc>
                      <a:txBody>
                        <a:bodyPr/>
                        <a:lstStyle/>
                        <a:p>
                          <a:pPr algn="ctr"/>
                          <a:r>
                            <a:rPr lang="en-GB">
                              <a:effectLst/>
                              <a:latin typeface="Calibri" panose="020F0502020204030204" pitchFamily="34" charset="0"/>
                              <a:cs typeface="Calibri" panose="020F0502020204030204" pitchFamily="34" charset="0"/>
                            </a:rPr>
                            <a:t>High</a:t>
                          </a:r>
                          <a:endParaRPr lang="en-US">
                            <a:effectLst/>
                            <a:latin typeface="Calibri" panose="020F0502020204030204" pitchFamily="34" charset="0"/>
                            <a:cs typeface="Calibri" panose="020F0502020204030204" pitchFamily="34" charset="0"/>
                          </a:endParaRPr>
                        </a:p>
                      </a:txBody>
                      <a:tcPr marL="68580" marR="68580" marT="0" marB="0" anchor="ctr"/>
                    </a:tc>
                    <a:tc>
                      <a:txBody>
                        <a:bodyPr/>
                        <a:lstStyle/>
                        <a:p>
                          <a:endParaRPr lang="zh-HK"/>
                        </a:p>
                      </a:txBody>
                      <a:tcPr marL="68580" marR="68580" marT="0" marB="0" anchor="ctr">
                        <a:blipFill>
                          <a:blip r:embed="rId2"/>
                          <a:stretch>
                            <a:fillRect l="-202413" t="-490741" r="-100804" b="-537037"/>
                          </a:stretch>
                        </a:blipFill>
                      </a:tcPr>
                    </a:tc>
                    <a:tc>
                      <a:txBody>
                        <a:bodyPr/>
                        <a:lstStyle/>
                        <a:p>
                          <a:pPr algn="ctr"/>
                          <a:r>
                            <a:rPr lang="en-GB">
                              <a:effectLst/>
                              <a:latin typeface="Calibri" panose="020F0502020204030204" pitchFamily="34" charset="0"/>
                              <a:cs typeface="Calibri" panose="020F0502020204030204" pitchFamily="34" charset="0"/>
                            </a:rPr>
                            <a:t>Low</a:t>
                          </a:r>
                          <a:endParaRPr lang="en-US">
                            <a:effectLst/>
                            <a:latin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611166021"/>
                      </a:ext>
                    </a:extLst>
                  </a:tr>
                  <a:tr h="329683">
                    <a:tc>
                      <a:txBody>
                        <a:bodyPr/>
                        <a:lstStyle/>
                        <a:p>
                          <a:pPr algn="ctr"/>
                          <a:r>
                            <a:rPr lang="en-US">
                              <a:effectLst/>
                              <a:latin typeface="Calibri" panose="020F0502020204030204" pitchFamily="34" charset="0"/>
                              <a:cs typeface="Calibri" panose="020F0502020204030204" pitchFamily="34" charset="0"/>
                            </a:rPr>
                            <a:t>AdaBoost</a:t>
                          </a:r>
                        </a:p>
                      </a:txBody>
                      <a:tcPr marL="68580" marR="68580" marT="0" marB="0" anchor="ctr"/>
                    </a:tc>
                    <a:tc>
                      <a:txBody>
                        <a:bodyPr/>
                        <a:lstStyle/>
                        <a:p>
                          <a:pPr algn="ctr"/>
                          <a:r>
                            <a:rPr lang="en-GB">
                              <a:effectLst/>
                              <a:latin typeface="Calibri" panose="020F0502020204030204" pitchFamily="34" charset="0"/>
                              <a:cs typeface="Calibri" panose="020F0502020204030204" pitchFamily="34" charset="0"/>
                            </a:rPr>
                            <a:t>H</a:t>
                          </a:r>
                          <a:r>
                            <a:rPr lang="en-US">
                              <a:effectLst/>
                              <a:latin typeface="Calibri" panose="020F0502020204030204" pitchFamily="34" charset="0"/>
                              <a:cs typeface="Calibri" panose="020F0502020204030204" pitchFamily="34" charset="0"/>
                            </a:rPr>
                            <a:t>igh</a:t>
                          </a:r>
                        </a:p>
                      </a:txBody>
                      <a:tcPr marL="68580" marR="68580" marT="0" marB="0" anchor="ctr"/>
                    </a:tc>
                    <a:tc>
                      <a:txBody>
                        <a:bodyPr/>
                        <a:lstStyle/>
                        <a:p>
                          <a:endParaRPr lang="zh-HK"/>
                        </a:p>
                      </a:txBody>
                      <a:tcPr marL="68580" marR="68580" marT="0" marB="0" anchor="ctr">
                        <a:blipFill>
                          <a:blip r:embed="rId2"/>
                          <a:stretch>
                            <a:fillRect l="-202413" t="-580000" r="-100804" b="-427273"/>
                          </a:stretch>
                        </a:blipFill>
                      </a:tcPr>
                    </a:tc>
                    <a:tc>
                      <a:txBody>
                        <a:bodyPr/>
                        <a:lstStyle/>
                        <a:p>
                          <a:pPr algn="ctr"/>
                          <a:r>
                            <a:rPr lang="en-GB">
                              <a:effectLst/>
                              <a:latin typeface="Calibri" panose="020F0502020204030204" pitchFamily="34" charset="0"/>
                              <a:cs typeface="Calibri" panose="020F0502020204030204" pitchFamily="34" charset="0"/>
                            </a:rPr>
                            <a:t>Low</a:t>
                          </a:r>
                          <a:endParaRPr lang="en-US">
                            <a:effectLst/>
                            <a:latin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2746210969"/>
                      </a:ext>
                    </a:extLst>
                  </a:tr>
                  <a:tr h="329683">
                    <a:tc>
                      <a:txBody>
                        <a:bodyPr/>
                        <a:lstStyle/>
                        <a:p>
                          <a:pPr algn="ctr"/>
                          <a:r>
                            <a:rPr lang="en-US">
                              <a:effectLst/>
                              <a:latin typeface="Calibri" panose="020F0502020204030204" pitchFamily="34" charset="0"/>
                              <a:cs typeface="Calibri" panose="020F0502020204030204" pitchFamily="34" charset="0"/>
                            </a:rPr>
                            <a:t>Gradient Boost</a:t>
                          </a:r>
                        </a:p>
                      </a:txBody>
                      <a:tcPr marL="68580" marR="68580" marT="0" marB="0" anchor="ctr"/>
                    </a:tc>
                    <a:tc>
                      <a:txBody>
                        <a:bodyPr/>
                        <a:lstStyle/>
                        <a:p>
                          <a:pPr algn="ctr"/>
                          <a:r>
                            <a:rPr lang="en-GB">
                              <a:effectLst/>
                              <a:latin typeface="Calibri" panose="020F0502020204030204" pitchFamily="34" charset="0"/>
                              <a:cs typeface="Calibri" panose="020F0502020204030204" pitchFamily="34" charset="0"/>
                            </a:rPr>
                            <a:t>V</a:t>
                          </a:r>
                          <a:r>
                            <a:rPr lang="en-US" err="1">
                              <a:effectLst/>
                              <a:latin typeface="Calibri" panose="020F0502020204030204" pitchFamily="34" charset="0"/>
                              <a:cs typeface="Calibri" panose="020F0502020204030204" pitchFamily="34" charset="0"/>
                            </a:rPr>
                            <a:t>ery</a:t>
                          </a:r>
                          <a:r>
                            <a:rPr lang="en-US">
                              <a:effectLst/>
                              <a:latin typeface="Calibri" panose="020F0502020204030204" pitchFamily="34" charset="0"/>
                              <a:cs typeface="Calibri" panose="020F0502020204030204" pitchFamily="34" charset="0"/>
                            </a:rPr>
                            <a:t> high</a:t>
                          </a:r>
                        </a:p>
                      </a:txBody>
                      <a:tcPr marL="68580" marR="68580" marT="0" marB="0" anchor="ctr"/>
                    </a:tc>
                    <a:tc>
                      <a:txBody>
                        <a:bodyPr/>
                        <a:lstStyle/>
                        <a:p>
                          <a:endParaRPr lang="zh-HK"/>
                        </a:p>
                      </a:txBody>
                      <a:tcPr marL="68580" marR="68580" marT="0" marB="0" anchor="ctr">
                        <a:blipFill>
                          <a:blip r:embed="rId2"/>
                          <a:stretch>
                            <a:fillRect l="-202413" t="-692593" r="-100804" b="-335185"/>
                          </a:stretch>
                        </a:blipFill>
                      </a:tcPr>
                    </a:tc>
                    <a:tc>
                      <a:txBody>
                        <a:bodyPr/>
                        <a:lstStyle/>
                        <a:p>
                          <a:pPr algn="ctr"/>
                          <a:r>
                            <a:rPr lang="en-GB">
                              <a:effectLst/>
                              <a:latin typeface="Calibri" panose="020F0502020204030204" pitchFamily="34" charset="0"/>
                              <a:cs typeface="Calibri" panose="020F0502020204030204" pitchFamily="34" charset="0"/>
                            </a:rPr>
                            <a:t>Low</a:t>
                          </a:r>
                          <a:endParaRPr lang="en-US">
                            <a:effectLst/>
                            <a:latin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4074344905"/>
                      </a:ext>
                    </a:extLst>
                  </a:tr>
                  <a:tr h="329683">
                    <a:tc>
                      <a:txBody>
                        <a:bodyPr/>
                        <a:lstStyle/>
                        <a:p>
                          <a:pPr algn="ctr"/>
                          <a:r>
                            <a:rPr lang="en-US">
                              <a:effectLst/>
                              <a:latin typeface="Calibri" panose="020F0502020204030204" pitchFamily="34" charset="0"/>
                              <a:cs typeface="Calibri" panose="020F0502020204030204" pitchFamily="34" charset="0"/>
                            </a:rPr>
                            <a:t>KNN</a:t>
                          </a:r>
                        </a:p>
                      </a:txBody>
                      <a:tcPr marL="68580" marR="68580" marT="0" marB="0" anchor="ctr"/>
                    </a:tc>
                    <a:tc>
                      <a:txBody>
                        <a:bodyPr/>
                        <a:lstStyle/>
                        <a:p>
                          <a:pPr algn="ctr"/>
                          <a:r>
                            <a:rPr lang="en-GB">
                              <a:effectLst/>
                              <a:latin typeface="Calibri" panose="020F0502020204030204" pitchFamily="34" charset="0"/>
                              <a:cs typeface="Calibri" panose="020F0502020204030204" pitchFamily="34" charset="0"/>
                            </a:rPr>
                            <a:t>L</a:t>
                          </a:r>
                          <a:r>
                            <a:rPr lang="en-US">
                              <a:effectLst/>
                              <a:latin typeface="Calibri" panose="020F0502020204030204" pitchFamily="34" charset="0"/>
                              <a:cs typeface="Calibri" panose="020F0502020204030204" pitchFamily="34" charset="0"/>
                            </a:rPr>
                            <a:t>ow</a:t>
                          </a:r>
                        </a:p>
                      </a:txBody>
                      <a:tcPr marL="68580" marR="68580" marT="0" marB="0" anchor="ctr"/>
                    </a:tc>
                    <a:tc>
                      <a:txBody>
                        <a:bodyPr/>
                        <a:lstStyle/>
                        <a:p>
                          <a:endParaRPr lang="zh-HK"/>
                        </a:p>
                      </a:txBody>
                      <a:tcPr marL="68580" marR="68580" marT="0" marB="0" anchor="ctr">
                        <a:blipFill>
                          <a:blip r:embed="rId2"/>
                          <a:stretch>
                            <a:fillRect l="-202413" t="-792593" r="-100804" b="-235185"/>
                          </a:stretch>
                        </a:blipFill>
                      </a:tcPr>
                    </a:tc>
                    <a:tc>
                      <a:txBody>
                        <a:bodyPr/>
                        <a:lstStyle/>
                        <a:p>
                          <a:pPr algn="ctr"/>
                          <a:r>
                            <a:rPr lang="en-GB">
                              <a:effectLst/>
                              <a:latin typeface="Calibri" panose="020F0502020204030204" pitchFamily="34" charset="0"/>
                              <a:cs typeface="Calibri" panose="020F0502020204030204" pitchFamily="34" charset="0"/>
                            </a:rPr>
                            <a:t>High</a:t>
                          </a:r>
                          <a:endParaRPr lang="en-US">
                            <a:effectLst/>
                            <a:latin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629301787"/>
                      </a:ext>
                    </a:extLst>
                  </a:tr>
                  <a:tr h="329683">
                    <a:tc>
                      <a:txBody>
                        <a:bodyPr/>
                        <a:lstStyle/>
                        <a:p>
                          <a:pPr algn="ctr"/>
                          <a:r>
                            <a:rPr lang="en-US">
                              <a:effectLst/>
                              <a:latin typeface="Calibri" panose="020F0502020204030204" pitchFamily="34" charset="0"/>
                              <a:cs typeface="Calibri" panose="020F0502020204030204" pitchFamily="34" charset="0"/>
                            </a:rPr>
                            <a:t>SVM</a:t>
                          </a:r>
                        </a:p>
                      </a:txBody>
                      <a:tcPr marL="68580" marR="68580" marT="0" marB="0" anchor="ctr"/>
                    </a:tc>
                    <a:tc>
                      <a:txBody>
                        <a:bodyPr/>
                        <a:lstStyle/>
                        <a:p>
                          <a:pPr algn="ctr"/>
                          <a:r>
                            <a:rPr lang="en-GB">
                              <a:effectLst/>
                              <a:latin typeface="Calibri" panose="020F0502020204030204" pitchFamily="34" charset="0"/>
                              <a:cs typeface="Calibri" panose="020F0502020204030204" pitchFamily="34" charset="0"/>
                            </a:rPr>
                            <a:t>M</a:t>
                          </a:r>
                          <a:r>
                            <a:rPr lang="en-US">
                              <a:effectLst/>
                              <a:latin typeface="Calibri" panose="020F0502020204030204" pitchFamily="34" charset="0"/>
                              <a:cs typeface="Calibri" panose="020F0502020204030204" pitchFamily="34" charset="0"/>
                            </a:rPr>
                            <a:t>edium</a:t>
                          </a:r>
                        </a:p>
                      </a:txBody>
                      <a:tcPr marL="68580" marR="68580" marT="0" marB="0" anchor="ctr"/>
                    </a:tc>
                    <a:tc>
                      <a:txBody>
                        <a:bodyPr/>
                        <a:lstStyle/>
                        <a:p>
                          <a:endParaRPr lang="zh-HK"/>
                        </a:p>
                      </a:txBody>
                      <a:tcPr marL="68580" marR="68580" marT="0" marB="0" anchor="ctr">
                        <a:blipFill>
                          <a:blip r:embed="rId2"/>
                          <a:stretch>
                            <a:fillRect l="-202413" t="-892593" r="-100804" b="-135185"/>
                          </a:stretch>
                        </a:blipFill>
                      </a:tcPr>
                    </a:tc>
                    <a:tc>
                      <a:txBody>
                        <a:bodyPr/>
                        <a:lstStyle/>
                        <a:p>
                          <a:pPr algn="ctr"/>
                          <a:r>
                            <a:rPr lang="en-GB">
                              <a:effectLst/>
                              <a:latin typeface="Calibri" panose="020F0502020204030204" pitchFamily="34" charset="0"/>
                              <a:cs typeface="Calibri" panose="020F0502020204030204" pitchFamily="34" charset="0"/>
                            </a:rPr>
                            <a:t>Low – medium</a:t>
                          </a:r>
                          <a:endParaRPr lang="en-US">
                            <a:effectLst/>
                            <a:latin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2401451407"/>
                      </a:ext>
                    </a:extLst>
                  </a:tr>
                  <a:tr h="329683">
                    <a:tc>
                      <a:txBody>
                        <a:bodyPr/>
                        <a:lstStyle/>
                        <a:p>
                          <a:pPr algn="ctr"/>
                          <a:r>
                            <a:rPr lang="en-US">
                              <a:effectLst/>
                              <a:latin typeface="Calibri" panose="020F0502020204030204" pitchFamily="34" charset="0"/>
                              <a:cs typeface="Calibri" panose="020F0502020204030204" pitchFamily="34" charset="0"/>
                            </a:rPr>
                            <a:t>XG Boost</a:t>
                          </a:r>
                        </a:p>
                      </a:txBody>
                      <a:tcPr marL="68580" marR="68580" marT="0" marB="0" anchor="ctr"/>
                    </a:tc>
                    <a:tc>
                      <a:txBody>
                        <a:bodyPr/>
                        <a:lstStyle/>
                        <a:p>
                          <a:pPr algn="ctr"/>
                          <a:r>
                            <a:rPr lang="en-GB" dirty="0">
                              <a:effectLst/>
                              <a:latin typeface="Calibri" panose="020F0502020204030204" pitchFamily="34" charset="0"/>
                              <a:cs typeface="Calibri" panose="020F0502020204030204" pitchFamily="34" charset="0"/>
                            </a:rPr>
                            <a:t>High</a:t>
                          </a:r>
                          <a:endParaRPr lang="en-US" dirty="0">
                            <a:effectLst/>
                            <a:latin typeface="Calibri" panose="020F0502020204030204" pitchFamily="34" charset="0"/>
                            <a:cs typeface="Calibri" panose="020F0502020204030204" pitchFamily="34" charset="0"/>
                          </a:endParaRPr>
                        </a:p>
                      </a:txBody>
                      <a:tcPr marL="68580" marR="68580" marT="0" marB="0" anchor="ctr"/>
                    </a:tc>
                    <a:tc>
                      <a:txBody>
                        <a:bodyPr/>
                        <a:lstStyle/>
                        <a:p>
                          <a:endParaRPr lang="zh-HK"/>
                        </a:p>
                      </a:txBody>
                      <a:tcPr marL="68580" marR="68580" marT="0" marB="0" anchor="ctr">
                        <a:blipFill>
                          <a:blip r:embed="rId2"/>
                          <a:stretch>
                            <a:fillRect l="-202413" t="-992593" r="-100804" b="-35185"/>
                          </a:stretch>
                        </a:blipFill>
                      </a:tcPr>
                    </a:tc>
                    <a:tc>
                      <a:txBody>
                        <a:bodyPr/>
                        <a:lstStyle/>
                        <a:p>
                          <a:pPr algn="ctr"/>
                          <a:r>
                            <a:rPr lang="en-GB" dirty="0">
                              <a:effectLst/>
                              <a:latin typeface="Calibri" panose="020F0502020204030204" pitchFamily="34" charset="0"/>
                              <a:cs typeface="Calibri" panose="020F0502020204030204" pitchFamily="34" charset="0"/>
                            </a:rPr>
                            <a:t>Low</a:t>
                          </a:r>
                          <a:endParaRPr lang="en-US" dirty="0">
                            <a:effectLst/>
                            <a:latin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2581067416"/>
                      </a:ext>
                    </a:extLst>
                  </a:tr>
                </a:tbl>
              </a:graphicData>
            </a:graphic>
          </p:graphicFrame>
        </mc:Fallback>
      </mc:AlternateContent>
      <p:sp>
        <p:nvSpPr>
          <p:cNvPr id="3" name="TextBox 2">
            <a:extLst>
              <a:ext uri="{FF2B5EF4-FFF2-40B4-BE49-F238E27FC236}">
                <a16:creationId xmlns:a16="http://schemas.microsoft.com/office/drawing/2014/main" id="{233D5527-EDCE-BF15-660B-D07F97CACFDC}"/>
              </a:ext>
            </a:extLst>
          </p:cNvPr>
          <p:cNvSpPr txBox="1"/>
          <p:nvPr/>
        </p:nvSpPr>
        <p:spPr>
          <a:xfrm>
            <a:off x="1976269" y="5718573"/>
            <a:ext cx="6655325" cy="646331"/>
          </a:xfrm>
          <a:prstGeom prst="rect">
            <a:avLst/>
          </a:prstGeom>
          <a:noFill/>
        </p:spPr>
        <p:txBody>
          <a:bodyPr wrap="square" rtlCol="0">
            <a:spAutoFit/>
          </a:bodyPr>
          <a:lstStyle/>
          <a:p>
            <a:r>
              <a:rPr lang="en-GB" altLang="zh-HK" dirty="0">
                <a:latin typeface="Calibri" panose="020F0502020204030204" pitchFamily="34" charset="0"/>
                <a:cs typeface="Calibri" panose="020F0502020204030204" pitchFamily="34" charset="0"/>
              </a:rPr>
              <a:t>Where n = no. of data, d = no. of predictors, k = no of neighbour, t = no. of tree, x = no. of non-missing entries, de = depth of tree</a:t>
            </a:r>
            <a:endParaRPr lang="zh-HK" altLang="en-US" dirty="0">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F401D0BF-E399-44C8-AF09-29DBFFA95100}"/>
              </a:ext>
            </a:extLst>
          </p:cNvPr>
          <p:cNvSpPr txBox="1">
            <a:spLocks/>
          </p:cNvSpPr>
          <p:nvPr/>
        </p:nvSpPr>
        <p:spPr>
          <a:xfrm>
            <a:off x="461128" y="698857"/>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zh-HK" dirty="0">
                <a:solidFill>
                  <a:schemeClr val="bg2">
                    <a:lumMod val="25000"/>
                  </a:schemeClr>
                </a:solidFill>
                <a:ea typeface="新細明體"/>
              </a:rPr>
              <a:t>Model Comparison</a:t>
            </a:r>
          </a:p>
        </p:txBody>
      </p:sp>
      <p:sp>
        <p:nvSpPr>
          <p:cNvPr id="5" name="TextBox 4">
            <a:extLst>
              <a:ext uri="{FF2B5EF4-FFF2-40B4-BE49-F238E27FC236}">
                <a16:creationId xmlns:a16="http://schemas.microsoft.com/office/drawing/2014/main" id="{F33B55E8-E16C-5C13-FEBD-A501DEB48AE5}"/>
              </a:ext>
            </a:extLst>
          </p:cNvPr>
          <p:cNvSpPr txBox="1"/>
          <p:nvPr/>
        </p:nvSpPr>
        <p:spPr>
          <a:xfrm>
            <a:off x="10127642" y="5488388"/>
            <a:ext cx="1698172" cy="646331"/>
          </a:xfrm>
          <a:prstGeom prst="rect">
            <a:avLst/>
          </a:prstGeom>
          <a:ln/>
        </p:spPr>
        <p:style>
          <a:lnRef idx="2">
            <a:schemeClr val="accent2"/>
          </a:lnRef>
          <a:fillRef idx="1">
            <a:schemeClr val="lt1"/>
          </a:fillRef>
          <a:effectRef idx="0">
            <a:schemeClr val="accent2"/>
          </a:effectRef>
          <a:fontRef idx="minor">
            <a:schemeClr val="dk1"/>
          </a:fontRef>
        </p:style>
        <p:txBody>
          <a:bodyPr wrap="square" lIns="91440" tIns="45720" rIns="91440" bIns="45720" rtlCol="0" anchor="t">
            <a:spAutoFit/>
          </a:bodyPr>
          <a:lstStyle/>
          <a:p>
            <a:r>
              <a:rPr lang="en-GB" altLang="zh-HK" dirty="0" err="1">
                <a:solidFill>
                  <a:srgbClr val="FF0000"/>
                </a:solidFill>
                <a:latin typeface="Calibri" panose="020F0502020204030204" pitchFamily="34" charset="0"/>
                <a:ea typeface="新細明體"/>
                <a:cs typeface="Calibri" panose="020F0502020204030204" pitchFamily="34" charset="0"/>
              </a:rPr>
              <a:t>XGBoost</a:t>
            </a:r>
            <a:r>
              <a:rPr lang="en-GB" altLang="zh-HK" dirty="0">
                <a:solidFill>
                  <a:srgbClr val="FF0000"/>
                </a:solidFill>
                <a:latin typeface="Calibri" panose="020F0502020204030204" pitchFamily="34" charset="0"/>
                <a:ea typeface="新細明體"/>
                <a:cs typeface="Calibri" panose="020F0502020204030204" pitchFamily="34" charset="0"/>
              </a:rPr>
              <a:t> run surprising fast!</a:t>
            </a:r>
            <a:endParaRPr lang="zh-HK" altLang="en-US" dirty="0">
              <a:solidFill>
                <a:srgbClr val="FF0000"/>
              </a:solidFill>
              <a:latin typeface="Calibri" panose="020F0502020204030204" pitchFamily="34" charset="0"/>
              <a:ea typeface="新細明體"/>
              <a:cs typeface="Calibri" panose="020F0502020204030204" pitchFamily="34" charset="0"/>
            </a:endParaRPr>
          </a:p>
        </p:txBody>
      </p:sp>
    </p:spTree>
    <p:extLst>
      <p:ext uri="{BB962C8B-B14F-4D97-AF65-F5344CB8AC3E}">
        <p14:creationId xmlns:p14="http://schemas.microsoft.com/office/powerpoint/2010/main" val="2296631795"/>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4B5AC-B987-FC91-F566-0831B23AA8F3}"/>
              </a:ext>
            </a:extLst>
          </p:cNvPr>
          <p:cNvSpPr txBox="1">
            <a:spLocks/>
          </p:cNvSpPr>
          <p:nvPr/>
        </p:nvSpPr>
        <p:spPr>
          <a:xfrm>
            <a:off x="684412" y="1251750"/>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zh-HK" dirty="0">
                <a:solidFill>
                  <a:schemeClr val="bg2">
                    <a:lumMod val="25000"/>
                  </a:schemeClr>
                </a:solidFill>
                <a:ea typeface="新細明體"/>
              </a:rPr>
              <a:t>Model building strategy (insight for future work)</a:t>
            </a:r>
          </a:p>
        </p:txBody>
      </p:sp>
      <p:sp>
        <p:nvSpPr>
          <p:cNvPr id="3" name="文本占位符 2">
            <a:extLst>
              <a:ext uri="{FF2B5EF4-FFF2-40B4-BE49-F238E27FC236}">
                <a16:creationId xmlns:a16="http://schemas.microsoft.com/office/drawing/2014/main" id="{923C3827-525B-5C99-E432-001E03023AF1}"/>
              </a:ext>
            </a:extLst>
          </p:cNvPr>
          <p:cNvSpPr txBox="1">
            <a:spLocks/>
          </p:cNvSpPr>
          <p:nvPr/>
        </p:nvSpPr>
        <p:spPr>
          <a:xfrm>
            <a:off x="684412" y="3127190"/>
            <a:ext cx="9581707" cy="334803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zh-HK" dirty="0">
                <a:latin typeface="Calibri" panose="020F0502020204030204" pitchFamily="34" charset="0"/>
                <a:cs typeface="Calibri" panose="020F0502020204030204" pitchFamily="34" charset="0"/>
              </a:rPr>
              <a:t>Choosing correct feature</a:t>
            </a:r>
          </a:p>
          <a:p>
            <a:r>
              <a:rPr lang="en-GB" altLang="zh-HK" dirty="0">
                <a:latin typeface="Calibri" panose="020F0502020204030204" pitchFamily="34" charset="0"/>
                <a:cs typeface="Calibri" panose="020F0502020204030204" pitchFamily="34" charset="0"/>
              </a:rPr>
              <a:t>Choose correct model </a:t>
            </a:r>
          </a:p>
          <a:p>
            <a:r>
              <a:rPr lang="en-GB" altLang="zh-HK" dirty="0">
                <a:latin typeface="Calibri" panose="020F0502020204030204" pitchFamily="34" charset="0"/>
                <a:cs typeface="Calibri" panose="020F0502020204030204" pitchFamily="34" charset="0"/>
              </a:rPr>
              <a:t>Tune parameter</a:t>
            </a:r>
            <a:endParaRPr lang="en-US" altLang="zh-HK"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9832729"/>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图片 62" descr="灰色线条背景"/>
          <p:cNvPicPr>
            <a:picLocks noChangeAspect="1"/>
          </p:cNvPicPr>
          <p:nvPr/>
        </p:nvPicPr>
        <p:blipFill>
          <a:blip r:embed="rId2"/>
          <a:srcRect l="15713" t="64470" r="32922" b="8998"/>
          <a:stretch>
            <a:fillRect/>
          </a:stretch>
        </p:blipFill>
        <p:spPr>
          <a:xfrm>
            <a:off x="2560320" y="3216275"/>
            <a:ext cx="9768205" cy="3641725"/>
          </a:xfrm>
          <a:prstGeom prst="rect">
            <a:avLst/>
          </a:prstGeom>
        </p:spPr>
      </p:pic>
      <p:sp>
        <p:nvSpPr>
          <p:cNvPr id="28" name="任意多边形: 形状 27"/>
          <p:cNvSpPr/>
          <p:nvPr/>
        </p:nvSpPr>
        <p:spPr>
          <a:xfrm>
            <a:off x="0" y="-20955"/>
            <a:ext cx="3870960" cy="6898005"/>
          </a:xfrm>
          <a:custGeom>
            <a:avLst/>
            <a:gdLst>
              <a:gd name="connsiteX0" fmla="*/ 0 w 5101701"/>
              <a:gd name="connsiteY0" fmla="*/ 0 h 6878896"/>
              <a:gd name="connsiteX1" fmla="*/ 3099572 w 5101701"/>
              <a:gd name="connsiteY1" fmla="*/ 0 h 6878896"/>
              <a:gd name="connsiteX2" fmla="*/ 3205616 w 5101701"/>
              <a:gd name="connsiteY2" fmla="*/ 60974 h 6878896"/>
              <a:gd name="connsiteX3" fmla="*/ 5101701 w 5101701"/>
              <a:gd name="connsiteY3" fmla="*/ 3429000 h 6878896"/>
              <a:gd name="connsiteX4" fmla="*/ 3205616 w 5101701"/>
              <a:gd name="connsiteY4" fmla="*/ 6797026 h 6878896"/>
              <a:gd name="connsiteX5" fmla="*/ 3063231 w 5101701"/>
              <a:gd name="connsiteY5" fmla="*/ 6878896 h 6878896"/>
              <a:gd name="connsiteX6" fmla="*/ 0 w 5101701"/>
              <a:gd name="connsiteY6" fmla="*/ 6878896 h 6878896"/>
              <a:gd name="connsiteX7" fmla="*/ 0 w 5101701"/>
              <a:gd name="connsiteY7" fmla="*/ 0 h 687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1701" h="6878896">
                <a:moveTo>
                  <a:pt x="0" y="0"/>
                </a:moveTo>
                <a:lnTo>
                  <a:pt x="3099572" y="0"/>
                </a:lnTo>
                <a:lnTo>
                  <a:pt x="3205616" y="60974"/>
                </a:lnTo>
                <a:cubicBezTo>
                  <a:pt x="4342364" y="751678"/>
                  <a:pt x="5101701" y="2001663"/>
                  <a:pt x="5101701" y="3429000"/>
                </a:cubicBezTo>
                <a:cubicBezTo>
                  <a:pt x="5101701" y="4856337"/>
                  <a:pt x="4342364" y="6106321"/>
                  <a:pt x="3205616" y="6797026"/>
                </a:cubicBezTo>
                <a:lnTo>
                  <a:pt x="3063231" y="6878896"/>
                </a:lnTo>
                <a:lnTo>
                  <a:pt x="0" y="6878896"/>
                </a:lnTo>
                <a:lnTo>
                  <a:pt x="0" y="0"/>
                </a:lnTo>
                <a:close/>
              </a:path>
            </a:pathLst>
          </a:cu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6170" name="任意多边形: 形状 6169"/>
          <p:cNvSpPr/>
          <p:nvPr/>
        </p:nvSpPr>
        <p:spPr>
          <a:xfrm>
            <a:off x="10422255" y="0"/>
            <a:ext cx="1769745" cy="1729105"/>
          </a:xfrm>
          <a:custGeom>
            <a:avLst/>
            <a:gdLst>
              <a:gd name="connsiteX0" fmla="*/ 69718 w 2359238"/>
              <a:gd name="connsiteY0" fmla="*/ 0 h 2239647"/>
              <a:gd name="connsiteX1" fmla="*/ 919065 w 2359238"/>
              <a:gd name="connsiteY1" fmla="*/ 0 h 2239647"/>
              <a:gd name="connsiteX2" fmla="*/ 903714 w 2359238"/>
              <a:gd name="connsiteY2" fmla="*/ 25268 h 2239647"/>
              <a:gd name="connsiteX3" fmla="*/ 787052 w 2359238"/>
              <a:gd name="connsiteY3" fmla="*/ 486003 h 2239647"/>
              <a:gd name="connsiteX4" fmla="*/ 1753644 w 2359238"/>
              <a:gd name="connsiteY4" fmla="*/ 1452595 h 2239647"/>
              <a:gd name="connsiteX5" fmla="*/ 2294075 w 2359238"/>
              <a:gd name="connsiteY5" fmla="*/ 1287516 h 2239647"/>
              <a:gd name="connsiteX6" fmla="*/ 2359238 w 2359238"/>
              <a:gd name="connsiteY6" fmla="*/ 1233752 h 2239647"/>
              <a:gd name="connsiteX7" fmla="*/ 2359238 w 2359238"/>
              <a:gd name="connsiteY7" fmla="*/ 2130021 h 2239647"/>
              <a:gd name="connsiteX8" fmla="*/ 2275124 w 2359238"/>
              <a:gd name="connsiteY8" fmla="*/ 2160807 h 2239647"/>
              <a:gd name="connsiteX9" fmla="*/ 1753644 w 2359238"/>
              <a:gd name="connsiteY9" fmla="*/ 2239647 h 2239647"/>
              <a:gd name="connsiteX10" fmla="*/ 0 w 2359238"/>
              <a:gd name="connsiteY10" fmla="*/ 486003 h 2239647"/>
              <a:gd name="connsiteX11" fmla="*/ 35628 w 2359238"/>
              <a:gd name="connsiteY11" fmla="*/ 132583 h 2239647"/>
              <a:gd name="connsiteX12" fmla="*/ 69718 w 2359238"/>
              <a:gd name="connsiteY12" fmla="*/ 0 h 2239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9238" h="2239647">
                <a:moveTo>
                  <a:pt x="69718" y="0"/>
                </a:moveTo>
                <a:lnTo>
                  <a:pt x="919065" y="0"/>
                </a:lnTo>
                <a:lnTo>
                  <a:pt x="903714" y="25268"/>
                </a:lnTo>
                <a:cubicBezTo>
                  <a:pt x="829314" y="162227"/>
                  <a:pt x="787052" y="319180"/>
                  <a:pt x="787052" y="486003"/>
                </a:cubicBezTo>
                <a:cubicBezTo>
                  <a:pt x="787052" y="1019837"/>
                  <a:pt x="1219810" y="1452595"/>
                  <a:pt x="1753644" y="1452595"/>
                </a:cubicBezTo>
                <a:cubicBezTo>
                  <a:pt x="1953832" y="1452595"/>
                  <a:pt x="2139806" y="1391738"/>
                  <a:pt x="2294075" y="1287516"/>
                </a:cubicBezTo>
                <a:lnTo>
                  <a:pt x="2359238" y="1233752"/>
                </a:lnTo>
                <a:lnTo>
                  <a:pt x="2359238" y="2130021"/>
                </a:lnTo>
                <a:lnTo>
                  <a:pt x="2275124" y="2160807"/>
                </a:lnTo>
                <a:cubicBezTo>
                  <a:pt x="2110389" y="2212045"/>
                  <a:pt x="1935240" y="2239647"/>
                  <a:pt x="1753644" y="2239647"/>
                </a:cubicBezTo>
                <a:cubicBezTo>
                  <a:pt x="785133" y="2239647"/>
                  <a:pt x="0" y="1454514"/>
                  <a:pt x="0" y="486003"/>
                </a:cubicBezTo>
                <a:cubicBezTo>
                  <a:pt x="0" y="364939"/>
                  <a:pt x="12268" y="246741"/>
                  <a:pt x="35628" y="132583"/>
                </a:cubicBezTo>
                <a:lnTo>
                  <a:pt x="69718" y="0"/>
                </a:lnTo>
                <a:close/>
              </a:path>
            </a:pathLst>
          </a:cu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273" name="文本框 272"/>
          <p:cNvSpPr txBox="1"/>
          <p:nvPr/>
        </p:nvSpPr>
        <p:spPr>
          <a:xfrm>
            <a:off x="6503670" y="3095625"/>
            <a:ext cx="4033520" cy="646331"/>
          </a:xfrm>
          <a:prstGeom prst="rect">
            <a:avLst/>
          </a:prstGeom>
          <a:noFill/>
        </p:spPr>
        <p:txBody>
          <a:bodyPr wrap="square" rtlCol="0">
            <a:spAutoFit/>
          </a:bodyPr>
          <a:lstStyle/>
          <a:p>
            <a:r>
              <a:rPr lang="en-US" sz="3600">
                <a:solidFill>
                  <a:schemeClr val="tx1">
                    <a:lumMod val="85000"/>
                    <a:lumOff val="15000"/>
                  </a:schemeClr>
                </a:solidFill>
                <a:latin typeface="Calibri" panose="020F0502020204030204" pitchFamily="34" charset="0"/>
              </a:rPr>
              <a:t>Data pre-processing​</a:t>
            </a:r>
            <a:endParaRPr lang="en-US" sz="3600">
              <a:solidFill>
                <a:schemeClr val="tx1">
                  <a:lumMod val="85000"/>
                  <a:lumOff val="15000"/>
                </a:schemeClr>
              </a:solidFill>
              <a:latin typeface="Arial" panose="020B0604020202020204" pitchFamily="34" charset="0"/>
            </a:endParaRPr>
          </a:p>
        </p:txBody>
      </p:sp>
      <p:sp>
        <p:nvSpPr>
          <p:cNvPr id="40" name="矩形 39"/>
          <p:cNvSpPr/>
          <p:nvPr/>
        </p:nvSpPr>
        <p:spPr>
          <a:xfrm>
            <a:off x="6503669" y="2010410"/>
            <a:ext cx="3216063" cy="923330"/>
          </a:xfrm>
          <a:prstGeom prst="rect">
            <a:avLst/>
          </a:prstGeom>
          <a:ln>
            <a:noFill/>
          </a:ln>
        </p:spPr>
        <p:txBody>
          <a:bodyPr wrap="square">
            <a:spAutoFit/>
          </a:bodyPr>
          <a:lstStyle/>
          <a:p>
            <a:pPr algn="l" defTabSz="914400"/>
            <a:r>
              <a:rPr lang="en-US" altLang="zh-CN" sz="5400" b="1">
                <a:solidFill>
                  <a:schemeClr val="tx1">
                    <a:lumMod val="75000"/>
                    <a:lumOff val="25000"/>
                  </a:schemeClr>
                </a:solidFill>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rPr>
              <a:t>PART 01</a:t>
            </a:r>
          </a:p>
        </p:txBody>
      </p:sp>
    </p:spTree>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43531-A3F4-45A6-1D57-384349AAF9D9}"/>
              </a:ext>
            </a:extLst>
          </p:cNvPr>
          <p:cNvSpPr txBox="1">
            <a:spLocks/>
          </p:cNvSpPr>
          <p:nvPr/>
        </p:nvSpPr>
        <p:spPr>
          <a:xfrm>
            <a:off x="716309" y="73127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zh-HK" sz="3600" b="1" dirty="0">
                <a:effectLst/>
                <a:latin typeface="Calibri" panose="020F0502020204030204" pitchFamily="34" charset="0"/>
                <a:ea typeface="新細明體" panose="02020500000000000000" pitchFamily="18" charset="-120"/>
                <a:cs typeface="Times New Roman" panose="02020603050405020304" pitchFamily="18" charset="0"/>
              </a:rPr>
              <a:t>Is pursuing a higher performance on available data the most important goal?</a:t>
            </a:r>
            <a:endParaRPr lang="zh-HK" altLang="en-US" sz="7200" b="1" dirty="0">
              <a:latin typeface="Calibri" panose="020F0502020204030204" pitchFamily="34" charset="0"/>
              <a:cs typeface="Calibri" panose="020F0502020204030204" pitchFamily="34" charset="0"/>
            </a:endParaRPr>
          </a:p>
        </p:txBody>
      </p:sp>
      <p:pic>
        <p:nvPicPr>
          <p:cNvPr id="5" name="图片 1" descr="灰色线条背景">
            <a:extLst>
              <a:ext uri="{FF2B5EF4-FFF2-40B4-BE49-F238E27FC236}">
                <a16:creationId xmlns:a16="http://schemas.microsoft.com/office/drawing/2014/main" id="{F6E67DAF-81EA-6B0F-453C-A3EAF4F657A0}"/>
              </a:ext>
            </a:extLst>
          </p:cNvPr>
          <p:cNvPicPr>
            <a:picLocks noChangeAspect="1"/>
          </p:cNvPicPr>
          <p:nvPr/>
        </p:nvPicPr>
        <p:blipFill>
          <a:blip r:embed="rId2"/>
          <a:srcRect l="15666" t="63218" r="32400" b="11872"/>
          <a:stretch>
            <a:fillRect/>
          </a:stretch>
        </p:blipFill>
        <p:spPr>
          <a:xfrm>
            <a:off x="-19685" y="1865630"/>
            <a:ext cx="12211685" cy="4994910"/>
          </a:xfrm>
          <a:prstGeom prst="rect">
            <a:avLst/>
          </a:prstGeom>
        </p:spPr>
      </p:pic>
      <p:sp>
        <p:nvSpPr>
          <p:cNvPr id="3" name="TextBox 2">
            <a:extLst>
              <a:ext uri="{FF2B5EF4-FFF2-40B4-BE49-F238E27FC236}">
                <a16:creationId xmlns:a16="http://schemas.microsoft.com/office/drawing/2014/main" id="{0A6390D7-0662-005F-52F0-7871B833A682}"/>
              </a:ext>
            </a:extLst>
          </p:cNvPr>
          <p:cNvSpPr txBox="1"/>
          <p:nvPr/>
        </p:nvSpPr>
        <p:spPr>
          <a:xfrm>
            <a:off x="867695" y="2248040"/>
            <a:ext cx="10745185" cy="4401205"/>
          </a:xfrm>
          <a:prstGeom prst="rect">
            <a:avLst/>
          </a:prstGeom>
          <a:noFill/>
        </p:spPr>
        <p:txBody>
          <a:bodyPr wrap="square" rtlCol="0">
            <a:spAutoFit/>
          </a:bodyPr>
          <a:lstStyle/>
          <a:p>
            <a:pPr marL="285750" indent="-285750">
              <a:buFont typeface="Arial" panose="020B0604020202020204" pitchFamily="34" charset="0"/>
              <a:buChar char="•"/>
            </a:pPr>
            <a:r>
              <a:rPr lang="en-GB" altLang="zh-HK" sz="2000" dirty="0">
                <a:latin typeface="Calibri" panose="020F0502020204030204" pitchFamily="34" charset="0"/>
                <a:cs typeface="Calibri" panose="020F0502020204030204" pitchFamily="34" charset="0"/>
              </a:rPr>
              <a:t>Your model works good in current data (including test data)</a:t>
            </a:r>
          </a:p>
          <a:p>
            <a:pPr marL="285750" indent="-285750">
              <a:buFont typeface="Arial" panose="020B0604020202020204" pitchFamily="34" charset="0"/>
              <a:buChar char="•"/>
            </a:pPr>
            <a:endParaRPr lang="en-GB" altLang="zh-HK"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altLang="zh-HK" sz="2000" dirty="0">
                <a:latin typeface="Calibri" panose="020F0502020204030204" pitchFamily="34" charset="0"/>
                <a:cs typeface="Calibri" panose="020F0502020204030204" pitchFamily="34" charset="0"/>
              </a:rPr>
              <a:t>How about new data?</a:t>
            </a:r>
          </a:p>
          <a:p>
            <a:pPr marL="285750" indent="-285750">
              <a:buFont typeface="Arial" panose="020B0604020202020204" pitchFamily="34" charset="0"/>
              <a:buChar char="•"/>
            </a:pPr>
            <a:endParaRPr lang="en-GB" altLang="zh-HK"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altLang="zh-HK" sz="2000" dirty="0">
                <a:latin typeface="Calibri" panose="020F0502020204030204" pitchFamily="34" charset="0"/>
                <a:cs typeface="Calibri" panose="020F0502020204030204" pitchFamily="34" charset="0"/>
              </a:rPr>
              <a:t>Fitting too well in current </a:t>
            </a:r>
            <a:r>
              <a:rPr lang="en-GB" altLang="zh-HK" sz="2000">
                <a:latin typeface="Calibri" panose="020F0502020204030204" pitchFamily="34" charset="0"/>
                <a:cs typeface="Calibri" panose="020F0502020204030204" pitchFamily="34" charset="0"/>
              </a:rPr>
              <a:t>data may mean overfit!</a:t>
            </a:r>
            <a:endParaRPr lang="en-GB" altLang="zh-HK"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GB" altLang="zh-HK"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altLang="zh-HK" sz="2000" dirty="0">
                <a:latin typeface="Calibri" panose="020F0502020204030204" pitchFamily="34" charset="0"/>
                <a:cs typeface="Calibri" panose="020F0502020204030204" pitchFamily="34" charset="0"/>
              </a:rPr>
              <a:t>Interpretability maybe more important</a:t>
            </a:r>
          </a:p>
          <a:p>
            <a:pPr marL="285750" indent="-285750">
              <a:buFont typeface="Arial" panose="020B0604020202020204" pitchFamily="34" charset="0"/>
              <a:buChar char="•"/>
            </a:pPr>
            <a:endParaRPr lang="en-GB" altLang="zh-HK"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altLang="zh-HK" sz="2000" dirty="0">
                <a:latin typeface="Calibri" panose="020F0502020204030204" pitchFamily="34" charset="0"/>
                <a:cs typeface="Calibri" panose="020F0502020204030204" pitchFamily="34" charset="0"/>
              </a:rPr>
              <a:t>When you know why your model make this prediction, you are more likely to make correct prediction when you have new data </a:t>
            </a:r>
          </a:p>
          <a:p>
            <a:pPr marL="285750" indent="-285750">
              <a:buFont typeface="Arial" panose="020B0604020202020204" pitchFamily="34" charset="0"/>
              <a:buChar char="•"/>
            </a:pPr>
            <a:endParaRPr lang="en-GB" altLang="zh-HK"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GB" altLang="zh-HK" sz="2000" dirty="0">
              <a:latin typeface="Calibri" panose="020F0502020204030204" pitchFamily="34" charset="0"/>
              <a:cs typeface="Calibri" panose="020F0502020204030204" pitchFamily="34" charset="0"/>
            </a:endParaRPr>
          </a:p>
          <a:p>
            <a:pPr algn="ctr"/>
            <a:r>
              <a:rPr lang="en-US" altLang="zh-HK" sz="2000" b="1" i="1" dirty="0">
                <a:solidFill>
                  <a:srgbClr val="333333"/>
                </a:solidFill>
                <a:latin typeface="Calibri" panose="020F0502020204030204" pitchFamily="34" charset="0"/>
                <a:cs typeface="Calibri" panose="020F0502020204030204" pitchFamily="34" charset="0"/>
              </a:rPr>
              <a:t>“</a:t>
            </a:r>
            <a:r>
              <a:rPr lang="en-US" altLang="zh-HK" sz="2000" b="1" i="1" dirty="0">
                <a:solidFill>
                  <a:srgbClr val="333333"/>
                </a:solidFill>
                <a:effectLst/>
                <a:latin typeface="Calibri" panose="020F0502020204030204" pitchFamily="34" charset="0"/>
                <a:cs typeface="Calibri" panose="020F0502020204030204" pitchFamily="34" charset="0"/>
              </a:rPr>
              <a:t>The problem is that a single metric, is an incomplete description of most real-world tasks.” </a:t>
            </a:r>
            <a:r>
              <a:rPr lang="en-US" altLang="zh-HK" sz="2000" b="0" i="0" dirty="0">
                <a:solidFill>
                  <a:srgbClr val="333333"/>
                </a:solidFill>
                <a:effectLst/>
                <a:latin typeface="Calibri" panose="020F0502020204030204" pitchFamily="34" charset="0"/>
                <a:cs typeface="Calibri" panose="020F0502020204030204" pitchFamily="34" charset="0"/>
              </a:rPr>
              <a:t>(Doshi-Velez and Kim, 2017)</a:t>
            </a:r>
            <a:endParaRPr lang="zh-HK"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92585898"/>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0795"/>
            <a:ext cx="12190730" cy="6878955"/>
          </a:xfrm>
          <a:prstGeom prst="rect">
            <a:avLst/>
          </a:prstGeom>
          <a:gradFill>
            <a:gsLst>
              <a:gs pos="0">
                <a:srgbClr val="F0F0EF"/>
              </a:gs>
              <a:gs pos="96000">
                <a:srgbClr val="FDFDF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pic>
        <p:nvPicPr>
          <p:cNvPr id="33" name="图片 32" descr="灰色线条背景"/>
          <p:cNvPicPr>
            <a:picLocks noChangeAspect="1"/>
          </p:cNvPicPr>
          <p:nvPr/>
        </p:nvPicPr>
        <p:blipFill>
          <a:blip r:embed="rId2"/>
          <a:srcRect l="26982" t="76980" r="32338" b="8297"/>
          <a:stretch>
            <a:fillRect/>
          </a:stretch>
        </p:blipFill>
        <p:spPr>
          <a:xfrm rot="16200000">
            <a:off x="6113145" y="800100"/>
            <a:ext cx="6878955" cy="5278120"/>
          </a:xfrm>
          <a:prstGeom prst="rect">
            <a:avLst/>
          </a:prstGeom>
        </p:spPr>
      </p:pic>
      <p:sp>
        <p:nvSpPr>
          <p:cNvPr id="127" name="文本框 126"/>
          <p:cNvSpPr txBox="1"/>
          <p:nvPr/>
        </p:nvSpPr>
        <p:spPr>
          <a:xfrm>
            <a:off x="1463587" y="2660415"/>
            <a:ext cx="4117975" cy="769441"/>
          </a:xfrm>
          <a:prstGeom prst="rect">
            <a:avLst/>
          </a:prstGeom>
          <a:noFill/>
        </p:spPr>
        <p:txBody>
          <a:bodyPr wrap="square" rtlCol="0">
            <a:spAutoFit/>
          </a:bodyPr>
          <a:lstStyle/>
          <a:p>
            <a:pPr algn="dist"/>
            <a:r>
              <a:rPr lang="en-US" sz="4400" dirty="0">
                <a:solidFill>
                  <a:srgbClr val="3F3F3F"/>
                </a:solidFill>
                <a:latin typeface="Calibri" panose="020F0502020204030204" pitchFamily="34" charset="0"/>
                <a:ea typeface="字魂105号-简雅黑" panose="00000500000000000000" pitchFamily="2" charset="-122"/>
                <a:cs typeface="Calibri" panose="020F0502020204030204" pitchFamily="34" charset="0"/>
                <a:sym typeface="字魂105号-简雅黑" panose="00000500000000000000" pitchFamily="2" charset="-122"/>
              </a:rPr>
              <a:t>THANK YOU</a:t>
            </a:r>
            <a:endParaRPr kumimoji="1" lang="en-US" sz="4400" dirty="0">
              <a:solidFill>
                <a:srgbClr val="3F3F3F"/>
              </a:solidFill>
              <a:effectLst/>
              <a:latin typeface="Calibri" panose="020F0502020204030204" pitchFamily="34" charset="0"/>
              <a:ea typeface="字魂105号-简雅黑" panose="00000500000000000000" pitchFamily="2" charset="-122"/>
              <a:cs typeface="Calibri" panose="020F0502020204030204" pitchFamily="34" charset="0"/>
              <a:sym typeface="字魂105号-简雅黑" panose="00000500000000000000" pitchFamily="2" charset="-122"/>
            </a:endParaRPr>
          </a:p>
        </p:txBody>
      </p:sp>
    </p:spTree>
    <p:extLst>
      <p:ext uri="{BB962C8B-B14F-4D97-AF65-F5344CB8AC3E}">
        <p14:creationId xmlns:p14="http://schemas.microsoft.com/office/powerpoint/2010/main" val="428546222"/>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DF12E-17DC-249B-0B24-5574EC2F61FA}"/>
              </a:ext>
            </a:extLst>
          </p:cNvPr>
          <p:cNvSpPr>
            <a:spLocks noGrp="1"/>
          </p:cNvSpPr>
          <p:nvPr>
            <p:ph type="title"/>
          </p:nvPr>
        </p:nvSpPr>
        <p:spPr/>
        <p:txBody>
          <a:bodyPr/>
          <a:lstStyle/>
          <a:p>
            <a:r>
              <a:rPr lang="en-GB" altLang="zh-HK"/>
              <a:t>Multi-task </a:t>
            </a:r>
            <a:r>
              <a:rPr lang="en-GB" altLang="zh-HK" err="1"/>
              <a:t>preprocessing</a:t>
            </a:r>
            <a:r>
              <a:rPr lang="en-GB" altLang="zh-HK"/>
              <a:t> </a:t>
            </a:r>
            <a:endParaRPr lang="zh-HK" altLang="en-US"/>
          </a:p>
        </p:txBody>
      </p:sp>
      <p:sp>
        <p:nvSpPr>
          <p:cNvPr id="3" name="Content Placeholder 2">
            <a:extLst>
              <a:ext uri="{FF2B5EF4-FFF2-40B4-BE49-F238E27FC236}">
                <a16:creationId xmlns:a16="http://schemas.microsoft.com/office/drawing/2014/main" id="{451CA733-0AAD-801A-0D6E-8054EFB963DD}"/>
              </a:ext>
            </a:extLst>
          </p:cNvPr>
          <p:cNvSpPr>
            <a:spLocks noGrp="1"/>
          </p:cNvSpPr>
          <p:nvPr>
            <p:ph idx="1"/>
          </p:nvPr>
        </p:nvSpPr>
        <p:spPr/>
        <p:txBody>
          <a:bodyPr/>
          <a:lstStyle/>
          <a:p>
            <a:r>
              <a:rPr lang="en-GB" altLang="zh-HK" sz="2400"/>
              <a:t>Some factors are found important in one task but not another</a:t>
            </a:r>
          </a:p>
          <a:p>
            <a:r>
              <a:rPr lang="en-GB" altLang="zh-HK" sz="2400"/>
              <a:t>It’s normal and physiological fact are met</a:t>
            </a:r>
          </a:p>
          <a:p>
            <a:r>
              <a:rPr lang="en-GB" altLang="zh-HK" sz="2400"/>
              <a:t>For instance, </a:t>
            </a:r>
            <a:r>
              <a:rPr lang="en-GB" altLang="zh-HK" sz="2400" b="0" i="0">
                <a:solidFill>
                  <a:srgbClr val="212121"/>
                </a:solidFill>
                <a:effectLst/>
                <a:latin typeface="FS Albert Extra Bold"/>
              </a:rPr>
              <a:t>Positive End-Expiratory Pressure (PEEP) is important in length of stay but not mortality </a:t>
            </a:r>
          </a:p>
          <a:p>
            <a:r>
              <a:rPr lang="en-GB" altLang="zh-HK" sz="2400">
                <a:solidFill>
                  <a:srgbClr val="212121"/>
                </a:solidFill>
              </a:rPr>
              <a:t>PEEP </a:t>
            </a:r>
            <a:r>
              <a:rPr lang="en-US" altLang="zh-HK" sz="2400" b="0" i="0">
                <a:solidFill>
                  <a:srgbClr val="212121"/>
                </a:solidFill>
                <a:effectLst/>
              </a:rPr>
              <a:t>is used when a person needs mechanical ventilation because they are unable to breathe on their own</a:t>
            </a:r>
          </a:p>
          <a:p>
            <a:r>
              <a:rPr lang="en-US" altLang="zh-HK" sz="2400">
                <a:solidFill>
                  <a:srgbClr val="212121"/>
                </a:solidFill>
              </a:rPr>
              <a:t>Of course a person who need PEEP will stay in hospital long, but with the PEEP, it is unlikely that they die with the aid of the ventilation machine</a:t>
            </a:r>
            <a:endParaRPr lang="en-GB" altLang="zh-HK" sz="2400" b="0" i="0">
              <a:solidFill>
                <a:srgbClr val="212121"/>
              </a:solidFill>
              <a:effectLst/>
            </a:endParaRPr>
          </a:p>
          <a:p>
            <a:endParaRPr lang="zh-HK" altLang="en-US"/>
          </a:p>
        </p:txBody>
      </p:sp>
    </p:spTree>
    <p:extLst>
      <p:ext uri="{BB962C8B-B14F-4D97-AF65-F5344CB8AC3E}">
        <p14:creationId xmlns:p14="http://schemas.microsoft.com/office/powerpoint/2010/main" val="1478190015"/>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
            <a:extLst>
              <a:ext uri="{FF2B5EF4-FFF2-40B4-BE49-F238E27FC236}">
                <a16:creationId xmlns:a16="http://schemas.microsoft.com/office/drawing/2014/main" id="{8B0C2DA2-B4E5-1AC2-C1B2-8051FCC433FD}"/>
              </a:ext>
            </a:extLst>
          </p:cNvPr>
          <p:cNvSpPr/>
          <p:nvPr/>
        </p:nvSpPr>
        <p:spPr>
          <a:xfrm>
            <a:off x="-890" y="4775"/>
            <a:ext cx="12190730" cy="6878955"/>
          </a:xfrm>
          <a:prstGeom prst="rect">
            <a:avLst/>
          </a:prstGeom>
          <a:gradFill>
            <a:gsLst>
              <a:gs pos="0">
                <a:srgbClr val="F0F0EF"/>
              </a:gs>
              <a:gs pos="96000">
                <a:srgbClr val="FDFDF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pic>
        <p:nvPicPr>
          <p:cNvPr id="7" name="图片 1" descr="灰色线条背景">
            <a:extLst>
              <a:ext uri="{FF2B5EF4-FFF2-40B4-BE49-F238E27FC236}">
                <a16:creationId xmlns:a16="http://schemas.microsoft.com/office/drawing/2014/main" id="{316C4206-DC33-F623-5907-CD4192EC0FF9}"/>
              </a:ext>
            </a:extLst>
          </p:cNvPr>
          <p:cNvPicPr>
            <a:picLocks noChangeAspect="1"/>
          </p:cNvPicPr>
          <p:nvPr/>
        </p:nvPicPr>
        <p:blipFill>
          <a:blip r:embed="rId3"/>
          <a:srcRect l="15666" t="63218" r="32400" b="11872"/>
          <a:stretch>
            <a:fillRect/>
          </a:stretch>
        </p:blipFill>
        <p:spPr>
          <a:xfrm>
            <a:off x="-19685" y="1865630"/>
            <a:ext cx="12211685" cy="4994910"/>
          </a:xfrm>
          <a:prstGeom prst="rect">
            <a:avLst/>
          </a:prstGeom>
        </p:spPr>
      </p:pic>
      <p:sp>
        <p:nvSpPr>
          <p:cNvPr id="2" name="Title 1">
            <a:extLst>
              <a:ext uri="{FF2B5EF4-FFF2-40B4-BE49-F238E27FC236}">
                <a16:creationId xmlns:a16="http://schemas.microsoft.com/office/drawing/2014/main" id="{E58DACD5-DAC3-AC11-B907-746F7B802909}"/>
              </a:ext>
            </a:extLst>
          </p:cNvPr>
          <p:cNvSpPr>
            <a:spLocks noGrp="1"/>
          </p:cNvSpPr>
          <p:nvPr>
            <p:ph type="title"/>
          </p:nvPr>
        </p:nvSpPr>
        <p:spPr/>
        <p:txBody>
          <a:bodyPr/>
          <a:lstStyle/>
          <a:p>
            <a:r>
              <a:rPr lang="en-US"/>
              <a:t>Data exploration</a:t>
            </a:r>
            <a:endParaRPr lang="en-CN"/>
          </a:p>
        </p:txBody>
      </p:sp>
      <p:sp>
        <p:nvSpPr>
          <p:cNvPr id="3" name="Content Placeholder 2">
            <a:extLst>
              <a:ext uri="{FF2B5EF4-FFF2-40B4-BE49-F238E27FC236}">
                <a16:creationId xmlns:a16="http://schemas.microsoft.com/office/drawing/2014/main" id="{05CF1D03-169B-6A2D-E2FD-7504D237A385}"/>
              </a:ext>
            </a:extLst>
          </p:cNvPr>
          <p:cNvSpPr>
            <a:spLocks noGrp="1"/>
          </p:cNvSpPr>
          <p:nvPr>
            <p:ph idx="1"/>
          </p:nvPr>
        </p:nvSpPr>
        <p:spPr/>
        <p:txBody>
          <a:bodyPr/>
          <a:lstStyle/>
          <a:p>
            <a:r>
              <a:rPr lang="en-US" sz="2400"/>
              <a:t>O</a:t>
            </a:r>
            <a:r>
              <a:rPr lang="en-CN" sz="2400"/>
              <a:t>riginal dataset: 7488 features (every 1 hour in 1 day)</a:t>
            </a:r>
            <a:endParaRPr lang="en-GB" sz="2400"/>
          </a:p>
          <a:p>
            <a:pPr lvl="1"/>
            <a:r>
              <a:rPr lang="en-US" altLang="zh-CN" sz="2000">
                <a:solidFill>
                  <a:schemeClr val="tx1">
                    <a:lumMod val="75000"/>
                    <a:lumOff val="25000"/>
                  </a:schemeClr>
                </a:solidFill>
                <a:ea typeface="字魂105号-简雅黑"/>
                <a:cs typeface="字魂105号-简雅黑" panose="00000500000000000000" pitchFamily="2" charset="-122"/>
                <a:sym typeface="字魂105号-简雅黑" panose="00000500000000000000" pitchFamily="2" charset="-122"/>
              </a:rPr>
              <a:t>How to merge the value in 24 hours into a single value?</a:t>
            </a:r>
          </a:p>
          <a:p>
            <a:pPr marL="457200" lvl="1" indent="0">
              <a:buNone/>
            </a:pPr>
            <a:endParaRPr lang="en-CN"/>
          </a:p>
          <a:p>
            <a:r>
              <a:rPr lang="en-CN" sz="2400"/>
              <a:t>Search for medical meanings</a:t>
            </a:r>
            <a:r>
              <a:rPr lang="en-CN" sz="2400">
                <a:sym typeface="Wingdings" pitchFamily="2" charset="2"/>
              </a:rPr>
              <a:t>select aggregation function </a:t>
            </a:r>
          </a:p>
          <a:p>
            <a:pPr lvl="1"/>
            <a:r>
              <a:rPr lang="en-US">
                <a:sym typeface="Wingdings" pitchFamily="2" charset="2"/>
              </a:rPr>
              <a:t>E</a:t>
            </a:r>
            <a:r>
              <a:rPr lang="en-CN">
                <a:sym typeface="Wingdings" pitchFamily="2" charset="2"/>
              </a:rPr>
              <a:t>g. </a:t>
            </a:r>
            <a:r>
              <a:rPr lang="en-US">
                <a:sym typeface="Wingdings" pitchFamily="2" charset="2"/>
              </a:rPr>
              <a:t>M</a:t>
            </a:r>
            <a:r>
              <a:rPr lang="en-CN">
                <a:sym typeface="Wingdings" pitchFamily="2" charset="2"/>
              </a:rPr>
              <a:t>ean/max/min</a:t>
            </a:r>
            <a:endParaRPr lang="en-GB">
              <a:sym typeface="Wingdings" pitchFamily="2" charset="2"/>
            </a:endParaRPr>
          </a:p>
          <a:p>
            <a:endParaRPr lang="en-GB" sz="2400">
              <a:sym typeface="Wingdings" pitchFamily="2" charset="2"/>
            </a:endParaRPr>
          </a:p>
          <a:p>
            <a:r>
              <a:rPr lang="en-US" altLang="zh-CN" sz="2400">
                <a:solidFill>
                  <a:schemeClr val="tx1">
                    <a:lumMod val="75000"/>
                    <a:lumOff val="25000"/>
                  </a:schemeClr>
                </a:solidFill>
                <a:ea typeface="字魂105号-简雅黑"/>
              </a:rPr>
              <a:t>Later, we discover that picking min/mean/max vs simply picking mean have </a:t>
            </a:r>
            <a:r>
              <a:rPr lang="en-US" altLang="zh-CN" sz="2400">
                <a:solidFill>
                  <a:srgbClr val="FF0000"/>
                </a:solidFill>
                <a:ea typeface="字魂105号-简雅黑"/>
              </a:rPr>
              <a:t>the similar result</a:t>
            </a:r>
          </a:p>
          <a:p>
            <a:endParaRPr lang="en-GB">
              <a:sym typeface="Wingdings" pitchFamily="2" charset="2"/>
            </a:endParaRPr>
          </a:p>
        </p:txBody>
      </p:sp>
    </p:spTree>
    <p:extLst>
      <p:ext uri="{BB962C8B-B14F-4D97-AF65-F5344CB8AC3E}">
        <p14:creationId xmlns:p14="http://schemas.microsoft.com/office/powerpoint/2010/main" val="228937113"/>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F0EF"/>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CF4ECD-0A13-6CBA-3CC1-30C7168ED21A}"/>
              </a:ext>
            </a:extLst>
          </p:cNvPr>
          <p:cNvSpPr>
            <a:spLocks noGrp="1"/>
          </p:cNvSpPr>
          <p:nvPr>
            <p:ph type="title"/>
          </p:nvPr>
        </p:nvSpPr>
        <p:spPr>
          <a:xfrm>
            <a:off x="836675" y="477887"/>
            <a:ext cx="10515600" cy="1027062"/>
          </a:xfrm>
        </p:spPr>
        <p:txBody>
          <a:bodyPr vert="horz" lIns="91440" tIns="45720" rIns="91440" bIns="45720" rtlCol="0" anchor="ctr">
            <a:normAutofit/>
          </a:bodyPr>
          <a:lstStyle/>
          <a:p>
            <a:r>
              <a:rPr lang="en-US" sz="3600" kern="1200" dirty="0">
                <a:solidFill>
                  <a:schemeClr val="tx1"/>
                </a:solidFill>
                <a:latin typeface="Calibri" panose="020F0502020204030204" pitchFamily="34" charset="0"/>
                <a:cs typeface="Calibri" panose="020F0502020204030204" pitchFamily="34" charset="0"/>
              </a:rPr>
              <a:t>Data exploration—plot examples</a:t>
            </a:r>
          </a:p>
        </p:txBody>
      </p:sp>
      <p:pic>
        <p:nvPicPr>
          <p:cNvPr id="8" name="Content Placeholder 7" descr="Chart, box and whisker chart&#10;&#10;Description automatically generated">
            <a:extLst>
              <a:ext uri="{FF2B5EF4-FFF2-40B4-BE49-F238E27FC236}">
                <a16:creationId xmlns:a16="http://schemas.microsoft.com/office/drawing/2014/main" id="{74E9B759-6A8B-3165-09F4-7A1CB43567E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10243" y="3000465"/>
            <a:ext cx="3972940" cy="2979704"/>
          </a:xfrm>
          <a:prstGeom prst="rect">
            <a:avLst/>
          </a:prstGeom>
        </p:spPr>
      </p:pic>
      <p:pic>
        <p:nvPicPr>
          <p:cNvPr id="6" name="Content Placeholder 5" descr="Chart, scatter chart&#10;&#10;Description automatically generated">
            <a:extLst>
              <a:ext uri="{FF2B5EF4-FFF2-40B4-BE49-F238E27FC236}">
                <a16:creationId xmlns:a16="http://schemas.microsoft.com/office/drawing/2014/main" id="{64A486E6-A35F-5423-7902-70FFCAE64D50}"/>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7813277" y="3000465"/>
            <a:ext cx="3972940" cy="2979704"/>
          </a:xfrm>
          <a:prstGeom prst="rect">
            <a:avLst/>
          </a:prstGeom>
        </p:spPr>
      </p:pic>
      <p:pic>
        <p:nvPicPr>
          <p:cNvPr id="9" name="Content Placeholder 7" descr="Chart, histogram&#10;&#10;Description automatically generated">
            <a:extLst>
              <a:ext uri="{FF2B5EF4-FFF2-40B4-BE49-F238E27FC236}">
                <a16:creationId xmlns:a16="http://schemas.microsoft.com/office/drawing/2014/main" id="{14A851B8-151C-DC09-FD74-73D55052E4EE}"/>
              </a:ext>
            </a:extLst>
          </p:cNvPr>
          <p:cNvPicPr>
            <a:picLocks noChangeAspect="1"/>
          </p:cNvPicPr>
          <p:nvPr/>
        </p:nvPicPr>
        <p:blipFill>
          <a:blip r:embed="rId5">
            <a:extLst>
              <a:ext uri="{28A0092B-C50C-407E-A947-70E740481C1C}">
                <a14:useLocalDpi xmlns:a14="http://schemas.microsoft.com/office/drawing/2010/main" val="0"/>
              </a:ext>
            </a:extLst>
          </a:blip>
          <a:stretch/>
        </p:blipFill>
        <p:spPr>
          <a:xfrm>
            <a:off x="4083183" y="3000465"/>
            <a:ext cx="3972940" cy="2979704"/>
          </a:xfrm>
          <a:prstGeom prst="rect">
            <a:avLst/>
          </a:prstGeom>
        </p:spPr>
      </p:pic>
      <p:sp>
        <p:nvSpPr>
          <p:cNvPr id="11" name="TextBox 10">
            <a:extLst>
              <a:ext uri="{FF2B5EF4-FFF2-40B4-BE49-F238E27FC236}">
                <a16:creationId xmlns:a16="http://schemas.microsoft.com/office/drawing/2014/main" id="{69229B6B-9D9A-A597-08CE-09C46E844165}"/>
              </a:ext>
            </a:extLst>
          </p:cNvPr>
          <p:cNvSpPr txBox="1"/>
          <p:nvPr/>
        </p:nvSpPr>
        <p:spPr>
          <a:xfrm>
            <a:off x="838200" y="1419194"/>
            <a:ext cx="6097772" cy="1015663"/>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sym typeface="Wingdings" pitchFamily="2" charset="2"/>
              </a:rPr>
              <a:t>H</a:t>
            </a:r>
            <a:r>
              <a:rPr lang="en-CN" sz="2400">
                <a:latin typeface="Calibri" panose="020F0502020204030204" pitchFamily="34" charset="0"/>
                <a:cs typeface="Calibri" panose="020F0502020204030204" pitchFamily="34" charset="0"/>
                <a:sym typeface="Wingdings" pitchFamily="2" charset="2"/>
              </a:rPr>
              <a:t>istogram/box plots/scatter plots </a:t>
            </a:r>
          </a:p>
          <a:p>
            <a:pPr lvl="1"/>
            <a:r>
              <a:rPr lang="en-US" dirty="0">
                <a:latin typeface="Calibri" panose="020F0502020204030204" pitchFamily="34" charset="0"/>
                <a:cs typeface="Calibri" panose="020F0502020204030204" pitchFamily="34" charset="0"/>
                <a:sym typeface="Wingdings" pitchFamily="2" charset="2"/>
              </a:rPr>
              <a:t>Group by mortal/immortal	</a:t>
            </a:r>
          </a:p>
          <a:p>
            <a:pPr lvl="1"/>
            <a:r>
              <a:rPr lang="en-US" dirty="0">
                <a:latin typeface="Calibri" panose="020F0502020204030204" pitchFamily="34" charset="0"/>
                <a:cs typeface="Calibri" panose="020F0502020204030204" pitchFamily="34" charset="0"/>
                <a:sym typeface="Wingdings" pitchFamily="2" charset="2"/>
              </a:rPr>
              <a:t>Feature mean vs length of stay in ICU</a:t>
            </a:r>
          </a:p>
        </p:txBody>
      </p:sp>
    </p:spTree>
    <p:extLst>
      <p:ext uri="{BB962C8B-B14F-4D97-AF65-F5344CB8AC3E}">
        <p14:creationId xmlns:p14="http://schemas.microsoft.com/office/powerpoint/2010/main" val="3364723497"/>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4568C-24F3-FB0F-51FF-EDB1BA885DED}"/>
              </a:ext>
            </a:extLst>
          </p:cNvPr>
          <p:cNvSpPr>
            <a:spLocks noGrp="1"/>
          </p:cNvSpPr>
          <p:nvPr>
            <p:ph type="title"/>
          </p:nvPr>
        </p:nvSpPr>
        <p:spPr>
          <a:xfrm>
            <a:off x="838200" y="365125"/>
            <a:ext cx="10515600" cy="846987"/>
          </a:xfrm>
        </p:spPr>
        <p:txBody>
          <a:bodyPr>
            <a:normAutofit/>
          </a:bodyPr>
          <a:lstStyle/>
          <a:p>
            <a:r>
              <a:rPr lang="en-US" sz="3200" dirty="0">
                <a:latin typeface="Calibri" panose="020F0502020204030204" pitchFamily="34" charset="0"/>
                <a:cs typeface="Calibri" panose="020F0502020204030204" pitchFamily="34" charset="0"/>
              </a:rPr>
              <a:t>F</a:t>
            </a:r>
            <a:r>
              <a:rPr lang="en-CN" sz="3200">
                <a:latin typeface="Calibri" panose="020F0502020204030204" pitchFamily="34" charset="0"/>
                <a:cs typeface="Calibri" panose="020F0502020204030204" pitchFamily="34" charset="0"/>
              </a:rPr>
              <a:t>eature selection</a:t>
            </a:r>
          </a:p>
        </p:txBody>
      </p:sp>
      <p:sp>
        <p:nvSpPr>
          <p:cNvPr id="3" name="Content Placeholder 2">
            <a:extLst>
              <a:ext uri="{FF2B5EF4-FFF2-40B4-BE49-F238E27FC236}">
                <a16:creationId xmlns:a16="http://schemas.microsoft.com/office/drawing/2014/main" id="{4168AC43-726E-4006-65C3-D84AC8E270DA}"/>
              </a:ext>
            </a:extLst>
          </p:cNvPr>
          <p:cNvSpPr>
            <a:spLocks noGrp="1"/>
          </p:cNvSpPr>
          <p:nvPr>
            <p:ph sz="half" idx="1"/>
          </p:nvPr>
        </p:nvSpPr>
        <p:spPr>
          <a:xfrm>
            <a:off x="838200" y="1400322"/>
            <a:ext cx="5181600" cy="4351338"/>
          </a:xfrm>
        </p:spPr>
        <p:txBody>
          <a:bodyPr vert="horz" lIns="91440" tIns="45720" rIns="91440" bIns="45720" rtlCol="0" anchor="t">
            <a:normAutofit fontScale="92500" lnSpcReduction="10000"/>
          </a:bodyPr>
          <a:lstStyle/>
          <a:p>
            <a:r>
              <a:rPr lang="en-US" altLang="zh-CN" sz="2400" dirty="0">
                <a:latin typeface="Calibri" panose="020F0502020204030204" pitchFamily="34" charset="0"/>
                <a:cs typeface="Calibri" panose="020F0502020204030204" pitchFamily="34" charset="0"/>
                <a:sym typeface="字魂105号-简雅黑" panose="00000500000000000000" pitchFamily="2" charset="-122"/>
              </a:rPr>
              <a:t>Eliminate those containing a lot of missing values</a:t>
            </a:r>
          </a:p>
          <a:p>
            <a:pPr lvl="1"/>
            <a:r>
              <a:rPr lang="en-US" altLang="zh-CN" sz="2200" dirty="0">
                <a:latin typeface="Calibri" panose="020F0502020204030204" pitchFamily="34" charset="0"/>
                <a:cs typeface="Calibri" panose="020F0502020204030204" pitchFamily="34" charset="0"/>
              </a:rPr>
              <a:t>After several trials, </a:t>
            </a:r>
            <a:r>
              <a:rPr lang="en-US" altLang="zh-CN" sz="2200" dirty="0">
                <a:solidFill>
                  <a:srgbClr val="FF0000"/>
                </a:solidFill>
                <a:latin typeface="Calibri" panose="020F0502020204030204" pitchFamily="34" charset="0"/>
                <a:cs typeface="Calibri" panose="020F0502020204030204" pitchFamily="34" charset="0"/>
              </a:rPr>
              <a:t>kicking out top 20 missing predictors </a:t>
            </a:r>
            <a:r>
              <a:rPr lang="en-US" altLang="zh-CN" sz="2200" dirty="0">
                <a:latin typeface="Calibri" panose="020F0502020204030204" pitchFamily="34" charset="0"/>
                <a:cs typeface="Calibri" panose="020F0502020204030204" pitchFamily="34" charset="0"/>
              </a:rPr>
              <a:t>is optimal </a:t>
            </a:r>
          </a:p>
          <a:p>
            <a:pPr lvl="1"/>
            <a:endParaRPr lang="en-US" altLang="zh-CN"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altLang="zh-CN" sz="2400" dirty="0">
                <a:latin typeface="Calibri"/>
                <a:ea typeface="等线"/>
                <a:cs typeface="Calibri"/>
                <a:sym typeface="字魂105号-简雅黑" panose="00000500000000000000" pitchFamily="2" charset="-122"/>
              </a:rPr>
              <a:t>For predictors with</a:t>
            </a:r>
            <a:r>
              <a:rPr lang="en-US" altLang="zh-CN" sz="2200" dirty="0">
                <a:latin typeface="Calibri"/>
                <a:ea typeface="等线"/>
                <a:cs typeface="Calibri"/>
                <a:sym typeface="字魂105号-简雅黑" panose="00000500000000000000" pitchFamily="2" charset="-122"/>
              </a:rPr>
              <a:t> lower </a:t>
            </a:r>
            <a:r>
              <a:rPr lang="en-US" altLang="zh-CN" sz="2400" dirty="0">
                <a:latin typeface="Calibri"/>
                <a:ea typeface="等线"/>
                <a:cs typeface="Calibri"/>
                <a:sym typeface="字魂105号-简雅黑" panose="00000500000000000000" pitchFamily="2" charset="-122"/>
              </a:rPr>
              <a:t>smaller amount of missing value, </a:t>
            </a:r>
            <a:r>
              <a:rPr lang="en-US" altLang="zh-CN" sz="2400" dirty="0">
                <a:solidFill>
                  <a:srgbClr val="FF0000"/>
                </a:solidFill>
                <a:latin typeface="Calibri"/>
                <a:ea typeface="等线"/>
                <a:cs typeface="Calibri"/>
                <a:sym typeface="字魂105号-简雅黑" panose="00000500000000000000" pitchFamily="2" charset="-122"/>
              </a:rPr>
              <a:t>we impute the missing value by the mean</a:t>
            </a:r>
            <a:endParaRPr lang="en-US" altLang="zh-CN" sz="2400" dirty="0">
              <a:solidFill>
                <a:srgbClr val="FF0000"/>
              </a:solidFill>
              <a:latin typeface="Calibri"/>
              <a:ea typeface="等线"/>
              <a:cs typeface="Calibri"/>
            </a:endParaRPr>
          </a:p>
          <a:p>
            <a:pPr marL="171450" indent="-171450">
              <a:buFont typeface="Arial" panose="020B0604020202020204" pitchFamily="34" charset="0"/>
              <a:buChar char="•"/>
            </a:pPr>
            <a:endParaRPr lang="en-US" altLang="zh-CN" sz="24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altLang="zh-CN" sz="2400" dirty="0">
                <a:latin typeface="Calibri" panose="020F0502020204030204" pitchFamily="34" charset="0"/>
                <a:cs typeface="Calibri" panose="020F0502020204030204" pitchFamily="34" charset="0"/>
                <a:sym typeface="字魂105号-简雅黑" panose="00000500000000000000" pitchFamily="2" charset="-122"/>
              </a:rPr>
              <a:t>Compute the </a:t>
            </a:r>
            <a:r>
              <a:rPr lang="en-US" altLang="zh-CN" sz="2400" dirty="0">
                <a:solidFill>
                  <a:srgbClr val="FF0000"/>
                </a:solidFill>
                <a:latin typeface="Calibri" panose="020F0502020204030204" pitchFamily="34" charset="0"/>
                <a:cs typeface="Calibri" panose="020F0502020204030204" pitchFamily="34" charset="0"/>
                <a:sym typeface="字魂105号-简雅黑" panose="00000500000000000000" pitchFamily="2" charset="-122"/>
              </a:rPr>
              <a:t>pairwise correlation </a:t>
            </a:r>
            <a:r>
              <a:rPr lang="en-US" altLang="zh-CN" sz="2400" dirty="0">
                <a:latin typeface="Calibri" panose="020F0502020204030204" pitchFamily="34" charset="0"/>
                <a:cs typeface="Calibri" panose="020F0502020204030204" pitchFamily="34" charset="0"/>
                <a:sym typeface="字魂105号-简雅黑" panose="00000500000000000000" pitchFamily="2" charset="-122"/>
              </a:rPr>
              <a:t>among predictors </a:t>
            </a:r>
          </a:p>
          <a:p>
            <a:pPr marL="628650" lvl="1" indent="-171450"/>
            <a:r>
              <a:rPr lang="en-US" altLang="zh-CN" sz="2200" dirty="0">
                <a:latin typeface="Calibri" panose="020F0502020204030204" pitchFamily="34" charset="0"/>
                <a:cs typeface="Calibri" panose="020F0502020204030204" pitchFamily="34" charset="0"/>
                <a:sym typeface="字魂105号-简雅黑" panose="00000500000000000000" pitchFamily="2" charset="-122"/>
              </a:rPr>
              <a:t>if two variables are highly correlated, eliminate one of them</a:t>
            </a:r>
            <a:endParaRPr lang="en-US" altLang="zh-CN" sz="2200" dirty="0">
              <a:solidFill>
                <a:schemeClr val="tx1">
                  <a:lumMod val="75000"/>
                  <a:lumOff val="25000"/>
                </a:schemeClr>
              </a:solidFill>
              <a:latin typeface="Calibri" panose="020F0502020204030204" pitchFamily="34" charset="0"/>
              <a:ea typeface="字魂105号-简雅黑"/>
              <a:cs typeface="Calibri" panose="020F0502020204030204" pitchFamily="34" charset="0"/>
            </a:endParaRPr>
          </a:p>
          <a:p>
            <a:endParaRPr lang="en-US" altLang="zh-CN" sz="1400" dirty="0">
              <a:solidFill>
                <a:schemeClr val="tx1">
                  <a:lumMod val="75000"/>
                  <a:lumOff val="25000"/>
                </a:schemeClr>
              </a:solidFill>
              <a:latin typeface="Calibri" panose="020F0502020204030204" pitchFamily="34" charset="0"/>
              <a:ea typeface="字魂105号-简雅黑"/>
              <a:cs typeface="Calibri" panose="020F0502020204030204" pitchFamily="34" charset="0"/>
              <a:sym typeface="字魂105号-简雅黑" panose="00000500000000000000" pitchFamily="2" charset="-122"/>
            </a:endParaRPr>
          </a:p>
          <a:p>
            <a:endParaRPr lang="en-CN" sz="1400">
              <a:latin typeface="Calibri" panose="020F0502020204030204" pitchFamily="34" charset="0"/>
              <a:cs typeface="Calibri" panose="020F0502020204030204" pitchFamily="34" charset="0"/>
            </a:endParaRPr>
          </a:p>
        </p:txBody>
      </p:sp>
      <p:pic>
        <p:nvPicPr>
          <p:cNvPr id="5" name="Content Placeholder 4" descr="Table&#10;&#10;Description automatically generated">
            <a:extLst>
              <a:ext uri="{FF2B5EF4-FFF2-40B4-BE49-F238E27FC236}">
                <a16:creationId xmlns:a16="http://schemas.microsoft.com/office/drawing/2014/main" id="{FF0991BE-A3AA-7AC4-EB49-499C1C70690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45407" y="1400322"/>
            <a:ext cx="4908393" cy="4351338"/>
          </a:xfrm>
          <a:prstGeom prst="rect">
            <a:avLst/>
          </a:prstGeom>
        </p:spPr>
      </p:pic>
    </p:spTree>
    <p:extLst>
      <p:ext uri="{BB962C8B-B14F-4D97-AF65-F5344CB8AC3E}">
        <p14:creationId xmlns:p14="http://schemas.microsoft.com/office/powerpoint/2010/main" val="3716066704"/>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02BD0-FDBE-8E54-02F1-F1F1F7ED571B}"/>
              </a:ext>
            </a:extLst>
          </p:cNvPr>
          <p:cNvSpPr>
            <a:spLocks noGrp="1"/>
          </p:cNvSpPr>
          <p:nvPr>
            <p:ph type="title"/>
          </p:nvPr>
        </p:nvSpPr>
        <p:spPr/>
        <p:txBody>
          <a:bodyPr/>
          <a:lstStyle/>
          <a:p>
            <a:r>
              <a:rPr lang="en-US" sz="4400"/>
              <a:t>F</a:t>
            </a:r>
            <a:r>
              <a:rPr lang="en-CN" sz="4400"/>
              <a:t>eature selection</a:t>
            </a:r>
            <a:endParaRPr lang="en-CN"/>
          </a:p>
        </p:txBody>
      </p:sp>
      <p:sp>
        <p:nvSpPr>
          <p:cNvPr id="3" name="Content Placeholder 2">
            <a:extLst>
              <a:ext uri="{FF2B5EF4-FFF2-40B4-BE49-F238E27FC236}">
                <a16:creationId xmlns:a16="http://schemas.microsoft.com/office/drawing/2014/main" id="{81B4B26B-646F-98E7-3664-FD9B7B6573C4}"/>
              </a:ext>
            </a:extLst>
          </p:cNvPr>
          <p:cNvSpPr>
            <a:spLocks noGrp="1"/>
          </p:cNvSpPr>
          <p:nvPr>
            <p:ph idx="1"/>
          </p:nvPr>
        </p:nvSpPr>
        <p:spPr/>
        <p:txBody>
          <a:bodyPr>
            <a:normAutofit/>
          </a:bodyPr>
          <a:lstStyle/>
          <a:p>
            <a:pPr>
              <a:lnSpc>
                <a:spcPct val="80000"/>
              </a:lnSpc>
            </a:pPr>
            <a:r>
              <a:rPr lang="en-US" altLang="zh-CN" sz="2400"/>
              <a:t>For the mean of each predictor over the 24 hours, apart from simply taking the mean of 24 hours, we also consider </a:t>
            </a:r>
            <a:r>
              <a:rPr lang="en-US" altLang="zh-CN" sz="2400">
                <a:solidFill>
                  <a:srgbClr val="FF0000"/>
                </a:solidFill>
              </a:rPr>
              <a:t>range and standard deviation </a:t>
            </a:r>
            <a:endParaRPr lang="en-US" altLang="zh-CN" sz="2400"/>
          </a:p>
          <a:p>
            <a:pPr lvl="1">
              <a:lnSpc>
                <a:spcPct val="80000"/>
              </a:lnSpc>
            </a:pPr>
            <a:r>
              <a:rPr lang="en-US" altLang="zh-CN" sz="2000"/>
              <a:t>Reason: fluctuation within a short period of time may lead to death</a:t>
            </a:r>
            <a:endParaRPr lang="en-US" sz="2000"/>
          </a:p>
          <a:p>
            <a:pPr marL="1430655" lvl="1" indent="-342900">
              <a:lnSpc>
                <a:spcPct val="80000"/>
              </a:lnSpc>
            </a:pPr>
            <a:endParaRPr lang="en-US" altLang="zh-CN"/>
          </a:p>
          <a:p>
            <a:pPr>
              <a:lnSpc>
                <a:spcPct val="80000"/>
              </a:lnSpc>
            </a:pPr>
            <a:r>
              <a:rPr lang="en-US" altLang="zh-CN" sz="2400"/>
              <a:t>We also consider mask and time since measure</a:t>
            </a:r>
          </a:p>
          <a:p>
            <a:pPr marL="1028700" lvl="1" indent="-285750">
              <a:lnSpc>
                <a:spcPct val="80000"/>
              </a:lnSpc>
            </a:pPr>
            <a:r>
              <a:rPr lang="en-US" altLang="zh-CN" sz="2000"/>
              <a:t>Mask: sum</a:t>
            </a:r>
          </a:p>
          <a:p>
            <a:pPr marL="1028700" lvl="1" indent="-285750">
              <a:lnSpc>
                <a:spcPct val="80000"/>
              </a:lnSpc>
            </a:pPr>
            <a:r>
              <a:rPr lang="en-US" altLang="zh-CN" sz="2000"/>
              <a:t>Time since measure: mean</a:t>
            </a:r>
          </a:p>
          <a:p>
            <a:pPr marL="457200" indent="-171450">
              <a:lnSpc>
                <a:spcPct val="80000"/>
              </a:lnSpc>
            </a:pPr>
            <a:r>
              <a:rPr lang="en-GB" sz="2400"/>
              <a:t>Including </a:t>
            </a:r>
            <a:r>
              <a:rPr lang="en-GB" sz="2400">
                <a:solidFill>
                  <a:srgbClr val="FF0000"/>
                </a:solidFill>
              </a:rPr>
              <a:t>mask</a:t>
            </a:r>
            <a:r>
              <a:rPr lang="en-GB" sz="2400"/>
              <a:t> can improve performance but time since measure cannot, neither adding both</a:t>
            </a:r>
          </a:p>
          <a:p>
            <a:pPr marL="457200" indent="-171450" algn="l">
              <a:lnSpc>
                <a:spcPct val="150000"/>
              </a:lnSpc>
              <a:buFont typeface="Wingdings" panose="020B0604020202020204"/>
              <a:buChar char="Ø"/>
            </a:pPr>
            <a:endParaRPr lang="en-US" altLang="zh-CN" sz="1800">
              <a:solidFill>
                <a:schemeClr val="tx1"/>
              </a:solidFill>
              <a:ea typeface="字魂105号-简雅黑" panose="00000500000000000000" pitchFamily="2" charset="-122"/>
            </a:endParaRPr>
          </a:p>
          <a:p>
            <a:endParaRPr lang="en-CN" sz="3200"/>
          </a:p>
        </p:txBody>
      </p:sp>
    </p:spTree>
    <p:extLst>
      <p:ext uri="{BB962C8B-B14F-4D97-AF65-F5344CB8AC3E}">
        <p14:creationId xmlns:p14="http://schemas.microsoft.com/office/powerpoint/2010/main" val="1982230942"/>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图片 62" descr="灰色线条背景"/>
          <p:cNvPicPr>
            <a:picLocks noChangeAspect="1"/>
          </p:cNvPicPr>
          <p:nvPr/>
        </p:nvPicPr>
        <p:blipFill>
          <a:blip r:embed="rId2"/>
          <a:srcRect l="15713" t="64470" r="32922" b="8998"/>
          <a:stretch>
            <a:fillRect/>
          </a:stretch>
        </p:blipFill>
        <p:spPr>
          <a:xfrm>
            <a:off x="2560320" y="3216275"/>
            <a:ext cx="9768205" cy="3641725"/>
          </a:xfrm>
          <a:prstGeom prst="rect">
            <a:avLst/>
          </a:prstGeom>
        </p:spPr>
      </p:pic>
      <p:sp>
        <p:nvSpPr>
          <p:cNvPr id="28" name="任意多边形: 形状 27"/>
          <p:cNvSpPr/>
          <p:nvPr/>
        </p:nvSpPr>
        <p:spPr>
          <a:xfrm>
            <a:off x="0" y="-20955"/>
            <a:ext cx="3870960" cy="6898005"/>
          </a:xfrm>
          <a:custGeom>
            <a:avLst/>
            <a:gdLst>
              <a:gd name="connsiteX0" fmla="*/ 0 w 5101701"/>
              <a:gd name="connsiteY0" fmla="*/ 0 h 6878896"/>
              <a:gd name="connsiteX1" fmla="*/ 3099572 w 5101701"/>
              <a:gd name="connsiteY1" fmla="*/ 0 h 6878896"/>
              <a:gd name="connsiteX2" fmla="*/ 3205616 w 5101701"/>
              <a:gd name="connsiteY2" fmla="*/ 60974 h 6878896"/>
              <a:gd name="connsiteX3" fmla="*/ 5101701 w 5101701"/>
              <a:gd name="connsiteY3" fmla="*/ 3429000 h 6878896"/>
              <a:gd name="connsiteX4" fmla="*/ 3205616 w 5101701"/>
              <a:gd name="connsiteY4" fmla="*/ 6797026 h 6878896"/>
              <a:gd name="connsiteX5" fmla="*/ 3063231 w 5101701"/>
              <a:gd name="connsiteY5" fmla="*/ 6878896 h 6878896"/>
              <a:gd name="connsiteX6" fmla="*/ 0 w 5101701"/>
              <a:gd name="connsiteY6" fmla="*/ 6878896 h 6878896"/>
              <a:gd name="connsiteX7" fmla="*/ 0 w 5101701"/>
              <a:gd name="connsiteY7" fmla="*/ 0 h 687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1701" h="6878896">
                <a:moveTo>
                  <a:pt x="0" y="0"/>
                </a:moveTo>
                <a:lnTo>
                  <a:pt x="3099572" y="0"/>
                </a:lnTo>
                <a:lnTo>
                  <a:pt x="3205616" y="60974"/>
                </a:lnTo>
                <a:cubicBezTo>
                  <a:pt x="4342364" y="751678"/>
                  <a:pt x="5101701" y="2001663"/>
                  <a:pt x="5101701" y="3429000"/>
                </a:cubicBezTo>
                <a:cubicBezTo>
                  <a:pt x="5101701" y="4856337"/>
                  <a:pt x="4342364" y="6106321"/>
                  <a:pt x="3205616" y="6797026"/>
                </a:cubicBezTo>
                <a:lnTo>
                  <a:pt x="3063231" y="6878896"/>
                </a:lnTo>
                <a:lnTo>
                  <a:pt x="0" y="6878896"/>
                </a:lnTo>
                <a:lnTo>
                  <a:pt x="0" y="0"/>
                </a:lnTo>
                <a:close/>
              </a:path>
            </a:pathLst>
          </a:cu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6170" name="任意多边形: 形状 6169"/>
          <p:cNvSpPr/>
          <p:nvPr/>
        </p:nvSpPr>
        <p:spPr>
          <a:xfrm>
            <a:off x="10422255" y="0"/>
            <a:ext cx="1769745" cy="1729105"/>
          </a:xfrm>
          <a:custGeom>
            <a:avLst/>
            <a:gdLst>
              <a:gd name="connsiteX0" fmla="*/ 69718 w 2359238"/>
              <a:gd name="connsiteY0" fmla="*/ 0 h 2239647"/>
              <a:gd name="connsiteX1" fmla="*/ 919065 w 2359238"/>
              <a:gd name="connsiteY1" fmla="*/ 0 h 2239647"/>
              <a:gd name="connsiteX2" fmla="*/ 903714 w 2359238"/>
              <a:gd name="connsiteY2" fmla="*/ 25268 h 2239647"/>
              <a:gd name="connsiteX3" fmla="*/ 787052 w 2359238"/>
              <a:gd name="connsiteY3" fmla="*/ 486003 h 2239647"/>
              <a:gd name="connsiteX4" fmla="*/ 1753644 w 2359238"/>
              <a:gd name="connsiteY4" fmla="*/ 1452595 h 2239647"/>
              <a:gd name="connsiteX5" fmla="*/ 2294075 w 2359238"/>
              <a:gd name="connsiteY5" fmla="*/ 1287516 h 2239647"/>
              <a:gd name="connsiteX6" fmla="*/ 2359238 w 2359238"/>
              <a:gd name="connsiteY6" fmla="*/ 1233752 h 2239647"/>
              <a:gd name="connsiteX7" fmla="*/ 2359238 w 2359238"/>
              <a:gd name="connsiteY7" fmla="*/ 2130021 h 2239647"/>
              <a:gd name="connsiteX8" fmla="*/ 2275124 w 2359238"/>
              <a:gd name="connsiteY8" fmla="*/ 2160807 h 2239647"/>
              <a:gd name="connsiteX9" fmla="*/ 1753644 w 2359238"/>
              <a:gd name="connsiteY9" fmla="*/ 2239647 h 2239647"/>
              <a:gd name="connsiteX10" fmla="*/ 0 w 2359238"/>
              <a:gd name="connsiteY10" fmla="*/ 486003 h 2239647"/>
              <a:gd name="connsiteX11" fmla="*/ 35628 w 2359238"/>
              <a:gd name="connsiteY11" fmla="*/ 132583 h 2239647"/>
              <a:gd name="connsiteX12" fmla="*/ 69718 w 2359238"/>
              <a:gd name="connsiteY12" fmla="*/ 0 h 2239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9238" h="2239647">
                <a:moveTo>
                  <a:pt x="69718" y="0"/>
                </a:moveTo>
                <a:lnTo>
                  <a:pt x="919065" y="0"/>
                </a:lnTo>
                <a:lnTo>
                  <a:pt x="903714" y="25268"/>
                </a:lnTo>
                <a:cubicBezTo>
                  <a:pt x="829314" y="162227"/>
                  <a:pt x="787052" y="319180"/>
                  <a:pt x="787052" y="486003"/>
                </a:cubicBezTo>
                <a:cubicBezTo>
                  <a:pt x="787052" y="1019837"/>
                  <a:pt x="1219810" y="1452595"/>
                  <a:pt x="1753644" y="1452595"/>
                </a:cubicBezTo>
                <a:cubicBezTo>
                  <a:pt x="1953832" y="1452595"/>
                  <a:pt x="2139806" y="1391738"/>
                  <a:pt x="2294075" y="1287516"/>
                </a:cubicBezTo>
                <a:lnTo>
                  <a:pt x="2359238" y="1233752"/>
                </a:lnTo>
                <a:lnTo>
                  <a:pt x="2359238" y="2130021"/>
                </a:lnTo>
                <a:lnTo>
                  <a:pt x="2275124" y="2160807"/>
                </a:lnTo>
                <a:cubicBezTo>
                  <a:pt x="2110389" y="2212045"/>
                  <a:pt x="1935240" y="2239647"/>
                  <a:pt x="1753644" y="2239647"/>
                </a:cubicBezTo>
                <a:cubicBezTo>
                  <a:pt x="785133" y="2239647"/>
                  <a:pt x="0" y="1454514"/>
                  <a:pt x="0" y="486003"/>
                </a:cubicBezTo>
                <a:cubicBezTo>
                  <a:pt x="0" y="364939"/>
                  <a:pt x="12268" y="246741"/>
                  <a:pt x="35628" y="132583"/>
                </a:cubicBezTo>
                <a:lnTo>
                  <a:pt x="69718" y="0"/>
                </a:lnTo>
                <a:close/>
              </a:path>
            </a:pathLst>
          </a:cu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273" name="文本框 272"/>
          <p:cNvSpPr txBox="1"/>
          <p:nvPr/>
        </p:nvSpPr>
        <p:spPr>
          <a:xfrm>
            <a:off x="6503670" y="3095625"/>
            <a:ext cx="4033520" cy="646331"/>
          </a:xfrm>
          <a:prstGeom prst="rect">
            <a:avLst/>
          </a:prstGeom>
          <a:noFill/>
        </p:spPr>
        <p:txBody>
          <a:bodyPr wrap="square" rtlCol="0">
            <a:spAutoFit/>
          </a:bodyPr>
          <a:lstStyle/>
          <a:p>
            <a:pPr fontAlgn="base"/>
            <a:r>
              <a:rPr lang="en-US" sz="3600">
                <a:solidFill>
                  <a:schemeClr val="tx1">
                    <a:lumMod val="85000"/>
                    <a:lumOff val="15000"/>
                  </a:schemeClr>
                </a:solidFill>
                <a:latin typeface="Calibri" panose="020F0502020204030204" pitchFamily="34" charset="0"/>
              </a:rPr>
              <a:t>Training process​</a:t>
            </a:r>
            <a:endParaRPr lang="en-US" sz="3600">
              <a:solidFill>
                <a:schemeClr val="tx1">
                  <a:lumMod val="85000"/>
                  <a:lumOff val="15000"/>
                </a:schemeClr>
              </a:solidFill>
              <a:latin typeface="Arial" panose="020B0604020202020204" pitchFamily="34" charset="0"/>
            </a:endParaRPr>
          </a:p>
        </p:txBody>
      </p:sp>
      <p:sp>
        <p:nvSpPr>
          <p:cNvPr id="40" name="矩形 39"/>
          <p:cNvSpPr/>
          <p:nvPr/>
        </p:nvSpPr>
        <p:spPr>
          <a:xfrm>
            <a:off x="6503670" y="2010410"/>
            <a:ext cx="3605530" cy="923330"/>
          </a:xfrm>
          <a:prstGeom prst="rect">
            <a:avLst/>
          </a:prstGeom>
          <a:ln>
            <a:noFill/>
          </a:ln>
        </p:spPr>
        <p:txBody>
          <a:bodyPr wrap="square">
            <a:spAutoFit/>
          </a:bodyPr>
          <a:lstStyle/>
          <a:p>
            <a:pPr algn="l" defTabSz="914400"/>
            <a:r>
              <a:rPr lang="en-US" altLang="zh-CN" sz="5400" b="1">
                <a:solidFill>
                  <a:schemeClr val="tx1">
                    <a:lumMod val="75000"/>
                    <a:lumOff val="25000"/>
                  </a:schemeClr>
                </a:solidFill>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rPr>
              <a:t>PART 02</a:t>
            </a:r>
          </a:p>
        </p:txBody>
      </p:sp>
    </p:spTree>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272">
            <a:extLst>
              <a:ext uri="{FF2B5EF4-FFF2-40B4-BE49-F238E27FC236}">
                <a16:creationId xmlns:a16="http://schemas.microsoft.com/office/drawing/2014/main" id="{6ABF1A24-73B6-8545-B6C5-377CEBFAB279}"/>
              </a:ext>
            </a:extLst>
          </p:cNvPr>
          <p:cNvSpPr txBox="1"/>
          <p:nvPr/>
        </p:nvSpPr>
        <p:spPr>
          <a:xfrm>
            <a:off x="408012" y="514912"/>
            <a:ext cx="8811956" cy="523220"/>
          </a:xfrm>
          <a:prstGeom prst="rect">
            <a:avLst/>
          </a:prstGeom>
          <a:noFill/>
        </p:spPr>
        <p:txBody>
          <a:bodyPr wrap="square" lIns="91440" tIns="45720" rIns="91440" bIns="45720" rtlCol="0" anchor="t">
            <a:spAutoFit/>
          </a:bodyPr>
          <a:lstStyle/>
          <a:p>
            <a:r>
              <a:rPr lang="en-US" sz="2800">
                <a:solidFill>
                  <a:schemeClr val="tx1">
                    <a:lumMod val="85000"/>
                    <a:lumOff val="15000"/>
                  </a:schemeClr>
                </a:solidFill>
                <a:latin typeface="Calibri"/>
                <a:cs typeface="Calibri"/>
              </a:rPr>
              <a:t>Task 1: Model Selection &amp; Performance Comparison</a:t>
            </a:r>
            <a:endParaRPr lang="en-US">
              <a:solidFill>
                <a:schemeClr val="tx1">
                  <a:lumMod val="85000"/>
                  <a:lumOff val="15000"/>
                </a:schemeClr>
              </a:solidFill>
            </a:endParaRPr>
          </a:p>
        </p:txBody>
      </p:sp>
      <p:pic>
        <p:nvPicPr>
          <p:cNvPr id="4" name="图片 1" descr="灰色线条背景">
            <a:extLst>
              <a:ext uri="{FF2B5EF4-FFF2-40B4-BE49-F238E27FC236}">
                <a16:creationId xmlns:a16="http://schemas.microsoft.com/office/drawing/2014/main" id="{8C55A4F1-F398-97AD-920D-6C32E61146A2}"/>
              </a:ext>
            </a:extLst>
          </p:cNvPr>
          <p:cNvPicPr>
            <a:picLocks noChangeAspect="1"/>
          </p:cNvPicPr>
          <p:nvPr/>
        </p:nvPicPr>
        <p:blipFill>
          <a:blip r:embed="rId2"/>
          <a:srcRect l="15666" t="63218" r="32400" b="11872"/>
          <a:stretch>
            <a:fillRect/>
          </a:stretch>
        </p:blipFill>
        <p:spPr>
          <a:xfrm>
            <a:off x="-19685" y="1865630"/>
            <a:ext cx="12211685" cy="4994910"/>
          </a:xfrm>
          <a:prstGeom prst="rect">
            <a:avLst/>
          </a:prstGeom>
        </p:spPr>
      </p:pic>
      <p:sp>
        <p:nvSpPr>
          <p:cNvPr id="3" name="Subtitle 2">
            <a:extLst>
              <a:ext uri="{FF2B5EF4-FFF2-40B4-BE49-F238E27FC236}">
                <a16:creationId xmlns:a16="http://schemas.microsoft.com/office/drawing/2014/main" id="{418B786D-C295-2E19-DB99-7BB2C501FA6F}"/>
              </a:ext>
            </a:extLst>
          </p:cNvPr>
          <p:cNvSpPr txBox="1"/>
          <p:nvPr/>
        </p:nvSpPr>
        <p:spPr>
          <a:xfrm>
            <a:off x="470640" y="1282317"/>
            <a:ext cx="10334025" cy="5095788"/>
          </a:xfrm>
          <a:prstGeom prst="rect">
            <a:avLst/>
          </a:prstGeom>
        </p:spPr>
        <p:txBody>
          <a:bodyPr vert="horz" wrap="square" lIns="108745" tIns="54373" rIns="108745" bIns="54373" rtlCol="0" anchor="t">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panose="020B0306030504020204"/>
                <a:ea typeface="+mn-ea"/>
                <a:cs typeface="Open Sans Light" panose="020B0306030504020204"/>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en-US" sz="1800" dirty="0">
                <a:solidFill>
                  <a:schemeClr val="tx1"/>
                </a:solidFill>
                <a:latin typeface="Calibri"/>
                <a:ea typeface="等线"/>
              </a:rPr>
              <a:t>We first tried </a:t>
            </a:r>
            <a:r>
              <a:rPr lang="en-US" sz="1800" dirty="0">
                <a:solidFill>
                  <a:srgbClr val="FF0000"/>
                </a:solidFill>
                <a:latin typeface="Calibri"/>
                <a:ea typeface="等线"/>
              </a:rPr>
              <a:t>7 different models</a:t>
            </a:r>
          </a:p>
          <a:p>
            <a:pPr marL="171450" indent="-171450" algn="l">
              <a:buChar char="•"/>
            </a:pPr>
            <a:r>
              <a:rPr lang="en-US" dirty="0">
                <a:solidFill>
                  <a:srgbClr val="FF0000"/>
                </a:solidFill>
                <a:latin typeface="Calibri"/>
                <a:ea typeface="Open Sans Light"/>
                <a:sym typeface="字魂105号-简雅黑" panose="00000500000000000000" pitchFamily="2" charset="-122"/>
              </a:rPr>
              <a:t>  Logistic Regression</a:t>
            </a:r>
            <a:r>
              <a:rPr lang="en-US" dirty="0">
                <a:solidFill>
                  <a:schemeClr val="tx1"/>
                </a:solidFill>
                <a:latin typeface="Calibri"/>
                <a:ea typeface="Open Sans Light"/>
                <a:sym typeface="字魂105号-简雅黑" panose="00000500000000000000" pitchFamily="2" charset="-122"/>
              </a:rPr>
              <a:t>:</a:t>
            </a:r>
            <a:endParaRPr lang="en-US" dirty="0">
              <a:solidFill>
                <a:schemeClr val="tx1"/>
              </a:solidFill>
              <a:latin typeface="Calibri"/>
              <a:ea typeface="Open Sans Light"/>
            </a:endParaRPr>
          </a:p>
          <a:p>
            <a:pPr marL="1430655" lvl="1" indent="-342900" algn="l">
              <a:lnSpc>
                <a:spcPct val="100000"/>
              </a:lnSpc>
              <a:buSzPct val="93000"/>
              <a:buFont typeface="Arial" panose="020B0604020202020204" pitchFamily="34" charset="0"/>
              <a:buChar char="•"/>
            </a:pPr>
            <a:r>
              <a:rPr lang="en-US" sz="1800" dirty="0">
                <a:solidFill>
                  <a:schemeClr val="tx1"/>
                </a:solidFill>
                <a:latin typeface="Calibri"/>
                <a:ea typeface="等线 Light"/>
                <a:sym typeface="字魂105号-简雅黑" panose="00000500000000000000" pitchFamily="2" charset="-122"/>
              </a:rPr>
              <a:t>Easy to interpret</a:t>
            </a:r>
            <a:endParaRPr lang="en-US" sz="1800" dirty="0">
              <a:solidFill>
                <a:schemeClr val="tx1"/>
              </a:solidFill>
              <a:latin typeface="Calibri"/>
              <a:ea typeface="等线 Light"/>
            </a:endParaRPr>
          </a:p>
          <a:p>
            <a:pPr marL="171450" indent="-171450" algn="l">
              <a:buChar char="•"/>
            </a:pPr>
            <a:r>
              <a:rPr lang="en-US" dirty="0">
                <a:solidFill>
                  <a:srgbClr val="FF0000"/>
                </a:solidFill>
                <a:latin typeface="Calibri"/>
                <a:ea typeface="等线 Light"/>
                <a:sym typeface="字魂105号-简雅黑" panose="00000500000000000000" pitchFamily="2" charset="-122"/>
              </a:rPr>
              <a:t>  4 Decision tree </a:t>
            </a:r>
            <a:r>
              <a:rPr lang="en-US" dirty="0">
                <a:solidFill>
                  <a:schemeClr val="tx1"/>
                </a:solidFill>
                <a:latin typeface="Calibri"/>
                <a:ea typeface="等线 Light"/>
                <a:sym typeface="字魂105号-简雅黑" panose="00000500000000000000" pitchFamily="2" charset="-122"/>
              </a:rPr>
              <a:t>models: (AdaBoost, Gradient Boost, XG Boost, Random Forest)</a:t>
            </a:r>
            <a:endParaRPr lang="en-US" dirty="0">
              <a:solidFill>
                <a:schemeClr val="tx1"/>
              </a:solidFill>
              <a:latin typeface="Calibri"/>
              <a:ea typeface="等线 Light"/>
            </a:endParaRPr>
          </a:p>
          <a:p>
            <a:pPr marL="1430655" lvl="1" indent="-342900" algn="l">
              <a:lnSpc>
                <a:spcPct val="100000"/>
              </a:lnSpc>
              <a:buSzPct val="93000"/>
              <a:buFont typeface="Arial" panose="020B0604020202020204" pitchFamily="34" charset="0"/>
              <a:buChar char="•"/>
            </a:pPr>
            <a:r>
              <a:rPr lang="en-US" sz="1800" dirty="0">
                <a:solidFill>
                  <a:schemeClr val="tx1"/>
                </a:solidFill>
                <a:latin typeface="Calibri"/>
                <a:ea typeface="等线 Light"/>
                <a:sym typeface="字魂105号-简雅黑" panose="00000500000000000000" pitchFamily="2" charset="-122"/>
              </a:rPr>
              <a:t>Robust to </a:t>
            </a:r>
            <a:r>
              <a:rPr lang="en-US" sz="1800" b="1" dirty="0">
                <a:solidFill>
                  <a:srgbClr val="FF0000"/>
                </a:solidFill>
                <a:latin typeface="Calibri"/>
                <a:ea typeface="等线 Light"/>
                <a:sym typeface="字魂105号-简雅黑" panose="00000500000000000000" pitchFamily="2" charset="-122"/>
              </a:rPr>
              <a:t>outliers</a:t>
            </a:r>
            <a:r>
              <a:rPr lang="en-US" sz="1800" dirty="0">
                <a:solidFill>
                  <a:schemeClr val="tx1"/>
                </a:solidFill>
                <a:latin typeface="Calibri"/>
                <a:ea typeface="等线 Light"/>
                <a:sym typeface="字魂105号-简雅黑" panose="00000500000000000000" pitchFamily="2" charset="-122"/>
              </a:rPr>
              <a:t> and correlated features</a:t>
            </a:r>
          </a:p>
          <a:p>
            <a:pPr marL="1430655" lvl="1" indent="-342900" algn="l">
              <a:lnSpc>
                <a:spcPct val="100000"/>
              </a:lnSpc>
              <a:buSzPct val="93000"/>
              <a:buFont typeface="Arial" panose="020B0604020202020204" pitchFamily="34" charset="0"/>
              <a:buChar char="•"/>
            </a:pPr>
            <a:r>
              <a:rPr lang="en-US" sz="1800" dirty="0">
                <a:solidFill>
                  <a:schemeClr val="tx1"/>
                </a:solidFill>
                <a:latin typeface="Calibri"/>
                <a:ea typeface="等线 Light"/>
                <a:sym typeface="字魂105号-简雅黑" panose="00000500000000000000" pitchFamily="2" charset="-122"/>
              </a:rPr>
              <a:t>Incorporate non-linearity</a:t>
            </a:r>
          </a:p>
          <a:p>
            <a:pPr marL="1430655" lvl="1" indent="-342900" algn="l">
              <a:lnSpc>
                <a:spcPct val="100000"/>
              </a:lnSpc>
              <a:buSzPct val="93000"/>
              <a:buFont typeface="Arial" panose="020B0604020202020204" pitchFamily="34" charset="0"/>
              <a:buChar char="•"/>
            </a:pPr>
            <a:r>
              <a:rPr lang="en-US" sz="1800" dirty="0">
                <a:solidFill>
                  <a:schemeClr val="tx1"/>
                </a:solidFill>
                <a:latin typeface="Calibri"/>
                <a:ea typeface="等线 Light"/>
                <a:sym typeface="字魂105号-简雅黑" panose="00000500000000000000" pitchFamily="2" charset="-122"/>
              </a:rPr>
              <a:t>A balance between interpretability and complexity</a:t>
            </a:r>
          </a:p>
          <a:p>
            <a:pPr marL="1430655" lvl="1" indent="-342900" algn="l">
              <a:lnSpc>
                <a:spcPct val="100000"/>
              </a:lnSpc>
              <a:buSzPct val="93000"/>
              <a:buFont typeface="Arial" panose="020B0604020202020204" pitchFamily="34" charset="0"/>
              <a:buChar char="•"/>
            </a:pPr>
            <a:r>
              <a:rPr lang="en-US" sz="1800" dirty="0">
                <a:solidFill>
                  <a:schemeClr val="tx1"/>
                </a:solidFill>
                <a:latin typeface="Calibri"/>
                <a:ea typeface="等线 Light"/>
                <a:sym typeface="字魂105号-简雅黑" panose="00000500000000000000" pitchFamily="2" charset="-122"/>
              </a:rPr>
              <a:t>Proposed by the MIMIC extract paper (random forest had high AUC)</a:t>
            </a:r>
          </a:p>
          <a:p>
            <a:pPr marL="1430655" lvl="1" indent="-342900" algn="l">
              <a:lnSpc>
                <a:spcPct val="100000"/>
              </a:lnSpc>
              <a:buSzPct val="93000"/>
              <a:buFont typeface="Arial" panose="020B0604020202020204" pitchFamily="34" charset="0"/>
              <a:buChar char="•"/>
            </a:pPr>
            <a:r>
              <a:rPr lang="en-US" sz="1800" dirty="0" err="1">
                <a:solidFill>
                  <a:srgbClr val="FF0000"/>
                </a:solidFill>
                <a:latin typeface="Calibri"/>
                <a:ea typeface="等线 Light"/>
                <a:sym typeface="字魂105号-简雅黑" panose="00000500000000000000" pitchFamily="2" charset="-122"/>
              </a:rPr>
              <a:t>XGBoost</a:t>
            </a:r>
            <a:r>
              <a:rPr lang="en-US" sz="1800" dirty="0">
                <a:solidFill>
                  <a:schemeClr val="tx1"/>
                </a:solidFill>
                <a:latin typeface="Calibri"/>
                <a:ea typeface="等线 Light"/>
                <a:sym typeface="字魂105号-简雅黑" panose="00000500000000000000" pitchFamily="2" charset="-122"/>
              </a:rPr>
              <a:t> </a:t>
            </a:r>
            <a:r>
              <a:rPr lang="en-US" sz="1800" dirty="0">
                <a:solidFill>
                  <a:schemeClr val="tx1"/>
                </a:solidFill>
                <a:latin typeface="Calibri"/>
                <a:ea typeface="等线 Light"/>
                <a:sym typeface="Wingdings" panose="05000000000000000000" pitchFamily="2" charset="2"/>
              </a:rPr>
              <a:t></a:t>
            </a:r>
            <a:r>
              <a:rPr lang="en-US" sz="1800" dirty="0">
                <a:solidFill>
                  <a:schemeClr val="tx1"/>
                </a:solidFill>
                <a:latin typeface="Calibri"/>
                <a:ea typeface="等线 Light"/>
                <a:sym typeface="字魂105号-简雅黑" panose="00000500000000000000" pitchFamily="2" charset="-122"/>
              </a:rPr>
              <a:t> robust toward missing data </a:t>
            </a:r>
          </a:p>
          <a:p>
            <a:pPr marL="171450" indent="-171450" algn="l">
              <a:buSzPct val="93000"/>
              <a:buFont typeface="Arial,Sans-Serif" panose="020B0604020202020204" pitchFamily="34" charset="0"/>
              <a:buChar char="•"/>
            </a:pPr>
            <a:r>
              <a:rPr lang="en-US" dirty="0">
                <a:solidFill>
                  <a:srgbClr val="FF0000"/>
                </a:solidFill>
                <a:latin typeface="Calibri"/>
                <a:ea typeface="等线 Light"/>
                <a:cs typeface="Calibri"/>
              </a:rPr>
              <a:t>  KNN</a:t>
            </a:r>
            <a:r>
              <a:rPr lang="en-US" dirty="0">
                <a:solidFill>
                  <a:schemeClr val="tx1"/>
                </a:solidFill>
                <a:latin typeface="Calibri"/>
                <a:ea typeface="等线 Light"/>
                <a:cs typeface="Calibri"/>
              </a:rPr>
              <a:t>:</a:t>
            </a:r>
            <a:endParaRPr lang="en-US" dirty="0">
              <a:solidFill>
                <a:schemeClr val="tx1"/>
              </a:solidFill>
              <a:latin typeface="Open Sans"/>
              <a:ea typeface="Open Sans"/>
            </a:endParaRPr>
          </a:p>
          <a:p>
            <a:pPr marL="1430655" lvl="1" indent="-342900" algn="l">
              <a:lnSpc>
                <a:spcPct val="100000"/>
              </a:lnSpc>
              <a:buFont typeface="Arial,Sans-Serif" panose="020B0604020202020204" pitchFamily="34" charset="0"/>
              <a:buChar char="•"/>
            </a:pPr>
            <a:r>
              <a:rPr lang="en-US" sz="1800" dirty="0">
                <a:solidFill>
                  <a:schemeClr val="tx1"/>
                </a:solidFill>
                <a:latin typeface="Calibri"/>
                <a:ea typeface="等线 Light"/>
                <a:cs typeface="Calibri"/>
              </a:rPr>
              <a:t>Non-linear and intuitive</a:t>
            </a:r>
            <a:endParaRPr lang="en-US" dirty="0">
              <a:solidFill>
                <a:schemeClr val="tx1"/>
              </a:solidFill>
            </a:endParaRPr>
          </a:p>
          <a:p>
            <a:pPr marL="285750" indent="-285750" algn="l">
              <a:lnSpc>
                <a:spcPct val="100000"/>
              </a:lnSpc>
              <a:buSzPct val="93000"/>
              <a:buChar char="•"/>
            </a:pPr>
            <a:r>
              <a:rPr lang="en-US" dirty="0">
                <a:solidFill>
                  <a:srgbClr val="FF0000"/>
                </a:solidFill>
                <a:latin typeface="Calibri"/>
                <a:ea typeface="等线 Light"/>
                <a:sym typeface="字魂105号-简雅黑" panose="00000500000000000000" pitchFamily="2" charset="-122"/>
              </a:rPr>
              <a:t>SVM: </a:t>
            </a:r>
            <a:endParaRPr lang="en-US" sz="1000" dirty="0">
              <a:solidFill>
                <a:schemeClr val="tx1"/>
              </a:solidFill>
              <a:latin typeface="Calibri"/>
              <a:ea typeface="等线 Light"/>
              <a:sym typeface="字魂105号-简雅黑" panose="00000500000000000000" pitchFamily="2" charset="-122"/>
            </a:endParaRPr>
          </a:p>
          <a:p>
            <a:pPr marL="1373505" lvl="1" indent="-285750" algn="l">
              <a:lnSpc>
                <a:spcPct val="100000"/>
              </a:lnSpc>
              <a:buSzPct val="93000"/>
              <a:buChar char="•"/>
            </a:pPr>
            <a:r>
              <a:rPr lang="en-US" sz="1800" dirty="0">
                <a:solidFill>
                  <a:schemeClr val="tx1"/>
                </a:solidFill>
                <a:latin typeface="Calibri"/>
                <a:ea typeface="等线 Light"/>
                <a:sym typeface="字魂105号-简雅黑" panose="00000500000000000000" pitchFamily="2" charset="-122"/>
              </a:rPr>
              <a:t>Memory efficient </a:t>
            </a:r>
            <a:endParaRPr lang="en-US" sz="1800" dirty="0">
              <a:solidFill>
                <a:schemeClr val="tx1"/>
              </a:solidFill>
              <a:latin typeface="Calibri"/>
              <a:ea typeface="等线 Light"/>
            </a:endParaRPr>
          </a:p>
        </p:txBody>
      </p:sp>
    </p:spTree>
    <p:extLst>
      <p:ext uri="{BB962C8B-B14F-4D97-AF65-F5344CB8AC3E}">
        <p14:creationId xmlns:p14="http://schemas.microsoft.com/office/powerpoint/2010/main" val="1072236730"/>
      </p:ext>
    </p:extLst>
  </p:cSld>
  <p:clrMapOvr>
    <a:masterClrMapping/>
  </p:clrMapOvr>
  <mc:AlternateContent xmlns:mc="http://schemas.openxmlformats.org/markup-compatibility/2006" xmlns:p14="http://schemas.microsoft.com/office/powerpoint/2010/main">
    <mc:Choice Requires="p14">
      <p:transition spd="slow" p14:dur="375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6"/>
  <p:tag name="KSO_WM_TEMPLATE_SCENE_ID" val="1"/>
  <p:tag name="KSO_WM_TEMPLATE_JOB_ID" val="6"/>
  <p:tag name="KSO_WM_TEMPLATE_TOPIC_DEFAULT" val="0"/>
</p:tagLst>
</file>

<file path=ppt/theme/theme1.xml><?xml version="1.0" encoding="utf-8"?>
<a:theme xmlns:a="http://schemas.openxmlformats.org/drawingml/2006/main" name="www.2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2619</Words>
  <Application>Microsoft Office PowerPoint</Application>
  <PresentationFormat>Widescreen</PresentationFormat>
  <Paragraphs>409</Paragraphs>
  <Slides>32</Slides>
  <Notes>11</Notes>
  <HiddenSlides>1</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32</vt:i4>
      </vt:variant>
    </vt:vector>
  </HeadingPairs>
  <TitlesOfParts>
    <vt:vector size="49" baseType="lpstr">
      <vt:lpstr>Arial,Sans-Serif</vt:lpstr>
      <vt:lpstr>等线</vt:lpstr>
      <vt:lpstr>等线 Light</vt:lpstr>
      <vt:lpstr>FS Albert Extra Bold</vt:lpstr>
      <vt:lpstr>-webkit-standard</vt:lpstr>
      <vt:lpstr>字魂105号-简雅黑</vt:lpstr>
      <vt:lpstr>Arial</vt:lpstr>
      <vt:lpstr>Calibri</vt:lpstr>
      <vt:lpstr>Calibri Light</vt:lpstr>
      <vt:lpstr>Cambria Math</vt:lpstr>
      <vt:lpstr>Consolas</vt:lpstr>
      <vt:lpstr>Open Sans</vt:lpstr>
      <vt:lpstr>Open Sans Light</vt:lpstr>
      <vt:lpstr>Wingdings</vt:lpstr>
      <vt:lpstr>www.2ppt.com</vt:lpstr>
      <vt:lpstr>1_Office 主题​​</vt:lpstr>
      <vt:lpstr>Office Theme</vt:lpstr>
      <vt:lpstr>PowerPoint Presentation</vt:lpstr>
      <vt:lpstr>PowerPoint Presentation</vt:lpstr>
      <vt:lpstr>PowerPoint Presentation</vt:lpstr>
      <vt:lpstr>Data exploration</vt:lpstr>
      <vt:lpstr>Data exploration—plot examples</vt:lpstr>
      <vt:lpstr>Feature selection</vt:lpstr>
      <vt:lpstr>Feature selection</vt:lpstr>
      <vt:lpstr>PowerPoint Presentation</vt:lpstr>
      <vt:lpstr>PowerPoint Presentation</vt:lpstr>
      <vt:lpstr>PowerPoint Presentation</vt:lpstr>
      <vt:lpstr>PowerPoint Presentation</vt:lpstr>
      <vt:lpstr>PowerPoint Presentation</vt:lpstr>
      <vt:lpstr>Parameter Tuning: Step1</vt:lpstr>
      <vt:lpstr>Step 2: fine tune</vt:lpstr>
      <vt:lpstr>Imbalance</vt:lpstr>
      <vt:lpstr>PowerPoint Presentation</vt:lpstr>
      <vt:lpstr>Interpretation</vt:lpstr>
      <vt:lpstr>Factors important in both 2 methods (Task 2)</vt:lpstr>
      <vt:lpstr>Important Factors</vt:lpstr>
      <vt:lpstr>Trade-off: Accuracy vs Interpretability </vt:lpstr>
      <vt:lpstr>PowerPoint Presentation</vt:lpstr>
      <vt:lpstr>Task1 vs Task2— common important factor</vt:lpstr>
      <vt:lpstr>Example—glasgow coma scale</vt:lpstr>
      <vt:lpstr>Task1 vs Task2—unique importance</vt:lpstr>
      <vt:lpstr>Creatinine—higher creatine kidney failure </vt:lpstr>
      <vt:lpstr>PowerPoint Presentation</vt:lpstr>
      <vt:lpstr>PowerPoint Presentation</vt:lpstr>
      <vt:lpstr>PowerPoint Presentation</vt:lpstr>
      <vt:lpstr>PowerPoint Presentation</vt:lpstr>
      <vt:lpstr>PowerPoint Presentation</vt:lpstr>
      <vt:lpstr>PowerPoint Presentation</vt:lpstr>
      <vt:lpstr>Multi-task preprocessing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dc:description/>
  <cp:lastModifiedBy>Yaoxian Weng</cp:lastModifiedBy>
  <cp:revision>33</cp:revision>
  <dcterms:created xsi:type="dcterms:W3CDTF">2021-05-07T23:27:51Z</dcterms:created>
  <dcterms:modified xsi:type="dcterms:W3CDTF">2022-11-28T04:46:57Z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KSORubyTemplateID">
    <vt:lpwstr>2</vt:lpwstr>
  </property>
  <property fmtid="{D5CDD505-2E9C-101B-9397-08002B2CF9AE}" pid="4" name="ICV">
    <vt:lpwstr>8C7B121785A24676A353FFF6CCFCC405</vt:lpwstr>
  </property>
</Properties>
</file>