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42" r:id="rId3"/>
    <p:sldId id="260" r:id="rId4"/>
    <p:sldId id="378" r:id="rId6"/>
    <p:sldId id="383" r:id="rId7"/>
    <p:sldId id="447" r:id="rId8"/>
    <p:sldId id="446"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5" r:id="rId27"/>
    <p:sldId id="466" r:id="rId28"/>
    <p:sldId id="467" r:id="rId29"/>
    <p:sldId id="468" r:id="rId30"/>
    <p:sldId id="469" r:id="rId31"/>
    <p:sldId id="493" r:id="rId32"/>
    <p:sldId id="379" r:id="rId33"/>
    <p:sldId id="470" r:id="rId34"/>
    <p:sldId id="471" r:id="rId35"/>
    <p:sldId id="472" r:id="rId36"/>
    <p:sldId id="473" r:id="rId37"/>
    <p:sldId id="494" r:id="rId38"/>
    <p:sldId id="474" r:id="rId39"/>
    <p:sldId id="475" r:id="rId40"/>
    <p:sldId id="476" r:id="rId41"/>
    <p:sldId id="477" r:id="rId42"/>
    <p:sldId id="478" r:id="rId43"/>
    <p:sldId id="377" r:id="rId44"/>
    <p:sldId id="479" r:id="rId45"/>
    <p:sldId id="480" r:id="rId46"/>
    <p:sldId id="481" r:id="rId47"/>
    <p:sldId id="482" r:id="rId48"/>
    <p:sldId id="483" r:id="rId49"/>
    <p:sldId id="380" r:id="rId50"/>
    <p:sldId id="484" r:id="rId51"/>
    <p:sldId id="485" r:id="rId52"/>
    <p:sldId id="486" r:id="rId53"/>
    <p:sldId id="495" r:id="rId54"/>
    <p:sldId id="381" r:id="rId55"/>
    <p:sldId id="487" r:id="rId56"/>
    <p:sldId id="505" r:id="rId57"/>
    <p:sldId id="504" r:id="rId58"/>
    <p:sldId id="488" r:id="rId59"/>
    <p:sldId id="489" r:id="rId60"/>
    <p:sldId id="490" r:id="rId61"/>
    <p:sldId id="491" r:id="rId62"/>
    <p:sldId id="492" r:id="rId63"/>
    <p:sldId id="496" r:id="rId64"/>
    <p:sldId id="497" r:id="rId65"/>
    <p:sldId id="498" r:id="rId66"/>
    <p:sldId id="499" r:id="rId67"/>
    <p:sldId id="500" r:id="rId68"/>
    <p:sldId id="503" r:id="rId69"/>
    <p:sldId id="502"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6BE137"/>
    <a:srgbClr val="FFCC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3560" autoAdjust="0"/>
  </p:normalViewPr>
  <p:slideViewPr>
    <p:cSldViewPr snapToGrid="0">
      <p:cViewPr varScale="1">
        <p:scale>
          <a:sx n="83" d="100"/>
          <a:sy n="83" d="100"/>
        </p:scale>
        <p:origin x="-720"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633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41353-A0F4-4DD2-AF90-B2B2D232929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74753-AFF2-43A3-98C7-386D01E4961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自定义版式">
    <p:bg>
      <p:bgPr>
        <a:pattFill prst="ltUpDiag">
          <a:fgClr>
            <a:srgbClr val="F2F2F2"/>
          </a:fgClr>
          <a:bgClr>
            <a:schemeClr val="bg1"/>
          </a:bgClr>
        </a:patt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教学效果">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0" y="404665"/>
            <a:ext cx="4108468"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sz="2400" dirty="0"/>
              <a:t>Teaching effect</a:t>
            </a:r>
            <a:endParaRPr lang="en-US" altLang="zh-CN" sz="2400" dirty="0"/>
          </a:p>
        </p:txBody>
      </p:sp>
      <p:grpSp>
        <p:nvGrpSpPr>
          <p:cNvPr id="54" name="组合 53"/>
          <p:cNvGrpSpPr/>
          <p:nvPr userDrawn="1"/>
        </p:nvGrpSpPr>
        <p:grpSpPr>
          <a:xfrm>
            <a:off x="10128745" y="-340367"/>
            <a:ext cx="1705296"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9" name="圆角矩形 58"/>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04</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教学效果</a:t>
              </a:r>
              <a:endPar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空白">
    <p:spTree>
      <p:nvGrpSpPr>
        <p:cNvPr id="1" name=""/>
        <p:cNvGrpSpPr/>
        <p:nvPr/>
      </p:nvGrpSpPr>
      <p:grpSpPr>
        <a:xfrm>
          <a:off x="0" y="0"/>
          <a:ext cx="0" cy="0"/>
          <a:chOff x="0" y="0"/>
          <a:chExt cx="0" cy="0"/>
        </a:xfrm>
      </p:grpSpPr>
    </p:spTree>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教学分析">
    <p:spTree>
      <p:nvGrpSpPr>
        <p:cNvPr id="1" name=""/>
        <p:cNvGrpSpPr/>
        <p:nvPr/>
      </p:nvGrpSpPr>
      <p:grpSpPr>
        <a:xfrm>
          <a:off x="0" y="0"/>
          <a:ext cx="0" cy="0"/>
          <a:chOff x="0" y="0"/>
          <a:chExt cx="0" cy="0"/>
        </a:xfrm>
      </p:grpSpPr>
      <p:pic>
        <p:nvPicPr>
          <p:cNvPr id="11"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userDrawn="1"/>
        </p:nvSpPr>
        <p:spPr>
          <a:xfrm>
            <a:off x="-28691" y="404665"/>
            <a:ext cx="4972564" cy="461665"/>
          </a:xfrm>
          <a:prstGeom prst="rect">
            <a:avLst/>
          </a:prstGeom>
          <a:noFill/>
        </p:spPr>
        <p:txBody>
          <a:bodyPr wrap="square" rtlCol="0">
            <a:spAutoFit/>
          </a:bodyPr>
          <a:lstStyle/>
          <a:p>
            <a:r>
              <a:rPr lang="en-US" altLang="zh-CN" sz="2400" dirty="0">
                <a:solidFill>
                  <a:schemeClr val="bg1">
                    <a:lumMod val="85000"/>
                  </a:schemeClr>
                </a:solidFill>
                <a:latin typeface="Helvetica Light" pitchFamily="50" charset="0"/>
              </a:rPr>
              <a:t>Teaching</a:t>
            </a:r>
            <a:r>
              <a:rPr lang="en-US" altLang="zh-CN" sz="2400" baseline="0" dirty="0">
                <a:solidFill>
                  <a:schemeClr val="bg1">
                    <a:lumMod val="85000"/>
                  </a:schemeClr>
                </a:solidFill>
                <a:latin typeface="Helvetica Light" pitchFamily="50" charset="0"/>
              </a:rPr>
              <a:t> </a:t>
            </a:r>
            <a:r>
              <a:rPr lang="en-US" altLang="zh-CN" sz="2400" dirty="0">
                <a:solidFill>
                  <a:schemeClr val="bg1">
                    <a:lumMod val="85000"/>
                  </a:schemeClr>
                </a:solidFill>
                <a:latin typeface="Helvetica Light" pitchFamily="50" charset="0"/>
              </a:rPr>
              <a:t>analysis</a:t>
            </a:r>
            <a:endParaRPr lang="en-US" altLang="zh-CN" sz="2400" dirty="0">
              <a:solidFill>
                <a:schemeClr val="bg1">
                  <a:lumMod val="85000"/>
                </a:schemeClr>
              </a:solidFill>
              <a:latin typeface="Helvetica Light" pitchFamily="50" charset="0"/>
            </a:endParaRPr>
          </a:p>
        </p:txBody>
      </p:sp>
      <p:cxnSp>
        <p:nvCxnSpPr>
          <p:cNvPr id="35" name="直接连接符 34"/>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5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教学分析">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p>
            <a:r>
              <a:rPr lang="en-US" altLang="zh-CN" sz="2400" dirty="0">
                <a:solidFill>
                  <a:schemeClr val="bg1">
                    <a:lumMod val="85000"/>
                  </a:schemeClr>
                </a:solidFill>
                <a:latin typeface="Helvetica Light" pitchFamily="50" charset="0"/>
              </a:rPr>
              <a:t>Teaching</a:t>
            </a:r>
            <a:r>
              <a:rPr lang="en-US" altLang="zh-CN" sz="2400" baseline="0" dirty="0">
                <a:solidFill>
                  <a:schemeClr val="bg1">
                    <a:lumMod val="85000"/>
                  </a:schemeClr>
                </a:solidFill>
                <a:latin typeface="Helvetica Light" pitchFamily="50" charset="0"/>
              </a:rPr>
              <a:t> </a:t>
            </a:r>
            <a:r>
              <a:rPr lang="en-US" altLang="zh-CN" sz="2400" dirty="0">
                <a:solidFill>
                  <a:schemeClr val="bg1">
                    <a:lumMod val="85000"/>
                  </a:schemeClr>
                </a:solidFill>
                <a:latin typeface="Helvetica Light" pitchFamily="50" charset="0"/>
              </a:rPr>
              <a:t>analysis</a:t>
            </a:r>
            <a:endParaRPr lang="en-US" altLang="zh-CN" sz="2400" dirty="0">
              <a:solidFill>
                <a:schemeClr val="bg1">
                  <a:lumMod val="85000"/>
                </a:schemeClr>
              </a:solidFill>
              <a:latin typeface="Helvetica Light" pitchFamily="50" charset="0"/>
            </a:endParaRPr>
          </a:p>
        </p:txBody>
      </p:sp>
      <p:cxnSp>
        <p:nvCxnSpPr>
          <p:cNvPr id="35" name="直接连接符 34"/>
          <p:cNvCxnSpPr/>
          <p:nvPr userDrawn="1"/>
        </p:nvCxnSpPr>
        <p:spPr>
          <a:xfrm>
            <a:off x="75100" y="1016710"/>
            <a:ext cx="41623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4497187" y="-322340"/>
            <a:ext cx="1665131" cy="1364322"/>
            <a:chOff x="3372889" y="-682380"/>
            <a:chExt cx="1248848" cy="1364322"/>
          </a:xfrm>
        </p:grpSpPr>
        <p:sp>
          <p:nvSpPr>
            <p:cNvPr id="46" name="圆角矩形 45"/>
            <p:cNvSpPr/>
            <p:nvPr/>
          </p:nvSpPr>
          <p:spPr>
            <a:xfrm>
              <a:off x="3394590" y="-682380"/>
              <a:ext cx="1227147" cy="1364322"/>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01</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grpSp>
    </p:spTree>
  </p:cSld>
  <p:clrMapOvr>
    <a:masterClrMapping/>
  </p:clrMapOvr>
  <p:transition spd="slow">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教学策略">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6220703"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pPr lvl="0"/>
            <a:r>
              <a:rPr lang="en-US" altLang="zh-CN" sz="2400" dirty="0"/>
              <a:t>instructional strategies</a:t>
            </a:r>
            <a:endParaRPr lang="en-US" altLang="zh-CN" sz="2400" dirty="0"/>
          </a:p>
        </p:txBody>
      </p:sp>
      <p:grpSp>
        <p:nvGrpSpPr>
          <p:cNvPr id="60" name="组合 59"/>
          <p:cNvGrpSpPr/>
          <p:nvPr userDrawn="1"/>
        </p:nvGrpSpPr>
        <p:grpSpPr>
          <a:xfrm>
            <a:off x="6301954" y="-351838"/>
            <a:ext cx="1714296"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02</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教学策略</a:t>
              </a:r>
              <a:endPar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par>
                                <p:cTn id="8" presetID="16" presetClass="entr" presetSubtype="21"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教学策略">
    <p:spTree>
      <p:nvGrpSpPr>
        <p:cNvPr id="1" name=""/>
        <p:cNvGrpSpPr/>
        <p:nvPr/>
      </p:nvGrpSpPr>
      <p:grpSpPr>
        <a:xfrm>
          <a:off x="0" y="0"/>
          <a:ext cx="0" cy="0"/>
          <a:chOff x="0" y="0"/>
          <a:chExt cx="0" cy="0"/>
        </a:xfrm>
      </p:grpSpPr>
      <p:pic>
        <p:nvPicPr>
          <p:cNvPr id="14"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接连接符 14"/>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grpSp>
        <p:nvGrpSpPr>
          <p:cNvPr id="60" name="组合 59"/>
          <p:cNvGrpSpPr/>
          <p:nvPr userDrawn="1"/>
        </p:nvGrpSpPr>
        <p:grpSpPr>
          <a:xfrm>
            <a:off x="6301954" y="-351838"/>
            <a:ext cx="1714296"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02</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教学策略</a:t>
              </a:r>
              <a:endPar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
        <p:nvSpPr>
          <p:cNvPr id="16" name="TextBox 15"/>
          <p:cNvSpPr txBox="1"/>
          <p:nvPr userDrawn="1"/>
        </p:nvSpPr>
        <p:spPr>
          <a:xfrm>
            <a:off x="-28691" y="404665"/>
            <a:ext cx="6220703"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pPr lvl="0"/>
            <a:r>
              <a:rPr lang="en-US" altLang="zh-CN" sz="2400" dirty="0"/>
              <a:t>instructional strategies</a:t>
            </a:r>
            <a:endParaRPr lang="en-US" altLang="zh-CN" sz="2400" dirty="0"/>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教学过程">
    <p:spTree>
      <p:nvGrpSpPr>
        <p:cNvPr id="1" name=""/>
        <p:cNvGrpSpPr/>
        <p:nvPr/>
      </p:nvGrpSpPr>
      <p:grpSpPr>
        <a:xfrm>
          <a:off x="0" y="0"/>
          <a:ext cx="0" cy="0"/>
          <a:chOff x="0" y="0"/>
          <a:chExt cx="0" cy="0"/>
        </a:xfrm>
      </p:grpSpPr>
      <p:pic>
        <p:nvPicPr>
          <p:cNvPr id="13"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sz="2400" dirty="0"/>
              <a:t>teaching process</a:t>
            </a:r>
            <a:endParaRPr lang="en-US" altLang="zh-CN" sz="2400" dirty="0"/>
          </a:p>
        </p:txBody>
      </p:sp>
      <p:grpSp>
        <p:nvGrpSpPr>
          <p:cNvPr id="48" name="组合 47"/>
          <p:cNvGrpSpPr/>
          <p:nvPr userDrawn="1"/>
        </p:nvGrpSpPr>
        <p:grpSpPr>
          <a:xfrm>
            <a:off x="8210957" y="-348031"/>
            <a:ext cx="1714191"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03</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教学过程</a:t>
              </a:r>
              <a:endPar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par>
                                <p:cTn id="8" presetID="16" presetClass="entr" presetSubtype="21" fill="hold"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教学过程">
    <p:spTree>
      <p:nvGrpSpPr>
        <p:cNvPr id="1" name=""/>
        <p:cNvGrpSpPr/>
        <p:nvPr/>
      </p:nvGrpSpPr>
      <p:grpSpPr>
        <a:xfrm>
          <a:off x="0" y="0"/>
          <a:ext cx="0" cy="0"/>
          <a:chOff x="0" y="0"/>
          <a:chExt cx="0" cy="0"/>
        </a:xfrm>
      </p:grpSpPr>
      <p:pic>
        <p:nvPicPr>
          <p:cNvPr id="12"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连接符 12"/>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sz="2400" dirty="0"/>
              <a:t>teaching process</a:t>
            </a:r>
            <a:endParaRPr lang="en-US" altLang="zh-CN" sz="2400" dirty="0"/>
          </a:p>
        </p:txBody>
      </p:sp>
      <p:grpSp>
        <p:nvGrpSpPr>
          <p:cNvPr id="48" name="组合 47"/>
          <p:cNvGrpSpPr/>
          <p:nvPr userDrawn="1"/>
        </p:nvGrpSpPr>
        <p:grpSpPr>
          <a:xfrm>
            <a:off x="8210957" y="-348031"/>
            <a:ext cx="1714191"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03</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教学过程</a:t>
              </a:r>
              <a:endPar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教学效果">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0" y="404665"/>
            <a:ext cx="4108468"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sz="2400" dirty="0"/>
              <a:t>Teaching effect</a:t>
            </a:r>
            <a:endParaRPr lang="en-US" altLang="zh-CN" sz="2400" dirty="0"/>
          </a:p>
        </p:txBody>
      </p:sp>
      <p:grpSp>
        <p:nvGrpSpPr>
          <p:cNvPr id="54" name="组合 53"/>
          <p:cNvGrpSpPr/>
          <p:nvPr userDrawn="1"/>
        </p:nvGrpSpPr>
        <p:grpSpPr>
          <a:xfrm>
            <a:off x="10128745" y="-340367"/>
            <a:ext cx="1705296"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9" name="圆角矩形 58"/>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04</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教学效果</a:t>
              </a:r>
              <a:endPar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500"/>
                                        <p:tgtEl>
                                          <p:spTgt spid="54"/>
                                        </p:tgtEl>
                                      </p:cBhvr>
                                    </p:animEffect>
                                  </p:childTnLst>
                                </p:cTn>
                              </p:par>
                              <p:par>
                                <p:cTn id="8" presetID="16" presetClass="entr" presetSubtype="21"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2" name="TextBox 31" hidden="1"/>
          <p:cNvSpPr txBox="1"/>
          <p:nvPr userDrawn="1"/>
        </p:nvSpPr>
        <p:spPr>
          <a:xfrm>
            <a:off x="25138" y="-14371"/>
            <a:ext cx="2299838" cy="584775"/>
          </a:xfrm>
          <a:prstGeom prst="rect">
            <a:avLst/>
          </a:prstGeom>
          <a:noFill/>
        </p:spPr>
        <p:txBody>
          <a:bodyPr wrap="square" rtlCol="0">
            <a:spAutoFit/>
          </a:bodyPr>
          <a:lstStyle/>
          <a:p>
            <a:r>
              <a:rPr lang="en-US" altLang="zh-CN" sz="3200" dirty="0">
                <a:solidFill>
                  <a:srgbClr val="333333"/>
                </a:solidFill>
                <a:latin typeface="Gill Sans Ultra Bold" panose="020B0A02020104020203" pitchFamily="34" charset="0"/>
              </a:rPr>
              <a:t>LOGO</a:t>
            </a:r>
            <a:endParaRPr lang="zh-CN" altLang="en-US" sz="3200" dirty="0">
              <a:solidFill>
                <a:srgbClr val="333333"/>
              </a:solidFill>
              <a:latin typeface="Gill Sans Ultra Bold" panose="020B0A02020104020203" pitchFamily="34" charset="0"/>
            </a:endParaRPr>
          </a:p>
        </p:txBody>
      </p:sp>
      <p:grpSp>
        <p:nvGrpSpPr>
          <p:cNvPr id="59" name="组合 58"/>
          <p:cNvGrpSpPr/>
          <p:nvPr userDrawn="1"/>
        </p:nvGrpSpPr>
        <p:grpSpPr>
          <a:xfrm>
            <a:off x="4419649" y="-715238"/>
            <a:ext cx="1742672" cy="1397180"/>
            <a:chOff x="3314736" y="-715238"/>
            <a:chExt cx="1307004" cy="1397180"/>
          </a:xfrm>
        </p:grpSpPr>
        <p:grpSp>
          <p:nvGrpSpPr>
            <p:cNvPr id="34" name="组合 33"/>
            <p:cNvGrpSpPr/>
            <p:nvPr userDrawn="1"/>
          </p:nvGrpSpPr>
          <p:grpSpPr>
            <a:xfrm>
              <a:off x="3314736" y="-715238"/>
              <a:ext cx="1307004" cy="1397180"/>
              <a:chOff x="4227737" y="323875"/>
              <a:chExt cx="920327" cy="4473277"/>
            </a:xfrm>
          </p:grpSpPr>
          <p:sp>
            <p:nvSpPr>
              <p:cNvPr id="37" name="圆角矩形 3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8" name="圆角矩形 37"/>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5" name="TextBox 34"/>
            <p:cNvSpPr txBox="1"/>
            <p:nvPr userDrawn="1"/>
          </p:nvSpPr>
          <p:spPr>
            <a:xfrm>
              <a:off x="3372889" y="44624"/>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01</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36" name="TextBox 35"/>
            <p:cNvSpPr txBox="1"/>
            <p:nvPr userDrawn="1"/>
          </p:nvSpPr>
          <p:spPr>
            <a:xfrm>
              <a:off x="3372889"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教学分析</a:t>
              </a:r>
              <a:endPar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grpSp>
        <p:nvGrpSpPr>
          <p:cNvPr id="61" name="组合 60"/>
          <p:cNvGrpSpPr/>
          <p:nvPr userDrawn="1"/>
        </p:nvGrpSpPr>
        <p:grpSpPr>
          <a:xfrm>
            <a:off x="8210957" y="-708071"/>
            <a:ext cx="1714191" cy="1393350"/>
            <a:chOff x="6158217" y="-708071"/>
            <a:chExt cx="1285643" cy="1393350"/>
          </a:xfrm>
        </p:grpSpPr>
        <p:grpSp>
          <p:nvGrpSpPr>
            <p:cNvPr id="40" name="组合 39"/>
            <p:cNvGrpSpPr/>
            <p:nvPr userDrawn="1"/>
          </p:nvGrpSpPr>
          <p:grpSpPr>
            <a:xfrm>
              <a:off x="6158217" y="-708071"/>
              <a:ext cx="1285643" cy="1393350"/>
              <a:chOff x="6475026" y="329329"/>
              <a:chExt cx="905286" cy="4461015"/>
            </a:xfrm>
          </p:grpSpPr>
          <p:sp>
            <p:nvSpPr>
              <p:cNvPr id="43" name="圆角矩形 42"/>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4" name="圆角矩形 43"/>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1" name="TextBox 40"/>
            <p:cNvSpPr txBox="1"/>
            <p:nvPr userDrawn="1"/>
          </p:nvSpPr>
          <p:spPr>
            <a:xfrm>
              <a:off x="6226223" y="56183"/>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03</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42" name="TextBox 41"/>
            <p:cNvSpPr txBox="1"/>
            <p:nvPr userDrawn="1"/>
          </p:nvSpPr>
          <p:spPr>
            <a:xfrm>
              <a:off x="620951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教学过程</a:t>
              </a:r>
              <a:endPar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grpSp>
        <p:nvGrpSpPr>
          <p:cNvPr id="62" name="组合 61"/>
          <p:cNvGrpSpPr/>
          <p:nvPr userDrawn="1"/>
        </p:nvGrpSpPr>
        <p:grpSpPr>
          <a:xfrm>
            <a:off x="10128745" y="-700407"/>
            <a:ext cx="1705296" cy="1393103"/>
            <a:chOff x="7596559" y="-700407"/>
            <a:chExt cx="1278972" cy="1393103"/>
          </a:xfrm>
        </p:grpSpPr>
        <p:grpSp>
          <p:nvGrpSpPr>
            <p:cNvPr id="46" name="组合 45"/>
            <p:cNvGrpSpPr/>
            <p:nvPr userDrawn="1"/>
          </p:nvGrpSpPr>
          <p:grpSpPr>
            <a:xfrm>
              <a:off x="7596559" y="-700407"/>
              <a:ext cx="1278972" cy="1393103"/>
              <a:chOff x="7631852" y="336928"/>
              <a:chExt cx="900588" cy="4460224"/>
            </a:xfrm>
          </p:grpSpPr>
          <p:sp>
            <p:nvSpPr>
              <p:cNvPr id="49" name="圆角矩形 48"/>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0" name="圆角矩形 49"/>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7" name="TextBox 46"/>
            <p:cNvSpPr txBox="1"/>
            <p:nvPr userDrawn="1"/>
          </p:nvSpPr>
          <p:spPr>
            <a:xfrm>
              <a:off x="7692665" y="67741"/>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04</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48" name="TextBox 47"/>
            <p:cNvSpPr txBox="1"/>
            <p:nvPr userDrawn="1"/>
          </p:nvSpPr>
          <p:spPr>
            <a:xfrm>
              <a:off x="769908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教学效果</a:t>
              </a:r>
              <a:endPar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grpSp>
        <p:nvGrpSpPr>
          <p:cNvPr id="60" name="组合 59"/>
          <p:cNvGrpSpPr/>
          <p:nvPr userDrawn="1"/>
        </p:nvGrpSpPr>
        <p:grpSpPr>
          <a:xfrm>
            <a:off x="6301954" y="-711878"/>
            <a:ext cx="1714296" cy="1394349"/>
            <a:chOff x="4726465" y="-711878"/>
            <a:chExt cx="1285722" cy="1394349"/>
          </a:xfrm>
        </p:grpSpPr>
        <p:grpSp>
          <p:nvGrpSpPr>
            <p:cNvPr id="52" name="组合 51"/>
            <p:cNvGrpSpPr/>
            <p:nvPr userDrawn="1"/>
          </p:nvGrpSpPr>
          <p:grpSpPr>
            <a:xfrm>
              <a:off x="4726465" y="-711878"/>
              <a:ext cx="1285722" cy="1394349"/>
              <a:chOff x="5322842" y="326129"/>
              <a:chExt cx="905342" cy="4464216"/>
            </a:xfrm>
          </p:grpSpPr>
          <p:sp>
            <p:nvSpPr>
              <p:cNvPr id="55" name="圆角矩形 54"/>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6" name="圆角矩形 55"/>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3" name="TextBox 52"/>
            <p:cNvSpPr txBox="1"/>
            <p:nvPr userDrawn="1"/>
          </p:nvSpPr>
          <p:spPr>
            <a:xfrm>
              <a:off x="4794471" y="56183"/>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02</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4" name="TextBox 53"/>
            <p:cNvSpPr txBox="1"/>
            <p:nvPr userDrawn="1"/>
          </p:nvSpPr>
          <p:spPr>
            <a:xfrm>
              <a:off x="477994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教学策略</a:t>
              </a:r>
              <a:endPar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xml"/><Relationship Id="rId2" Type="http://schemas.openxmlformats.org/officeDocument/2006/relationships/image" Target="../media/image30.png"/><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3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xml"/><Relationship Id="rId2" Type="http://schemas.openxmlformats.org/officeDocument/2006/relationships/image" Target="../media/image35.png"/><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3.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image" Target="../media/image41.png"/><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42.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3.xml"/><Relationship Id="rId2" Type="http://schemas.openxmlformats.org/officeDocument/2006/relationships/image" Target="../media/image44.png"/><Relationship Id="rId1" Type="http://schemas.openxmlformats.org/officeDocument/2006/relationships/image" Target="../media/image43.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3.xml"/><Relationship Id="rId2" Type="http://schemas.openxmlformats.org/officeDocument/2006/relationships/image" Target="../media/image46.png"/><Relationship Id="rId1"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3.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5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3.xml"/><Relationship Id="rId2" Type="http://schemas.openxmlformats.org/officeDocument/2006/relationships/image" Target="../media/image53.png"/><Relationship Id="rId1"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image" Target="../media/image55.png"/><Relationship Id="rId1" Type="http://schemas.openxmlformats.org/officeDocument/2006/relationships/image" Target="../media/image5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3.xml"/><Relationship Id="rId2" Type="http://schemas.openxmlformats.org/officeDocument/2006/relationships/image" Target="../media/image57.png"/><Relationship Id="rId1" Type="http://schemas.openxmlformats.org/officeDocument/2006/relationships/image" Target="../media/image5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image" Target="../media/image58.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xml"/><Relationship Id="rId1" Type="http://schemas.openxmlformats.org/officeDocument/2006/relationships/image" Target="../media/image59.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1">
            <a:clrChange>
              <a:clrFrom>
                <a:srgbClr val="FFFDFF"/>
              </a:clrFrom>
              <a:clrTo>
                <a:srgbClr val="FFFDFF">
                  <a:alpha val="0"/>
                </a:srgbClr>
              </a:clrTo>
            </a:clrChange>
          </a:blip>
          <a:stretch>
            <a:fillRect/>
          </a:stretch>
        </p:blipFill>
        <p:spPr>
          <a:xfrm>
            <a:off x="0" y="-12643"/>
            <a:ext cx="12192001" cy="6870567"/>
          </a:xfrm>
          <a:prstGeom prst="rect">
            <a:avLst/>
          </a:prstGeom>
        </p:spPr>
      </p:pic>
      <p:cxnSp>
        <p:nvCxnSpPr>
          <p:cNvPr id="24" name="直接连接符 23"/>
          <p:cNvCxnSpPr/>
          <p:nvPr/>
        </p:nvCxnSpPr>
        <p:spPr>
          <a:xfrm>
            <a:off x="2149057" y="3429000"/>
            <a:ext cx="7342288" cy="0"/>
          </a:xfrm>
          <a:prstGeom prst="line">
            <a:avLst/>
          </a:prstGeom>
          <a:ln w="25400">
            <a:solidFill>
              <a:schemeClr val="bg1"/>
            </a:solidFill>
          </a:ln>
          <a:effectLst>
            <a:outerShdw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3" name="Freeform 284"/>
          <p:cNvSpPr>
            <a:spLocks noEditPoints="1"/>
          </p:cNvSpPr>
          <p:nvPr/>
        </p:nvSpPr>
        <p:spPr bwMode="auto">
          <a:xfrm>
            <a:off x="8933349" y="4285049"/>
            <a:ext cx="1914405" cy="1419137"/>
          </a:xfrm>
          <a:custGeom>
            <a:avLst/>
            <a:gdLst>
              <a:gd name="T0" fmla="*/ 1 w 85"/>
              <a:gd name="T1" fmla="*/ 0 h 63"/>
              <a:gd name="T2" fmla="*/ 0 w 85"/>
              <a:gd name="T3" fmla="*/ 62 h 63"/>
              <a:gd name="T4" fmla="*/ 16 w 85"/>
              <a:gd name="T5" fmla="*/ 63 h 63"/>
              <a:gd name="T6" fmla="*/ 18 w 85"/>
              <a:gd name="T7" fmla="*/ 1 h 63"/>
              <a:gd name="T8" fmla="*/ 2 w 85"/>
              <a:gd name="T9" fmla="*/ 5 h 63"/>
              <a:gd name="T10" fmla="*/ 14 w 85"/>
              <a:gd name="T11" fmla="*/ 4 h 63"/>
              <a:gd name="T12" fmla="*/ 16 w 85"/>
              <a:gd name="T13" fmla="*/ 28 h 63"/>
              <a:gd name="T14" fmla="*/ 3 w 85"/>
              <a:gd name="T15" fmla="*/ 29 h 63"/>
              <a:gd name="T16" fmla="*/ 2 w 85"/>
              <a:gd name="T17" fmla="*/ 5 h 63"/>
              <a:gd name="T18" fmla="*/ 2 w 85"/>
              <a:gd name="T19" fmla="*/ 56 h 63"/>
              <a:gd name="T20" fmla="*/ 2 w 85"/>
              <a:gd name="T21" fmla="*/ 55 h 63"/>
              <a:gd name="T22" fmla="*/ 16 w 85"/>
              <a:gd name="T23" fmla="*/ 56 h 63"/>
              <a:gd name="T24" fmla="*/ 16 w 85"/>
              <a:gd name="T25" fmla="*/ 52 h 63"/>
              <a:gd name="T26" fmla="*/ 2 w 85"/>
              <a:gd name="T27" fmla="*/ 52 h 63"/>
              <a:gd name="T28" fmla="*/ 16 w 85"/>
              <a:gd name="T29" fmla="*/ 51 h 63"/>
              <a:gd name="T30" fmla="*/ 16 w 85"/>
              <a:gd name="T31" fmla="*/ 52 h 63"/>
              <a:gd name="T32" fmla="*/ 21 w 85"/>
              <a:gd name="T33" fmla="*/ 0 h 63"/>
              <a:gd name="T34" fmla="*/ 19 w 85"/>
              <a:gd name="T35" fmla="*/ 62 h 63"/>
              <a:gd name="T36" fmla="*/ 36 w 85"/>
              <a:gd name="T37" fmla="*/ 63 h 63"/>
              <a:gd name="T38" fmla="*/ 38 w 85"/>
              <a:gd name="T39" fmla="*/ 1 h 63"/>
              <a:gd name="T40" fmla="*/ 22 w 85"/>
              <a:gd name="T41" fmla="*/ 5 h 63"/>
              <a:gd name="T42" fmla="*/ 34 w 85"/>
              <a:gd name="T43" fmla="*/ 4 h 63"/>
              <a:gd name="T44" fmla="*/ 35 w 85"/>
              <a:gd name="T45" fmla="*/ 28 h 63"/>
              <a:gd name="T46" fmla="*/ 23 w 85"/>
              <a:gd name="T47" fmla="*/ 29 h 63"/>
              <a:gd name="T48" fmla="*/ 22 w 85"/>
              <a:gd name="T49" fmla="*/ 5 h 63"/>
              <a:gd name="T50" fmla="*/ 22 w 85"/>
              <a:gd name="T51" fmla="*/ 56 h 63"/>
              <a:gd name="T52" fmla="*/ 22 w 85"/>
              <a:gd name="T53" fmla="*/ 55 h 63"/>
              <a:gd name="T54" fmla="*/ 36 w 85"/>
              <a:gd name="T55" fmla="*/ 56 h 63"/>
              <a:gd name="T56" fmla="*/ 35 w 85"/>
              <a:gd name="T57" fmla="*/ 52 h 63"/>
              <a:gd name="T58" fmla="*/ 21 w 85"/>
              <a:gd name="T59" fmla="*/ 52 h 63"/>
              <a:gd name="T60" fmla="*/ 35 w 85"/>
              <a:gd name="T61" fmla="*/ 51 h 63"/>
              <a:gd name="T62" fmla="*/ 35 w 85"/>
              <a:gd name="T63" fmla="*/ 52 h 63"/>
              <a:gd name="T64" fmla="*/ 53 w 85"/>
              <a:gd name="T65" fmla="*/ 1 h 63"/>
              <a:gd name="T66" fmla="*/ 38 w 85"/>
              <a:gd name="T67" fmla="*/ 9 h 63"/>
              <a:gd name="T68" fmla="*/ 69 w 85"/>
              <a:gd name="T69" fmla="*/ 62 h 63"/>
              <a:gd name="T70" fmla="*/ 84 w 85"/>
              <a:gd name="T71" fmla="*/ 55 h 63"/>
              <a:gd name="T72" fmla="*/ 64 w 85"/>
              <a:gd name="T73" fmla="*/ 27 h 63"/>
              <a:gd name="T74" fmla="*/ 53 w 85"/>
              <a:gd name="T75" fmla="*/ 32 h 63"/>
              <a:gd name="T76" fmla="*/ 42 w 85"/>
              <a:gd name="T77" fmla="*/ 11 h 63"/>
              <a:gd name="T78" fmla="*/ 53 w 85"/>
              <a:gd name="T79" fmla="*/ 6 h 63"/>
              <a:gd name="T80" fmla="*/ 64 w 85"/>
              <a:gd name="T81" fmla="*/ 27 h 63"/>
              <a:gd name="T82" fmla="*/ 66 w 85"/>
              <a:gd name="T83" fmla="*/ 52 h 63"/>
              <a:gd name="T84" fmla="*/ 78 w 85"/>
              <a:gd name="T85" fmla="*/ 46 h 63"/>
              <a:gd name="T86" fmla="*/ 66 w 85"/>
              <a:gd name="T87" fmla="*/ 53 h 63"/>
              <a:gd name="T88" fmla="*/ 80 w 85"/>
              <a:gd name="T89" fmla="*/ 49 h 63"/>
              <a:gd name="T90" fmla="*/ 68 w 85"/>
              <a:gd name="T91" fmla="*/ 56 h 63"/>
              <a:gd name="T92" fmla="*/ 79 w 85"/>
              <a:gd name="T93" fmla="*/ 49 h 63"/>
              <a:gd name="T94" fmla="*/ 80 w 85"/>
              <a:gd name="T95"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63">
                <a:moveTo>
                  <a:pt x="16" y="0"/>
                </a:moveTo>
                <a:cubicBezTo>
                  <a:pt x="1" y="0"/>
                  <a:pt x="1" y="0"/>
                  <a:pt x="1" y="0"/>
                </a:cubicBezTo>
                <a:cubicBezTo>
                  <a:pt x="1" y="0"/>
                  <a:pt x="0" y="1"/>
                  <a:pt x="0" y="1"/>
                </a:cubicBezTo>
                <a:cubicBezTo>
                  <a:pt x="0" y="62"/>
                  <a:pt x="0" y="62"/>
                  <a:pt x="0" y="62"/>
                </a:cubicBezTo>
                <a:cubicBezTo>
                  <a:pt x="0" y="62"/>
                  <a:pt x="1" y="63"/>
                  <a:pt x="1" y="63"/>
                </a:cubicBezTo>
                <a:cubicBezTo>
                  <a:pt x="16" y="63"/>
                  <a:pt x="16" y="63"/>
                  <a:pt x="16" y="63"/>
                </a:cubicBezTo>
                <a:cubicBezTo>
                  <a:pt x="17" y="63"/>
                  <a:pt x="18" y="62"/>
                  <a:pt x="18" y="62"/>
                </a:cubicBezTo>
                <a:cubicBezTo>
                  <a:pt x="18" y="1"/>
                  <a:pt x="18" y="1"/>
                  <a:pt x="18" y="1"/>
                </a:cubicBezTo>
                <a:cubicBezTo>
                  <a:pt x="18" y="1"/>
                  <a:pt x="17" y="0"/>
                  <a:pt x="16" y="0"/>
                </a:cubicBezTo>
                <a:close/>
                <a:moveTo>
                  <a:pt x="2" y="5"/>
                </a:moveTo>
                <a:cubicBezTo>
                  <a:pt x="2" y="4"/>
                  <a:pt x="3" y="4"/>
                  <a:pt x="3" y="4"/>
                </a:cubicBezTo>
                <a:cubicBezTo>
                  <a:pt x="14" y="4"/>
                  <a:pt x="14" y="4"/>
                  <a:pt x="14" y="4"/>
                </a:cubicBezTo>
                <a:cubicBezTo>
                  <a:pt x="15" y="4"/>
                  <a:pt x="16" y="4"/>
                  <a:pt x="16" y="5"/>
                </a:cubicBezTo>
                <a:cubicBezTo>
                  <a:pt x="16" y="28"/>
                  <a:pt x="16" y="28"/>
                  <a:pt x="16" y="28"/>
                </a:cubicBezTo>
                <a:cubicBezTo>
                  <a:pt x="16" y="28"/>
                  <a:pt x="15" y="29"/>
                  <a:pt x="14" y="29"/>
                </a:cubicBezTo>
                <a:cubicBezTo>
                  <a:pt x="3" y="29"/>
                  <a:pt x="3" y="29"/>
                  <a:pt x="3" y="29"/>
                </a:cubicBezTo>
                <a:cubicBezTo>
                  <a:pt x="3" y="29"/>
                  <a:pt x="2" y="28"/>
                  <a:pt x="2" y="28"/>
                </a:cubicBezTo>
                <a:lnTo>
                  <a:pt x="2" y="5"/>
                </a:lnTo>
                <a:close/>
                <a:moveTo>
                  <a:pt x="16" y="56"/>
                </a:moveTo>
                <a:cubicBezTo>
                  <a:pt x="2" y="56"/>
                  <a:pt x="2" y="56"/>
                  <a:pt x="2" y="56"/>
                </a:cubicBezTo>
                <a:cubicBezTo>
                  <a:pt x="2" y="56"/>
                  <a:pt x="2" y="56"/>
                  <a:pt x="2" y="56"/>
                </a:cubicBezTo>
                <a:cubicBezTo>
                  <a:pt x="2" y="55"/>
                  <a:pt x="2" y="55"/>
                  <a:pt x="2" y="55"/>
                </a:cubicBezTo>
                <a:cubicBezTo>
                  <a:pt x="16" y="55"/>
                  <a:pt x="16" y="55"/>
                  <a:pt x="16" y="55"/>
                </a:cubicBezTo>
                <a:cubicBezTo>
                  <a:pt x="16" y="55"/>
                  <a:pt x="16" y="55"/>
                  <a:pt x="16" y="56"/>
                </a:cubicBezTo>
                <a:cubicBezTo>
                  <a:pt x="16" y="56"/>
                  <a:pt x="16" y="56"/>
                  <a:pt x="16" y="56"/>
                </a:cubicBezTo>
                <a:close/>
                <a:moveTo>
                  <a:pt x="16" y="52"/>
                </a:moveTo>
                <a:cubicBezTo>
                  <a:pt x="2" y="52"/>
                  <a:pt x="2" y="52"/>
                  <a:pt x="2" y="52"/>
                </a:cubicBezTo>
                <a:cubicBezTo>
                  <a:pt x="2" y="52"/>
                  <a:pt x="2" y="52"/>
                  <a:pt x="2" y="52"/>
                </a:cubicBezTo>
                <a:cubicBezTo>
                  <a:pt x="2" y="52"/>
                  <a:pt x="2" y="51"/>
                  <a:pt x="2" y="51"/>
                </a:cubicBezTo>
                <a:cubicBezTo>
                  <a:pt x="16" y="51"/>
                  <a:pt x="16" y="51"/>
                  <a:pt x="16" y="51"/>
                </a:cubicBezTo>
                <a:cubicBezTo>
                  <a:pt x="16" y="51"/>
                  <a:pt x="16" y="52"/>
                  <a:pt x="16" y="52"/>
                </a:cubicBezTo>
                <a:cubicBezTo>
                  <a:pt x="16" y="52"/>
                  <a:pt x="16" y="52"/>
                  <a:pt x="16" y="52"/>
                </a:cubicBezTo>
                <a:close/>
                <a:moveTo>
                  <a:pt x="36" y="0"/>
                </a:moveTo>
                <a:cubicBezTo>
                  <a:pt x="21" y="0"/>
                  <a:pt x="21" y="0"/>
                  <a:pt x="21" y="0"/>
                </a:cubicBezTo>
                <a:cubicBezTo>
                  <a:pt x="20" y="0"/>
                  <a:pt x="19" y="1"/>
                  <a:pt x="19" y="1"/>
                </a:cubicBezTo>
                <a:cubicBezTo>
                  <a:pt x="19" y="62"/>
                  <a:pt x="19" y="62"/>
                  <a:pt x="19" y="62"/>
                </a:cubicBezTo>
                <a:cubicBezTo>
                  <a:pt x="19" y="62"/>
                  <a:pt x="20" y="63"/>
                  <a:pt x="21" y="63"/>
                </a:cubicBezTo>
                <a:cubicBezTo>
                  <a:pt x="36" y="63"/>
                  <a:pt x="36" y="63"/>
                  <a:pt x="36" y="63"/>
                </a:cubicBezTo>
                <a:cubicBezTo>
                  <a:pt x="37" y="63"/>
                  <a:pt x="38" y="62"/>
                  <a:pt x="38" y="62"/>
                </a:cubicBezTo>
                <a:cubicBezTo>
                  <a:pt x="38" y="1"/>
                  <a:pt x="38" y="1"/>
                  <a:pt x="38" y="1"/>
                </a:cubicBezTo>
                <a:cubicBezTo>
                  <a:pt x="38" y="1"/>
                  <a:pt x="37" y="0"/>
                  <a:pt x="36" y="0"/>
                </a:cubicBezTo>
                <a:close/>
                <a:moveTo>
                  <a:pt x="22" y="5"/>
                </a:moveTo>
                <a:cubicBezTo>
                  <a:pt x="22" y="4"/>
                  <a:pt x="22" y="4"/>
                  <a:pt x="23" y="4"/>
                </a:cubicBezTo>
                <a:cubicBezTo>
                  <a:pt x="34" y="4"/>
                  <a:pt x="34" y="4"/>
                  <a:pt x="34" y="4"/>
                </a:cubicBezTo>
                <a:cubicBezTo>
                  <a:pt x="35" y="4"/>
                  <a:pt x="35" y="4"/>
                  <a:pt x="35" y="5"/>
                </a:cubicBezTo>
                <a:cubicBezTo>
                  <a:pt x="35" y="28"/>
                  <a:pt x="35" y="28"/>
                  <a:pt x="35" y="28"/>
                </a:cubicBezTo>
                <a:cubicBezTo>
                  <a:pt x="35" y="28"/>
                  <a:pt x="35" y="29"/>
                  <a:pt x="34" y="29"/>
                </a:cubicBezTo>
                <a:cubicBezTo>
                  <a:pt x="23" y="29"/>
                  <a:pt x="23" y="29"/>
                  <a:pt x="23" y="29"/>
                </a:cubicBezTo>
                <a:cubicBezTo>
                  <a:pt x="22" y="29"/>
                  <a:pt x="22" y="28"/>
                  <a:pt x="22" y="28"/>
                </a:cubicBezTo>
                <a:lnTo>
                  <a:pt x="22" y="5"/>
                </a:lnTo>
                <a:close/>
                <a:moveTo>
                  <a:pt x="35" y="56"/>
                </a:moveTo>
                <a:cubicBezTo>
                  <a:pt x="22" y="56"/>
                  <a:pt x="22" y="56"/>
                  <a:pt x="22" y="56"/>
                </a:cubicBezTo>
                <a:cubicBezTo>
                  <a:pt x="22" y="56"/>
                  <a:pt x="21" y="56"/>
                  <a:pt x="21" y="56"/>
                </a:cubicBezTo>
                <a:cubicBezTo>
                  <a:pt x="21" y="55"/>
                  <a:pt x="22" y="55"/>
                  <a:pt x="22" y="55"/>
                </a:cubicBezTo>
                <a:cubicBezTo>
                  <a:pt x="35" y="55"/>
                  <a:pt x="35" y="55"/>
                  <a:pt x="35" y="55"/>
                </a:cubicBezTo>
                <a:cubicBezTo>
                  <a:pt x="35" y="55"/>
                  <a:pt x="36" y="55"/>
                  <a:pt x="36" y="56"/>
                </a:cubicBezTo>
                <a:cubicBezTo>
                  <a:pt x="36" y="56"/>
                  <a:pt x="35" y="56"/>
                  <a:pt x="35" y="56"/>
                </a:cubicBezTo>
                <a:close/>
                <a:moveTo>
                  <a:pt x="35" y="52"/>
                </a:moveTo>
                <a:cubicBezTo>
                  <a:pt x="22" y="52"/>
                  <a:pt x="22" y="52"/>
                  <a:pt x="22" y="52"/>
                </a:cubicBezTo>
                <a:cubicBezTo>
                  <a:pt x="22" y="52"/>
                  <a:pt x="21" y="52"/>
                  <a:pt x="21" y="52"/>
                </a:cubicBezTo>
                <a:cubicBezTo>
                  <a:pt x="21" y="52"/>
                  <a:pt x="22" y="51"/>
                  <a:pt x="22" y="51"/>
                </a:cubicBezTo>
                <a:cubicBezTo>
                  <a:pt x="35" y="51"/>
                  <a:pt x="35" y="51"/>
                  <a:pt x="35" y="51"/>
                </a:cubicBezTo>
                <a:cubicBezTo>
                  <a:pt x="35" y="51"/>
                  <a:pt x="36" y="52"/>
                  <a:pt x="36" y="52"/>
                </a:cubicBezTo>
                <a:cubicBezTo>
                  <a:pt x="36" y="52"/>
                  <a:pt x="35" y="52"/>
                  <a:pt x="35" y="52"/>
                </a:cubicBezTo>
                <a:close/>
                <a:moveTo>
                  <a:pt x="85" y="53"/>
                </a:moveTo>
                <a:cubicBezTo>
                  <a:pt x="53" y="1"/>
                  <a:pt x="53" y="1"/>
                  <a:pt x="53" y="1"/>
                </a:cubicBezTo>
                <a:cubicBezTo>
                  <a:pt x="53" y="1"/>
                  <a:pt x="52" y="1"/>
                  <a:pt x="51" y="1"/>
                </a:cubicBezTo>
                <a:cubicBezTo>
                  <a:pt x="38" y="9"/>
                  <a:pt x="38" y="9"/>
                  <a:pt x="38" y="9"/>
                </a:cubicBezTo>
                <a:cubicBezTo>
                  <a:pt x="38" y="10"/>
                  <a:pt x="37" y="10"/>
                  <a:pt x="38" y="11"/>
                </a:cubicBezTo>
                <a:cubicBezTo>
                  <a:pt x="69" y="62"/>
                  <a:pt x="69" y="62"/>
                  <a:pt x="69" y="62"/>
                </a:cubicBezTo>
                <a:cubicBezTo>
                  <a:pt x="70" y="63"/>
                  <a:pt x="70" y="63"/>
                  <a:pt x="71" y="62"/>
                </a:cubicBezTo>
                <a:cubicBezTo>
                  <a:pt x="84" y="55"/>
                  <a:pt x="84" y="55"/>
                  <a:pt x="84" y="55"/>
                </a:cubicBezTo>
                <a:cubicBezTo>
                  <a:pt x="85" y="54"/>
                  <a:pt x="85" y="53"/>
                  <a:pt x="85" y="53"/>
                </a:cubicBezTo>
                <a:close/>
                <a:moveTo>
                  <a:pt x="64" y="27"/>
                </a:moveTo>
                <a:cubicBezTo>
                  <a:pt x="55" y="32"/>
                  <a:pt x="55" y="32"/>
                  <a:pt x="55" y="32"/>
                </a:cubicBezTo>
                <a:cubicBezTo>
                  <a:pt x="54" y="33"/>
                  <a:pt x="54" y="33"/>
                  <a:pt x="53" y="32"/>
                </a:cubicBezTo>
                <a:cubicBezTo>
                  <a:pt x="42" y="13"/>
                  <a:pt x="42" y="13"/>
                  <a:pt x="42" y="13"/>
                </a:cubicBezTo>
                <a:cubicBezTo>
                  <a:pt x="41" y="12"/>
                  <a:pt x="41" y="11"/>
                  <a:pt x="42" y="11"/>
                </a:cubicBezTo>
                <a:cubicBezTo>
                  <a:pt x="51" y="5"/>
                  <a:pt x="51" y="5"/>
                  <a:pt x="51" y="5"/>
                </a:cubicBezTo>
                <a:cubicBezTo>
                  <a:pt x="52" y="5"/>
                  <a:pt x="53" y="5"/>
                  <a:pt x="53" y="6"/>
                </a:cubicBezTo>
                <a:cubicBezTo>
                  <a:pt x="65" y="25"/>
                  <a:pt x="65" y="25"/>
                  <a:pt x="65" y="25"/>
                </a:cubicBezTo>
                <a:cubicBezTo>
                  <a:pt x="65" y="26"/>
                  <a:pt x="65" y="26"/>
                  <a:pt x="64" y="27"/>
                </a:cubicBezTo>
                <a:close/>
                <a:moveTo>
                  <a:pt x="66" y="53"/>
                </a:moveTo>
                <a:cubicBezTo>
                  <a:pt x="66" y="53"/>
                  <a:pt x="66" y="53"/>
                  <a:pt x="66" y="52"/>
                </a:cubicBezTo>
                <a:cubicBezTo>
                  <a:pt x="77" y="45"/>
                  <a:pt x="77" y="45"/>
                  <a:pt x="77" y="45"/>
                </a:cubicBezTo>
                <a:cubicBezTo>
                  <a:pt x="78" y="45"/>
                  <a:pt x="78" y="45"/>
                  <a:pt x="78" y="46"/>
                </a:cubicBezTo>
                <a:cubicBezTo>
                  <a:pt x="78" y="46"/>
                  <a:pt x="78" y="46"/>
                  <a:pt x="78" y="46"/>
                </a:cubicBezTo>
                <a:cubicBezTo>
                  <a:pt x="66" y="53"/>
                  <a:pt x="66" y="53"/>
                  <a:pt x="66" y="53"/>
                </a:cubicBezTo>
                <a:cubicBezTo>
                  <a:pt x="66" y="53"/>
                  <a:pt x="66" y="53"/>
                  <a:pt x="66" y="53"/>
                </a:cubicBezTo>
                <a:close/>
                <a:moveTo>
                  <a:pt x="80" y="49"/>
                </a:moveTo>
                <a:cubicBezTo>
                  <a:pt x="68" y="56"/>
                  <a:pt x="68" y="56"/>
                  <a:pt x="68" y="56"/>
                </a:cubicBezTo>
                <a:cubicBezTo>
                  <a:pt x="68" y="56"/>
                  <a:pt x="68" y="56"/>
                  <a:pt x="68" y="56"/>
                </a:cubicBezTo>
                <a:cubicBezTo>
                  <a:pt x="68" y="56"/>
                  <a:pt x="68" y="56"/>
                  <a:pt x="68" y="56"/>
                </a:cubicBezTo>
                <a:cubicBezTo>
                  <a:pt x="79" y="49"/>
                  <a:pt x="79" y="49"/>
                  <a:pt x="79" y="49"/>
                </a:cubicBezTo>
                <a:cubicBezTo>
                  <a:pt x="80" y="48"/>
                  <a:pt x="80" y="49"/>
                  <a:pt x="80" y="49"/>
                </a:cubicBezTo>
                <a:cubicBezTo>
                  <a:pt x="80" y="49"/>
                  <a:pt x="80" y="49"/>
                  <a:pt x="80" y="49"/>
                </a:cubicBez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dirty="0"/>
          </a:p>
        </p:txBody>
      </p:sp>
      <p:grpSp>
        <p:nvGrpSpPr>
          <p:cNvPr id="74" name="组合 73"/>
          <p:cNvGrpSpPr/>
          <p:nvPr/>
        </p:nvGrpSpPr>
        <p:grpSpPr>
          <a:xfrm>
            <a:off x="-17094" y="-399144"/>
            <a:ext cx="863598" cy="7656288"/>
            <a:chOff x="-11273" y="-594773"/>
            <a:chExt cx="719786" cy="7462505"/>
          </a:xfrm>
        </p:grpSpPr>
        <p:sp>
          <p:nvSpPr>
            <p:cNvPr id="75" name="等腰三角形 74"/>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等腰三角形 75"/>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7" name="等腰三角形 76"/>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9" name="等腰三角形 78"/>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0" name="等腰三角形 79"/>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1" name="等腰三角形 80"/>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等腰三角形 81"/>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3" name="等腰三角形 82"/>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5" name="TextBox 1"/>
          <p:cNvSpPr txBox="1"/>
          <p:nvPr/>
        </p:nvSpPr>
        <p:spPr>
          <a:xfrm>
            <a:off x="2149057" y="2472030"/>
            <a:ext cx="6386830" cy="922020"/>
          </a:xfrm>
          <a:prstGeom prst="rect">
            <a:avLst/>
          </a:prstGeom>
          <a:noFill/>
        </p:spPr>
        <p:txBody>
          <a:bodyPr wrap="none" rtlCol="0">
            <a:spAutoFit/>
          </a:bodyPr>
          <a:lstStyle/>
          <a:p>
            <a:r>
              <a:rPr lang="zh-CN" altLang="en-US" sz="54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第三章  列表与元组</a:t>
            </a:r>
            <a:endParaRPr lang="zh-CN" altLang="en-US" sz="54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fade">
                                      <p:cBhvr>
                                        <p:cTn id="11" dur="500"/>
                                        <p:tgtEl>
                                          <p:spTgt spid="73"/>
                                        </p:tgtEl>
                                      </p:cBhvr>
                                    </p:animEffect>
                                    <p:anim calcmode="lin" valueType="num">
                                      <p:cBhvr>
                                        <p:cTn id="12" dur="500" fill="hold"/>
                                        <p:tgtEl>
                                          <p:spTgt spid="73"/>
                                        </p:tgtEl>
                                        <p:attrNameLst>
                                          <p:attrName>ppt_x</p:attrName>
                                        </p:attrNameLst>
                                      </p:cBhvr>
                                      <p:tavLst>
                                        <p:tav tm="0">
                                          <p:val>
                                            <p:strVal val="#ppt_x"/>
                                          </p:val>
                                        </p:tav>
                                        <p:tav tm="100000">
                                          <p:val>
                                            <p:strVal val="#ppt_x"/>
                                          </p:val>
                                        </p:tav>
                                      </p:tavLst>
                                    </p:anim>
                                    <p:anim calcmode="lin" valueType="num">
                                      <p:cBhvr>
                                        <p:cTn id="13" dur="500" fill="hold"/>
                                        <p:tgtEl>
                                          <p:spTgt spid="7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5"/>
                                        </p:tgtEl>
                                        <p:attrNameLst>
                                          <p:attrName>style.visibility</p:attrName>
                                        </p:attrNameLst>
                                      </p:cBhvr>
                                      <p:to>
                                        <p:strVal val="visible"/>
                                      </p:to>
                                    </p:set>
                                    <p:anim calcmode="lin" valueType="num">
                                      <p:cBhvr>
                                        <p:cTn id="17" dur="800" fill="hold"/>
                                        <p:tgtEl>
                                          <p:spTgt spid="95"/>
                                        </p:tgtEl>
                                        <p:attrNameLst>
                                          <p:attrName>ppt_x</p:attrName>
                                        </p:attrNameLst>
                                      </p:cBhvr>
                                      <p:tavLst>
                                        <p:tav tm="0">
                                          <p:val>
                                            <p:strVal val="#ppt_x"/>
                                          </p:val>
                                        </p:tav>
                                        <p:tav tm="50000">
                                          <p:val>
                                            <p:strVal val="#ppt_x+.1"/>
                                          </p:val>
                                        </p:tav>
                                        <p:tav tm="100000">
                                          <p:val>
                                            <p:strVal val="#ppt_x"/>
                                          </p:val>
                                        </p:tav>
                                      </p:tavLst>
                                    </p:anim>
                                    <p:anim calcmode="lin" valueType="num">
                                      <p:cBhvr>
                                        <p:cTn id="18" dur="800" fill="hold"/>
                                        <p:tgtEl>
                                          <p:spTgt spid="95"/>
                                        </p:tgtEl>
                                        <p:attrNameLst>
                                          <p:attrName>ppt_y</p:attrName>
                                        </p:attrNameLst>
                                      </p:cBhvr>
                                      <p:tavLst>
                                        <p:tav tm="0">
                                          <p:val>
                                            <p:strVal val="#ppt_y"/>
                                          </p:val>
                                        </p:tav>
                                        <p:tav tm="100000">
                                          <p:val>
                                            <p:strVal val="#ppt_y"/>
                                          </p:val>
                                        </p:tav>
                                      </p:tavLst>
                                    </p:anim>
                                    <p:anim calcmode="lin" valueType="num">
                                      <p:cBhvr>
                                        <p:cTn id="19" dur="800" fill="hold"/>
                                        <p:tgtEl>
                                          <p:spTgt spid="95"/>
                                        </p:tgtEl>
                                        <p:attrNameLst>
                                          <p:attrName>ppt_h</p:attrName>
                                        </p:attrNameLst>
                                      </p:cBhvr>
                                      <p:tavLst>
                                        <p:tav tm="0">
                                          <p:val>
                                            <p:strVal val="#ppt_h/10"/>
                                          </p:val>
                                        </p:tav>
                                        <p:tav tm="50000">
                                          <p:val>
                                            <p:strVal val="#ppt_h+.01"/>
                                          </p:val>
                                        </p:tav>
                                        <p:tav tm="100000">
                                          <p:val>
                                            <p:strVal val="#ppt_h"/>
                                          </p:val>
                                        </p:tav>
                                      </p:tavLst>
                                    </p:anim>
                                    <p:anim calcmode="lin" valueType="num">
                                      <p:cBhvr>
                                        <p:cTn id="20" dur="800" fill="hold"/>
                                        <p:tgtEl>
                                          <p:spTgt spid="9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800" tmFilter="0,0; .5, 1; 1, 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95"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422348" y="1072445"/>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t>添加元素：</a:t>
            </a:r>
            <a:r>
              <a:rPr lang="en-US" altLang="zh-CN" sz="2800" dirty="0"/>
              <a:t>	</a:t>
            </a:r>
            <a:endParaRPr lang="en-US" altLang="zh-CN" sz="2800" dirty="0"/>
          </a:p>
          <a:p>
            <a:pPr marL="857250" lvl="1" indent="-457200">
              <a:lnSpc>
                <a:spcPct val="150000"/>
              </a:lnSpc>
              <a:buFont typeface="+mj-lt"/>
              <a:buAutoNum type="arabicPeriod"/>
            </a:pPr>
            <a:r>
              <a:rPr lang="zh-CN" altLang="en-US" sz="2400" dirty="0">
                <a:solidFill>
                  <a:schemeClr val="tx1">
                    <a:lumMod val="85000"/>
                    <a:lumOff val="15000"/>
                  </a:schemeClr>
                </a:solidFill>
              </a:rPr>
              <a:t>尾部追加元素</a:t>
            </a:r>
            <a:r>
              <a:rPr lang="en-US" altLang="zh-CN" sz="2400" dirty="0">
                <a:solidFill>
                  <a:schemeClr val="tx1">
                    <a:lumMod val="85000"/>
                    <a:lumOff val="15000"/>
                  </a:schemeClr>
                </a:solidFill>
              </a:rPr>
              <a:t>——append</a:t>
            </a:r>
            <a:r>
              <a:rPr lang="zh-CN" altLang="en-US" sz="2400" dirty="0">
                <a:solidFill>
                  <a:schemeClr val="tx1">
                    <a:lumMod val="85000"/>
                    <a:lumOff val="15000"/>
                  </a:schemeClr>
                </a:solidFill>
              </a:rPr>
              <a:t>方法</a:t>
            </a:r>
            <a:endParaRPr lang="en-US" altLang="zh-CN" sz="2400" dirty="0">
              <a:solidFill>
                <a:schemeClr val="tx1">
                  <a:lumMod val="85000"/>
                  <a:lumOff val="15000"/>
                </a:schemeClr>
              </a:solidFill>
            </a:endParaRPr>
          </a:p>
          <a:p>
            <a:pPr marL="400050" lvl="1" indent="0">
              <a:lnSpc>
                <a:spcPct val="150000"/>
              </a:lnSpc>
              <a:buNone/>
            </a:pPr>
            <a:endParaRPr lang="en-US" altLang="zh-CN" sz="2400" dirty="0">
              <a:solidFill>
                <a:schemeClr val="tx1">
                  <a:lumMod val="85000"/>
                  <a:lumOff val="15000"/>
                </a:schemeClr>
              </a:solidFill>
            </a:endParaRPr>
          </a:p>
          <a:p>
            <a:pPr marL="857250" lvl="1" indent="-457200">
              <a:lnSpc>
                <a:spcPct val="150000"/>
              </a:lnSpc>
              <a:buFont typeface="+mj-lt"/>
              <a:buAutoNum type="arabicPeriod"/>
            </a:pPr>
            <a:endParaRPr lang="en-US" altLang="zh-CN" sz="2400" dirty="0">
              <a:solidFill>
                <a:schemeClr val="tx1">
                  <a:lumMod val="85000"/>
                  <a:lumOff val="15000"/>
                </a:schemeClr>
              </a:solidFill>
            </a:endParaRPr>
          </a:p>
          <a:p>
            <a:pPr marL="857250" lvl="1" indent="-457200">
              <a:lnSpc>
                <a:spcPct val="150000"/>
              </a:lnSpc>
              <a:buFont typeface="+mj-lt"/>
              <a:buAutoNum type="arabicPeriod" startAt="2"/>
            </a:pPr>
            <a:r>
              <a:rPr lang="zh-CN" altLang="en-US" sz="2400" dirty="0">
                <a:solidFill>
                  <a:schemeClr val="tx1">
                    <a:lumMod val="85000"/>
                    <a:lumOff val="15000"/>
                  </a:schemeClr>
                </a:solidFill>
              </a:rPr>
              <a:t>指定位置插入元素</a:t>
            </a:r>
            <a:r>
              <a:rPr lang="en-US" altLang="zh-CN" sz="2400" dirty="0">
                <a:solidFill>
                  <a:schemeClr val="tx1">
                    <a:lumMod val="85000"/>
                    <a:lumOff val="15000"/>
                  </a:schemeClr>
                </a:solidFill>
              </a:rPr>
              <a:t>——insert</a:t>
            </a:r>
            <a:r>
              <a:rPr lang="zh-CN" altLang="en-US" sz="2400" dirty="0">
                <a:solidFill>
                  <a:schemeClr val="tx1">
                    <a:lumMod val="85000"/>
                    <a:lumOff val="15000"/>
                  </a:schemeClr>
                </a:solidFill>
              </a:rPr>
              <a:t>方法</a:t>
            </a:r>
            <a:endParaRPr lang="en-US" altLang="zh-CN" sz="2400" dirty="0">
              <a:solidFill>
                <a:schemeClr val="tx1">
                  <a:lumMod val="85000"/>
                  <a:lumOff val="15000"/>
                </a:schemeClr>
              </a:solidFill>
            </a:endParaRPr>
          </a:p>
          <a:p>
            <a:pPr marL="0" indent="0">
              <a:buNone/>
            </a:pPr>
            <a:endParaRPr lang="en-US" altLang="zh-CN" sz="2400" dirty="0"/>
          </a:p>
          <a:p>
            <a:pPr>
              <a:lnSpc>
                <a:spcPct val="150000"/>
              </a:lnSpc>
            </a:pPr>
            <a:endParaRPr lang="zh-CN" altLang="en-US" sz="2400" dirty="0">
              <a:solidFill>
                <a:srgbClr val="C00000"/>
              </a:solidFill>
            </a:endParaRPr>
          </a:p>
        </p:txBody>
      </p:sp>
      <p:sp>
        <p:nvSpPr>
          <p:cNvPr id="8" name="矩形 7"/>
          <p:cNvSpPr/>
          <p:nvPr/>
        </p:nvSpPr>
        <p:spPr>
          <a:xfrm>
            <a:off x="7438392" y="2566743"/>
            <a:ext cx="3499556"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固定在列表尾部添加元素</a:t>
            </a:r>
            <a:endParaRPr lang="zh-CN" altLang="en-US" b="1" dirty="0">
              <a:solidFill>
                <a:srgbClr val="C00000"/>
              </a:solidFill>
            </a:endParaRPr>
          </a:p>
        </p:txBody>
      </p:sp>
      <p:sp>
        <p:nvSpPr>
          <p:cNvPr id="30" name="矩形 29"/>
          <p:cNvSpPr/>
          <p:nvPr/>
        </p:nvSpPr>
        <p:spPr>
          <a:xfrm>
            <a:off x="7620000" y="4653844"/>
            <a:ext cx="3499556"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第一个参数指定新元素插入位置</a:t>
            </a:r>
            <a:endParaRPr lang="zh-CN" altLang="en-US" b="1" dirty="0">
              <a:solidFill>
                <a:srgbClr val="C00000"/>
              </a:solidFill>
            </a:endParaRPr>
          </a:p>
        </p:txBody>
      </p:sp>
      <p:pic>
        <p:nvPicPr>
          <p:cNvPr id="3" name="图片 2"/>
          <p:cNvPicPr>
            <a:picLocks noChangeAspect="1"/>
          </p:cNvPicPr>
          <p:nvPr/>
        </p:nvPicPr>
        <p:blipFill rotWithShape="1">
          <a:blip r:embed="rId1"/>
          <a:srcRect t="4443"/>
          <a:stretch>
            <a:fillRect/>
          </a:stretch>
        </p:blipFill>
        <p:spPr>
          <a:xfrm>
            <a:off x="1250146" y="2409782"/>
            <a:ext cx="6188247" cy="1206374"/>
          </a:xfrm>
          <a:prstGeom prst="rect">
            <a:avLst/>
          </a:prstGeom>
        </p:spPr>
      </p:pic>
      <p:pic>
        <p:nvPicPr>
          <p:cNvPr id="5" name="图片 4"/>
          <p:cNvPicPr>
            <a:picLocks noChangeAspect="1"/>
          </p:cNvPicPr>
          <p:nvPr/>
        </p:nvPicPr>
        <p:blipFill rotWithShape="1">
          <a:blip r:embed="rId2"/>
          <a:srcRect t="1970"/>
          <a:stretch>
            <a:fillRect/>
          </a:stretch>
        </p:blipFill>
        <p:spPr>
          <a:xfrm>
            <a:off x="1250147" y="4414978"/>
            <a:ext cx="6188245" cy="1735518"/>
          </a:xfrm>
          <a:prstGeom prst="rect">
            <a:avLst/>
          </a:prstGeom>
        </p:spPr>
      </p:pic>
    </p:spTree>
  </p:cSld>
  <p:clrMapOvr>
    <a:masterClrMapping/>
  </p:clrMapOvr>
  <p:transition spd="slow">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422348" y="1072445"/>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t>删除元素：</a:t>
            </a:r>
            <a:r>
              <a:rPr lang="en-US" altLang="zh-CN" sz="2800" dirty="0"/>
              <a:t>	</a:t>
            </a:r>
            <a:endParaRPr lang="en-US" altLang="zh-CN" sz="2800" dirty="0"/>
          </a:p>
          <a:p>
            <a:pPr marL="857250" lvl="1" indent="-457200">
              <a:lnSpc>
                <a:spcPct val="150000"/>
              </a:lnSpc>
              <a:buFont typeface="+mj-lt"/>
              <a:buAutoNum type="arabicPeriod"/>
            </a:pPr>
            <a:r>
              <a:rPr lang="zh-CN" altLang="en-US" sz="2400" dirty="0">
                <a:solidFill>
                  <a:schemeClr val="tx1">
                    <a:lumMod val="85000"/>
                    <a:lumOff val="15000"/>
                  </a:schemeClr>
                </a:solidFill>
              </a:rPr>
              <a:t>按索引删除元素</a:t>
            </a:r>
            <a:r>
              <a:rPr lang="en-US" altLang="zh-CN" sz="2400" dirty="0">
                <a:solidFill>
                  <a:schemeClr val="tx1">
                    <a:lumMod val="85000"/>
                    <a:lumOff val="15000"/>
                  </a:schemeClr>
                </a:solidFill>
              </a:rPr>
              <a:t>——del</a:t>
            </a:r>
            <a:r>
              <a:rPr lang="zh-CN" altLang="en-US" sz="2400" dirty="0">
                <a:solidFill>
                  <a:schemeClr val="tx1">
                    <a:lumMod val="85000"/>
                    <a:lumOff val="15000"/>
                  </a:schemeClr>
                </a:solidFill>
              </a:rPr>
              <a:t>命令</a:t>
            </a:r>
            <a:endParaRPr lang="en-US" altLang="zh-CN" sz="2400" dirty="0">
              <a:solidFill>
                <a:schemeClr val="tx1">
                  <a:lumMod val="85000"/>
                  <a:lumOff val="15000"/>
                </a:schemeClr>
              </a:solidFill>
            </a:endParaRPr>
          </a:p>
          <a:p>
            <a:pPr marL="400050" lvl="1" indent="0">
              <a:lnSpc>
                <a:spcPct val="150000"/>
              </a:lnSpc>
              <a:buNone/>
            </a:pPr>
            <a:endParaRPr lang="en-US" altLang="zh-CN" sz="2400" dirty="0">
              <a:solidFill>
                <a:schemeClr val="tx1">
                  <a:lumMod val="85000"/>
                  <a:lumOff val="15000"/>
                </a:schemeClr>
              </a:solidFill>
            </a:endParaRPr>
          </a:p>
          <a:p>
            <a:pPr marL="857250" lvl="1" indent="-457200">
              <a:lnSpc>
                <a:spcPct val="150000"/>
              </a:lnSpc>
              <a:buFont typeface="+mj-lt"/>
              <a:buAutoNum type="arabicPeriod"/>
            </a:pPr>
            <a:endParaRPr lang="en-US" altLang="zh-CN" sz="2400" dirty="0">
              <a:solidFill>
                <a:schemeClr val="tx1">
                  <a:lumMod val="85000"/>
                  <a:lumOff val="15000"/>
                </a:schemeClr>
              </a:solidFill>
            </a:endParaRPr>
          </a:p>
          <a:p>
            <a:pPr marL="857250" lvl="1" indent="-457200">
              <a:lnSpc>
                <a:spcPct val="150000"/>
              </a:lnSpc>
              <a:buFont typeface="+mj-lt"/>
              <a:buAutoNum type="arabicPeriod" startAt="2"/>
            </a:pPr>
            <a:r>
              <a:rPr lang="zh-CN" altLang="en-US" sz="2400" dirty="0">
                <a:solidFill>
                  <a:schemeClr val="tx1">
                    <a:lumMod val="85000"/>
                    <a:lumOff val="15000"/>
                  </a:schemeClr>
                </a:solidFill>
              </a:rPr>
              <a:t>按索引删除元素</a:t>
            </a:r>
            <a:r>
              <a:rPr lang="en-US" altLang="zh-CN" sz="2400" dirty="0">
                <a:solidFill>
                  <a:schemeClr val="tx1">
                    <a:lumMod val="85000"/>
                    <a:lumOff val="15000"/>
                  </a:schemeClr>
                </a:solidFill>
              </a:rPr>
              <a:t>——pop</a:t>
            </a:r>
            <a:r>
              <a:rPr lang="zh-CN" altLang="en-US" sz="2400" dirty="0">
                <a:solidFill>
                  <a:schemeClr val="tx1">
                    <a:lumMod val="85000"/>
                    <a:lumOff val="15000"/>
                  </a:schemeClr>
                </a:solidFill>
              </a:rPr>
              <a:t>方法</a:t>
            </a:r>
            <a:endParaRPr lang="en-US" altLang="zh-CN" sz="2400" dirty="0">
              <a:solidFill>
                <a:schemeClr val="tx1">
                  <a:lumMod val="85000"/>
                  <a:lumOff val="15000"/>
                </a:schemeClr>
              </a:solidFill>
            </a:endParaRPr>
          </a:p>
          <a:p>
            <a:pPr marL="0" indent="0">
              <a:buNone/>
            </a:pPr>
            <a:endParaRPr lang="en-US" altLang="zh-CN" sz="2400" dirty="0"/>
          </a:p>
          <a:p>
            <a:pPr>
              <a:lnSpc>
                <a:spcPct val="150000"/>
              </a:lnSpc>
            </a:pPr>
            <a:endParaRPr lang="zh-CN" altLang="en-US" sz="2400" dirty="0">
              <a:solidFill>
                <a:srgbClr val="C00000"/>
              </a:solidFill>
            </a:endParaRPr>
          </a:p>
        </p:txBody>
      </p:sp>
      <p:sp>
        <p:nvSpPr>
          <p:cNvPr id="30" name="矩形 29"/>
          <p:cNvSpPr/>
          <p:nvPr/>
        </p:nvSpPr>
        <p:spPr>
          <a:xfrm>
            <a:off x="8283309" y="3346813"/>
            <a:ext cx="3499556"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注意命令和方法的区别</a:t>
            </a:r>
            <a:endParaRPr lang="zh-CN" altLang="en-US" b="1" dirty="0">
              <a:solidFill>
                <a:srgbClr val="C00000"/>
              </a:solidFill>
            </a:endParaRPr>
          </a:p>
        </p:txBody>
      </p:sp>
      <p:pic>
        <p:nvPicPr>
          <p:cNvPr id="2" name="图片 1"/>
          <p:cNvPicPr>
            <a:picLocks noChangeAspect="1"/>
          </p:cNvPicPr>
          <p:nvPr/>
        </p:nvPicPr>
        <p:blipFill>
          <a:blip r:embed="rId1"/>
          <a:stretch>
            <a:fillRect/>
          </a:stretch>
        </p:blipFill>
        <p:spPr>
          <a:xfrm>
            <a:off x="1250147" y="2443021"/>
            <a:ext cx="6810375" cy="1131711"/>
          </a:xfrm>
          <a:prstGeom prst="rect">
            <a:avLst/>
          </a:prstGeom>
        </p:spPr>
      </p:pic>
      <p:pic>
        <p:nvPicPr>
          <p:cNvPr id="6" name="图片 5"/>
          <p:cNvPicPr>
            <a:picLocks noChangeAspect="1"/>
          </p:cNvPicPr>
          <p:nvPr/>
        </p:nvPicPr>
        <p:blipFill>
          <a:blip r:embed="rId2"/>
          <a:stretch>
            <a:fillRect/>
          </a:stretch>
        </p:blipFill>
        <p:spPr>
          <a:xfrm>
            <a:off x="1250146" y="4452414"/>
            <a:ext cx="6810375" cy="1333141"/>
          </a:xfrm>
          <a:prstGeom prst="rect">
            <a:avLst/>
          </a:prstGeom>
        </p:spPr>
      </p:pic>
      <p:sp>
        <p:nvSpPr>
          <p:cNvPr id="7" name="右大括号 6"/>
          <p:cNvSpPr/>
          <p:nvPr/>
        </p:nvSpPr>
        <p:spPr>
          <a:xfrm>
            <a:off x="8361145" y="2839453"/>
            <a:ext cx="359343" cy="2146433"/>
          </a:xfrm>
          <a:prstGeom prst="rightBrace">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0" name="标注: 线形 9"/>
          <p:cNvSpPr/>
          <p:nvPr/>
        </p:nvSpPr>
        <p:spPr>
          <a:xfrm>
            <a:off x="4305700" y="5921898"/>
            <a:ext cx="4553743" cy="529537"/>
          </a:xfrm>
          <a:prstGeom prst="borderCallout1">
            <a:avLst>
              <a:gd name="adj1" fmla="val 18750"/>
              <a:gd name="adj2" fmla="val -8333"/>
              <a:gd name="adj3" fmla="val -160618"/>
              <a:gd name="adj4" fmla="val -53139"/>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9900"/>
                </a:solidFill>
              </a:rPr>
              <a:t>pop</a:t>
            </a:r>
            <a:r>
              <a:rPr lang="zh-CN" altLang="en-US" b="1" dirty="0">
                <a:solidFill>
                  <a:srgbClr val="FF9900"/>
                </a:solidFill>
              </a:rPr>
              <a:t>方法删除元素同时会返回该元素</a:t>
            </a:r>
            <a:endParaRPr lang="zh-CN" altLang="en-US" b="1" dirty="0">
              <a:solidFill>
                <a:srgbClr val="FF9900"/>
              </a:solidFill>
            </a:endParaRPr>
          </a:p>
        </p:txBody>
      </p:sp>
    </p:spTree>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422348" y="1072445"/>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t>删除元素：</a:t>
            </a:r>
            <a:r>
              <a:rPr lang="en-US" altLang="zh-CN" sz="2800" dirty="0"/>
              <a:t>	</a:t>
            </a:r>
            <a:endParaRPr lang="en-US" altLang="zh-CN" sz="2800" dirty="0"/>
          </a:p>
          <a:p>
            <a:pPr marL="857250" lvl="1" indent="-457200">
              <a:lnSpc>
                <a:spcPct val="150000"/>
              </a:lnSpc>
              <a:buFont typeface="+mj-lt"/>
              <a:buAutoNum type="arabicPeriod" startAt="2"/>
            </a:pPr>
            <a:r>
              <a:rPr lang="zh-CN" altLang="en-US" sz="2400" dirty="0">
                <a:solidFill>
                  <a:schemeClr val="tx1">
                    <a:lumMod val="85000"/>
                    <a:lumOff val="15000"/>
                  </a:schemeClr>
                </a:solidFill>
              </a:rPr>
              <a:t>按索引删除元素</a:t>
            </a:r>
            <a:r>
              <a:rPr lang="en-US" altLang="zh-CN" sz="2400" dirty="0">
                <a:solidFill>
                  <a:schemeClr val="tx1">
                    <a:lumMod val="85000"/>
                    <a:lumOff val="15000"/>
                  </a:schemeClr>
                </a:solidFill>
              </a:rPr>
              <a:t>——pop</a:t>
            </a:r>
            <a:r>
              <a:rPr lang="zh-CN" altLang="en-US" sz="2400" dirty="0">
                <a:solidFill>
                  <a:schemeClr val="tx1">
                    <a:lumMod val="85000"/>
                    <a:lumOff val="15000"/>
                  </a:schemeClr>
                </a:solidFill>
              </a:rPr>
              <a:t>方法（续）</a:t>
            </a:r>
            <a:endParaRPr lang="en-US" altLang="zh-CN" sz="2400" dirty="0">
              <a:solidFill>
                <a:schemeClr val="tx1">
                  <a:lumMod val="85000"/>
                  <a:lumOff val="15000"/>
                </a:schemeClr>
              </a:solidFill>
            </a:endParaRPr>
          </a:p>
          <a:p>
            <a:pPr marL="400050" lvl="1" indent="0">
              <a:lnSpc>
                <a:spcPct val="150000"/>
              </a:lnSpc>
              <a:buNone/>
            </a:pPr>
            <a:endParaRPr lang="en-US" altLang="zh-CN" sz="2400" dirty="0">
              <a:solidFill>
                <a:schemeClr val="tx1">
                  <a:lumMod val="85000"/>
                  <a:lumOff val="15000"/>
                </a:schemeClr>
              </a:solidFill>
            </a:endParaRPr>
          </a:p>
          <a:p>
            <a:pPr marL="857250" lvl="1" indent="-457200">
              <a:lnSpc>
                <a:spcPct val="150000"/>
              </a:lnSpc>
              <a:buFont typeface="+mj-lt"/>
              <a:buAutoNum type="arabicPeriod"/>
            </a:pPr>
            <a:endParaRPr lang="en-US" altLang="zh-CN" sz="2400" dirty="0">
              <a:solidFill>
                <a:schemeClr val="tx1">
                  <a:lumMod val="85000"/>
                  <a:lumOff val="15000"/>
                </a:schemeClr>
              </a:solidFill>
            </a:endParaRPr>
          </a:p>
          <a:p>
            <a:pPr marL="857250" lvl="1" indent="-457200">
              <a:lnSpc>
                <a:spcPct val="150000"/>
              </a:lnSpc>
              <a:buFont typeface="+mj-lt"/>
              <a:buAutoNum type="arabicPeriod" startAt="3"/>
            </a:pPr>
            <a:r>
              <a:rPr lang="zh-CN" altLang="en-US" sz="2400" dirty="0">
                <a:solidFill>
                  <a:schemeClr val="tx1">
                    <a:lumMod val="85000"/>
                    <a:lumOff val="15000"/>
                  </a:schemeClr>
                </a:solidFill>
              </a:rPr>
              <a:t>按值删除元素</a:t>
            </a:r>
            <a:r>
              <a:rPr lang="en-US" altLang="zh-CN" sz="2400" dirty="0">
                <a:solidFill>
                  <a:schemeClr val="tx1">
                    <a:lumMod val="85000"/>
                    <a:lumOff val="15000"/>
                  </a:schemeClr>
                </a:solidFill>
              </a:rPr>
              <a:t>——remove</a:t>
            </a:r>
            <a:r>
              <a:rPr lang="zh-CN" altLang="en-US" sz="2400" dirty="0">
                <a:solidFill>
                  <a:schemeClr val="tx1">
                    <a:lumMod val="85000"/>
                    <a:lumOff val="15000"/>
                  </a:schemeClr>
                </a:solidFill>
              </a:rPr>
              <a:t>方法</a:t>
            </a:r>
            <a:endParaRPr lang="en-US" altLang="zh-CN" sz="2400" dirty="0">
              <a:solidFill>
                <a:schemeClr val="tx1">
                  <a:lumMod val="85000"/>
                  <a:lumOff val="15000"/>
                </a:schemeClr>
              </a:solidFill>
            </a:endParaRPr>
          </a:p>
          <a:p>
            <a:pPr marL="0" indent="0">
              <a:buNone/>
            </a:pPr>
            <a:endParaRPr lang="en-US" altLang="zh-CN" sz="2400" dirty="0"/>
          </a:p>
          <a:p>
            <a:pPr>
              <a:lnSpc>
                <a:spcPct val="150000"/>
              </a:lnSpc>
            </a:pPr>
            <a:endParaRPr lang="zh-CN" altLang="en-US" sz="2400" dirty="0">
              <a:solidFill>
                <a:srgbClr val="C00000"/>
              </a:solidFill>
            </a:endParaRPr>
          </a:p>
        </p:txBody>
      </p:sp>
      <p:sp>
        <p:nvSpPr>
          <p:cNvPr id="30" name="矩形 29"/>
          <p:cNvSpPr/>
          <p:nvPr/>
        </p:nvSpPr>
        <p:spPr>
          <a:xfrm>
            <a:off x="8060521" y="2499399"/>
            <a:ext cx="3499556"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缺省索引参数时，</a:t>
            </a:r>
            <a:r>
              <a:rPr lang="en-US" altLang="zh-CN" b="1" dirty="0">
                <a:solidFill>
                  <a:srgbClr val="C00000"/>
                </a:solidFill>
              </a:rPr>
              <a:t>pop</a:t>
            </a:r>
            <a:r>
              <a:rPr lang="zh-CN" altLang="en-US" b="1" dirty="0">
                <a:solidFill>
                  <a:srgbClr val="C00000"/>
                </a:solidFill>
              </a:rPr>
              <a:t>默认删除最后一个元素</a:t>
            </a:r>
            <a:endParaRPr lang="zh-CN" altLang="en-US" b="1" dirty="0">
              <a:solidFill>
                <a:srgbClr val="C00000"/>
              </a:solidFill>
            </a:endParaRPr>
          </a:p>
        </p:txBody>
      </p:sp>
      <p:pic>
        <p:nvPicPr>
          <p:cNvPr id="3" name="图片 2"/>
          <p:cNvPicPr>
            <a:picLocks noChangeAspect="1"/>
          </p:cNvPicPr>
          <p:nvPr/>
        </p:nvPicPr>
        <p:blipFill rotWithShape="1">
          <a:blip r:embed="rId1"/>
          <a:srcRect t="2589"/>
          <a:stretch>
            <a:fillRect/>
          </a:stretch>
        </p:blipFill>
        <p:spPr>
          <a:xfrm>
            <a:off x="1250146" y="2415941"/>
            <a:ext cx="6781800" cy="1298629"/>
          </a:xfrm>
          <a:prstGeom prst="rect">
            <a:avLst/>
          </a:prstGeom>
        </p:spPr>
      </p:pic>
      <p:pic>
        <p:nvPicPr>
          <p:cNvPr id="8" name="图片 7"/>
          <p:cNvPicPr>
            <a:picLocks noChangeAspect="1"/>
          </p:cNvPicPr>
          <p:nvPr/>
        </p:nvPicPr>
        <p:blipFill>
          <a:blip r:embed="rId2"/>
          <a:stretch>
            <a:fillRect/>
          </a:stretch>
        </p:blipFill>
        <p:spPr>
          <a:xfrm>
            <a:off x="1250146" y="4448975"/>
            <a:ext cx="7239000" cy="1131712"/>
          </a:xfrm>
          <a:prstGeom prst="rect">
            <a:avLst/>
          </a:prstGeom>
        </p:spPr>
      </p:pic>
    </p:spTree>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422348" y="1072445"/>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t>删除元素：</a:t>
            </a:r>
            <a:r>
              <a:rPr lang="en-US" altLang="zh-CN" sz="2800" dirty="0"/>
              <a:t>	</a:t>
            </a:r>
            <a:endParaRPr lang="en-US" altLang="zh-CN" sz="2800" dirty="0"/>
          </a:p>
          <a:p>
            <a:pPr marL="857250" lvl="1" indent="-457200">
              <a:lnSpc>
                <a:spcPct val="150000"/>
              </a:lnSpc>
              <a:buFont typeface="+mj-lt"/>
              <a:buAutoNum type="arabicPeriod" startAt="3"/>
            </a:pPr>
            <a:r>
              <a:rPr lang="zh-CN" altLang="en-US" sz="2400" dirty="0">
                <a:solidFill>
                  <a:schemeClr val="tx1">
                    <a:lumMod val="85000"/>
                    <a:lumOff val="15000"/>
                  </a:schemeClr>
                </a:solidFill>
              </a:rPr>
              <a:t>按值删除元素</a:t>
            </a:r>
            <a:r>
              <a:rPr lang="en-US" altLang="zh-CN" sz="2400" dirty="0">
                <a:solidFill>
                  <a:schemeClr val="tx1">
                    <a:lumMod val="85000"/>
                    <a:lumOff val="15000"/>
                  </a:schemeClr>
                </a:solidFill>
              </a:rPr>
              <a:t>——remove</a:t>
            </a:r>
            <a:r>
              <a:rPr lang="zh-CN" altLang="en-US" sz="2400" dirty="0">
                <a:solidFill>
                  <a:schemeClr val="tx1">
                    <a:lumMod val="85000"/>
                    <a:lumOff val="15000"/>
                  </a:schemeClr>
                </a:solidFill>
              </a:rPr>
              <a:t>方法（续）</a:t>
            </a:r>
            <a:endParaRPr lang="en-US" altLang="zh-CN" sz="2400" dirty="0">
              <a:solidFill>
                <a:schemeClr val="tx1">
                  <a:lumMod val="85000"/>
                  <a:lumOff val="15000"/>
                </a:schemeClr>
              </a:solidFill>
            </a:endParaRPr>
          </a:p>
          <a:p>
            <a:pPr marL="0" indent="0">
              <a:buNone/>
            </a:pPr>
            <a:endParaRPr lang="en-US" altLang="zh-CN" sz="2400" dirty="0"/>
          </a:p>
          <a:p>
            <a:pPr>
              <a:lnSpc>
                <a:spcPct val="150000"/>
              </a:lnSpc>
            </a:pPr>
            <a:endParaRPr lang="zh-CN" altLang="en-US" sz="2400" dirty="0">
              <a:solidFill>
                <a:srgbClr val="C00000"/>
              </a:solidFill>
            </a:endParaRPr>
          </a:p>
        </p:txBody>
      </p:sp>
      <p:sp>
        <p:nvSpPr>
          <p:cNvPr id="30" name="矩形 29"/>
          <p:cNvSpPr/>
          <p:nvPr/>
        </p:nvSpPr>
        <p:spPr>
          <a:xfrm>
            <a:off x="7036903" y="1231344"/>
            <a:ext cx="3791517"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列表中包含多个待删除元素时，</a:t>
            </a:r>
            <a:r>
              <a:rPr lang="en-US" altLang="zh-CN" b="1" dirty="0">
                <a:solidFill>
                  <a:srgbClr val="C00000"/>
                </a:solidFill>
              </a:rPr>
              <a:t>remove</a:t>
            </a:r>
            <a:r>
              <a:rPr lang="zh-CN" altLang="en-US" b="1" dirty="0">
                <a:solidFill>
                  <a:srgbClr val="C00000"/>
                </a:solidFill>
              </a:rPr>
              <a:t>删除</a:t>
            </a:r>
            <a:r>
              <a:rPr lang="zh-CN" altLang="zh-CN" b="1" dirty="0">
                <a:solidFill>
                  <a:srgbClr val="C00000"/>
                </a:solidFill>
              </a:rPr>
              <a:t>索引值相对</a:t>
            </a:r>
            <a:r>
              <a:rPr lang="zh-CN" altLang="en-US" b="1" dirty="0">
                <a:solidFill>
                  <a:srgbClr val="C00000"/>
                </a:solidFill>
              </a:rPr>
              <a:t>较</a:t>
            </a:r>
            <a:r>
              <a:rPr lang="zh-CN" altLang="zh-CN" b="1" dirty="0">
                <a:solidFill>
                  <a:srgbClr val="C00000"/>
                </a:solidFill>
              </a:rPr>
              <a:t>小</a:t>
            </a:r>
            <a:r>
              <a:rPr lang="zh-CN" altLang="en-US" b="1" dirty="0">
                <a:solidFill>
                  <a:srgbClr val="C00000"/>
                </a:solidFill>
              </a:rPr>
              <a:t>的那个</a:t>
            </a:r>
            <a:endParaRPr lang="zh-CN" altLang="en-US" b="1" dirty="0">
              <a:solidFill>
                <a:srgbClr val="C00000"/>
              </a:solidFill>
            </a:endParaRPr>
          </a:p>
        </p:txBody>
      </p:sp>
      <p:pic>
        <p:nvPicPr>
          <p:cNvPr id="2" name="图片 1"/>
          <p:cNvPicPr>
            <a:picLocks noChangeAspect="1"/>
          </p:cNvPicPr>
          <p:nvPr/>
        </p:nvPicPr>
        <p:blipFill>
          <a:blip r:embed="rId1"/>
          <a:stretch>
            <a:fillRect/>
          </a:stretch>
        </p:blipFill>
        <p:spPr>
          <a:xfrm>
            <a:off x="1250145" y="2499398"/>
            <a:ext cx="10368351" cy="929601"/>
          </a:xfrm>
          <a:prstGeom prst="rect">
            <a:avLst/>
          </a:prstGeom>
        </p:spPr>
      </p:pic>
      <p:sp>
        <p:nvSpPr>
          <p:cNvPr id="5" name="椭圆 4"/>
          <p:cNvSpPr/>
          <p:nvPr/>
        </p:nvSpPr>
        <p:spPr>
          <a:xfrm>
            <a:off x="7526956" y="2387065"/>
            <a:ext cx="808522" cy="4802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946880" y="2387065"/>
            <a:ext cx="808522" cy="4802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14" idx="4"/>
          </p:cNvCxnSpPr>
          <p:nvPr/>
        </p:nvCxnSpPr>
        <p:spPr>
          <a:xfrm flipH="1">
            <a:off x="8484032" y="2867278"/>
            <a:ext cx="1867109" cy="299434"/>
          </a:xfrm>
          <a:prstGeom prst="straightConnector1">
            <a:avLst/>
          </a:prstGeom>
          <a:ln w="19050">
            <a:solidFill>
              <a:srgbClr val="C00000"/>
            </a:solidFill>
            <a:tailEnd type="triangle"/>
          </a:ln>
        </p:spPr>
        <p:style>
          <a:lnRef idx="1">
            <a:schemeClr val="accent6"/>
          </a:lnRef>
          <a:fillRef idx="0">
            <a:schemeClr val="accent6"/>
          </a:fillRef>
          <a:effectRef idx="0">
            <a:schemeClr val="accent6"/>
          </a:effectRef>
          <a:fontRef idx="minor">
            <a:schemeClr val="tx1"/>
          </a:fontRef>
        </p:style>
      </p:cxnSp>
      <p:sp>
        <p:nvSpPr>
          <p:cNvPr id="18" name="椭圆 17"/>
          <p:cNvSpPr/>
          <p:nvPr/>
        </p:nvSpPr>
        <p:spPr>
          <a:xfrm>
            <a:off x="7675510" y="3044274"/>
            <a:ext cx="808522" cy="4802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1403" y="4280072"/>
            <a:ext cx="10368351" cy="214735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lvl="0" indent="-285750">
              <a:lnSpc>
                <a:spcPct val="150000"/>
              </a:lnSpc>
              <a:buFont typeface="Arial" panose="020B0604020202020204" pitchFamily="34" charset="0"/>
              <a:buChar char="•"/>
            </a:pPr>
            <a:r>
              <a:rPr lang="zh-CN" altLang="zh-CN" dirty="0"/>
              <a:t>已知待删除元素的索引时，可使用</a:t>
            </a:r>
            <a:r>
              <a:rPr lang="en-US" altLang="zh-CN" dirty="0"/>
              <a:t>del</a:t>
            </a:r>
            <a:r>
              <a:rPr lang="zh-CN" altLang="zh-CN" dirty="0"/>
              <a:t>命令和</a:t>
            </a:r>
            <a:r>
              <a:rPr lang="en-US" altLang="zh-CN" dirty="0"/>
              <a:t>pop</a:t>
            </a:r>
            <a:r>
              <a:rPr lang="zh-CN" altLang="zh-CN" dirty="0"/>
              <a:t>方法</a:t>
            </a:r>
            <a:r>
              <a:rPr lang="zh-CN" altLang="en-US" dirty="0"/>
              <a:t>；</a:t>
            </a:r>
            <a:endParaRPr lang="en-US" altLang="zh-CN" dirty="0"/>
          </a:p>
          <a:p>
            <a:pPr marL="285750" lvl="0" indent="-285750">
              <a:lnSpc>
                <a:spcPct val="150000"/>
              </a:lnSpc>
              <a:buFont typeface="Arial" panose="020B0604020202020204" pitchFamily="34" charset="0"/>
              <a:buChar char="•"/>
            </a:pPr>
            <a:r>
              <a:rPr lang="en-US" altLang="zh-CN" dirty="0"/>
              <a:t>pop</a:t>
            </a:r>
            <a:r>
              <a:rPr lang="zh-CN" altLang="zh-CN" dirty="0"/>
              <a:t>方法对于删除列表最末尾元素最为简单方便；</a:t>
            </a:r>
            <a:endParaRPr lang="en-US" altLang="zh-CN" dirty="0"/>
          </a:p>
          <a:p>
            <a:pPr marL="285750" lvl="0" indent="-285750">
              <a:lnSpc>
                <a:spcPct val="150000"/>
              </a:lnSpc>
              <a:buFont typeface="Arial" panose="020B0604020202020204" pitchFamily="34" charset="0"/>
              <a:buChar char="•"/>
            </a:pPr>
            <a:r>
              <a:rPr lang="zh-CN" altLang="zh-CN" dirty="0"/>
              <a:t>明确知道待删除元素值时，用</a:t>
            </a:r>
            <a:r>
              <a:rPr lang="en-US" altLang="zh-CN" dirty="0"/>
              <a:t>remove</a:t>
            </a:r>
            <a:r>
              <a:rPr lang="zh-CN" altLang="zh-CN" dirty="0"/>
              <a:t>方法更为简单。</a:t>
            </a:r>
            <a:endParaRPr lang="zh-CN" altLang="zh-CN" dirty="0"/>
          </a:p>
          <a:p>
            <a:pPr marL="285750" indent="-285750">
              <a:lnSpc>
                <a:spcPct val="150000"/>
              </a:lnSpc>
              <a:buFont typeface="Arial" panose="020B0604020202020204" pitchFamily="34" charset="0"/>
              <a:buChar char="•"/>
            </a:pPr>
            <a:r>
              <a:rPr lang="zh-CN" altLang="zh-CN" dirty="0"/>
              <a:t>与</a:t>
            </a:r>
            <a:r>
              <a:rPr lang="en-US" altLang="zh-CN" dirty="0"/>
              <a:t>del</a:t>
            </a:r>
            <a:r>
              <a:rPr lang="zh-CN" altLang="zh-CN" dirty="0"/>
              <a:t>命令和</a:t>
            </a:r>
            <a:r>
              <a:rPr lang="en-US" altLang="zh-CN" dirty="0"/>
              <a:t>remove</a:t>
            </a:r>
            <a:r>
              <a:rPr lang="zh-CN" altLang="zh-CN" dirty="0"/>
              <a:t>方法不同，</a:t>
            </a:r>
            <a:r>
              <a:rPr lang="en-US" altLang="zh-CN" dirty="0"/>
              <a:t>pop</a:t>
            </a:r>
            <a:r>
              <a:rPr lang="zh-CN" altLang="zh-CN" dirty="0"/>
              <a:t>方法在删除元素的同时会“弹出”这个被删除的元素，如果需要可以用一个变量“接住”它，以便进行进一步的后期操作。</a:t>
            </a:r>
            <a:endParaRPr lang="zh-CN" altLang="en-US" dirty="0"/>
          </a:p>
        </p:txBody>
      </p:sp>
    </p:spTree>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其他常用操作：</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a:p>
            <a:pPr marL="857250" lvl="1" indent="-457200">
              <a:lnSpc>
                <a:spcPct val="150000"/>
              </a:lnSpc>
              <a:buFont typeface="+mj-lt"/>
              <a:buAutoNum type="arabicPeriod"/>
            </a:pPr>
            <a:r>
              <a:rPr lang="en-US" altLang="zh-CN" sz="2400" dirty="0" err="1">
                <a:solidFill>
                  <a:schemeClr val="tx1">
                    <a:lumMod val="85000"/>
                    <a:lumOff val="15000"/>
                  </a:schemeClr>
                </a:solidFill>
              </a:rPr>
              <a:t>len</a:t>
            </a:r>
            <a:r>
              <a:rPr lang="zh-CN" altLang="en-US" sz="2400" dirty="0">
                <a:solidFill>
                  <a:schemeClr val="tx1">
                    <a:lumMod val="85000"/>
                    <a:lumOff val="15000"/>
                  </a:schemeClr>
                </a:solidFill>
              </a:rPr>
              <a:t>函数 </a:t>
            </a:r>
            <a:r>
              <a:rPr lang="en-US" altLang="zh-CN" sz="2400" dirty="0">
                <a:solidFill>
                  <a:schemeClr val="tx1">
                    <a:lumMod val="85000"/>
                    <a:lumOff val="15000"/>
                  </a:schemeClr>
                </a:solidFill>
              </a:rPr>
              <a:t>			</a:t>
            </a:r>
            <a:r>
              <a:rPr lang="en-US" altLang="zh-CN" sz="2400" dirty="0" err="1">
                <a:solidFill>
                  <a:schemeClr val="tx1">
                    <a:lumMod val="85000"/>
                    <a:lumOff val="15000"/>
                  </a:schemeClr>
                </a:solidFill>
              </a:rPr>
              <a:t>len</a:t>
            </a:r>
            <a:r>
              <a:rPr lang="zh-CN" altLang="en-US" sz="2400" dirty="0">
                <a:solidFill>
                  <a:schemeClr val="tx1">
                    <a:lumMod val="85000"/>
                    <a:lumOff val="15000"/>
                  </a:schemeClr>
                </a:solidFill>
              </a:rPr>
              <a:t>（列表）</a:t>
            </a:r>
            <a:endParaRPr lang="en-US" altLang="zh-CN" sz="2400" dirty="0">
              <a:solidFill>
                <a:schemeClr val="tx1">
                  <a:lumMod val="85000"/>
                  <a:lumOff val="15000"/>
                </a:schemeClr>
              </a:solidFill>
            </a:endParaRPr>
          </a:p>
          <a:p>
            <a:pPr lvl="2" indent="-342900">
              <a:lnSpc>
                <a:spcPct val="150000"/>
              </a:lnSpc>
              <a:buFont typeface="Calibri" panose="020F0502020204030204" pitchFamily="34" charset="0"/>
              <a:buChar char="−"/>
            </a:pPr>
            <a:r>
              <a:rPr lang="zh-CN" altLang="zh-CN" sz="2000" dirty="0">
                <a:solidFill>
                  <a:schemeClr val="tx1">
                    <a:lumMod val="85000"/>
                    <a:lumOff val="15000"/>
                  </a:schemeClr>
                </a:solidFill>
              </a:rPr>
              <a:t>统计和返回指定列表的长度，即列表中元素的个数</a:t>
            </a:r>
            <a:endParaRPr lang="en-US" altLang="zh-CN" sz="2000" dirty="0">
              <a:solidFill>
                <a:schemeClr val="tx1">
                  <a:lumMod val="85000"/>
                  <a:lumOff val="15000"/>
                </a:schemeClr>
              </a:solidFill>
            </a:endParaRPr>
          </a:p>
          <a:p>
            <a:pPr lvl="1" indent="-342900">
              <a:lnSpc>
                <a:spcPct val="150000"/>
              </a:lnSpc>
              <a:buFont typeface="+mj-lt"/>
              <a:buAutoNum type="arabicPeriod"/>
            </a:pPr>
            <a:r>
              <a:rPr lang="en-US" altLang="zh-CN" sz="2400" dirty="0">
                <a:solidFill>
                  <a:schemeClr val="tx1">
                    <a:lumMod val="85000"/>
                    <a:lumOff val="15000"/>
                  </a:schemeClr>
                </a:solidFill>
              </a:rPr>
              <a:t>in</a:t>
            </a:r>
            <a:r>
              <a:rPr lang="zh-CN" altLang="en-US" sz="2400" dirty="0">
                <a:solidFill>
                  <a:schemeClr val="tx1">
                    <a:lumMod val="85000"/>
                    <a:lumOff val="15000"/>
                  </a:schemeClr>
                </a:solidFill>
              </a:rPr>
              <a:t>运算 和 </a:t>
            </a:r>
            <a:r>
              <a:rPr lang="en-US" altLang="zh-CN" sz="2400" dirty="0">
                <a:solidFill>
                  <a:schemeClr val="tx1">
                    <a:lumMod val="85000"/>
                    <a:lumOff val="15000"/>
                  </a:schemeClr>
                </a:solidFill>
              </a:rPr>
              <a:t>not in</a:t>
            </a:r>
            <a:r>
              <a:rPr lang="zh-CN" altLang="en-US" sz="2400" dirty="0">
                <a:solidFill>
                  <a:schemeClr val="tx1">
                    <a:lumMod val="85000"/>
                    <a:lumOff val="15000"/>
                  </a:schemeClr>
                </a:solidFill>
              </a:rPr>
              <a:t>运算</a:t>
            </a:r>
            <a:r>
              <a:rPr lang="en-US" altLang="zh-CN" sz="2400" dirty="0">
                <a:solidFill>
                  <a:schemeClr val="tx1">
                    <a:lumMod val="85000"/>
                    <a:lumOff val="15000"/>
                  </a:schemeClr>
                </a:solidFill>
              </a:rPr>
              <a:t>		</a:t>
            </a:r>
            <a:r>
              <a:rPr lang="zh-CN" altLang="en-US" sz="2400" dirty="0">
                <a:solidFill>
                  <a:schemeClr val="tx1">
                    <a:lumMod val="85000"/>
                    <a:lumOff val="15000"/>
                  </a:schemeClr>
                </a:solidFill>
              </a:rPr>
              <a:t>元素  </a:t>
            </a:r>
            <a:r>
              <a:rPr lang="en-US" altLang="zh-CN" sz="2400" dirty="0">
                <a:solidFill>
                  <a:schemeClr val="tx1">
                    <a:lumMod val="85000"/>
                    <a:lumOff val="15000"/>
                  </a:schemeClr>
                </a:solidFill>
              </a:rPr>
              <a:t>in</a:t>
            </a:r>
            <a:r>
              <a:rPr lang="zh-CN" altLang="en-US" sz="2400" dirty="0">
                <a:solidFill>
                  <a:schemeClr val="tx1">
                    <a:lumMod val="85000"/>
                    <a:lumOff val="15000"/>
                  </a:schemeClr>
                </a:solidFill>
              </a:rPr>
              <a:t>（</a:t>
            </a:r>
            <a:r>
              <a:rPr lang="en-US" altLang="zh-CN" sz="2400" dirty="0">
                <a:solidFill>
                  <a:schemeClr val="tx1">
                    <a:lumMod val="85000"/>
                    <a:lumOff val="15000"/>
                  </a:schemeClr>
                </a:solidFill>
              </a:rPr>
              <a:t>not in</a:t>
            </a:r>
            <a:r>
              <a:rPr lang="zh-CN" altLang="en-US" sz="2400" dirty="0">
                <a:solidFill>
                  <a:schemeClr val="tx1">
                    <a:lumMod val="85000"/>
                    <a:lumOff val="15000"/>
                  </a:schemeClr>
                </a:solidFill>
              </a:rPr>
              <a:t>）列表</a:t>
            </a:r>
            <a:endParaRPr lang="en-US" altLang="zh-CN" sz="2400" dirty="0">
              <a:solidFill>
                <a:schemeClr val="tx1">
                  <a:lumMod val="85000"/>
                  <a:lumOff val="15000"/>
                </a:schemeClr>
              </a:solidFill>
            </a:endParaRPr>
          </a:p>
          <a:p>
            <a:pPr marL="1200150" lvl="2" indent="-342900">
              <a:lnSpc>
                <a:spcPct val="150000"/>
              </a:lnSpc>
              <a:buFont typeface="Calibri" panose="020F0502020204030204" pitchFamily="34" charset="0"/>
              <a:buChar char="−"/>
            </a:pPr>
            <a:r>
              <a:rPr lang="zh-CN" altLang="zh-CN" sz="2000" dirty="0">
                <a:solidFill>
                  <a:schemeClr val="tx1">
                    <a:lumMod val="85000"/>
                    <a:lumOff val="15000"/>
                  </a:schemeClr>
                </a:solidFill>
              </a:rPr>
              <a:t>用来判断指定的元素是否在列表中</a:t>
            </a:r>
            <a:endParaRPr lang="en-US" altLang="zh-CN" sz="2000" dirty="0">
              <a:solidFill>
                <a:schemeClr val="tx1">
                  <a:lumMod val="85000"/>
                  <a:lumOff val="15000"/>
                </a:schemeClr>
              </a:solidFill>
            </a:endParaRPr>
          </a:p>
          <a:p>
            <a:pPr marL="914400" lvl="1" indent="-457200">
              <a:lnSpc>
                <a:spcPct val="150000"/>
              </a:lnSpc>
              <a:buFont typeface="+mj-lt"/>
              <a:buAutoNum type="arabicPeriod"/>
            </a:pPr>
            <a:r>
              <a:rPr lang="en-US" altLang="zh-CN" sz="2400" dirty="0">
                <a:solidFill>
                  <a:schemeClr val="tx1">
                    <a:lumMod val="85000"/>
                    <a:lumOff val="15000"/>
                  </a:schemeClr>
                </a:solidFill>
              </a:rPr>
              <a:t>index</a:t>
            </a:r>
            <a:r>
              <a:rPr lang="zh-CN" altLang="en-US" sz="2400" dirty="0">
                <a:solidFill>
                  <a:schemeClr val="tx1">
                    <a:lumMod val="85000"/>
                    <a:lumOff val="15000"/>
                  </a:schemeClr>
                </a:solidFill>
              </a:rPr>
              <a:t>方法</a:t>
            </a:r>
            <a:r>
              <a:rPr lang="en-US" altLang="zh-CN" sz="2400" dirty="0">
                <a:solidFill>
                  <a:schemeClr val="tx1">
                    <a:lumMod val="85000"/>
                    <a:lumOff val="15000"/>
                  </a:schemeClr>
                </a:solidFill>
              </a:rPr>
              <a:t>			</a:t>
            </a:r>
            <a:r>
              <a:rPr lang="zh-CN" altLang="en-US" sz="2400" dirty="0">
                <a:solidFill>
                  <a:schemeClr val="tx1">
                    <a:lumMod val="85000"/>
                    <a:lumOff val="15000"/>
                  </a:schemeClr>
                </a:solidFill>
              </a:rPr>
              <a:t>列表</a:t>
            </a:r>
            <a:r>
              <a:rPr lang="en-US" altLang="zh-CN" sz="2400" dirty="0">
                <a:solidFill>
                  <a:schemeClr val="tx1">
                    <a:lumMod val="85000"/>
                    <a:lumOff val="15000"/>
                  </a:schemeClr>
                </a:solidFill>
              </a:rPr>
              <a:t>.index(</a:t>
            </a:r>
            <a:r>
              <a:rPr lang="zh-CN" altLang="en-US" sz="2400" dirty="0">
                <a:solidFill>
                  <a:schemeClr val="tx1">
                    <a:lumMod val="85000"/>
                    <a:lumOff val="15000"/>
                  </a:schemeClr>
                </a:solidFill>
              </a:rPr>
              <a:t>元素</a:t>
            </a:r>
            <a:r>
              <a:rPr lang="en-US" altLang="zh-CN" sz="2400" dirty="0">
                <a:solidFill>
                  <a:schemeClr val="tx1">
                    <a:lumMod val="85000"/>
                    <a:lumOff val="15000"/>
                  </a:schemeClr>
                </a:solidFill>
              </a:rPr>
              <a:t>)</a:t>
            </a:r>
            <a:endParaRPr lang="en-US" altLang="zh-CN" sz="2400" dirty="0">
              <a:solidFill>
                <a:schemeClr val="tx1">
                  <a:lumMod val="85000"/>
                  <a:lumOff val="15000"/>
                </a:schemeClr>
              </a:solidFill>
            </a:endParaRPr>
          </a:p>
          <a:p>
            <a:pPr marL="1314450" lvl="2" indent="-457200">
              <a:lnSpc>
                <a:spcPct val="150000"/>
              </a:lnSpc>
              <a:buFont typeface="Calibri" panose="020F0502020204030204" pitchFamily="34" charset="0"/>
              <a:buChar char="−"/>
            </a:pPr>
            <a:r>
              <a:rPr lang="zh-CN" altLang="zh-CN" sz="2000" dirty="0">
                <a:solidFill>
                  <a:schemeClr val="tx1">
                    <a:lumMod val="85000"/>
                    <a:lumOff val="15000"/>
                  </a:schemeClr>
                </a:solidFill>
              </a:rPr>
              <a:t>用来在列表中查找指定的元素，如果找到返回第一个元素对应的索引；如果找不到，会直接报错。</a:t>
            </a:r>
            <a:endParaRPr lang="en-US" altLang="zh-CN" sz="2000" dirty="0">
              <a:solidFill>
                <a:schemeClr val="tx1">
                  <a:lumMod val="85000"/>
                  <a:lumOff val="15000"/>
                </a:schemeClr>
              </a:solidFill>
            </a:endParaRPr>
          </a:p>
          <a:p>
            <a:pPr marL="914400" lvl="1" indent="-457200">
              <a:lnSpc>
                <a:spcPct val="150000"/>
              </a:lnSpc>
              <a:buFont typeface="+mj-lt"/>
              <a:buAutoNum type="arabicPeriod"/>
            </a:pPr>
            <a:r>
              <a:rPr lang="en-US" altLang="zh-CN" sz="2200" dirty="0">
                <a:solidFill>
                  <a:schemeClr val="tx1">
                    <a:lumMod val="85000"/>
                    <a:lumOff val="15000"/>
                  </a:schemeClr>
                </a:solidFill>
              </a:rPr>
              <a:t>count</a:t>
            </a:r>
            <a:r>
              <a:rPr lang="zh-CN" altLang="en-US" sz="2200" dirty="0">
                <a:solidFill>
                  <a:schemeClr val="tx1">
                    <a:lumMod val="85000"/>
                    <a:lumOff val="15000"/>
                  </a:schemeClr>
                </a:solidFill>
              </a:rPr>
              <a:t>方法</a:t>
            </a:r>
            <a:r>
              <a:rPr lang="en-US" altLang="zh-CN" sz="2200" dirty="0">
                <a:solidFill>
                  <a:schemeClr val="tx1">
                    <a:lumMod val="85000"/>
                    <a:lumOff val="15000"/>
                  </a:schemeClr>
                </a:solidFill>
              </a:rPr>
              <a:t>			</a:t>
            </a:r>
            <a:r>
              <a:rPr lang="zh-CN" altLang="en-US" sz="2200" dirty="0">
                <a:solidFill>
                  <a:schemeClr val="tx1">
                    <a:lumMod val="85000"/>
                    <a:lumOff val="15000"/>
                  </a:schemeClr>
                </a:solidFill>
              </a:rPr>
              <a:t>列表</a:t>
            </a:r>
            <a:r>
              <a:rPr lang="en-US" altLang="zh-CN" sz="2200" dirty="0">
                <a:solidFill>
                  <a:schemeClr val="tx1">
                    <a:lumMod val="85000"/>
                    <a:lumOff val="15000"/>
                  </a:schemeClr>
                </a:solidFill>
              </a:rPr>
              <a:t>.count(</a:t>
            </a:r>
            <a:r>
              <a:rPr lang="zh-CN" altLang="en-US" sz="2200" dirty="0">
                <a:solidFill>
                  <a:schemeClr val="tx1">
                    <a:lumMod val="85000"/>
                    <a:lumOff val="15000"/>
                  </a:schemeClr>
                </a:solidFill>
              </a:rPr>
              <a:t>元素</a:t>
            </a:r>
            <a:r>
              <a:rPr lang="en-US" altLang="zh-CN" sz="2200" dirty="0">
                <a:solidFill>
                  <a:schemeClr val="tx1">
                    <a:lumMod val="85000"/>
                    <a:lumOff val="15000"/>
                  </a:schemeClr>
                </a:solidFill>
              </a:rPr>
              <a:t>)</a:t>
            </a:r>
            <a:endParaRPr lang="en-US" altLang="zh-CN" sz="2200" dirty="0">
              <a:solidFill>
                <a:schemeClr val="tx1">
                  <a:lumMod val="85000"/>
                  <a:lumOff val="15000"/>
                </a:schemeClr>
              </a:solidFill>
            </a:endParaRPr>
          </a:p>
          <a:p>
            <a:pPr marL="1314450" lvl="2" indent="-457200">
              <a:lnSpc>
                <a:spcPct val="150000"/>
              </a:lnSpc>
              <a:buFont typeface="Calibri" panose="020F0502020204030204" pitchFamily="34" charset="0"/>
              <a:buChar char="−"/>
            </a:pPr>
            <a:r>
              <a:rPr lang="zh-CN" altLang="zh-CN" sz="2000" dirty="0">
                <a:solidFill>
                  <a:schemeClr val="tx1">
                    <a:lumMod val="85000"/>
                    <a:lumOff val="15000"/>
                  </a:schemeClr>
                </a:solidFill>
              </a:rPr>
              <a:t>用来统计并返回列表中指定元素的个数</a:t>
            </a:r>
            <a:endParaRPr lang="en-US" altLang="zh-CN" sz="1600" dirty="0">
              <a:solidFill>
                <a:schemeClr val="tx1">
                  <a:lumMod val="85000"/>
                  <a:lumOff val="15000"/>
                </a:schemeClr>
              </a:solidFill>
            </a:endParaRPr>
          </a:p>
        </p:txBody>
      </p:sp>
    </p:spTree>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遍历列表：</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a:p>
            <a:pPr marL="400050" lvl="1" indent="0">
              <a:lnSpc>
                <a:spcPct val="150000"/>
              </a:lnSpc>
              <a:buNone/>
            </a:pPr>
            <a:r>
              <a:rPr lang="zh-CN" altLang="zh-CN" sz="2400" dirty="0"/>
              <a:t>遍历，简单的说就是“从头到尾”的访问列表元素</a:t>
            </a:r>
            <a:r>
              <a:rPr lang="zh-CN" altLang="en-US" sz="2400" dirty="0"/>
              <a:t>。</a:t>
            </a:r>
            <a:endParaRPr lang="en-US" altLang="zh-CN" sz="2400" dirty="0"/>
          </a:p>
          <a:p>
            <a:pPr marL="400050" lvl="1" indent="0">
              <a:lnSpc>
                <a:spcPct val="150000"/>
              </a:lnSpc>
              <a:buNone/>
            </a:pPr>
            <a:r>
              <a:rPr lang="en-US" altLang="zh-CN" sz="2400" dirty="0">
                <a:solidFill>
                  <a:schemeClr val="tx1">
                    <a:lumMod val="85000"/>
                    <a:lumOff val="15000"/>
                  </a:schemeClr>
                </a:solidFill>
              </a:rPr>
              <a:t>	guests[ 0 ]</a:t>
            </a:r>
            <a:endParaRPr lang="en-US" altLang="zh-CN" sz="2400" dirty="0">
              <a:solidFill>
                <a:schemeClr val="tx1">
                  <a:lumMod val="85000"/>
                  <a:lumOff val="15000"/>
                </a:schemeClr>
              </a:solidFill>
            </a:endParaRPr>
          </a:p>
          <a:p>
            <a:pPr marL="400050" lvl="1" indent="0">
              <a:lnSpc>
                <a:spcPct val="150000"/>
              </a:lnSpc>
              <a:buNone/>
            </a:pPr>
            <a:r>
              <a:rPr lang="en-US" altLang="zh-CN" sz="2400" dirty="0">
                <a:solidFill>
                  <a:schemeClr val="tx1">
                    <a:lumMod val="85000"/>
                    <a:lumOff val="15000"/>
                  </a:schemeClr>
                </a:solidFill>
              </a:rPr>
              <a:t>	guests[ 1 ]</a:t>
            </a:r>
            <a:endParaRPr lang="en-US" altLang="zh-CN" sz="2400" dirty="0">
              <a:solidFill>
                <a:schemeClr val="tx1">
                  <a:lumMod val="85000"/>
                  <a:lumOff val="15000"/>
                </a:schemeClr>
              </a:solidFill>
            </a:endParaRPr>
          </a:p>
          <a:p>
            <a:pPr marL="400050" lvl="1" indent="0">
              <a:lnSpc>
                <a:spcPct val="150000"/>
              </a:lnSpc>
              <a:buNone/>
            </a:pPr>
            <a:r>
              <a:rPr lang="en-US" altLang="zh-CN" sz="2400" dirty="0">
                <a:solidFill>
                  <a:schemeClr val="tx1">
                    <a:lumMod val="85000"/>
                    <a:lumOff val="15000"/>
                  </a:schemeClr>
                </a:solidFill>
              </a:rPr>
              <a:t>	guests[ 2 ]</a:t>
            </a:r>
            <a:endParaRPr lang="en-US" altLang="zh-CN" sz="2400" dirty="0">
              <a:solidFill>
                <a:schemeClr val="tx1">
                  <a:lumMod val="85000"/>
                  <a:lumOff val="15000"/>
                </a:schemeClr>
              </a:solidFill>
            </a:endParaRPr>
          </a:p>
          <a:p>
            <a:pPr marL="400050" lvl="1" indent="0">
              <a:lnSpc>
                <a:spcPct val="150000"/>
              </a:lnSpc>
              <a:buNone/>
            </a:pPr>
            <a:r>
              <a:rPr lang="en-US" altLang="zh-CN" sz="2400" dirty="0">
                <a:solidFill>
                  <a:schemeClr val="tx1">
                    <a:lumMod val="85000"/>
                    <a:lumOff val="15000"/>
                  </a:schemeClr>
                </a:solidFill>
              </a:rPr>
              <a:t>	……</a:t>
            </a:r>
            <a:endParaRPr lang="en-US" altLang="zh-CN" sz="2400" dirty="0">
              <a:solidFill>
                <a:schemeClr val="tx1">
                  <a:lumMod val="85000"/>
                  <a:lumOff val="15000"/>
                </a:schemeClr>
              </a:solidFill>
            </a:endParaRPr>
          </a:p>
          <a:p>
            <a:pPr marL="400050" lvl="1" indent="0">
              <a:lnSpc>
                <a:spcPct val="150000"/>
              </a:lnSpc>
              <a:buNone/>
            </a:pPr>
            <a:r>
              <a:rPr lang="en-US" altLang="zh-CN" sz="2400" dirty="0">
                <a:solidFill>
                  <a:schemeClr val="tx1">
                    <a:lumMod val="85000"/>
                    <a:lumOff val="15000"/>
                  </a:schemeClr>
                </a:solidFill>
              </a:rPr>
              <a:t>	guests[ </a:t>
            </a:r>
            <a:r>
              <a:rPr lang="en-US" altLang="zh-CN" sz="2400" dirty="0" err="1">
                <a:solidFill>
                  <a:schemeClr val="tx1">
                    <a:lumMod val="85000"/>
                    <a:lumOff val="15000"/>
                  </a:schemeClr>
                </a:solidFill>
              </a:rPr>
              <a:t>i</a:t>
            </a:r>
            <a:r>
              <a:rPr lang="en-US" altLang="zh-CN" sz="2400" dirty="0">
                <a:solidFill>
                  <a:schemeClr val="tx1">
                    <a:lumMod val="85000"/>
                    <a:lumOff val="15000"/>
                  </a:schemeClr>
                </a:solidFill>
              </a:rPr>
              <a:t>  ]</a:t>
            </a:r>
            <a:endParaRPr lang="en-US" altLang="zh-CN" sz="2400" dirty="0">
              <a:solidFill>
                <a:schemeClr val="tx1">
                  <a:lumMod val="85000"/>
                  <a:lumOff val="15000"/>
                </a:schemeClr>
              </a:solidFill>
            </a:endParaRPr>
          </a:p>
          <a:p>
            <a:pPr marL="400050" lvl="1" indent="0">
              <a:lnSpc>
                <a:spcPct val="150000"/>
              </a:lnSpc>
              <a:buNone/>
            </a:pPr>
            <a:r>
              <a:rPr lang="en-US" altLang="zh-CN" sz="2400" dirty="0">
                <a:solidFill>
                  <a:schemeClr val="tx1">
                    <a:lumMod val="85000"/>
                    <a:lumOff val="15000"/>
                  </a:schemeClr>
                </a:solidFill>
              </a:rPr>
              <a:t>	……</a:t>
            </a:r>
            <a:endParaRPr lang="en-US" altLang="zh-CN" sz="2400" dirty="0">
              <a:solidFill>
                <a:schemeClr val="tx1">
                  <a:lumMod val="85000"/>
                  <a:lumOff val="15000"/>
                </a:schemeClr>
              </a:solidFill>
            </a:endParaRPr>
          </a:p>
          <a:p>
            <a:pPr marL="400050" lvl="1" indent="0">
              <a:lnSpc>
                <a:spcPct val="150000"/>
              </a:lnSpc>
              <a:buNone/>
            </a:pPr>
            <a:endParaRPr lang="en-US" altLang="zh-CN" sz="1400" dirty="0">
              <a:solidFill>
                <a:schemeClr val="tx1">
                  <a:lumMod val="85000"/>
                  <a:lumOff val="15000"/>
                </a:schemeClr>
              </a:solidFill>
            </a:endParaRPr>
          </a:p>
        </p:txBody>
      </p:sp>
      <p:grpSp>
        <p:nvGrpSpPr>
          <p:cNvPr id="9" name="组合 8"/>
          <p:cNvGrpSpPr/>
          <p:nvPr/>
        </p:nvGrpSpPr>
        <p:grpSpPr>
          <a:xfrm>
            <a:off x="2319688" y="2362945"/>
            <a:ext cx="1491916" cy="3003072"/>
            <a:chOff x="1809549" y="2358189"/>
            <a:chExt cx="1491916" cy="3003072"/>
          </a:xfrm>
        </p:grpSpPr>
        <p:sp>
          <p:nvSpPr>
            <p:cNvPr id="2" name="矩形 1"/>
            <p:cNvSpPr/>
            <p:nvPr/>
          </p:nvSpPr>
          <p:spPr>
            <a:xfrm>
              <a:off x="1809549" y="2358189"/>
              <a:ext cx="240632" cy="3003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2" idx="3"/>
            </p:cNvCxnSpPr>
            <p:nvPr/>
          </p:nvCxnSpPr>
          <p:spPr>
            <a:xfrm>
              <a:off x="2050181" y="3859725"/>
              <a:ext cx="125128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4218655" y="3566126"/>
            <a:ext cx="4161743" cy="596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0, 1, 2, 3, …, </a:t>
            </a:r>
            <a:r>
              <a:rPr lang="en-US" altLang="zh-CN" sz="2400" dirty="0" err="1">
                <a:solidFill>
                  <a:srgbClr val="FF0000"/>
                </a:solidFill>
              </a:rPr>
              <a:t>i</a:t>
            </a:r>
            <a:r>
              <a:rPr lang="en-US" altLang="zh-CN" sz="2400" dirty="0">
                <a:solidFill>
                  <a:srgbClr val="FF0000"/>
                </a:solidFill>
              </a:rPr>
              <a:t>, …, </a:t>
            </a:r>
            <a:r>
              <a:rPr lang="en-US" altLang="zh-CN" sz="2400" dirty="0" err="1">
                <a:solidFill>
                  <a:srgbClr val="FF0000"/>
                </a:solidFill>
              </a:rPr>
              <a:t>len</a:t>
            </a:r>
            <a:r>
              <a:rPr lang="en-US" altLang="zh-CN" sz="2400" dirty="0">
                <a:solidFill>
                  <a:srgbClr val="FF0000"/>
                </a:solidFill>
              </a:rPr>
              <a:t>(guests)-1</a:t>
            </a:r>
            <a:endParaRPr lang="zh-CN" altLang="en-US" sz="2400" dirty="0">
              <a:solidFill>
                <a:srgbClr val="FF0000"/>
              </a:solidFill>
            </a:endParaRPr>
          </a:p>
        </p:txBody>
      </p:sp>
      <p:sp>
        <p:nvSpPr>
          <p:cNvPr id="10" name="箭头: 下 9"/>
          <p:cNvSpPr/>
          <p:nvPr/>
        </p:nvSpPr>
        <p:spPr>
          <a:xfrm>
            <a:off x="6166166" y="4222202"/>
            <a:ext cx="266719" cy="346566"/>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839806" y="4628135"/>
            <a:ext cx="3019258" cy="490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rPr>
              <a:t>range(</a:t>
            </a:r>
            <a:r>
              <a:rPr lang="en-US" altLang="zh-CN" sz="2400" dirty="0" err="1">
                <a:solidFill>
                  <a:schemeClr val="tx1">
                    <a:lumMod val="75000"/>
                    <a:lumOff val="25000"/>
                  </a:schemeClr>
                </a:solidFill>
              </a:rPr>
              <a:t>len</a:t>
            </a:r>
            <a:r>
              <a:rPr lang="en-US" altLang="zh-CN" sz="2400" dirty="0">
                <a:solidFill>
                  <a:schemeClr val="tx1">
                    <a:lumMod val="75000"/>
                    <a:lumOff val="25000"/>
                  </a:schemeClr>
                </a:solidFill>
              </a:rPr>
              <a:t>(guests))</a:t>
            </a:r>
            <a:endParaRPr lang="zh-CN" altLang="en-US" sz="2400" dirty="0">
              <a:solidFill>
                <a:schemeClr val="tx1">
                  <a:lumMod val="75000"/>
                  <a:lumOff val="25000"/>
                </a:schemeClr>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遍历列表：</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a:p>
            <a:pPr marL="857250" lvl="1" indent="-457200">
              <a:lnSpc>
                <a:spcPct val="150000"/>
              </a:lnSpc>
              <a:buFont typeface="+mj-lt"/>
              <a:buAutoNum type="arabicPeriod"/>
            </a:pPr>
            <a:r>
              <a:rPr lang="zh-CN" altLang="en-US" sz="2400" dirty="0"/>
              <a:t>使用</a:t>
            </a:r>
            <a:r>
              <a:rPr lang="en-US" altLang="zh-CN" sz="2400" dirty="0"/>
              <a:t>range</a:t>
            </a:r>
            <a:r>
              <a:rPr lang="zh-CN" altLang="en-US" sz="2400" dirty="0"/>
              <a:t>函数</a:t>
            </a:r>
            <a:r>
              <a:rPr lang="zh-CN" altLang="zh-CN" sz="2400" dirty="0"/>
              <a:t>遍历列表</a:t>
            </a:r>
            <a:r>
              <a:rPr lang="zh-CN" altLang="en-US" sz="2400" dirty="0"/>
              <a:t>。</a:t>
            </a:r>
            <a:endParaRPr lang="en-US" altLang="zh-CN" sz="2400" dirty="0"/>
          </a:p>
          <a:p>
            <a:pPr marL="857250" lvl="1" indent="-457200">
              <a:lnSpc>
                <a:spcPct val="150000"/>
              </a:lnSpc>
              <a:buFont typeface="+mj-lt"/>
              <a:buAutoNum type="arabicPeriod"/>
            </a:pPr>
            <a:endParaRPr lang="en-US" altLang="zh-CN" sz="2400" dirty="0"/>
          </a:p>
          <a:p>
            <a:pPr marL="400050" lvl="1" indent="0">
              <a:lnSpc>
                <a:spcPct val="150000"/>
              </a:lnSpc>
              <a:buNone/>
            </a:pP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pic>
        <p:nvPicPr>
          <p:cNvPr id="3" name="图片 2"/>
          <p:cNvPicPr>
            <a:picLocks noChangeAspect="1"/>
          </p:cNvPicPr>
          <p:nvPr/>
        </p:nvPicPr>
        <p:blipFill>
          <a:blip r:embed="rId1"/>
          <a:stretch>
            <a:fillRect/>
          </a:stretch>
        </p:blipFill>
        <p:spPr>
          <a:xfrm>
            <a:off x="1360922" y="2517090"/>
            <a:ext cx="8201296" cy="2197419"/>
          </a:xfrm>
          <a:prstGeom prst="rect">
            <a:avLst/>
          </a:prstGeom>
        </p:spPr>
      </p:pic>
      <p:cxnSp>
        <p:nvCxnSpPr>
          <p:cNvPr id="8" name="直接连接符 7"/>
          <p:cNvCxnSpPr/>
          <p:nvPr/>
        </p:nvCxnSpPr>
        <p:spPr>
          <a:xfrm>
            <a:off x="2810577" y="2877954"/>
            <a:ext cx="1905802"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2" name="标注: 线形 11"/>
          <p:cNvSpPr/>
          <p:nvPr/>
        </p:nvSpPr>
        <p:spPr>
          <a:xfrm>
            <a:off x="5539338" y="3375979"/>
            <a:ext cx="4022879" cy="683390"/>
          </a:xfrm>
          <a:prstGeom prst="borderCallout1">
            <a:avLst>
              <a:gd name="adj1" fmla="val 18750"/>
              <a:gd name="adj2" fmla="val -8333"/>
              <a:gd name="adj3" fmla="val -70600"/>
              <a:gd name="adj4" fmla="val -20121"/>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修改</a:t>
            </a:r>
            <a:r>
              <a:rPr lang="en-US" altLang="zh-CN" dirty="0">
                <a:solidFill>
                  <a:srgbClr val="C00000"/>
                </a:solidFill>
              </a:rPr>
              <a:t>range</a:t>
            </a:r>
            <a:r>
              <a:rPr lang="zh-CN" altLang="en-US" dirty="0">
                <a:solidFill>
                  <a:srgbClr val="C00000"/>
                </a:solidFill>
              </a:rPr>
              <a:t>函数的参数</a:t>
            </a:r>
            <a:r>
              <a:rPr lang="en-US" altLang="zh-CN" dirty="0">
                <a:solidFill>
                  <a:srgbClr val="C00000"/>
                </a:solidFill>
              </a:rPr>
              <a:t>,</a:t>
            </a:r>
            <a:r>
              <a:rPr lang="zh-CN" altLang="en-US" dirty="0">
                <a:solidFill>
                  <a:srgbClr val="C00000"/>
                </a:solidFill>
              </a:rPr>
              <a:t>可以灵活访问列表的部分元素</a:t>
            </a:r>
            <a:endParaRPr lang="zh-CN" altLang="en-US" dirty="0">
              <a:solidFill>
                <a:srgbClr val="C00000"/>
              </a:solidFill>
            </a:endParaRPr>
          </a:p>
        </p:txBody>
      </p:sp>
    </p:spTree>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遍历列表：</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a:p>
            <a:pPr marL="857250" lvl="1" indent="-457200">
              <a:lnSpc>
                <a:spcPct val="150000"/>
              </a:lnSpc>
              <a:buFont typeface="+mj-lt"/>
              <a:buAutoNum type="arabicPeriod" startAt="2"/>
            </a:pPr>
            <a:r>
              <a:rPr lang="zh-CN" altLang="en-US" sz="2400" dirty="0"/>
              <a:t>直接的元素</a:t>
            </a:r>
            <a:r>
              <a:rPr lang="zh-CN" altLang="zh-CN" sz="2400" dirty="0"/>
              <a:t>遍历</a:t>
            </a:r>
            <a:r>
              <a:rPr lang="zh-CN" altLang="en-US" sz="2400" dirty="0"/>
              <a:t>。</a:t>
            </a:r>
            <a:endParaRPr lang="en-US" altLang="zh-CN" sz="2400" dirty="0"/>
          </a:p>
          <a:p>
            <a:pPr marL="857250" lvl="1" indent="-457200">
              <a:lnSpc>
                <a:spcPct val="150000"/>
              </a:lnSpc>
              <a:buFont typeface="+mj-lt"/>
              <a:buAutoNum type="arabicPeriod" startAt="2"/>
            </a:pPr>
            <a:endParaRPr lang="en-US" altLang="zh-CN" sz="2400" dirty="0"/>
          </a:p>
          <a:p>
            <a:pPr marL="400050" lvl="1" indent="0">
              <a:lnSpc>
                <a:spcPct val="150000"/>
              </a:lnSpc>
              <a:buNone/>
            </a:pP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pic>
        <p:nvPicPr>
          <p:cNvPr id="2" name="图片 1"/>
          <p:cNvPicPr>
            <a:picLocks noChangeAspect="1"/>
          </p:cNvPicPr>
          <p:nvPr/>
        </p:nvPicPr>
        <p:blipFill>
          <a:blip r:embed="rId1"/>
          <a:stretch>
            <a:fillRect/>
          </a:stretch>
        </p:blipFill>
        <p:spPr>
          <a:xfrm>
            <a:off x="1357999" y="2557462"/>
            <a:ext cx="9040088" cy="2476551"/>
          </a:xfrm>
          <a:prstGeom prst="rect">
            <a:avLst/>
          </a:prstGeom>
        </p:spPr>
      </p:pic>
      <p:cxnSp>
        <p:nvCxnSpPr>
          <p:cNvPr id="9" name="直接连接符 8"/>
          <p:cNvCxnSpPr/>
          <p:nvPr/>
        </p:nvCxnSpPr>
        <p:spPr>
          <a:xfrm>
            <a:off x="2367814" y="2991132"/>
            <a:ext cx="1905802"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0" name="标注: 线形 9"/>
          <p:cNvSpPr/>
          <p:nvPr/>
        </p:nvSpPr>
        <p:spPr>
          <a:xfrm>
            <a:off x="4778942" y="3364029"/>
            <a:ext cx="2815391" cy="466826"/>
          </a:xfrm>
          <a:prstGeom prst="borderCallout1">
            <a:avLst>
              <a:gd name="adj1" fmla="val 18750"/>
              <a:gd name="adj2" fmla="val -8333"/>
              <a:gd name="adj3" fmla="val -70600"/>
              <a:gd name="adj4" fmla="val -20121"/>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表达更为直观</a:t>
            </a:r>
            <a:endParaRPr lang="zh-CN" altLang="en-US" dirty="0">
              <a:solidFill>
                <a:srgbClr val="C00000"/>
              </a:solidFill>
            </a:endParaRPr>
          </a:p>
        </p:txBody>
      </p:sp>
    </p:spTree>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列表排序：</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a:p>
            <a:pPr marL="857250" lvl="1" indent="-457200">
              <a:lnSpc>
                <a:spcPct val="150000"/>
              </a:lnSpc>
              <a:buFont typeface="+mj-lt"/>
              <a:buAutoNum type="arabicPeriod"/>
            </a:pPr>
            <a:r>
              <a:rPr lang="en-US" altLang="zh-CN" sz="2400" dirty="0"/>
              <a:t>sort</a:t>
            </a:r>
            <a:r>
              <a:rPr lang="zh-CN" altLang="en-US" sz="2400" dirty="0"/>
              <a:t>方法排序。</a:t>
            </a:r>
            <a:endParaRPr lang="en-US" altLang="zh-CN" sz="2400" dirty="0"/>
          </a:p>
          <a:p>
            <a:pPr marL="857250" lvl="1" indent="-457200">
              <a:lnSpc>
                <a:spcPct val="150000"/>
              </a:lnSpc>
              <a:buFont typeface="+mj-lt"/>
              <a:buAutoNum type="arabicPeriod"/>
            </a:pPr>
            <a:endParaRPr lang="en-US" altLang="zh-CN" sz="2400" dirty="0"/>
          </a:p>
          <a:p>
            <a:pPr marL="400050" lvl="1" indent="0">
              <a:lnSpc>
                <a:spcPct val="150000"/>
              </a:lnSpc>
              <a:buNone/>
            </a:pP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pic>
        <p:nvPicPr>
          <p:cNvPr id="3" name="图片 2"/>
          <p:cNvPicPr>
            <a:picLocks noChangeAspect="1"/>
          </p:cNvPicPr>
          <p:nvPr/>
        </p:nvPicPr>
        <p:blipFill>
          <a:blip r:embed="rId1"/>
          <a:stretch>
            <a:fillRect/>
          </a:stretch>
        </p:blipFill>
        <p:spPr>
          <a:xfrm>
            <a:off x="1496877" y="2599673"/>
            <a:ext cx="3296504" cy="904104"/>
          </a:xfrm>
          <a:prstGeom prst="rect">
            <a:avLst/>
          </a:prstGeom>
        </p:spPr>
      </p:pic>
      <p:pic>
        <p:nvPicPr>
          <p:cNvPr id="5" name="图片 4"/>
          <p:cNvPicPr>
            <a:picLocks noChangeAspect="1"/>
          </p:cNvPicPr>
          <p:nvPr/>
        </p:nvPicPr>
        <p:blipFill>
          <a:blip r:embed="rId2"/>
          <a:stretch>
            <a:fillRect/>
          </a:stretch>
        </p:blipFill>
        <p:spPr>
          <a:xfrm>
            <a:off x="1496877" y="4340477"/>
            <a:ext cx="4158878" cy="904104"/>
          </a:xfrm>
          <a:prstGeom prst="rect">
            <a:avLst/>
          </a:prstGeom>
        </p:spPr>
      </p:pic>
      <p:sp>
        <p:nvSpPr>
          <p:cNvPr id="13" name="矩形 12"/>
          <p:cNvSpPr/>
          <p:nvPr/>
        </p:nvSpPr>
        <p:spPr>
          <a:xfrm>
            <a:off x="6358169" y="2599673"/>
            <a:ext cx="3499556" cy="829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缺省参数的</a:t>
            </a:r>
            <a:r>
              <a:rPr lang="en-US" altLang="zh-CN" b="1" dirty="0">
                <a:solidFill>
                  <a:srgbClr val="C00000"/>
                </a:solidFill>
              </a:rPr>
              <a:t>sort</a:t>
            </a:r>
            <a:r>
              <a:rPr lang="zh-CN" altLang="en-US" b="1" dirty="0">
                <a:solidFill>
                  <a:srgbClr val="C00000"/>
                </a:solidFill>
              </a:rPr>
              <a:t>方法默认对列表元素按升序排序</a:t>
            </a:r>
            <a:endParaRPr lang="zh-CN" altLang="en-US" b="1" dirty="0">
              <a:solidFill>
                <a:srgbClr val="C00000"/>
              </a:solidFill>
            </a:endParaRPr>
          </a:p>
        </p:txBody>
      </p:sp>
      <p:sp>
        <p:nvSpPr>
          <p:cNvPr id="14" name="矩形 13"/>
          <p:cNvSpPr/>
          <p:nvPr/>
        </p:nvSpPr>
        <p:spPr>
          <a:xfrm>
            <a:off x="6358169" y="4291497"/>
            <a:ext cx="3499556" cy="829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嵌套结构的列表默认元素的第一个子元素为关键字按升序排序</a:t>
            </a:r>
            <a:endParaRPr lang="zh-CN" altLang="en-US" b="1" dirty="0">
              <a:solidFill>
                <a:srgbClr val="C00000"/>
              </a:solidFill>
            </a:endParaRPr>
          </a:p>
        </p:txBody>
      </p:sp>
    </p:spTree>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列表排序：</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a:p>
            <a:pPr marL="857250" lvl="1" indent="-457200">
              <a:lnSpc>
                <a:spcPct val="150000"/>
              </a:lnSpc>
              <a:buFont typeface="+mj-lt"/>
              <a:buAutoNum type="arabicPeriod"/>
            </a:pPr>
            <a:r>
              <a:rPr lang="en-US" altLang="zh-CN" sz="2400" dirty="0"/>
              <a:t>sort</a:t>
            </a:r>
            <a:r>
              <a:rPr lang="zh-CN" altLang="en-US" sz="2400" dirty="0"/>
              <a:t>方法排序</a:t>
            </a:r>
            <a:r>
              <a:rPr lang="en-US" altLang="zh-CN" sz="2400" dirty="0"/>
              <a:t>(</a:t>
            </a:r>
            <a:r>
              <a:rPr lang="zh-CN" altLang="en-US" sz="2400" dirty="0"/>
              <a:t>续</a:t>
            </a:r>
            <a:r>
              <a:rPr lang="en-US" altLang="zh-CN" sz="2400" dirty="0"/>
              <a:t>)</a:t>
            </a:r>
            <a:endParaRPr lang="en-US" altLang="zh-CN" sz="2400" dirty="0"/>
          </a:p>
          <a:p>
            <a:pPr marL="857250" lvl="1" indent="-457200">
              <a:lnSpc>
                <a:spcPct val="150000"/>
              </a:lnSpc>
              <a:buFont typeface="+mj-lt"/>
              <a:buAutoNum type="arabicPeriod"/>
            </a:pPr>
            <a:endParaRPr lang="en-US" altLang="zh-CN" sz="2400" dirty="0"/>
          </a:p>
          <a:p>
            <a:pPr marL="400050" lvl="1" indent="0">
              <a:lnSpc>
                <a:spcPct val="150000"/>
              </a:lnSpc>
              <a:buNone/>
            </a:pP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sp>
        <p:nvSpPr>
          <p:cNvPr id="13" name="矩形 12"/>
          <p:cNvSpPr/>
          <p:nvPr/>
        </p:nvSpPr>
        <p:spPr>
          <a:xfrm>
            <a:off x="7193599" y="3429000"/>
            <a:ext cx="3499556" cy="829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9900"/>
                </a:solidFill>
              </a:rPr>
              <a:t>reverse</a:t>
            </a:r>
            <a:r>
              <a:rPr lang="zh-CN" altLang="en-US" b="1" dirty="0">
                <a:solidFill>
                  <a:srgbClr val="C00000"/>
                </a:solidFill>
              </a:rPr>
              <a:t>参数为</a:t>
            </a:r>
            <a:r>
              <a:rPr lang="en-US" altLang="zh-CN" b="1" dirty="0">
                <a:solidFill>
                  <a:srgbClr val="C00000"/>
                </a:solidFill>
              </a:rPr>
              <a:t>”</a:t>
            </a:r>
            <a:r>
              <a:rPr lang="en-US" altLang="zh-CN" b="1" dirty="0">
                <a:solidFill>
                  <a:srgbClr val="FF9900"/>
                </a:solidFill>
              </a:rPr>
              <a:t>True</a:t>
            </a:r>
            <a:r>
              <a:rPr lang="en-US" altLang="zh-CN" b="1" dirty="0">
                <a:solidFill>
                  <a:srgbClr val="C00000"/>
                </a:solidFill>
              </a:rPr>
              <a:t>”</a:t>
            </a:r>
            <a:r>
              <a:rPr lang="zh-CN" altLang="en-US" b="1" dirty="0">
                <a:solidFill>
                  <a:srgbClr val="C00000"/>
                </a:solidFill>
              </a:rPr>
              <a:t>时对列表元素按</a:t>
            </a:r>
            <a:r>
              <a:rPr lang="zh-CN" altLang="en-US" b="1" dirty="0">
                <a:solidFill>
                  <a:srgbClr val="FF9900"/>
                </a:solidFill>
              </a:rPr>
              <a:t>降</a:t>
            </a:r>
            <a:r>
              <a:rPr lang="zh-CN" altLang="en-US" b="1" dirty="0">
                <a:solidFill>
                  <a:srgbClr val="C00000"/>
                </a:solidFill>
              </a:rPr>
              <a:t>序排序</a:t>
            </a:r>
            <a:endParaRPr lang="zh-CN" altLang="en-US" b="1" dirty="0">
              <a:solidFill>
                <a:srgbClr val="C00000"/>
              </a:solidFill>
            </a:endParaRPr>
          </a:p>
        </p:txBody>
      </p:sp>
      <p:pic>
        <p:nvPicPr>
          <p:cNvPr id="2" name="图片 1"/>
          <p:cNvPicPr>
            <a:picLocks noChangeAspect="1"/>
          </p:cNvPicPr>
          <p:nvPr/>
        </p:nvPicPr>
        <p:blipFill>
          <a:blip r:embed="rId1"/>
          <a:stretch>
            <a:fillRect/>
          </a:stretch>
        </p:blipFill>
        <p:spPr>
          <a:xfrm>
            <a:off x="1502603" y="2489267"/>
            <a:ext cx="4048557" cy="1023954"/>
          </a:xfrm>
          <a:prstGeom prst="rect">
            <a:avLst/>
          </a:prstGeom>
        </p:spPr>
      </p:pic>
      <p:pic>
        <p:nvPicPr>
          <p:cNvPr id="6" name="图片 5"/>
          <p:cNvPicPr>
            <a:picLocks noChangeAspect="1"/>
          </p:cNvPicPr>
          <p:nvPr/>
        </p:nvPicPr>
        <p:blipFill>
          <a:blip r:embed="rId2"/>
          <a:stretch>
            <a:fillRect/>
          </a:stretch>
        </p:blipFill>
        <p:spPr>
          <a:xfrm>
            <a:off x="1461124" y="4104805"/>
            <a:ext cx="5487683" cy="1055939"/>
          </a:xfrm>
          <a:prstGeom prst="rect">
            <a:avLst/>
          </a:prstGeom>
        </p:spPr>
      </p:pic>
      <p:sp>
        <p:nvSpPr>
          <p:cNvPr id="15" name="内容占位符 3"/>
          <p:cNvSpPr txBox="1"/>
          <p:nvPr/>
        </p:nvSpPr>
        <p:spPr>
          <a:xfrm>
            <a:off x="1091944" y="5485330"/>
            <a:ext cx="7625206" cy="67300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50000"/>
              </a:lnSpc>
              <a:buNone/>
            </a:pPr>
            <a:r>
              <a:rPr lang="en-US" altLang="zh-CN" dirty="0">
                <a:solidFill>
                  <a:srgbClr val="FF0000"/>
                </a:solidFill>
              </a:rPr>
              <a:t>sort</a:t>
            </a:r>
            <a:r>
              <a:rPr lang="zh-CN" altLang="en-US" dirty="0">
                <a:solidFill>
                  <a:srgbClr val="FF0000"/>
                </a:solidFill>
              </a:rPr>
              <a:t>方法原地排序</a:t>
            </a:r>
            <a:r>
              <a:rPr lang="en-US" altLang="zh-CN" dirty="0">
                <a:solidFill>
                  <a:srgbClr val="FF0000"/>
                </a:solidFill>
              </a:rPr>
              <a:t>,</a:t>
            </a:r>
            <a:r>
              <a:rPr lang="zh-CN" altLang="en-US" dirty="0">
                <a:solidFill>
                  <a:srgbClr val="FF0000"/>
                </a:solidFill>
              </a:rPr>
              <a:t>改变原来的列表</a:t>
            </a:r>
            <a:r>
              <a:rPr lang="en-US" altLang="zh-CN" dirty="0">
                <a:solidFill>
                  <a:srgbClr val="FF0000"/>
                </a:solidFill>
              </a:rPr>
              <a:t>.</a:t>
            </a:r>
            <a:endParaRPr lang="zh-CN" altLang="zh-CN" sz="2400" kern="100" dirty="0">
              <a:solidFill>
                <a:srgbClr val="FF0000"/>
              </a:solidFill>
              <a:latin typeface="+mn-ea"/>
              <a:cs typeface="Times New Roman" panose="02020603050405020304" pitchFamily="18" charset="0"/>
            </a:endParaRPr>
          </a:p>
        </p:txBody>
      </p:sp>
    </p:spTree>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100" name="椭圆 7"/>
          <p:cNvSpPr/>
          <p:nvPr/>
        </p:nvSpPr>
        <p:spPr>
          <a:xfrm rot="5400000">
            <a:off x="2087856" y="3245736"/>
            <a:ext cx="3917626" cy="1075002"/>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32" name="组合 31"/>
          <p:cNvGrpSpPr/>
          <p:nvPr/>
        </p:nvGrpSpPr>
        <p:grpSpPr>
          <a:xfrm>
            <a:off x="170320" y="203448"/>
            <a:ext cx="2354994" cy="504056"/>
            <a:chOff x="169526" y="203448"/>
            <a:chExt cx="2354994" cy="504056"/>
          </a:xfrm>
        </p:grpSpPr>
        <p:sp>
          <p:nvSpPr>
            <p:cNvPr id="4" name="TextBox 3"/>
            <p:cNvSpPr txBox="1"/>
            <p:nvPr/>
          </p:nvSpPr>
          <p:spPr>
            <a:xfrm>
              <a:off x="781174" y="245839"/>
              <a:ext cx="174334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本 章 提 要</a:t>
              </a:r>
              <a:endParaRPr kumimoji="0" lang="zh-CN" altLang="en-US" sz="2400" b="1" i="0" u="none" strike="noStrike" kern="1200" cap="none" spc="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5303"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59" name="椭圆 7"/>
          <p:cNvSpPr/>
          <p:nvPr/>
        </p:nvSpPr>
        <p:spPr>
          <a:xfrm rot="5400000" flipV="1">
            <a:off x="6560390" y="3157532"/>
            <a:ext cx="3917624" cy="1148198"/>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60" name="直接连接符 59"/>
          <p:cNvCxnSpPr/>
          <p:nvPr/>
        </p:nvCxnSpPr>
        <p:spPr>
          <a:xfrm>
            <a:off x="3799219" y="3696928"/>
            <a:ext cx="4949613"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TextBox 40"/>
          <p:cNvSpPr txBox="1"/>
          <p:nvPr/>
        </p:nvSpPr>
        <p:spPr>
          <a:xfrm>
            <a:off x="898158" y="2148349"/>
            <a:ext cx="1943963" cy="357202"/>
          </a:xfrm>
          <a:prstGeom prst="rect">
            <a:avLst/>
          </a:prstGeom>
          <a:noFill/>
        </p:spPr>
        <p:txBody>
          <a:bodyPr wrap="square" lIns="91428" tIns="45714" rIns="91428" bIns="4571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1.</a:t>
            </a:r>
            <a:r>
              <a:rPr lang="zh-CN" altLang="en-US" sz="1465" dirty="0">
                <a:solidFill>
                  <a:prstClr val="black">
                    <a:lumMod val="65000"/>
                    <a:lumOff val="35000"/>
                  </a:prstClr>
                </a:solidFill>
                <a:latin typeface="微软雅黑" panose="020B0503020204020204" pitchFamily="34" charset="-122"/>
                <a:ea typeface="微软雅黑" panose="020B0503020204020204" pitchFamily="34" charset="-122"/>
              </a:rPr>
              <a:t>列表与列表操作</a:t>
            </a:r>
            <a:endParaRPr kumimoji="0" lang="en-US" altLang="zh-CN" sz="1465"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62" name="TextBox 41"/>
          <p:cNvSpPr txBox="1"/>
          <p:nvPr/>
        </p:nvSpPr>
        <p:spPr>
          <a:xfrm>
            <a:off x="853975" y="4218664"/>
            <a:ext cx="1943963" cy="357202"/>
          </a:xfrm>
          <a:prstGeom prst="rect">
            <a:avLst/>
          </a:prstGeom>
          <a:noFill/>
        </p:spPr>
        <p:txBody>
          <a:bodyPr wrap="square" lIns="91428" tIns="45714" rIns="91428" bIns="4571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2.</a:t>
            </a:r>
            <a:r>
              <a:rPr lang="zh-CN" altLang="en-US" sz="1465" dirty="0">
                <a:solidFill>
                  <a:prstClr val="black">
                    <a:lumMod val="65000"/>
                    <a:lumOff val="35000"/>
                  </a:prstClr>
                </a:solidFill>
                <a:latin typeface="微软雅黑" panose="020B0503020204020204" pitchFamily="34" charset="-122"/>
                <a:ea typeface="微软雅黑" panose="020B0503020204020204" pitchFamily="34" charset="-122"/>
              </a:rPr>
              <a:t>数值列表</a:t>
            </a:r>
            <a:endParaRPr kumimoji="0" lang="en-US" altLang="zh-CN" sz="1465"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73" name="TextBox 42"/>
          <p:cNvSpPr txBox="1"/>
          <p:nvPr/>
        </p:nvSpPr>
        <p:spPr>
          <a:xfrm>
            <a:off x="9607602" y="4218664"/>
            <a:ext cx="1943963" cy="357202"/>
          </a:xfrm>
          <a:prstGeom prst="rect">
            <a:avLst/>
          </a:prstGeom>
          <a:noFill/>
        </p:spPr>
        <p:txBody>
          <a:bodyPr wrap="square" lIns="91428" tIns="45714" rIns="91428" bIns="4571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3.</a:t>
            </a:r>
            <a:r>
              <a:rPr lang="zh-CN" altLang="en-US" sz="1465" dirty="0">
                <a:solidFill>
                  <a:prstClr val="black">
                    <a:lumMod val="65000"/>
                    <a:lumOff val="35000"/>
                  </a:prstClr>
                </a:solidFill>
                <a:latin typeface="微软雅黑" panose="020B0503020204020204" pitchFamily="34" charset="-122"/>
                <a:ea typeface="微软雅黑" panose="020B0503020204020204" pitchFamily="34" charset="-122"/>
              </a:rPr>
              <a:t>元组与元组操作</a:t>
            </a:r>
            <a:endParaRPr kumimoji="0" lang="en-US" altLang="zh-CN" sz="1465"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74" name="TextBox 43"/>
          <p:cNvSpPr txBox="1"/>
          <p:nvPr/>
        </p:nvSpPr>
        <p:spPr>
          <a:xfrm>
            <a:off x="9570940" y="2071127"/>
            <a:ext cx="1943963" cy="357202"/>
          </a:xfrm>
          <a:prstGeom prst="rect">
            <a:avLst/>
          </a:prstGeom>
          <a:noFill/>
        </p:spPr>
        <p:txBody>
          <a:bodyPr wrap="square" lIns="91428" tIns="45714" rIns="91428" bIns="4571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4.</a:t>
            </a:r>
            <a:r>
              <a:rPr lang="zh-CN" altLang="en-US" sz="1465" dirty="0">
                <a:solidFill>
                  <a:prstClr val="black">
                    <a:lumMod val="65000"/>
                    <a:lumOff val="35000"/>
                  </a:prstClr>
                </a:solidFill>
                <a:latin typeface="微软雅黑" panose="020B0503020204020204" pitchFamily="34" charset="-122"/>
                <a:ea typeface="微软雅黑" panose="020B0503020204020204" pitchFamily="34" charset="-122"/>
              </a:rPr>
              <a:t>序列转换函数</a:t>
            </a:r>
            <a:endParaRPr kumimoji="0" lang="en-US" altLang="zh-CN" sz="1465"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75" name="组合 74"/>
          <p:cNvGrpSpPr/>
          <p:nvPr/>
        </p:nvGrpSpPr>
        <p:grpSpPr>
          <a:xfrm>
            <a:off x="5317554" y="2650555"/>
            <a:ext cx="1912944" cy="1912942"/>
            <a:chOff x="2690253" y="1702153"/>
            <a:chExt cx="4123259" cy="4123256"/>
          </a:xfrm>
          <a:effectLst>
            <a:outerShdw blurRad="50800" dist="38100" dir="5400000" algn="t" rotWithShape="0">
              <a:prstClr val="black">
                <a:alpha val="40000"/>
              </a:prstClr>
            </a:outerShdw>
          </a:effectLst>
        </p:grpSpPr>
        <p:grpSp>
          <p:nvGrpSpPr>
            <p:cNvPr id="76" name="组合 75"/>
            <p:cNvGrpSpPr/>
            <p:nvPr/>
          </p:nvGrpSpPr>
          <p:grpSpPr>
            <a:xfrm>
              <a:off x="2690253" y="1702153"/>
              <a:ext cx="4123259" cy="4123256"/>
              <a:chOff x="2690253" y="1702153"/>
              <a:chExt cx="4123259" cy="4123256"/>
            </a:xfrm>
          </p:grpSpPr>
          <p:sp>
            <p:nvSpPr>
              <p:cNvPr id="78" name="椭圆 77"/>
              <p:cNvSpPr/>
              <p:nvPr/>
            </p:nvSpPr>
            <p:spPr>
              <a:xfrm>
                <a:off x="2690253" y="1702153"/>
                <a:ext cx="4123259" cy="412325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9" name="椭圆 78"/>
              <p:cNvSpPr/>
              <p:nvPr/>
            </p:nvSpPr>
            <p:spPr>
              <a:xfrm>
                <a:off x="2936823" y="1948721"/>
                <a:ext cx="3630119" cy="3630119"/>
              </a:xfrm>
              <a:prstGeom prst="ellipse">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7" name="文本框 91"/>
            <p:cNvSpPr txBox="1"/>
            <p:nvPr/>
          </p:nvSpPr>
          <p:spPr>
            <a:xfrm>
              <a:off x="3786397" y="2727750"/>
              <a:ext cx="1945966" cy="205653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本章</a:t>
              </a:r>
              <a:endParaRPr kumimoji="0" lang="en-US" altLang="zh-CN"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提要</a:t>
              </a:r>
              <a:endParaRPr kumimoji="0" lang="en-US" altLang="zh-CN"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grpSp>
        <p:nvGrpSpPr>
          <p:cNvPr id="81" name="组合 80"/>
          <p:cNvGrpSpPr/>
          <p:nvPr/>
        </p:nvGrpSpPr>
        <p:grpSpPr>
          <a:xfrm>
            <a:off x="3047902" y="2036744"/>
            <a:ext cx="1075004" cy="1075004"/>
            <a:chOff x="3724322" y="1908536"/>
            <a:chExt cx="1329153" cy="1329153"/>
          </a:xfrm>
        </p:grpSpPr>
        <p:sp>
          <p:nvSpPr>
            <p:cNvPr id="83" name="椭圆 82"/>
            <p:cNvSpPr/>
            <p:nvPr/>
          </p:nvSpPr>
          <p:spPr>
            <a:xfrm>
              <a:off x="3724322" y="1908536"/>
              <a:ext cx="1329153" cy="1329153"/>
            </a:xfrm>
            <a:prstGeom prst="ellipse">
              <a:avLst/>
            </a:prstGeom>
            <a:solidFill>
              <a:schemeClr val="bg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4" name="椭圆 83"/>
            <p:cNvSpPr/>
            <p:nvPr/>
          </p:nvSpPr>
          <p:spPr>
            <a:xfrm>
              <a:off x="3839838" y="2024052"/>
              <a:ext cx="1098122" cy="1098122"/>
            </a:xfrm>
            <a:prstGeom prst="ellipse">
              <a:avLst/>
            </a:prstGeom>
            <a:solidFill>
              <a:srgbClr val="B3DF6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86" name="组合 85"/>
          <p:cNvGrpSpPr/>
          <p:nvPr/>
        </p:nvGrpSpPr>
        <p:grpSpPr>
          <a:xfrm>
            <a:off x="3104669" y="4171535"/>
            <a:ext cx="1075004" cy="1075004"/>
            <a:chOff x="3724322" y="1908536"/>
            <a:chExt cx="1329153" cy="1329153"/>
          </a:xfrm>
        </p:grpSpPr>
        <p:sp>
          <p:nvSpPr>
            <p:cNvPr id="88" name="椭圆 87"/>
            <p:cNvSpPr/>
            <p:nvPr/>
          </p:nvSpPr>
          <p:spPr>
            <a:xfrm>
              <a:off x="3724322" y="1908536"/>
              <a:ext cx="1329153" cy="1329153"/>
            </a:xfrm>
            <a:prstGeom prst="ellipse">
              <a:avLst/>
            </a:prstGeom>
            <a:solidFill>
              <a:schemeClr val="bg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9" name="椭圆 88"/>
            <p:cNvSpPr/>
            <p:nvPr/>
          </p:nvSpPr>
          <p:spPr>
            <a:xfrm>
              <a:off x="3839838" y="2024052"/>
              <a:ext cx="1098122" cy="1098122"/>
            </a:xfrm>
            <a:prstGeom prst="ellipse">
              <a:avLst/>
            </a:prstGeom>
            <a:solidFill>
              <a:srgbClr val="1E678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91" name="组合 90"/>
          <p:cNvGrpSpPr/>
          <p:nvPr/>
        </p:nvGrpSpPr>
        <p:grpSpPr>
          <a:xfrm>
            <a:off x="8393326" y="4116265"/>
            <a:ext cx="1075004" cy="1075004"/>
            <a:chOff x="3724322" y="1908536"/>
            <a:chExt cx="1329153" cy="1329153"/>
          </a:xfrm>
        </p:grpSpPr>
        <p:sp>
          <p:nvSpPr>
            <p:cNvPr id="93" name="椭圆 92"/>
            <p:cNvSpPr/>
            <p:nvPr/>
          </p:nvSpPr>
          <p:spPr>
            <a:xfrm>
              <a:off x="3724322" y="1908536"/>
              <a:ext cx="1329153" cy="1329153"/>
            </a:xfrm>
            <a:prstGeom prst="ellipse">
              <a:avLst/>
            </a:prstGeom>
            <a:solidFill>
              <a:schemeClr val="bg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4" name="椭圆 93"/>
            <p:cNvSpPr/>
            <p:nvPr/>
          </p:nvSpPr>
          <p:spPr>
            <a:xfrm>
              <a:off x="3839838" y="2024052"/>
              <a:ext cx="1098122" cy="1098122"/>
            </a:xfrm>
            <a:prstGeom prst="ellipse">
              <a:avLst/>
            </a:prstGeom>
            <a:solidFill>
              <a:srgbClr val="B3DF6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96" name="组合 95"/>
          <p:cNvGrpSpPr/>
          <p:nvPr/>
        </p:nvGrpSpPr>
        <p:grpSpPr>
          <a:xfrm>
            <a:off x="8393326" y="2051366"/>
            <a:ext cx="1075004" cy="1075004"/>
            <a:chOff x="3724322" y="1908536"/>
            <a:chExt cx="1329153" cy="1329153"/>
          </a:xfrm>
        </p:grpSpPr>
        <p:sp>
          <p:nvSpPr>
            <p:cNvPr id="98" name="椭圆 97"/>
            <p:cNvSpPr/>
            <p:nvPr/>
          </p:nvSpPr>
          <p:spPr>
            <a:xfrm>
              <a:off x="3724322" y="1908536"/>
              <a:ext cx="1329153" cy="1329153"/>
            </a:xfrm>
            <a:prstGeom prst="ellipse">
              <a:avLst/>
            </a:prstGeom>
            <a:solidFill>
              <a:schemeClr val="bg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9" name="椭圆 98"/>
            <p:cNvSpPr/>
            <p:nvPr/>
          </p:nvSpPr>
          <p:spPr>
            <a:xfrm>
              <a:off x="3839838" y="2024052"/>
              <a:ext cx="1098122" cy="1098122"/>
            </a:xfrm>
            <a:prstGeom prst="ellipse">
              <a:avLst/>
            </a:prstGeom>
            <a:solidFill>
              <a:srgbClr val="1E678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6" name="矩形 25"/>
          <p:cNvSpPr/>
          <p:nvPr/>
        </p:nvSpPr>
        <p:spPr>
          <a:xfrm>
            <a:off x="3982208" y="3274959"/>
            <a:ext cx="1229914"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A8FBD">
                    <a:lumMod val="75000"/>
                  </a:srgbClr>
                </a:solidFill>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cs typeface="+mn-cs"/>
              </a:rPr>
              <a:t>前置课程</a:t>
            </a:r>
            <a:endParaRPr kumimoji="0" lang="en-US" altLang="zh-CN" sz="1800" b="1" i="0" u="none" strike="noStrike" kern="1200" cap="none" spc="0" normalizeH="0" baseline="0" noProof="0" dirty="0">
              <a:ln>
                <a:noFill/>
              </a:ln>
              <a:solidFill>
                <a:srgbClr val="2A8FBD">
                  <a:lumMod val="75000"/>
                </a:srgbClr>
              </a:solidFill>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cs typeface="+mn-cs"/>
            </a:endParaRPr>
          </a:p>
        </p:txBody>
      </p:sp>
      <p:sp>
        <p:nvSpPr>
          <p:cNvPr id="31" name="矩形 30"/>
          <p:cNvSpPr/>
          <p:nvPr/>
        </p:nvSpPr>
        <p:spPr>
          <a:xfrm>
            <a:off x="7277833" y="3804217"/>
            <a:ext cx="1269645"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1E6787"/>
                </a:solidFill>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cs typeface="+mn-cs"/>
              </a:rPr>
              <a:t>后续课程</a:t>
            </a:r>
            <a:endParaRPr kumimoji="0" lang="zh-CN" altLang="en-US" sz="1800" b="1" i="0" u="none" strike="noStrike" kern="1200" cap="none" spc="0" normalizeH="0" baseline="0" noProof="0" dirty="0">
              <a:ln>
                <a:noFill/>
              </a:ln>
              <a:solidFill>
                <a:srgbClr val="1E6787"/>
              </a:solidFill>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cs typeface="+mn-cs"/>
            </a:endParaRPr>
          </a:p>
        </p:txBody>
      </p:sp>
      <p:grpSp>
        <p:nvGrpSpPr>
          <p:cNvPr id="42" name="组合 41"/>
          <p:cNvGrpSpPr/>
          <p:nvPr/>
        </p:nvGrpSpPr>
        <p:grpSpPr>
          <a:xfrm>
            <a:off x="3286488" y="2373761"/>
            <a:ext cx="504825" cy="430213"/>
            <a:chOff x="3898900" y="152401"/>
            <a:chExt cx="504825" cy="430213"/>
          </a:xfrm>
          <a:solidFill>
            <a:schemeClr val="tx1">
              <a:lumMod val="75000"/>
              <a:lumOff val="25000"/>
            </a:schemeClr>
          </a:solidFill>
        </p:grpSpPr>
        <p:sp>
          <p:nvSpPr>
            <p:cNvPr id="43" name="Freeform 92"/>
            <p:cNvSpPr/>
            <p:nvPr/>
          </p:nvSpPr>
          <p:spPr bwMode="auto">
            <a:xfrm>
              <a:off x="4060825" y="481013"/>
              <a:ext cx="179388" cy="61913"/>
            </a:xfrm>
            <a:custGeom>
              <a:avLst/>
              <a:gdLst>
                <a:gd name="T0" fmla="*/ 3 w 113"/>
                <a:gd name="T1" fmla="*/ 0 h 39"/>
                <a:gd name="T2" fmla="*/ 0 w 113"/>
                <a:gd name="T3" fmla="*/ 39 h 39"/>
                <a:gd name="T4" fmla="*/ 113 w 113"/>
                <a:gd name="T5" fmla="*/ 39 h 39"/>
                <a:gd name="T6" fmla="*/ 111 w 113"/>
                <a:gd name="T7" fmla="*/ 0 h 39"/>
                <a:gd name="T8" fmla="*/ 3 w 113"/>
                <a:gd name="T9" fmla="*/ 0 h 39"/>
              </a:gdLst>
              <a:ahLst/>
              <a:cxnLst>
                <a:cxn ang="0">
                  <a:pos x="T0" y="T1"/>
                </a:cxn>
                <a:cxn ang="0">
                  <a:pos x="T2" y="T3"/>
                </a:cxn>
                <a:cxn ang="0">
                  <a:pos x="T4" y="T5"/>
                </a:cxn>
                <a:cxn ang="0">
                  <a:pos x="T6" y="T7"/>
                </a:cxn>
                <a:cxn ang="0">
                  <a:pos x="T8" y="T9"/>
                </a:cxn>
              </a:cxnLst>
              <a:rect l="0" t="0" r="r" b="b"/>
              <a:pathLst>
                <a:path w="113" h="39">
                  <a:moveTo>
                    <a:pt x="3" y="0"/>
                  </a:moveTo>
                  <a:lnTo>
                    <a:pt x="0" y="39"/>
                  </a:lnTo>
                  <a:lnTo>
                    <a:pt x="113" y="39"/>
                  </a:lnTo>
                  <a:lnTo>
                    <a:pt x="111"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
          <p:nvSpPr>
            <p:cNvPr id="44" name="Freeform 93"/>
            <p:cNvSpPr>
              <a:spLocks noEditPoints="1"/>
            </p:cNvSpPr>
            <p:nvPr/>
          </p:nvSpPr>
          <p:spPr bwMode="auto">
            <a:xfrm>
              <a:off x="3898900" y="152401"/>
              <a:ext cx="504825" cy="312738"/>
            </a:xfrm>
            <a:custGeom>
              <a:avLst/>
              <a:gdLst>
                <a:gd name="T0" fmla="*/ 213 w 318"/>
                <a:gd name="T1" fmla="*/ 197 h 197"/>
                <a:gd name="T2" fmla="*/ 318 w 318"/>
                <a:gd name="T3" fmla="*/ 197 h 197"/>
                <a:gd name="T4" fmla="*/ 318 w 318"/>
                <a:gd name="T5" fmla="*/ 0 h 197"/>
                <a:gd name="T6" fmla="*/ 0 w 318"/>
                <a:gd name="T7" fmla="*/ 0 h 197"/>
                <a:gd name="T8" fmla="*/ 0 w 318"/>
                <a:gd name="T9" fmla="*/ 197 h 197"/>
                <a:gd name="T10" fmla="*/ 105 w 318"/>
                <a:gd name="T11" fmla="*/ 197 h 197"/>
                <a:gd name="T12" fmla="*/ 213 w 318"/>
                <a:gd name="T13" fmla="*/ 197 h 197"/>
                <a:gd name="T14" fmla="*/ 28 w 318"/>
                <a:gd name="T15" fmla="*/ 174 h 197"/>
                <a:gd name="T16" fmla="*/ 28 w 318"/>
                <a:gd name="T17" fmla="*/ 25 h 197"/>
                <a:gd name="T18" fmla="*/ 288 w 318"/>
                <a:gd name="T19" fmla="*/ 25 h 197"/>
                <a:gd name="T20" fmla="*/ 288 w 318"/>
                <a:gd name="T21" fmla="*/ 174 h 197"/>
                <a:gd name="T22" fmla="*/ 212 w 318"/>
                <a:gd name="T23" fmla="*/ 174 h 197"/>
                <a:gd name="T24" fmla="*/ 106 w 318"/>
                <a:gd name="T25" fmla="*/ 174 h 197"/>
                <a:gd name="T26" fmla="*/ 28 w 318"/>
                <a:gd name="T27" fmla="*/ 17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8" h="197">
                  <a:moveTo>
                    <a:pt x="213" y="197"/>
                  </a:moveTo>
                  <a:lnTo>
                    <a:pt x="318" y="197"/>
                  </a:lnTo>
                  <a:lnTo>
                    <a:pt x="318" y="0"/>
                  </a:lnTo>
                  <a:lnTo>
                    <a:pt x="0" y="0"/>
                  </a:lnTo>
                  <a:lnTo>
                    <a:pt x="0" y="197"/>
                  </a:lnTo>
                  <a:lnTo>
                    <a:pt x="105" y="197"/>
                  </a:lnTo>
                  <a:lnTo>
                    <a:pt x="213" y="197"/>
                  </a:lnTo>
                  <a:close/>
                  <a:moveTo>
                    <a:pt x="28" y="174"/>
                  </a:moveTo>
                  <a:lnTo>
                    <a:pt x="28" y="25"/>
                  </a:lnTo>
                  <a:lnTo>
                    <a:pt x="288" y="25"/>
                  </a:lnTo>
                  <a:lnTo>
                    <a:pt x="288" y="174"/>
                  </a:lnTo>
                  <a:lnTo>
                    <a:pt x="212" y="174"/>
                  </a:lnTo>
                  <a:lnTo>
                    <a:pt x="106" y="174"/>
                  </a:lnTo>
                  <a:lnTo>
                    <a:pt x="28"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
          <p:nvSpPr>
            <p:cNvPr id="45" name="Freeform 94"/>
            <p:cNvSpPr/>
            <p:nvPr/>
          </p:nvSpPr>
          <p:spPr bwMode="auto">
            <a:xfrm>
              <a:off x="4027488" y="558801"/>
              <a:ext cx="247650" cy="23813"/>
            </a:xfrm>
            <a:custGeom>
              <a:avLst/>
              <a:gdLst>
                <a:gd name="T0" fmla="*/ 0 w 156"/>
                <a:gd name="T1" fmla="*/ 0 h 15"/>
                <a:gd name="T2" fmla="*/ 0 w 156"/>
                <a:gd name="T3" fmla="*/ 15 h 15"/>
                <a:gd name="T4" fmla="*/ 156 w 156"/>
                <a:gd name="T5" fmla="*/ 15 h 15"/>
                <a:gd name="T6" fmla="*/ 156 w 156"/>
                <a:gd name="T7" fmla="*/ 0 h 15"/>
                <a:gd name="T8" fmla="*/ 134 w 156"/>
                <a:gd name="T9" fmla="*/ 0 h 15"/>
                <a:gd name="T10" fmla="*/ 21 w 156"/>
                <a:gd name="T11" fmla="*/ 0 h 15"/>
                <a:gd name="T12" fmla="*/ 0 w 15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6" h="15">
                  <a:moveTo>
                    <a:pt x="0" y="0"/>
                  </a:moveTo>
                  <a:lnTo>
                    <a:pt x="0" y="15"/>
                  </a:lnTo>
                  <a:lnTo>
                    <a:pt x="156" y="15"/>
                  </a:lnTo>
                  <a:lnTo>
                    <a:pt x="156" y="0"/>
                  </a:lnTo>
                  <a:lnTo>
                    <a:pt x="134" y="0"/>
                  </a:lnTo>
                  <a:lnTo>
                    <a:pt x="21"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grpSp>
      <p:sp>
        <p:nvSpPr>
          <p:cNvPr id="46" name="Freeform 50"/>
          <p:cNvSpPr>
            <a:spLocks noEditPoints="1"/>
          </p:cNvSpPr>
          <p:nvPr/>
        </p:nvSpPr>
        <p:spPr bwMode="auto">
          <a:xfrm>
            <a:off x="3415158" y="4444852"/>
            <a:ext cx="454025" cy="549275"/>
          </a:xfrm>
          <a:custGeom>
            <a:avLst/>
            <a:gdLst>
              <a:gd name="T0" fmla="*/ 0 w 195"/>
              <a:gd name="T1" fmla="*/ 235 h 235"/>
              <a:gd name="T2" fmla="*/ 48 w 195"/>
              <a:gd name="T3" fmla="*/ 183 h 235"/>
              <a:gd name="T4" fmla="*/ 195 w 195"/>
              <a:gd name="T5" fmla="*/ 183 h 235"/>
              <a:gd name="T6" fmla="*/ 195 w 195"/>
              <a:gd name="T7" fmla="*/ 0 h 235"/>
              <a:gd name="T8" fmla="*/ 0 w 195"/>
              <a:gd name="T9" fmla="*/ 0 h 235"/>
              <a:gd name="T10" fmla="*/ 0 w 195"/>
              <a:gd name="T11" fmla="*/ 235 h 235"/>
              <a:gd name="T12" fmla="*/ 150 w 195"/>
              <a:gd name="T13" fmla="*/ 77 h 235"/>
              <a:gd name="T14" fmla="*/ 167 w 195"/>
              <a:gd name="T15" fmla="*/ 93 h 235"/>
              <a:gd name="T16" fmla="*/ 150 w 195"/>
              <a:gd name="T17" fmla="*/ 110 h 235"/>
              <a:gd name="T18" fmla="*/ 134 w 195"/>
              <a:gd name="T19" fmla="*/ 93 h 235"/>
              <a:gd name="T20" fmla="*/ 150 w 195"/>
              <a:gd name="T21" fmla="*/ 77 h 235"/>
              <a:gd name="T22" fmla="*/ 97 w 195"/>
              <a:gd name="T23" fmla="*/ 77 h 235"/>
              <a:gd name="T24" fmla="*/ 114 w 195"/>
              <a:gd name="T25" fmla="*/ 93 h 235"/>
              <a:gd name="T26" fmla="*/ 97 w 195"/>
              <a:gd name="T27" fmla="*/ 110 h 235"/>
              <a:gd name="T28" fmla="*/ 81 w 195"/>
              <a:gd name="T29" fmla="*/ 93 h 235"/>
              <a:gd name="T30" fmla="*/ 97 w 195"/>
              <a:gd name="T31" fmla="*/ 77 h 235"/>
              <a:gd name="T32" fmla="*/ 45 w 195"/>
              <a:gd name="T33" fmla="*/ 77 h 235"/>
              <a:gd name="T34" fmla="*/ 61 w 195"/>
              <a:gd name="T35" fmla="*/ 93 h 235"/>
              <a:gd name="T36" fmla="*/ 45 w 195"/>
              <a:gd name="T37" fmla="*/ 110 h 235"/>
              <a:gd name="T38" fmla="*/ 28 w 195"/>
              <a:gd name="T39" fmla="*/ 93 h 235"/>
              <a:gd name="T40" fmla="*/ 45 w 195"/>
              <a:gd name="T41" fmla="*/ 7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5" h="235">
                <a:moveTo>
                  <a:pt x="0" y="235"/>
                </a:moveTo>
                <a:cubicBezTo>
                  <a:pt x="48" y="183"/>
                  <a:pt x="48" y="183"/>
                  <a:pt x="48" y="183"/>
                </a:cubicBezTo>
                <a:cubicBezTo>
                  <a:pt x="195" y="183"/>
                  <a:pt x="195" y="183"/>
                  <a:pt x="195" y="183"/>
                </a:cubicBezTo>
                <a:cubicBezTo>
                  <a:pt x="195" y="0"/>
                  <a:pt x="195" y="0"/>
                  <a:pt x="195" y="0"/>
                </a:cubicBezTo>
                <a:cubicBezTo>
                  <a:pt x="0" y="0"/>
                  <a:pt x="0" y="0"/>
                  <a:pt x="0" y="0"/>
                </a:cubicBezTo>
                <a:lnTo>
                  <a:pt x="0" y="235"/>
                </a:lnTo>
                <a:close/>
                <a:moveTo>
                  <a:pt x="150" y="77"/>
                </a:moveTo>
                <a:cubicBezTo>
                  <a:pt x="159" y="77"/>
                  <a:pt x="167" y="84"/>
                  <a:pt x="167" y="93"/>
                </a:cubicBezTo>
                <a:cubicBezTo>
                  <a:pt x="167" y="102"/>
                  <a:pt x="159" y="110"/>
                  <a:pt x="150" y="110"/>
                </a:cubicBezTo>
                <a:cubicBezTo>
                  <a:pt x="141" y="110"/>
                  <a:pt x="134" y="102"/>
                  <a:pt x="134" y="93"/>
                </a:cubicBezTo>
                <a:cubicBezTo>
                  <a:pt x="134" y="84"/>
                  <a:pt x="141" y="77"/>
                  <a:pt x="150" y="77"/>
                </a:cubicBezTo>
                <a:close/>
                <a:moveTo>
                  <a:pt x="97" y="77"/>
                </a:moveTo>
                <a:cubicBezTo>
                  <a:pt x="107" y="77"/>
                  <a:pt x="114" y="84"/>
                  <a:pt x="114" y="93"/>
                </a:cubicBezTo>
                <a:cubicBezTo>
                  <a:pt x="114" y="102"/>
                  <a:pt x="107" y="110"/>
                  <a:pt x="97" y="110"/>
                </a:cubicBezTo>
                <a:cubicBezTo>
                  <a:pt x="88" y="110"/>
                  <a:pt x="81" y="102"/>
                  <a:pt x="81" y="93"/>
                </a:cubicBezTo>
                <a:cubicBezTo>
                  <a:pt x="81" y="84"/>
                  <a:pt x="88" y="77"/>
                  <a:pt x="97" y="77"/>
                </a:cubicBezTo>
                <a:close/>
                <a:moveTo>
                  <a:pt x="45" y="77"/>
                </a:moveTo>
                <a:cubicBezTo>
                  <a:pt x="54" y="77"/>
                  <a:pt x="61" y="84"/>
                  <a:pt x="61" y="93"/>
                </a:cubicBezTo>
                <a:cubicBezTo>
                  <a:pt x="61" y="102"/>
                  <a:pt x="54" y="110"/>
                  <a:pt x="45" y="110"/>
                </a:cubicBezTo>
                <a:cubicBezTo>
                  <a:pt x="36" y="110"/>
                  <a:pt x="28" y="102"/>
                  <a:pt x="28" y="93"/>
                </a:cubicBezTo>
                <a:cubicBezTo>
                  <a:pt x="28" y="84"/>
                  <a:pt x="36" y="77"/>
                  <a:pt x="45" y="77"/>
                </a:cubicBezTo>
                <a:close/>
              </a:path>
            </a:pathLst>
          </a:custGeom>
          <a:solidFill>
            <a:schemeClr val="bg1">
              <a:lumMod val="9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grpSp>
        <p:nvGrpSpPr>
          <p:cNvPr id="47" name="组合 46"/>
          <p:cNvGrpSpPr/>
          <p:nvPr/>
        </p:nvGrpSpPr>
        <p:grpSpPr>
          <a:xfrm>
            <a:off x="8692953" y="4366971"/>
            <a:ext cx="485776" cy="523876"/>
            <a:chOff x="3908425" y="1887538"/>
            <a:chExt cx="485776" cy="523876"/>
          </a:xfrm>
          <a:solidFill>
            <a:schemeClr val="tx1">
              <a:lumMod val="75000"/>
              <a:lumOff val="25000"/>
            </a:schemeClr>
          </a:solidFill>
        </p:grpSpPr>
        <p:sp>
          <p:nvSpPr>
            <p:cNvPr id="48" name="Freeform 14"/>
            <p:cNvSpPr>
              <a:spLocks noEditPoints="1"/>
            </p:cNvSpPr>
            <p:nvPr/>
          </p:nvSpPr>
          <p:spPr bwMode="auto">
            <a:xfrm>
              <a:off x="3908425" y="1887538"/>
              <a:ext cx="236538" cy="523875"/>
            </a:xfrm>
            <a:custGeom>
              <a:avLst/>
              <a:gdLst>
                <a:gd name="T0" fmla="*/ 2 w 101"/>
                <a:gd name="T1" fmla="*/ 219 h 225"/>
                <a:gd name="T2" fmla="*/ 50 w 101"/>
                <a:gd name="T3" fmla="*/ 195 h 225"/>
                <a:gd name="T4" fmla="*/ 99 w 101"/>
                <a:gd name="T5" fmla="*/ 219 h 225"/>
                <a:gd name="T6" fmla="*/ 100 w 101"/>
                <a:gd name="T7" fmla="*/ 219 h 225"/>
                <a:gd name="T8" fmla="*/ 100 w 101"/>
                <a:gd name="T9" fmla="*/ 59 h 225"/>
                <a:gd name="T10" fmla="*/ 98 w 101"/>
                <a:gd name="T11" fmla="*/ 35 h 225"/>
                <a:gd name="T12" fmla="*/ 84 w 101"/>
                <a:gd name="T13" fmla="*/ 19 h 225"/>
                <a:gd name="T14" fmla="*/ 84 w 101"/>
                <a:gd name="T15" fmla="*/ 6 h 225"/>
                <a:gd name="T16" fmla="*/ 84 w 101"/>
                <a:gd name="T17" fmla="*/ 0 h 225"/>
                <a:gd name="T18" fmla="*/ 79 w 101"/>
                <a:gd name="T19" fmla="*/ 0 h 225"/>
                <a:gd name="T20" fmla="*/ 22 w 101"/>
                <a:gd name="T21" fmla="*/ 0 h 225"/>
                <a:gd name="T22" fmla="*/ 16 w 101"/>
                <a:gd name="T23" fmla="*/ 0 h 225"/>
                <a:gd name="T24" fmla="*/ 16 w 101"/>
                <a:gd name="T25" fmla="*/ 6 h 225"/>
                <a:gd name="T26" fmla="*/ 16 w 101"/>
                <a:gd name="T27" fmla="*/ 19 h 225"/>
                <a:gd name="T28" fmla="*/ 2 w 101"/>
                <a:gd name="T29" fmla="*/ 35 h 225"/>
                <a:gd name="T30" fmla="*/ 0 w 101"/>
                <a:gd name="T31" fmla="*/ 59 h 225"/>
                <a:gd name="T32" fmla="*/ 0 w 101"/>
                <a:gd name="T33" fmla="*/ 219 h 225"/>
                <a:gd name="T34" fmla="*/ 2 w 101"/>
                <a:gd name="T35" fmla="*/ 219 h 225"/>
                <a:gd name="T36" fmla="*/ 22 w 101"/>
                <a:gd name="T37" fmla="*/ 17 h 225"/>
                <a:gd name="T38" fmla="*/ 22 w 101"/>
                <a:gd name="T39" fmla="*/ 6 h 225"/>
                <a:gd name="T40" fmla="*/ 79 w 101"/>
                <a:gd name="T41" fmla="*/ 6 h 225"/>
                <a:gd name="T42" fmla="*/ 79 w 101"/>
                <a:gd name="T43" fmla="*/ 17 h 225"/>
                <a:gd name="T44" fmla="*/ 79 w 101"/>
                <a:gd name="T45" fmla="*/ 95 h 225"/>
                <a:gd name="T46" fmla="*/ 51 w 101"/>
                <a:gd name="T47" fmla="*/ 65 h 225"/>
                <a:gd name="T48" fmla="*/ 22 w 101"/>
                <a:gd name="T49" fmla="*/ 95 h 225"/>
                <a:gd name="T50" fmla="*/ 22 w 101"/>
                <a:gd name="T51" fmla="*/ 1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25">
                  <a:moveTo>
                    <a:pt x="2" y="219"/>
                  </a:moveTo>
                  <a:cubicBezTo>
                    <a:pt x="7" y="200"/>
                    <a:pt x="27" y="195"/>
                    <a:pt x="50" y="195"/>
                  </a:cubicBezTo>
                  <a:cubicBezTo>
                    <a:pt x="74" y="195"/>
                    <a:pt x="93" y="200"/>
                    <a:pt x="99" y="219"/>
                  </a:cubicBezTo>
                  <a:cubicBezTo>
                    <a:pt x="101" y="225"/>
                    <a:pt x="100" y="225"/>
                    <a:pt x="100" y="219"/>
                  </a:cubicBezTo>
                  <a:cubicBezTo>
                    <a:pt x="100" y="186"/>
                    <a:pt x="100" y="92"/>
                    <a:pt x="100" y="59"/>
                  </a:cubicBezTo>
                  <a:cubicBezTo>
                    <a:pt x="100" y="52"/>
                    <a:pt x="100" y="42"/>
                    <a:pt x="98" y="35"/>
                  </a:cubicBezTo>
                  <a:cubicBezTo>
                    <a:pt x="96" y="28"/>
                    <a:pt x="91" y="23"/>
                    <a:pt x="84" y="19"/>
                  </a:cubicBezTo>
                  <a:cubicBezTo>
                    <a:pt x="84" y="6"/>
                    <a:pt x="84" y="6"/>
                    <a:pt x="84" y="6"/>
                  </a:cubicBezTo>
                  <a:cubicBezTo>
                    <a:pt x="84" y="0"/>
                    <a:pt x="84" y="0"/>
                    <a:pt x="84" y="0"/>
                  </a:cubicBezTo>
                  <a:cubicBezTo>
                    <a:pt x="79" y="0"/>
                    <a:pt x="79" y="0"/>
                    <a:pt x="79" y="0"/>
                  </a:cubicBezTo>
                  <a:cubicBezTo>
                    <a:pt x="22" y="0"/>
                    <a:pt x="22" y="0"/>
                    <a:pt x="22" y="0"/>
                  </a:cubicBezTo>
                  <a:cubicBezTo>
                    <a:pt x="16" y="0"/>
                    <a:pt x="16" y="0"/>
                    <a:pt x="16" y="0"/>
                  </a:cubicBezTo>
                  <a:cubicBezTo>
                    <a:pt x="16" y="6"/>
                    <a:pt x="16" y="6"/>
                    <a:pt x="16" y="6"/>
                  </a:cubicBezTo>
                  <a:cubicBezTo>
                    <a:pt x="16" y="19"/>
                    <a:pt x="16" y="19"/>
                    <a:pt x="16" y="19"/>
                  </a:cubicBezTo>
                  <a:cubicBezTo>
                    <a:pt x="9" y="23"/>
                    <a:pt x="5" y="28"/>
                    <a:pt x="2" y="35"/>
                  </a:cubicBezTo>
                  <a:cubicBezTo>
                    <a:pt x="0" y="42"/>
                    <a:pt x="0" y="52"/>
                    <a:pt x="0" y="59"/>
                  </a:cubicBezTo>
                  <a:cubicBezTo>
                    <a:pt x="0" y="92"/>
                    <a:pt x="0" y="186"/>
                    <a:pt x="0" y="219"/>
                  </a:cubicBezTo>
                  <a:cubicBezTo>
                    <a:pt x="0" y="225"/>
                    <a:pt x="0" y="225"/>
                    <a:pt x="2" y="219"/>
                  </a:cubicBezTo>
                  <a:close/>
                  <a:moveTo>
                    <a:pt x="22" y="17"/>
                  </a:moveTo>
                  <a:cubicBezTo>
                    <a:pt x="22" y="6"/>
                    <a:pt x="22" y="6"/>
                    <a:pt x="22" y="6"/>
                  </a:cubicBezTo>
                  <a:cubicBezTo>
                    <a:pt x="79" y="6"/>
                    <a:pt x="79" y="6"/>
                    <a:pt x="79" y="6"/>
                  </a:cubicBezTo>
                  <a:cubicBezTo>
                    <a:pt x="79" y="17"/>
                    <a:pt x="79" y="17"/>
                    <a:pt x="79" y="17"/>
                  </a:cubicBezTo>
                  <a:cubicBezTo>
                    <a:pt x="79" y="95"/>
                    <a:pt x="79" y="95"/>
                    <a:pt x="79" y="95"/>
                  </a:cubicBezTo>
                  <a:cubicBezTo>
                    <a:pt x="51" y="65"/>
                    <a:pt x="51" y="65"/>
                    <a:pt x="51" y="65"/>
                  </a:cubicBezTo>
                  <a:cubicBezTo>
                    <a:pt x="22" y="95"/>
                    <a:pt x="22" y="95"/>
                    <a:pt x="22" y="95"/>
                  </a:cubicBezTo>
                  <a:cubicBezTo>
                    <a:pt x="22" y="17"/>
                    <a:pt x="22" y="17"/>
                    <a:pt x="2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
          <p:nvSpPr>
            <p:cNvPr id="49" name="Freeform 15"/>
            <p:cNvSpPr/>
            <p:nvPr/>
          </p:nvSpPr>
          <p:spPr bwMode="auto">
            <a:xfrm>
              <a:off x="4157663" y="1917701"/>
              <a:ext cx="236538" cy="493713"/>
            </a:xfrm>
            <a:custGeom>
              <a:avLst/>
              <a:gdLst>
                <a:gd name="T0" fmla="*/ 2 w 101"/>
                <a:gd name="T1" fmla="*/ 206 h 212"/>
                <a:gd name="T2" fmla="*/ 50 w 101"/>
                <a:gd name="T3" fmla="*/ 182 h 212"/>
                <a:gd name="T4" fmla="*/ 99 w 101"/>
                <a:gd name="T5" fmla="*/ 206 h 212"/>
                <a:gd name="T6" fmla="*/ 100 w 101"/>
                <a:gd name="T7" fmla="*/ 206 h 212"/>
                <a:gd name="T8" fmla="*/ 100 w 101"/>
                <a:gd name="T9" fmla="*/ 46 h 212"/>
                <a:gd name="T10" fmla="*/ 98 w 101"/>
                <a:gd name="T11" fmla="*/ 23 h 212"/>
                <a:gd name="T12" fmla="*/ 50 w 101"/>
                <a:gd name="T13" fmla="*/ 0 h 212"/>
                <a:gd name="T14" fmla="*/ 2 w 101"/>
                <a:gd name="T15" fmla="*/ 22 h 212"/>
                <a:gd name="T16" fmla="*/ 0 w 101"/>
                <a:gd name="T17" fmla="*/ 46 h 212"/>
                <a:gd name="T18" fmla="*/ 0 w 101"/>
                <a:gd name="T19" fmla="*/ 206 h 212"/>
                <a:gd name="T20" fmla="*/ 2 w 101"/>
                <a:gd name="T21" fmla="*/ 206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212">
                  <a:moveTo>
                    <a:pt x="2" y="206"/>
                  </a:moveTo>
                  <a:cubicBezTo>
                    <a:pt x="7" y="187"/>
                    <a:pt x="27" y="182"/>
                    <a:pt x="50" y="182"/>
                  </a:cubicBezTo>
                  <a:cubicBezTo>
                    <a:pt x="74" y="182"/>
                    <a:pt x="93" y="187"/>
                    <a:pt x="99" y="206"/>
                  </a:cubicBezTo>
                  <a:cubicBezTo>
                    <a:pt x="101" y="212"/>
                    <a:pt x="100" y="212"/>
                    <a:pt x="100" y="206"/>
                  </a:cubicBezTo>
                  <a:cubicBezTo>
                    <a:pt x="100" y="173"/>
                    <a:pt x="100" y="79"/>
                    <a:pt x="100" y="46"/>
                  </a:cubicBezTo>
                  <a:cubicBezTo>
                    <a:pt x="100" y="39"/>
                    <a:pt x="101" y="29"/>
                    <a:pt x="98" y="23"/>
                  </a:cubicBezTo>
                  <a:cubicBezTo>
                    <a:pt x="92" y="5"/>
                    <a:pt x="73" y="0"/>
                    <a:pt x="50" y="0"/>
                  </a:cubicBezTo>
                  <a:cubicBezTo>
                    <a:pt x="27" y="0"/>
                    <a:pt x="8" y="5"/>
                    <a:pt x="2" y="22"/>
                  </a:cubicBezTo>
                  <a:cubicBezTo>
                    <a:pt x="0" y="29"/>
                    <a:pt x="0" y="39"/>
                    <a:pt x="0" y="46"/>
                  </a:cubicBezTo>
                  <a:cubicBezTo>
                    <a:pt x="0" y="79"/>
                    <a:pt x="0" y="173"/>
                    <a:pt x="0" y="206"/>
                  </a:cubicBezTo>
                  <a:cubicBezTo>
                    <a:pt x="0" y="212"/>
                    <a:pt x="0" y="212"/>
                    <a:pt x="2"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grpSp>
      <p:sp>
        <p:nvSpPr>
          <p:cNvPr id="50" name="Freeform 30"/>
          <p:cNvSpPr>
            <a:spLocks noEditPoints="1"/>
          </p:cNvSpPr>
          <p:nvPr/>
        </p:nvSpPr>
        <p:spPr bwMode="auto">
          <a:xfrm>
            <a:off x="8692953" y="2284289"/>
            <a:ext cx="509509" cy="556063"/>
          </a:xfrm>
          <a:custGeom>
            <a:avLst/>
            <a:gdLst>
              <a:gd name="T0" fmla="*/ 0 w 512"/>
              <a:gd name="T1" fmla="*/ 437 h 517"/>
              <a:gd name="T2" fmla="*/ 75 w 512"/>
              <a:gd name="T3" fmla="*/ 512 h 517"/>
              <a:gd name="T4" fmla="*/ 128 w 512"/>
              <a:gd name="T5" fmla="*/ 491 h 517"/>
              <a:gd name="T6" fmla="*/ 264 w 512"/>
              <a:gd name="T7" fmla="*/ 354 h 517"/>
              <a:gd name="T8" fmla="*/ 301 w 512"/>
              <a:gd name="T9" fmla="*/ 391 h 517"/>
              <a:gd name="T10" fmla="*/ 315 w 512"/>
              <a:gd name="T11" fmla="*/ 443 h 517"/>
              <a:gd name="T12" fmla="*/ 367 w 512"/>
              <a:gd name="T13" fmla="*/ 496 h 517"/>
              <a:gd name="T14" fmla="*/ 443 w 512"/>
              <a:gd name="T15" fmla="*/ 497 h 517"/>
              <a:gd name="T16" fmla="*/ 443 w 512"/>
              <a:gd name="T17" fmla="*/ 421 h 517"/>
              <a:gd name="T18" fmla="*/ 390 w 512"/>
              <a:gd name="T19" fmla="*/ 368 h 517"/>
              <a:gd name="T20" fmla="*/ 338 w 512"/>
              <a:gd name="T21" fmla="*/ 354 h 517"/>
              <a:gd name="T22" fmla="*/ 301 w 512"/>
              <a:gd name="T23" fmla="*/ 318 h 517"/>
              <a:gd name="T24" fmla="*/ 325 w 512"/>
              <a:gd name="T25" fmla="*/ 294 h 517"/>
              <a:gd name="T26" fmla="*/ 468 w 512"/>
              <a:gd name="T27" fmla="*/ 255 h 517"/>
              <a:gd name="T28" fmla="*/ 512 w 512"/>
              <a:gd name="T29" fmla="*/ 161 h 517"/>
              <a:gd name="T30" fmla="*/ 512 w 512"/>
              <a:gd name="T31" fmla="*/ 160 h 517"/>
              <a:gd name="T32" fmla="*/ 491 w 512"/>
              <a:gd name="T33" fmla="*/ 139 h 517"/>
              <a:gd name="T34" fmla="*/ 475 w 512"/>
              <a:gd name="T35" fmla="*/ 145 h 517"/>
              <a:gd name="T36" fmla="*/ 469 w 512"/>
              <a:gd name="T37" fmla="*/ 151 h 517"/>
              <a:gd name="T38" fmla="*/ 448 w 512"/>
              <a:gd name="T39" fmla="*/ 172 h 517"/>
              <a:gd name="T40" fmla="*/ 394 w 512"/>
              <a:gd name="T41" fmla="*/ 193 h 517"/>
              <a:gd name="T42" fmla="*/ 341 w 512"/>
              <a:gd name="T43" fmla="*/ 171 h 517"/>
              <a:gd name="T44" fmla="*/ 319 w 512"/>
              <a:gd name="T45" fmla="*/ 118 h 517"/>
              <a:gd name="T46" fmla="*/ 340 w 512"/>
              <a:gd name="T47" fmla="*/ 64 h 517"/>
              <a:gd name="T48" fmla="*/ 361 w 512"/>
              <a:gd name="T49" fmla="*/ 43 h 517"/>
              <a:gd name="T50" fmla="*/ 367 w 512"/>
              <a:gd name="T51" fmla="*/ 37 h 517"/>
              <a:gd name="T52" fmla="*/ 373 w 512"/>
              <a:gd name="T53" fmla="*/ 21 h 517"/>
              <a:gd name="T54" fmla="*/ 352 w 512"/>
              <a:gd name="T55" fmla="*/ 0 h 517"/>
              <a:gd name="T56" fmla="*/ 351 w 512"/>
              <a:gd name="T57" fmla="*/ 0 h 517"/>
              <a:gd name="T58" fmla="*/ 257 w 512"/>
              <a:gd name="T59" fmla="*/ 44 h 517"/>
              <a:gd name="T60" fmla="*/ 218 w 512"/>
              <a:gd name="T61" fmla="*/ 187 h 517"/>
              <a:gd name="T62" fmla="*/ 194 w 512"/>
              <a:gd name="T63" fmla="*/ 211 h 517"/>
              <a:gd name="T64" fmla="*/ 96 w 512"/>
              <a:gd name="T65" fmla="*/ 112 h 517"/>
              <a:gd name="T66" fmla="*/ 96 w 512"/>
              <a:gd name="T67" fmla="*/ 85 h 517"/>
              <a:gd name="T68" fmla="*/ 32 w 512"/>
              <a:gd name="T69" fmla="*/ 53 h 517"/>
              <a:gd name="T70" fmla="*/ 0 w 512"/>
              <a:gd name="T71" fmla="*/ 85 h 517"/>
              <a:gd name="T72" fmla="*/ 32 w 512"/>
              <a:gd name="T73" fmla="*/ 149 h 517"/>
              <a:gd name="T74" fmla="*/ 59 w 512"/>
              <a:gd name="T75" fmla="*/ 149 h 517"/>
              <a:gd name="T76" fmla="*/ 157 w 512"/>
              <a:gd name="T77" fmla="*/ 248 h 517"/>
              <a:gd name="T78" fmla="*/ 21 w 512"/>
              <a:gd name="T79" fmla="*/ 384 h 517"/>
              <a:gd name="T80" fmla="*/ 0 w 512"/>
              <a:gd name="T81" fmla="*/ 437 h 517"/>
              <a:gd name="T82" fmla="*/ 53 w 512"/>
              <a:gd name="T83" fmla="*/ 432 h 517"/>
              <a:gd name="T84" fmla="*/ 80 w 512"/>
              <a:gd name="T85" fmla="*/ 405 h 517"/>
              <a:gd name="T86" fmla="*/ 107 w 512"/>
              <a:gd name="T87" fmla="*/ 432 h 517"/>
              <a:gd name="T88" fmla="*/ 80 w 512"/>
              <a:gd name="T89" fmla="*/ 459 h 517"/>
              <a:gd name="T90" fmla="*/ 53 w 512"/>
              <a:gd name="T91" fmla="*/ 432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7">
                <a:moveTo>
                  <a:pt x="0" y="437"/>
                </a:moveTo>
                <a:cubicBezTo>
                  <a:pt x="0" y="479"/>
                  <a:pt x="33" y="512"/>
                  <a:pt x="75" y="512"/>
                </a:cubicBezTo>
                <a:cubicBezTo>
                  <a:pt x="95" y="512"/>
                  <a:pt x="114" y="504"/>
                  <a:pt x="128" y="491"/>
                </a:cubicBezTo>
                <a:cubicBezTo>
                  <a:pt x="264" y="354"/>
                  <a:pt x="264" y="354"/>
                  <a:pt x="264" y="354"/>
                </a:cubicBezTo>
                <a:cubicBezTo>
                  <a:pt x="301" y="391"/>
                  <a:pt x="301" y="391"/>
                  <a:pt x="301" y="391"/>
                </a:cubicBezTo>
                <a:cubicBezTo>
                  <a:pt x="296" y="409"/>
                  <a:pt x="300" y="429"/>
                  <a:pt x="315" y="443"/>
                </a:cubicBezTo>
                <a:cubicBezTo>
                  <a:pt x="367" y="496"/>
                  <a:pt x="367" y="496"/>
                  <a:pt x="367" y="496"/>
                </a:cubicBezTo>
                <a:cubicBezTo>
                  <a:pt x="389" y="517"/>
                  <a:pt x="422" y="517"/>
                  <a:pt x="443" y="497"/>
                </a:cubicBezTo>
                <a:cubicBezTo>
                  <a:pt x="464" y="476"/>
                  <a:pt x="464" y="442"/>
                  <a:pt x="443" y="421"/>
                </a:cubicBezTo>
                <a:cubicBezTo>
                  <a:pt x="390" y="368"/>
                  <a:pt x="390" y="368"/>
                  <a:pt x="390" y="368"/>
                </a:cubicBezTo>
                <a:cubicBezTo>
                  <a:pt x="376" y="354"/>
                  <a:pt x="356" y="349"/>
                  <a:pt x="338" y="354"/>
                </a:cubicBezTo>
                <a:cubicBezTo>
                  <a:pt x="301" y="318"/>
                  <a:pt x="301" y="318"/>
                  <a:pt x="301" y="318"/>
                </a:cubicBezTo>
                <a:cubicBezTo>
                  <a:pt x="325" y="294"/>
                  <a:pt x="325" y="294"/>
                  <a:pt x="325" y="294"/>
                </a:cubicBezTo>
                <a:cubicBezTo>
                  <a:pt x="375" y="307"/>
                  <a:pt x="430" y="294"/>
                  <a:pt x="468" y="255"/>
                </a:cubicBezTo>
                <a:cubicBezTo>
                  <a:pt x="495" y="229"/>
                  <a:pt x="510" y="196"/>
                  <a:pt x="512" y="161"/>
                </a:cubicBezTo>
                <a:cubicBezTo>
                  <a:pt x="512" y="160"/>
                  <a:pt x="512" y="160"/>
                  <a:pt x="512" y="160"/>
                </a:cubicBezTo>
                <a:cubicBezTo>
                  <a:pt x="512" y="148"/>
                  <a:pt x="502" y="139"/>
                  <a:pt x="491" y="139"/>
                </a:cubicBezTo>
                <a:cubicBezTo>
                  <a:pt x="485" y="139"/>
                  <a:pt x="479" y="141"/>
                  <a:pt x="475" y="145"/>
                </a:cubicBezTo>
                <a:cubicBezTo>
                  <a:pt x="469" y="151"/>
                  <a:pt x="469" y="151"/>
                  <a:pt x="469" y="151"/>
                </a:cubicBezTo>
                <a:cubicBezTo>
                  <a:pt x="448" y="172"/>
                  <a:pt x="448" y="172"/>
                  <a:pt x="448" y="172"/>
                </a:cubicBezTo>
                <a:cubicBezTo>
                  <a:pt x="434" y="185"/>
                  <a:pt x="415" y="193"/>
                  <a:pt x="394" y="193"/>
                </a:cubicBezTo>
                <a:cubicBezTo>
                  <a:pt x="373" y="193"/>
                  <a:pt x="355" y="184"/>
                  <a:pt x="341" y="171"/>
                </a:cubicBezTo>
                <a:cubicBezTo>
                  <a:pt x="328" y="157"/>
                  <a:pt x="319" y="139"/>
                  <a:pt x="319" y="118"/>
                </a:cubicBezTo>
                <a:cubicBezTo>
                  <a:pt x="319" y="97"/>
                  <a:pt x="327" y="78"/>
                  <a:pt x="340" y="64"/>
                </a:cubicBezTo>
                <a:cubicBezTo>
                  <a:pt x="361" y="43"/>
                  <a:pt x="361" y="43"/>
                  <a:pt x="361" y="43"/>
                </a:cubicBezTo>
                <a:cubicBezTo>
                  <a:pt x="367" y="37"/>
                  <a:pt x="367" y="37"/>
                  <a:pt x="367" y="37"/>
                </a:cubicBezTo>
                <a:cubicBezTo>
                  <a:pt x="371" y="33"/>
                  <a:pt x="373" y="27"/>
                  <a:pt x="373" y="21"/>
                </a:cubicBezTo>
                <a:cubicBezTo>
                  <a:pt x="373" y="10"/>
                  <a:pt x="364" y="0"/>
                  <a:pt x="352" y="0"/>
                </a:cubicBezTo>
                <a:cubicBezTo>
                  <a:pt x="351" y="0"/>
                  <a:pt x="351" y="0"/>
                  <a:pt x="351" y="0"/>
                </a:cubicBezTo>
                <a:cubicBezTo>
                  <a:pt x="316" y="2"/>
                  <a:pt x="283" y="17"/>
                  <a:pt x="257" y="44"/>
                </a:cubicBezTo>
                <a:cubicBezTo>
                  <a:pt x="218" y="82"/>
                  <a:pt x="205" y="138"/>
                  <a:pt x="218" y="187"/>
                </a:cubicBezTo>
                <a:cubicBezTo>
                  <a:pt x="194" y="211"/>
                  <a:pt x="194" y="211"/>
                  <a:pt x="194" y="211"/>
                </a:cubicBezTo>
                <a:cubicBezTo>
                  <a:pt x="96" y="112"/>
                  <a:pt x="96" y="112"/>
                  <a:pt x="96" y="112"/>
                </a:cubicBezTo>
                <a:cubicBezTo>
                  <a:pt x="96" y="85"/>
                  <a:pt x="96" y="85"/>
                  <a:pt x="96" y="85"/>
                </a:cubicBezTo>
                <a:cubicBezTo>
                  <a:pt x="32" y="53"/>
                  <a:pt x="32" y="53"/>
                  <a:pt x="32" y="53"/>
                </a:cubicBezTo>
                <a:cubicBezTo>
                  <a:pt x="0" y="85"/>
                  <a:pt x="0" y="85"/>
                  <a:pt x="0" y="85"/>
                </a:cubicBezTo>
                <a:cubicBezTo>
                  <a:pt x="32" y="149"/>
                  <a:pt x="32" y="149"/>
                  <a:pt x="32" y="149"/>
                </a:cubicBezTo>
                <a:cubicBezTo>
                  <a:pt x="59" y="149"/>
                  <a:pt x="59" y="149"/>
                  <a:pt x="59" y="149"/>
                </a:cubicBezTo>
                <a:cubicBezTo>
                  <a:pt x="157" y="248"/>
                  <a:pt x="157" y="248"/>
                  <a:pt x="157" y="248"/>
                </a:cubicBezTo>
                <a:cubicBezTo>
                  <a:pt x="21" y="384"/>
                  <a:pt x="21" y="384"/>
                  <a:pt x="21" y="384"/>
                </a:cubicBezTo>
                <a:cubicBezTo>
                  <a:pt x="8" y="398"/>
                  <a:pt x="0" y="417"/>
                  <a:pt x="0" y="437"/>
                </a:cubicBezTo>
                <a:close/>
                <a:moveTo>
                  <a:pt x="53" y="432"/>
                </a:moveTo>
                <a:cubicBezTo>
                  <a:pt x="53" y="417"/>
                  <a:pt x="65" y="405"/>
                  <a:pt x="80" y="405"/>
                </a:cubicBezTo>
                <a:cubicBezTo>
                  <a:pt x="95" y="405"/>
                  <a:pt x="107" y="417"/>
                  <a:pt x="107" y="432"/>
                </a:cubicBezTo>
                <a:cubicBezTo>
                  <a:pt x="107" y="447"/>
                  <a:pt x="95" y="459"/>
                  <a:pt x="80" y="459"/>
                </a:cubicBezTo>
                <a:cubicBezTo>
                  <a:pt x="65" y="459"/>
                  <a:pt x="53" y="447"/>
                  <a:pt x="53" y="432"/>
                </a:cubicBezTo>
                <a:close/>
              </a:path>
            </a:pathLst>
          </a:custGeom>
          <a:solidFill>
            <a:schemeClr val="bg1">
              <a:lumMod val="95000"/>
            </a:schemeClr>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2E2E2E"/>
              </a:solidFill>
              <a:effectLst/>
              <a:uLnTx/>
              <a:uFillTx/>
              <a:latin typeface="Calibri" panose="020F0502020204030204"/>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barn(outVertical)">
                                      <p:cBhvr>
                                        <p:cTn id="13" dur="500"/>
                                        <p:tgtEl>
                                          <p:spTgt spid="6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500"/>
                                        <p:tgtEl>
                                          <p:spTgt spid="5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500"/>
                                        <p:tgtEl>
                                          <p:spTgt spid="100"/>
                                        </p:tgtEl>
                                      </p:cBhvr>
                                    </p:animEffect>
                                  </p:childTnLst>
                                </p:cTn>
                              </p:par>
                              <p:par>
                                <p:cTn id="22" presetID="47"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1000"/>
                                        <p:tgtEl>
                                          <p:spTgt spid="61"/>
                                        </p:tgtEl>
                                      </p:cBhvr>
                                    </p:animEffect>
                                    <p:anim calcmode="lin" valueType="num">
                                      <p:cBhvr>
                                        <p:cTn id="25" dur="1000" fill="hold"/>
                                        <p:tgtEl>
                                          <p:spTgt spid="61"/>
                                        </p:tgtEl>
                                        <p:attrNameLst>
                                          <p:attrName>ppt_x</p:attrName>
                                        </p:attrNameLst>
                                      </p:cBhvr>
                                      <p:tavLst>
                                        <p:tav tm="0">
                                          <p:val>
                                            <p:strVal val="#ppt_x"/>
                                          </p:val>
                                        </p:tav>
                                        <p:tav tm="100000">
                                          <p:val>
                                            <p:strVal val="#ppt_x"/>
                                          </p:val>
                                        </p:tav>
                                      </p:tavLst>
                                    </p:anim>
                                    <p:anim calcmode="lin" valueType="num">
                                      <p:cBhvr>
                                        <p:cTn id="26" dur="1000" fill="hold"/>
                                        <p:tgtEl>
                                          <p:spTgt spid="6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1000"/>
                                        <p:tgtEl>
                                          <p:spTgt spid="62"/>
                                        </p:tgtEl>
                                      </p:cBhvr>
                                    </p:animEffect>
                                    <p:anim calcmode="lin" valueType="num">
                                      <p:cBhvr>
                                        <p:cTn id="30" dur="1000" fill="hold"/>
                                        <p:tgtEl>
                                          <p:spTgt spid="62"/>
                                        </p:tgtEl>
                                        <p:attrNameLst>
                                          <p:attrName>ppt_x</p:attrName>
                                        </p:attrNameLst>
                                      </p:cBhvr>
                                      <p:tavLst>
                                        <p:tav tm="0">
                                          <p:val>
                                            <p:strVal val="#ppt_x"/>
                                          </p:val>
                                        </p:tav>
                                        <p:tav tm="100000">
                                          <p:val>
                                            <p:strVal val="#ppt_x"/>
                                          </p:val>
                                        </p:tav>
                                      </p:tavLst>
                                    </p:anim>
                                    <p:anim calcmode="lin" valueType="num">
                                      <p:cBhvr>
                                        <p:cTn id="31" dur="1000" fill="hold"/>
                                        <p:tgtEl>
                                          <p:spTgt spid="62"/>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1000"/>
                                        <p:tgtEl>
                                          <p:spTgt spid="73"/>
                                        </p:tgtEl>
                                      </p:cBhvr>
                                    </p:animEffect>
                                    <p:anim calcmode="lin" valueType="num">
                                      <p:cBhvr>
                                        <p:cTn id="35" dur="1000" fill="hold"/>
                                        <p:tgtEl>
                                          <p:spTgt spid="73"/>
                                        </p:tgtEl>
                                        <p:attrNameLst>
                                          <p:attrName>ppt_x</p:attrName>
                                        </p:attrNameLst>
                                      </p:cBhvr>
                                      <p:tavLst>
                                        <p:tav tm="0">
                                          <p:val>
                                            <p:strVal val="#ppt_x"/>
                                          </p:val>
                                        </p:tav>
                                        <p:tav tm="100000">
                                          <p:val>
                                            <p:strVal val="#ppt_x"/>
                                          </p:val>
                                        </p:tav>
                                      </p:tavLst>
                                    </p:anim>
                                    <p:anim calcmode="lin" valueType="num">
                                      <p:cBhvr>
                                        <p:cTn id="36" dur="1000" fill="hold"/>
                                        <p:tgtEl>
                                          <p:spTgt spid="73"/>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1000"/>
                                        <p:tgtEl>
                                          <p:spTgt spid="74"/>
                                        </p:tgtEl>
                                      </p:cBhvr>
                                    </p:animEffect>
                                    <p:anim calcmode="lin" valueType="num">
                                      <p:cBhvr>
                                        <p:cTn id="40" dur="1000" fill="hold"/>
                                        <p:tgtEl>
                                          <p:spTgt spid="74"/>
                                        </p:tgtEl>
                                        <p:attrNameLst>
                                          <p:attrName>ppt_x</p:attrName>
                                        </p:attrNameLst>
                                      </p:cBhvr>
                                      <p:tavLst>
                                        <p:tav tm="0">
                                          <p:val>
                                            <p:strVal val="#ppt_x"/>
                                          </p:val>
                                        </p:tav>
                                        <p:tav tm="100000">
                                          <p:val>
                                            <p:strVal val="#ppt_x"/>
                                          </p:val>
                                        </p:tav>
                                      </p:tavLst>
                                    </p:anim>
                                    <p:anim calcmode="lin" valueType="num">
                                      <p:cBhvr>
                                        <p:cTn id="41" dur="1000" fill="hold"/>
                                        <p:tgtEl>
                                          <p:spTgt spid="74"/>
                                        </p:tgtEl>
                                        <p:attrNameLst>
                                          <p:attrName>ppt_y</p:attrName>
                                        </p:attrNameLst>
                                      </p:cBhvr>
                                      <p:tavLst>
                                        <p:tav tm="0">
                                          <p:val>
                                            <p:strVal val="#ppt_y-.1"/>
                                          </p:val>
                                        </p:tav>
                                        <p:tav tm="100000">
                                          <p:val>
                                            <p:strVal val="#ppt_y"/>
                                          </p:val>
                                        </p:tav>
                                      </p:tavLst>
                                    </p:anim>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59" grpId="0" animBg="1"/>
      <p:bldP spid="61" grpId="0"/>
      <p:bldP spid="62" grpId="0"/>
      <p:bldP spid="73" grpId="0"/>
      <p:bldP spid="74" grpId="0"/>
      <p:bldP spid="26"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列表排序：</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a:p>
            <a:pPr marL="857250" lvl="1" indent="-457200">
              <a:lnSpc>
                <a:spcPct val="150000"/>
              </a:lnSpc>
              <a:buFont typeface="+mj-lt"/>
              <a:buAutoNum type="arabicPeriod" startAt="2"/>
            </a:pPr>
            <a:r>
              <a:rPr lang="en-US" altLang="zh-CN" sz="2400" dirty="0"/>
              <a:t>sorted</a:t>
            </a:r>
            <a:r>
              <a:rPr lang="zh-CN" altLang="en-US" sz="2400" dirty="0"/>
              <a:t>函数排序。</a:t>
            </a:r>
            <a:endParaRPr lang="en-US" altLang="zh-CN" sz="2400" dirty="0"/>
          </a:p>
          <a:p>
            <a:pPr marL="857250" lvl="1" indent="-457200">
              <a:lnSpc>
                <a:spcPct val="150000"/>
              </a:lnSpc>
              <a:buFont typeface="+mj-lt"/>
              <a:buAutoNum type="arabicPeriod" startAt="2"/>
            </a:pPr>
            <a:endParaRPr lang="en-US" altLang="zh-CN" sz="2400" dirty="0"/>
          </a:p>
          <a:p>
            <a:pPr marL="400050" lvl="1" indent="0">
              <a:lnSpc>
                <a:spcPct val="150000"/>
              </a:lnSpc>
              <a:buNone/>
            </a:pP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sp>
        <p:nvSpPr>
          <p:cNvPr id="15" name="内容占位符 3"/>
          <p:cNvSpPr txBox="1"/>
          <p:nvPr/>
        </p:nvSpPr>
        <p:spPr>
          <a:xfrm>
            <a:off x="674376" y="4649107"/>
            <a:ext cx="10804881" cy="144443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50000"/>
              </a:lnSpc>
              <a:buNone/>
            </a:pPr>
            <a:r>
              <a:rPr lang="en-US" altLang="zh-CN" dirty="0">
                <a:solidFill>
                  <a:srgbClr val="FF0000"/>
                </a:solidFill>
              </a:rPr>
              <a:t>sorted</a:t>
            </a:r>
            <a:r>
              <a:rPr lang="zh-CN" altLang="en-US" dirty="0">
                <a:solidFill>
                  <a:srgbClr val="FF0000"/>
                </a:solidFill>
              </a:rPr>
              <a:t>命令的使用和参数含义和</a:t>
            </a:r>
            <a:r>
              <a:rPr lang="en-US" altLang="zh-CN" dirty="0">
                <a:solidFill>
                  <a:srgbClr val="FF0000"/>
                </a:solidFill>
              </a:rPr>
              <a:t>sort</a:t>
            </a:r>
            <a:r>
              <a:rPr lang="zh-CN" altLang="en-US" dirty="0">
                <a:solidFill>
                  <a:srgbClr val="FF0000"/>
                </a:solidFill>
              </a:rPr>
              <a:t>方法一致。</a:t>
            </a:r>
            <a:endParaRPr lang="en-US" altLang="zh-CN" dirty="0">
              <a:solidFill>
                <a:srgbClr val="FF0000"/>
              </a:solidFill>
            </a:endParaRPr>
          </a:p>
          <a:p>
            <a:pPr indent="0" algn="just">
              <a:lnSpc>
                <a:spcPct val="150000"/>
              </a:lnSpc>
              <a:buNone/>
            </a:pPr>
            <a:r>
              <a:rPr lang="zh-CN" altLang="en-US" dirty="0">
                <a:solidFill>
                  <a:srgbClr val="FF0000"/>
                </a:solidFill>
              </a:rPr>
              <a:t>但</a:t>
            </a:r>
            <a:r>
              <a:rPr lang="en-US" altLang="zh-CN" dirty="0">
                <a:solidFill>
                  <a:srgbClr val="FF0000"/>
                </a:solidFill>
              </a:rPr>
              <a:t>sorted</a:t>
            </a:r>
            <a:r>
              <a:rPr lang="zh-CN" altLang="en-US" dirty="0">
                <a:solidFill>
                  <a:srgbClr val="FF0000"/>
                </a:solidFill>
              </a:rPr>
              <a:t>命令生成新的有序列表，不改变原来的列表。</a:t>
            </a:r>
            <a:endParaRPr lang="zh-CN" altLang="zh-CN" sz="3600" kern="100" dirty="0">
              <a:solidFill>
                <a:srgbClr val="FF0000"/>
              </a:solidFill>
              <a:latin typeface="+mn-ea"/>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461124" y="2334016"/>
            <a:ext cx="3537278" cy="1183965"/>
          </a:xfrm>
          <a:prstGeom prst="rect">
            <a:avLst/>
          </a:prstGeom>
        </p:spPr>
      </p:pic>
      <p:pic>
        <p:nvPicPr>
          <p:cNvPr id="7" name="图片 6"/>
          <p:cNvPicPr>
            <a:picLocks noChangeAspect="1"/>
          </p:cNvPicPr>
          <p:nvPr/>
        </p:nvPicPr>
        <p:blipFill>
          <a:blip r:embed="rId2"/>
          <a:stretch>
            <a:fillRect/>
          </a:stretch>
        </p:blipFill>
        <p:spPr>
          <a:xfrm>
            <a:off x="6524013" y="2345207"/>
            <a:ext cx="3902888" cy="1183965"/>
          </a:xfrm>
          <a:prstGeom prst="rect">
            <a:avLst/>
          </a:prstGeom>
        </p:spPr>
      </p:pic>
    </p:spTree>
  </p:cSld>
  <p:clrMapOvr>
    <a:masterClrMapping/>
  </p:clrMapOvr>
  <p:transition spd="slow">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列表切片：</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a:p>
            <a:pPr marL="400050" lvl="1" indent="457200">
              <a:lnSpc>
                <a:spcPct val="150000"/>
              </a:lnSpc>
              <a:buNone/>
            </a:pPr>
            <a:r>
              <a:rPr lang="zh-CN" altLang="en-US" dirty="0"/>
              <a:t>列表切片和</a:t>
            </a:r>
            <a:r>
              <a:rPr lang="zh-CN" altLang="zh-CN" dirty="0"/>
              <a:t>字符串切片操作</a:t>
            </a:r>
            <a:r>
              <a:rPr lang="en-US" altLang="zh-CN" dirty="0"/>
              <a:t> </a:t>
            </a:r>
            <a:r>
              <a:rPr lang="zh-CN" altLang="zh-CN" dirty="0"/>
              <a:t>类似，直接指定切片的起始索引</a:t>
            </a:r>
            <a:r>
              <a:rPr lang="zh-CN" altLang="en-US" dirty="0"/>
              <a:t>、</a:t>
            </a:r>
            <a:r>
              <a:rPr lang="zh-CN" altLang="zh-CN" dirty="0"/>
              <a:t>终止索引</a:t>
            </a:r>
            <a:r>
              <a:rPr lang="zh-CN" altLang="en-US" dirty="0"/>
              <a:t>和切片方式</a:t>
            </a:r>
            <a:r>
              <a:rPr lang="zh-CN" altLang="en-US" sz="2400" dirty="0"/>
              <a:t>。</a:t>
            </a:r>
            <a:endParaRPr lang="en-US" altLang="zh-CN" sz="2400" dirty="0"/>
          </a:p>
          <a:p>
            <a:pPr marL="400050" lvl="1" indent="0">
              <a:lnSpc>
                <a:spcPct val="150000"/>
              </a:lnSpc>
              <a:buNone/>
            </a:pPr>
            <a:r>
              <a:rPr lang="en-US" altLang="zh-CN" sz="2400" dirty="0"/>
              <a:t>			</a:t>
            </a:r>
            <a:r>
              <a:rPr lang="zh-CN" altLang="zh-CN" dirty="0"/>
              <a:t>列表</a:t>
            </a:r>
            <a:r>
              <a:rPr lang="en-US" altLang="zh-CN" dirty="0"/>
              <a:t>[</a:t>
            </a:r>
            <a:r>
              <a:rPr lang="zh-CN" altLang="zh-CN" dirty="0"/>
              <a:t>起始索引 ：终止索引 ：</a:t>
            </a:r>
            <a:r>
              <a:rPr lang="en-US" altLang="zh-CN" dirty="0"/>
              <a:t>n]</a:t>
            </a:r>
            <a:endParaRPr lang="en-US" altLang="zh-CN" sz="2400" dirty="0"/>
          </a:p>
          <a:p>
            <a:pPr marL="400050" lvl="1" indent="0">
              <a:lnSpc>
                <a:spcPct val="150000"/>
              </a:lnSpc>
              <a:buNone/>
            </a:pP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pic>
        <p:nvPicPr>
          <p:cNvPr id="2" name="图片 1"/>
          <p:cNvPicPr>
            <a:picLocks noChangeAspect="1"/>
          </p:cNvPicPr>
          <p:nvPr/>
        </p:nvPicPr>
        <p:blipFill rotWithShape="1">
          <a:blip r:embed="rId1"/>
          <a:srcRect t="2640"/>
          <a:stretch>
            <a:fillRect/>
          </a:stretch>
        </p:blipFill>
        <p:spPr>
          <a:xfrm>
            <a:off x="1025295" y="3850103"/>
            <a:ext cx="10141409" cy="1751799"/>
          </a:xfrm>
          <a:prstGeom prst="rect">
            <a:avLst/>
          </a:prstGeom>
        </p:spPr>
      </p:pic>
      <p:sp>
        <p:nvSpPr>
          <p:cNvPr id="12" name="内容占位符 3"/>
          <p:cNvSpPr txBox="1"/>
          <p:nvPr/>
        </p:nvSpPr>
        <p:spPr>
          <a:xfrm>
            <a:off x="1025294" y="5762239"/>
            <a:ext cx="10141409" cy="66255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50000"/>
              </a:lnSpc>
              <a:buNone/>
            </a:pPr>
            <a:r>
              <a:rPr lang="zh-CN" altLang="en-US" dirty="0">
                <a:solidFill>
                  <a:srgbClr val="FF0000"/>
                </a:solidFill>
              </a:rPr>
              <a:t>字符串中关于索引和切片方式的规定都适用于列表切片。</a:t>
            </a:r>
            <a:endParaRPr lang="zh-CN" altLang="zh-CN" sz="2400" kern="100" dirty="0">
              <a:solidFill>
                <a:srgbClr val="FF0000"/>
              </a:solidFill>
              <a:latin typeface="+mn-ea"/>
              <a:cs typeface="Times New Roman" panose="02020603050405020304" pitchFamily="18" charset="0"/>
            </a:endParaRPr>
          </a:p>
        </p:txBody>
      </p:sp>
    </p:spTree>
  </p:cSld>
  <p:clrMapOvr>
    <a:masterClrMapping/>
  </p:clrMapOvr>
  <p:transition spd="slow">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列表扩充 ：</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a:p>
            <a:pPr marL="400050" lvl="1" indent="457200">
              <a:lnSpc>
                <a:spcPct val="150000"/>
              </a:lnSpc>
              <a:buNone/>
            </a:pPr>
            <a:r>
              <a:rPr lang="zh-CN" altLang="en-US" dirty="0"/>
              <a:t>列表的扩充是将两个列表合并成一个新的列表</a:t>
            </a:r>
            <a:r>
              <a:rPr lang="zh-CN" altLang="en-US" sz="2400" dirty="0"/>
              <a:t>。</a:t>
            </a:r>
            <a:endParaRPr lang="en-US" altLang="zh-CN" sz="2400" dirty="0"/>
          </a:p>
          <a:p>
            <a:pPr marL="857250" lvl="1" indent="-457200">
              <a:lnSpc>
                <a:spcPct val="150000"/>
              </a:lnSpc>
              <a:buFont typeface="+mj-lt"/>
              <a:buAutoNum type="arabicPeriod"/>
            </a:pPr>
            <a:r>
              <a:rPr lang="en-US" altLang="zh-CN" sz="2400" dirty="0"/>
              <a:t>	</a:t>
            </a:r>
            <a:r>
              <a:rPr lang="zh-CN" altLang="zh-CN" dirty="0"/>
              <a:t>“</a:t>
            </a:r>
            <a:r>
              <a:rPr lang="en-US" altLang="zh-CN" dirty="0"/>
              <a:t>+</a:t>
            </a:r>
            <a:r>
              <a:rPr lang="zh-CN" altLang="zh-CN" dirty="0"/>
              <a:t>”运算</a:t>
            </a:r>
            <a:r>
              <a:rPr lang="en-US" altLang="zh-CN" sz="2400" dirty="0"/>
              <a:t>	</a:t>
            </a:r>
            <a:r>
              <a:rPr lang="zh-CN" altLang="en-US" sz="2400" dirty="0"/>
              <a:t>，也可以理解为“连接”操作。</a:t>
            </a:r>
            <a:r>
              <a:rPr lang="en-US" altLang="zh-CN" sz="2400" dirty="0"/>
              <a:t>	</a:t>
            </a: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pic>
        <p:nvPicPr>
          <p:cNvPr id="3" name="图片 2"/>
          <p:cNvPicPr>
            <a:picLocks noChangeAspect="1"/>
          </p:cNvPicPr>
          <p:nvPr/>
        </p:nvPicPr>
        <p:blipFill>
          <a:blip r:embed="rId1"/>
          <a:stretch>
            <a:fillRect/>
          </a:stretch>
        </p:blipFill>
        <p:spPr>
          <a:xfrm>
            <a:off x="1254052" y="3244526"/>
            <a:ext cx="10332682" cy="1394852"/>
          </a:xfrm>
          <a:prstGeom prst="rect">
            <a:avLst/>
          </a:prstGeom>
        </p:spPr>
      </p:pic>
      <p:sp>
        <p:nvSpPr>
          <p:cNvPr id="5" name="矩形 4"/>
          <p:cNvSpPr/>
          <p:nvPr/>
        </p:nvSpPr>
        <p:spPr>
          <a:xfrm>
            <a:off x="530360" y="5362811"/>
            <a:ext cx="11253096" cy="587340"/>
          </a:xfrm>
          <a:prstGeom prst="rect">
            <a:avLst/>
          </a:prstGeom>
        </p:spPr>
        <p:txBody>
          <a:bodyPr vert="horz" wrap="square" lIns="91440" tIns="45720" rIns="91440" bIns="45720" rtlCol="0">
            <a:spAutoFit/>
          </a:bodyPr>
          <a:lstStyle/>
          <a:p>
            <a:pPr marL="228600" algn="just">
              <a:lnSpc>
                <a:spcPct val="150000"/>
              </a:lnSpc>
              <a:spcBef>
                <a:spcPts val="1000"/>
              </a:spcBef>
            </a:pPr>
            <a:r>
              <a:rPr lang="zh-CN" altLang="zh-CN" sz="2400" dirty="0">
                <a:solidFill>
                  <a:srgbClr val="FF0000"/>
                </a:solidFill>
              </a:rPr>
              <a:t>“</a:t>
            </a:r>
            <a:r>
              <a:rPr lang="en-US" altLang="zh-CN" sz="2400" dirty="0">
                <a:solidFill>
                  <a:srgbClr val="FF0000"/>
                </a:solidFill>
              </a:rPr>
              <a:t>+</a:t>
            </a:r>
            <a:r>
              <a:rPr lang="zh-CN" altLang="zh-CN" sz="2400" dirty="0">
                <a:solidFill>
                  <a:srgbClr val="FF0000"/>
                </a:solidFill>
              </a:rPr>
              <a:t>”运算将两个列表连接生成一个新列表</a:t>
            </a:r>
            <a:r>
              <a:rPr lang="zh-CN" altLang="en-US" sz="2400" dirty="0">
                <a:solidFill>
                  <a:srgbClr val="FF0000"/>
                </a:solidFill>
              </a:rPr>
              <a:t>，而不改变</a:t>
            </a:r>
            <a:r>
              <a:rPr lang="zh-CN" altLang="zh-CN" sz="2400" dirty="0">
                <a:solidFill>
                  <a:srgbClr val="FF0000"/>
                </a:solidFill>
              </a:rPr>
              <a:t>参与运算的列</a:t>
            </a:r>
            <a:r>
              <a:rPr lang="zh-CN" altLang="en-US" sz="2400" dirty="0">
                <a:solidFill>
                  <a:srgbClr val="FF0000"/>
                </a:solidFill>
              </a:rPr>
              <a:t>表</a:t>
            </a:r>
            <a:r>
              <a:rPr lang="zh-CN" altLang="zh-CN" sz="2400" dirty="0">
                <a:solidFill>
                  <a:srgbClr val="FF0000"/>
                </a:solidFill>
              </a:rPr>
              <a:t>本身</a:t>
            </a:r>
            <a:r>
              <a:rPr lang="zh-CN" altLang="en-US" sz="2400" dirty="0">
                <a:solidFill>
                  <a:srgbClr val="FF0000"/>
                </a:solidFill>
              </a:rPr>
              <a:t>。</a:t>
            </a:r>
            <a:endParaRPr lang="zh-CN" altLang="en-US" sz="2400" dirty="0">
              <a:solidFill>
                <a:srgbClr val="FF0000"/>
              </a:solidFill>
            </a:endParaRPr>
          </a:p>
        </p:txBody>
      </p:sp>
    </p:spTree>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列表扩充 ：</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a:p>
            <a:pPr marL="857250" lvl="1" indent="-457200">
              <a:lnSpc>
                <a:spcPct val="150000"/>
              </a:lnSpc>
              <a:buFont typeface="+mj-lt"/>
              <a:buAutoNum type="arabicPeriod" startAt="2"/>
            </a:pPr>
            <a:r>
              <a:rPr lang="en-US" altLang="zh-CN" sz="2400" dirty="0"/>
              <a:t>	</a:t>
            </a:r>
            <a:r>
              <a:rPr lang="en-US" altLang="zh-CN" dirty="0"/>
              <a:t>extend</a:t>
            </a:r>
            <a:r>
              <a:rPr lang="zh-CN" altLang="en-US" dirty="0"/>
              <a:t>方法</a:t>
            </a:r>
            <a:r>
              <a:rPr lang="en-US" altLang="zh-CN" sz="2400" dirty="0"/>
              <a:t>	</a:t>
            </a:r>
            <a:r>
              <a:rPr lang="zh-CN" altLang="en-US" sz="2400" dirty="0"/>
              <a:t>，将参数列表添加至原列表中。</a:t>
            </a:r>
            <a:r>
              <a:rPr lang="en-US" altLang="zh-CN" sz="2400" dirty="0"/>
              <a:t>	</a:t>
            </a: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pic>
        <p:nvPicPr>
          <p:cNvPr id="2" name="图片 1"/>
          <p:cNvPicPr>
            <a:picLocks noChangeAspect="1"/>
          </p:cNvPicPr>
          <p:nvPr/>
        </p:nvPicPr>
        <p:blipFill rotWithShape="1">
          <a:blip r:embed="rId1"/>
          <a:srcRect t="1652"/>
          <a:stretch>
            <a:fillRect/>
          </a:stretch>
        </p:blipFill>
        <p:spPr>
          <a:xfrm>
            <a:off x="1254052" y="2829827"/>
            <a:ext cx="10271581" cy="2050180"/>
          </a:xfrm>
          <a:prstGeom prst="rect">
            <a:avLst/>
          </a:prstGeom>
        </p:spPr>
      </p:pic>
    </p:spTree>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列表扩充 ：</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a:p>
            <a:pPr marL="857250" lvl="1" indent="-457200">
              <a:lnSpc>
                <a:spcPct val="150000"/>
              </a:lnSpc>
              <a:buFont typeface="+mj-lt"/>
              <a:buAutoNum type="arabicPeriod" startAt="3"/>
            </a:pPr>
            <a:r>
              <a:rPr lang="en-US" altLang="zh-CN" sz="2400" dirty="0"/>
              <a:t>	</a:t>
            </a:r>
            <a:r>
              <a:rPr lang="zh-CN" altLang="en-US" dirty="0"/>
              <a:t>“*”运算</a:t>
            </a:r>
            <a:r>
              <a:rPr lang="en-US" altLang="zh-CN" sz="2400" dirty="0"/>
              <a:t>	</a:t>
            </a:r>
            <a:r>
              <a:rPr lang="zh-CN" altLang="en-US" sz="2400" dirty="0"/>
              <a:t>，通过重复指定遍数扩充列表长度</a:t>
            </a:r>
            <a:r>
              <a:rPr lang="en-US" altLang="zh-CN" sz="2400" dirty="0"/>
              <a:t>	</a:t>
            </a: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pic>
        <p:nvPicPr>
          <p:cNvPr id="3" name="图片 2"/>
          <p:cNvPicPr>
            <a:picLocks noChangeAspect="1"/>
          </p:cNvPicPr>
          <p:nvPr/>
        </p:nvPicPr>
        <p:blipFill>
          <a:blip r:embed="rId1"/>
          <a:stretch>
            <a:fillRect/>
          </a:stretch>
        </p:blipFill>
        <p:spPr>
          <a:xfrm>
            <a:off x="1329589" y="2952449"/>
            <a:ext cx="9213641" cy="1494422"/>
          </a:xfrm>
          <a:prstGeom prst="rect">
            <a:avLst/>
          </a:prstGeom>
        </p:spPr>
      </p:pic>
      <p:sp>
        <p:nvSpPr>
          <p:cNvPr id="10" name="矩形 9"/>
          <p:cNvSpPr/>
          <p:nvPr/>
        </p:nvSpPr>
        <p:spPr>
          <a:xfrm>
            <a:off x="516556" y="5295434"/>
            <a:ext cx="11253096" cy="587340"/>
          </a:xfrm>
          <a:prstGeom prst="rect">
            <a:avLst/>
          </a:prstGeom>
        </p:spPr>
        <p:txBody>
          <a:bodyPr vert="horz" wrap="square" lIns="91440" tIns="45720" rIns="91440" bIns="45720" rtlCol="0">
            <a:spAutoFit/>
          </a:bodyPr>
          <a:lstStyle/>
          <a:p>
            <a:pPr marL="228600" algn="just">
              <a:lnSpc>
                <a:spcPct val="150000"/>
              </a:lnSpc>
              <a:spcBef>
                <a:spcPts val="1000"/>
              </a:spcBef>
            </a:pPr>
            <a:r>
              <a:rPr lang="zh-CN" altLang="en-US" sz="2400" dirty="0">
                <a:solidFill>
                  <a:srgbClr val="FF0000"/>
                </a:solidFill>
              </a:rPr>
              <a:t>与</a:t>
            </a:r>
            <a:r>
              <a:rPr lang="zh-CN" altLang="zh-CN" sz="2400" dirty="0">
                <a:solidFill>
                  <a:srgbClr val="FF0000"/>
                </a:solidFill>
              </a:rPr>
              <a:t>“</a:t>
            </a:r>
            <a:r>
              <a:rPr lang="en-US" altLang="zh-CN" sz="2400" dirty="0">
                <a:solidFill>
                  <a:srgbClr val="FF0000"/>
                </a:solidFill>
              </a:rPr>
              <a:t>+</a:t>
            </a:r>
            <a:r>
              <a:rPr lang="zh-CN" altLang="zh-CN" sz="2400" dirty="0">
                <a:solidFill>
                  <a:srgbClr val="FF0000"/>
                </a:solidFill>
              </a:rPr>
              <a:t>”运算</a:t>
            </a:r>
            <a:r>
              <a:rPr lang="zh-CN" altLang="en-US" sz="2400" dirty="0">
                <a:solidFill>
                  <a:srgbClr val="FF0000"/>
                </a:solidFill>
              </a:rPr>
              <a:t>类似，“*”运算也</a:t>
            </a:r>
            <a:r>
              <a:rPr lang="zh-CN" altLang="zh-CN" sz="2400" dirty="0">
                <a:solidFill>
                  <a:srgbClr val="FF0000"/>
                </a:solidFill>
              </a:rPr>
              <a:t>生成新列表</a:t>
            </a:r>
            <a:r>
              <a:rPr lang="zh-CN" altLang="en-US" sz="2400" dirty="0">
                <a:solidFill>
                  <a:srgbClr val="FF0000"/>
                </a:solidFill>
              </a:rPr>
              <a:t>、而不改变</a:t>
            </a:r>
            <a:r>
              <a:rPr lang="zh-CN" altLang="zh-CN" sz="2400" dirty="0">
                <a:solidFill>
                  <a:srgbClr val="FF0000"/>
                </a:solidFill>
              </a:rPr>
              <a:t>参与运算的列</a:t>
            </a:r>
            <a:r>
              <a:rPr lang="zh-CN" altLang="en-US" sz="2400" dirty="0">
                <a:solidFill>
                  <a:srgbClr val="FF0000"/>
                </a:solidFill>
              </a:rPr>
              <a:t>表</a:t>
            </a:r>
            <a:r>
              <a:rPr lang="zh-CN" altLang="zh-CN" sz="2400" dirty="0">
                <a:solidFill>
                  <a:srgbClr val="FF0000"/>
                </a:solidFill>
              </a:rPr>
              <a:t>本身</a:t>
            </a:r>
            <a:r>
              <a:rPr lang="zh-CN" altLang="en-US" sz="2400" dirty="0">
                <a:solidFill>
                  <a:srgbClr val="FF0000"/>
                </a:solidFill>
              </a:rPr>
              <a:t>。</a:t>
            </a:r>
            <a:endParaRPr lang="zh-CN" altLang="en-US" sz="2400" dirty="0">
              <a:solidFill>
                <a:srgbClr val="FF0000"/>
              </a:solidFill>
            </a:endParaRPr>
          </a:p>
        </p:txBody>
      </p:sp>
    </p:spTree>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列表的复制 ：</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a:p>
            <a:pPr marL="400050" lvl="1" indent="457200">
              <a:lnSpc>
                <a:spcPct val="150000"/>
              </a:lnSpc>
              <a:buNone/>
            </a:pPr>
            <a:r>
              <a:rPr lang="zh-CN" altLang="en-US" sz="2400" dirty="0"/>
              <a:t>复制，即生成“一模一样”的列表。除了可以通过“提取所有”的特殊切片操作实现外，还可以：</a:t>
            </a:r>
            <a:endParaRPr lang="en-US" altLang="zh-CN" sz="2400" dirty="0"/>
          </a:p>
          <a:p>
            <a:pPr marL="857250" lvl="1" indent="-457200">
              <a:lnSpc>
                <a:spcPct val="150000"/>
              </a:lnSpc>
              <a:buFont typeface="+mj-lt"/>
              <a:buAutoNum type="arabicPeriod"/>
            </a:pPr>
            <a:r>
              <a:rPr lang="zh-CN" altLang="en-US" sz="2400" dirty="0"/>
              <a:t>使用列表的</a:t>
            </a:r>
            <a:r>
              <a:rPr lang="en-US" altLang="zh-CN" sz="2400" dirty="0"/>
              <a:t>copy</a:t>
            </a:r>
            <a:r>
              <a:rPr lang="zh-CN" altLang="en-US" sz="2400" dirty="0"/>
              <a:t>方法。</a:t>
            </a:r>
            <a:endParaRPr lang="en-US" altLang="zh-CN" sz="2400" dirty="0"/>
          </a:p>
          <a:p>
            <a:pPr marL="857250" lvl="1" indent="-457200">
              <a:lnSpc>
                <a:spcPct val="150000"/>
              </a:lnSpc>
              <a:buFont typeface="+mj-lt"/>
              <a:buAutoNum type="arabicPeriod"/>
            </a:pPr>
            <a:r>
              <a:rPr lang="zh-CN" altLang="en-US" sz="2400" dirty="0"/>
              <a:t>通过列表之间的赋值操作。</a:t>
            </a:r>
            <a:endParaRPr lang="en-US" altLang="zh-CN" sz="1400" dirty="0">
              <a:solidFill>
                <a:schemeClr val="tx1">
                  <a:lumMod val="85000"/>
                  <a:lumOff val="15000"/>
                </a:schemeClr>
              </a:solidFill>
            </a:endParaRPr>
          </a:p>
        </p:txBody>
      </p:sp>
      <p:sp>
        <p:nvSpPr>
          <p:cNvPr id="10" name="矩形 9"/>
          <p:cNvSpPr/>
          <p:nvPr/>
        </p:nvSpPr>
        <p:spPr>
          <a:xfrm>
            <a:off x="762124" y="4602415"/>
            <a:ext cx="9836048" cy="1141338"/>
          </a:xfrm>
          <a:prstGeom prst="rect">
            <a:avLst/>
          </a:prstGeom>
        </p:spPr>
        <p:txBody>
          <a:bodyPr vert="horz" wrap="square" lIns="91440" tIns="45720" rIns="91440" bIns="45720" rtlCol="0">
            <a:spAutoFit/>
          </a:bodyPr>
          <a:lstStyle/>
          <a:p>
            <a:pPr marL="228600" algn="just">
              <a:lnSpc>
                <a:spcPct val="150000"/>
              </a:lnSpc>
              <a:spcBef>
                <a:spcPts val="1000"/>
              </a:spcBef>
            </a:pPr>
            <a:r>
              <a:rPr lang="en-US" altLang="zh-CN" sz="2400" dirty="0">
                <a:solidFill>
                  <a:srgbClr val="FF0000"/>
                </a:solidFill>
              </a:rPr>
              <a:t>copy</a:t>
            </a:r>
            <a:r>
              <a:rPr lang="zh-CN" altLang="en-US" sz="2400" dirty="0">
                <a:solidFill>
                  <a:srgbClr val="FF0000"/>
                </a:solidFill>
              </a:rPr>
              <a:t>方法和赋值操作都能得到“一样”的列表，但是两者的实现机制有着本质的区别。</a:t>
            </a:r>
            <a:endParaRPr lang="zh-CN" altLang="en-US" sz="2400" dirty="0">
              <a:solidFill>
                <a:srgbClr val="FF0000"/>
              </a:solidFill>
            </a:endParaRPr>
          </a:p>
        </p:txBody>
      </p:sp>
    </p:spTree>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列表的复制 ：</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p:txBody>
      </p:sp>
      <p:cxnSp>
        <p:nvCxnSpPr>
          <p:cNvPr id="9" name="直接连接符 8"/>
          <p:cNvCxnSpPr/>
          <p:nvPr/>
        </p:nvCxnSpPr>
        <p:spPr>
          <a:xfrm>
            <a:off x="5925614" y="1261249"/>
            <a:ext cx="0" cy="3605289"/>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1" name="图片 10"/>
          <p:cNvPicPr/>
          <p:nvPr/>
        </p:nvPicPr>
        <p:blipFill rotWithShape="1">
          <a:blip r:embed="rId1"/>
          <a:srcRect l="2800" t="6718" r="2751" b="8714"/>
          <a:stretch>
            <a:fillRect/>
          </a:stretch>
        </p:blipFill>
        <p:spPr bwMode="auto">
          <a:xfrm>
            <a:off x="699930" y="2376585"/>
            <a:ext cx="4650163" cy="2025166"/>
          </a:xfrm>
          <a:prstGeom prst="rect">
            <a:avLst/>
          </a:prstGeom>
          <a:ln>
            <a:noFill/>
          </a:ln>
        </p:spPr>
      </p:pic>
      <p:pic>
        <p:nvPicPr>
          <p:cNvPr id="12" name="图片 11"/>
          <p:cNvPicPr/>
          <p:nvPr/>
        </p:nvPicPr>
        <p:blipFill rotWithShape="1">
          <a:blip r:embed="rId2"/>
          <a:srcRect t="15312" r="-138"/>
          <a:stretch>
            <a:fillRect/>
          </a:stretch>
        </p:blipFill>
        <p:spPr bwMode="auto">
          <a:xfrm>
            <a:off x="6552246" y="2617216"/>
            <a:ext cx="4385702" cy="1543904"/>
          </a:xfrm>
          <a:prstGeom prst="rect">
            <a:avLst/>
          </a:prstGeom>
          <a:ln>
            <a:noFill/>
          </a:ln>
        </p:spPr>
      </p:pic>
      <p:sp>
        <p:nvSpPr>
          <p:cNvPr id="2" name="矩形 1"/>
          <p:cNvSpPr/>
          <p:nvPr/>
        </p:nvSpPr>
        <p:spPr>
          <a:xfrm>
            <a:off x="1666386" y="1877546"/>
            <a:ext cx="2243050" cy="369332"/>
          </a:xfrm>
          <a:prstGeom prst="rect">
            <a:avLst/>
          </a:prstGeom>
        </p:spPr>
        <p:txBody>
          <a:bodyPr wrap="none">
            <a:spAutoFit/>
          </a:bodyPr>
          <a:lstStyle/>
          <a:p>
            <a:r>
              <a:rPr lang="zh-CN" altLang="en-US" dirty="0"/>
              <a:t>使用列表的</a:t>
            </a:r>
            <a:r>
              <a:rPr lang="en-US" altLang="zh-CN" dirty="0"/>
              <a:t>copy</a:t>
            </a:r>
            <a:r>
              <a:rPr lang="zh-CN" altLang="en-US" dirty="0"/>
              <a:t>方法</a:t>
            </a:r>
            <a:endParaRPr lang="zh-CN" altLang="en-US" dirty="0"/>
          </a:p>
        </p:txBody>
      </p:sp>
      <p:sp>
        <p:nvSpPr>
          <p:cNvPr id="3" name="矩形 2"/>
          <p:cNvSpPr/>
          <p:nvPr/>
        </p:nvSpPr>
        <p:spPr>
          <a:xfrm>
            <a:off x="7109135" y="1877546"/>
            <a:ext cx="2723823" cy="369332"/>
          </a:xfrm>
          <a:prstGeom prst="rect">
            <a:avLst/>
          </a:prstGeom>
        </p:spPr>
        <p:txBody>
          <a:bodyPr wrap="none">
            <a:spAutoFit/>
          </a:bodyPr>
          <a:lstStyle/>
          <a:p>
            <a:r>
              <a:rPr lang="zh-CN" altLang="en-US" dirty="0"/>
              <a:t>通过列表之间的赋值操作</a:t>
            </a:r>
            <a:endParaRPr lang="zh-CN" altLang="en-US" dirty="0"/>
          </a:p>
        </p:txBody>
      </p:sp>
      <p:sp>
        <p:nvSpPr>
          <p:cNvPr id="15" name="内容占位符 12"/>
          <p:cNvSpPr txBox="1"/>
          <p:nvPr/>
        </p:nvSpPr>
        <p:spPr>
          <a:xfrm>
            <a:off x="699930" y="4732688"/>
            <a:ext cx="4594145" cy="680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rgbClr val="C00000"/>
                </a:solidFill>
              </a:rPr>
              <a:t>深拷贝</a:t>
            </a:r>
            <a:r>
              <a:rPr lang="en-US" altLang="zh-CN" dirty="0">
                <a:solidFill>
                  <a:srgbClr val="C00000"/>
                </a:solidFill>
              </a:rPr>
              <a:t>,</a:t>
            </a:r>
            <a:r>
              <a:rPr lang="zh-CN" altLang="en-US" dirty="0">
                <a:solidFill>
                  <a:srgbClr val="C00000"/>
                </a:solidFill>
              </a:rPr>
              <a:t>两个列表有独立空间</a:t>
            </a:r>
            <a:r>
              <a:rPr lang="en-US" altLang="zh-CN" dirty="0">
                <a:solidFill>
                  <a:srgbClr val="C00000"/>
                </a:solidFill>
              </a:rPr>
              <a:t>.</a:t>
            </a:r>
            <a:endParaRPr lang="en-US" altLang="zh-CN" dirty="0">
              <a:solidFill>
                <a:srgbClr val="C00000"/>
              </a:solidFill>
            </a:endParaRPr>
          </a:p>
        </p:txBody>
      </p:sp>
      <p:sp>
        <p:nvSpPr>
          <p:cNvPr id="17" name="内容占位符 12"/>
          <p:cNvSpPr txBox="1"/>
          <p:nvPr/>
        </p:nvSpPr>
        <p:spPr>
          <a:xfrm>
            <a:off x="7109135" y="4732687"/>
            <a:ext cx="4594145" cy="680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rgbClr val="C00000"/>
                </a:solidFill>
              </a:rPr>
              <a:t>浅拷贝</a:t>
            </a:r>
            <a:r>
              <a:rPr lang="en-US" altLang="zh-CN" dirty="0">
                <a:solidFill>
                  <a:srgbClr val="C00000"/>
                </a:solidFill>
              </a:rPr>
              <a:t>,</a:t>
            </a:r>
            <a:r>
              <a:rPr lang="zh-CN" altLang="en-US" dirty="0">
                <a:solidFill>
                  <a:srgbClr val="C00000"/>
                </a:solidFill>
              </a:rPr>
              <a:t>两个列表共享空间</a:t>
            </a:r>
            <a:r>
              <a:rPr lang="en-US" altLang="zh-CN" dirty="0">
                <a:solidFill>
                  <a:srgbClr val="C00000"/>
                </a:solidFill>
              </a:rPr>
              <a:t>.</a:t>
            </a:r>
            <a:endParaRPr lang="en-US" altLang="zh-CN" dirty="0">
              <a:solidFill>
                <a:srgbClr val="C00000"/>
              </a:solidFill>
            </a:endParaRPr>
          </a:p>
        </p:txBody>
      </p:sp>
      <p:sp>
        <p:nvSpPr>
          <p:cNvPr id="7" name="矩形 6"/>
          <p:cNvSpPr/>
          <p:nvPr/>
        </p:nvSpPr>
        <p:spPr>
          <a:xfrm>
            <a:off x="2075510" y="5671392"/>
            <a:ext cx="7700208" cy="7736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a:t>
            </a:r>
            <a:r>
              <a:rPr lang="en-US" altLang="zh-CN" dirty="0"/>
              <a:t>	</a:t>
            </a:r>
            <a:r>
              <a:rPr lang="en-US" altLang="zh-CN" dirty="0">
                <a:solidFill>
                  <a:srgbClr val="FF9900"/>
                </a:solidFill>
              </a:rPr>
              <a:t>del guests[0]</a:t>
            </a:r>
            <a:r>
              <a:rPr lang="en-US" altLang="zh-CN" dirty="0"/>
              <a:t>	</a:t>
            </a:r>
            <a:r>
              <a:rPr lang="zh-CN" altLang="en-US" dirty="0"/>
              <a:t>操作后，</a:t>
            </a:r>
            <a:r>
              <a:rPr lang="en-US" altLang="zh-CN" dirty="0" err="1"/>
              <a:t>guestsCopy</a:t>
            </a:r>
            <a:r>
              <a:rPr lang="zh-CN" altLang="en-US" dirty="0"/>
              <a:t>和</a:t>
            </a:r>
            <a:r>
              <a:rPr lang="en-US" altLang="zh-CN" dirty="0" err="1"/>
              <a:t>guests1</a:t>
            </a:r>
            <a:r>
              <a:rPr lang="zh-CN" altLang="en-US" dirty="0"/>
              <a:t>列表会有什么变化？</a:t>
            </a:r>
            <a:endParaRPr lang="zh-CN" altLang="en-US" dirty="0"/>
          </a:p>
        </p:txBody>
      </p:sp>
    </p:spTree>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列表的删除：</a:t>
            </a:r>
            <a:endParaRPr lang="en-US" altLang="zh-CN" sz="2800" dirty="0">
              <a:solidFill>
                <a:schemeClr val="tx1">
                  <a:lumMod val="85000"/>
                  <a:lumOff val="15000"/>
                </a:schemeClr>
              </a:solidFill>
            </a:endParaRPr>
          </a:p>
          <a:p>
            <a:pPr marL="514350" indent="-514350">
              <a:lnSpc>
                <a:spcPct val="150000"/>
              </a:lnSpc>
              <a:buFont typeface="+mj-lt"/>
              <a:buAutoNum type="arabicPeriod"/>
            </a:pPr>
            <a:r>
              <a:rPr lang="zh-CN" altLang="en-US" sz="2800" dirty="0">
                <a:solidFill>
                  <a:schemeClr val="tx1">
                    <a:lumMod val="85000"/>
                    <a:lumOff val="15000"/>
                  </a:schemeClr>
                </a:solidFill>
              </a:rPr>
              <a:t>列表的清空</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p:txBody>
      </p:sp>
      <p:pic>
        <p:nvPicPr>
          <p:cNvPr id="5" name="图片 4"/>
          <p:cNvPicPr>
            <a:picLocks noChangeAspect="1"/>
          </p:cNvPicPr>
          <p:nvPr/>
        </p:nvPicPr>
        <p:blipFill>
          <a:blip r:embed="rId1"/>
          <a:stretch>
            <a:fillRect/>
          </a:stretch>
        </p:blipFill>
        <p:spPr>
          <a:xfrm>
            <a:off x="1050559" y="2620477"/>
            <a:ext cx="7999498" cy="1422133"/>
          </a:xfrm>
          <a:prstGeom prst="rect">
            <a:avLst/>
          </a:prstGeom>
        </p:spPr>
      </p:pic>
      <p:sp>
        <p:nvSpPr>
          <p:cNvPr id="18" name="矩形 17"/>
          <p:cNvSpPr/>
          <p:nvPr/>
        </p:nvSpPr>
        <p:spPr>
          <a:xfrm>
            <a:off x="762124" y="4602415"/>
            <a:ext cx="9836048" cy="1141338"/>
          </a:xfrm>
          <a:prstGeom prst="rect">
            <a:avLst/>
          </a:prstGeom>
        </p:spPr>
        <p:txBody>
          <a:bodyPr vert="horz" wrap="square" lIns="91440" tIns="45720" rIns="91440" bIns="45720" rtlCol="0">
            <a:spAutoFit/>
          </a:bodyPr>
          <a:lstStyle/>
          <a:p>
            <a:pPr marL="228600" algn="just">
              <a:lnSpc>
                <a:spcPct val="150000"/>
              </a:lnSpc>
              <a:spcBef>
                <a:spcPts val="1000"/>
              </a:spcBef>
            </a:pPr>
            <a:r>
              <a:rPr lang="zh-CN" altLang="en-US" sz="2400" dirty="0">
                <a:solidFill>
                  <a:srgbClr val="FF0000"/>
                </a:solidFill>
              </a:rPr>
              <a:t>经过删除“所有元素”的</a:t>
            </a:r>
            <a:r>
              <a:rPr lang="en-US" altLang="zh-CN" sz="2400" dirty="0">
                <a:solidFill>
                  <a:srgbClr val="FF0000"/>
                </a:solidFill>
              </a:rPr>
              <a:t>del</a:t>
            </a:r>
            <a:r>
              <a:rPr lang="zh-CN" altLang="en-US" sz="2400" dirty="0">
                <a:solidFill>
                  <a:srgbClr val="FF0000"/>
                </a:solidFill>
              </a:rPr>
              <a:t>操作后，列表中不包含任何元素，但是仍保留其列表的本质。</a:t>
            </a:r>
            <a:endParaRPr lang="zh-CN" altLang="en-US" sz="2400" dirty="0">
              <a:solidFill>
                <a:srgbClr val="FF0000"/>
              </a:solidFill>
            </a:endParaRPr>
          </a:p>
        </p:txBody>
      </p:sp>
    </p:spTree>
  </p:cSld>
  <p:clrMapOvr>
    <a:masterClrMapping/>
  </p:clrMapOvr>
  <p:transition spd="slow">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3932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列表的删除：</a:t>
            </a:r>
            <a:endParaRPr lang="en-US" altLang="zh-CN" sz="2800" dirty="0">
              <a:solidFill>
                <a:schemeClr val="tx1">
                  <a:lumMod val="85000"/>
                  <a:lumOff val="15000"/>
                </a:schemeClr>
              </a:solidFill>
            </a:endParaRPr>
          </a:p>
          <a:p>
            <a:pPr marL="514350" indent="-514350">
              <a:lnSpc>
                <a:spcPct val="150000"/>
              </a:lnSpc>
              <a:buFont typeface="+mj-lt"/>
              <a:buAutoNum type="arabicPeriod" startAt="2"/>
            </a:pPr>
            <a:r>
              <a:rPr lang="zh-CN" altLang="en-US" sz="2800" dirty="0">
                <a:solidFill>
                  <a:schemeClr val="tx1">
                    <a:lumMod val="85000"/>
                    <a:lumOff val="15000"/>
                  </a:schemeClr>
                </a:solidFill>
              </a:rPr>
              <a:t>列表的删除</a:t>
            </a: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p:txBody>
      </p:sp>
      <p:sp>
        <p:nvSpPr>
          <p:cNvPr id="18" name="矩形 17"/>
          <p:cNvSpPr/>
          <p:nvPr/>
        </p:nvSpPr>
        <p:spPr>
          <a:xfrm>
            <a:off x="674376" y="5173626"/>
            <a:ext cx="9836048" cy="587340"/>
          </a:xfrm>
          <a:prstGeom prst="rect">
            <a:avLst/>
          </a:prstGeom>
        </p:spPr>
        <p:txBody>
          <a:bodyPr vert="horz" wrap="square" lIns="91440" tIns="45720" rIns="91440" bIns="45720" rtlCol="0">
            <a:spAutoFit/>
          </a:bodyPr>
          <a:lstStyle/>
          <a:p>
            <a:pPr marL="228600" algn="just">
              <a:lnSpc>
                <a:spcPct val="150000"/>
              </a:lnSpc>
              <a:spcBef>
                <a:spcPts val="1000"/>
              </a:spcBef>
            </a:pPr>
            <a:r>
              <a:rPr lang="en-US" altLang="zh-CN" sz="2400" dirty="0">
                <a:solidFill>
                  <a:srgbClr val="FF0000"/>
                </a:solidFill>
              </a:rPr>
              <a:t>del</a:t>
            </a:r>
            <a:r>
              <a:rPr lang="zh-CN" altLang="en-US" sz="2400" dirty="0">
                <a:solidFill>
                  <a:srgbClr val="FF0000"/>
                </a:solidFill>
              </a:rPr>
              <a:t>后直接跟列表名，则将彻底删除该列表对象！</a:t>
            </a:r>
            <a:endParaRPr lang="zh-CN" altLang="en-US" sz="2400" dirty="0">
              <a:solidFill>
                <a:srgbClr val="FF0000"/>
              </a:solidFill>
            </a:endParaRPr>
          </a:p>
        </p:txBody>
      </p:sp>
      <p:pic>
        <p:nvPicPr>
          <p:cNvPr id="2" name="图片 1"/>
          <p:cNvPicPr>
            <a:picLocks noChangeAspect="1"/>
          </p:cNvPicPr>
          <p:nvPr/>
        </p:nvPicPr>
        <p:blipFill>
          <a:blip r:embed="rId1"/>
          <a:stretch>
            <a:fillRect/>
          </a:stretch>
        </p:blipFill>
        <p:spPr>
          <a:xfrm>
            <a:off x="1254052" y="2423968"/>
            <a:ext cx="9402357" cy="1820879"/>
          </a:xfrm>
          <a:prstGeom prst="rect">
            <a:avLst/>
          </a:prstGeom>
        </p:spPr>
      </p:pic>
    </p:spTree>
  </p:cSld>
  <p:clrMapOvr>
    <a:masterClrMapping/>
  </p:clrMapOvr>
  <p:transition spd="slow">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93932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列表的删除：</a:t>
            </a:r>
            <a:endParaRPr lang="en-US" altLang="zh-CN" sz="2800" dirty="0">
              <a:solidFill>
                <a:schemeClr val="tx1">
                  <a:lumMod val="85000"/>
                  <a:lumOff val="15000"/>
                </a:schemeClr>
              </a:solidFill>
            </a:endParaRPr>
          </a:p>
          <a:p>
            <a:pPr marL="514350" indent="-514350">
              <a:lnSpc>
                <a:spcPct val="150000"/>
              </a:lnSpc>
              <a:buAutoNum type="arabicPeriod" startAt="3"/>
            </a:pPr>
            <a:r>
              <a:rPr lang="en-US" altLang="zh-CN" sz="2800" dirty="0" smtClean="0">
                <a:solidFill>
                  <a:schemeClr val="tx1">
                    <a:lumMod val="85000"/>
                    <a:lumOff val="15000"/>
                  </a:schemeClr>
                </a:solidFill>
              </a:rPr>
              <a:t>Clear</a:t>
            </a:r>
            <a:r>
              <a:rPr lang="zh-CN" altLang="en-US" sz="2800" dirty="0" smtClean="0">
                <a:solidFill>
                  <a:schemeClr val="tx1">
                    <a:lumMod val="85000"/>
                    <a:lumOff val="15000"/>
                  </a:schemeClr>
                </a:solidFill>
              </a:rPr>
              <a:t>方法</a:t>
            </a:r>
            <a:endParaRPr lang="en-US" altLang="zh-CN" sz="2800" dirty="0" smtClean="0">
              <a:solidFill>
                <a:schemeClr val="tx1">
                  <a:lumMod val="85000"/>
                  <a:lumOff val="15000"/>
                </a:schemeClr>
              </a:solidFill>
            </a:endParaRPr>
          </a:p>
          <a:p>
            <a:pPr marL="0" indent="0">
              <a:lnSpc>
                <a:spcPct val="150000"/>
              </a:lnSpc>
              <a:buNone/>
            </a:pPr>
            <a:r>
              <a:rPr lang="en-US" altLang="zh-CN" sz="2800" dirty="0">
                <a:solidFill>
                  <a:schemeClr val="tx1">
                    <a:lumMod val="85000"/>
                    <a:lumOff val="15000"/>
                  </a:schemeClr>
                </a:solidFill>
              </a:rPr>
              <a:t>	</a:t>
            </a:r>
            <a:endParaRPr lang="en-US" altLang="zh-CN" sz="2800" dirty="0">
              <a:solidFill>
                <a:schemeClr val="tx1">
                  <a:lumMod val="85000"/>
                  <a:lumOff val="15000"/>
                </a:schemeClr>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1691" y="2487844"/>
            <a:ext cx="6169342" cy="1726016"/>
          </a:xfrm>
          <a:prstGeom prst="rect">
            <a:avLst/>
          </a:prstGeom>
        </p:spPr>
      </p:pic>
    </p:spTree>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1">
            <a:clrChange>
              <a:clrFrom>
                <a:srgbClr val="FFFDFF"/>
              </a:clrFrom>
              <a:clrTo>
                <a:srgbClr val="FFFDFF">
                  <a:alpha val="0"/>
                </a:srgbClr>
              </a:clrTo>
            </a:clrChange>
          </a:blip>
          <a:stretch>
            <a:fillRect/>
          </a:stretch>
        </p:blipFill>
        <p:spPr>
          <a:xfrm>
            <a:off x="-1" y="0"/>
            <a:ext cx="12192001" cy="6870567"/>
          </a:xfrm>
          <a:prstGeom prst="rect">
            <a:avLst/>
          </a:prstGeom>
        </p:spPr>
      </p:pic>
      <p:sp>
        <p:nvSpPr>
          <p:cNvPr id="10" name="TextBox 1"/>
          <p:cNvSpPr txBox="1"/>
          <p:nvPr/>
        </p:nvSpPr>
        <p:spPr>
          <a:xfrm>
            <a:off x="3887776" y="2420224"/>
            <a:ext cx="4493538" cy="830997"/>
          </a:xfrm>
          <a:prstGeom prst="rect">
            <a:avLst/>
          </a:prstGeom>
          <a:noFill/>
        </p:spPr>
        <p:txBody>
          <a:bodyPr wrap="none" rtlCol="0">
            <a:spAutoFit/>
          </a:bodyPr>
          <a:lstStyle/>
          <a:p>
            <a:r>
              <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列表与列表操作</a:t>
            </a:r>
            <a:endPar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nvGrpSpPr>
          <p:cNvPr id="13" name="Group 5"/>
          <p:cNvGrpSpPr/>
          <p:nvPr/>
        </p:nvGrpSpPr>
        <p:grpSpPr>
          <a:xfrm>
            <a:off x="8825614" y="4241498"/>
            <a:ext cx="2169488" cy="2175406"/>
            <a:chOff x="5292553" y="3355717"/>
            <a:chExt cx="1711365" cy="2494000"/>
          </a:xfrm>
          <a:solidFill>
            <a:schemeClr val="bg1">
              <a:lumMod val="95000"/>
            </a:schemeClr>
          </a:solidFill>
        </p:grpSpPr>
        <p:sp>
          <p:nvSpPr>
            <p:cNvPr id="14" name="Rectangle 5"/>
            <p:cNvSpPr>
              <a:spLocks noChangeArrowheads="1"/>
            </p:cNvSpPr>
            <p:nvPr/>
          </p:nvSpPr>
          <p:spPr bwMode="auto">
            <a:xfrm>
              <a:off x="5292553" y="3573075"/>
              <a:ext cx="992082" cy="190188"/>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5" name="Rectangle 6"/>
            <p:cNvSpPr>
              <a:spLocks noChangeArrowheads="1"/>
            </p:cNvSpPr>
            <p:nvPr/>
          </p:nvSpPr>
          <p:spPr bwMode="auto">
            <a:xfrm>
              <a:off x="5402008" y="4624848"/>
              <a:ext cx="80422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6" name="Rectangle 7"/>
            <p:cNvSpPr>
              <a:spLocks noChangeArrowheads="1"/>
            </p:cNvSpPr>
            <p:nvPr/>
          </p:nvSpPr>
          <p:spPr bwMode="auto">
            <a:xfrm>
              <a:off x="5471873" y="3355717"/>
              <a:ext cx="1124825"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7" name="Rectangle 8"/>
            <p:cNvSpPr>
              <a:spLocks noChangeArrowheads="1"/>
            </p:cNvSpPr>
            <p:nvPr/>
          </p:nvSpPr>
          <p:spPr bwMode="auto">
            <a:xfrm>
              <a:off x="5382601" y="3902993"/>
              <a:ext cx="1127154" cy="784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0" name="Rectangle 9"/>
            <p:cNvSpPr>
              <a:spLocks noChangeArrowheads="1"/>
            </p:cNvSpPr>
            <p:nvPr/>
          </p:nvSpPr>
          <p:spPr bwMode="auto">
            <a:xfrm>
              <a:off x="5592196" y="3981397"/>
              <a:ext cx="1004502"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2" name="Rectangle 10"/>
            <p:cNvSpPr>
              <a:spLocks noChangeArrowheads="1"/>
            </p:cNvSpPr>
            <p:nvPr/>
          </p:nvSpPr>
          <p:spPr bwMode="auto">
            <a:xfrm>
              <a:off x="5471873" y="4093379"/>
              <a:ext cx="874864" cy="7374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3" name="Rectangle 11"/>
            <p:cNvSpPr>
              <a:spLocks noChangeArrowheads="1"/>
            </p:cNvSpPr>
            <p:nvPr/>
          </p:nvSpPr>
          <p:spPr bwMode="auto">
            <a:xfrm>
              <a:off x="5592196" y="4166845"/>
              <a:ext cx="1026238"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5" name="Rectangle 12"/>
            <p:cNvSpPr>
              <a:spLocks noChangeArrowheads="1"/>
            </p:cNvSpPr>
            <p:nvPr/>
          </p:nvSpPr>
          <p:spPr bwMode="auto">
            <a:xfrm>
              <a:off x="5570460" y="4915952"/>
              <a:ext cx="902034" cy="52011"/>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7" name="Rectangle 13"/>
            <p:cNvSpPr>
              <a:spLocks noChangeArrowheads="1"/>
            </p:cNvSpPr>
            <p:nvPr/>
          </p:nvSpPr>
          <p:spPr bwMode="auto">
            <a:xfrm>
              <a:off x="5690783" y="4967962"/>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8" name="Rectangle 14"/>
            <p:cNvSpPr>
              <a:spLocks noChangeArrowheads="1"/>
            </p:cNvSpPr>
            <p:nvPr/>
          </p:nvSpPr>
          <p:spPr bwMode="auto">
            <a:xfrm>
              <a:off x="5409771" y="5109245"/>
              <a:ext cx="936966" cy="23443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0" name="Rectangle 16"/>
            <p:cNvSpPr>
              <a:spLocks noChangeArrowheads="1"/>
            </p:cNvSpPr>
            <p:nvPr/>
          </p:nvSpPr>
          <p:spPr bwMode="auto">
            <a:xfrm>
              <a:off x="5632562" y="5343680"/>
              <a:ext cx="877193"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1" name="Rectangle 17"/>
            <p:cNvSpPr>
              <a:spLocks noChangeArrowheads="1"/>
            </p:cNvSpPr>
            <p:nvPr/>
          </p:nvSpPr>
          <p:spPr bwMode="auto">
            <a:xfrm>
              <a:off x="5340682" y="5458288"/>
              <a:ext cx="823630" cy="166900"/>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2" name="Rectangle 18"/>
            <p:cNvSpPr>
              <a:spLocks noChangeArrowheads="1"/>
            </p:cNvSpPr>
            <p:nvPr/>
          </p:nvSpPr>
          <p:spPr bwMode="auto">
            <a:xfrm>
              <a:off x="5536304" y="5625188"/>
              <a:ext cx="1110076" cy="22434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3" name="Rectangle 19"/>
            <p:cNvSpPr>
              <a:spLocks noChangeArrowheads="1"/>
            </p:cNvSpPr>
            <p:nvPr/>
          </p:nvSpPr>
          <p:spPr bwMode="auto">
            <a:xfrm>
              <a:off x="6411944" y="3355717"/>
              <a:ext cx="24841"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4" name="Rectangle 20"/>
            <p:cNvSpPr>
              <a:spLocks noChangeArrowheads="1"/>
            </p:cNvSpPr>
            <p:nvPr/>
          </p:nvSpPr>
          <p:spPr bwMode="auto">
            <a:xfrm>
              <a:off x="6436785" y="3575404"/>
              <a:ext cx="776" cy="77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5" name="Rectangle 21"/>
            <p:cNvSpPr>
              <a:spLocks noChangeArrowheads="1"/>
            </p:cNvSpPr>
            <p:nvPr/>
          </p:nvSpPr>
          <p:spPr bwMode="auto">
            <a:xfrm>
              <a:off x="5592196" y="3355717"/>
              <a:ext cx="40366"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6" name="Rectangle 22"/>
            <p:cNvSpPr>
              <a:spLocks noChangeArrowheads="1"/>
            </p:cNvSpPr>
            <p:nvPr/>
          </p:nvSpPr>
          <p:spPr bwMode="auto">
            <a:xfrm>
              <a:off x="6509755" y="4166845"/>
              <a:ext cx="16302"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7" name="Rectangle 23"/>
            <p:cNvSpPr>
              <a:spLocks noChangeArrowheads="1"/>
            </p:cNvSpPr>
            <p:nvPr/>
          </p:nvSpPr>
          <p:spPr bwMode="auto">
            <a:xfrm>
              <a:off x="5676034" y="4166845"/>
              <a:ext cx="158360"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8" name="Freeform 24"/>
            <p:cNvSpPr/>
            <p:nvPr/>
          </p:nvSpPr>
          <p:spPr bwMode="auto">
            <a:xfrm>
              <a:off x="6455866" y="4793204"/>
              <a:ext cx="548052" cy="1056513"/>
            </a:xfrm>
            <a:custGeom>
              <a:avLst/>
              <a:gdLst>
                <a:gd name="T0" fmla="*/ 393 w 706"/>
                <a:gd name="T1" fmla="*/ 1361 h 1361"/>
                <a:gd name="T2" fmla="*/ 0 w 706"/>
                <a:gd name="T3" fmla="*/ 98 h 1361"/>
                <a:gd name="T4" fmla="*/ 314 w 706"/>
                <a:gd name="T5" fmla="*/ 0 h 1361"/>
                <a:gd name="T6" fmla="*/ 706 w 706"/>
                <a:gd name="T7" fmla="*/ 1263 h 1361"/>
                <a:gd name="T8" fmla="*/ 393 w 706"/>
                <a:gd name="T9" fmla="*/ 1361 h 1361"/>
              </a:gdLst>
              <a:ahLst/>
              <a:cxnLst>
                <a:cxn ang="0">
                  <a:pos x="T0" y="T1"/>
                </a:cxn>
                <a:cxn ang="0">
                  <a:pos x="T2" y="T3"/>
                </a:cxn>
                <a:cxn ang="0">
                  <a:pos x="T4" y="T5"/>
                </a:cxn>
                <a:cxn ang="0">
                  <a:pos x="T6" y="T7"/>
                </a:cxn>
                <a:cxn ang="0">
                  <a:pos x="T8" y="T9"/>
                </a:cxn>
              </a:cxnLst>
              <a:rect l="0" t="0" r="r" b="b"/>
              <a:pathLst>
                <a:path w="706" h="1361">
                  <a:moveTo>
                    <a:pt x="393" y="1361"/>
                  </a:moveTo>
                  <a:lnTo>
                    <a:pt x="0" y="98"/>
                  </a:lnTo>
                  <a:lnTo>
                    <a:pt x="314" y="0"/>
                  </a:lnTo>
                  <a:lnTo>
                    <a:pt x="706" y="1263"/>
                  </a:lnTo>
                  <a:lnTo>
                    <a:pt x="393" y="1361"/>
                  </a:lnTo>
                  <a:close/>
                </a:path>
              </a:pathLst>
            </a:custGeom>
            <a:solidFill>
              <a:srgbClr val="6BE137"/>
            </a:solidFill>
            <a:ln w="9525">
              <a:solidFill>
                <a:schemeClr val="accent1"/>
              </a:solidFill>
              <a:round/>
            </a:ln>
          </p:spPr>
          <p:txBody>
            <a:bodyPr vert="horz" wrap="square" lIns="86687" tIns="43344" rIns="86687" bIns="43344" numCol="1" anchor="t" anchorCtr="0" compatLnSpc="1"/>
            <a:lstStyle/>
            <a:p>
              <a:endParaRPr lang="en-US" sz="1705" dirty="0">
                <a:solidFill>
                  <a:prstClr val="black"/>
                </a:solidFill>
                <a:latin typeface="Calibri" panose="020F0502020204030204"/>
                <a:ea typeface="微软雅黑" panose="020B0503020204020204" pitchFamily="34" charset="-122"/>
              </a:endParaRPr>
            </a:p>
          </p:txBody>
        </p:sp>
        <p:sp>
          <p:nvSpPr>
            <p:cNvPr id="39" name="Freeform 25"/>
            <p:cNvSpPr/>
            <p:nvPr/>
          </p:nvSpPr>
          <p:spPr bwMode="auto">
            <a:xfrm>
              <a:off x="6731444" y="5683594"/>
              <a:ext cx="248409" cy="91601"/>
            </a:xfrm>
            <a:custGeom>
              <a:avLst/>
              <a:gdLst>
                <a:gd name="T0" fmla="*/ 7 w 320"/>
                <a:gd name="T1" fmla="*/ 118 h 118"/>
                <a:gd name="T2" fmla="*/ 0 w 320"/>
                <a:gd name="T3" fmla="*/ 97 h 118"/>
                <a:gd name="T4" fmla="*/ 314 w 320"/>
                <a:gd name="T5" fmla="*/ 0 h 118"/>
                <a:gd name="T6" fmla="*/ 320 w 320"/>
                <a:gd name="T7" fmla="*/ 21 h 118"/>
                <a:gd name="T8" fmla="*/ 7 w 320"/>
                <a:gd name="T9" fmla="*/ 118 h 118"/>
              </a:gdLst>
              <a:ahLst/>
              <a:cxnLst>
                <a:cxn ang="0">
                  <a:pos x="T0" y="T1"/>
                </a:cxn>
                <a:cxn ang="0">
                  <a:pos x="T2" y="T3"/>
                </a:cxn>
                <a:cxn ang="0">
                  <a:pos x="T4" y="T5"/>
                </a:cxn>
                <a:cxn ang="0">
                  <a:pos x="T6" y="T7"/>
                </a:cxn>
                <a:cxn ang="0">
                  <a:pos x="T8" y="T9"/>
                </a:cxn>
              </a:cxnLst>
              <a:rect l="0" t="0" r="r" b="b"/>
              <a:pathLst>
                <a:path w="320" h="118">
                  <a:moveTo>
                    <a:pt x="7" y="118"/>
                  </a:moveTo>
                  <a:lnTo>
                    <a:pt x="0" y="97"/>
                  </a:lnTo>
                  <a:lnTo>
                    <a:pt x="314" y="0"/>
                  </a:lnTo>
                  <a:lnTo>
                    <a:pt x="320" y="21"/>
                  </a:lnTo>
                  <a:lnTo>
                    <a:pt x="7" y="118"/>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0" name="Freeform 26"/>
            <p:cNvSpPr/>
            <p:nvPr/>
          </p:nvSpPr>
          <p:spPr bwMode="auto">
            <a:xfrm>
              <a:off x="6481483" y="4874713"/>
              <a:ext cx="290328" cy="226673"/>
            </a:xfrm>
            <a:custGeom>
              <a:avLst/>
              <a:gdLst>
                <a:gd name="T0" fmla="*/ 61 w 374"/>
                <a:gd name="T1" fmla="*/ 292 h 292"/>
                <a:gd name="T2" fmla="*/ 0 w 374"/>
                <a:gd name="T3" fmla="*/ 98 h 292"/>
                <a:gd name="T4" fmla="*/ 314 w 374"/>
                <a:gd name="T5" fmla="*/ 0 h 292"/>
                <a:gd name="T6" fmla="*/ 374 w 374"/>
                <a:gd name="T7" fmla="*/ 194 h 292"/>
                <a:gd name="T8" fmla="*/ 61 w 374"/>
                <a:gd name="T9" fmla="*/ 292 h 292"/>
              </a:gdLst>
              <a:ahLst/>
              <a:cxnLst>
                <a:cxn ang="0">
                  <a:pos x="T0" y="T1"/>
                </a:cxn>
                <a:cxn ang="0">
                  <a:pos x="T2" y="T3"/>
                </a:cxn>
                <a:cxn ang="0">
                  <a:pos x="T4" y="T5"/>
                </a:cxn>
                <a:cxn ang="0">
                  <a:pos x="T6" y="T7"/>
                </a:cxn>
                <a:cxn ang="0">
                  <a:pos x="T8" y="T9"/>
                </a:cxn>
              </a:cxnLst>
              <a:rect l="0" t="0" r="r" b="b"/>
              <a:pathLst>
                <a:path w="374" h="292">
                  <a:moveTo>
                    <a:pt x="61" y="292"/>
                  </a:moveTo>
                  <a:lnTo>
                    <a:pt x="0" y="98"/>
                  </a:lnTo>
                  <a:lnTo>
                    <a:pt x="314" y="0"/>
                  </a:lnTo>
                  <a:lnTo>
                    <a:pt x="374" y="194"/>
                  </a:lnTo>
                  <a:lnTo>
                    <a:pt x="61" y="292"/>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1" name="Rectangle 27"/>
            <p:cNvSpPr>
              <a:spLocks noChangeArrowheads="1"/>
            </p:cNvSpPr>
            <p:nvPr/>
          </p:nvSpPr>
          <p:spPr bwMode="auto">
            <a:xfrm>
              <a:off x="5306526" y="4421463"/>
              <a:ext cx="81742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2" name="Rectangle 28"/>
            <p:cNvSpPr>
              <a:spLocks noChangeArrowheads="1"/>
            </p:cNvSpPr>
            <p:nvPr/>
          </p:nvSpPr>
          <p:spPr bwMode="auto">
            <a:xfrm>
              <a:off x="5808001" y="4421463"/>
              <a:ext cx="6055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3" name="Rectangle 29"/>
            <p:cNvSpPr>
              <a:spLocks noChangeArrowheads="1"/>
            </p:cNvSpPr>
            <p:nvPr/>
          </p:nvSpPr>
          <p:spPr bwMode="auto">
            <a:xfrm>
              <a:off x="5652745" y="4421463"/>
              <a:ext cx="62102"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4" name="Rectangle 30"/>
            <p:cNvSpPr>
              <a:spLocks noChangeArrowheads="1"/>
            </p:cNvSpPr>
            <p:nvPr/>
          </p:nvSpPr>
          <p:spPr bwMode="auto">
            <a:xfrm>
              <a:off x="5738136" y="4624848"/>
              <a:ext cx="12653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5" name="Rectangle 31"/>
            <p:cNvSpPr>
              <a:spLocks noChangeArrowheads="1"/>
            </p:cNvSpPr>
            <p:nvPr/>
          </p:nvSpPr>
          <p:spPr bwMode="auto">
            <a:xfrm>
              <a:off x="5738136"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6" name="Rectangle 32"/>
            <p:cNvSpPr>
              <a:spLocks noChangeArrowheads="1"/>
            </p:cNvSpPr>
            <p:nvPr/>
          </p:nvSpPr>
          <p:spPr bwMode="auto">
            <a:xfrm>
              <a:off x="5772292"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7" name="Rectangle 33"/>
            <p:cNvSpPr>
              <a:spLocks noChangeArrowheads="1"/>
            </p:cNvSpPr>
            <p:nvPr/>
          </p:nvSpPr>
          <p:spPr bwMode="auto">
            <a:xfrm>
              <a:off x="6264452" y="4967962"/>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8" name="Rectangle 34"/>
            <p:cNvSpPr>
              <a:spLocks noChangeArrowheads="1"/>
            </p:cNvSpPr>
            <p:nvPr/>
          </p:nvSpPr>
          <p:spPr bwMode="auto">
            <a:xfrm>
              <a:off x="6311804" y="4967962"/>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9" name="Rectangle 35"/>
            <p:cNvSpPr>
              <a:spLocks noChangeArrowheads="1"/>
            </p:cNvSpPr>
            <p:nvPr/>
          </p:nvSpPr>
          <p:spPr bwMode="auto">
            <a:xfrm>
              <a:off x="5690783" y="3761710"/>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0" name="Rectangle 36"/>
            <p:cNvSpPr>
              <a:spLocks noChangeArrowheads="1"/>
            </p:cNvSpPr>
            <p:nvPr/>
          </p:nvSpPr>
          <p:spPr bwMode="auto">
            <a:xfrm>
              <a:off x="5738136"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1" name="Rectangle 37"/>
            <p:cNvSpPr>
              <a:spLocks noChangeArrowheads="1"/>
            </p:cNvSpPr>
            <p:nvPr/>
          </p:nvSpPr>
          <p:spPr bwMode="auto">
            <a:xfrm>
              <a:off x="5772292"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2" name="Rectangle 38"/>
            <p:cNvSpPr>
              <a:spLocks noChangeArrowheads="1"/>
            </p:cNvSpPr>
            <p:nvPr/>
          </p:nvSpPr>
          <p:spPr bwMode="auto">
            <a:xfrm>
              <a:off x="6264452" y="3761710"/>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3" name="Rectangle 39"/>
            <p:cNvSpPr>
              <a:spLocks noChangeArrowheads="1"/>
            </p:cNvSpPr>
            <p:nvPr/>
          </p:nvSpPr>
          <p:spPr bwMode="auto">
            <a:xfrm>
              <a:off x="6311804" y="3761710"/>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4" name="Freeform 40"/>
            <p:cNvSpPr/>
            <p:nvPr/>
          </p:nvSpPr>
          <p:spPr bwMode="auto">
            <a:xfrm>
              <a:off x="5604616" y="5664002"/>
              <a:ext cx="416084" cy="148269"/>
            </a:xfrm>
            <a:custGeom>
              <a:avLst/>
              <a:gdLst>
                <a:gd name="T0" fmla="*/ 328 w 328"/>
                <a:gd name="T1" fmla="*/ 90 h 117"/>
                <a:gd name="T2" fmla="*/ 301 w 328"/>
                <a:gd name="T3" fmla="*/ 117 h 117"/>
                <a:gd name="T4" fmla="*/ 27 w 328"/>
                <a:gd name="T5" fmla="*/ 117 h 117"/>
                <a:gd name="T6" fmla="*/ 0 w 328"/>
                <a:gd name="T7" fmla="*/ 90 h 117"/>
                <a:gd name="T8" fmla="*/ 0 w 328"/>
                <a:gd name="T9" fmla="*/ 27 h 117"/>
                <a:gd name="T10" fmla="*/ 27 w 328"/>
                <a:gd name="T11" fmla="*/ 0 h 117"/>
                <a:gd name="T12" fmla="*/ 301 w 328"/>
                <a:gd name="T13" fmla="*/ 0 h 117"/>
                <a:gd name="T14" fmla="*/ 328 w 328"/>
                <a:gd name="T15" fmla="*/ 27 h 117"/>
                <a:gd name="T16" fmla="*/ 328 w 328"/>
                <a:gd name="T17" fmla="*/ 9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17">
                  <a:moveTo>
                    <a:pt x="328" y="90"/>
                  </a:moveTo>
                  <a:cubicBezTo>
                    <a:pt x="328" y="105"/>
                    <a:pt x="316" y="117"/>
                    <a:pt x="301" y="117"/>
                  </a:cubicBezTo>
                  <a:cubicBezTo>
                    <a:pt x="27" y="117"/>
                    <a:pt x="27" y="117"/>
                    <a:pt x="27" y="117"/>
                  </a:cubicBezTo>
                  <a:cubicBezTo>
                    <a:pt x="12" y="117"/>
                    <a:pt x="0" y="105"/>
                    <a:pt x="0" y="90"/>
                  </a:cubicBezTo>
                  <a:cubicBezTo>
                    <a:pt x="0" y="27"/>
                    <a:pt x="0" y="27"/>
                    <a:pt x="0" y="27"/>
                  </a:cubicBezTo>
                  <a:cubicBezTo>
                    <a:pt x="0" y="12"/>
                    <a:pt x="12" y="0"/>
                    <a:pt x="27" y="0"/>
                  </a:cubicBezTo>
                  <a:cubicBezTo>
                    <a:pt x="301" y="0"/>
                    <a:pt x="301" y="0"/>
                    <a:pt x="301" y="0"/>
                  </a:cubicBezTo>
                  <a:cubicBezTo>
                    <a:pt x="316" y="0"/>
                    <a:pt x="328" y="12"/>
                    <a:pt x="328" y="27"/>
                  </a:cubicBezTo>
                  <a:lnTo>
                    <a:pt x="328" y="90"/>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5" name="Freeform 41"/>
            <p:cNvSpPr/>
            <p:nvPr/>
          </p:nvSpPr>
          <p:spPr bwMode="auto">
            <a:xfrm>
              <a:off x="6547793" y="5664002"/>
              <a:ext cx="40366" cy="167676"/>
            </a:xfrm>
            <a:custGeom>
              <a:avLst/>
              <a:gdLst>
                <a:gd name="T0" fmla="*/ 32 w 32"/>
                <a:gd name="T1" fmla="*/ 116 h 132"/>
                <a:gd name="T2" fmla="*/ 16 w 32"/>
                <a:gd name="T3" fmla="*/ 132 h 132"/>
                <a:gd name="T4" fmla="*/ 16 w 32"/>
                <a:gd name="T5" fmla="*/ 132 h 132"/>
                <a:gd name="T6" fmla="*/ 0 w 32"/>
                <a:gd name="T7" fmla="*/ 116 h 132"/>
                <a:gd name="T8" fmla="*/ 0 w 32"/>
                <a:gd name="T9" fmla="*/ 16 h 132"/>
                <a:gd name="T10" fmla="*/ 16 w 32"/>
                <a:gd name="T11" fmla="*/ 0 h 132"/>
                <a:gd name="T12" fmla="*/ 16 w 32"/>
                <a:gd name="T13" fmla="*/ 0 h 132"/>
                <a:gd name="T14" fmla="*/ 32 w 32"/>
                <a:gd name="T15" fmla="*/ 16 h 132"/>
                <a:gd name="T16" fmla="*/ 32 w 32"/>
                <a:gd name="T17"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2">
                  <a:moveTo>
                    <a:pt x="32" y="116"/>
                  </a:moveTo>
                  <a:cubicBezTo>
                    <a:pt x="32" y="125"/>
                    <a:pt x="25" y="132"/>
                    <a:pt x="16" y="132"/>
                  </a:cubicBezTo>
                  <a:cubicBezTo>
                    <a:pt x="16" y="132"/>
                    <a:pt x="16" y="132"/>
                    <a:pt x="16" y="132"/>
                  </a:cubicBezTo>
                  <a:cubicBezTo>
                    <a:pt x="7" y="132"/>
                    <a:pt x="0" y="125"/>
                    <a:pt x="0" y="116"/>
                  </a:cubicBezTo>
                  <a:cubicBezTo>
                    <a:pt x="0" y="16"/>
                    <a:pt x="0" y="16"/>
                    <a:pt x="0" y="16"/>
                  </a:cubicBezTo>
                  <a:cubicBezTo>
                    <a:pt x="0" y="7"/>
                    <a:pt x="7" y="0"/>
                    <a:pt x="16" y="0"/>
                  </a:cubicBezTo>
                  <a:cubicBezTo>
                    <a:pt x="16" y="0"/>
                    <a:pt x="16" y="0"/>
                    <a:pt x="16" y="0"/>
                  </a:cubicBezTo>
                  <a:cubicBezTo>
                    <a:pt x="25" y="0"/>
                    <a:pt x="32" y="7"/>
                    <a:pt x="32" y="16"/>
                  </a:cubicBezTo>
                  <a:lnTo>
                    <a:pt x="32" y="116"/>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6" name="Freeform 42"/>
            <p:cNvSpPr/>
            <p:nvPr/>
          </p:nvSpPr>
          <p:spPr bwMode="auto">
            <a:xfrm>
              <a:off x="5409771" y="5514180"/>
              <a:ext cx="70641" cy="72194"/>
            </a:xfrm>
            <a:custGeom>
              <a:avLst/>
              <a:gdLst>
                <a:gd name="T0" fmla="*/ 56 w 56"/>
                <a:gd name="T1" fmla="*/ 29 h 57"/>
                <a:gd name="T2" fmla="*/ 28 w 56"/>
                <a:gd name="T3" fmla="*/ 57 h 57"/>
                <a:gd name="T4" fmla="*/ 27 w 56"/>
                <a:gd name="T5" fmla="*/ 57 h 57"/>
                <a:gd name="T6" fmla="*/ 0 w 56"/>
                <a:gd name="T7" fmla="*/ 29 h 57"/>
                <a:gd name="T8" fmla="*/ 0 w 56"/>
                <a:gd name="T9" fmla="*/ 28 h 57"/>
                <a:gd name="T10" fmla="*/ 27 w 56"/>
                <a:gd name="T11" fmla="*/ 0 h 57"/>
                <a:gd name="T12" fmla="*/ 28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8" y="57"/>
                  </a:cubicBezTo>
                  <a:cubicBezTo>
                    <a:pt x="27" y="57"/>
                    <a:pt x="27" y="57"/>
                    <a:pt x="27" y="57"/>
                  </a:cubicBezTo>
                  <a:cubicBezTo>
                    <a:pt x="12" y="57"/>
                    <a:pt x="0" y="44"/>
                    <a:pt x="0" y="29"/>
                  </a:cubicBezTo>
                  <a:cubicBezTo>
                    <a:pt x="0" y="28"/>
                    <a:pt x="0" y="28"/>
                    <a:pt x="0" y="28"/>
                  </a:cubicBezTo>
                  <a:cubicBezTo>
                    <a:pt x="0" y="13"/>
                    <a:pt x="12" y="0"/>
                    <a:pt x="27" y="0"/>
                  </a:cubicBezTo>
                  <a:cubicBezTo>
                    <a:pt x="28" y="0"/>
                    <a:pt x="28" y="0"/>
                    <a:pt x="28"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7" name="Freeform 43"/>
            <p:cNvSpPr/>
            <p:nvPr/>
          </p:nvSpPr>
          <p:spPr bwMode="auto">
            <a:xfrm>
              <a:off x="6062620" y="5514180"/>
              <a:ext cx="71417" cy="72194"/>
            </a:xfrm>
            <a:custGeom>
              <a:avLst/>
              <a:gdLst>
                <a:gd name="T0" fmla="*/ 56 w 56"/>
                <a:gd name="T1" fmla="*/ 29 h 57"/>
                <a:gd name="T2" fmla="*/ 29 w 56"/>
                <a:gd name="T3" fmla="*/ 57 h 57"/>
                <a:gd name="T4" fmla="*/ 28 w 56"/>
                <a:gd name="T5" fmla="*/ 57 h 57"/>
                <a:gd name="T6" fmla="*/ 0 w 56"/>
                <a:gd name="T7" fmla="*/ 29 h 57"/>
                <a:gd name="T8" fmla="*/ 0 w 56"/>
                <a:gd name="T9" fmla="*/ 28 h 57"/>
                <a:gd name="T10" fmla="*/ 28 w 56"/>
                <a:gd name="T11" fmla="*/ 0 h 57"/>
                <a:gd name="T12" fmla="*/ 29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9" y="57"/>
                  </a:cubicBezTo>
                  <a:cubicBezTo>
                    <a:pt x="28" y="57"/>
                    <a:pt x="28" y="57"/>
                    <a:pt x="28" y="57"/>
                  </a:cubicBezTo>
                  <a:cubicBezTo>
                    <a:pt x="13" y="57"/>
                    <a:pt x="0" y="44"/>
                    <a:pt x="0" y="29"/>
                  </a:cubicBezTo>
                  <a:cubicBezTo>
                    <a:pt x="0" y="28"/>
                    <a:pt x="0" y="28"/>
                    <a:pt x="0" y="28"/>
                  </a:cubicBezTo>
                  <a:cubicBezTo>
                    <a:pt x="0" y="13"/>
                    <a:pt x="13" y="0"/>
                    <a:pt x="28" y="0"/>
                  </a:cubicBezTo>
                  <a:cubicBezTo>
                    <a:pt x="29" y="0"/>
                    <a:pt x="29" y="0"/>
                    <a:pt x="29"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8" name="Freeform 44"/>
            <p:cNvSpPr/>
            <p:nvPr/>
          </p:nvSpPr>
          <p:spPr bwMode="auto">
            <a:xfrm>
              <a:off x="5576670" y="5179886"/>
              <a:ext cx="665269" cy="93153"/>
            </a:xfrm>
            <a:custGeom>
              <a:avLst/>
              <a:gdLst>
                <a:gd name="T0" fmla="*/ 524 w 524"/>
                <a:gd name="T1" fmla="*/ 45 h 73"/>
                <a:gd name="T2" fmla="*/ 497 w 524"/>
                <a:gd name="T3" fmla="*/ 73 h 73"/>
                <a:gd name="T4" fmla="*/ 28 w 524"/>
                <a:gd name="T5" fmla="*/ 73 h 73"/>
                <a:gd name="T6" fmla="*/ 0 w 524"/>
                <a:gd name="T7" fmla="*/ 45 h 73"/>
                <a:gd name="T8" fmla="*/ 0 w 524"/>
                <a:gd name="T9" fmla="*/ 27 h 73"/>
                <a:gd name="T10" fmla="*/ 28 w 524"/>
                <a:gd name="T11" fmla="*/ 0 h 73"/>
                <a:gd name="T12" fmla="*/ 497 w 524"/>
                <a:gd name="T13" fmla="*/ 0 h 73"/>
                <a:gd name="T14" fmla="*/ 524 w 524"/>
                <a:gd name="T15" fmla="*/ 27 h 73"/>
                <a:gd name="T16" fmla="*/ 524 w 524"/>
                <a:gd name="T17"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73">
                  <a:moveTo>
                    <a:pt x="524" y="45"/>
                  </a:moveTo>
                  <a:cubicBezTo>
                    <a:pt x="524" y="61"/>
                    <a:pt x="512" y="73"/>
                    <a:pt x="497" y="73"/>
                  </a:cubicBezTo>
                  <a:cubicBezTo>
                    <a:pt x="28" y="73"/>
                    <a:pt x="28" y="73"/>
                    <a:pt x="28" y="73"/>
                  </a:cubicBezTo>
                  <a:cubicBezTo>
                    <a:pt x="12" y="73"/>
                    <a:pt x="0" y="61"/>
                    <a:pt x="0" y="45"/>
                  </a:cubicBezTo>
                  <a:cubicBezTo>
                    <a:pt x="0" y="27"/>
                    <a:pt x="0" y="27"/>
                    <a:pt x="0" y="27"/>
                  </a:cubicBezTo>
                  <a:cubicBezTo>
                    <a:pt x="0" y="12"/>
                    <a:pt x="12" y="0"/>
                    <a:pt x="28" y="0"/>
                  </a:cubicBezTo>
                  <a:cubicBezTo>
                    <a:pt x="497" y="0"/>
                    <a:pt x="497" y="0"/>
                    <a:pt x="497" y="0"/>
                  </a:cubicBezTo>
                  <a:cubicBezTo>
                    <a:pt x="512" y="0"/>
                    <a:pt x="524" y="12"/>
                    <a:pt x="524" y="27"/>
                  </a:cubicBezTo>
                  <a:lnTo>
                    <a:pt x="524" y="45"/>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9" name="Oval 45"/>
            <p:cNvSpPr>
              <a:spLocks noChangeArrowheads="1"/>
            </p:cNvSpPr>
            <p:nvPr/>
          </p:nvSpPr>
          <p:spPr bwMode="auto">
            <a:xfrm>
              <a:off x="6128603" y="3612665"/>
              <a:ext cx="111784" cy="111008"/>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60" name="Oval 46"/>
            <p:cNvSpPr>
              <a:spLocks noChangeArrowheads="1"/>
            </p:cNvSpPr>
            <p:nvPr/>
          </p:nvSpPr>
          <p:spPr bwMode="auto">
            <a:xfrm>
              <a:off x="5325933" y="3617323"/>
              <a:ext cx="111784" cy="111784"/>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grpSp>
      <p:grpSp>
        <p:nvGrpSpPr>
          <p:cNvPr id="3" name="组合 2"/>
          <p:cNvGrpSpPr/>
          <p:nvPr/>
        </p:nvGrpSpPr>
        <p:grpSpPr>
          <a:xfrm>
            <a:off x="443983" y="1112313"/>
            <a:ext cx="1936868" cy="1936868"/>
            <a:chOff x="2572456" y="958222"/>
            <a:chExt cx="1936868" cy="1936868"/>
          </a:xfrm>
        </p:grpSpPr>
        <p:grpSp>
          <p:nvGrpSpPr>
            <p:cNvPr id="61" name="组合 60"/>
            <p:cNvGrpSpPr/>
            <p:nvPr/>
          </p:nvGrpSpPr>
          <p:grpSpPr>
            <a:xfrm>
              <a:off x="2572456" y="958222"/>
              <a:ext cx="1936868" cy="1936868"/>
              <a:chOff x="11207774" y="442662"/>
              <a:chExt cx="504056" cy="504056"/>
            </a:xfrm>
            <a:solidFill>
              <a:srgbClr val="B3DF63"/>
            </a:solidFill>
            <a:effectLst>
              <a:outerShdw blurRad="50800" dist="38100" dir="5400000" algn="t" rotWithShape="0">
                <a:prstClr val="black">
                  <a:alpha val="40000"/>
                </a:prstClr>
              </a:outerShdw>
            </a:effectLst>
          </p:grpSpPr>
          <p:sp>
            <p:nvSpPr>
              <p:cNvPr id="62" name="椭圆 61"/>
              <p:cNvSpPr/>
              <p:nvPr/>
            </p:nvSpPr>
            <p:spPr>
              <a:xfrm>
                <a:off x="11273029" y="517620"/>
                <a:ext cx="373547" cy="373547"/>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63" name="椭圆 62"/>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sp>
          <p:nvSpPr>
            <p:cNvPr id="64" name="TextBox 1"/>
            <p:cNvSpPr txBox="1"/>
            <p:nvPr/>
          </p:nvSpPr>
          <p:spPr>
            <a:xfrm>
              <a:off x="2815371" y="1264937"/>
              <a:ext cx="1451038" cy="1323439"/>
            </a:xfrm>
            <a:prstGeom prst="rect">
              <a:avLst/>
            </a:prstGeom>
            <a:noFill/>
          </p:spPr>
          <p:txBody>
            <a:bodyPr wrap="none" rtlCol="0">
              <a:spAutoFit/>
            </a:bodyPr>
            <a:lstStyle/>
            <a:p>
              <a:r>
                <a:rPr lang="en-US" altLang="zh-CN"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01</a:t>
              </a:r>
              <a:endParaRPr lang="zh-CN" altLang="en-US"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grpSp>
        <p:nvGrpSpPr>
          <p:cNvPr id="65" name="组合 64"/>
          <p:cNvGrpSpPr/>
          <p:nvPr/>
        </p:nvGrpSpPr>
        <p:grpSpPr>
          <a:xfrm rot="5400000">
            <a:off x="7939470" y="-3214903"/>
            <a:ext cx="942183" cy="7462505"/>
            <a:chOff x="-11273" y="-594773"/>
            <a:chExt cx="719786" cy="7462505"/>
          </a:xfrm>
        </p:grpSpPr>
        <p:sp>
          <p:nvSpPr>
            <p:cNvPr id="66" name="等腰三角形 6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等腰三角形 6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等腰三角形 67"/>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等腰三角形 6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等腰三角形 6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等腰三角形 7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等腰三角形 7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等腰三角形 7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等腰三角形 7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8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800" fill="hold"/>
                                        <p:tgtEl>
                                          <p:spTgt spid="10"/>
                                        </p:tgtEl>
                                        <p:attrNameLst>
                                          <p:attrName>ppt_y</p:attrName>
                                        </p:attrNameLst>
                                      </p:cBhvr>
                                      <p:tavLst>
                                        <p:tav tm="0">
                                          <p:val>
                                            <p:strVal val="#ppt_y"/>
                                          </p:val>
                                        </p:tav>
                                        <p:tav tm="100000">
                                          <p:val>
                                            <p:strVal val="#ppt_y"/>
                                          </p:val>
                                        </p:tav>
                                      </p:tavLst>
                                    </p:anim>
                                    <p:anim calcmode="lin" valueType="num">
                                      <p:cBhvr>
                                        <p:cTn id="9" dur="8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8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800" tmFilter="0,0; .5, 1; 1, 1"/>
                                        <p:tgtEl>
                                          <p:spTgt spid="10"/>
                                        </p:tgtEl>
                                      </p:cBhvr>
                                    </p:animEffect>
                                  </p:childTnLst>
                                </p:cTn>
                              </p:par>
                            </p:childTnLst>
                          </p:cTn>
                        </p:par>
                        <p:par>
                          <p:cTn id="12" fill="hold">
                            <p:stCondLst>
                              <p:cond delay="1279"/>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1">
            <a:clrChange>
              <a:clrFrom>
                <a:srgbClr val="FFFDFF"/>
              </a:clrFrom>
              <a:clrTo>
                <a:srgbClr val="FFFDFF">
                  <a:alpha val="0"/>
                </a:srgbClr>
              </a:clrTo>
            </a:clrChange>
          </a:blip>
          <a:stretch>
            <a:fillRect/>
          </a:stretch>
        </p:blipFill>
        <p:spPr>
          <a:xfrm>
            <a:off x="-1" y="0"/>
            <a:ext cx="12192001" cy="6870567"/>
          </a:xfrm>
          <a:prstGeom prst="rect">
            <a:avLst/>
          </a:prstGeom>
        </p:spPr>
      </p:pic>
      <p:sp>
        <p:nvSpPr>
          <p:cNvPr id="10" name="TextBox 1"/>
          <p:cNvSpPr txBox="1"/>
          <p:nvPr/>
        </p:nvSpPr>
        <p:spPr>
          <a:xfrm>
            <a:off x="4511825" y="2633682"/>
            <a:ext cx="2646878" cy="830997"/>
          </a:xfrm>
          <a:prstGeom prst="rect">
            <a:avLst/>
          </a:prstGeom>
          <a:noFill/>
        </p:spPr>
        <p:txBody>
          <a:bodyPr wrap="none" rtlCol="0">
            <a:spAutoFit/>
          </a:bodyPr>
          <a:lstStyle/>
          <a:p>
            <a:r>
              <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数值列表</a:t>
            </a:r>
            <a:endPar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nvGrpSpPr>
          <p:cNvPr id="13" name="Group 5"/>
          <p:cNvGrpSpPr/>
          <p:nvPr/>
        </p:nvGrpSpPr>
        <p:grpSpPr>
          <a:xfrm>
            <a:off x="8825614" y="4241498"/>
            <a:ext cx="2169488" cy="2175406"/>
            <a:chOff x="5292553" y="3355717"/>
            <a:chExt cx="1711365" cy="2494000"/>
          </a:xfrm>
          <a:solidFill>
            <a:schemeClr val="bg1">
              <a:lumMod val="95000"/>
            </a:schemeClr>
          </a:solidFill>
        </p:grpSpPr>
        <p:sp>
          <p:nvSpPr>
            <p:cNvPr id="14" name="Rectangle 5"/>
            <p:cNvSpPr>
              <a:spLocks noChangeArrowheads="1"/>
            </p:cNvSpPr>
            <p:nvPr/>
          </p:nvSpPr>
          <p:spPr bwMode="auto">
            <a:xfrm>
              <a:off x="5292553" y="3573075"/>
              <a:ext cx="992082" cy="190188"/>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5" name="Rectangle 6"/>
            <p:cNvSpPr>
              <a:spLocks noChangeArrowheads="1"/>
            </p:cNvSpPr>
            <p:nvPr/>
          </p:nvSpPr>
          <p:spPr bwMode="auto">
            <a:xfrm>
              <a:off x="5402008" y="4624848"/>
              <a:ext cx="80422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6" name="Rectangle 7"/>
            <p:cNvSpPr>
              <a:spLocks noChangeArrowheads="1"/>
            </p:cNvSpPr>
            <p:nvPr/>
          </p:nvSpPr>
          <p:spPr bwMode="auto">
            <a:xfrm>
              <a:off x="5471873" y="3355717"/>
              <a:ext cx="1124825"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7" name="Rectangle 8"/>
            <p:cNvSpPr>
              <a:spLocks noChangeArrowheads="1"/>
            </p:cNvSpPr>
            <p:nvPr/>
          </p:nvSpPr>
          <p:spPr bwMode="auto">
            <a:xfrm>
              <a:off x="5382601" y="3902993"/>
              <a:ext cx="1127154" cy="784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0" name="Rectangle 9"/>
            <p:cNvSpPr>
              <a:spLocks noChangeArrowheads="1"/>
            </p:cNvSpPr>
            <p:nvPr/>
          </p:nvSpPr>
          <p:spPr bwMode="auto">
            <a:xfrm>
              <a:off x="5592196" y="3981397"/>
              <a:ext cx="1004502"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2" name="Rectangle 10"/>
            <p:cNvSpPr>
              <a:spLocks noChangeArrowheads="1"/>
            </p:cNvSpPr>
            <p:nvPr/>
          </p:nvSpPr>
          <p:spPr bwMode="auto">
            <a:xfrm>
              <a:off x="5471873" y="4093379"/>
              <a:ext cx="874864" cy="7374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3" name="Rectangle 11"/>
            <p:cNvSpPr>
              <a:spLocks noChangeArrowheads="1"/>
            </p:cNvSpPr>
            <p:nvPr/>
          </p:nvSpPr>
          <p:spPr bwMode="auto">
            <a:xfrm>
              <a:off x="5592196" y="4166845"/>
              <a:ext cx="1026238"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5" name="Rectangle 12"/>
            <p:cNvSpPr>
              <a:spLocks noChangeArrowheads="1"/>
            </p:cNvSpPr>
            <p:nvPr/>
          </p:nvSpPr>
          <p:spPr bwMode="auto">
            <a:xfrm>
              <a:off x="5570460" y="4915952"/>
              <a:ext cx="902034" cy="52011"/>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7" name="Rectangle 13"/>
            <p:cNvSpPr>
              <a:spLocks noChangeArrowheads="1"/>
            </p:cNvSpPr>
            <p:nvPr/>
          </p:nvSpPr>
          <p:spPr bwMode="auto">
            <a:xfrm>
              <a:off x="5690783" y="4967962"/>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8" name="Rectangle 14"/>
            <p:cNvSpPr>
              <a:spLocks noChangeArrowheads="1"/>
            </p:cNvSpPr>
            <p:nvPr/>
          </p:nvSpPr>
          <p:spPr bwMode="auto">
            <a:xfrm>
              <a:off x="5409771" y="5109245"/>
              <a:ext cx="936966" cy="23443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0" name="Rectangle 16"/>
            <p:cNvSpPr>
              <a:spLocks noChangeArrowheads="1"/>
            </p:cNvSpPr>
            <p:nvPr/>
          </p:nvSpPr>
          <p:spPr bwMode="auto">
            <a:xfrm>
              <a:off x="5632562" y="5343680"/>
              <a:ext cx="877193"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1" name="Rectangle 17"/>
            <p:cNvSpPr>
              <a:spLocks noChangeArrowheads="1"/>
            </p:cNvSpPr>
            <p:nvPr/>
          </p:nvSpPr>
          <p:spPr bwMode="auto">
            <a:xfrm>
              <a:off x="5340682" y="5458288"/>
              <a:ext cx="823630" cy="166900"/>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2" name="Rectangle 18"/>
            <p:cNvSpPr>
              <a:spLocks noChangeArrowheads="1"/>
            </p:cNvSpPr>
            <p:nvPr/>
          </p:nvSpPr>
          <p:spPr bwMode="auto">
            <a:xfrm>
              <a:off x="5536304" y="5625188"/>
              <a:ext cx="1110076" cy="22434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3" name="Rectangle 19"/>
            <p:cNvSpPr>
              <a:spLocks noChangeArrowheads="1"/>
            </p:cNvSpPr>
            <p:nvPr/>
          </p:nvSpPr>
          <p:spPr bwMode="auto">
            <a:xfrm>
              <a:off x="6411944" y="3355717"/>
              <a:ext cx="24841"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4" name="Rectangle 20"/>
            <p:cNvSpPr>
              <a:spLocks noChangeArrowheads="1"/>
            </p:cNvSpPr>
            <p:nvPr/>
          </p:nvSpPr>
          <p:spPr bwMode="auto">
            <a:xfrm>
              <a:off x="6436785" y="3575404"/>
              <a:ext cx="776" cy="77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5" name="Rectangle 21"/>
            <p:cNvSpPr>
              <a:spLocks noChangeArrowheads="1"/>
            </p:cNvSpPr>
            <p:nvPr/>
          </p:nvSpPr>
          <p:spPr bwMode="auto">
            <a:xfrm>
              <a:off x="5592196" y="3355717"/>
              <a:ext cx="40366"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6" name="Rectangle 22"/>
            <p:cNvSpPr>
              <a:spLocks noChangeArrowheads="1"/>
            </p:cNvSpPr>
            <p:nvPr/>
          </p:nvSpPr>
          <p:spPr bwMode="auto">
            <a:xfrm>
              <a:off x="6509755" y="4166845"/>
              <a:ext cx="16302"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7" name="Rectangle 23"/>
            <p:cNvSpPr>
              <a:spLocks noChangeArrowheads="1"/>
            </p:cNvSpPr>
            <p:nvPr/>
          </p:nvSpPr>
          <p:spPr bwMode="auto">
            <a:xfrm>
              <a:off x="5676034" y="4166845"/>
              <a:ext cx="158360"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8" name="Freeform 24"/>
            <p:cNvSpPr/>
            <p:nvPr/>
          </p:nvSpPr>
          <p:spPr bwMode="auto">
            <a:xfrm>
              <a:off x="6455866" y="4793204"/>
              <a:ext cx="548052" cy="1056513"/>
            </a:xfrm>
            <a:custGeom>
              <a:avLst/>
              <a:gdLst>
                <a:gd name="T0" fmla="*/ 393 w 706"/>
                <a:gd name="T1" fmla="*/ 1361 h 1361"/>
                <a:gd name="T2" fmla="*/ 0 w 706"/>
                <a:gd name="T3" fmla="*/ 98 h 1361"/>
                <a:gd name="T4" fmla="*/ 314 w 706"/>
                <a:gd name="T5" fmla="*/ 0 h 1361"/>
                <a:gd name="T6" fmla="*/ 706 w 706"/>
                <a:gd name="T7" fmla="*/ 1263 h 1361"/>
                <a:gd name="T8" fmla="*/ 393 w 706"/>
                <a:gd name="T9" fmla="*/ 1361 h 1361"/>
              </a:gdLst>
              <a:ahLst/>
              <a:cxnLst>
                <a:cxn ang="0">
                  <a:pos x="T0" y="T1"/>
                </a:cxn>
                <a:cxn ang="0">
                  <a:pos x="T2" y="T3"/>
                </a:cxn>
                <a:cxn ang="0">
                  <a:pos x="T4" y="T5"/>
                </a:cxn>
                <a:cxn ang="0">
                  <a:pos x="T6" y="T7"/>
                </a:cxn>
                <a:cxn ang="0">
                  <a:pos x="T8" y="T9"/>
                </a:cxn>
              </a:cxnLst>
              <a:rect l="0" t="0" r="r" b="b"/>
              <a:pathLst>
                <a:path w="706" h="1361">
                  <a:moveTo>
                    <a:pt x="393" y="1361"/>
                  </a:moveTo>
                  <a:lnTo>
                    <a:pt x="0" y="98"/>
                  </a:lnTo>
                  <a:lnTo>
                    <a:pt x="314" y="0"/>
                  </a:lnTo>
                  <a:lnTo>
                    <a:pt x="706" y="1263"/>
                  </a:lnTo>
                  <a:lnTo>
                    <a:pt x="393" y="1361"/>
                  </a:lnTo>
                  <a:close/>
                </a:path>
              </a:pathLst>
            </a:custGeom>
            <a:solidFill>
              <a:srgbClr val="6BE137"/>
            </a:solidFill>
            <a:ln w="9525">
              <a:solidFill>
                <a:schemeClr val="accent1"/>
              </a:solidFill>
              <a:round/>
            </a:ln>
          </p:spPr>
          <p:txBody>
            <a:bodyPr vert="horz" wrap="square" lIns="86687" tIns="43344" rIns="86687" bIns="43344" numCol="1" anchor="t" anchorCtr="0" compatLnSpc="1"/>
            <a:lstStyle/>
            <a:p>
              <a:endParaRPr lang="en-US" sz="1705" dirty="0">
                <a:solidFill>
                  <a:prstClr val="black"/>
                </a:solidFill>
                <a:latin typeface="Calibri" panose="020F0502020204030204"/>
                <a:ea typeface="微软雅黑" panose="020B0503020204020204" pitchFamily="34" charset="-122"/>
              </a:endParaRPr>
            </a:p>
          </p:txBody>
        </p:sp>
        <p:sp>
          <p:nvSpPr>
            <p:cNvPr id="39" name="Freeform 25"/>
            <p:cNvSpPr/>
            <p:nvPr/>
          </p:nvSpPr>
          <p:spPr bwMode="auto">
            <a:xfrm>
              <a:off x="6731444" y="5683594"/>
              <a:ext cx="248409" cy="91601"/>
            </a:xfrm>
            <a:custGeom>
              <a:avLst/>
              <a:gdLst>
                <a:gd name="T0" fmla="*/ 7 w 320"/>
                <a:gd name="T1" fmla="*/ 118 h 118"/>
                <a:gd name="T2" fmla="*/ 0 w 320"/>
                <a:gd name="T3" fmla="*/ 97 h 118"/>
                <a:gd name="T4" fmla="*/ 314 w 320"/>
                <a:gd name="T5" fmla="*/ 0 h 118"/>
                <a:gd name="T6" fmla="*/ 320 w 320"/>
                <a:gd name="T7" fmla="*/ 21 h 118"/>
                <a:gd name="T8" fmla="*/ 7 w 320"/>
                <a:gd name="T9" fmla="*/ 118 h 118"/>
              </a:gdLst>
              <a:ahLst/>
              <a:cxnLst>
                <a:cxn ang="0">
                  <a:pos x="T0" y="T1"/>
                </a:cxn>
                <a:cxn ang="0">
                  <a:pos x="T2" y="T3"/>
                </a:cxn>
                <a:cxn ang="0">
                  <a:pos x="T4" y="T5"/>
                </a:cxn>
                <a:cxn ang="0">
                  <a:pos x="T6" y="T7"/>
                </a:cxn>
                <a:cxn ang="0">
                  <a:pos x="T8" y="T9"/>
                </a:cxn>
              </a:cxnLst>
              <a:rect l="0" t="0" r="r" b="b"/>
              <a:pathLst>
                <a:path w="320" h="118">
                  <a:moveTo>
                    <a:pt x="7" y="118"/>
                  </a:moveTo>
                  <a:lnTo>
                    <a:pt x="0" y="97"/>
                  </a:lnTo>
                  <a:lnTo>
                    <a:pt x="314" y="0"/>
                  </a:lnTo>
                  <a:lnTo>
                    <a:pt x="320" y="21"/>
                  </a:lnTo>
                  <a:lnTo>
                    <a:pt x="7" y="118"/>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0" name="Freeform 26"/>
            <p:cNvSpPr/>
            <p:nvPr/>
          </p:nvSpPr>
          <p:spPr bwMode="auto">
            <a:xfrm>
              <a:off x="6481483" y="4874713"/>
              <a:ext cx="290328" cy="226673"/>
            </a:xfrm>
            <a:custGeom>
              <a:avLst/>
              <a:gdLst>
                <a:gd name="T0" fmla="*/ 61 w 374"/>
                <a:gd name="T1" fmla="*/ 292 h 292"/>
                <a:gd name="T2" fmla="*/ 0 w 374"/>
                <a:gd name="T3" fmla="*/ 98 h 292"/>
                <a:gd name="T4" fmla="*/ 314 w 374"/>
                <a:gd name="T5" fmla="*/ 0 h 292"/>
                <a:gd name="T6" fmla="*/ 374 w 374"/>
                <a:gd name="T7" fmla="*/ 194 h 292"/>
                <a:gd name="T8" fmla="*/ 61 w 374"/>
                <a:gd name="T9" fmla="*/ 292 h 292"/>
              </a:gdLst>
              <a:ahLst/>
              <a:cxnLst>
                <a:cxn ang="0">
                  <a:pos x="T0" y="T1"/>
                </a:cxn>
                <a:cxn ang="0">
                  <a:pos x="T2" y="T3"/>
                </a:cxn>
                <a:cxn ang="0">
                  <a:pos x="T4" y="T5"/>
                </a:cxn>
                <a:cxn ang="0">
                  <a:pos x="T6" y="T7"/>
                </a:cxn>
                <a:cxn ang="0">
                  <a:pos x="T8" y="T9"/>
                </a:cxn>
              </a:cxnLst>
              <a:rect l="0" t="0" r="r" b="b"/>
              <a:pathLst>
                <a:path w="374" h="292">
                  <a:moveTo>
                    <a:pt x="61" y="292"/>
                  </a:moveTo>
                  <a:lnTo>
                    <a:pt x="0" y="98"/>
                  </a:lnTo>
                  <a:lnTo>
                    <a:pt x="314" y="0"/>
                  </a:lnTo>
                  <a:lnTo>
                    <a:pt x="374" y="194"/>
                  </a:lnTo>
                  <a:lnTo>
                    <a:pt x="61" y="292"/>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1" name="Rectangle 27"/>
            <p:cNvSpPr>
              <a:spLocks noChangeArrowheads="1"/>
            </p:cNvSpPr>
            <p:nvPr/>
          </p:nvSpPr>
          <p:spPr bwMode="auto">
            <a:xfrm>
              <a:off x="5306526" y="4421463"/>
              <a:ext cx="81742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2" name="Rectangle 28"/>
            <p:cNvSpPr>
              <a:spLocks noChangeArrowheads="1"/>
            </p:cNvSpPr>
            <p:nvPr/>
          </p:nvSpPr>
          <p:spPr bwMode="auto">
            <a:xfrm>
              <a:off x="5808001" y="4421463"/>
              <a:ext cx="6055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3" name="Rectangle 29"/>
            <p:cNvSpPr>
              <a:spLocks noChangeArrowheads="1"/>
            </p:cNvSpPr>
            <p:nvPr/>
          </p:nvSpPr>
          <p:spPr bwMode="auto">
            <a:xfrm>
              <a:off x="5652745" y="4421463"/>
              <a:ext cx="62102"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4" name="Rectangle 30"/>
            <p:cNvSpPr>
              <a:spLocks noChangeArrowheads="1"/>
            </p:cNvSpPr>
            <p:nvPr/>
          </p:nvSpPr>
          <p:spPr bwMode="auto">
            <a:xfrm>
              <a:off x="5738136" y="4624848"/>
              <a:ext cx="12653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5" name="Rectangle 31"/>
            <p:cNvSpPr>
              <a:spLocks noChangeArrowheads="1"/>
            </p:cNvSpPr>
            <p:nvPr/>
          </p:nvSpPr>
          <p:spPr bwMode="auto">
            <a:xfrm>
              <a:off x="5738136"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6" name="Rectangle 32"/>
            <p:cNvSpPr>
              <a:spLocks noChangeArrowheads="1"/>
            </p:cNvSpPr>
            <p:nvPr/>
          </p:nvSpPr>
          <p:spPr bwMode="auto">
            <a:xfrm>
              <a:off x="5772292"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7" name="Rectangle 33"/>
            <p:cNvSpPr>
              <a:spLocks noChangeArrowheads="1"/>
            </p:cNvSpPr>
            <p:nvPr/>
          </p:nvSpPr>
          <p:spPr bwMode="auto">
            <a:xfrm>
              <a:off x="6264452" y="4967962"/>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8" name="Rectangle 34"/>
            <p:cNvSpPr>
              <a:spLocks noChangeArrowheads="1"/>
            </p:cNvSpPr>
            <p:nvPr/>
          </p:nvSpPr>
          <p:spPr bwMode="auto">
            <a:xfrm>
              <a:off x="6311804" y="4967962"/>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9" name="Rectangle 35"/>
            <p:cNvSpPr>
              <a:spLocks noChangeArrowheads="1"/>
            </p:cNvSpPr>
            <p:nvPr/>
          </p:nvSpPr>
          <p:spPr bwMode="auto">
            <a:xfrm>
              <a:off x="5690783" y="3761710"/>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0" name="Rectangle 36"/>
            <p:cNvSpPr>
              <a:spLocks noChangeArrowheads="1"/>
            </p:cNvSpPr>
            <p:nvPr/>
          </p:nvSpPr>
          <p:spPr bwMode="auto">
            <a:xfrm>
              <a:off x="5738136"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1" name="Rectangle 37"/>
            <p:cNvSpPr>
              <a:spLocks noChangeArrowheads="1"/>
            </p:cNvSpPr>
            <p:nvPr/>
          </p:nvSpPr>
          <p:spPr bwMode="auto">
            <a:xfrm>
              <a:off x="5772292"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2" name="Rectangle 38"/>
            <p:cNvSpPr>
              <a:spLocks noChangeArrowheads="1"/>
            </p:cNvSpPr>
            <p:nvPr/>
          </p:nvSpPr>
          <p:spPr bwMode="auto">
            <a:xfrm>
              <a:off x="6264452" y="3761710"/>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3" name="Rectangle 39"/>
            <p:cNvSpPr>
              <a:spLocks noChangeArrowheads="1"/>
            </p:cNvSpPr>
            <p:nvPr/>
          </p:nvSpPr>
          <p:spPr bwMode="auto">
            <a:xfrm>
              <a:off x="6311804" y="3761710"/>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4" name="Freeform 40"/>
            <p:cNvSpPr/>
            <p:nvPr/>
          </p:nvSpPr>
          <p:spPr bwMode="auto">
            <a:xfrm>
              <a:off x="5604616" y="5664002"/>
              <a:ext cx="416084" cy="148269"/>
            </a:xfrm>
            <a:custGeom>
              <a:avLst/>
              <a:gdLst>
                <a:gd name="T0" fmla="*/ 328 w 328"/>
                <a:gd name="T1" fmla="*/ 90 h 117"/>
                <a:gd name="T2" fmla="*/ 301 w 328"/>
                <a:gd name="T3" fmla="*/ 117 h 117"/>
                <a:gd name="T4" fmla="*/ 27 w 328"/>
                <a:gd name="T5" fmla="*/ 117 h 117"/>
                <a:gd name="T6" fmla="*/ 0 w 328"/>
                <a:gd name="T7" fmla="*/ 90 h 117"/>
                <a:gd name="T8" fmla="*/ 0 w 328"/>
                <a:gd name="T9" fmla="*/ 27 h 117"/>
                <a:gd name="T10" fmla="*/ 27 w 328"/>
                <a:gd name="T11" fmla="*/ 0 h 117"/>
                <a:gd name="T12" fmla="*/ 301 w 328"/>
                <a:gd name="T13" fmla="*/ 0 h 117"/>
                <a:gd name="T14" fmla="*/ 328 w 328"/>
                <a:gd name="T15" fmla="*/ 27 h 117"/>
                <a:gd name="T16" fmla="*/ 328 w 328"/>
                <a:gd name="T17" fmla="*/ 9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17">
                  <a:moveTo>
                    <a:pt x="328" y="90"/>
                  </a:moveTo>
                  <a:cubicBezTo>
                    <a:pt x="328" y="105"/>
                    <a:pt x="316" y="117"/>
                    <a:pt x="301" y="117"/>
                  </a:cubicBezTo>
                  <a:cubicBezTo>
                    <a:pt x="27" y="117"/>
                    <a:pt x="27" y="117"/>
                    <a:pt x="27" y="117"/>
                  </a:cubicBezTo>
                  <a:cubicBezTo>
                    <a:pt x="12" y="117"/>
                    <a:pt x="0" y="105"/>
                    <a:pt x="0" y="90"/>
                  </a:cubicBezTo>
                  <a:cubicBezTo>
                    <a:pt x="0" y="27"/>
                    <a:pt x="0" y="27"/>
                    <a:pt x="0" y="27"/>
                  </a:cubicBezTo>
                  <a:cubicBezTo>
                    <a:pt x="0" y="12"/>
                    <a:pt x="12" y="0"/>
                    <a:pt x="27" y="0"/>
                  </a:cubicBezTo>
                  <a:cubicBezTo>
                    <a:pt x="301" y="0"/>
                    <a:pt x="301" y="0"/>
                    <a:pt x="301" y="0"/>
                  </a:cubicBezTo>
                  <a:cubicBezTo>
                    <a:pt x="316" y="0"/>
                    <a:pt x="328" y="12"/>
                    <a:pt x="328" y="27"/>
                  </a:cubicBezTo>
                  <a:lnTo>
                    <a:pt x="328" y="90"/>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5" name="Freeform 41"/>
            <p:cNvSpPr/>
            <p:nvPr/>
          </p:nvSpPr>
          <p:spPr bwMode="auto">
            <a:xfrm>
              <a:off x="6547793" y="5664002"/>
              <a:ext cx="40366" cy="167676"/>
            </a:xfrm>
            <a:custGeom>
              <a:avLst/>
              <a:gdLst>
                <a:gd name="T0" fmla="*/ 32 w 32"/>
                <a:gd name="T1" fmla="*/ 116 h 132"/>
                <a:gd name="T2" fmla="*/ 16 w 32"/>
                <a:gd name="T3" fmla="*/ 132 h 132"/>
                <a:gd name="T4" fmla="*/ 16 w 32"/>
                <a:gd name="T5" fmla="*/ 132 h 132"/>
                <a:gd name="T6" fmla="*/ 0 w 32"/>
                <a:gd name="T7" fmla="*/ 116 h 132"/>
                <a:gd name="T8" fmla="*/ 0 w 32"/>
                <a:gd name="T9" fmla="*/ 16 h 132"/>
                <a:gd name="T10" fmla="*/ 16 w 32"/>
                <a:gd name="T11" fmla="*/ 0 h 132"/>
                <a:gd name="T12" fmla="*/ 16 w 32"/>
                <a:gd name="T13" fmla="*/ 0 h 132"/>
                <a:gd name="T14" fmla="*/ 32 w 32"/>
                <a:gd name="T15" fmla="*/ 16 h 132"/>
                <a:gd name="T16" fmla="*/ 32 w 32"/>
                <a:gd name="T17"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2">
                  <a:moveTo>
                    <a:pt x="32" y="116"/>
                  </a:moveTo>
                  <a:cubicBezTo>
                    <a:pt x="32" y="125"/>
                    <a:pt x="25" y="132"/>
                    <a:pt x="16" y="132"/>
                  </a:cubicBezTo>
                  <a:cubicBezTo>
                    <a:pt x="16" y="132"/>
                    <a:pt x="16" y="132"/>
                    <a:pt x="16" y="132"/>
                  </a:cubicBezTo>
                  <a:cubicBezTo>
                    <a:pt x="7" y="132"/>
                    <a:pt x="0" y="125"/>
                    <a:pt x="0" y="116"/>
                  </a:cubicBezTo>
                  <a:cubicBezTo>
                    <a:pt x="0" y="16"/>
                    <a:pt x="0" y="16"/>
                    <a:pt x="0" y="16"/>
                  </a:cubicBezTo>
                  <a:cubicBezTo>
                    <a:pt x="0" y="7"/>
                    <a:pt x="7" y="0"/>
                    <a:pt x="16" y="0"/>
                  </a:cubicBezTo>
                  <a:cubicBezTo>
                    <a:pt x="16" y="0"/>
                    <a:pt x="16" y="0"/>
                    <a:pt x="16" y="0"/>
                  </a:cubicBezTo>
                  <a:cubicBezTo>
                    <a:pt x="25" y="0"/>
                    <a:pt x="32" y="7"/>
                    <a:pt x="32" y="16"/>
                  </a:cubicBezTo>
                  <a:lnTo>
                    <a:pt x="32" y="116"/>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6" name="Freeform 42"/>
            <p:cNvSpPr/>
            <p:nvPr/>
          </p:nvSpPr>
          <p:spPr bwMode="auto">
            <a:xfrm>
              <a:off x="5409771" y="5514180"/>
              <a:ext cx="70641" cy="72194"/>
            </a:xfrm>
            <a:custGeom>
              <a:avLst/>
              <a:gdLst>
                <a:gd name="T0" fmla="*/ 56 w 56"/>
                <a:gd name="T1" fmla="*/ 29 h 57"/>
                <a:gd name="T2" fmla="*/ 28 w 56"/>
                <a:gd name="T3" fmla="*/ 57 h 57"/>
                <a:gd name="T4" fmla="*/ 27 w 56"/>
                <a:gd name="T5" fmla="*/ 57 h 57"/>
                <a:gd name="T6" fmla="*/ 0 w 56"/>
                <a:gd name="T7" fmla="*/ 29 h 57"/>
                <a:gd name="T8" fmla="*/ 0 w 56"/>
                <a:gd name="T9" fmla="*/ 28 h 57"/>
                <a:gd name="T10" fmla="*/ 27 w 56"/>
                <a:gd name="T11" fmla="*/ 0 h 57"/>
                <a:gd name="T12" fmla="*/ 28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8" y="57"/>
                  </a:cubicBezTo>
                  <a:cubicBezTo>
                    <a:pt x="27" y="57"/>
                    <a:pt x="27" y="57"/>
                    <a:pt x="27" y="57"/>
                  </a:cubicBezTo>
                  <a:cubicBezTo>
                    <a:pt x="12" y="57"/>
                    <a:pt x="0" y="44"/>
                    <a:pt x="0" y="29"/>
                  </a:cubicBezTo>
                  <a:cubicBezTo>
                    <a:pt x="0" y="28"/>
                    <a:pt x="0" y="28"/>
                    <a:pt x="0" y="28"/>
                  </a:cubicBezTo>
                  <a:cubicBezTo>
                    <a:pt x="0" y="13"/>
                    <a:pt x="12" y="0"/>
                    <a:pt x="27" y="0"/>
                  </a:cubicBezTo>
                  <a:cubicBezTo>
                    <a:pt x="28" y="0"/>
                    <a:pt x="28" y="0"/>
                    <a:pt x="28"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7" name="Freeform 43"/>
            <p:cNvSpPr/>
            <p:nvPr/>
          </p:nvSpPr>
          <p:spPr bwMode="auto">
            <a:xfrm>
              <a:off x="6062620" y="5514180"/>
              <a:ext cx="71417" cy="72194"/>
            </a:xfrm>
            <a:custGeom>
              <a:avLst/>
              <a:gdLst>
                <a:gd name="T0" fmla="*/ 56 w 56"/>
                <a:gd name="T1" fmla="*/ 29 h 57"/>
                <a:gd name="T2" fmla="*/ 29 w 56"/>
                <a:gd name="T3" fmla="*/ 57 h 57"/>
                <a:gd name="T4" fmla="*/ 28 w 56"/>
                <a:gd name="T5" fmla="*/ 57 h 57"/>
                <a:gd name="T6" fmla="*/ 0 w 56"/>
                <a:gd name="T7" fmla="*/ 29 h 57"/>
                <a:gd name="T8" fmla="*/ 0 w 56"/>
                <a:gd name="T9" fmla="*/ 28 h 57"/>
                <a:gd name="T10" fmla="*/ 28 w 56"/>
                <a:gd name="T11" fmla="*/ 0 h 57"/>
                <a:gd name="T12" fmla="*/ 29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9" y="57"/>
                  </a:cubicBezTo>
                  <a:cubicBezTo>
                    <a:pt x="28" y="57"/>
                    <a:pt x="28" y="57"/>
                    <a:pt x="28" y="57"/>
                  </a:cubicBezTo>
                  <a:cubicBezTo>
                    <a:pt x="13" y="57"/>
                    <a:pt x="0" y="44"/>
                    <a:pt x="0" y="29"/>
                  </a:cubicBezTo>
                  <a:cubicBezTo>
                    <a:pt x="0" y="28"/>
                    <a:pt x="0" y="28"/>
                    <a:pt x="0" y="28"/>
                  </a:cubicBezTo>
                  <a:cubicBezTo>
                    <a:pt x="0" y="13"/>
                    <a:pt x="13" y="0"/>
                    <a:pt x="28" y="0"/>
                  </a:cubicBezTo>
                  <a:cubicBezTo>
                    <a:pt x="29" y="0"/>
                    <a:pt x="29" y="0"/>
                    <a:pt x="29"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8" name="Freeform 44"/>
            <p:cNvSpPr/>
            <p:nvPr/>
          </p:nvSpPr>
          <p:spPr bwMode="auto">
            <a:xfrm>
              <a:off x="5576670" y="5179886"/>
              <a:ext cx="665269" cy="93153"/>
            </a:xfrm>
            <a:custGeom>
              <a:avLst/>
              <a:gdLst>
                <a:gd name="T0" fmla="*/ 524 w 524"/>
                <a:gd name="T1" fmla="*/ 45 h 73"/>
                <a:gd name="T2" fmla="*/ 497 w 524"/>
                <a:gd name="T3" fmla="*/ 73 h 73"/>
                <a:gd name="T4" fmla="*/ 28 w 524"/>
                <a:gd name="T5" fmla="*/ 73 h 73"/>
                <a:gd name="T6" fmla="*/ 0 w 524"/>
                <a:gd name="T7" fmla="*/ 45 h 73"/>
                <a:gd name="T8" fmla="*/ 0 w 524"/>
                <a:gd name="T9" fmla="*/ 27 h 73"/>
                <a:gd name="T10" fmla="*/ 28 w 524"/>
                <a:gd name="T11" fmla="*/ 0 h 73"/>
                <a:gd name="T12" fmla="*/ 497 w 524"/>
                <a:gd name="T13" fmla="*/ 0 h 73"/>
                <a:gd name="T14" fmla="*/ 524 w 524"/>
                <a:gd name="T15" fmla="*/ 27 h 73"/>
                <a:gd name="T16" fmla="*/ 524 w 524"/>
                <a:gd name="T17"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73">
                  <a:moveTo>
                    <a:pt x="524" y="45"/>
                  </a:moveTo>
                  <a:cubicBezTo>
                    <a:pt x="524" y="61"/>
                    <a:pt x="512" y="73"/>
                    <a:pt x="497" y="73"/>
                  </a:cubicBezTo>
                  <a:cubicBezTo>
                    <a:pt x="28" y="73"/>
                    <a:pt x="28" y="73"/>
                    <a:pt x="28" y="73"/>
                  </a:cubicBezTo>
                  <a:cubicBezTo>
                    <a:pt x="12" y="73"/>
                    <a:pt x="0" y="61"/>
                    <a:pt x="0" y="45"/>
                  </a:cubicBezTo>
                  <a:cubicBezTo>
                    <a:pt x="0" y="27"/>
                    <a:pt x="0" y="27"/>
                    <a:pt x="0" y="27"/>
                  </a:cubicBezTo>
                  <a:cubicBezTo>
                    <a:pt x="0" y="12"/>
                    <a:pt x="12" y="0"/>
                    <a:pt x="28" y="0"/>
                  </a:cubicBezTo>
                  <a:cubicBezTo>
                    <a:pt x="497" y="0"/>
                    <a:pt x="497" y="0"/>
                    <a:pt x="497" y="0"/>
                  </a:cubicBezTo>
                  <a:cubicBezTo>
                    <a:pt x="512" y="0"/>
                    <a:pt x="524" y="12"/>
                    <a:pt x="524" y="27"/>
                  </a:cubicBezTo>
                  <a:lnTo>
                    <a:pt x="524" y="45"/>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9" name="Oval 45"/>
            <p:cNvSpPr>
              <a:spLocks noChangeArrowheads="1"/>
            </p:cNvSpPr>
            <p:nvPr/>
          </p:nvSpPr>
          <p:spPr bwMode="auto">
            <a:xfrm>
              <a:off x="6128603" y="3612665"/>
              <a:ext cx="111784" cy="111008"/>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60" name="Oval 46"/>
            <p:cNvSpPr>
              <a:spLocks noChangeArrowheads="1"/>
            </p:cNvSpPr>
            <p:nvPr/>
          </p:nvSpPr>
          <p:spPr bwMode="auto">
            <a:xfrm>
              <a:off x="5325933" y="3617323"/>
              <a:ext cx="111784" cy="111784"/>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grpSp>
      <p:grpSp>
        <p:nvGrpSpPr>
          <p:cNvPr id="3" name="组合 2"/>
          <p:cNvGrpSpPr/>
          <p:nvPr/>
        </p:nvGrpSpPr>
        <p:grpSpPr>
          <a:xfrm>
            <a:off x="443983" y="1112313"/>
            <a:ext cx="1936868" cy="1936868"/>
            <a:chOff x="2572456" y="958222"/>
            <a:chExt cx="1936868" cy="1936868"/>
          </a:xfrm>
        </p:grpSpPr>
        <p:grpSp>
          <p:nvGrpSpPr>
            <p:cNvPr id="61" name="组合 60"/>
            <p:cNvGrpSpPr/>
            <p:nvPr/>
          </p:nvGrpSpPr>
          <p:grpSpPr>
            <a:xfrm>
              <a:off x="2572456" y="958222"/>
              <a:ext cx="1936868" cy="1936868"/>
              <a:chOff x="11207774" y="442662"/>
              <a:chExt cx="504056" cy="504056"/>
            </a:xfrm>
            <a:solidFill>
              <a:srgbClr val="B3DF63"/>
            </a:solidFill>
            <a:effectLst>
              <a:outerShdw blurRad="50800" dist="38100" dir="5400000" algn="t" rotWithShape="0">
                <a:prstClr val="black">
                  <a:alpha val="40000"/>
                </a:prstClr>
              </a:outerShdw>
            </a:effectLst>
          </p:grpSpPr>
          <p:sp>
            <p:nvSpPr>
              <p:cNvPr id="62" name="椭圆 61"/>
              <p:cNvSpPr/>
              <p:nvPr/>
            </p:nvSpPr>
            <p:spPr>
              <a:xfrm>
                <a:off x="11273029" y="517620"/>
                <a:ext cx="373547" cy="373547"/>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63" name="椭圆 62"/>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sp>
          <p:nvSpPr>
            <p:cNvPr id="64" name="TextBox 1"/>
            <p:cNvSpPr txBox="1"/>
            <p:nvPr/>
          </p:nvSpPr>
          <p:spPr>
            <a:xfrm>
              <a:off x="2815371" y="1264937"/>
              <a:ext cx="1451038" cy="1323439"/>
            </a:xfrm>
            <a:prstGeom prst="rect">
              <a:avLst/>
            </a:prstGeom>
            <a:noFill/>
          </p:spPr>
          <p:txBody>
            <a:bodyPr wrap="none" rtlCol="0">
              <a:spAutoFit/>
            </a:bodyPr>
            <a:lstStyle/>
            <a:p>
              <a:r>
                <a:rPr lang="en-US" altLang="zh-CN"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02</a:t>
              </a:r>
              <a:endParaRPr lang="zh-CN" altLang="en-US"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grpSp>
        <p:nvGrpSpPr>
          <p:cNvPr id="65" name="组合 64"/>
          <p:cNvGrpSpPr/>
          <p:nvPr/>
        </p:nvGrpSpPr>
        <p:grpSpPr>
          <a:xfrm rot="5400000">
            <a:off x="7939470" y="-3214903"/>
            <a:ext cx="942183" cy="7462505"/>
            <a:chOff x="-11273" y="-594773"/>
            <a:chExt cx="719786" cy="7462505"/>
          </a:xfrm>
        </p:grpSpPr>
        <p:sp>
          <p:nvSpPr>
            <p:cNvPr id="66" name="等腰三角形 6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等腰三角形 6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等腰三角形 67"/>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等腰三角形 6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等腰三角形 6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等腰三角形 7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等腰三角形 7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等腰三角形 7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等腰三角形 7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8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800" fill="hold"/>
                                        <p:tgtEl>
                                          <p:spTgt spid="10"/>
                                        </p:tgtEl>
                                        <p:attrNameLst>
                                          <p:attrName>ppt_y</p:attrName>
                                        </p:attrNameLst>
                                      </p:cBhvr>
                                      <p:tavLst>
                                        <p:tav tm="0">
                                          <p:val>
                                            <p:strVal val="#ppt_y"/>
                                          </p:val>
                                        </p:tav>
                                        <p:tav tm="100000">
                                          <p:val>
                                            <p:strVal val="#ppt_y"/>
                                          </p:val>
                                        </p:tav>
                                      </p:tavLst>
                                    </p:anim>
                                    <p:anim calcmode="lin" valueType="num">
                                      <p:cBhvr>
                                        <p:cTn id="9" dur="8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8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800" tmFilter="0,0; .5, 1; 1, 1"/>
                                        <p:tgtEl>
                                          <p:spTgt spid="10"/>
                                        </p:tgtEl>
                                      </p:cBhvr>
                                    </p:animEffect>
                                  </p:childTnLst>
                                </p:cTn>
                              </p:par>
                            </p:childTnLst>
                          </p:cTn>
                        </p:par>
                        <p:par>
                          <p:cTn id="12" fill="hold">
                            <p:stCondLst>
                              <p:cond delay="1039"/>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数值列表</a:t>
            </a:r>
            <a:r>
              <a:rPr lang="zh-CN" altLang="en-US" sz="2800" b="1" spc="300" dirty="0">
                <a:solidFill>
                  <a:srgbClr val="1E6787"/>
                </a:solidFill>
                <a:latin typeface="微软雅黑" panose="020B0503020204020204" pitchFamily="34" charset="-122"/>
                <a:ea typeface="微软雅黑" panose="020B0503020204020204" pitchFamily="34" charset="-122"/>
              </a:rPr>
              <a:t>的创建</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1253337"/>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marR="0" lvl="0" indent="-514350" algn="l" defTabSz="914400" rtl="0" eaLnBrk="1" fontAlgn="auto" latinLnBrk="0" hangingPunct="1">
              <a:lnSpc>
                <a:spcPct val="150000"/>
              </a:lnSpc>
              <a:spcBef>
                <a:spcPct val="20000"/>
              </a:spcBef>
              <a:spcAft>
                <a:spcPts val="0"/>
              </a:spcAft>
              <a:buClrTx/>
              <a:buSzTx/>
              <a:buFont typeface="+mj-lt"/>
              <a:buAutoNum type="arabicPeriod"/>
              <a:defRPr/>
            </a:pPr>
            <a:r>
              <a:rPr lang="en-US" altLang="zh-CN" sz="2800" dirty="0">
                <a:solidFill>
                  <a:prstClr val="black">
                    <a:lumMod val="85000"/>
                    <a:lumOff val="15000"/>
                  </a:prstClr>
                </a:solidFill>
                <a:latin typeface="Calibri" panose="020F0502020204030204"/>
                <a:ea typeface="微软雅黑" panose="020B0503020204020204" pitchFamily="34" charset="-122"/>
              </a:rPr>
              <a:t>i</a:t>
            </a:r>
            <a:r>
              <a:rPr kumimoji="0" lang="en-US" altLang="zh-CN" sz="2800" b="0" i="0" u="none" strike="noStrike" kern="1200" cap="none" spc="0" normalizeH="0" baseline="0" noProof="0" dirty="0" err="1">
                <a:ln>
                  <a:noFill/>
                </a:ln>
                <a:solidFill>
                  <a:prstClr val="black">
                    <a:lumMod val="85000"/>
                    <a:lumOff val="15000"/>
                  </a:prstClr>
                </a:solidFill>
                <a:effectLst/>
                <a:uLnTx/>
                <a:uFillTx/>
                <a:latin typeface="Calibri" panose="020F0502020204030204"/>
                <a:ea typeface="微软雅黑" panose="020B0503020204020204" pitchFamily="34" charset="-122"/>
                <a:cs typeface="+mn-cs"/>
              </a:rPr>
              <a:t>nput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输入列表</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sp>
        <p:nvSpPr>
          <p:cNvPr id="18" name="矩形 17"/>
          <p:cNvSpPr/>
          <p:nvPr/>
        </p:nvSpPr>
        <p:spPr>
          <a:xfrm>
            <a:off x="902051" y="5146799"/>
            <a:ext cx="9836048" cy="587340"/>
          </a:xfrm>
          <a:prstGeom prst="rect">
            <a:avLst/>
          </a:prstGeom>
        </p:spPr>
        <p:txBody>
          <a:bodyPr vert="horz" wrap="square" lIns="91440" tIns="45720" rIns="91440" bIns="45720" rtlCol="0">
            <a:spAutoFit/>
          </a:bodyPr>
          <a:lstStyle/>
          <a:p>
            <a:pPr marL="228600" lvl="0" algn="just">
              <a:lnSpc>
                <a:spcPct val="150000"/>
              </a:lnSpc>
              <a:spcBef>
                <a:spcPts val="1000"/>
              </a:spcBef>
            </a:pPr>
            <a:r>
              <a:rPr lang="zh-CN" altLang="en-US" sz="2400" dirty="0">
                <a:solidFill>
                  <a:srgbClr val="FF0000"/>
                </a:solidFill>
              </a:rPr>
              <a:t>不管以何种形式输入</a:t>
            </a:r>
            <a:r>
              <a:rPr lang="en-US" altLang="zh-CN" sz="2400" dirty="0">
                <a:solidFill>
                  <a:srgbClr val="FF0000"/>
                </a:solidFill>
              </a:rPr>
              <a:t>,</a:t>
            </a:r>
            <a:r>
              <a:rPr lang="en-US" altLang="zh-CN" sz="2400" dirty="0" err="1">
                <a:solidFill>
                  <a:srgbClr val="FF0000"/>
                </a:solidFill>
              </a:rPr>
              <a:t>i</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微软雅黑" panose="020B0503020204020204" pitchFamily="34" charset="-122"/>
                <a:cs typeface="+mn-cs"/>
              </a:rPr>
              <a:t>nput</a:t>
            </a:r>
            <a:r>
              <a:rPr kumimoji="0" lang="zh-CN" altLang="en-US" sz="2400" b="0" i="0" u="none" strike="noStrike" kern="1200" cap="none" spc="0" normalizeH="0" baseline="0" noProof="0" dirty="0">
                <a:ln>
                  <a:noFill/>
                </a:ln>
                <a:solidFill>
                  <a:srgbClr val="FF0000"/>
                </a:solidFill>
                <a:effectLst/>
                <a:uLnTx/>
                <a:uFillTx/>
                <a:latin typeface="Calibri" panose="020F0502020204030204"/>
                <a:ea typeface="微软雅黑" panose="020B0503020204020204" pitchFamily="34" charset="-122"/>
                <a:cs typeface="+mn-cs"/>
              </a:rPr>
              <a:t>函数</a:t>
            </a:r>
            <a:r>
              <a:rPr lang="zh-CN" altLang="en-US" sz="2400" dirty="0">
                <a:solidFill>
                  <a:srgbClr val="FF0000"/>
                </a:solidFill>
                <a:latin typeface="Calibri" panose="020F0502020204030204"/>
                <a:ea typeface="微软雅黑" panose="020B0503020204020204" pitchFamily="34" charset="-122"/>
              </a:rPr>
              <a:t>都</a:t>
            </a:r>
            <a:r>
              <a:rPr kumimoji="0" lang="zh-CN" altLang="en-US" sz="2400" b="0" i="0" u="none" strike="noStrike" kern="1200" cap="none" spc="0" normalizeH="0" baseline="0" noProof="0" dirty="0">
                <a:ln>
                  <a:noFill/>
                </a:ln>
                <a:solidFill>
                  <a:srgbClr val="FF0000"/>
                </a:solidFill>
                <a:effectLst/>
                <a:uLnTx/>
                <a:uFillTx/>
                <a:latin typeface="Calibri" panose="020F0502020204030204"/>
                <a:ea typeface="微软雅黑" panose="020B0503020204020204" pitchFamily="34" charset="-122"/>
                <a:cs typeface="+mn-cs"/>
              </a:rPr>
              <a:t>默认从键盘输入的是字符串。</a:t>
            </a:r>
            <a:endParaRPr kumimoji="0" lang="zh-CN" altLang="en-US" sz="2400" b="0" i="0" u="none" strike="noStrike" kern="1200" cap="none" spc="0" normalizeH="0" baseline="0" noProof="0" dirty="0">
              <a:ln>
                <a:noFill/>
              </a:ln>
              <a:solidFill>
                <a:srgbClr val="FF0000"/>
              </a:solidFill>
              <a:effectLst/>
              <a:uLnTx/>
              <a:uFillTx/>
              <a:latin typeface="Calibri" panose="020F0502020204030204"/>
              <a:ea typeface="微软雅黑" panose="020B0503020204020204" pitchFamily="34" charset="-122"/>
              <a:cs typeface="+mn-cs"/>
            </a:endParaRPr>
          </a:p>
        </p:txBody>
      </p:sp>
      <p:pic>
        <p:nvPicPr>
          <p:cNvPr id="3" name="图片 2"/>
          <p:cNvPicPr>
            <a:picLocks noChangeAspect="1"/>
          </p:cNvPicPr>
          <p:nvPr/>
        </p:nvPicPr>
        <p:blipFill rotWithShape="1">
          <a:blip r:embed="rId1"/>
          <a:srcRect t="2808"/>
          <a:stretch>
            <a:fillRect/>
          </a:stretch>
        </p:blipFill>
        <p:spPr>
          <a:xfrm>
            <a:off x="818392" y="2391315"/>
            <a:ext cx="5001683" cy="1911178"/>
          </a:xfrm>
          <a:prstGeom prst="rect">
            <a:avLst/>
          </a:prstGeom>
        </p:spPr>
      </p:pic>
      <p:pic>
        <p:nvPicPr>
          <p:cNvPr id="5" name="图片 4"/>
          <p:cNvPicPr>
            <a:picLocks noChangeAspect="1"/>
          </p:cNvPicPr>
          <p:nvPr/>
        </p:nvPicPr>
        <p:blipFill>
          <a:blip r:embed="rId2"/>
          <a:stretch>
            <a:fillRect/>
          </a:stretch>
        </p:blipFill>
        <p:spPr>
          <a:xfrm>
            <a:off x="6371927" y="2391314"/>
            <a:ext cx="5384156" cy="1911178"/>
          </a:xfrm>
          <a:prstGeom prst="rect">
            <a:avLst/>
          </a:prstGeom>
        </p:spPr>
      </p:pic>
      <p:sp>
        <p:nvSpPr>
          <p:cNvPr id="6" name="矩形 5"/>
          <p:cNvSpPr/>
          <p:nvPr/>
        </p:nvSpPr>
        <p:spPr>
          <a:xfrm>
            <a:off x="818392" y="2887579"/>
            <a:ext cx="1510922" cy="317634"/>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371927" y="2887579"/>
            <a:ext cx="1559290" cy="317634"/>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数值列表</a:t>
            </a:r>
            <a:r>
              <a:rPr lang="zh-CN" altLang="en-US" sz="2800" b="1" spc="300" dirty="0">
                <a:solidFill>
                  <a:srgbClr val="1E6787"/>
                </a:solidFill>
                <a:latin typeface="微软雅黑" panose="020B0503020204020204" pitchFamily="34" charset="-122"/>
                <a:ea typeface="微软雅黑" panose="020B0503020204020204" pitchFamily="34" charset="-122"/>
              </a:rPr>
              <a:t>的创建</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1253337"/>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marR="0" lvl="0" indent="-514350" algn="l" defTabSz="914400" rtl="0" eaLnBrk="1" fontAlgn="auto" latinLnBrk="0" hangingPunct="1">
              <a:lnSpc>
                <a:spcPct val="150000"/>
              </a:lnSpc>
              <a:spcBef>
                <a:spcPct val="20000"/>
              </a:spcBef>
              <a:spcAft>
                <a:spcPts val="0"/>
              </a:spcAft>
              <a:buClrTx/>
              <a:buSzTx/>
              <a:buFont typeface="+mj-lt"/>
              <a:buAutoNum type="arabicPeriod"/>
              <a:defRPr/>
            </a:pPr>
            <a:r>
              <a:rPr lang="en-US" altLang="zh-CN" sz="2800" dirty="0">
                <a:solidFill>
                  <a:prstClr val="black">
                    <a:lumMod val="85000"/>
                    <a:lumOff val="15000"/>
                  </a:prstClr>
                </a:solidFill>
                <a:latin typeface="Calibri" panose="020F0502020204030204"/>
                <a:ea typeface="微软雅黑" panose="020B0503020204020204" pitchFamily="34" charset="-122"/>
              </a:rPr>
              <a:t>i</a:t>
            </a:r>
            <a:r>
              <a:rPr kumimoji="0" lang="en-US" altLang="zh-CN" sz="2800" b="0" i="0" u="none" strike="noStrike" kern="1200" cap="none" spc="0" normalizeH="0" baseline="0" noProof="0" dirty="0" err="1">
                <a:ln>
                  <a:noFill/>
                </a:ln>
                <a:solidFill>
                  <a:prstClr val="black">
                    <a:lumMod val="85000"/>
                    <a:lumOff val="15000"/>
                  </a:prstClr>
                </a:solidFill>
                <a:effectLst/>
                <a:uLnTx/>
                <a:uFillTx/>
                <a:latin typeface="Calibri" panose="020F0502020204030204"/>
                <a:ea typeface="微软雅黑" panose="020B0503020204020204" pitchFamily="34" charset="-122"/>
                <a:cs typeface="+mn-cs"/>
              </a:rPr>
              <a:t>nput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输入列表（续）</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sp>
        <p:nvSpPr>
          <p:cNvPr id="18" name="矩形 17"/>
          <p:cNvSpPr/>
          <p:nvPr/>
        </p:nvSpPr>
        <p:spPr>
          <a:xfrm>
            <a:off x="1489192" y="4916632"/>
            <a:ext cx="6990665" cy="587340"/>
          </a:xfrm>
          <a:prstGeom prst="rect">
            <a:avLst/>
          </a:prstGeom>
        </p:spPr>
        <p:txBody>
          <a:bodyPr vert="horz" wrap="square" lIns="91440" tIns="45720" rIns="91440" bIns="45720" rtlCol="0">
            <a:spAutoFit/>
          </a:bodyPr>
          <a:lstStyle/>
          <a:p>
            <a:pPr marL="228600" lvl="0" algn="just">
              <a:lnSpc>
                <a:spcPct val="150000"/>
              </a:lnSpc>
              <a:spcBef>
                <a:spcPts val="1000"/>
              </a:spcBef>
            </a:pPr>
            <a:r>
              <a:rPr lang="en-US" altLang="zh-CN" sz="2400" dirty="0">
                <a:solidFill>
                  <a:srgbClr val="FF0000"/>
                </a:solidFill>
              </a:rPr>
              <a:t>eval</a:t>
            </a:r>
            <a:r>
              <a:rPr lang="zh-CN" altLang="en-US" sz="2400" dirty="0">
                <a:solidFill>
                  <a:srgbClr val="FF0000"/>
                </a:solidFill>
              </a:rPr>
              <a:t>函数能将带“</a:t>
            </a:r>
            <a:r>
              <a:rPr lang="en-US" altLang="zh-CN" sz="2400" dirty="0">
                <a:solidFill>
                  <a:srgbClr val="FF0000"/>
                </a:solidFill>
              </a:rPr>
              <a:t>[]</a:t>
            </a:r>
            <a:r>
              <a:rPr lang="zh-CN" altLang="en-US" sz="2400" dirty="0">
                <a:solidFill>
                  <a:srgbClr val="FF0000"/>
                </a:solidFill>
              </a:rPr>
              <a:t>”的输入转换为列表</a:t>
            </a:r>
            <a:r>
              <a:rPr kumimoji="0" lang="zh-CN" altLang="en-US" sz="2400" b="0" i="0" u="none" strike="noStrike" kern="1200" cap="none" spc="0" normalizeH="0" baseline="0" noProof="0" dirty="0">
                <a:ln>
                  <a:noFill/>
                </a:ln>
                <a:solidFill>
                  <a:srgbClr val="FF0000"/>
                </a:solidFill>
                <a:effectLst/>
                <a:uLnTx/>
                <a:uFillTx/>
                <a:latin typeface="Calibri" panose="020F0502020204030204"/>
                <a:ea typeface="微软雅黑" panose="020B0503020204020204" pitchFamily="34" charset="-122"/>
                <a:cs typeface="+mn-cs"/>
              </a:rPr>
              <a:t>。</a:t>
            </a:r>
            <a:endParaRPr kumimoji="0" lang="zh-CN" altLang="en-US" sz="2400" b="0" i="0" u="none" strike="noStrike" kern="1200" cap="none" spc="0" normalizeH="0" baseline="0" noProof="0" dirty="0">
              <a:ln>
                <a:noFill/>
              </a:ln>
              <a:solidFill>
                <a:srgbClr val="FF0000"/>
              </a:solidFill>
              <a:effectLst/>
              <a:uLnTx/>
              <a:uFillTx/>
              <a:latin typeface="Calibri" panose="020F0502020204030204"/>
              <a:ea typeface="微软雅黑" panose="020B0503020204020204" pitchFamily="34" charset="-122"/>
              <a:cs typeface="+mn-cs"/>
            </a:endParaRPr>
          </a:p>
        </p:txBody>
      </p:sp>
      <p:pic>
        <p:nvPicPr>
          <p:cNvPr id="2" name="图片 1"/>
          <p:cNvPicPr>
            <a:picLocks noChangeAspect="1"/>
          </p:cNvPicPr>
          <p:nvPr/>
        </p:nvPicPr>
        <p:blipFill>
          <a:blip r:embed="rId1"/>
          <a:stretch>
            <a:fillRect/>
          </a:stretch>
        </p:blipFill>
        <p:spPr>
          <a:xfrm>
            <a:off x="1570430" y="2346038"/>
            <a:ext cx="7980742" cy="2165923"/>
          </a:xfrm>
          <a:prstGeom prst="rect">
            <a:avLst/>
          </a:prstGeom>
        </p:spPr>
      </p:pic>
      <p:grpSp>
        <p:nvGrpSpPr>
          <p:cNvPr id="27" name="组合 26"/>
          <p:cNvGrpSpPr/>
          <p:nvPr/>
        </p:nvGrpSpPr>
        <p:grpSpPr>
          <a:xfrm>
            <a:off x="1580055" y="2704699"/>
            <a:ext cx="3124561" cy="604788"/>
            <a:chOff x="1580055" y="2704699"/>
            <a:chExt cx="3124561" cy="604788"/>
          </a:xfrm>
        </p:grpSpPr>
        <p:cxnSp>
          <p:nvCxnSpPr>
            <p:cNvPr id="17" name="直接连接符 16"/>
            <p:cNvCxnSpPr/>
            <p:nvPr/>
          </p:nvCxnSpPr>
          <p:spPr>
            <a:xfrm>
              <a:off x="3214838" y="2704699"/>
              <a:ext cx="1489778" cy="0"/>
            </a:xfrm>
            <a:prstGeom prst="line">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23" name="直接连接符 22"/>
            <p:cNvCxnSpPr/>
            <p:nvPr/>
          </p:nvCxnSpPr>
          <p:spPr>
            <a:xfrm>
              <a:off x="1580055" y="3309487"/>
              <a:ext cx="2895693" cy="0"/>
            </a:xfrm>
            <a:prstGeom prst="line">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cxnSp>
        <p:nvCxnSpPr>
          <p:cNvPr id="22" name="直接箭头连接符 21"/>
          <p:cNvCxnSpPr/>
          <p:nvPr/>
        </p:nvCxnSpPr>
        <p:spPr>
          <a:xfrm flipH="1">
            <a:off x="4059724" y="2704699"/>
            <a:ext cx="644892" cy="1542273"/>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数值列表</a:t>
            </a:r>
            <a:r>
              <a:rPr lang="zh-CN" altLang="en-US" sz="2800" b="1" spc="300" dirty="0">
                <a:solidFill>
                  <a:srgbClr val="1E6787"/>
                </a:solidFill>
                <a:latin typeface="微软雅黑" panose="020B0503020204020204" pitchFamily="34" charset="-122"/>
                <a:ea typeface="微软雅黑" panose="020B0503020204020204" pitchFamily="34" charset="-122"/>
              </a:rPr>
              <a:t>的创建</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1253337"/>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marR="0" lvl="0" indent="-514350" algn="l" defTabSz="914400" rtl="0" eaLnBrk="1" fontAlgn="auto" latinLnBrk="0" hangingPunct="1">
              <a:lnSpc>
                <a:spcPct val="150000"/>
              </a:lnSpc>
              <a:spcBef>
                <a:spcPct val="20000"/>
              </a:spcBef>
              <a:spcAft>
                <a:spcPts val="0"/>
              </a:spcAft>
              <a:buClrTx/>
              <a:buSzTx/>
              <a:buFont typeface="+mj-lt"/>
              <a:buAutoNum type="arabicPeriod" startAt="2"/>
              <a:defRPr/>
            </a:pPr>
            <a:r>
              <a:rPr lang="zh-CN" altLang="en-US" sz="2800" dirty="0">
                <a:solidFill>
                  <a:prstClr val="black">
                    <a:lumMod val="85000"/>
                    <a:lumOff val="15000"/>
                  </a:prstClr>
                </a:solidFill>
                <a:latin typeface="Calibri" panose="020F0502020204030204"/>
                <a:ea typeface="微软雅黑" panose="020B0503020204020204" pitchFamily="34" charset="-122"/>
              </a:rPr>
              <a:t>通过</a:t>
            </a:r>
            <a:r>
              <a:rPr lang="en-US" altLang="zh-CN" sz="2800" dirty="0">
                <a:solidFill>
                  <a:prstClr val="black">
                    <a:lumMod val="85000"/>
                    <a:lumOff val="15000"/>
                  </a:prstClr>
                </a:solidFill>
                <a:latin typeface="Calibri" panose="020F0502020204030204"/>
                <a:ea typeface="微软雅黑" panose="020B0503020204020204" pitchFamily="34" charset="-122"/>
              </a:rPr>
              <a:t>list</a:t>
            </a:r>
            <a:r>
              <a:rPr lang="zh-CN" altLang="en-US" sz="2800" dirty="0">
                <a:solidFill>
                  <a:prstClr val="black">
                    <a:lumMod val="85000"/>
                    <a:lumOff val="15000"/>
                  </a:prstClr>
                </a:solidFill>
                <a:latin typeface="Calibri" panose="020F0502020204030204"/>
                <a:ea typeface="微软雅黑" panose="020B0503020204020204" pitchFamily="34" charset="-122"/>
              </a:rPr>
              <a:t>函数转换</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pic>
        <p:nvPicPr>
          <p:cNvPr id="3" name="图片 2"/>
          <p:cNvPicPr>
            <a:picLocks noChangeAspect="1"/>
          </p:cNvPicPr>
          <p:nvPr/>
        </p:nvPicPr>
        <p:blipFill>
          <a:blip r:embed="rId1"/>
          <a:stretch>
            <a:fillRect/>
          </a:stretch>
        </p:blipFill>
        <p:spPr>
          <a:xfrm>
            <a:off x="7267637" y="2462469"/>
            <a:ext cx="3487380" cy="1007465"/>
          </a:xfrm>
          <a:prstGeom prst="rect">
            <a:avLst/>
          </a:prstGeom>
        </p:spPr>
      </p:pic>
      <p:pic>
        <p:nvPicPr>
          <p:cNvPr id="5" name="图片 4"/>
          <p:cNvPicPr>
            <a:picLocks noChangeAspect="1"/>
          </p:cNvPicPr>
          <p:nvPr/>
        </p:nvPicPr>
        <p:blipFill>
          <a:blip r:embed="rId2"/>
          <a:stretch>
            <a:fillRect/>
          </a:stretch>
        </p:blipFill>
        <p:spPr>
          <a:xfrm>
            <a:off x="920151" y="2684476"/>
            <a:ext cx="1945257" cy="281727"/>
          </a:xfrm>
          <a:prstGeom prst="rect">
            <a:avLst/>
          </a:prstGeom>
        </p:spPr>
      </p:pic>
      <p:grpSp>
        <p:nvGrpSpPr>
          <p:cNvPr id="9" name="组合 8"/>
          <p:cNvGrpSpPr/>
          <p:nvPr/>
        </p:nvGrpSpPr>
        <p:grpSpPr>
          <a:xfrm>
            <a:off x="920151" y="3048587"/>
            <a:ext cx="2387065" cy="658913"/>
            <a:chOff x="920151" y="3048587"/>
            <a:chExt cx="2387065" cy="658913"/>
          </a:xfrm>
        </p:grpSpPr>
        <p:sp>
          <p:nvSpPr>
            <p:cNvPr id="6" name="右大括号 5"/>
            <p:cNvSpPr/>
            <p:nvPr/>
          </p:nvSpPr>
          <p:spPr>
            <a:xfrm rot="5400000">
              <a:off x="1789872" y="2412040"/>
              <a:ext cx="205813" cy="1478907"/>
            </a:xfrm>
            <a:prstGeom prst="rightBrace">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920151" y="3253606"/>
              <a:ext cx="2387065" cy="453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4"/>
                  </a:solidFill>
                </a:rPr>
                <a:t>与</a:t>
              </a:r>
              <a:r>
                <a:rPr lang="en-US" altLang="zh-CN" dirty="0">
                  <a:solidFill>
                    <a:schemeClr val="accent4"/>
                  </a:solidFill>
                </a:rPr>
                <a:t>range(1,6)</a:t>
              </a:r>
              <a:r>
                <a:rPr lang="zh-CN" altLang="en-US" dirty="0">
                  <a:solidFill>
                    <a:schemeClr val="accent4"/>
                  </a:solidFill>
                </a:rPr>
                <a:t>取值相同</a:t>
              </a:r>
              <a:endParaRPr lang="zh-CN" altLang="en-US" dirty="0">
                <a:solidFill>
                  <a:schemeClr val="accent4"/>
                </a:solidFill>
              </a:endParaRPr>
            </a:p>
          </p:txBody>
        </p:sp>
      </p:grpSp>
      <p:sp>
        <p:nvSpPr>
          <p:cNvPr id="8" name="箭头: 右 7"/>
          <p:cNvSpPr/>
          <p:nvPr/>
        </p:nvSpPr>
        <p:spPr>
          <a:xfrm>
            <a:off x="3359387" y="2966202"/>
            <a:ext cx="361768" cy="205019"/>
          </a:xfrm>
          <a:prstGeom prst="rightArrow">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72990" y="2825339"/>
            <a:ext cx="2387065" cy="453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4"/>
                </a:solidFill>
              </a:rPr>
              <a:t>用</a:t>
            </a:r>
            <a:r>
              <a:rPr lang="en-US" altLang="zh-CN" dirty="0">
                <a:solidFill>
                  <a:schemeClr val="accent4"/>
                </a:solidFill>
              </a:rPr>
              <a:t>range</a:t>
            </a:r>
            <a:r>
              <a:rPr lang="zh-CN" altLang="en-US" dirty="0">
                <a:solidFill>
                  <a:schemeClr val="accent4"/>
                </a:solidFill>
              </a:rPr>
              <a:t>函数生成列表</a:t>
            </a:r>
            <a:r>
              <a:rPr lang="en-US" altLang="zh-CN" dirty="0">
                <a:solidFill>
                  <a:schemeClr val="accent4"/>
                </a:solidFill>
              </a:rPr>
              <a:t>?</a:t>
            </a:r>
            <a:endParaRPr lang="zh-CN" altLang="en-US" dirty="0">
              <a:solidFill>
                <a:schemeClr val="accent4"/>
              </a:solidFill>
            </a:endParaRPr>
          </a:p>
        </p:txBody>
      </p:sp>
      <p:sp>
        <p:nvSpPr>
          <p:cNvPr id="21" name="箭头: 右 20"/>
          <p:cNvSpPr/>
          <p:nvPr/>
        </p:nvSpPr>
        <p:spPr>
          <a:xfrm>
            <a:off x="6549277" y="2946077"/>
            <a:ext cx="361768" cy="205019"/>
          </a:xfrm>
          <a:prstGeom prst="rightArrow">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159956" y="3253606"/>
            <a:ext cx="2051421" cy="2269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504989" y="3470726"/>
            <a:ext cx="3412775" cy="453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range</a:t>
            </a:r>
            <a:r>
              <a:rPr lang="zh-CN" altLang="en-US" dirty="0">
                <a:solidFill>
                  <a:srgbClr val="C00000"/>
                </a:solidFill>
              </a:rPr>
              <a:t>函数无法直接生成列表</a:t>
            </a:r>
            <a:endParaRPr lang="zh-CN" altLang="en-US" dirty="0">
              <a:solidFill>
                <a:srgbClr val="C00000"/>
              </a:solidFill>
            </a:endParaRPr>
          </a:p>
        </p:txBody>
      </p:sp>
      <p:pic>
        <p:nvPicPr>
          <p:cNvPr id="11" name="图片 10"/>
          <p:cNvPicPr>
            <a:picLocks noChangeAspect="1"/>
          </p:cNvPicPr>
          <p:nvPr/>
        </p:nvPicPr>
        <p:blipFill>
          <a:blip r:embed="rId3"/>
          <a:stretch>
            <a:fillRect/>
          </a:stretch>
        </p:blipFill>
        <p:spPr>
          <a:xfrm>
            <a:off x="5571957" y="4561793"/>
            <a:ext cx="5138925" cy="1613384"/>
          </a:xfrm>
          <a:prstGeom prst="rect">
            <a:avLst/>
          </a:prstGeom>
        </p:spPr>
      </p:pic>
      <p:sp>
        <p:nvSpPr>
          <p:cNvPr id="12" name="箭头: 下 11"/>
          <p:cNvSpPr/>
          <p:nvPr/>
        </p:nvSpPr>
        <p:spPr>
          <a:xfrm>
            <a:off x="8585735" y="4026386"/>
            <a:ext cx="221381" cy="328154"/>
          </a:xfrm>
          <a:prstGeom prst="downArrow">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44744" y="5074815"/>
            <a:ext cx="5241327" cy="587340"/>
          </a:xfrm>
          <a:prstGeom prst="rect">
            <a:avLst/>
          </a:prstGeom>
        </p:spPr>
        <p:txBody>
          <a:bodyPr vert="horz" wrap="square" lIns="91440" tIns="45720" rIns="91440" bIns="45720" rtlCol="0">
            <a:spAutoFit/>
          </a:bodyPr>
          <a:lstStyle/>
          <a:p>
            <a:pPr marL="228600" lvl="0" algn="just">
              <a:lnSpc>
                <a:spcPct val="150000"/>
              </a:lnSpc>
              <a:spcBef>
                <a:spcPts val="1000"/>
              </a:spcBef>
            </a:pPr>
            <a:r>
              <a:rPr lang="en-US" altLang="zh-CN" sz="2400" dirty="0" err="1">
                <a:solidFill>
                  <a:srgbClr val="FF0000"/>
                </a:solidFill>
              </a:rPr>
              <a:t>lsit</a:t>
            </a:r>
            <a:r>
              <a:rPr lang="zh-CN" altLang="en-US" sz="2400" dirty="0">
                <a:solidFill>
                  <a:srgbClr val="FF0000"/>
                </a:solidFill>
              </a:rPr>
              <a:t>函数可以将</a:t>
            </a:r>
            <a:r>
              <a:rPr lang="en-US" altLang="zh-CN" sz="2400" dirty="0">
                <a:solidFill>
                  <a:srgbClr val="FF0000"/>
                </a:solidFill>
              </a:rPr>
              <a:t>range</a:t>
            </a:r>
            <a:r>
              <a:rPr lang="zh-CN" altLang="en-US" sz="2400" dirty="0">
                <a:solidFill>
                  <a:srgbClr val="FF0000"/>
                </a:solidFill>
              </a:rPr>
              <a:t>对象转换为列表</a:t>
            </a:r>
            <a:endParaRPr lang="en-US" altLang="zh-CN" sz="2400" dirty="0">
              <a:solidFill>
                <a:srgbClr val="FF0000"/>
              </a:solidFill>
            </a:endParaRPr>
          </a:p>
        </p:txBody>
      </p:sp>
      <p:sp>
        <p:nvSpPr>
          <p:cNvPr id="2" name="TextBox 1"/>
          <p:cNvSpPr txBox="1"/>
          <p:nvPr/>
        </p:nvSpPr>
        <p:spPr>
          <a:xfrm>
            <a:off x="674376" y="5990510"/>
            <a:ext cx="3977634" cy="400110"/>
          </a:xfrm>
          <a:prstGeom prst="rect">
            <a:avLst/>
          </a:prstGeom>
          <a:noFill/>
        </p:spPr>
        <p:txBody>
          <a:bodyPr wrap="square" rtlCol="0">
            <a:spAutoFit/>
          </a:bodyPr>
          <a:lstStyle/>
          <a:p>
            <a:r>
              <a:rPr lang="en-US" altLang="zh-CN" sz="2000" b="1" dirty="0"/>
              <a:t>l</a:t>
            </a:r>
            <a:r>
              <a:rPr lang="en-US" altLang="zh-CN" sz="2000" b="1" dirty="0" smtClean="0"/>
              <a:t>ist</a:t>
            </a:r>
            <a:r>
              <a:rPr lang="zh-CN" altLang="en-US" sz="2000" b="1" dirty="0" smtClean="0"/>
              <a:t>函数转换字符串会是什么结果？</a:t>
            </a:r>
            <a:endParaRPr lang="zh-CN" altLang="en-US" sz="2000" b="1"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barn(outVertical)">
                                      <p:cBhvr>
                                        <p:cTn id="29" dur="500"/>
                                        <p:tgtEl>
                                          <p:spTgt spid="24"/>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out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childTnLst>
                          </p:cTn>
                        </p:par>
                        <p:par>
                          <p:cTn id="38" fill="hold">
                            <p:stCondLst>
                              <p:cond delay="500"/>
                            </p:stCondLst>
                            <p:childTnLst>
                              <p:par>
                                <p:cTn id="39" presetID="53" presetClass="entr" presetSubtype="16"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1" grpId="0" animBg="1"/>
      <p:bldP spid="10" grpId="0" animBg="1"/>
      <p:bldP spid="24" grpId="0"/>
      <p:bldP spid="12" grpId="0" animBg="1"/>
      <p:bldP spid="26" grpId="0"/>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列表生成式</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1253337"/>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pPr>
            <a:r>
              <a:rPr lang="en-US" altLang="zh-CN" sz="2800" dirty="0">
                <a:solidFill>
                  <a:prstClr val="black">
                    <a:lumMod val="85000"/>
                    <a:lumOff val="15000"/>
                  </a:prstClr>
                </a:solidFill>
                <a:latin typeface="Calibri" panose="020F0502020204030204"/>
                <a:ea typeface="微软雅黑" panose="020B0503020204020204" pitchFamily="34" charset="-122"/>
              </a:rPr>
              <a:t>【</a:t>
            </a:r>
            <a:r>
              <a:rPr lang="zh-CN" altLang="en-US" sz="2800" dirty="0">
                <a:solidFill>
                  <a:prstClr val="black">
                    <a:lumMod val="85000"/>
                    <a:lumOff val="15000"/>
                  </a:prstClr>
                </a:solidFill>
                <a:latin typeface="Calibri" panose="020F0502020204030204"/>
                <a:ea typeface="微软雅黑" panose="020B0503020204020204" pitchFamily="34" charset="-122"/>
              </a:rPr>
              <a:t>例</a:t>
            </a:r>
            <a:r>
              <a:rPr lang="en-US" altLang="zh-CN" sz="2800" dirty="0">
                <a:solidFill>
                  <a:prstClr val="black">
                    <a:lumMod val="85000"/>
                    <a:lumOff val="15000"/>
                  </a:prstClr>
                </a:solidFill>
                <a:latin typeface="Calibri" panose="020F0502020204030204"/>
                <a:ea typeface="微软雅黑" panose="020B0503020204020204" pitchFamily="34" charset="-122"/>
              </a:rPr>
              <a:t>】</a:t>
            </a:r>
            <a:r>
              <a:rPr lang="zh-CN" altLang="zh-CN" dirty="0"/>
              <a:t>创建一个由</a:t>
            </a:r>
            <a:r>
              <a:rPr lang="en-US" altLang="zh-CN" dirty="0"/>
              <a:t>1</a:t>
            </a:r>
            <a:r>
              <a:rPr lang="zh-CN" altLang="zh-CN" dirty="0"/>
              <a:t>～</a:t>
            </a:r>
            <a:r>
              <a:rPr lang="en-US" altLang="zh-CN" dirty="0"/>
              <a:t>10</a:t>
            </a:r>
            <a:r>
              <a:rPr lang="zh-CN" altLang="zh-CN" dirty="0"/>
              <a:t>这十个数的平方值组成的数值列表</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pic>
        <p:nvPicPr>
          <p:cNvPr id="2" name="图片 1"/>
          <p:cNvPicPr>
            <a:picLocks noChangeAspect="1"/>
          </p:cNvPicPr>
          <p:nvPr/>
        </p:nvPicPr>
        <p:blipFill>
          <a:blip r:embed="rId1"/>
          <a:stretch>
            <a:fillRect/>
          </a:stretch>
        </p:blipFill>
        <p:spPr>
          <a:xfrm>
            <a:off x="818392" y="2554662"/>
            <a:ext cx="5165645" cy="1517669"/>
          </a:xfrm>
          <a:prstGeom prst="rect">
            <a:avLst/>
          </a:prstGeom>
        </p:spPr>
      </p:pic>
      <p:sp>
        <p:nvSpPr>
          <p:cNvPr id="22" name="矩形 21"/>
          <p:cNvSpPr/>
          <p:nvPr/>
        </p:nvSpPr>
        <p:spPr>
          <a:xfrm>
            <a:off x="6810556" y="2898832"/>
            <a:ext cx="3499556" cy="829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range</a:t>
            </a:r>
            <a:r>
              <a:rPr lang="zh-CN" altLang="zh-CN" b="1" dirty="0">
                <a:solidFill>
                  <a:srgbClr val="C00000"/>
                </a:solidFill>
              </a:rPr>
              <a:t>函数配合</a:t>
            </a:r>
            <a:r>
              <a:rPr lang="en-US" altLang="zh-CN" b="1" dirty="0">
                <a:solidFill>
                  <a:srgbClr val="C00000"/>
                </a:solidFill>
              </a:rPr>
              <a:t>for</a:t>
            </a:r>
            <a:r>
              <a:rPr lang="zh-CN" altLang="zh-CN" b="1" dirty="0">
                <a:solidFill>
                  <a:srgbClr val="C00000"/>
                </a:solidFill>
              </a:rPr>
              <a:t>循环生成</a:t>
            </a:r>
            <a:r>
              <a:rPr lang="zh-CN" altLang="en-US" b="1" dirty="0">
                <a:solidFill>
                  <a:srgbClr val="C00000"/>
                </a:solidFill>
              </a:rPr>
              <a:t>列表</a:t>
            </a:r>
            <a:endParaRPr lang="zh-CN" altLang="en-US" b="1" dirty="0">
              <a:solidFill>
                <a:srgbClr val="C00000"/>
              </a:solidFill>
            </a:endParaRPr>
          </a:p>
        </p:txBody>
      </p:sp>
      <p:pic>
        <p:nvPicPr>
          <p:cNvPr id="13" name="图片 12"/>
          <p:cNvPicPr>
            <a:picLocks noChangeAspect="1"/>
          </p:cNvPicPr>
          <p:nvPr/>
        </p:nvPicPr>
        <p:blipFill>
          <a:blip r:embed="rId2"/>
          <a:stretch>
            <a:fillRect/>
          </a:stretch>
        </p:blipFill>
        <p:spPr>
          <a:xfrm>
            <a:off x="818392" y="4502251"/>
            <a:ext cx="5234685" cy="762768"/>
          </a:xfrm>
          <a:prstGeom prst="rect">
            <a:avLst/>
          </a:prstGeom>
        </p:spPr>
      </p:pic>
      <p:sp>
        <p:nvSpPr>
          <p:cNvPr id="25" name="矩形 24"/>
          <p:cNvSpPr/>
          <p:nvPr/>
        </p:nvSpPr>
        <p:spPr>
          <a:xfrm>
            <a:off x="6810556" y="4435692"/>
            <a:ext cx="3499556" cy="829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用列表生成式</a:t>
            </a:r>
            <a:r>
              <a:rPr lang="zh-CN" altLang="zh-CN" b="1" dirty="0">
                <a:solidFill>
                  <a:srgbClr val="C00000"/>
                </a:solidFill>
              </a:rPr>
              <a:t>生成</a:t>
            </a:r>
            <a:r>
              <a:rPr lang="zh-CN" altLang="en-US" b="1" dirty="0">
                <a:solidFill>
                  <a:srgbClr val="C00000"/>
                </a:solidFill>
              </a:rPr>
              <a:t>列表</a:t>
            </a:r>
            <a:endParaRPr lang="zh-CN" altLang="en-US" b="1" dirty="0">
              <a:solidFill>
                <a:srgbClr val="C00000"/>
              </a:solidFill>
            </a:endParaRPr>
          </a:p>
        </p:txBody>
      </p:sp>
      <p:sp>
        <p:nvSpPr>
          <p:cNvPr id="14" name="矩形 13"/>
          <p:cNvSpPr/>
          <p:nvPr/>
        </p:nvSpPr>
        <p:spPr>
          <a:xfrm>
            <a:off x="2066522" y="5724644"/>
            <a:ext cx="7835030" cy="461665"/>
          </a:xfrm>
          <a:prstGeom prst="rect">
            <a:avLst/>
          </a:prstGeom>
        </p:spPr>
        <p:txBody>
          <a:bodyPr wrap="none">
            <a:spAutoFit/>
          </a:bodyPr>
          <a:lstStyle/>
          <a:p>
            <a:r>
              <a:rPr lang="zh-CN" altLang="zh-CN" sz="2400" b="1"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列表</a:t>
            </a:r>
            <a:r>
              <a:rPr lang="en-US" altLang="zh-CN" sz="2400" b="1" dirty="0">
                <a:solidFill>
                  <a:schemeClr val="accent1">
                    <a:lumMod val="75000"/>
                  </a:schemeClr>
                </a:solidFill>
                <a:latin typeface="Times New Roman" panose="02020603050405020304" pitchFamily="18" charset="0"/>
                <a:ea typeface="宋体" panose="02010600030101010101" pitchFamily="2" charset="-122"/>
              </a:rPr>
              <a:t>  =  [</a:t>
            </a:r>
            <a:r>
              <a:rPr lang="zh-CN" altLang="zh-CN" sz="2400" b="1"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循环变量相关表达式</a:t>
            </a:r>
            <a:r>
              <a:rPr lang="en-US" altLang="zh-CN" sz="2400" b="1" dirty="0">
                <a:solidFill>
                  <a:schemeClr val="accent1">
                    <a:lumMod val="75000"/>
                  </a:schemeClr>
                </a:solidFill>
                <a:latin typeface="Times New Roman" panose="02020603050405020304" pitchFamily="18" charset="0"/>
                <a:ea typeface="宋体" panose="02010600030101010101" pitchFamily="2" charset="-122"/>
              </a:rPr>
              <a:t> for </a:t>
            </a:r>
            <a:r>
              <a:rPr lang="zh-CN" altLang="zh-CN" sz="2400" b="1"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循环变量</a:t>
            </a:r>
            <a:r>
              <a:rPr lang="en-US" altLang="zh-CN" sz="2400" b="1" dirty="0">
                <a:solidFill>
                  <a:schemeClr val="accent1">
                    <a:lumMod val="75000"/>
                  </a:schemeClr>
                </a:solidFill>
                <a:latin typeface="Times New Roman" panose="02020603050405020304" pitchFamily="18" charset="0"/>
                <a:ea typeface="宋体" panose="02010600030101010101" pitchFamily="2" charset="-122"/>
              </a:rPr>
              <a:t> in range</a:t>
            </a:r>
            <a:r>
              <a:rPr lang="zh-CN" altLang="zh-CN" sz="2400" b="1"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函数</a:t>
            </a:r>
            <a:r>
              <a:rPr lang="en-US" altLang="zh-CN" sz="2400" b="1" dirty="0">
                <a:solidFill>
                  <a:schemeClr val="accent1">
                    <a:lumMod val="75000"/>
                  </a:schemeClr>
                </a:solidFill>
                <a:latin typeface="Times New Roman" panose="02020603050405020304" pitchFamily="18" charset="0"/>
                <a:ea typeface="宋体" panose="02010600030101010101" pitchFamily="2" charset="-122"/>
              </a:rPr>
              <a:t>]</a:t>
            </a:r>
            <a:endParaRPr lang="zh-CN" altLang="en-US" sz="2400" b="1" dirty="0">
              <a:solidFill>
                <a:schemeClr val="accent1">
                  <a:lumMod val="75000"/>
                </a:schemeClr>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out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列表生成式</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1253337"/>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sp>
        <p:nvSpPr>
          <p:cNvPr id="14" name="矩形 13"/>
          <p:cNvSpPr/>
          <p:nvPr/>
        </p:nvSpPr>
        <p:spPr>
          <a:xfrm>
            <a:off x="1472162" y="1308701"/>
            <a:ext cx="8643388" cy="1200329"/>
          </a:xfrm>
          <a:prstGeom prst="rect">
            <a:avLst/>
          </a:prstGeom>
        </p:spPr>
        <p:txBody>
          <a:bodyPr wrap="square">
            <a:spAutoFit/>
          </a:bodyPr>
          <a:lstStyle/>
          <a:p>
            <a:r>
              <a:rPr lang="zh-CN" altLang="zh-CN" sz="2400" b="1"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列表</a:t>
            </a:r>
            <a:r>
              <a:rPr lang="en-US" altLang="zh-CN" sz="2400" b="1" dirty="0">
                <a:solidFill>
                  <a:schemeClr val="accent1">
                    <a:lumMod val="75000"/>
                  </a:schemeClr>
                </a:solidFill>
                <a:latin typeface="Times New Roman" panose="02020603050405020304" pitchFamily="18" charset="0"/>
                <a:ea typeface="宋体" panose="02010600030101010101" pitchFamily="2" charset="-122"/>
              </a:rPr>
              <a:t>  =  [</a:t>
            </a:r>
            <a:r>
              <a:rPr lang="zh-CN" altLang="zh-CN" sz="2400" b="1"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循环变量相关表达式</a:t>
            </a:r>
            <a:r>
              <a:rPr lang="en-US" altLang="zh-CN" sz="2400" b="1" dirty="0">
                <a:solidFill>
                  <a:schemeClr val="accent1">
                    <a:lumMod val="75000"/>
                  </a:schemeClr>
                </a:solidFill>
                <a:latin typeface="Times New Roman" panose="02020603050405020304" pitchFamily="18" charset="0"/>
                <a:ea typeface="宋体" panose="02010600030101010101" pitchFamily="2" charset="-122"/>
              </a:rPr>
              <a:t> for </a:t>
            </a:r>
            <a:r>
              <a:rPr lang="zh-CN" altLang="zh-CN" sz="2400" b="1"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循环变量</a:t>
            </a:r>
            <a:r>
              <a:rPr lang="en-US" altLang="zh-CN" sz="2400" b="1" dirty="0">
                <a:solidFill>
                  <a:schemeClr val="accent1">
                    <a:lumMod val="75000"/>
                  </a:schemeClr>
                </a:solidFill>
                <a:latin typeface="Times New Roman" panose="02020603050405020304" pitchFamily="18" charset="0"/>
                <a:ea typeface="宋体" panose="02010600030101010101" pitchFamily="2" charset="-122"/>
              </a:rPr>
              <a:t> in range</a:t>
            </a:r>
            <a:r>
              <a:rPr lang="zh-CN" altLang="zh-CN" sz="2400" b="1"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函数</a:t>
            </a:r>
            <a:r>
              <a:rPr lang="en-US" altLang="zh-CN" sz="2400" b="1" dirty="0" smtClean="0">
                <a:solidFill>
                  <a:schemeClr val="accent1">
                    <a:lumMod val="75000"/>
                  </a:schemeClr>
                </a:solidFill>
                <a:latin typeface="Times New Roman" panose="02020603050405020304" pitchFamily="18" charset="0"/>
                <a:ea typeface="宋体" panose="02010600030101010101" pitchFamily="2" charset="-122"/>
              </a:rPr>
              <a:t>]</a:t>
            </a:r>
            <a:endParaRPr lang="en-US" altLang="zh-CN" sz="2400" b="1" dirty="0" smtClean="0">
              <a:solidFill>
                <a:schemeClr val="accent1">
                  <a:lumMod val="75000"/>
                </a:schemeClr>
              </a:solidFill>
              <a:latin typeface="Times New Roman" panose="02020603050405020304" pitchFamily="18" charset="0"/>
              <a:ea typeface="宋体" panose="02010600030101010101" pitchFamily="2" charset="-122"/>
            </a:endParaRPr>
          </a:p>
          <a:p>
            <a:endParaRPr lang="en-US" altLang="zh-CN" sz="2400" b="1" dirty="0">
              <a:solidFill>
                <a:schemeClr val="accent1">
                  <a:lumMod val="75000"/>
                </a:schemeClr>
              </a:solidFill>
              <a:latin typeface="Times New Roman" panose="02020603050405020304" pitchFamily="18" charset="0"/>
              <a:ea typeface="宋体" panose="02010600030101010101" pitchFamily="2" charset="-122"/>
            </a:endParaRPr>
          </a:p>
          <a:p>
            <a:endParaRPr lang="zh-CN" altLang="en-US" sz="2400" b="1" dirty="0">
              <a:solidFill>
                <a:schemeClr val="accent1">
                  <a:lumMod val="75000"/>
                </a:schemeClr>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6007" y="2326005"/>
            <a:ext cx="4848225" cy="280035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列表生成式</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1253337"/>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例</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已知有学生信息列表如下：</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lvl="0" indent="0">
              <a:lnSpc>
                <a:spcPct val="150000"/>
              </a:lnSpc>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请根据该列表用列表生成式生成包含学生姓名的列表。</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lvl="0" indent="0">
              <a:lnSpc>
                <a:spcPct val="150000"/>
              </a:lnSpc>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lvl="0" indent="0">
              <a:lnSpc>
                <a:spcPct val="150000"/>
              </a:lnSpc>
              <a:buNone/>
            </a:pPr>
            <a:r>
              <a:rPr lang="en-US" altLang="zh-CN" sz="2800" dirty="0">
                <a:solidFill>
                  <a:prstClr val="black">
                    <a:lumMod val="85000"/>
                    <a:lumOff val="15000"/>
                  </a:prstClr>
                </a:solidFill>
                <a:latin typeface="Calibri" panose="020F0502020204030204"/>
                <a:ea typeface="微软雅黑" panose="020B0503020204020204" pitchFamily="34" charset="-122"/>
              </a:rPr>
              <a:t>   </a:t>
            </a:r>
            <a:r>
              <a:rPr lang="zh-CN" altLang="en-US" sz="2800" dirty="0">
                <a:solidFill>
                  <a:prstClr val="black">
                    <a:lumMod val="85000"/>
                    <a:lumOff val="15000"/>
                  </a:prstClr>
                </a:solidFill>
                <a:latin typeface="Calibri" panose="020F0502020204030204"/>
                <a:ea typeface="微软雅黑" panose="020B0503020204020204" pitchFamily="34" charset="-122"/>
              </a:rPr>
              <a:t>如果需要生成包含学生姓名和籍贯的列表，列表生成式该如何写？</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lvl="0" indent="0">
              <a:lnSpc>
                <a:spcPct val="150000"/>
              </a:lnSpc>
              <a:buNone/>
            </a:pPr>
            <a:r>
              <a:rPr kumimoji="0" lang="en-US" altLang="zh-CN" sz="2800" b="0" i="0" u="none" strike="noStrike" kern="1200" cap="none" spc="0" normalizeH="0" baseline="0" noProof="0" dirty="0" smtClean="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Item[0:3:2]</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pic>
        <p:nvPicPr>
          <p:cNvPr id="3" name="图片 2"/>
          <p:cNvPicPr>
            <a:picLocks noChangeAspect="1"/>
          </p:cNvPicPr>
          <p:nvPr/>
        </p:nvPicPr>
        <p:blipFill>
          <a:blip r:embed="rId1"/>
          <a:stretch>
            <a:fillRect/>
          </a:stretch>
        </p:blipFill>
        <p:spPr>
          <a:xfrm>
            <a:off x="1980179" y="2160393"/>
            <a:ext cx="8572058" cy="505805"/>
          </a:xfrm>
          <a:prstGeom prst="rect">
            <a:avLst/>
          </a:prstGeom>
        </p:spPr>
      </p:pic>
      <p:pic>
        <p:nvPicPr>
          <p:cNvPr id="5" name="图片 4"/>
          <p:cNvPicPr>
            <a:picLocks noChangeAspect="1"/>
          </p:cNvPicPr>
          <p:nvPr/>
        </p:nvPicPr>
        <p:blipFill rotWithShape="1">
          <a:blip r:embed="rId2"/>
          <a:srcRect t="3212"/>
          <a:stretch>
            <a:fillRect/>
          </a:stretch>
        </p:blipFill>
        <p:spPr>
          <a:xfrm>
            <a:off x="1980178" y="3465095"/>
            <a:ext cx="7634883" cy="1087654"/>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列表生成式</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1253337"/>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pPr>
            <a:r>
              <a:rPr lang="zh-CN" altLang="en-US" sz="2800" dirty="0">
                <a:solidFill>
                  <a:prstClr val="black">
                    <a:lumMod val="85000"/>
                    <a:lumOff val="15000"/>
                  </a:prstClr>
                </a:solidFill>
                <a:latin typeface="Calibri" panose="020F0502020204030204"/>
                <a:ea typeface="微软雅黑" panose="020B0503020204020204" pitchFamily="34" charset="-122"/>
              </a:rPr>
              <a:t>列表生成式是允许嵌套的，其嵌套格式如下：</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lnSpc>
                <a:spcPct val="150000"/>
              </a:lnSpc>
              <a:buNone/>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r>
              <a:rPr lang="zh-CN" altLang="zh-CN" sz="2800" kern="100" dirty="0">
                <a:solidFill>
                  <a:srgbClr val="000000"/>
                </a:solidFill>
                <a:latin typeface="+mn-ea"/>
                <a:cs typeface="Times New Roman" panose="02020603050405020304" pitchFamily="18" charset="0"/>
              </a:rPr>
              <a:t>列表</a:t>
            </a:r>
            <a:r>
              <a:rPr lang="en-US" altLang="zh-CN" sz="2800" kern="100" dirty="0">
                <a:solidFill>
                  <a:srgbClr val="000000"/>
                </a:solidFill>
                <a:latin typeface="+mn-ea"/>
                <a:cs typeface="Times New Roman" panose="02020603050405020304" pitchFamily="18" charset="0"/>
              </a:rPr>
              <a:t> = [</a:t>
            </a:r>
            <a:r>
              <a:rPr lang="zh-CN" altLang="zh-CN" sz="2800" kern="100" dirty="0">
                <a:solidFill>
                  <a:srgbClr val="000000"/>
                </a:solidFill>
                <a:latin typeface="+mn-ea"/>
                <a:cs typeface="Times New Roman" panose="02020603050405020304" pitchFamily="18" charset="0"/>
              </a:rPr>
              <a:t>循环变量相关表达式</a:t>
            </a:r>
            <a:r>
              <a:rPr lang="en-US" altLang="zh-CN" sz="2800" kern="100" dirty="0">
                <a:solidFill>
                  <a:srgbClr val="000000"/>
                </a:solidFill>
                <a:latin typeface="+mn-ea"/>
                <a:cs typeface="Times New Roman" panose="02020603050405020304" pitchFamily="18" charset="0"/>
              </a:rPr>
              <a:t> for </a:t>
            </a:r>
            <a:r>
              <a:rPr lang="zh-CN" altLang="en-US" sz="2800" kern="100" dirty="0">
                <a:solidFill>
                  <a:srgbClr val="000000"/>
                </a:solidFill>
                <a:latin typeface="+mn-ea"/>
                <a:cs typeface="Times New Roman" panose="02020603050405020304" pitchFamily="18" charset="0"/>
              </a:rPr>
              <a:t>外循环 </a:t>
            </a:r>
            <a:r>
              <a:rPr lang="en-US" altLang="zh-CN" sz="2800" kern="100" dirty="0">
                <a:solidFill>
                  <a:srgbClr val="000000"/>
                </a:solidFill>
                <a:latin typeface="+mn-ea"/>
                <a:cs typeface="Times New Roman" panose="02020603050405020304" pitchFamily="18" charset="0"/>
              </a:rPr>
              <a:t>for </a:t>
            </a:r>
            <a:r>
              <a:rPr lang="zh-CN" altLang="en-US" sz="2800" kern="100" dirty="0">
                <a:solidFill>
                  <a:srgbClr val="000000"/>
                </a:solidFill>
                <a:latin typeface="+mn-ea"/>
                <a:cs typeface="Times New Roman" panose="02020603050405020304" pitchFamily="18" charset="0"/>
              </a:rPr>
              <a:t>内循环</a:t>
            </a:r>
            <a:r>
              <a:rPr lang="en-US" altLang="zh-CN" sz="2800" kern="100" dirty="0">
                <a:solidFill>
                  <a:srgbClr val="000000"/>
                </a:solidFill>
                <a:latin typeface="+mn-ea"/>
                <a:cs typeface="Times New Roman" panose="02020603050405020304" pitchFamily="18" charset="0"/>
              </a:rPr>
              <a:t>]</a:t>
            </a:r>
            <a:endParaRPr lang="zh-CN" altLang="zh-CN" sz="2800" kern="100" dirty="0">
              <a:latin typeface="+mn-ea"/>
              <a:cs typeface="Times New Roman" panose="02020603050405020304" pitchFamily="18" charset="0"/>
            </a:endParaRPr>
          </a:p>
          <a:p>
            <a:pPr marL="0" lvl="0" indent="0">
              <a:lnSpc>
                <a:spcPct val="150000"/>
              </a:lnSpc>
              <a:buNone/>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lvl="0" indent="0">
              <a:lnSpc>
                <a:spcPct val="150000"/>
              </a:lnSpc>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pic>
        <p:nvPicPr>
          <p:cNvPr id="10" name="图片 9"/>
          <p:cNvPicPr>
            <a:picLocks noChangeAspect="1"/>
          </p:cNvPicPr>
          <p:nvPr/>
        </p:nvPicPr>
        <p:blipFill>
          <a:blip r:embed="rId1"/>
          <a:stretch>
            <a:fillRect/>
          </a:stretch>
        </p:blipFill>
        <p:spPr>
          <a:xfrm>
            <a:off x="422348" y="3590223"/>
            <a:ext cx="5571632" cy="1001027"/>
          </a:xfrm>
          <a:prstGeom prst="rect">
            <a:avLst/>
          </a:prstGeom>
        </p:spPr>
      </p:pic>
      <p:pic>
        <p:nvPicPr>
          <p:cNvPr id="11" name="图片 10"/>
          <p:cNvPicPr>
            <a:picLocks noChangeAspect="1"/>
          </p:cNvPicPr>
          <p:nvPr/>
        </p:nvPicPr>
        <p:blipFill>
          <a:blip r:embed="rId2"/>
          <a:stretch>
            <a:fillRect/>
          </a:stretch>
        </p:blipFill>
        <p:spPr>
          <a:xfrm>
            <a:off x="6718735" y="3254242"/>
            <a:ext cx="4362450" cy="1847850"/>
          </a:xfrm>
          <a:prstGeom prst="rect">
            <a:avLst/>
          </a:prstGeom>
        </p:spPr>
      </p:pic>
      <p:sp>
        <p:nvSpPr>
          <p:cNvPr id="12" name="箭头: 左右 11"/>
          <p:cNvSpPr/>
          <p:nvPr/>
        </p:nvSpPr>
        <p:spPr>
          <a:xfrm>
            <a:off x="5318361" y="5522887"/>
            <a:ext cx="1754967" cy="5452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等价</a:t>
            </a:r>
            <a:endParaRPr lang="zh-CN" altLang="en-US" dirty="0"/>
          </a:p>
        </p:txBody>
      </p:sp>
    </p:spTree>
  </p:cSld>
  <p:clrMapOvr>
    <a:masterClrMapping/>
  </p:clrMapOvr>
  <p:transition spd="slow">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列表生成式</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a:solidFill>
                  <a:prstClr val="black">
                    <a:lumMod val="85000"/>
                    <a:lumOff val="15000"/>
                  </a:prstClr>
                </a:solidFill>
                <a:latin typeface="Calibri" panose="020F0502020204030204"/>
                <a:ea typeface="微软雅黑" panose="020B0503020204020204" pitchFamily="34" charset="-122"/>
              </a:rPr>
              <a:t>【</a:t>
            </a:r>
            <a:r>
              <a:rPr lang="zh-CN" altLang="en-US" sz="2800" dirty="0">
                <a:solidFill>
                  <a:prstClr val="black">
                    <a:lumMod val="85000"/>
                    <a:lumOff val="15000"/>
                  </a:prstClr>
                </a:solidFill>
                <a:latin typeface="Calibri" panose="020F0502020204030204"/>
                <a:ea typeface="微软雅黑" panose="020B0503020204020204" pitchFamily="34" charset="-122"/>
              </a:rPr>
              <a:t>例</a:t>
            </a:r>
            <a:r>
              <a:rPr lang="en-US" altLang="zh-CN" sz="2800" dirty="0">
                <a:solidFill>
                  <a:prstClr val="black">
                    <a:lumMod val="85000"/>
                    <a:lumOff val="15000"/>
                  </a:prstClr>
                </a:solidFill>
                <a:latin typeface="Calibri" panose="020F0502020204030204"/>
                <a:ea typeface="微软雅黑" panose="020B0503020204020204" pitchFamily="34" charset="-122"/>
              </a:rPr>
              <a:t>】</a:t>
            </a:r>
            <a:r>
              <a:rPr lang="zh-CN" altLang="en-US" sz="2800" dirty="0">
                <a:solidFill>
                  <a:prstClr val="black">
                    <a:lumMod val="85000"/>
                    <a:lumOff val="15000"/>
                  </a:prstClr>
                </a:solidFill>
                <a:latin typeface="Calibri" panose="020F0502020204030204"/>
                <a:ea typeface="微软雅黑" panose="020B0503020204020204" pitchFamily="34" charset="-122"/>
              </a:rPr>
              <a:t>请用列表生成式生成九九乘法表列表并输出。</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r>
              <a:rPr lang="en-US" altLang="zh-CN" sz="2800" dirty="0">
                <a:solidFill>
                  <a:prstClr val="black">
                    <a:lumMod val="85000"/>
                    <a:lumOff val="15000"/>
                  </a:prstClr>
                </a:solidFill>
                <a:latin typeface="Calibri" panose="020F0502020204030204"/>
                <a:ea typeface="微软雅黑" panose="020B0503020204020204" pitchFamily="34" charset="-122"/>
              </a:rPr>
              <a:t>【</a:t>
            </a:r>
            <a:r>
              <a:rPr lang="zh-CN" altLang="en-US" sz="2800" dirty="0">
                <a:solidFill>
                  <a:prstClr val="black">
                    <a:lumMod val="85000"/>
                    <a:lumOff val="15000"/>
                  </a:prstClr>
                </a:solidFill>
                <a:latin typeface="Calibri" panose="020F0502020204030204"/>
                <a:ea typeface="微软雅黑" panose="020B0503020204020204" pitchFamily="34" charset="-122"/>
              </a:rPr>
              <a:t>分析</a:t>
            </a:r>
            <a:r>
              <a:rPr lang="en-US" altLang="zh-CN" sz="2800" dirty="0">
                <a:solidFill>
                  <a:prstClr val="black">
                    <a:lumMod val="85000"/>
                    <a:lumOff val="15000"/>
                  </a:prstClr>
                </a:solidFill>
                <a:latin typeface="Calibri" panose="020F0502020204030204"/>
                <a:ea typeface="微软雅黑" panose="020B0503020204020204" pitchFamily="34" charset="-122"/>
              </a:rPr>
              <a:t>】</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971550" lvl="1" indent="-571500">
              <a:buFont typeface="+mj-lt"/>
              <a:buAutoNum type="romanUcPeriod"/>
            </a:pPr>
            <a:r>
              <a:rPr lang="zh-CN" altLang="en-US" sz="2400" dirty="0">
                <a:solidFill>
                  <a:prstClr val="black">
                    <a:lumMod val="85000"/>
                    <a:lumOff val="15000"/>
                  </a:prstClr>
                </a:solidFill>
                <a:latin typeface="Calibri" panose="020F0502020204030204"/>
                <a:ea typeface="微软雅黑" panose="020B0503020204020204" pitchFamily="34" charset="-122"/>
              </a:rPr>
              <a:t>九九表中每一项可以写作 </a:t>
            </a:r>
            <a:r>
              <a:rPr lang="en-US" altLang="zh-CN" sz="2400" dirty="0">
                <a:solidFill>
                  <a:prstClr val="black">
                    <a:lumMod val="85000"/>
                    <a:lumOff val="15000"/>
                  </a:prstClr>
                </a:solidFill>
                <a:latin typeface="Calibri" panose="020F0502020204030204"/>
                <a:ea typeface="微软雅黑" panose="020B0503020204020204" pitchFamily="34" charset="-122"/>
              </a:rPr>
              <a:t>	</a:t>
            </a:r>
            <a:r>
              <a:rPr lang="en-US" altLang="zh-CN" sz="2400" dirty="0" err="1">
                <a:solidFill>
                  <a:prstClr val="black">
                    <a:lumMod val="85000"/>
                    <a:lumOff val="15000"/>
                  </a:prstClr>
                </a:solidFill>
                <a:latin typeface="Calibri" panose="020F0502020204030204"/>
                <a:ea typeface="微软雅黑" panose="020B0503020204020204" pitchFamily="34" charset="-122"/>
              </a:rPr>
              <a:t>i</a:t>
            </a:r>
            <a:r>
              <a:rPr lang="en-US" altLang="zh-CN" sz="2400" dirty="0">
                <a:solidFill>
                  <a:prstClr val="black">
                    <a:lumMod val="85000"/>
                    <a:lumOff val="15000"/>
                  </a:prstClr>
                </a:solidFill>
                <a:latin typeface="Calibri" panose="020F0502020204030204"/>
                <a:ea typeface="微软雅黑" panose="020B0503020204020204" pitchFamily="34" charset="-122"/>
              </a:rPr>
              <a:t> </a:t>
            </a:r>
            <a:r>
              <a:rPr lang="zh-CN" altLang="en-US" sz="2400" dirty="0">
                <a:solidFill>
                  <a:prstClr val="black">
                    <a:lumMod val="85000"/>
                    <a:lumOff val="15000"/>
                  </a:prstClr>
                </a:solidFill>
                <a:latin typeface="Calibri" panose="020F0502020204030204"/>
                <a:ea typeface="微软雅黑" panose="020B0503020204020204" pitchFamily="34" charset="-122"/>
              </a:rPr>
              <a:t>*</a:t>
            </a:r>
            <a:r>
              <a:rPr lang="en-US" altLang="zh-CN" sz="2400" dirty="0">
                <a:solidFill>
                  <a:prstClr val="black">
                    <a:lumMod val="85000"/>
                    <a:lumOff val="15000"/>
                  </a:prstClr>
                </a:solidFill>
                <a:latin typeface="Calibri" panose="020F0502020204030204"/>
                <a:ea typeface="微软雅黑" panose="020B0503020204020204" pitchFamily="34" charset="-122"/>
              </a:rPr>
              <a:t>j = r </a:t>
            </a:r>
            <a:r>
              <a:rPr lang="zh-CN" altLang="en-US" sz="2400" dirty="0">
                <a:solidFill>
                  <a:prstClr val="black">
                    <a:lumMod val="85000"/>
                    <a:lumOff val="15000"/>
                  </a:prstClr>
                </a:solidFill>
                <a:latin typeface="Calibri" panose="020F0502020204030204"/>
                <a:ea typeface="微软雅黑" panose="020B0503020204020204" pitchFamily="34" charset="-122"/>
              </a:rPr>
              <a:t>。</a:t>
            </a:r>
            <a:endParaRPr lang="en-US" altLang="zh-CN" sz="2400" dirty="0">
              <a:solidFill>
                <a:prstClr val="black">
                  <a:lumMod val="85000"/>
                  <a:lumOff val="15000"/>
                </a:prstClr>
              </a:solidFill>
              <a:latin typeface="Calibri" panose="020F0502020204030204"/>
              <a:ea typeface="微软雅黑" panose="020B0503020204020204" pitchFamily="34" charset="-122"/>
            </a:endParaRPr>
          </a:p>
          <a:p>
            <a:pPr marL="971550" lvl="1" indent="-571500">
              <a:buFont typeface="+mj-lt"/>
              <a:buAutoNum type="romanUcPeriod"/>
            </a:pPr>
            <a:r>
              <a:rPr lang="en-US" altLang="zh-CN" sz="2400" dirty="0" err="1">
                <a:solidFill>
                  <a:prstClr val="black">
                    <a:lumMod val="85000"/>
                    <a:lumOff val="15000"/>
                  </a:prstClr>
                </a:solidFill>
                <a:latin typeface="Calibri" panose="020F0502020204030204"/>
                <a:ea typeface="微软雅黑" panose="020B0503020204020204" pitchFamily="34" charset="-122"/>
              </a:rPr>
              <a:t>i</a:t>
            </a:r>
            <a:r>
              <a:rPr lang="zh-CN" altLang="en-US" sz="2400" dirty="0">
                <a:solidFill>
                  <a:prstClr val="black">
                    <a:lumMod val="85000"/>
                    <a:lumOff val="15000"/>
                  </a:prstClr>
                </a:solidFill>
                <a:latin typeface="Calibri" panose="020F0502020204030204"/>
                <a:ea typeface="微软雅黑" panose="020B0503020204020204" pitchFamily="34" charset="-122"/>
              </a:rPr>
              <a:t>对应行号，看作外循环；</a:t>
            </a:r>
            <a:r>
              <a:rPr lang="en-US" altLang="zh-CN" sz="2400" dirty="0">
                <a:solidFill>
                  <a:prstClr val="black">
                    <a:lumMod val="85000"/>
                    <a:lumOff val="15000"/>
                  </a:prstClr>
                </a:solidFill>
                <a:latin typeface="Calibri" panose="020F0502020204030204"/>
                <a:ea typeface="微软雅黑" panose="020B0503020204020204" pitchFamily="34" charset="-122"/>
              </a:rPr>
              <a:t>j</a:t>
            </a:r>
            <a:r>
              <a:rPr lang="zh-CN" altLang="en-US" sz="2400" dirty="0">
                <a:solidFill>
                  <a:prstClr val="black">
                    <a:lumMod val="85000"/>
                    <a:lumOff val="15000"/>
                  </a:prstClr>
                </a:solidFill>
                <a:latin typeface="Calibri" panose="020F0502020204030204"/>
                <a:ea typeface="微软雅黑" panose="020B0503020204020204" pitchFamily="34" charset="-122"/>
              </a:rPr>
              <a:t>对应列号，看作内循环。</a:t>
            </a:r>
            <a:endParaRPr lang="en-US" altLang="zh-CN" sz="2400" dirty="0">
              <a:solidFill>
                <a:prstClr val="black">
                  <a:lumMod val="85000"/>
                  <a:lumOff val="15000"/>
                </a:prstClr>
              </a:solidFill>
              <a:latin typeface="Calibri" panose="020F0502020204030204"/>
              <a:ea typeface="微软雅黑" panose="020B0503020204020204" pitchFamily="34" charset="-122"/>
            </a:endParaRPr>
          </a:p>
          <a:p>
            <a:pPr marL="971550" lvl="1" indent="-571500">
              <a:buFont typeface="+mj-lt"/>
              <a:buAutoNum type="romanUcPeriod"/>
            </a:pPr>
            <a:r>
              <a:rPr lang="zh-CN" altLang="en-US" sz="2400" dirty="0">
                <a:solidFill>
                  <a:prstClr val="black">
                    <a:lumMod val="85000"/>
                    <a:lumOff val="15000"/>
                  </a:prstClr>
                </a:solidFill>
                <a:latin typeface="Calibri" panose="020F0502020204030204"/>
                <a:ea typeface="微软雅黑" panose="020B0503020204020204" pitchFamily="34" charset="-122"/>
              </a:rPr>
              <a:t>乘法表共有</a:t>
            </a:r>
            <a:r>
              <a:rPr lang="en-US" altLang="zh-CN" sz="2400" dirty="0">
                <a:solidFill>
                  <a:prstClr val="black">
                    <a:lumMod val="85000"/>
                    <a:lumOff val="15000"/>
                  </a:prstClr>
                </a:solidFill>
                <a:latin typeface="Calibri" panose="020F0502020204030204"/>
                <a:ea typeface="微软雅黑" panose="020B0503020204020204" pitchFamily="34" charset="-122"/>
              </a:rPr>
              <a:t>9</a:t>
            </a:r>
            <a:r>
              <a:rPr lang="zh-CN" altLang="en-US" sz="2400" dirty="0">
                <a:solidFill>
                  <a:prstClr val="black">
                    <a:lumMod val="85000"/>
                    <a:lumOff val="15000"/>
                  </a:prstClr>
                </a:solidFill>
                <a:latin typeface="Calibri" panose="020F0502020204030204"/>
                <a:ea typeface="微软雅黑" panose="020B0503020204020204" pitchFamily="34" charset="-122"/>
              </a:rPr>
              <a:t>行，即</a:t>
            </a:r>
            <a:r>
              <a:rPr lang="en-US" altLang="zh-CN" sz="2400" dirty="0" err="1">
                <a:solidFill>
                  <a:prstClr val="black">
                    <a:lumMod val="85000"/>
                    <a:lumOff val="15000"/>
                  </a:prstClr>
                </a:solidFill>
                <a:latin typeface="Calibri" panose="020F0502020204030204"/>
                <a:ea typeface="微软雅黑" panose="020B0503020204020204" pitchFamily="34" charset="-122"/>
              </a:rPr>
              <a:t>i</a:t>
            </a:r>
            <a:r>
              <a:rPr lang="zh-CN" altLang="en-US" sz="2400" dirty="0">
                <a:solidFill>
                  <a:prstClr val="black">
                    <a:lumMod val="85000"/>
                    <a:lumOff val="15000"/>
                  </a:prstClr>
                </a:solidFill>
                <a:latin typeface="Calibri" panose="020F0502020204030204"/>
                <a:ea typeface="微软雅黑" panose="020B0503020204020204" pitchFamily="34" charset="-122"/>
              </a:rPr>
              <a:t>的取值范围为</a:t>
            </a:r>
            <a:r>
              <a:rPr lang="en-US" altLang="zh-CN" sz="2400" dirty="0">
                <a:solidFill>
                  <a:prstClr val="black">
                    <a:lumMod val="85000"/>
                    <a:lumOff val="15000"/>
                  </a:prstClr>
                </a:solidFill>
                <a:latin typeface="Calibri" panose="020F0502020204030204"/>
                <a:ea typeface="微软雅黑" panose="020B0503020204020204" pitchFamily="34" charset="-122"/>
              </a:rPr>
              <a:t>1~9</a:t>
            </a:r>
            <a:r>
              <a:rPr lang="zh-CN" altLang="en-US" sz="2400" dirty="0">
                <a:solidFill>
                  <a:prstClr val="black">
                    <a:lumMod val="85000"/>
                    <a:lumOff val="15000"/>
                  </a:prstClr>
                </a:solidFill>
                <a:latin typeface="Calibri" panose="020F0502020204030204"/>
                <a:ea typeface="微软雅黑" panose="020B0503020204020204" pitchFamily="34" charset="-122"/>
              </a:rPr>
              <a:t>；第</a:t>
            </a:r>
            <a:r>
              <a:rPr lang="en-US" altLang="zh-CN" sz="2400" dirty="0" err="1">
                <a:solidFill>
                  <a:prstClr val="black">
                    <a:lumMod val="85000"/>
                    <a:lumOff val="15000"/>
                  </a:prstClr>
                </a:solidFill>
                <a:latin typeface="Calibri" panose="020F0502020204030204"/>
                <a:ea typeface="微软雅黑" panose="020B0503020204020204" pitchFamily="34" charset="-122"/>
              </a:rPr>
              <a:t>i</a:t>
            </a:r>
            <a:r>
              <a:rPr lang="zh-CN" altLang="en-US" sz="2400" dirty="0">
                <a:solidFill>
                  <a:prstClr val="black">
                    <a:lumMod val="85000"/>
                    <a:lumOff val="15000"/>
                  </a:prstClr>
                </a:solidFill>
                <a:latin typeface="Calibri" panose="020F0502020204030204"/>
                <a:ea typeface="微软雅黑" panose="020B0503020204020204" pitchFamily="34" charset="-122"/>
              </a:rPr>
              <a:t>行共有</a:t>
            </a:r>
            <a:r>
              <a:rPr lang="en-US" altLang="zh-CN" sz="2400" dirty="0" err="1">
                <a:solidFill>
                  <a:prstClr val="black">
                    <a:lumMod val="85000"/>
                    <a:lumOff val="15000"/>
                  </a:prstClr>
                </a:solidFill>
                <a:latin typeface="Calibri" panose="020F0502020204030204"/>
                <a:ea typeface="微软雅黑" panose="020B0503020204020204" pitchFamily="34" charset="-122"/>
              </a:rPr>
              <a:t>i</a:t>
            </a:r>
            <a:r>
              <a:rPr lang="zh-CN" altLang="en-US" sz="2400" dirty="0">
                <a:solidFill>
                  <a:prstClr val="black">
                    <a:lumMod val="85000"/>
                    <a:lumOff val="15000"/>
                  </a:prstClr>
                </a:solidFill>
                <a:latin typeface="Calibri" panose="020F0502020204030204"/>
                <a:ea typeface="微软雅黑" panose="020B0503020204020204" pitchFamily="34" charset="-122"/>
              </a:rPr>
              <a:t>项乘法式子，即</a:t>
            </a:r>
            <a:r>
              <a:rPr lang="en-US" altLang="zh-CN" sz="2400" dirty="0">
                <a:solidFill>
                  <a:prstClr val="black">
                    <a:lumMod val="85000"/>
                    <a:lumOff val="15000"/>
                  </a:prstClr>
                </a:solidFill>
                <a:latin typeface="Calibri" panose="020F0502020204030204"/>
                <a:ea typeface="微软雅黑" panose="020B0503020204020204" pitchFamily="34" charset="-122"/>
              </a:rPr>
              <a:t>j</a:t>
            </a:r>
            <a:r>
              <a:rPr lang="zh-CN" altLang="en-US" sz="2400" dirty="0">
                <a:solidFill>
                  <a:prstClr val="black">
                    <a:lumMod val="85000"/>
                    <a:lumOff val="15000"/>
                  </a:prstClr>
                </a:solidFill>
                <a:latin typeface="Calibri" panose="020F0502020204030204"/>
                <a:ea typeface="微软雅黑" panose="020B0503020204020204" pitchFamily="34" charset="-122"/>
              </a:rPr>
              <a:t>的取值范围为</a:t>
            </a:r>
            <a:r>
              <a:rPr lang="en-US" altLang="zh-CN" sz="2400" dirty="0" err="1">
                <a:solidFill>
                  <a:prstClr val="black">
                    <a:lumMod val="85000"/>
                    <a:lumOff val="15000"/>
                  </a:prstClr>
                </a:solidFill>
                <a:latin typeface="Calibri" panose="020F0502020204030204"/>
                <a:ea typeface="微软雅黑" panose="020B0503020204020204" pitchFamily="34" charset="-122"/>
              </a:rPr>
              <a:t>1~i</a:t>
            </a:r>
            <a:r>
              <a:rPr lang="zh-CN" altLang="en-US" sz="2400" dirty="0">
                <a:solidFill>
                  <a:prstClr val="black">
                    <a:lumMod val="85000"/>
                    <a:lumOff val="15000"/>
                  </a:prstClr>
                </a:solidFill>
                <a:latin typeface="Calibri" panose="020F0502020204030204"/>
                <a:ea typeface="微软雅黑" panose="020B0503020204020204" pitchFamily="34" charset="-122"/>
              </a:rPr>
              <a:t>。</a:t>
            </a:r>
            <a:endParaRPr lang="en-US" altLang="zh-CN" sz="24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pic>
        <p:nvPicPr>
          <p:cNvPr id="2" name="图片 1"/>
          <p:cNvPicPr>
            <a:picLocks noChangeAspect="1"/>
          </p:cNvPicPr>
          <p:nvPr/>
        </p:nvPicPr>
        <p:blipFill rotWithShape="1">
          <a:blip r:embed="rId1"/>
          <a:srcRect t="21493"/>
          <a:stretch>
            <a:fillRect/>
          </a:stretch>
        </p:blipFill>
        <p:spPr>
          <a:xfrm>
            <a:off x="2365708" y="2158465"/>
            <a:ext cx="6465048" cy="2059807"/>
          </a:xfrm>
          <a:prstGeom prst="rect">
            <a:avLst/>
          </a:prstGeom>
        </p:spPr>
      </p:pic>
    </p:spTree>
  </p:cSld>
  <p:clrMapOvr>
    <a:masterClrMapping/>
  </p:clrMapOvr>
  <p:transition spd="slow">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列表生成式</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a:solidFill>
                  <a:prstClr val="black">
                    <a:lumMod val="85000"/>
                    <a:lumOff val="15000"/>
                  </a:prstClr>
                </a:solidFill>
                <a:latin typeface="Calibri" panose="020F0502020204030204"/>
                <a:ea typeface="微软雅黑" panose="020B0503020204020204" pitchFamily="34" charset="-122"/>
              </a:rPr>
              <a:t>【</a:t>
            </a:r>
            <a:r>
              <a:rPr lang="zh-CN" altLang="en-US" sz="2800" dirty="0">
                <a:solidFill>
                  <a:prstClr val="black">
                    <a:lumMod val="85000"/>
                    <a:lumOff val="15000"/>
                  </a:prstClr>
                </a:solidFill>
                <a:latin typeface="Calibri" panose="020F0502020204030204"/>
                <a:ea typeface="微软雅黑" panose="020B0503020204020204" pitchFamily="34" charset="-122"/>
              </a:rPr>
              <a:t>例</a:t>
            </a:r>
            <a:r>
              <a:rPr lang="en-US" altLang="zh-CN" sz="2800" dirty="0">
                <a:solidFill>
                  <a:prstClr val="black">
                    <a:lumMod val="85000"/>
                    <a:lumOff val="15000"/>
                  </a:prstClr>
                </a:solidFill>
                <a:latin typeface="Calibri" panose="020F0502020204030204"/>
                <a:ea typeface="微软雅黑" panose="020B0503020204020204" pitchFamily="34" charset="-122"/>
              </a:rPr>
              <a:t>】</a:t>
            </a:r>
            <a:r>
              <a:rPr lang="zh-CN" altLang="en-US" sz="2800" dirty="0">
                <a:solidFill>
                  <a:prstClr val="black">
                    <a:lumMod val="85000"/>
                    <a:lumOff val="15000"/>
                  </a:prstClr>
                </a:solidFill>
                <a:latin typeface="Calibri" panose="020F0502020204030204"/>
                <a:ea typeface="微软雅黑" panose="020B0503020204020204" pitchFamily="34" charset="-122"/>
              </a:rPr>
              <a:t>请用列表生成式生成九九乘法表列表并输出。</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r>
              <a:rPr lang="en-US" altLang="zh-CN" sz="2800" dirty="0">
                <a:solidFill>
                  <a:prstClr val="black">
                    <a:lumMod val="85000"/>
                    <a:lumOff val="15000"/>
                  </a:prstClr>
                </a:solidFill>
              </a:rPr>
              <a:t>          &gt;&gt;&gt;ls = [str(</a:t>
            </a:r>
            <a:r>
              <a:rPr lang="en-US" altLang="zh-CN" sz="2800" dirty="0" err="1">
                <a:solidFill>
                  <a:prstClr val="black">
                    <a:lumMod val="85000"/>
                    <a:lumOff val="15000"/>
                  </a:prstClr>
                </a:solidFill>
              </a:rPr>
              <a:t>i</a:t>
            </a:r>
            <a:r>
              <a:rPr lang="en-US" altLang="zh-CN" sz="2800" dirty="0">
                <a:solidFill>
                  <a:prstClr val="black">
                    <a:lumMod val="85000"/>
                    <a:lumOff val="15000"/>
                  </a:prstClr>
                </a:solidFill>
              </a:rPr>
              <a:t>) + '*' + str(j) + '=' + str(</a:t>
            </a:r>
            <a:r>
              <a:rPr lang="en-US" altLang="zh-CN" sz="2800" dirty="0" err="1">
                <a:solidFill>
                  <a:prstClr val="black">
                    <a:lumMod val="85000"/>
                    <a:lumOff val="15000"/>
                  </a:prstClr>
                </a:solidFill>
              </a:rPr>
              <a:t>i</a:t>
            </a:r>
            <a:r>
              <a:rPr lang="en-US" altLang="zh-CN" sz="2800" dirty="0">
                <a:solidFill>
                  <a:prstClr val="black">
                    <a:lumMod val="85000"/>
                    <a:lumOff val="15000"/>
                  </a:prstClr>
                </a:solidFill>
              </a:rPr>
              <a:t>*j) + ('\n' if </a:t>
            </a:r>
            <a:r>
              <a:rPr lang="en-US" altLang="zh-CN" sz="2800" dirty="0" err="1">
                <a:solidFill>
                  <a:prstClr val="black">
                    <a:lumMod val="85000"/>
                    <a:lumOff val="15000"/>
                  </a:prstClr>
                </a:solidFill>
              </a:rPr>
              <a:t>i</a:t>
            </a:r>
            <a:r>
              <a:rPr lang="en-US" altLang="zh-CN" sz="2800" dirty="0">
                <a:solidFill>
                  <a:prstClr val="black">
                    <a:lumMod val="85000"/>
                    <a:lumOff val="15000"/>
                  </a:prstClr>
                </a:solidFill>
              </a:rPr>
              <a:t>==j else </a:t>
            </a:r>
            <a:r>
              <a:rPr lang="en-US" altLang="zh-CN" sz="2800" dirty="0" smtClean="0">
                <a:solidFill>
                  <a:prstClr val="black">
                    <a:lumMod val="85000"/>
                    <a:lumOff val="15000"/>
                  </a:prstClr>
                </a:solidFill>
              </a:rPr>
              <a:t>' ') </a:t>
            </a:r>
            <a:endParaRPr lang="en-US" altLang="zh-CN" sz="2800" dirty="0">
              <a:solidFill>
                <a:prstClr val="black">
                  <a:lumMod val="85000"/>
                  <a:lumOff val="15000"/>
                </a:prstClr>
              </a:solidFill>
            </a:endParaRPr>
          </a:p>
          <a:p>
            <a:pPr marL="0" indent="0">
              <a:buNone/>
            </a:pPr>
            <a:r>
              <a:rPr lang="en-US" altLang="zh-CN" sz="2800" dirty="0">
                <a:solidFill>
                  <a:prstClr val="black">
                    <a:lumMod val="85000"/>
                    <a:lumOff val="15000"/>
                  </a:prstClr>
                </a:solidFill>
              </a:rPr>
              <a:t>                   </a:t>
            </a:r>
            <a:endParaRPr lang="en-US" altLang="zh-CN" sz="2800" dirty="0">
              <a:solidFill>
                <a:prstClr val="black">
                  <a:lumMod val="85000"/>
                  <a:lumOff val="15000"/>
                </a:prstClr>
              </a:solidFill>
            </a:endParaRPr>
          </a:p>
          <a:p>
            <a:pPr marL="0" indent="0">
              <a:buNone/>
            </a:pPr>
            <a:endParaRPr lang="en-US" altLang="zh-CN" sz="2800" dirty="0">
              <a:solidFill>
                <a:prstClr val="black">
                  <a:lumMod val="85000"/>
                  <a:lumOff val="15000"/>
                </a:prstClr>
              </a:solidFill>
            </a:endParaRPr>
          </a:p>
          <a:p>
            <a:pPr marL="0" indent="0">
              <a:buNone/>
            </a:pPr>
            <a:r>
              <a:rPr lang="en-US" altLang="zh-CN" sz="2800" dirty="0">
                <a:solidFill>
                  <a:prstClr val="black">
                    <a:lumMod val="85000"/>
                    <a:lumOff val="15000"/>
                  </a:prstClr>
                </a:solidFill>
              </a:rPr>
              <a:t>                  for </a:t>
            </a:r>
            <a:r>
              <a:rPr lang="en-US" altLang="zh-CN" sz="2800" dirty="0" err="1">
                <a:solidFill>
                  <a:prstClr val="black">
                    <a:lumMod val="85000"/>
                    <a:lumOff val="15000"/>
                  </a:prstClr>
                </a:solidFill>
              </a:rPr>
              <a:t>i</a:t>
            </a:r>
            <a:r>
              <a:rPr lang="en-US" altLang="zh-CN" sz="2800" dirty="0">
                <a:solidFill>
                  <a:prstClr val="black">
                    <a:lumMod val="85000"/>
                    <a:lumOff val="15000"/>
                  </a:prstClr>
                </a:solidFill>
              </a:rPr>
              <a:t> in range(1,10)  for j in range(</a:t>
            </a:r>
            <a:r>
              <a:rPr lang="en-US" altLang="zh-CN" sz="2800" dirty="0" err="1">
                <a:solidFill>
                  <a:prstClr val="black">
                    <a:lumMod val="85000"/>
                    <a:lumOff val="15000"/>
                  </a:prstClr>
                </a:solidFill>
              </a:rPr>
              <a:t>1,i+1</a:t>
            </a:r>
            <a:r>
              <a:rPr lang="en-US" altLang="zh-CN" sz="2800" dirty="0">
                <a:solidFill>
                  <a:prstClr val="black">
                    <a:lumMod val="85000"/>
                    <a:lumOff val="15000"/>
                  </a:prstClr>
                </a:solidFill>
              </a:rPr>
              <a:t>)]</a:t>
            </a:r>
            <a:endParaRPr lang="en-US" altLang="zh-CN" sz="2800" dirty="0">
              <a:solidFill>
                <a:prstClr val="black">
                  <a:lumMod val="85000"/>
                  <a:lumOff val="15000"/>
                </a:prstClr>
              </a:solidFill>
            </a:endParaRPr>
          </a:p>
          <a:p>
            <a:pPr marL="0" indent="0">
              <a:buNone/>
            </a:pPr>
            <a:r>
              <a:rPr lang="en-US" altLang="zh-CN" sz="2800" dirty="0">
                <a:solidFill>
                  <a:prstClr val="black">
                    <a:lumMod val="85000"/>
                    <a:lumOff val="15000"/>
                  </a:prstClr>
                </a:solidFill>
                <a:latin typeface="Calibri" panose="020F0502020204030204"/>
                <a:ea typeface="微软雅黑" panose="020B0503020204020204" pitchFamily="34" charset="-122"/>
              </a:rPr>
              <a:t>          &gt;&gt;&gt;for item in ls:</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r>
              <a:rPr lang="en-US" altLang="zh-CN" sz="2800" dirty="0">
                <a:solidFill>
                  <a:prstClr val="black">
                    <a:lumMod val="85000"/>
                    <a:lumOff val="15000"/>
                  </a:prstClr>
                </a:solidFill>
                <a:latin typeface="Calibri" panose="020F0502020204030204"/>
                <a:ea typeface="微软雅黑" panose="020B0503020204020204" pitchFamily="34" charset="-122"/>
              </a:rPr>
              <a:t>		print(</a:t>
            </a:r>
            <a:r>
              <a:rPr lang="en-US" altLang="zh-CN" sz="2800" dirty="0" err="1">
                <a:solidFill>
                  <a:prstClr val="black">
                    <a:lumMod val="85000"/>
                    <a:lumOff val="15000"/>
                  </a:prstClr>
                </a:solidFill>
                <a:latin typeface="Calibri" panose="020F0502020204030204"/>
                <a:ea typeface="微软雅黑" panose="020B0503020204020204" pitchFamily="34" charset="-122"/>
              </a:rPr>
              <a:t>item,end</a:t>
            </a:r>
            <a:r>
              <a:rPr lang="en-US" altLang="zh-CN" sz="2800" dirty="0">
                <a:solidFill>
                  <a:prstClr val="black">
                    <a:lumMod val="85000"/>
                    <a:lumOff val="15000"/>
                  </a:prstClr>
                </a:solidFill>
                <a:latin typeface="Calibri" panose="020F0502020204030204"/>
                <a:ea typeface="微软雅黑" panose="020B0503020204020204" pitchFamily="34" charset="-122"/>
              </a:rPr>
              <a:t>=‘ ‘)</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cxnSp>
        <p:nvCxnSpPr>
          <p:cNvPr id="5" name="直接连接符 4"/>
          <p:cNvCxnSpPr/>
          <p:nvPr/>
        </p:nvCxnSpPr>
        <p:spPr>
          <a:xfrm>
            <a:off x="7261058" y="2839453"/>
            <a:ext cx="2473693"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1" name="矩形 10"/>
          <p:cNvSpPr/>
          <p:nvPr/>
        </p:nvSpPr>
        <p:spPr>
          <a:xfrm>
            <a:off x="5164635" y="2854710"/>
            <a:ext cx="5769663" cy="829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每行最后一项后加上回车符，其余各项后加上空格</a:t>
            </a:r>
            <a:endParaRPr lang="zh-CN" altLang="en-US" b="1" dirty="0">
              <a:solidFill>
                <a:srgbClr val="C00000"/>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列表与列表定义</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76096" y="1465457"/>
            <a:ext cx="10568006" cy="1303177"/>
          </a:xfrm>
          <a:prstGeom prst="rect">
            <a:avLst/>
          </a:prstGeom>
        </p:spPr>
        <p:txBody>
          <a:bodyPr wrap="square">
            <a:spAutoFit/>
          </a:bodyPr>
          <a:lstStyle/>
          <a:p>
            <a:pPr>
              <a:lnSpc>
                <a:spcPct val="150000"/>
              </a:lnSpc>
            </a:pPr>
            <a:r>
              <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列表（</a:t>
            </a:r>
            <a:r>
              <a:rPr lang="en-US" altLang="zh-CN" sz="2800" dirty="0">
                <a:solidFill>
                  <a:srgbClr val="000000"/>
                </a:solidFill>
                <a:latin typeface="Times New Roman" panose="02020603050405020304" pitchFamily="18" charset="0"/>
                <a:ea typeface="宋体" panose="02010600030101010101" pitchFamily="2" charset="-122"/>
              </a:rPr>
              <a:t>list</a:t>
            </a:r>
            <a:r>
              <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）用来有序存放一组相关数据，以便进行统一的处理。</a:t>
            </a:r>
            <a:endPar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中，将</a:t>
            </a:r>
            <a:r>
              <a:rPr lang="zh-CN" altLang="zh-CN" sz="2800" b="1" dirty="0">
                <a:solidFill>
                  <a:srgbClr val="6BE137"/>
                </a:solidFill>
                <a:latin typeface="Times New Roman" panose="02020603050405020304" pitchFamily="18" charset="0"/>
                <a:ea typeface="宋体" panose="02010600030101010101" pitchFamily="2" charset="-122"/>
                <a:cs typeface="Times New Roman" panose="02020603050405020304" pitchFamily="18" charset="0"/>
              </a:rPr>
              <a:t>一组</a:t>
            </a:r>
            <a:r>
              <a:rPr lang="zh-CN" altLang="zh-CN" sz="2800" b="1" dirty="0">
                <a:solidFill>
                  <a:srgbClr val="FF9900"/>
                </a:solidFill>
                <a:latin typeface="Times New Roman" panose="02020603050405020304" pitchFamily="18" charset="0"/>
                <a:ea typeface="宋体" panose="02010600030101010101" pitchFamily="2" charset="-122"/>
                <a:cs typeface="Times New Roman" panose="02020603050405020304" pitchFamily="18" charset="0"/>
              </a:rPr>
              <a:t>数据</a:t>
            </a:r>
            <a:r>
              <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放在一对方括号“</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”中即定义了一个列表。</a:t>
            </a:r>
            <a:endParaRPr lang="zh-CN" altLang="en-US"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2" name="组合 11"/>
          <p:cNvGrpSpPr/>
          <p:nvPr/>
        </p:nvGrpSpPr>
        <p:grpSpPr>
          <a:xfrm>
            <a:off x="4017818" y="2809702"/>
            <a:ext cx="5453143" cy="1279665"/>
            <a:chOff x="4017818" y="2809702"/>
            <a:chExt cx="5453143" cy="1279665"/>
          </a:xfrm>
        </p:grpSpPr>
        <p:grpSp>
          <p:nvGrpSpPr>
            <p:cNvPr id="9" name="组合 8"/>
            <p:cNvGrpSpPr/>
            <p:nvPr/>
          </p:nvGrpSpPr>
          <p:grpSpPr>
            <a:xfrm>
              <a:off x="4017818" y="2809702"/>
              <a:ext cx="1950720" cy="936567"/>
              <a:chOff x="4017818" y="2809702"/>
              <a:chExt cx="1950720" cy="936567"/>
            </a:xfrm>
          </p:grpSpPr>
          <p:cxnSp>
            <p:nvCxnSpPr>
              <p:cNvPr id="6" name="直接连接符 5"/>
              <p:cNvCxnSpPr/>
              <p:nvPr/>
            </p:nvCxnSpPr>
            <p:spPr>
              <a:xfrm>
                <a:off x="4034444" y="2809702"/>
                <a:ext cx="0" cy="919942"/>
              </a:xfrm>
              <a:prstGeom prst="line">
                <a:avLst/>
              </a:prstGeom>
              <a:ln w="28575">
                <a:solidFill>
                  <a:srgbClr val="FF9900"/>
                </a:solidFill>
              </a:ln>
            </p:spPr>
            <p:style>
              <a:lnRef idx="1">
                <a:schemeClr val="accent6"/>
              </a:lnRef>
              <a:fillRef idx="0">
                <a:schemeClr val="accent6"/>
              </a:fillRef>
              <a:effectRef idx="0">
                <a:schemeClr val="accent6"/>
              </a:effectRef>
              <a:fontRef idx="minor">
                <a:schemeClr val="tx1"/>
              </a:fontRef>
            </p:style>
          </p:cxnSp>
          <p:cxnSp>
            <p:nvCxnSpPr>
              <p:cNvPr id="8" name="直接箭头连接符 7"/>
              <p:cNvCxnSpPr/>
              <p:nvPr/>
            </p:nvCxnSpPr>
            <p:spPr>
              <a:xfrm>
                <a:off x="4017818" y="3746269"/>
                <a:ext cx="1950720" cy="0"/>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015647" y="3174967"/>
              <a:ext cx="345531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9900"/>
                  </a:solidFill>
                </a:rPr>
                <a:t>每个数据称为‘元素’</a:t>
              </a:r>
              <a:endParaRPr lang="zh-CN" altLang="en-US" sz="2400" dirty="0">
                <a:solidFill>
                  <a:srgbClr val="FF9900"/>
                </a:solidFill>
              </a:endParaRPr>
            </a:p>
          </p:txBody>
        </p:sp>
      </p:grpSp>
      <p:cxnSp>
        <p:nvCxnSpPr>
          <p:cNvPr id="14" name="直接连接符 13"/>
          <p:cNvCxnSpPr/>
          <p:nvPr/>
        </p:nvCxnSpPr>
        <p:spPr>
          <a:xfrm>
            <a:off x="3325091" y="2809702"/>
            <a:ext cx="0" cy="1900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341716" y="4710545"/>
            <a:ext cx="2532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968538" y="4266705"/>
            <a:ext cx="345531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6BE137"/>
                </a:solidFill>
              </a:rPr>
              <a:t>数据的个数称为‘长度’</a:t>
            </a:r>
            <a:endParaRPr lang="zh-CN" altLang="en-US" sz="2400" dirty="0">
              <a:solidFill>
                <a:srgbClr val="6BE137"/>
              </a:solidFill>
            </a:endParaRPr>
          </a:p>
        </p:txBody>
      </p:sp>
    </p:spTree>
  </p:cSld>
  <p:clrMapOvr>
    <a:masterClrMapping/>
  </p:clrMapOvr>
  <p:transition spd="slow">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300" dirty="0">
                <a:solidFill>
                  <a:srgbClr val="1E6787"/>
                </a:solidFill>
                <a:latin typeface="微软雅黑" panose="020B0503020204020204" pitchFamily="34" charset="-122"/>
                <a:ea typeface="微软雅黑" panose="020B0503020204020204" pitchFamily="34" charset="-122"/>
              </a:rPr>
              <a:t>数值</a:t>
            </a: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列表的简单统计计算</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sp>
        <p:nvSpPr>
          <p:cNvPr id="2" name="矩形 1"/>
          <p:cNvSpPr/>
          <p:nvPr/>
        </p:nvSpPr>
        <p:spPr>
          <a:xfrm>
            <a:off x="1276952" y="2215844"/>
            <a:ext cx="8810324" cy="1955215"/>
          </a:xfrm>
          <a:prstGeom prst="rect">
            <a:avLst/>
          </a:prstGeom>
        </p:spPr>
        <p:txBody>
          <a:bodyPr wrap="square">
            <a:spAutoFit/>
          </a:bodyPr>
          <a:lstStyle/>
          <a:p>
            <a:pPr marL="342900" lvl="0" indent="-342900" algn="just">
              <a:lnSpc>
                <a:spcPct val="150000"/>
              </a:lnSpc>
              <a:spcAft>
                <a:spcPts val="0"/>
              </a:spcAft>
              <a:buFont typeface="+mj-lt"/>
              <a:buAutoNum type="arabicPeriod"/>
            </a:pPr>
            <a:r>
              <a:rPr lang="en-US" altLang="zh-CN" sz="2800" kern="100" dirty="0">
                <a:solidFill>
                  <a:srgbClr val="000000"/>
                </a:solidFill>
                <a:latin typeface="+mn-ea"/>
                <a:cs typeface="Times New Roman" panose="02020603050405020304" pitchFamily="18" charset="0"/>
              </a:rPr>
              <a:t>min</a:t>
            </a:r>
            <a:r>
              <a:rPr lang="zh-CN" altLang="zh-CN" sz="2800" kern="100" dirty="0">
                <a:solidFill>
                  <a:srgbClr val="000000"/>
                </a:solidFill>
                <a:latin typeface="+mn-ea"/>
                <a:cs typeface="Times New Roman" panose="02020603050405020304" pitchFamily="18" charset="0"/>
              </a:rPr>
              <a:t>函数</a:t>
            </a:r>
            <a:r>
              <a:rPr lang="en-US" altLang="zh-CN" sz="2800" kern="100" dirty="0">
                <a:solidFill>
                  <a:srgbClr val="000000"/>
                </a:solidFill>
                <a:latin typeface="+mn-ea"/>
                <a:cs typeface="Times New Roman" panose="02020603050405020304" pitchFamily="18" charset="0"/>
              </a:rPr>
              <a:t>——</a:t>
            </a:r>
            <a:r>
              <a:rPr lang="zh-CN" altLang="zh-CN" sz="2800" kern="100" dirty="0">
                <a:solidFill>
                  <a:srgbClr val="000000"/>
                </a:solidFill>
                <a:latin typeface="+mn-ea"/>
                <a:cs typeface="Times New Roman" panose="02020603050405020304" pitchFamily="18" charset="0"/>
              </a:rPr>
              <a:t>求</a:t>
            </a:r>
            <a:r>
              <a:rPr lang="zh-CN" altLang="en-US" sz="2800" kern="100" dirty="0">
                <a:solidFill>
                  <a:srgbClr val="000000"/>
                </a:solidFill>
                <a:latin typeface="+mn-ea"/>
                <a:cs typeface="Times New Roman" panose="02020603050405020304" pitchFamily="18" charset="0"/>
              </a:rPr>
              <a:t>数值列表中的</a:t>
            </a:r>
            <a:r>
              <a:rPr lang="zh-CN" altLang="zh-CN" sz="2800" kern="100" dirty="0">
                <a:solidFill>
                  <a:srgbClr val="000000"/>
                </a:solidFill>
                <a:latin typeface="+mn-ea"/>
                <a:cs typeface="Times New Roman" panose="02020603050405020304" pitchFamily="18" charset="0"/>
              </a:rPr>
              <a:t>最小值</a:t>
            </a:r>
            <a:r>
              <a:rPr lang="zh-CN" altLang="en-US" sz="2800" kern="100" dirty="0">
                <a:solidFill>
                  <a:srgbClr val="000000"/>
                </a:solidFill>
                <a:latin typeface="+mn-ea"/>
                <a:cs typeface="Times New Roman" panose="02020603050405020304" pitchFamily="18" charset="0"/>
              </a:rPr>
              <a:t>元素</a:t>
            </a:r>
            <a:r>
              <a:rPr lang="zh-CN" altLang="zh-CN" sz="2800" kern="100" dirty="0">
                <a:solidFill>
                  <a:srgbClr val="000000"/>
                </a:solidFill>
                <a:latin typeface="+mn-ea"/>
                <a:cs typeface="Times New Roman" panose="02020603050405020304" pitchFamily="18" charset="0"/>
              </a:rPr>
              <a:t>。</a:t>
            </a:r>
            <a:endParaRPr lang="zh-CN" altLang="zh-CN" sz="2800" kern="100" dirty="0">
              <a:latin typeface="+mn-ea"/>
              <a:cs typeface="Times New Roman" panose="02020603050405020304" pitchFamily="18" charset="0"/>
            </a:endParaRPr>
          </a:p>
          <a:p>
            <a:pPr marL="342900" lvl="0" indent="-342900" algn="just">
              <a:lnSpc>
                <a:spcPct val="150000"/>
              </a:lnSpc>
              <a:spcAft>
                <a:spcPts val="0"/>
              </a:spcAft>
              <a:buFont typeface="+mj-lt"/>
              <a:buAutoNum type="arabicPeriod"/>
            </a:pPr>
            <a:r>
              <a:rPr lang="en-US" altLang="zh-CN" sz="2800" kern="100" dirty="0">
                <a:solidFill>
                  <a:srgbClr val="000000"/>
                </a:solidFill>
                <a:latin typeface="+mn-ea"/>
                <a:cs typeface="Times New Roman" panose="02020603050405020304" pitchFamily="18" charset="0"/>
              </a:rPr>
              <a:t>max</a:t>
            </a:r>
            <a:r>
              <a:rPr lang="zh-CN" altLang="zh-CN" sz="2800" kern="100" dirty="0">
                <a:solidFill>
                  <a:srgbClr val="000000"/>
                </a:solidFill>
                <a:latin typeface="+mn-ea"/>
                <a:cs typeface="Times New Roman" panose="02020603050405020304" pitchFamily="18" charset="0"/>
              </a:rPr>
              <a:t>函数</a:t>
            </a:r>
            <a:r>
              <a:rPr lang="en-US" altLang="zh-CN" sz="2800" kern="100" dirty="0">
                <a:solidFill>
                  <a:srgbClr val="000000"/>
                </a:solidFill>
                <a:latin typeface="+mn-ea"/>
                <a:cs typeface="Times New Roman" panose="02020603050405020304" pitchFamily="18" charset="0"/>
              </a:rPr>
              <a:t>——</a:t>
            </a:r>
            <a:r>
              <a:rPr lang="zh-CN" altLang="zh-CN" sz="2800" kern="100" dirty="0">
                <a:solidFill>
                  <a:srgbClr val="000000"/>
                </a:solidFill>
                <a:latin typeface="+mn-ea"/>
                <a:cs typeface="Times New Roman" panose="02020603050405020304" pitchFamily="18" charset="0"/>
              </a:rPr>
              <a:t>求</a:t>
            </a:r>
            <a:r>
              <a:rPr lang="zh-CN" altLang="en-US" sz="2800" kern="100" dirty="0">
                <a:solidFill>
                  <a:srgbClr val="000000"/>
                </a:solidFill>
                <a:latin typeface="+mn-ea"/>
                <a:cs typeface="Times New Roman" panose="02020603050405020304" pitchFamily="18" charset="0"/>
              </a:rPr>
              <a:t>数值列表中的</a:t>
            </a:r>
            <a:r>
              <a:rPr lang="zh-CN" altLang="zh-CN" sz="2800" kern="100" dirty="0">
                <a:solidFill>
                  <a:srgbClr val="000000"/>
                </a:solidFill>
                <a:latin typeface="+mn-ea"/>
                <a:cs typeface="Times New Roman" panose="02020603050405020304" pitchFamily="18" charset="0"/>
              </a:rPr>
              <a:t>最大值</a:t>
            </a:r>
            <a:r>
              <a:rPr lang="zh-CN" altLang="en-US" sz="2800" kern="100" dirty="0">
                <a:solidFill>
                  <a:srgbClr val="000000"/>
                </a:solidFill>
                <a:latin typeface="+mn-ea"/>
                <a:cs typeface="Times New Roman" panose="02020603050405020304" pitchFamily="18" charset="0"/>
              </a:rPr>
              <a:t>元素</a:t>
            </a:r>
            <a:r>
              <a:rPr lang="zh-CN" altLang="zh-CN" sz="2800" kern="100" dirty="0">
                <a:solidFill>
                  <a:srgbClr val="000000"/>
                </a:solidFill>
                <a:latin typeface="+mn-ea"/>
                <a:cs typeface="Times New Roman" panose="02020603050405020304" pitchFamily="18" charset="0"/>
              </a:rPr>
              <a:t>。</a:t>
            </a:r>
            <a:endParaRPr lang="zh-CN" altLang="zh-CN" sz="2800" kern="100" dirty="0">
              <a:latin typeface="+mn-ea"/>
              <a:cs typeface="Times New Roman" panose="02020603050405020304" pitchFamily="18" charset="0"/>
            </a:endParaRPr>
          </a:p>
          <a:p>
            <a:pPr marL="342900" lvl="0" indent="-342900" algn="just">
              <a:lnSpc>
                <a:spcPct val="150000"/>
              </a:lnSpc>
              <a:spcAft>
                <a:spcPts val="0"/>
              </a:spcAft>
              <a:buFont typeface="+mj-lt"/>
              <a:buAutoNum type="arabicPeriod"/>
            </a:pPr>
            <a:r>
              <a:rPr lang="en-US" altLang="zh-CN" sz="2800" kern="100" dirty="0">
                <a:solidFill>
                  <a:srgbClr val="000000"/>
                </a:solidFill>
                <a:latin typeface="+mn-ea"/>
                <a:cs typeface="Times New Roman" panose="02020603050405020304" pitchFamily="18" charset="0"/>
              </a:rPr>
              <a:t>sum</a:t>
            </a:r>
            <a:r>
              <a:rPr lang="zh-CN" altLang="zh-CN" sz="2800" kern="100" dirty="0">
                <a:solidFill>
                  <a:srgbClr val="000000"/>
                </a:solidFill>
                <a:latin typeface="+mn-ea"/>
                <a:cs typeface="Times New Roman" panose="02020603050405020304" pitchFamily="18" charset="0"/>
              </a:rPr>
              <a:t>函数</a:t>
            </a:r>
            <a:r>
              <a:rPr lang="en-US" altLang="zh-CN" sz="2800" kern="100" dirty="0">
                <a:solidFill>
                  <a:srgbClr val="000000"/>
                </a:solidFill>
                <a:latin typeface="+mn-ea"/>
                <a:cs typeface="Times New Roman" panose="02020603050405020304" pitchFamily="18" charset="0"/>
              </a:rPr>
              <a:t>——</a:t>
            </a:r>
            <a:r>
              <a:rPr lang="zh-CN" altLang="zh-CN" sz="2800" kern="100" dirty="0">
                <a:solidFill>
                  <a:srgbClr val="000000"/>
                </a:solidFill>
                <a:latin typeface="+mn-ea"/>
                <a:cs typeface="Times New Roman" panose="02020603050405020304" pitchFamily="18" charset="0"/>
              </a:rPr>
              <a:t>求</a:t>
            </a:r>
            <a:r>
              <a:rPr lang="zh-CN" altLang="en-US" sz="2800" kern="100" dirty="0">
                <a:solidFill>
                  <a:srgbClr val="000000"/>
                </a:solidFill>
                <a:latin typeface="+mn-ea"/>
                <a:cs typeface="Times New Roman" panose="02020603050405020304" pitchFamily="18" charset="0"/>
              </a:rPr>
              <a:t>数值列表中元素之</a:t>
            </a:r>
            <a:r>
              <a:rPr lang="zh-CN" altLang="zh-CN" sz="2800" kern="100" dirty="0">
                <a:solidFill>
                  <a:srgbClr val="000000"/>
                </a:solidFill>
                <a:latin typeface="+mn-ea"/>
                <a:cs typeface="Times New Roman" panose="02020603050405020304" pitchFamily="18" charset="0"/>
              </a:rPr>
              <a:t>和。</a:t>
            </a:r>
            <a:endParaRPr lang="zh-CN" altLang="zh-CN" sz="2800" kern="100" dirty="0">
              <a:latin typeface="+mn-ea"/>
              <a:cs typeface="Times New Roman" panose="02020603050405020304" pitchFamily="18" charset="0"/>
            </a:endParaRPr>
          </a:p>
        </p:txBody>
      </p:sp>
    </p:spTree>
  </p:cSld>
  <p:clrMapOvr>
    <a:masterClrMapping/>
  </p:clrMapOvr>
  <p:transition spd="slow">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1">
            <a:clrChange>
              <a:clrFrom>
                <a:srgbClr val="FFFDFF"/>
              </a:clrFrom>
              <a:clrTo>
                <a:srgbClr val="FFFDFF">
                  <a:alpha val="0"/>
                </a:srgbClr>
              </a:clrTo>
            </a:clrChange>
          </a:blip>
          <a:stretch>
            <a:fillRect/>
          </a:stretch>
        </p:blipFill>
        <p:spPr>
          <a:xfrm>
            <a:off x="50186" y="-57825"/>
            <a:ext cx="12192001" cy="6870567"/>
          </a:xfrm>
          <a:prstGeom prst="rect">
            <a:avLst/>
          </a:prstGeom>
        </p:spPr>
      </p:pic>
      <p:sp>
        <p:nvSpPr>
          <p:cNvPr id="10" name="TextBox 1"/>
          <p:cNvSpPr txBox="1"/>
          <p:nvPr/>
        </p:nvSpPr>
        <p:spPr>
          <a:xfrm>
            <a:off x="4680228" y="2326968"/>
            <a:ext cx="4493538" cy="830997"/>
          </a:xfrm>
          <a:prstGeom prst="rect">
            <a:avLst/>
          </a:prstGeom>
          <a:noFill/>
        </p:spPr>
        <p:txBody>
          <a:bodyPr wrap="none" rtlCol="0">
            <a:spAutoFit/>
          </a:bodyPr>
          <a:lstStyle/>
          <a:p>
            <a:r>
              <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元组与元组操作</a:t>
            </a:r>
            <a:endPar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nvGrpSpPr>
          <p:cNvPr id="13" name="Group 5"/>
          <p:cNvGrpSpPr/>
          <p:nvPr/>
        </p:nvGrpSpPr>
        <p:grpSpPr>
          <a:xfrm>
            <a:off x="8825614" y="4241498"/>
            <a:ext cx="2169488" cy="2175406"/>
            <a:chOff x="5292553" y="3355717"/>
            <a:chExt cx="1711365" cy="2494000"/>
          </a:xfrm>
          <a:solidFill>
            <a:schemeClr val="bg1">
              <a:lumMod val="95000"/>
            </a:schemeClr>
          </a:solidFill>
        </p:grpSpPr>
        <p:sp>
          <p:nvSpPr>
            <p:cNvPr id="14" name="Rectangle 5"/>
            <p:cNvSpPr>
              <a:spLocks noChangeArrowheads="1"/>
            </p:cNvSpPr>
            <p:nvPr/>
          </p:nvSpPr>
          <p:spPr bwMode="auto">
            <a:xfrm>
              <a:off x="5292553" y="3573075"/>
              <a:ext cx="992082" cy="190188"/>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5" name="Rectangle 6"/>
            <p:cNvSpPr>
              <a:spLocks noChangeArrowheads="1"/>
            </p:cNvSpPr>
            <p:nvPr/>
          </p:nvSpPr>
          <p:spPr bwMode="auto">
            <a:xfrm>
              <a:off x="5402008" y="4624848"/>
              <a:ext cx="80422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6" name="Rectangle 7"/>
            <p:cNvSpPr>
              <a:spLocks noChangeArrowheads="1"/>
            </p:cNvSpPr>
            <p:nvPr/>
          </p:nvSpPr>
          <p:spPr bwMode="auto">
            <a:xfrm>
              <a:off x="5471873" y="3355717"/>
              <a:ext cx="1124825"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7" name="Rectangle 8"/>
            <p:cNvSpPr>
              <a:spLocks noChangeArrowheads="1"/>
            </p:cNvSpPr>
            <p:nvPr/>
          </p:nvSpPr>
          <p:spPr bwMode="auto">
            <a:xfrm>
              <a:off x="5382601" y="3902993"/>
              <a:ext cx="1127154" cy="784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0" name="Rectangle 9"/>
            <p:cNvSpPr>
              <a:spLocks noChangeArrowheads="1"/>
            </p:cNvSpPr>
            <p:nvPr/>
          </p:nvSpPr>
          <p:spPr bwMode="auto">
            <a:xfrm>
              <a:off x="5592196" y="3981397"/>
              <a:ext cx="1004502"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2" name="Rectangle 10"/>
            <p:cNvSpPr>
              <a:spLocks noChangeArrowheads="1"/>
            </p:cNvSpPr>
            <p:nvPr/>
          </p:nvSpPr>
          <p:spPr bwMode="auto">
            <a:xfrm>
              <a:off x="5471873" y="4093379"/>
              <a:ext cx="874864" cy="7374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3" name="Rectangle 11"/>
            <p:cNvSpPr>
              <a:spLocks noChangeArrowheads="1"/>
            </p:cNvSpPr>
            <p:nvPr/>
          </p:nvSpPr>
          <p:spPr bwMode="auto">
            <a:xfrm>
              <a:off x="5592196" y="4166845"/>
              <a:ext cx="1026238"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5" name="Rectangle 12"/>
            <p:cNvSpPr>
              <a:spLocks noChangeArrowheads="1"/>
            </p:cNvSpPr>
            <p:nvPr/>
          </p:nvSpPr>
          <p:spPr bwMode="auto">
            <a:xfrm>
              <a:off x="5570460" y="4915952"/>
              <a:ext cx="902034" cy="52011"/>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7" name="Rectangle 13"/>
            <p:cNvSpPr>
              <a:spLocks noChangeArrowheads="1"/>
            </p:cNvSpPr>
            <p:nvPr/>
          </p:nvSpPr>
          <p:spPr bwMode="auto">
            <a:xfrm>
              <a:off x="5690783" y="4967962"/>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8" name="Rectangle 14"/>
            <p:cNvSpPr>
              <a:spLocks noChangeArrowheads="1"/>
            </p:cNvSpPr>
            <p:nvPr/>
          </p:nvSpPr>
          <p:spPr bwMode="auto">
            <a:xfrm>
              <a:off x="5409771" y="5109245"/>
              <a:ext cx="936966" cy="23443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0" name="Rectangle 16"/>
            <p:cNvSpPr>
              <a:spLocks noChangeArrowheads="1"/>
            </p:cNvSpPr>
            <p:nvPr/>
          </p:nvSpPr>
          <p:spPr bwMode="auto">
            <a:xfrm>
              <a:off x="5632562" y="5343680"/>
              <a:ext cx="877193"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1" name="Rectangle 17"/>
            <p:cNvSpPr>
              <a:spLocks noChangeArrowheads="1"/>
            </p:cNvSpPr>
            <p:nvPr/>
          </p:nvSpPr>
          <p:spPr bwMode="auto">
            <a:xfrm>
              <a:off x="5340682" y="5458288"/>
              <a:ext cx="823630" cy="166900"/>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2" name="Rectangle 18"/>
            <p:cNvSpPr>
              <a:spLocks noChangeArrowheads="1"/>
            </p:cNvSpPr>
            <p:nvPr/>
          </p:nvSpPr>
          <p:spPr bwMode="auto">
            <a:xfrm>
              <a:off x="5536304" y="5625188"/>
              <a:ext cx="1110076" cy="22434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3" name="Rectangle 19"/>
            <p:cNvSpPr>
              <a:spLocks noChangeArrowheads="1"/>
            </p:cNvSpPr>
            <p:nvPr/>
          </p:nvSpPr>
          <p:spPr bwMode="auto">
            <a:xfrm>
              <a:off x="6411944" y="3355717"/>
              <a:ext cx="24841"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4" name="Rectangle 20"/>
            <p:cNvSpPr>
              <a:spLocks noChangeArrowheads="1"/>
            </p:cNvSpPr>
            <p:nvPr/>
          </p:nvSpPr>
          <p:spPr bwMode="auto">
            <a:xfrm>
              <a:off x="6436785" y="3575404"/>
              <a:ext cx="776" cy="77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5" name="Rectangle 21"/>
            <p:cNvSpPr>
              <a:spLocks noChangeArrowheads="1"/>
            </p:cNvSpPr>
            <p:nvPr/>
          </p:nvSpPr>
          <p:spPr bwMode="auto">
            <a:xfrm>
              <a:off x="5592196" y="3355717"/>
              <a:ext cx="40366"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6" name="Rectangle 22"/>
            <p:cNvSpPr>
              <a:spLocks noChangeArrowheads="1"/>
            </p:cNvSpPr>
            <p:nvPr/>
          </p:nvSpPr>
          <p:spPr bwMode="auto">
            <a:xfrm>
              <a:off x="6509755" y="4166845"/>
              <a:ext cx="16302"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7" name="Rectangle 23"/>
            <p:cNvSpPr>
              <a:spLocks noChangeArrowheads="1"/>
            </p:cNvSpPr>
            <p:nvPr/>
          </p:nvSpPr>
          <p:spPr bwMode="auto">
            <a:xfrm>
              <a:off x="5676034" y="4166845"/>
              <a:ext cx="158360"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8" name="Freeform 24"/>
            <p:cNvSpPr/>
            <p:nvPr/>
          </p:nvSpPr>
          <p:spPr bwMode="auto">
            <a:xfrm>
              <a:off x="6455866" y="4793204"/>
              <a:ext cx="548052" cy="1056513"/>
            </a:xfrm>
            <a:custGeom>
              <a:avLst/>
              <a:gdLst>
                <a:gd name="T0" fmla="*/ 393 w 706"/>
                <a:gd name="T1" fmla="*/ 1361 h 1361"/>
                <a:gd name="T2" fmla="*/ 0 w 706"/>
                <a:gd name="T3" fmla="*/ 98 h 1361"/>
                <a:gd name="T4" fmla="*/ 314 w 706"/>
                <a:gd name="T5" fmla="*/ 0 h 1361"/>
                <a:gd name="T6" fmla="*/ 706 w 706"/>
                <a:gd name="T7" fmla="*/ 1263 h 1361"/>
                <a:gd name="T8" fmla="*/ 393 w 706"/>
                <a:gd name="T9" fmla="*/ 1361 h 1361"/>
              </a:gdLst>
              <a:ahLst/>
              <a:cxnLst>
                <a:cxn ang="0">
                  <a:pos x="T0" y="T1"/>
                </a:cxn>
                <a:cxn ang="0">
                  <a:pos x="T2" y="T3"/>
                </a:cxn>
                <a:cxn ang="0">
                  <a:pos x="T4" y="T5"/>
                </a:cxn>
                <a:cxn ang="0">
                  <a:pos x="T6" y="T7"/>
                </a:cxn>
                <a:cxn ang="0">
                  <a:pos x="T8" y="T9"/>
                </a:cxn>
              </a:cxnLst>
              <a:rect l="0" t="0" r="r" b="b"/>
              <a:pathLst>
                <a:path w="706" h="1361">
                  <a:moveTo>
                    <a:pt x="393" y="1361"/>
                  </a:moveTo>
                  <a:lnTo>
                    <a:pt x="0" y="98"/>
                  </a:lnTo>
                  <a:lnTo>
                    <a:pt x="314" y="0"/>
                  </a:lnTo>
                  <a:lnTo>
                    <a:pt x="706" y="1263"/>
                  </a:lnTo>
                  <a:lnTo>
                    <a:pt x="393" y="1361"/>
                  </a:lnTo>
                  <a:close/>
                </a:path>
              </a:pathLst>
            </a:custGeom>
            <a:solidFill>
              <a:srgbClr val="6BE137"/>
            </a:solidFill>
            <a:ln w="9525">
              <a:solidFill>
                <a:schemeClr val="accent1"/>
              </a:solidFill>
              <a:round/>
            </a:ln>
          </p:spPr>
          <p:txBody>
            <a:bodyPr vert="horz" wrap="square" lIns="86687" tIns="43344" rIns="86687" bIns="43344" numCol="1" anchor="t" anchorCtr="0" compatLnSpc="1"/>
            <a:lstStyle/>
            <a:p>
              <a:endParaRPr lang="en-US" sz="1705" dirty="0">
                <a:solidFill>
                  <a:prstClr val="black"/>
                </a:solidFill>
                <a:latin typeface="Calibri" panose="020F0502020204030204"/>
                <a:ea typeface="微软雅黑" panose="020B0503020204020204" pitchFamily="34" charset="-122"/>
              </a:endParaRPr>
            </a:p>
          </p:txBody>
        </p:sp>
        <p:sp>
          <p:nvSpPr>
            <p:cNvPr id="39" name="Freeform 25"/>
            <p:cNvSpPr/>
            <p:nvPr/>
          </p:nvSpPr>
          <p:spPr bwMode="auto">
            <a:xfrm>
              <a:off x="6731444" y="5683594"/>
              <a:ext cx="248409" cy="91601"/>
            </a:xfrm>
            <a:custGeom>
              <a:avLst/>
              <a:gdLst>
                <a:gd name="T0" fmla="*/ 7 w 320"/>
                <a:gd name="T1" fmla="*/ 118 h 118"/>
                <a:gd name="T2" fmla="*/ 0 w 320"/>
                <a:gd name="T3" fmla="*/ 97 h 118"/>
                <a:gd name="T4" fmla="*/ 314 w 320"/>
                <a:gd name="T5" fmla="*/ 0 h 118"/>
                <a:gd name="T6" fmla="*/ 320 w 320"/>
                <a:gd name="T7" fmla="*/ 21 h 118"/>
                <a:gd name="T8" fmla="*/ 7 w 320"/>
                <a:gd name="T9" fmla="*/ 118 h 118"/>
              </a:gdLst>
              <a:ahLst/>
              <a:cxnLst>
                <a:cxn ang="0">
                  <a:pos x="T0" y="T1"/>
                </a:cxn>
                <a:cxn ang="0">
                  <a:pos x="T2" y="T3"/>
                </a:cxn>
                <a:cxn ang="0">
                  <a:pos x="T4" y="T5"/>
                </a:cxn>
                <a:cxn ang="0">
                  <a:pos x="T6" y="T7"/>
                </a:cxn>
                <a:cxn ang="0">
                  <a:pos x="T8" y="T9"/>
                </a:cxn>
              </a:cxnLst>
              <a:rect l="0" t="0" r="r" b="b"/>
              <a:pathLst>
                <a:path w="320" h="118">
                  <a:moveTo>
                    <a:pt x="7" y="118"/>
                  </a:moveTo>
                  <a:lnTo>
                    <a:pt x="0" y="97"/>
                  </a:lnTo>
                  <a:lnTo>
                    <a:pt x="314" y="0"/>
                  </a:lnTo>
                  <a:lnTo>
                    <a:pt x="320" y="21"/>
                  </a:lnTo>
                  <a:lnTo>
                    <a:pt x="7" y="118"/>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0" name="Freeform 26"/>
            <p:cNvSpPr/>
            <p:nvPr/>
          </p:nvSpPr>
          <p:spPr bwMode="auto">
            <a:xfrm>
              <a:off x="6481483" y="4874713"/>
              <a:ext cx="290328" cy="226673"/>
            </a:xfrm>
            <a:custGeom>
              <a:avLst/>
              <a:gdLst>
                <a:gd name="T0" fmla="*/ 61 w 374"/>
                <a:gd name="T1" fmla="*/ 292 h 292"/>
                <a:gd name="T2" fmla="*/ 0 w 374"/>
                <a:gd name="T3" fmla="*/ 98 h 292"/>
                <a:gd name="T4" fmla="*/ 314 w 374"/>
                <a:gd name="T5" fmla="*/ 0 h 292"/>
                <a:gd name="T6" fmla="*/ 374 w 374"/>
                <a:gd name="T7" fmla="*/ 194 h 292"/>
                <a:gd name="T8" fmla="*/ 61 w 374"/>
                <a:gd name="T9" fmla="*/ 292 h 292"/>
              </a:gdLst>
              <a:ahLst/>
              <a:cxnLst>
                <a:cxn ang="0">
                  <a:pos x="T0" y="T1"/>
                </a:cxn>
                <a:cxn ang="0">
                  <a:pos x="T2" y="T3"/>
                </a:cxn>
                <a:cxn ang="0">
                  <a:pos x="T4" y="T5"/>
                </a:cxn>
                <a:cxn ang="0">
                  <a:pos x="T6" y="T7"/>
                </a:cxn>
                <a:cxn ang="0">
                  <a:pos x="T8" y="T9"/>
                </a:cxn>
              </a:cxnLst>
              <a:rect l="0" t="0" r="r" b="b"/>
              <a:pathLst>
                <a:path w="374" h="292">
                  <a:moveTo>
                    <a:pt x="61" y="292"/>
                  </a:moveTo>
                  <a:lnTo>
                    <a:pt x="0" y="98"/>
                  </a:lnTo>
                  <a:lnTo>
                    <a:pt x="314" y="0"/>
                  </a:lnTo>
                  <a:lnTo>
                    <a:pt x="374" y="194"/>
                  </a:lnTo>
                  <a:lnTo>
                    <a:pt x="61" y="292"/>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1" name="Rectangle 27"/>
            <p:cNvSpPr>
              <a:spLocks noChangeArrowheads="1"/>
            </p:cNvSpPr>
            <p:nvPr/>
          </p:nvSpPr>
          <p:spPr bwMode="auto">
            <a:xfrm>
              <a:off x="5306526" y="4421463"/>
              <a:ext cx="81742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2" name="Rectangle 28"/>
            <p:cNvSpPr>
              <a:spLocks noChangeArrowheads="1"/>
            </p:cNvSpPr>
            <p:nvPr/>
          </p:nvSpPr>
          <p:spPr bwMode="auto">
            <a:xfrm>
              <a:off x="5808001" y="4421463"/>
              <a:ext cx="6055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3" name="Rectangle 29"/>
            <p:cNvSpPr>
              <a:spLocks noChangeArrowheads="1"/>
            </p:cNvSpPr>
            <p:nvPr/>
          </p:nvSpPr>
          <p:spPr bwMode="auto">
            <a:xfrm>
              <a:off x="5652745" y="4421463"/>
              <a:ext cx="62102"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4" name="Rectangle 30"/>
            <p:cNvSpPr>
              <a:spLocks noChangeArrowheads="1"/>
            </p:cNvSpPr>
            <p:nvPr/>
          </p:nvSpPr>
          <p:spPr bwMode="auto">
            <a:xfrm>
              <a:off x="5738136" y="4624848"/>
              <a:ext cx="12653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5" name="Rectangle 31"/>
            <p:cNvSpPr>
              <a:spLocks noChangeArrowheads="1"/>
            </p:cNvSpPr>
            <p:nvPr/>
          </p:nvSpPr>
          <p:spPr bwMode="auto">
            <a:xfrm>
              <a:off x="5738136"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6" name="Rectangle 32"/>
            <p:cNvSpPr>
              <a:spLocks noChangeArrowheads="1"/>
            </p:cNvSpPr>
            <p:nvPr/>
          </p:nvSpPr>
          <p:spPr bwMode="auto">
            <a:xfrm>
              <a:off x="5772292"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7" name="Rectangle 33"/>
            <p:cNvSpPr>
              <a:spLocks noChangeArrowheads="1"/>
            </p:cNvSpPr>
            <p:nvPr/>
          </p:nvSpPr>
          <p:spPr bwMode="auto">
            <a:xfrm>
              <a:off x="6264452" y="4967962"/>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8" name="Rectangle 34"/>
            <p:cNvSpPr>
              <a:spLocks noChangeArrowheads="1"/>
            </p:cNvSpPr>
            <p:nvPr/>
          </p:nvSpPr>
          <p:spPr bwMode="auto">
            <a:xfrm>
              <a:off x="6311804" y="4967962"/>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9" name="Rectangle 35"/>
            <p:cNvSpPr>
              <a:spLocks noChangeArrowheads="1"/>
            </p:cNvSpPr>
            <p:nvPr/>
          </p:nvSpPr>
          <p:spPr bwMode="auto">
            <a:xfrm>
              <a:off x="5690783" y="3761710"/>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0" name="Rectangle 36"/>
            <p:cNvSpPr>
              <a:spLocks noChangeArrowheads="1"/>
            </p:cNvSpPr>
            <p:nvPr/>
          </p:nvSpPr>
          <p:spPr bwMode="auto">
            <a:xfrm>
              <a:off x="5738136"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1" name="Rectangle 37"/>
            <p:cNvSpPr>
              <a:spLocks noChangeArrowheads="1"/>
            </p:cNvSpPr>
            <p:nvPr/>
          </p:nvSpPr>
          <p:spPr bwMode="auto">
            <a:xfrm>
              <a:off x="5772292"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2" name="Rectangle 38"/>
            <p:cNvSpPr>
              <a:spLocks noChangeArrowheads="1"/>
            </p:cNvSpPr>
            <p:nvPr/>
          </p:nvSpPr>
          <p:spPr bwMode="auto">
            <a:xfrm>
              <a:off x="6264452" y="3761710"/>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3" name="Rectangle 39"/>
            <p:cNvSpPr>
              <a:spLocks noChangeArrowheads="1"/>
            </p:cNvSpPr>
            <p:nvPr/>
          </p:nvSpPr>
          <p:spPr bwMode="auto">
            <a:xfrm>
              <a:off x="6311804" y="3761710"/>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4" name="Freeform 40"/>
            <p:cNvSpPr/>
            <p:nvPr/>
          </p:nvSpPr>
          <p:spPr bwMode="auto">
            <a:xfrm>
              <a:off x="5604616" y="5664002"/>
              <a:ext cx="416084" cy="148269"/>
            </a:xfrm>
            <a:custGeom>
              <a:avLst/>
              <a:gdLst>
                <a:gd name="T0" fmla="*/ 328 w 328"/>
                <a:gd name="T1" fmla="*/ 90 h 117"/>
                <a:gd name="T2" fmla="*/ 301 w 328"/>
                <a:gd name="T3" fmla="*/ 117 h 117"/>
                <a:gd name="T4" fmla="*/ 27 w 328"/>
                <a:gd name="T5" fmla="*/ 117 h 117"/>
                <a:gd name="T6" fmla="*/ 0 w 328"/>
                <a:gd name="T7" fmla="*/ 90 h 117"/>
                <a:gd name="T8" fmla="*/ 0 w 328"/>
                <a:gd name="T9" fmla="*/ 27 h 117"/>
                <a:gd name="T10" fmla="*/ 27 w 328"/>
                <a:gd name="T11" fmla="*/ 0 h 117"/>
                <a:gd name="T12" fmla="*/ 301 w 328"/>
                <a:gd name="T13" fmla="*/ 0 h 117"/>
                <a:gd name="T14" fmla="*/ 328 w 328"/>
                <a:gd name="T15" fmla="*/ 27 h 117"/>
                <a:gd name="T16" fmla="*/ 328 w 328"/>
                <a:gd name="T17" fmla="*/ 9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17">
                  <a:moveTo>
                    <a:pt x="328" y="90"/>
                  </a:moveTo>
                  <a:cubicBezTo>
                    <a:pt x="328" y="105"/>
                    <a:pt x="316" y="117"/>
                    <a:pt x="301" y="117"/>
                  </a:cubicBezTo>
                  <a:cubicBezTo>
                    <a:pt x="27" y="117"/>
                    <a:pt x="27" y="117"/>
                    <a:pt x="27" y="117"/>
                  </a:cubicBezTo>
                  <a:cubicBezTo>
                    <a:pt x="12" y="117"/>
                    <a:pt x="0" y="105"/>
                    <a:pt x="0" y="90"/>
                  </a:cubicBezTo>
                  <a:cubicBezTo>
                    <a:pt x="0" y="27"/>
                    <a:pt x="0" y="27"/>
                    <a:pt x="0" y="27"/>
                  </a:cubicBezTo>
                  <a:cubicBezTo>
                    <a:pt x="0" y="12"/>
                    <a:pt x="12" y="0"/>
                    <a:pt x="27" y="0"/>
                  </a:cubicBezTo>
                  <a:cubicBezTo>
                    <a:pt x="301" y="0"/>
                    <a:pt x="301" y="0"/>
                    <a:pt x="301" y="0"/>
                  </a:cubicBezTo>
                  <a:cubicBezTo>
                    <a:pt x="316" y="0"/>
                    <a:pt x="328" y="12"/>
                    <a:pt x="328" y="27"/>
                  </a:cubicBezTo>
                  <a:lnTo>
                    <a:pt x="328" y="90"/>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5" name="Freeform 41"/>
            <p:cNvSpPr/>
            <p:nvPr/>
          </p:nvSpPr>
          <p:spPr bwMode="auto">
            <a:xfrm>
              <a:off x="6547793" y="5664002"/>
              <a:ext cx="40366" cy="167676"/>
            </a:xfrm>
            <a:custGeom>
              <a:avLst/>
              <a:gdLst>
                <a:gd name="T0" fmla="*/ 32 w 32"/>
                <a:gd name="T1" fmla="*/ 116 h 132"/>
                <a:gd name="T2" fmla="*/ 16 w 32"/>
                <a:gd name="T3" fmla="*/ 132 h 132"/>
                <a:gd name="T4" fmla="*/ 16 w 32"/>
                <a:gd name="T5" fmla="*/ 132 h 132"/>
                <a:gd name="T6" fmla="*/ 0 w 32"/>
                <a:gd name="T7" fmla="*/ 116 h 132"/>
                <a:gd name="T8" fmla="*/ 0 w 32"/>
                <a:gd name="T9" fmla="*/ 16 h 132"/>
                <a:gd name="T10" fmla="*/ 16 w 32"/>
                <a:gd name="T11" fmla="*/ 0 h 132"/>
                <a:gd name="T12" fmla="*/ 16 w 32"/>
                <a:gd name="T13" fmla="*/ 0 h 132"/>
                <a:gd name="T14" fmla="*/ 32 w 32"/>
                <a:gd name="T15" fmla="*/ 16 h 132"/>
                <a:gd name="T16" fmla="*/ 32 w 32"/>
                <a:gd name="T17"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2">
                  <a:moveTo>
                    <a:pt x="32" y="116"/>
                  </a:moveTo>
                  <a:cubicBezTo>
                    <a:pt x="32" y="125"/>
                    <a:pt x="25" y="132"/>
                    <a:pt x="16" y="132"/>
                  </a:cubicBezTo>
                  <a:cubicBezTo>
                    <a:pt x="16" y="132"/>
                    <a:pt x="16" y="132"/>
                    <a:pt x="16" y="132"/>
                  </a:cubicBezTo>
                  <a:cubicBezTo>
                    <a:pt x="7" y="132"/>
                    <a:pt x="0" y="125"/>
                    <a:pt x="0" y="116"/>
                  </a:cubicBezTo>
                  <a:cubicBezTo>
                    <a:pt x="0" y="16"/>
                    <a:pt x="0" y="16"/>
                    <a:pt x="0" y="16"/>
                  </a:cubicBezTo>
                  <a:cubicBezTo>
                    <a:pt x="0" y="7"/>
                    <a:pt x="7" y="0"/>
                    <a:pt x="16" y="0"/>
                  </a:cubicBezTo>
                  <a:cubicBezTo>
                    <a:pt x="16" y="0"/>
                    <a:pt x="16" y="0"/>
                    <a:pt x="16" y="0"/>
                  </a:cubicBezTo>
                  <a:cubicBezTo>
                    <a:pt x="25" y="0"/>
                    <a:pt x="32" y="7"/>
                    <a:pt x="32" y="16"/>
                  </a:cubicBezTo>
                  <a:lnTo>
                    <a:pt x="32" y="116"/>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6" name="Freeform 42"/>
            <p:cNvSpPr/>
            <p:nvPr/>
          </p:nvSpPr>
          <p:spPr bwMode="auto">
            <a:xfrm>
              <a:off x="5409771" y="5514180"/>
              <a:ext cx="70641" cy="72194"/>
            </a:xfrm>
            <a:custGeom>
              <a:avLst/>
              <a:gdLst>
                <a:gd name="T0" fmla="*/ 56 w 56"/>
                <a:gd name="T1" fmla="*/ 29 h 57"/>
                <a:gd name="T2" fmla="*/ 28 w 56"/>
                <a:gd name="T3" fmla="*/ 57 h 57"/>
                <a:gd name="T4" fmla="*/ 27 w 56"/>
                <a:gd name="T5" fmla="*/ 57 h 57"/>
                <a:gd name="T6" fmla="*/ 0 w 56"/>
                <a:gd name="T7" fmla="*/ 29 h 57"/>
                <a:gd name="T8" fmla="*/ 0 w 56"/>
                <a:gd name="T9" fmla="*/ 28 h 57"/>
                <a:gd name="T10" fmla="*/ 27 w 56"/>
                <a:gd name="T11" fmla="*/ 0 h 57"/>
                <a:gd name="T12" fmla="*/ 28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8" y="57"/>
                  </a:cubicBezTo>
                  <a:cubicBezTo>
                    <a:pt x="27" y="57"/>
                    <a:pt x="27" y="57"/>
                    <a:pt x="27" y="57"/>
                  </a:cubicBezTo>
                  <a:cubicBezTo>
                    <a:pt x="12" y="57"/>
                    <a:pt x="0" y="44"/>
                    <a:pt x="0" y="29"/>
                  </a:cubicBezTo>
                  <a:cubicBezTo>
                    <a:pt x="0" y="28"/>
                    <a:pt x="0" y="28"/>
                    <a:pt x="0" y="28"/>
                  </a:cubicBezTo>
                  <a:cubicBezTo>
                    <a:pt x="0" y="13"/>
                    <a:pt x="12" y="0"/>
                    <a:pt x="27" y="0"/>
                  </a:cubicBezTo>
                  <a:cubicBezTo>
                    <a:pt x="28" y="0"/>
                    <a:pt x="28" y="0"/>
                    <a:pt x="28"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7" name="Freeform 43"/>
            <p:cNvSpPr/>
            <p:nvPr/>
          </p:nvSpPr>
          <p:spPr bwMode="auto">
            <a:xfrm>
              <a:off x="6062620" y="5514180"/>
              <a:ext cx="71417" cy="72194"/>
            </a:xfrm>
            <a:custGeom>
              <a:avLst/>
              <a:gdLst>
                <a:gd name="T0" fmla="*/ 56 w 56"/>
                <a:gd name="T1" fmla="*/ 29 h 57"/>
                <a:gd name="T2" fmla="*/ 29 w 56"/>
                <a:gd name="T3" fmla="*/ 57 h 57"/>
                <a:gd name="T4" fmla="*/ 28 w 56"/>
                <a:gd name="T5" fmla="*/ 57 h 57"/>
                <a:gd name="T6" fmla="*/ 0 w 56"/>
                <a:gd name="T7" fmla="*/ 29 h 57"/>
                <a:gd name="T8" fmla="*/ 0 w 56"/>
                <a:gd name="T9" fmla="*/ 28 h 57"/>
                <a:gd name="T10" fmla="*/ 28 w 56"/>
                <a:gd name="T11" fmla="*/ 0 h 57"/>
                <a:gd name="T12" fmla="*/ 29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9" y="57"/>
                  </a:cubicBezTo>
                  <a:cubicBezTo>
                    <a:pt x="28" y="57"/>
                    <a:pt x="28" y="57"/>
                    <a:pt x="28" y="57"/>
                  </a:cubicBezTo>
                  <a:cubicBezTo>
                    <a:pt x="13" y="57"/>
                    <a:pt x="0" y="44"/>
                    <a:pt x="0" y="29"/>
                  </a:cubicBezTo>
                  <a:cubicBezTo>
                    <a:pt x="0" y="28"/>
                    <a:pt x="0" y="28"/>
                    <a:pt x="0" y="28"/>
                  </a:cubicBezTo>
                  <a:cubicBezTo>
                    <a:pt x="0" y="13"/>
                    <a:pt x="13" y="0"/>
                    <a:pt x="28" y="0"/>
                  </a:cubicBezTo>
                  <a:cubicBezTo>
                    <a:pt x="29" y="0"/>
                    <a:pt x="29" y="0"/>
                    <a:pt x="29"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8" name="Freeform 44"/>
            <p:cNvSpPr/>
            <p:nvPr/>
          </p:nvSpPr>
          <p:spPr bwMode="auto">
            <a:xfrm>
              <a:off x="5576670" y="5179886"/>
              <a:ext cx="665269" cy="93153"/>
            </a:xfrm>
            <a:custGeom>
              <a:avLst/>
              <a:gdLst>
                <a:gd name="T0" fmla="*/ 524 w 524"/>
                <a:gd name="T1" fmla="*/ 45 h 73"/>
                <a:gd name="T2" fmla="*/ 497 w 524"/>
                <a:gd name="T3" fmla="*/ 73 h 73"/>
                <a:gd name="T4" fmla="*/ 28 w 524"/>
                <a:gd name="T5" fmla="*/ 73 h 73"/>
                <a:gd name="T6" fmla="*/ 0 w 524"/>
                <a:gd name="T7" fmla="*/ 45 h 73"/>
                <a:gd name="T8" fmla="*/ 0 w 524"/>
                <a:gd name="T9" fmla="*/ 27 h 73"/>
                <a:gd name="T10" fmla="*/ 28 w 524"/>
                <a:gd name="T11" fmla="*/ 0 h 73"/>
                <a:gd name="T12" fmla="*/ 497 w 524"/>
                <a:gd name="T13" fmla="*/ 0 h 73"/>
                <a:gd name="T14" fmla="*/ 524 w 524"/>
                <a:gd name="T15" fmla="*/ 27 h 73"/>
                <a:gd name="T16" fmla="*/ 524 w 524"/>
                <a:gd name="T17"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73">
                  <a:moveTo>
                    <a:pt x="524" y="45"/>
                  </a:moveTo>
                  <a:cubicBezTo>
                    <a:pt x="524" y="61"/>
                    <a:pt x="512" y="73"/>
                    <a:pt x="497" y="73"/>
                  </a:cubicBezTo>
                  <a:cubicBezTo>
                    <a:pt x="28" y="73"/>
                    <a:pt x="28" y="73"/>
                    <a:pt x="28" y="73"/>
                  </a:cubicBezTo>
                  <a:cubicBezTo>
                    <a:pt x="12" y="73"/>
                    <a:pt x="0" y="61"/>
                    <a:pt x="0" y="45"/>
                  </a:cubicBezTo>
                  <a:cubicBezTo>
                    <a:pt x="0" y="27"/>
                    <a:pt x="0" y="27"/>
                    <a:pt x="0" y="27"/>
                  </a:cubicBezTo>
                  <a:cubicBezTo>
                    <a:pt x="0" y="12"/>
                    <a:pt x="12" y="0"/>
                    <a:pt x="28" y="0"/>
                  </a:cubicBezTo>
                  <a:cubicBezTo>
                    <a:pt x="497" y="0"/>
                    <a:pt x="497" y="0"/>
                    <a:pt x="497" y="0"/>
                  </a:cubicBezTo>
                  <a:cubicBezTo>
                    <a:pt x="512" y="0"/>
                    <a:pt x="524" y="12"/>
                    <a:pt x="524" y="27"/>
                  </a:cubicBezTo>
                  <a:lnTo>
                    <a:pt x="524" y="45"/>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9" name="Oval 45"/>
            <p:cNvSpPr>
              <a:spLocks noChangeArrowheads="1"/>
            </p:cNvSpPr>
            <p:nvPr/>
          </p:nvSpPr>
          <p:spPr bwMode="auto">
            <a:xfrm>
              <a:off x="6128603" y="3612665"/>
              <a:ext cx="111784" cy="111008"/>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60" name="Oval 46"/>
            <p:cNvSpPr>
              <a:spLocks noChangeArrowheads="1"/>
            </p:cNvSpPr>
            <p:nvPr/>
          </p:nvSpPr>
          <p:spPr bwMode="auto">
            <a:xfrm>
              <a:off x="5325933" y="3617323"/>
              <a:ext cx="111784" cy="111784"/>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grpSp>
      <p:grpSp>
        <p:nvGrpSpPr>
          <p:cNvPr id="3" name="组合 2"/>
          <p:cNvGrpSpPr/>
          <p:nvPr/>
        </p:nvGrpSpPr>
        <p:grpSpPr>
          <a:xfrm>
            <a:off x="443983" y="1112313"/>
            <a:ext cx="1936868" cy="1936868"/>
            <a:chOff x="2572456" y="958222"/>
            <a:chExt cx="1936868" cy="1936868"/>
          </a:xfrm>
        </p:grpSpPr>
        <p:grpSp>
          <p:nvGrpSpPr>
            <p:cNvPr id="61" name="组合 60"/>
            <p:cNvGrpSpPr/>
            <p:nvPr/>
          </p:nvGrpSpPr>
          <p:grpSpPr>
            <a:xfrm>
              <a:off x="2572456" y="958222"/>
              <a:ext cx="1936868" cy="1936868"/>
              <a:chOff x="11207774" y="442662"/>
              <a:chExt cx="504056" cy="504056"/>
            </a:xfrm>
            <a:solidFill>
              <a:srgbClr val="B3DF63"/>
            </a:solidFill>
            <a:effectLst>
              <a:outerShdw blurRad="50800" dist="38100" dir="5400000" algn="t" rotWithShape="0">
                <a:prstClr val="black">
                  <a:alpha val="40000"/>
                </a:prstClr>
              </a:outerShdw>
            </a:effectLst>
          </p:grpSpPr>
          <p:sp>
            <p:nvSpPr>
              <p:cNvPr id="62" name="椭圆 61"/>
              <p:cNvSpPr/>
              <p:nvPr/>
            </p:nvSpPr>
            <p:spPr>
              <a:xfrm>
                <a:off x="11273029" y="517620"/>
                <a:ext cx="373547" cy="373547"/>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63" name="椭圆 62"/>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sp>
          <p:nvSpPr>
            <p:cNvPr id="64" name="TextBox 1"/>
            <p:cNvSpPr txBox="1"/>
            <p:nvPr/>
          </p:nvSpPr>
          <p:spPr>
            <a:xfrm>
              <a:off x="2815371" y="1264937"/>
              <a:ext cx="1451038" cy="1323439"/>
            </a:xfrm>
            <a:prstGeom prst="rect">
              <a:avLst/>
            </a:prstGeom>
            <a:noFill/>
          </p:spPr>
          <p:txBody>
            <a:bodyPr wrap="none" rtlCol="0">
              <a:spAutoFit/>
            </a:bodyPr>
            <a:lstStyle/>
            <a:p>
              <a:r>
                <a:rPr lang="en-US" altLang="zh-CN"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03</a:t>
              </a:r>
              <a:endParaRPr lang="zh-CN" altLang="en-US"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grpSp>
        <p:nvGrpSpPr>
          <p:cNvPr id="65" name="组合 64"/>
          <p:cNvGrpSpPr/>
          <p:nvPr/>
        </p:nvGrpSpPr>
        <p:grpSpPr>
          <a:xfrm rot="5400000">
            <a:off x="7939470" y="-3214903"/>
            <a:ext cx="942183" cy="7462505"/>
            <a:chOff x="-11273" y="-594773"/>
            <a:chExt cx="719786" cy="7462505"/>
          </a:xfrm>
        </p:grpSpPr>
        <p:sp>
          <p:nvSpPr>
            <p:cNvPr id="66" name="等腰三角形 6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等腰三角形 6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等腰三角形 67"/>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等腰三角形 6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等腰三角形 6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等腰三角形 7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等腰三角形 7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等腰三角形 7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等腰三角形 7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8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800" fill="hold"/>
                                        <p:tgtEl>
                                          <p:spTgt spid="10"/>
                                        </p:tgtEl>
                                        <p:attrNameLst>
                                          <p:attrName>ppt_y</p:attrName>
                                        </p:attrNameLst>
                                      </p:cBhvr>
                                      <p:tavLst>
                                        <p:tav tm="0">
                                          <p:val>
                                            <p:strVal val="#ppt_y"/>
                                          </p:val>
                                        </p:tav>
                                        <p:tav tm="100000">
                                          <p:val>
                                            <p:strVal val="#ppt_y"/>
                                          </p:val>
                                        </p:tav>
                                      </p:tavLst>
                                    </p:anim>
                                    <p:anim calcmode="lin" valueType="num">
                                      <p:cBhvr>
                                        <p:cTn id="9" dur="8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8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800" tmFilter="0,0; .5, 1; 1, 1"/>
                                        <p:tgtEl>
                                          <p:spTgt spid="10"/>
                                        </p:tgtEl>
                                      </p:cBhvr>
                                    </p:animEffect>
                                  </p:childTnLst>
                                </p:cTn>
                              </p:par>
                            </p:childTnLst>
                          </p:cTn>
                        </p:par>
                        <p:par>
                          <p:cTn id="12" fill="hold">
                            <p:stCondLst>
                              <p:cond delay="1279"/>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元组与元组定义</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30360" y="1465457"/>
            <a:ext cx="10813742" cy="2601546"/>
          </a:xfrm>
          <a:prstGeom prst="rect">
            <a:avLst/>
          </a:prstGeom>
        </p:spPr>
        <p:txBody>
          <a:bodyPr wrap="square">
            <a:spAutoFit/>
          </a:bodyPr>
          <a:lstStyle/>
          <a:p>
            <a:pPr indent="457200">
              <a:lnSpc>
                <a:spcPct val="150000"/>
              </a:lnSpc>
            </a:pPr>
            <a:r>
              <a:rPr lang="zh-CN" altLang="zh-CN" sz="2800" dirty="0">
                <a:latin typeface="+mn-ea"/>
              </a:rPr>
              <a:t>元组（</a:t>
            </a:r>
            <a:r>
              <a:rPr lang="en-US" altLang="zh-CN" sz="2800" dirty="0">
                <a:latin typeface="+mn-ea"/>
              </a:rPr>
              <a:t>tuple</a:t>
            </a:r>
            <a:r>
              <a:rPr lang="zh-CN" altLang="zh-CN" sz="2800" dirty="0">
                <a:latin typeface="+mn-ea"/>
              </a:rPr>
              <a:t>）与列表类似，也是用来存放一组相关的数据。两者的不同之处主要有两点：</a:t>
            </a:r>
            <a:endParaRPr lang="zh-CN" altLang="zh-CN" sz="2800" dirty="0">
              <a:latin typeface="+mn-ea"/>
            </a:endParaRPr>
          </a:p>
          <a:p>
            <a:pPr marL="971550" lvl="1" indent="-514350">
              <a:lnSpc>
                <a:spcPct val="150000"/>
              </a:lnSpc>
              <a:buFont typeface="+mj-lt"/>
              <a:buAutoNum type="alphaLcParenR"/>
            </a:pPr>
            <a:r>
              <a:rPr lang="zh-CN" altLang="zh-CN" sz="2800" dirty="0">
                <a:latin typeface="+mn-ea"/>
              </a:rPr>
              <a:t>元组使用圆括号（），列表使用方括号</a:t>
            </a:r>
            <a:r>
              <a:rPr lang="en-US" altLang="zh-CN" sz="2800" dirty="0">
                <a:latin typeface="+mn-ea"/>
              </a:rPr>
              <a:t>[]</a:t>
            </a:r>
            <a:r>
              <a:rPr lang="zh-CN" altLang="zh-CN" sz="2800" dirty="0">
                <a:latin typeface="+mn-ea"/>
              </a:rPr>
              <a:t>；</a:t>
            </a:r>
            <a:endParaRPr lang="en-US" altLang="zh-CN" sz="2800" dirty="0">
              <a:latin typeface="+mn-ea"/>
            </a:endParaRPr>
          </a:p>
          <a:p>
            <a:pPr marL="971550" lvl="1" indent="-514350">
              <a:lnSpc>
                <a:spcPct val="150000"/>
              </a:lnSpc>
              <a:buFont typeface="+mj-lt"/>
              <a:buAutoNum type="alphaLcParenR"/>
            </a:pPr>
            <a:r>
              <a:rPr lang="zh-CN" altLang="zh-CN" sz="2800" dirty="0">
                <a:latin typeface="+mn-ea"/>
              </a:rPr>
              <a:t>元组的元素不能修</a:t>
            </a:r>
            <a:r>
              <a:rPr lang="zh-CN" altLang="en-US" sz="2800" dirty="0">
                <a:latin typeface="+mn-ea"/>
              </a:rPr>
              <a:t>改。</a:t>
            </a:r>
            <a:endParaRPr lang="zh-CN" altLang="zh-CN" sz="2800" dirty="0">
              <a:latin typeface="+mn-ea"/>
            </a:endParaRPr>
          </a:p>
        </p:txBody>
      </p:sp>
      <p:sp>
        <p:nvSpPr>
          <p:cNvPr id="2" name="矩形 1"/>
          <p:cNvSpPr/>
          <p:nvPr/>
        </p:nvSpPr>
        <p:spPr>
          <a:xfrm>
            <a:off x="1385018" y="5023211"/>
            <a:ext cx="6647974" cy="523220"/>
          </a:xfrm>
          <a:prstGeom prst="rect">
            <a:avLst/>
          </a:prstGeom>
        </p:spPr>
        <p:txBody>
          <a:bodyPr wrap="none">
            <a:spAutoFit/>
          </a:bodyPr>
          <a:lstStyle/>
          <a:p>
            <a:r>
              <a:rPr lang="zh-CN" altLang="en-US" sz="2800" dirty="0">
                <a:solidFill>
                  <a:srgbClr val="C00000"/>
                </a:solidFill>
              </a:rPr>
              <a:t>可以将元组理解为不能修改的“列表”。</a:t>
            </a:r>
            <a:endParaRPr lang="zh-CN" altLang="en-US" sz="2800" dirty="0">
              <a:solidFill>
                <a:srgbClr val="C00000"/>
              </a:solidFill>
            </a:endParaRPr>
          </a:p>
        </p:txBody>
      </p:sp>
    </p:spTree>
  </p:cSld>
  <p:clrMapOvr>
    <a:masterClrMapping/>
  </p:clrMapOvr>
  <p:transition spd="slow">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元组与元组定义</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776097" y="1374164"/>
            <a:ext cx="6769461" cy="1215031"/>
          </a:xfrm>
          <a:prstGeom prst="rect">
            <a:avLst/>
          </a:prstGeom>
        </p:spPr>
      </p:pic>
      <p:pic>
        <p:nvPicPr>
          <p:cNvPr id="6" name="图片 5"/>
          <p:cNvPicPr>
            <a:picLocks noChangeAspect="1"/>
          </p:cNvPicPr>
          <p:nvPr/>
        </p:nvPicPr>
        <p:blipFill>
          <a:blip r:embed="rId2"/>
          <a:stretch>
            <a:fillRect/>
          </a:stretch>
        </p:blipFill>
        <p:spPr>
          <a:xfrm>
            <a:off x="787301" y="3139436"/>
            <a:ext cx="6758257" cy="960926"/>
          </a:xfrm>
          <a:prstGeom prst="rect">
            <a:avLst/>
          </a:prstGeom>
        </p:spPr>
      </p:pic>
      <p:sp>
        <p:nvSpPr>
          <p:cNvPr id="11" name="矩形 10"/>
          <p:cNvSpPr/>
          <p:nvPr/>
        </p:nvSpPr>
        <p:spPr>
          <a:xfrm>
            <a:off x="8166604" y="1837300"/>
            <a:ext cx="3499556" cy="1926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rgbClr val="FF9900"/>
                </a:solidFill>
              </a:rPr>
              <a:t>元组是不可变的：</a:t>
            </a:r>
            <a:endParaRPr lang="en-US" altLang="zh-CN" b="1" dirty="0">
              <a:solidFill>
                <a:srgbClr val="FF9900"/>
              </a:solidFill>
            </a:endParaRPr>
          </a:p>
          <a:p>
            <a:pPr>
              <a:lnSpc>
                <a:spcPct val="150000"/>
              </a:lnSpc>
            </a:pPr>
            <a:r>
              <a:rPr lang="en-US" altLang="zh-CN" b="1" dirty="0">
                <a:solidFill>
                  <a:srgbClr val="FF9900"/>
                </a:solidFill>
              </a:rPr>
              <a:t>	</a:t>
            </a:r>
            <a:r>
              <a:rPr lang="zh-CN" altLang="en-US" b="1" dirty="0">
                <a:solidFill>
                  <a:srgbClr val="FF9900"/>
                </a:solidFill>
              </a:rPr>
              <a:t>既不能增加元素；</a:t>
            </a:r>
            <a:endParaRPr lang="en-US" altLang="zh-CN" b="1" dirty="0">
              <a:solidFill>
                <a:srgbClr val="FF9900"/>
              </a:solidFill>
            </a:endParaRPr>
          </a:p>
          <a:p>
            <a:pPr>
              <a:lnSpc>
                <a:spcPct val="150000"/>
              </a:lnSpc>
            </a:pPr>
            <a:r>
              <a:rPr lang="en-US" altLang="zh-CN" b="1" dirty="0">
                <a:solidFill>
                  <a:srgbClr val="FF9900"/>
                </a:solidFill>
              </a:rPr>
              <a:t>	</a:t>
            </a:r>
            <a:r>
              <a:rPr lang="zh-CN" altLang="en-US" b="1" dirty="0">
                <a:solidFill>
                  <a:srgbClr val="FF9900"/>
                </a:solidFill>
              </a:rPr>
              <a:t>也不能修改元素。</a:t>
            </a:r>
            <a:endParaRPr lang="zh-CN" altLang="en-US" b="1" dirty="0">
              <a:solidFill>
                <a:srgbClr val="FF9900"/>
              </a:solidFill>
            </a:endParaRPr>
          </a:p>
        </p:txBody>
      </p:sp>
      <p:pic>
        <p:nvPicPr>
          <p:cNvPr id="7" name="图片 6"/>
          <p:cNvPicPr>
            <a:picLocks noChangeAspect="1"/>
          </p:cNvPicPr>
          <p:nvPr/>
        </p:nvPicPr>
        <p:blipFill>
          <a:blip r:embed="rId3"/>
          <a:stretch>
            <a:fillRect/>
          </a:stretch>
        </p:blipFill>
        <p:spPr>
          <a:xfrm>
            <a:off x="787301" y="4922470"/>
            <a:ext cx="5872485" cy="1228026"/>
          </a:xfrm>
          <a:prstGeom prst="rect">
            <a:avLst/>
          </a:prstGeom>
        </p:spPr>
      </p:pic>
      <p:sp>
        <p:nvSpPr>
          <p:cNvPr id="13" name="矩形 12"/>
          <p:cNvSpPr/>
          <p:nvPr/>
        </p:nvSpPr>
        <p:spPr>
          <a:xfrm>
            <a:off x="8166604" y="4573394"/>
            <a:ext cx="3499556" cy="1926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rgbClr val="FF9900"/>
                </a:solidFill>
              </a:rPr>
              <a:t>不使用“（）”，</a:t>
            </a:r>
            <a:endParaRPr lang="en-US" altLang="zh-CN" b="1" dirty="0">
              <a:solidFill>
                <a:srgbClr val="FF9900"/>
              </a:solidFill>
            </a:endParaRPr>
          </a:p>
          <a:p>
            <a:pPr>
              <a:lnSpc>
                <a:spcPct val="150000"/>
              </a:lnSpc>
            </a:pPr>
            <a:r>
              <a:rPr lang="zh-CN" altLang="en-US" b="1" dirty="0">
                <a:solidFill>
                  <a:srgbClr val="FF9900"/>
                </a:solidFill>
              </a:rPr>
              <a:t>直接的</a:t>
            </a:r>
            <a:r>
              <a:rPr lang="zh-CN" altLang="zh-CN" b="1" dirty="0">
                <a:solidFill>
                  <a:srgbClr val="FF9900"/>
                </a:solidFill>
              </a:rPr>
              <a:t>多个数据用“，”隔开也可以定义元组</a:t>
            </a:r>
            <a:r>
              <a:rPr lang="zh-CN" altLang="en-US" b="1" dirty="0">
                <a:solidFill>
                  <a:srgbClr val="FF9900"/>
                </a:solidFill>
              </a:rPr>
              <a:t>。</a:t>
            </a:r>
            <a:endParaRPr lang="zh-CN" altLang="en-US" b="1" dirty="0">
              <a:solidFill>
                <a:srgbClr val="FF9900"/>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元组与元组定义</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454335" y="2022586"/>
            <a:ext cx="3499556" cy="1230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rgbClr val="FF9900"/>
                </a:solidFill>
              </a:rPr>
              <a:t>元组</a:t>
            </a:r>
            <a:r>
              <a:rPr lang="zh-CN" altLang="zh-CN" b="1" dirty="0">
                <a:solidFill>
                  <a:srgbClr val="FF9900"/>
                </a:solidFill>
              </a:rPr>
              <a:t>只有</a:t>
            </a:r>
            <a:r>
              <a:rPr lang="en-US" altLang="zh-CN" b="1" dirty="0">
                <a:solidFill>
                  <a:srgbClr val="FF9900"/>
                </a:solidFill>
              </a:rPr>
              <a:t>1</a:t>
            </a:r>
            <a:r>
              <a:rPr lang="zh-CN" altLang="zh-CN" b="1" dirty="0">
                <a:solidFill>
                  <a:srgbClr val="FF9900"/>
                </a:solidFill>
              </a:rPr>
              <a:t>个元素时，系统将其视作单个的字符串</a:t>
            </a:r>
            <a:r>
              <a:rPr lang="zh-CN" altLang="en-US" b="1" dirty="0">
                <a:solidFill>
                  <a:srgbClr val="FF9900"/>
                </a:solidFill>
              </a:rPr>
              <a:t>。</a:t>
            </a:r>
            <a:endParaRPr lang="zh-CN" altLang="en-US" b="1" dirty="0">
              <a:solidFill>
                <a:srgbClr val="FF9900"/>
              </a:solidFill>
            </a:endParaRPr>
          </a:p>
        </p:txBody>
      </p:sp>
      <p:sp>
        <p:nvSpPr>
          <p:cNvPr id="13" name="矩形 12"/>
          <p:cNvSpPr/>
          <p:nvPr/>
        </p:nvSpPr>
        <p:spPr>
          <a:xfrm>
            <a:off x="7454335" y="3902611"/>
            <a:ext cx="3499556" cy="1131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rgbClr val="C00000"/>
                </a:solidFill>
              </a:rPr>
              <a:t>在</a:t>
            </a:r>
            <a:r>
              <a:rPr lang="en-US" altLang="zh-CN" b="1" dirty="0">
                <a:solidFill>
                  <a:srgbClr val="C00000"/>
                </a:solidFill>
              </a:rPr>
              <a:t>1</a:t>
            </a:r>
            <a:r>
              <a:rPr lang="zh-CN" altLang="en-US" b="1" dirty="0">
                <a:solidFill>
                  <a:srgbClr val="C00000"/>
                </a:solidFill>
              </a:rPr>
              <a:t>个元素后跟上‘，’才能</a:t>
            </a:r>
            <a:r>
              <a:rPr lang="zh-CN" altLang="zh-CN" b="1" dirty="0">
                <a:solidFill>
                  <a:srgbClr val="C00000"/>
                </a:solidFill>
              </a:rPr>
              <a:t>定义</a:t>
            </a:r>
            <a:r>
              <a:rPr lang="zh-CN" altLang="en-US" b="1" dirty="0">
                <a:solidFill>
                  <a:srgbClr val="C00000"/>
                </a:solidFill>
              </a:rPr>
              <a:t>单元素的</a:t>
            </a:r>
            <a:r>
              <a:rPr lang="zh-CN" altLang="zh-CN" b="1" dirty="0">
                <a:solidFill>
                  <a:srgbClr val="C00000"/>
                </a:solidFill>
              </a:rPr>
              <a:t>元组</a:t>
            </a:r>
            <a:r>
              <a:rPr lang="zh-CN" altLang="en-US" b="1" dirty="0">
                <a:solidFill>
                  <a:srgbClr val="C00000"/>
                </a:solidFill>
              </a:rPr>
              <a:t>。</a:t>
            </a:r>
            <a:endParaRPr lang="zh-CN" altLang="en-US" b="1" dirty="0">
              <a:solidFill>
                <a:srgbClr val="C00000"/>
              </a:solidFill>
            </a:endParaRPr>
          </a:p>
        </p:txBody>
      </p:sp>
      <p:pic>
        <p:nvPicPr>
          <p:cNvPr id="2" name="图片 1"/>
          <p:cNvPicPr>
            <a:picLocks noChangeAspect="1"/>
          </p:cNvPicPr>
          <p:nvPr/>
        </p:nvPicPr>
        <p:blipFill>
          <a:blip r:embed="rId1"/>
          <a:stretch>
            <a:fillRect/>
          </a:stretch>
        </p:blipFill>
        <p:spPr>
          <a:xfrm>
            <a:off x="1071326" y="1867570"/>
            <a:ext cx="5384387" cy="3280810"/>
          </a:xfrm>
          <a:prstGeom prst="rect">
            <a:avLst/>
          </a:prstGeom>
        </p:spPr>
      </p:pic>
      <p:sp>
        <p:nvSpPr>
          <p:cNvPr id="3" name="椭圆 2"/>
          <p:cNvSpPr/>
          <p:nvPr/>
        </p:nvSpPr>
        <p:spPr>
          <a:xfrm>
            <a:off x="2261937" y="4292867"/>
            <a:ext cx="240631" cy="25025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13" idx="1"/>
            <a:endCxn id="3" idx="6"/>
          </p:cNvCxnSpPr>
          <p:nvPr/>
        </p:nvCxnSpPr>
        <p:spPr>
          <a:xfrm flipH="1" flipV="1">
            <a:off x="2502568" y="4417996"/>
            <a:ext cx="4951767" cy="50316"/>
          </a:xfrm>
          <a:prstGeom prst="straightConnector1">
            <a:avLst/>
          </a:prstGeom>
          <a:ln w="19050">
            <a:solidFill>
              <a:srgbClr val="C00000"/>
            </a:solidFill>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元组的操作</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76097" y="1219048"/>
            <a:ext cx="9812981" cy="1308884"/>
          </a:xfrm>
          <a:prstGeom prst="rect">
            <a:avLst/>
          </a:prstGeom>
        </p:spPr>
        <p:txBody>
          <a:bodyPr wrap="square">
            <a:spAutoFit/>
          </a:bodyPr>
          <a:lstStyle/>
          <a:p>
            <a:pPr indent="457200">
              <a:lnSpc>
                <a:spcPct val="150000"/>
              </a:lnSpc>
            </a:pPr>
            <a:r>
              <a:rPr lang="zh-CN" altLang="zh-CN" sz="2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元组是</a:t>
            </a:r>
            <a:r>
              <a:rPr lang="zh-CN" altLang="en-US" sz="2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2800"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不能修改</a:t>
            </a:r>
            <a:r>
              <a:rPr lang="zh-CN" altLang="en-US" sz="2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”的</a:t>
            </a:r>
            <a:r>
              <a:rPr lang="zh-CN" altLang="zh-CN" sz="2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列表，</a:t>
            </a:r>
            <a:r>
              <a:rPr lang="zh-CN" altLang="en-US" sz="2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因此列表中</a:t>
            </a:r>
            <a:r>
              <a:rPr lang="zh-CN" altLang="en-US" sz="2800" kern="0" dirty="0">
                <a:solidFill>
                  <a:srgbClr val="C00000"/>
                </a:solidFill>
                <a:latin typeface="微软雅黑" panose="020B0503020204020204" pitchFamily="34" charset="-122"/>
                <a:ea typeface="微软雅黑" panose="020B0503020204020204" pitchFamily="34" charset="-122"/>
              </a:rPr>
              <a:t>不涉及</a:t>
            </a:r>
            <a:r>
              <a:rPr lang="zh-CN" altLang="zh-CN" sz="2800" kern="0" dirty="0">
                <a:solidFill>
                  <a:srgbClr val="C00000"/>
                </a:solidFill>
                <a:latin typeface="微软雅黑" panose="020B0503020204020204" pitchFamily="34" charset="-122"/>
                <a:ea typeface="微软雅黑" panose="020B0503020204020204" pitchFamily="34" charset="-122"/>
              </a:rPr>
              <a:t>元素</a:t>
            </a:r>
            <a:r>
              <a:rPr lang="zh-CN" altLang="en-US" sz="2800" kern="0" dirty="0">
                <a:solidFill>
                  <a:srgbClr val="C00000"/>
                </a:solidFill>
                <a:latin typeface="微软雅黑" panose="020B0503020204020204" pitchFamily="34" charset="-122"/>
                <a:ea typeface="微软雅黑" panose="020B0503020204020204" pitchFamily="34" charset="-122"/>
              </a:rPr>
              <a:t>修改</a:t>
            </a:r>
            <a:r>
              <a:rPr lang="zh-CN" altLang="en-US" sz="2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的操作都适用于元组。</a:t>
            </a:r>
            <a:endParaRPr lang="zh-CN" altLang="en-US" sz="2800"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406457" y="2805656"/>
          <a:ext cx="8854074" cy="3739528"/>
        </p:xfrm>
        <a:graphic>
          <a:graphicData uri="http://schemas.openxmlformats.org/drawingml/2006/table">
            <a:tbl>
              <a:tblPr firstRow="1" firstCol="1" bandRow="1">
                <a:tableStyleId>{5C22544A-7EE6-4342-B048-85BDC9FD1C3A}</a:tableStyleId>
              </a:tblPr>
              <a:tblGrid>
                <a:gridCol w="3007715"/>
                <a:gridCol w="2839722"/>
                <a:gridCol w="3006637"/>
              </a:tblGrid>
              <a:tr h="287656">
                <a:tc>
                  <a:txBody>
                    <a:bodyPr/>
                    <a:lstStyle/>
                    <a:p>
                      <a:pPr algn="ctr">
                        <a:lnSpc>
                          <a:spcPts val="1200"/>
                        </a:lnSpc>
                        <a:spcAft>
                          <a:spcPts val="0"/>
                        </a:spcAft>
                      </a:pPr>
                      <a:r>
                        <a:rPr lang="zh-CN" sz="1600" kern="100">
                          <a:effectLst/>
                        </a:rPr>
                        <a:t>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元组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287656">
                <a:tc>
                  <a:txBody>
                    <a:bodyPr/>
                    <a:lstStyle/>
                    <a:p>
                      <a:pPr algn="ctr">
                        <a:lnSpc>
                          <a:spcPts val="1200"/>
                        </a:lnSpc>
                        <a:spcAft>
                          <a:spcPts val="0"/>
                        </a:spcAft>
                      </a:pPr>
                      <a:r>
                        <a:rPr lang="zh-CN" sz="1600" kern="100">
                          <a:effectLst/>
                        </a:rPr>
                        <a:t>读元素</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287656">
                <a:tc>
                  <a:txBody>
                    <a:bodyPr/>
                    <a:lstStyle/>
                    <a:p>
                      <a:pPr algn="ctr">
                        <a:lnSpc>
                          <a:spcPts val="1200"/>
                        </a:lnSpc>
                        <a:spcAft>
                          <a:spcPts val="0"/>
                        </a:spcAft>
                      </a:pPr>
                      <a:r>
                        <a:rPr lang="zh-CN" sz="1600" kern="100">
                          <a:effectLst/>
                        </a:rPr>
                        <a:t>写元素</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287656">
                <a:tc>
                  <a:txBody>
                    <a:bodyPr/>
                    <a:lstStyle/>
                    <a:p>
                      <a:pPr algn="ctr">
                        <a:lnSpc>
                          <a:spcPts val="1200"/>
                        </a:lnSpc>
                        <a:spcAft>
                          <a:spcPts val="0"/>
                        </a:spcAft>
                      </a:pPr>
                      <a:r>
                        <a:rPr lang="en-US" sz="1600" kern="100">
                          <a:effectLst/>
                        </a:rPr>
                        <a:t>append</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287656">
                <a:tc>
                  <a:txBody>
                    <a:bodyPr/>
                    <a:lstStyle/>
                    <a:p>
                      <a:pPr algn="ctr">
                        <a:lnSpc>
                          <a:spcPts val="1200"/>
                        </a:lnSpc>
                        <a:spcAft>
                          <a:spcPts val="0"/>
                        </a:spcAft>
                      </a:pPr>
                      <a:r>
                        <a:rPr lang="en-US" sz="1600" kern="100">
                          <a:effectLst/>
                        </a:rPr>
                        <a:t>insert</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287656">
                <a:tc>
                  <a:txBody>
                    <a:bodyPr/>
                    <a:lstStyle/>
                    <a:p>
                      <a:pPr algn="ctr">
                        <a:lnSpc>
                          <a:spcPts val="1200"/>
                        </a:lnSpc>
                        <a:spcAft>
                          <a:spcPts val="0"/>
                        </a:spcAft>
                      </a:pPr>
                      <a:r>
                        <a:rPr lang="en-US" sz="1600" kern="100">
                          <a:effectLst/>
                        </a:rPr>
                        <a:t>pop</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287656">
                <a:tc>
                  <a:txBody>
                    <a:bodyPr/>
                    <a:lstStyle/>
                    <a:p>
                      <a:pPr algn="ctr">
                        <a:lnSpc>
                          <a:spcPts val="1200"/>
                        </a:lnSpc>
                        <a:spcAft>
                          <a:spcPts val="0"/>
                        </a:spcAft>
                      </a:pPr>
                      <a:r>
                        <a:rPr lang="en-US" sz="1600" kern="100">
                          <a:effectLst/>
                        </a:rPr>
                        <a:t>del</a:t>
                      </a:r>
                      <a:r>
                        <a:rPr lang="zh-CN" sz="1600" kern="100">
                          <a:effectLst/>
                        </a:rPr>
                        <a:t>命令</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只支持删除整个元组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287656">
                <a:tc>
                  <a:txBody>
                    <a:bodyPr/>
                    <a:lstStyle/>
                    <a:p>
                      <a:pPr algn="ctr">
                        <a:lnSpc>
                          <a:spcPts val="1200"/>
                        </a:lnSpc>
                        <a:spcAft>
                          <a:spcPts val="0"/>
                        </a:spcAft>
                      </a:pPr>
                      <a:r>
                        <a:rPr lang="en-US" sz="1600" kern="100">
                          <a:effectLst/>
                        </a:rPr>
                        <a:t>remove</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287656">
                <a:tc>
                  <a:txBody>
                    <a:bodyPr/>
                    <a:lstStyle/>
                    <a:p>
                      <a:pPr algn="ctr">
                        <a:lnSpc>
                          <a:spcPts val="1200"/>
                        </a:lnSpc>
                        <a:spcAft>
                          <a:spcPts val="0"/>
                        </a:spcAft>
                      </a:pPr>
                      <a:r>
                        <a:rPr lang="en-US" sz="1600" kern="100">
                          <a:effectLst/>
                        </a:rPr>
                        <a:t>len</a:t>
                      </a:r>
                      <a:r>
                        <a:rPr lang="zh-CN" sz="1600" kern="100">
                          <a:effectLst/>
                        </a:rPr>
                        <a:t>函数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287656">
                <a:tc>
                  <a:txBody>
                    <a:bodyPr/>
                    <a:lstStyle/>
                    <a:p>
                      <a:pPr algn="ctr">
                        <a:lnSpc>
                          <a:spcPts val="1200"/>
                        </a:lnSpc>
                        <a:spcAft>
                          <a:spcPts val="0"/>
                        </a:spcAft>
                      </a:pPr>
                      <a:r>
                        <a:rPr lang="en-US" sz="1600" kern="100">
                          <a:effectLst/>
                        </a:rPr>
                        <a:t>in</a:t>
                      </a:r>
                      <a:r>
                        <a:rPr lang="zh-CN" sz="1600" kern="100">
                          <a:effectLst/>
                        </a:rPr>
                        <a:t>运算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287656">
                <a:tc>
                  <a:txBody>
                    <a:bodyPr/>
                    <a:lstStyle/>
                    <a:p>
                      <a:pPr algn="ctr">
                        <a:lnSpc>
                          <a:spcPts val="1200"/>
                        </a:lnSpc>
                        <a:spcAft>
                          <a:spcPts val="0"/>
                        </a:spcAft>
                      </a:pPr>
                      <a:r>
                        <a:rPr lang="en-US" sz="1600" kern="100">
                          <a:effectLst/>
                        </a:rPr>
                        <a:t>not in</a:t>
                      </a:r>
                      <a:r>
                        <a:rPr lang="zh-CN" sz="1600" kern="100">
                          <a:effectLst/>
                        </a:rPr>
                        <a:t>运算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287656">
                <a:tc>
                  <a:txBody>
                    <a:bodyPr/>
                    <a:lstStyle/>
                    <a:p>
                      <a:pPr algn="ctr">
                        <a:lnSpc>
                          <a:spcPts val="1200"/>
                        </a:lnSpc>
                        <a:spcAft>
                          <a:spcPts val="0"/>
                        </a:spcAft>
                      </a:pPr>
                      <a:r>
                        <a:rPr lang="en-US" sz="1600" kern="100">
                          <a:effectLst/>
                        </a:rPr>
                        <a:t>index</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287656">
                <a:tc>
                  <a:txBody>
                    <a:bodyPr/>
                    <a:lstStyle/>
                    <a:p>
                      <a:pPr algn="ctr">
                        <a:lnSpc>
                          <a:spcPts val="1200"/>
                        </a:lnSpc>
                        <a:spcAft>
                          <a:spcPts val="0"/>
                        </a:spcAft>
                      </a:pPr>
                      <a:r>
                        <a:rPr lang="en-US" sz="1600" kern="100">
                          <a:effectLst/>
                        </a:rPr>
                        <a:t>count</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bl>
          </a:graphicData>
        </a:graphic>
      </p:graphicFrame>
    </p:spTree>
  </p:cSld>
  <p:clrMapOvr>
    <a:masterClrMapping/>
  </p:clrMapOvr>
  <p:transition spd="slow">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元组的操作</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1396833" y="1477369"/>
          <a:ext cx="8988826" cy="4230408"/>
        </p:xfrm>
        <a:graphic>
          <a:graphicData uri="http://schemas.openxmlformats.org/drawingml/2006/table">
            <a:tbl>
              <a:tblPr firstRow="1" firstCol="1" bandRow="1">
                <a:tableStyleId>{5C22544A-7EE6-4342-B048-85BDC9FD1C3A}</a:tableStyleId>
              </a:tblPr>
              <a:tblGrid>
                <a:gridCol w="3053490"/>
                <a:gridCol w="2882940"/>
                <a:gridCol w="3052396"/>
              </a:tblGrid>
              <a:tr h="325416">
                <a:tc>
                  <a:txBody>
                    <a:bodyPr/>
                    <a:lstStyle/>
                    <a:p>
                      <a:pPr algn="ctr">
                        <a:lnSpc>
                          <a:spcPts val="1200"/>
                        </a:lnSpc>
                        <a:spcAft>
                          <a:spcPts val="0"/>
                        </a:spcAft>
                      </a:pPr>
                      <a:r>
                        <a:rPr lang="zh-CN" sz="1600" kern="100" dirty="0">
                          <a:effectLst/>
                        </a:rPr>
                        <a:t>操作</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元组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325416">
                <a:tc>
                  <a:txBody>
                    <a:bodyPr/>
                    <a:lstStyle/>
                    <a:p>
                      <a:pPr algn="ctr">
                        <a:lnSpc>
                          <a:spcPts val="1200"/>
                        </a:lnSpc>
                        <a:spcAft>
                          <a:spcPts val="0"/>
                        </a:spcAft>
                      </a:pPr>
                      <a:r>
                        <a:rPr lang="zh-CN" sz="1600" kern="100">
                          <a:effectLst/>
                        </a:rPr>
                        <a:t>遍历元素</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325416">
                <a:tc>
                  <a:txBody>
                    <a:bodyPr/>
                    <a:lstStyle/>
                    <a:p>
                      <a:pPr algn="ctr">
                        <a:lnSpc>
                          <a:spcPts val="1200"/>
                        </a:lnSpc>
                        <a:spcAft>
                          <a:spcPts val="0"/>
                        </a:spcAft>
                      </a:pPr>
                      <a:r>
                        <a:rPr lang="en-US" sz="1600" kern="100">
                          <a:effectLst/>
                        </a:rPr>
                        <a:t>sort</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325416">
                <a:tc>
                  <a:txBody>
                    <a:bodyPr/>
                    <a:lstStyle/>
                    <a:p>
                      <a:pPr algn="ctr">
                        <a:lnSpc>
                          <a:spcPts val="1200"/>
                        </a:lnSpc>
                        <a:spcAft>
                          <a:spcPts val="0"/>
                        </a:spcAft>
                      </a:pPr>
                      <a:r>
                        <a:rPr lang="en-US" sz="1600" kern="100">
                          <a:effectLst/>
                        </a:rPr>
                        <a:t>sorted</a:t>
                      </a:r>
                      <a:r>
                        <a:rPr lang="zh-CN" sz="1600" kern="100">
                          <a:effectLst/>
                        </a:rPr>
                        <a:t>函数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排序结果为列表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325416">
                <a:tc>
                  <a:txBody>
                    <a:bodyPr/>
                    <a:lstStyle/>
                    <a:p>
                      <a:pPr algn="ctr">
                        <a:lnSpc>
                          <a:spcPts val="1200"/>
                        </a:lnSpc>
                        <a:spcAft>
                          <a:spcPts val="0"/>
                        </a:spcAft>
                      </a:pPr>
                      <a:r>
                        <a:rPr lang="zh-CN" sz="1600" kern="100">
                          <a:effectLst/>
                        </a:rPr>
                        <a:t>切片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325416">
                <a:tc>
                  <a:txBody>
                    <a:bodyPr/>
                    <a:lstStyle/>
                    <a:p>
                      <a:pPr algn="ctr">
                        <a:lnSpc>
                          <a:spcPts val="1200"/>
                        </a:lnSpc>
                        <a:spcAft>
                          <a:spcPts val="0"/>
                        </a:spcAft>
                      </a:pPr>
                      <a:r>
                        <a:rPr lang="en-US" sz="1600" kern="100">
                          <a:effectLst/>
                        </a:rPr>
                        <a:t>+</a:t>
                      </a:r>
                      <a:r>
                        <a:rPr lang="zh-CN" sz="1600" kern="100">
                          <a:effectLst/>
                        </a:rPr>
                        <a:t>运算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325416">
                <a:tc>
                  <a:txBody>
                    <a:bodyPr/>
                    <a:lstStyle/>
                    <a:p>
                      <a:pPr algn="ctr">
                        <a:lnSpc>
                          <a:spcPts val="1200"/>
                        </a:lnSpc>
                        <a:spcAft>
                          <a:spcPts val="0"/>
                        </a:spcAft>
                      </a:pPr>
                      <a:r>
                        <a:rPr lang="en-US" sz="1600" kern="100">
                          <a:effectLst/>
                        </a:rPr>
                        <a:t>*</a:t>
                      </a:r>
                      <a:r>
                        <a:rPr lang="zh-CN" sz="1600" kern="100">
                          <a:effectLst/>
                        </a:rPr>
                        <a:t>运算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325416">
                <a:tc>
                  <a:txBody>
                    <a:bodyPr/>
                    <a:lstStyle/>
                    <a:p>
                      <a:pPr algn="ctr">
                        <a:lnSpc>
                          <a:spcPts val="1200"/>
                        </a:lnSpc>
                        <a:spcAft>
                          <a:spcPts val="0"/>
                        </a:spcAft>
                      </a:pPr>
                      <a:r>
                        <a:rPr lang="en-US" sz="1600" kern="100">
                          <a:effectLst/>
                        </a:rPr>
                        <a:t>extend</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325416">
                <a:tc>
                  <a:txBody>
                    <a:bodyPr/>
                    <a:lstStyle/>
                    <a:p>
                      <a:pPr algn="ctr">
                        <a:lnSpc>
                          <a:spcPts val="1200"/>
                        </a:lnSpc>
                        <a:spcAft>
                          <a:spcPts val="0"/>
                        </a:spcAft>
                      </a:pPr>
                      <a:r>
                        <a:rPr lang="en-US" sz="1600" kern="100">
                          <a:effectLst/>
                        </a:rPr>
                        <a:t>copy</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325416">
                <a:tc>
                  <a:txBody>
                    <a:bodyPr/>
                    <a:lstStyle/>
                    <a:p>
                      <a:pPr algn="ctr">
                        <a:lnSpc>
                          <a:spcPts val="1200"/>
                        </a:lnSpc>
                        <a:spcAft>
                          <a:spcPts val="0"/>
                        </a:spcAft>
                      </a:pPr>
                      <a:r>
                        <a:rPr lang="zh-CN" sz="1600" kern="100">
                          <a:effectLst/>
                        </a:rPr>
                        <a:t>赋值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325416">
                <a:tc>
                  <a:txBody>
                    <a:bodyPr/>
                    <a:lstStyle/>
                    <a:p>
                      <a:pPr algn="ctr">
                        <a:lnSpc>
                          <a:spcPts val="1200"/>
                        </a:lnSpc>
                        <a:spcAft>
                          <a:spcPts val="0"/>
                        </a:spcAft>
                      </a:pPr>
                      <a:r>
                        <a:rPr lang="en-US" sz="1600" kern="100">
                          <a:effectLst/>
                        </a:rPr>
                        <a:t>max</a:t>
                      </a:r>
                      <a:r>
                        <a:rPr lang="zh-CN" sz="1600" kern="100">
                          <a:effectLst/>
                        </a:rPr>
                        <a:t>函数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适用于数值列表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适用于数值元组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325416">
                <a:tc>
                  <a:txBody>
                    <a:bodyPr/>
                    <a:lstStyle/>
                    <a:p>
                      <a:pPr algn="ctr">
                        <a:lnSpc>
                          <a:spcPts val="1200"/>
                        </a:lnSpc>
                        <a:spcAft>
                          <a:spcPts val="0"/>
                        </a:spcAft>
                      </a:pPr>
                      <a:r>
                        <a:rPr lang="en-US" sz="1600" kern="100">
                          <a:effectLst/>
                        </a:rPr>
                        <a:t>min</a:t>
                      </a:r>
                      <a:r>
                        <a:rPr lang="zh-CN" sz="1600" kern="100">
                          <a:effectLst/>
                        </a:rPr>
                        <a:t>函数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适用于数值列表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适用于数值元组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r h="325416">
                <a:tc>
                  <a:txBody>
                    <a:bodyPr/>
                    <a:lstStyle/>
                    <a:p>
                      <a:pPr algn="ctr">
                        <a:lnSpc>
                          <a:spcPts val="1200"/>
                        </a:lnSpc>
                        <a:spcAft>
                          <a:spcPts val="0"/>
                        </a:spcAft>
                      </a:pPr>
                      <a:r>
                        <a:rPr lang="en-US" sz="1600" kern="100">
                          <a:effectLst/>
                        </a:rPr>
                        <a:t>sum</a:t>
                      </a:r>
                      <a:r>
                        <a:rPr lang="zh-CN" sz="1600" kern="100">
                          <a:effectLst/>
                        </a:rPr>
                        <a:t>函数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适用于数值列表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dirty="0">
                          <a:effectLst/>
                        </a:rPr>
                        <a:t>适用于数值元组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r>
            </a:tbl>
          </a:graphicData>
        </a:graphic>
      </p:graphicFrame>
    </p:spTree>
  </p:cSld>
  <p:clrMapOvr>
    <a:masterClrMapping/>
  </p:clrMapOvr>
  <p:transition spd="slow">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1">
            <a:clrChange>
              <a:clrFrom>
                <a:srgbClr val="FFFDFF"/>
              </a:clrFrom>
              <a:clrTo>
                <a:srgbClr val="FFFDFF">
                  <a:alpha val="0"/>
                </a:srgbClr>
              </a:clrTo>
            </a:clrChange>
          </a:blip>
          <a:stretch>
            <a:fillRect/>
          </a:stretch>
        </p:blipFill>
        <p:spPr>
          <a:xfrm>
            <a:off x="-1" y="0"/>
            <a:ext cx="12192001" cy="6870567"/>
          </a:xfrm>
          <a:prstGeom prst="rect">
            <a:avLst/>
          </a:prstGeom>
        </p:spPr>
      </p:pic>
      <p:sp>
        <p:nvSpPr>
          <p:cNvPr id="10" name="TextBox 1"/>
          <p:cNvSpPr txBox="1"/>
          <p:nvPr/>
        </p:nvSpPr>
        <p:spPr>
          <a:xfrm>
            <a:off x="3887776" y="2420224"/>
            <a:ext cx="3877985" cy="830997"/>
          </a:xfrm>
          <a:prstGeom prst="rect">
            <a:avLst/>
          </a:prstGeom>
          <a:noFill/>
        </p:spPr>
        <p:txBody>
          <a:bodyPr wrap="none" rtlCol="0">
            <a:spAutoFit/>
          </a:bodyPr>
          <a:lstStyle/>
          <a:p>
            <a:r>
              <a:rPr lang="zh-CN" altLang="en-US" sz="4800" b="1">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序列转换函数</a:t>
            </a:r>
            <a:endPar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nvGrpSpPr>
          <p:cNvPr id="13" name="Group 5"/>
          <p:cNvGrpSpPr/>
          <p:nvPr/>
        </p:nvGrpSpPr>
        <p:grpSpPr>
          <a:xfrm>
            <a:off x="8825614" y="4241498"/>
            <a:ext cx="2169488" cy="2175406"/>
            <a:chOff x="5292553" y="3355717"/>
            <a:chExt cx="1711365" cy="2494000"/>
          </a:xfrm>
          <a:solidFill>
            <a:schemeClr val="bg1">
              <a:lumMod val="95000"/>
            </a:schemeClr>
          </a:solidFill>
        </p:grpSpPr>
        <p:sp>
          <p:nvSpPr>
            <p:cNvPr id="14" name="Rectangle 5"/>
            <p:cNvSpPr>
              <a:spLocks noChangeArrowheads="1"/>
            </p:cNvSpPr>
            <p:nvPr/>
          </p:nvSpPr>
          <p:spPr bwMode="auto">
            <a:xfrm>
              <a:off x="5292553" y="3573075"/>
              <a:ext cx="992082" cy="190188"/>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5" name="Rectangle 6"/>
            <p:cNvSpPr>
              <a:spLocks noChangeArrowheads="1"/>
            </p:cNvSpPr>
            <p:nvPr/>
          </p:nvSpPr>
          <p:spPr bwMode="auto">
            <a:xfrm>
              <a:off x="5402008" y="4624848"/>
              <a:ext cx="80422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6" name="Rectangle 7"/>
            <p:cNvSpPr>
              <a:spLocks noChangeArrowheads="1"/>
            </p:cNvSpPr>
            <p:nvPr/>
          </p:nvSpPr>
          <p:spPr bwMode="auto">
            <a:xfrm>
              <a:off x="5471873" y="3355717"/>
              <a:ext cx="1124825"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7" name="Rectangle 8"/>
            <p:cNvSpPr>
              <a:spLocks noChangeArrowheads="1"/>
            </p:cNvSpPr>
            <p:nvPr/>
          </p:nvSpPr>
          <p:spPr bwMode="auto">
            <a:xfrm>
              <a:off x="5382601" y="3902993"/>
              <a:ext cx="1127154" cy="784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0" name="Rectangle 9"/>
            <p:cNvSpPr>
              <a:spLocks noChangeArrowheads="1"/>
            </p:cNvSpPr>
            <p:nvPr/>
          </p:nvSpPr>
          <p:spPr bwMode="auto">
            <a:xfrm>
              <a:off x="5592196" y="3981397"/>
              <a:ext cx="1004502"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2" name="Rectangle 10"/>
            <p:cNvSpPr>
              <a:spLocks noChangeArrowheads="1"/>
            </p:cNvSpPr>
            <p:nvPr/>
          </p:nvSpPr>
          <p:spPr bwMode="auto">
            <a:xfrm>
              <a:off x="5471873" y="4093379"/>
              <a:ext cx="874864" cy="7374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3" name="Rectangle 11"/>
            <p:cNvSpPr>
              <a:spLocks noChangeArrowheads="1"/>
            </p:cNvSpPr>
            <p:nvPr/>
          </p:nvSpPr>
          <p:spPr bwMode="auto">
            <a:xfrm>
              <a:off x="5592196" y="4166845"/>
              <a:ext cx="1026238"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5" name="Rectangle 12"/>
            <p:cNvSpPr>
              <a:spLocks noChangeArrowheads="1"/>
            </p:cNvSpPr>
            <p:nvPr/>
          </p:nvSpPr>
          <p:spPr bwMode="auto">
            <a:xfrm>
              <a:off x="5570460" y="4915952"/>
              <a:ext cx="902034" cy="52011"/>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7" name="Rectangle 13"/>
            <p:cNvSpPr>
              <a:spLocks noChangeArrowheads="1"/>
            </p:cNvSpPr>
            <p:nvPr/>
          </p:nvSpPr>
          <p:spPr bwMode="auto">
            <a:xfrm>
              <a:off x="5690783" y="4967962"/>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8" name="Rectangle 14"/>
            <p:cNvSpPr>
              <a:spLocks noChangeArrowheads="1"/>
            </p:cNvSpPr>
            <p:nvPr/>
          </p:nvSpPr>
          <p:spPr bwMode="auto">
            <a:xfrm>
              <a:off x="5409771" y="5109245"/>
              <a:ext cx="936966" cy="23443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0" name="Rectangle 16"/>
            <p:cNvSpPr>
              <a:spLocks noChangeArrowheads="1"/>
            </p:cNvSpPr>
            <p:nvPr/>
          </p:nvSpPr>
          <p:spPr bwMode="auto">
            <a:xfrm>
              <a:off x="5632562" y="5343680"/>
              <a:ext cx="877193"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1" name="Rectangle 17"/>
            <p:cNvSpPr>
              <a:spLocks noChangeArrowheads="1"/>
            </p:cNvSpPr>
            <p:nvPr/>
          </p:nvSpPr>
          <p:spPr bwMode="auto">
            <a:xfrm>
              <a:off x="5340682" y="5458288"/>
              <a:ext cx="823630" cy="166900"/>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2" name="Rectangle 18"/>
            <p:cNvSpPr>
              <a:spLocks noChangeArrowheads="1"/>
            </p:cNvSpPr>
            <p:nvPr/>
          </p:nvSpPr>
          <p:spPr bwMode="auto">
            <a:xfrm>
              <a:off x="5536304" y="5625188"/>
              <a:ext cx="1110076" cy="22434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3" name="Rectangle 19"/>
            <p:cNvSpPr>
              <a:spLocks noChangeArrowheads="1"/>
            </p:cNvSpPr>
            <p:nvPr/>
          </p:nvSpPr>
          <p:spPr bwMode="auto">
            <a:xfrm>
              <a:off x="6411944" y="3355717"/>
              <a:ext cx="24841"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4" name="Rectangle 20"/>
            <p:cNvSpPr>
              <a:spLocks noChangeArrowheads="1"/>
            </p:cNvSpPr>
            <p:nvPr/>
          </p:nvSpPr>
          <p:spPr bwMode="auto">
            <a:xfrm>
              <a:off x="6436785" y="3575404"/>
              <a:ext cx="776" cy="77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5" name="Rectangle 21"/>
            <p:cNvSpPr>
              <a:spLocks noChangeArrowheads="1"/>
            </p:cNvSpPr>
            <p:nvPr/>
          </p:nvSpPr>
          <p:spPr bwMode="auto">
            <a:xfrm>
              <a:off x="5592196" y="3355717"/>
              <a:ext cx="40366"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6" name="Rectangle 22"/>
            <p:cNvSpPr>
              <a:spLocks noChangeArrowheads="1"/>
            </p:cNvSpPr>
            <p:nvPr/>
          </p:nvSpPr>
          <p:spPr bwMode="auto">
            <a:xfrm>
              <a:off x="6509755" y="4166845"/>
              <a:ext cx="16302"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7" name="Rectangle 23"/>
            <p:cNvSpPr>
              <a:spLocks noChangeArrowheads="1"/>
            </p:cNvSpPr>
            <p:nvPr/>
          </p:nvSpPr>
          <p:spPr bwMode="auto">
            <a:xfrm>
              <a:off x="5676034" y="4166845"/>
              <a:ext cx="158360"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8" name="Freeform 24"/>
            <p:cNvSpPr/>
            <p:nvPr/>
          </p:nvSpPr>
          <p:spPr bwMode="auto">
            <a:xfrm>
              <a:off x="6455866" y="4793204"/>
              <a:ext cx="548052" cy="1056513"/>
            </a:xfrm>
            <a:custGeom>
              <a:avLst/>
              <a:gdLst>
                <a:gd name="T0" fmla="*/ 393 w 706"/>
                <a:gd name="T1" fmla="*/ 1361 h 1361"/>
                <a:gd name="T2" fmla="*/ 0 w 706"/>
                <a:gd name="T3" fmla="*/ 98 h 1361"/>
                <a:gd name="T4" fmla="*/ 314 w 706"/>
                <a:gd name="T5" fmla="*/ 0 h 1361"/>
                <a:gd name="T6" fmla="*/ 706 w 706"/>
                <a:gd name="T7" fmla="*/ 1263 h 1361"/>
                <a:gd name="T8" fmla="*/ 393 w 706"/>
                <a:gd name="T9" fmla="*/ 1361 h 1361"/>
              </a:gdLst>
              <a:ahLst/>
              <a:cxnLst>
                <a:cxn ang="0">
                  <a:pos x="T0" y="T1"/>
                </a:cxn>
                <a:cxn ang="0">
                  <a:pos x="T2" y="T3"/>
                </a:cxn>
                <a:cxn ang="0">
                  <a:pos x="T4" y="T5"/>
                </a:cxn>
                <a:cxn ang="0">
                  <a:pos x="T6" y="T7"/>
                </a:cxn>
                <a:cxn ang="0">
                  <a:pos x="T8" y="T9"/>
                </a:cxn>
              </a:cxnLst>
              <a:rect l="0" t="0" r="r" b="b"/>
              <a:pathLst>
                <a:path w="706" h="1361">
                  <a:moveTo>
                    <a:pt x="393" y="1361"/>
                  </a:moveTo>
                  <a:lnTo>
                    <a:pt x="0" y="98"/>
                  </a:lnTo>
                  <a:lnTo>
                    <a:pt x="314" y="0"/>
                  </a:lnTo>
                  <a:lnTo>
                    <a:pt x="706" y="1263"/>
                  </a:lnTo>
                  <a:lnTo>
                    <a:pt x="393" y="1361"/>
                  </a:lnTo>
                  <a:close/>
                </a:path>
              </a:pathLst>
            </a:custGeom>
            <a:solidFill>
              <a:srgbClr val="6BE137"/>
            </a:solidFill>
            <a:ln w="9525">
              <a:solidFill>
                <a:schemeClr val="accent1"/>
              </a:solidFill>
              <a:round/>
            </a:ln>
          </p:spPr>
          <p:txBody>
            <a:bodyPr vert="horz" wrap="square" lIns="86687" tIns="43344" rIns="86687" bIns="43344" numCol="1" anchor="t" anchorCtr="0" compatLnSpc="1"/>
            <a:lstStyle/>
            <a:p>
              <a:endParaRPr lang="en-US" sz="1705" dirty="0">
                <a:solidFill>
                  <a:prstClr val="black"/>
                </a:solidFill>
                <a:latin typeface="Calibri" panose="020F0502020204030204"/>
                <a:ea typeface="微软雅黑" panose="020B0503020204020204" pitchFamily="34" charset="-122"/>
              </a:endParaRPr>
            </a:p>
          </p:txBody>
        </p:sp>
        <p:sp>
          <p:nvSpPr>
            <p:cNvPr id="39" name="Freeform 25"/>
            <p:cNvSpPr/>
            <p:nvPr/>
          </p:nvSpPr>
          <p:spPr bwMode="auto">
            <a:xfrm>
              <a:off x="6731444" y="5683594"/>
              <a:ext cx="248409" cy="91601"/>
            </a:xfrm>
            <a:custGeom>
              <a:avLst/>
              <a:gdLst>
                <a:gd name="T0" fmla="*/ 7 w 320"/>
                <a:gd name="T1" fmla="*/ 118 h 118"/>
                <a:gd name="T2" fmla="*/ 0 w 320"/>
                <a:gd name="T3" fmla="*/ 97 h 118"/>
                <a:gd name="T4" fmla="*/ 314 w 320"/>
                <a:gd name="T5" fmla="*/ 0 h 118"/>
                <a:gd name="T6" fmla="*/ 320 w 320"/>
                <a:gd name="T7" fmla="*/ 21 h 118"/>
                <a:gd name="T8" fmla="*/ 7 w 320"/>
                <a:gd name="T9" fmla="*/ 118 h 118"/>
              </a:gdLst>
              <a:ahLst/>
              <a:cxnLst>
                <a:cxn ang="0">
                  <a:pos x="T0" y="T1"/>
                </a:cxn>
                <a:cxn ang="0">
                  <a:pos x="T2" y="T3"/>
                </a:cxn>
                <a:cxn ang="0">
                  <a:pos x="T4" y="T5"/>
                </a:cxn>
                <a:cxn ang="0">
                  <a:pos x="T6" y="T7"/>
                </a:cxn>
                <a:cxn ang="0">
                  <a:pos x="T8" y="T9"/>
                </a:cxn>
              </a:cxnLst>
              <a:rect l="0" t="0" r="r" b="b"/>
              <a:pathLst>
                <a:path w="320" h="118">
                  <a:moveTo>
                    <a:pt x="7" y="118"/>
                  </a:moveTo>
                  <a:lnTo>
                    <a:pt x="0" y="97"/>
                  </a:lnTo>
                  <a:lnTo>
                    <a:pt x="314" y="0"/>
                  </a:lnTo>
                  <a:lnTo>
                    <a:pt x="320" y="21"/>
                  </a:lnTo>
                  <a:lnTo>
                    <a:pt x="7" y="118"/>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0" name="Freeform 26"/>
            <p:cNvSpPr/>
            <p:nvPr/>
          </p:nvSpPr>
          <p:spPr bwMode="auto">
            <a:xfrm>
              <a:off x="6481483" y="4874713"/>
              <a:ext cx="290328" cy="226673"/>
            </a:xfrm>
            <a:custGeom>
              <a:avLst/>
              <a:gdLst>
                <a:gd name="T0" fmla="*/ 61 w 374"/>
                <a:gd name="T1" fmla="*/ 292 h 292"/>
                <a:gd name="T2" fmla="*/ 0 w 374"/>
                <a:gd name="T3" fmla="*/ 98 h 292"/>
                <a:gd name="T4" fmla="*/ 314 w 374"/>
                <a:gd name="T5" fmla="*/ 0 h 292"/>
                <a:gd name="T6" fmla="*/ 374 w 374"/>
                <a:gd name="T7" fmla="*/ 194 h 292"/>
                <a:gd name="T8" fmla="*/ 61 w 374"/>
                <a:gd name="T9" fmla="*/ 292 h 292"/>
              </a:gdLst>
              <a:ahLst/>
              <a:cxnLst>
                <a:cxn ang="0">
                  <a:pos x="T0" y="T1"/>
                </a:cxn>
                <a:cxn ang="0">
                  <a:pos x="T2" y="T3"/>
                </a:cxn>
                <a:cxn ang="0">
                  <a:pos x="T4" y="T5"/>
                </a:cxn>
                <a:cxn ang="0">
                  <a:pos x="T6" y="T7"/>
                </a:cxn>
                <a:cxn ang="0">
                  <a:pos x="T8" y="T9"/>
                </a:cxn>
              </a:cxnLst>
              <a:rect l="0" t="0" r="r" b="b"/>
              <a:pathLst>
                <a:path w="374" h="292">
                  <a:moveTo>
                    <a:pt x="61" y="292"/>
                  </a:moveTo>
                  <a:lnTo>
                    <a:pt x="0" y="98"/>
                  </a:lnTo>
                  <a:lnTo>
                    <a:pt x="314" y="0"/>
                  </a:lnTo>
                  <a:lnTo>
                    <a:pt x="374" y="194"/>
                  </a:lnTo>
                  <a:lnTo>
                    <a:pt x="61" y="292"/>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1" name="Rectangle 27"/>
            <p:cNvSpPr>
              <a:spLocks noChangeArrowheads="1"/>
            </p:cNvSpPr>
            <p:nvPr/>
          </p:nvSpPr>
          <p:spPr bwMode="auto">
            <a:xfrm>
              <a:off x="5306526" y="4421463"/>
              <a:ext cx="81742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2" name="Rectangle 28"/>
            <p:cNvSpPr>
              <a:spLocks noChangeArrowheads="1"/>
            </p:cNvSpPr>
            <p:nvPr/>
          </p:nvSpPr>
          <p:spPr bwMode="auto">
            <a:xfrm>
              <a:off x="5808001" y="4421463"/>
              <a:ext cx="6055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3" name="Rectangle 29"/>
            <p:cNvSpPr>
              <a:spLocks noChangeArrowheads="1"/>
            </p:cNvSpPr>
            <p:nvPr/>
          </p:nvSpPr>
          <p:spPr bwMode="auto">
            <a:xfrm>
              <a:off x="5652745" y="4421463"/>
              <a:ext cx="62102"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4" name="Rectangle 30"/>
            <p:cNvSpPr>
              <a:spLocks noChangeArrowheads="1"/>
            </p:cNvSpPr>
            <p:nvPr/>
          </p:nvSpPr>
          <p:spPr bwMode="auto">
            <a:xfrm>
              <a:off x="5738136" y="4624848"/>
              <a:ext cx="12653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5" name="Rectangle 31"/>
            <p:cNvSpPr>
              <a:spLocks noChangeArrowheads="1"/>
            </p:cNvSpPr>
            <p:nvPr/>
          </p:nvSpPr>
          <p:spPr bwMode="auto">
            <a:xfrm>
              <a:off x="5738136"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6" name="Rectangle 32"/>
            <p:cNvSpPr>
              <a:spLocks noChangeArrowheads="1"/>
            </p:cNvSpPr>
            <p:nvPr/>
          </p:nvSpPr>
          <p:spPr bwMode="auto">
            <a:xfrm>
              <a:off x="5772292"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7" name="Rectangle 33"/>
            <p:cNvSpPr>
              <a:spLocks noChangeArrowheads="1"/>
            </p:cNvSpPr>
            <p:nvPr/>
          </p:nvSpPr>
          <p:spPr bwMode="auto">
            <a:xfrm>
              <a:off x="6264452" y="4967962"/>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8" name="Rectangle 34"/>
            <p:cNvSpPr>
              <a:spLocks noChangeArrowheads="1"/>
            </p:cNvSpPr>
            <p:nvPr/>
          </p:nvSpPr>
          <p:spPr bwMode="auto">
            <a:xfrm>
              <a:off x="6311804" y="4967962"/>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9" name="Rectangle 35"/>
            <p:cNvSpPr>
              <a:spLocks noChangeArrowheads="1"/>
            </p:cNvSpPr>
            <p:nvPr/>
          </p:nvSpPr>
          <p:spPr bwMode="auto">
            <a:xfrm>
              <a:off x="5690783" y="3761710"/>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0" name="Rectangle 36"/>
            <p:cNvSpPr>
              <a:spLocks noChangeArrowheads="1"/>
            </p:cNvSpPr>
            <p:nvPr/>
          </p:nvSpPr>
          <p:spPr bwMode="auto">
            <a:xfrm>
              <a:off x="5738136"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1" name="Rectangle 37"/>
            <p:cNvSpPr>
              <a:spLocks noChangeArrowheads="1"/>
            </p:cNvSpPr>
            <p:nvPr/>
          </p:nvSpPr>
          <p:spPr bwMode="auto">
            <a:xfrm>
              <a:off x="5772292"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2" name="Rectangle 38"/>
            <p:cNvSpPr>
              <a:spLocks noChangeArrowheads="1"/>
            </p:cNvSpPr>
            <p:nvPr/>
          </p:nvSpPr>
          <p:spPr bwMode="auto">
            <a:xfrm>
              <a:off x="6264452" y="3761710"/>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3" name="Rectangle 39"/>
            <p:cNvSpPr>
              <a:spLocks noChangeArrowheads="1"/>
            </p:cNvSpPr>
            <p:nvPr/>
          </p:nvSpPr>
          <p:spPr bwMode="auto">
            <a:xfrm>
              <a:off x="6311804" y="3761710"/>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4" name="Freeform 40"/>
            <p:cNvSpPr/>
            <p:nvPr/>
          </p:nvSpPr>
          <p:spPr bwMode="auto">
            <a:xfrm>
              <a:off x="5604616" y="5664002"/>
              <a:ext cx="416084" cy="148269"/>
            </a:xfrm>
            <a:custGeom>
              <a:avLst/>
              <a:gdLst>
                <a:gd name="T0" fmla="*/ 328 w 328"/>
                <a:gd name="T1" fmla="*/ 90 h 117"/>
                <a:gd name="T2" fmla="*/ 301 w 328"/>
                <a:gd name="T3" fmla="*/ 117 h 117"/>
                <a:gd name="T4" fmla="*/ 27 w 328"/>
                <a:gd name="T5" fmla="*/ 117 h 117"/>
                <a:gd name="T6" fmla="*/ 0 w 328"/>
                <a:gd name="T7" fmla="*/ 90 h 117"/>
                <a:gd name="T8" fmla="*/ 0 w 328"/>
                <a:gd name="T9" fmla="*/ 27 h 117"/>
                <a:gd name="T10" fmla="*/ 27 w 328"/>
                <a:gd name="T11" fmla="*/ 0 h 117"/>
                <a:gd name="T12" fmla="*/ 301 w 328"/>
                <a:gd name="T13" fmla="*/ 0 h 117"/>
                <a:gd name="T14" fmla="*/ 328 w 328"/>
                <a:gd name="T15" fmla="*/ 27 h 117"/>
                <a:gd name="T16" fmla="*/ 328 w 328"/>
                <a:gd name="T17" fmla="*/ 9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17">
                  <a:moveTo>
                    <a:pt x="328" y="90"/>
                  </a:moveTo>
                  <a:cubicBezTo>
                    <a:pt x="328" y="105"/>
                    <a:pt x="316" y="117"/>
                    <a:pt x="301" y="117"/>
                  </a:cubicBezTo>
                  <a:cubicBezTo>
                    <a:pt x="27" y="117"/>
                    <a:pt x="27" y="117"/>
                    <a:pt x="27" y="117"/>
                  </a:cubicBezTo>
                  <a:cubicBezTo>
                    <a:pt x="12" y="117"/>
                    <a:pt x="0" y="105"/>
                    <a:pt x="0" y="90"/>
                  </a:cubicBezTo>
                  <a:cubicBezTo>
                    <a:pt x="0" y="27"/>
                    <a:pt x="0" y="27"/>
                    <a:pt x="0" y="27"/>
                  </a:cubicBezTo>
                  <a:cubicBezTo>
                    <a:pt x="0" y="12"/>
                    <a:pt x="12" y="0"/>
                    <a:pt x="27" y="0"/>
                  </a:cubicBezTo>
                  <a:cubicBezTo>
                    <a:pt x="301" y="0"/>
                    <a:pt x="301" y="0"/>
                    <a:pt x="301" y="0"/>
                  </a:cubicBezTo>
                  <a:cubicBezTo>
                    <a:pt x="316" y="0"/>
                    <a:pt x="328" y="12"/>
                    <a:pt x="328" y="27"/>
                  </a:cubicBezTo>
                  <a:lnTo>
                    <a:pt x="328" y="90"/>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5" name="Freeform 41"/>
            <p:cNvSpPr/>
            <p:nvPr/>
          </p:nvSpPr>
          <p:spPr bwMode="auto">
            <a:xfrm>
              <a:off x="6547793" y="5664002"/>
              <a:ext cx="40366" cy="167676"/>
            </a:xfrm>
            <a:custGeom>
              <a:avLst/>
              <a:gdLst>
                <a:gd name="T0" fmla="*/ 32 w 32"/>
                <a:gd name="T1" fmla="*/ 116 h 132"/>
                <a:gd name="T2" fmla="*/ 16 w 32"/>
                <a:gd name="T3" fmla="*/ 132 h 132"/>
                <a:gd name="T4" fmla="*/ 16 w 32"/>
                <a:gd name="T5" fmla="*/ 132 h 132"/>
                <a:gd name="T6" fmla="*/ 0 w 32"/>
                <a:gd name="T7" fmla="*/ 116 h 132"/>
                <a:gd name="T8" fmla="*/ 0 w 32"/>
                <a:gd name="T9" fmla="*/ 16 h 132"/>
                <a:gd name="T10" fmla="*/ 16 w 32"/>
                <a:gd name="T11" fmla="*/ 0 h 132"/>
                <a:gd name="T12" fmla="*/ 16 w 32"/>
                <a:gd name="T13" fmla="*/ 0 h 132"/>
                <a:gd name="T14" fmla="*/ 32 w 32"/>
                <a:gd name="T15" fmla="*/ 16 h 132"/>
                <a:gd name="T16" fmla="*/ 32 w 32"/>
                <a:gd name="T17"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2">
                  <a:moveTo>
                    <a:pt x="32" y="116"/>
                  </a:moveTo>
                  <a:cubicBezTo>
                    <a:pt x="32" y="125"/>
                    <a:pt x="25" y="132"/>
                    <a:pt x="16" y="132"/>
                  </a:cubicBezTo>
                  <a:cubicBezTo>
                    <a:pt x="16" y="132"/>
                    <a:pt x="16" y="132"/>
                    <a:pt x="16" y="132"/>
                  </a:cubicBezTo>
                  <a:cubicBezTo>
                    <a:pt x="7" y="132"/>
                    <a:pt x="0" y="125"/>
                    <a:pt x="0" y="116"/>
                  </a:cubicBezTo>
                  <a:cubicBezTo>
                    <a:pt x="0" y="16"/>
                    <a:pt x="0" y="16"/>
                    <a:pt x="0" y="16"/>
                  </a:cubicBezTo>
                  <a:cubicBezTo>
                    <a:pt x="0" y="7"/>
                    <a:pt x="7" y="0"/>
                    <a:pt x="16" y="0"/>
                  </a:cubicBezTo>
                  <a:cubicBezTo>
                    <a:pt x="16" y="0"/>
                    <a:pt x="16" y="0"/>
                    <a:pt x="16" y="0"/>
                  </a:cubicBezTo>
                  <a:cubicBezTo>
                    <a:pt x="25" y="0"/>
                    <a:pt x="32" y="7"/>
                    <a:pt x="32" y="16"/>
                  </a:cubicBezTo>
                  <a:lnTo>
                    <a:pt x="32" y="116"/>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6" name="Freeform 42"/>
            <p:cNvSpPr/>
            <p:nvPr/>
          </p:nvSpPr>
          <p:spPr bwMode="auto">
            <a:xfrm>
              <a:off x="5409771" y="5514180"/>
              <a:ext cx="70641" cy="72194"/>
            </a:xfrm>
            <a:custGeom>
              <a:avLst/>
              <a:gdLst>
                <a:gd name="T0" fmla="*/ 56 w 56"/>
                <a:gd name="T1" fmla="*/ 29 h 57"/>
                <a:gd name="T2" fmla="*/ 28 w 56"/>
                <a:gd name="T3" fmla="*/ 57 h 57"/>
                <a:gd name="T4" fmla="*/ 27 w 56"/>
                <a:gd name="T5" fmla="*/ 57 h 57"/>
                <a:gd name="T6" fmla="*/ 0 w 56"/>
                <a:gd name="T7" fmla="*/ 29 h 57"/>
                <a:gd name="T8" fmla="*/ 0 w 56"/>
                <a:gd name="T9" fmla="*/ 28 h 57"/>
                <a:gd name="T10" fmla="*/ 27 w 56"/>
                <a:gd name="T11" fmla="*/ 0 h 57"/>
                <a:gd name="T12" fmla="*/ 28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8" y="57"/>
                  </a:cubicBezTo>
                  <a:cubicBezTo>
                    <a:pt x="27" y="57"/>
                    <a:pt x="27" y="57"/>
                    <a:pt x="27" y="57"/>
                  </a:cubicBezTo>
                  <a:cubicBezTo>
                    <a:pt x="12" y="57"/>
                    <a:pt x="0" y="44"/>
                    <a:pt x="0" y="29"/>
                  </a:cubicBezTo>
                  <a:cubicBezTo>
                    <a:pt x="0" y="28"/>
                    <a:pt x="0" y="28"/>
                    <a:pt x="0" y="28"/>
                  </a:cubicBezTo>
                  <a:cubicBezTo>
                    <a:pt x="0" y="13"/>
                    <a:pt x="12" y="0"/>
                    <a:pt x="27" y="0"/>
                  </a:cubicBezTo>
                  <a:cubicBezTo>
                    <a:pt x="28" y="0"/>
                    <a:pt x="28" y="0"/>
                    <a:pt x="28"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7" name="Freeform 43"/>
            <p:cNvSpPr/>
            <p:nvPr/>
          </p:nvSpPr>
          <p:spPr bwMode="auto">
            <a:xfrm>
              <a:off x="6062620" y="5514180"/>
              <a:ext cx="71417" cy="72194"/>
            </a:xfrm>
            <a:custGeom>
              <a:avLst/>
              <a:gdLst>
                <a:gd name="T0" fmla="*/ 56 w 56"/>
                <a:gd name="T1" fmla="*/ 29 h 57"/>
                <a:gd name="T2" fmla="*/ 29 w 56"/>
                <a:gd name="T3" fmla="*/ 57 h 57"/>
                <a:gd name="T4" fmla="*/ 28 w 56"/>
                <a:gd name="T5" fmla="*/ 57 h 57"/>
                <a:gd name="T6" fmla="*/ 0 w 56"/>
                <a:gd name="T7" fmla="*/ 29 h 57"/>
                <a:gd name="T8" fmla="*/ 0 w 56"/>
                <a:gd name="T9" fmla="*/ 28 h 57"/>
                <a:gd name="T10" fmla="*/ 28 w 56"/>
                <a:gd name="T11" fmla="*/ 0 h 57"/>
                <a:gd name="T12" fmla="*/ 29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9" y="57"/>
                  </a:cubicBezTo>
                  <a:cubicBezTo>
                    <a:pt x="28" y="57"/>
                    <a:pt x="28" y="57"/>
                    <a:pt x="28" y="57"/>
                  </a:cubicBezTo>
                  <a:cubicBezTo>
                    <a:pt x="13" y="57"/>
                    <a:pt x="0" y="44"/>
                    <a:pt x="0" y="29"/>
                  </a:cubicBezTo>
                  <a:cubicBezTo>
                    <a:pt x="0" y="28"/>
                    <a:pt x="0" y="28"/>
                    <a:pt x="0" y="28"/>
                  </a:cubicBezTo>
                  <a:cubicBezTo>
                    <a:pt x="0" y="13"/>
                    <a:pt x="13" y="0"/>
                    <a:pt x="28" y="0"/>
                  </a:cubicBezTo>
                  <a:cubicBezTo>
                    <a:pt x="29" y="0"/>
                    <a:pt x="29" y="0"/>
                    <a:pt x="29"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8" name="Freeform 44"/>
            <p:cNvSpPr/>
            <p:nvPr/>
          </p:nvSpPr>
          <p:spPr bwMode="auto">
            <a:xfrm>
              <a:off x="5576670" y="5179886"/>
              <a:ext cx="665269" cy="93153"/>
            </a:xfrm>
            <a:custGeom>
              <a:avLst/>
              <a:gdLst>
                <a:gd name="T0" fmla="*/ 524 w 524"/>
                <a:gd name="T1" fmla="*/ 45 h 73"/>
                <a:gd name="T2" fmla="*/ 497 w 524"/>
                <a:gd name="T3" fmla="*/ 73 h 73"/>
                <a:gd name="T4" fmla="*/ 28 w 524"/>
                <a:gd name="T5" fmla="*/ 73 h 73"/>
                <a:gd name="T6" fmla="*/ 0 w 524"/>
                <a:gd name="T7" fmla="*/ 45 h 73"/>
                <a:gd name="T8" fmla="*/ 0 w 524"/>
                <a:gd name="T9" fmla="*/ 27 h 73"/>
                <a:gd name="T10" fmla="*/ 28 w 524"/>
                <a:gd name="T11" fmla="*/ 0 h 73"/>
                <a:gd name="T12" fmla="*/ 497 w 524"/>
                <a:gd name="T13" fmla="*/ 0 h 73"/>
                <a:gd name="T14" fmla="*/ 524 w 524"/>
                <a:gd name="T15" fmla="*/ 27 h 73"/>
                <a:gd name="T16" fmla="*/ 524 w 524"/>
                <a:gd name="T17"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73">
                  <a:moveTo>
                    <a:pt x="524" y="45"/>
                  </a:moveTo>
                  <a:cubicBezTo>
                    <a:pt x="524" y="61"/>
                    <a:pt x="512" y="73"/>
                    <a:pt x="497" y="73"/>
                  </a:cubicBezTo>
                  <a:cubicBezTo>
                    <a:pt x="28" y="73"/>
                    <a:pt x="28" y="73"/>
                    <a:pt x="28" y="73"/>
                  </a:cubicBezTo>
                  <a:cubicBezTo>
                    <a:pt x="12" y="73"/>
                    <a:pt x="0" y="61"/>
                    <a:pt x="0" y="45"/>
                  </a:cubicBezTo>
                  <a:cubicBezTo>
                    <a:pt x="0" y="27"/>
                    <a:pt x="0" y="27"/>
                    <a:pt x="0" y="27"/>
                  </a:cubicBezTo>
                  <a:cubicBezTo>
                    <a:pt x="0" y="12"/>
                    <a:pt x="12" y="0"/>
                    <a:pt x="28" y="0"/>
                  </a:cubicBezTo>
                  <a:cubicBezTo>
                    <a:pt x="497" y="0"/>
                    <a:pt x="497" y="0"/>
                    <a:pt x="497" y="0"/>
                  </a:cubicBezTo>
                  <a:cubicBezTo>
                    <a:pt x="512" y="0"/>
                    <a:pt x="524" y="12"/>
                    <a:pt x="524" y="27"/>
                  </a:cubicBezTo>
                  <a:lnTo>
                    <a:pt x="524" y="45"/>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9" name="Oval 45"/>
            <p:cNvSpPr>
              <a:spLocks noChangeArrowheads="1"/>
            </p:cNvSpPr>
            <p:nvPr/>
          </p:nvSpPr>
          <p:spPr bwMode="auto">
            <a:xfrm>
              <a:off x="6128603" y="3612665"/>
              <a:ext cx="111784" cy="111008"/>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60" name="Oval 46"/>
            <p:cNvSpPr>
              <a:spLocks noChangeArrowheads="1"/>
            </p:cNvSpPr>
            <p:nvPr/>
          </p:nvSpPr>
          <p:spPr bwMode="auto">
            <a:xfrm>
              <a:off x="5325933" y="3617323"/>
              <a:ext cx="111784" cy="111784"/>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grpSp>
      <p:grpSp>
        <p:nvGrpSpPr>
          <p:cNvPr id="3" name="组合 2"/>
          <p:cNvGrpSpPr/>
          <p:nvPr/>
        </p:nvGrpSpPr>
        <p:grpSpPr>
          <a:xfrm>
            <a:off x="443983" y="1112313"/>
            <a:ext cx="1936868" cy="1936868"/>
            <a:chOff x="2572456" y="958222"/>
            <a:chExt cx="1936868" cy="1936868"/>
          </a:xfrm>
        </p:grpSpPr>
        <p:grpSp>
          <p:nvGrpSpPr>
            <p:cNvPr id="61" name="组合 60"/>
            <p:cNvGrpSpPr/>
            <p:nvPr/>
          </p:nvGrpSpPr>
          <p:grpSpPr>
            <a:xfrm>
              <a:off x="2572456" y="958222"/>
              <a:ext cx="1936868" cy="1936868"/>
              <a:chOff x="11207774" y="442662"/>
              <a:chExt cx="504056" cy="504056"/>
            </a:xfrm>
            <a:solidFill>
              <a:srgbClr val="B3DF63"/>
            </a:solidFill>
            <a:effectLst>
              <a:outerShdw blurRad="50800" dist="38100" dir="5400000" algn="t" rotWithShape="0">
                <a:prstClr val="black">
                  <a:alpha val="40000"/>
                </a:prstClr>
              </a:outerShdw>
            </a:effectLst>
          </p:grpSpPr>
          <p:sp>
            <p:nvSpPr>
              <p:cNvPr id="62" name="椭圆 61"/>
              <p:cNvSpPr/>
              <p:nvPr/>
            </p:nvSpPr>
            <p:spPr>
              <a:xfrm>
                <a:off x="11273029" y="517620"/>
                <a:ext cx="373547" cy="373547"/>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63" name="椭圆 62"/>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sp>
          <p:nvSpPr>
            <p:cNvPr id="64" name="TextBox 1"/>
            <p:cNvSpPr txBox="1"/>
            <p:nvPr/>
          </p:nvSpPr>
          <p:spPr>
            <a:xfrm>
              <a:off x="2815371" y="1264937"/>
              <a:ext cx="1451038" cy="1323439"/>
            </a:xfrm>
            <a:prstGeom prst="rect">
              <a:avLst/>
            </a:prstGeom>
            <a:noFill/>
          </p:spPr>
          <p:txBody>
            <a:bodyPr wrap="none" rtlCol="0">
              <a:spAutoFit/>
            </a:bodyPr>
            <a:lstStyle/>
            <a:p>
              <a:r>
                <a:rPr lang="en-US" altLang="zh-CN"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04</a:t>
              </a:r>
              <a:endParaRPr lang="zh-CN" altLang="en-US"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grpSp>
        <p:nvGrpSpPr>
          <p:cNvPr id="65" name="组合 64"/>
          <p:cNvGrpSpPr/>
          <p:nvPr/>
        </p:nvGrpSpPr>
        <p:grpSpPr>
          <a:xfrm rot="5400000">
            <a:off x="7939470" y="-3214903"/>
            <a:ext cx="942183" cy="7462505"/>
            <a:chOff x="-11273" y="-594773"/>
            <a:chExt cx="719786" cy="7462505"/>
          </a:xfrm>
        </p:grpSpPr>
        <p:sp>
          <p:nvSpPr>
            <p:cNvPr id="66" name="等腰三角形 6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等腰三角形 6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等腰三角形 67"/>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等腰三角形 6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等腰三角形 6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等腰三角形 7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等腰三角形 7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等腰三角形 7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等腰三角形 7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8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800" fill="hold"/>
                                        <p:tgtEl>
                                          <p:spTgt spid="10"/>
                                        </p:tgtEl>
                                        <p:attrNameLst>
                                          <p:attrName>ppt_y</p:attrName>
                                        </p:attrNameLst>
                                      </p:cBhvr>
                                      <p:tavLst>
                                        <p:tav tm="0">
                                          <p:val>
                                            <p:strVal val="#ppt_y"/>
                                          </p:val>
                                        </p:tav>
                                        <p:tav tm="100000">
                                          <p:val>
                                            <p:strVal val="#ppt_y"/>
                                          </p:val>
                                        </p:tav>
                                      </p:tavLst>
                                    </p:anim>
                                    <p:anim calcmode="lin" valueType="num">
                                      <p:cBhvr>
                                        <p:cTn id="9" dur="8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8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800" tmFilter="0,0; .5, 1; 1, 1"/>
                                        <p:tgtEl>
                                          <p:spTgt spid="10"/>
                                        </p:tgtEl>
                                      </p:cBhvr>
                                    </p:animEffect>
                                  </p:childTnLst>
                                </p:cTn>
                              </p:par>
                            </p:childTnLst>
                          </p:cTn>
                        </p:par>
                        <p:par>
                          <p:cTn id="12" fill="hold">
                            <p:stCondLst>
                              <p:cond delay="12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序列</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8" name="内容占位符 3"/>
          <p:cNvSpPr txBox="1"/>
          <p:nvPr/>
        </p:nvSpPr>
        <p:spPr>
          <a:xfrm>
            <a:off x="674376" y="1931802"/>
            <a:ext cx="10515600" cy="3420232"/>
          </a:xfrm>
          <a:prstGeom prst="rect">
            <a:avLst/>
          </a:prstGeom>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266700">
              <a:lnSpc>
                <a:spcPct val="150000"/>
              </a:lnSpc>
            </a:pPr>
            <a:r>
              <a:rPr lang="zh-CN" altLang="zh-CN" sz="2800" dirty="0">
                <a:latin typeface="+mn-ea"/>
              </a:rPr>
              <a:t>本章介绍的列表、元组和前面学习的字符串都属于</a:t>
            </a:r>
            <a:r>
              <a:rPr lang="en-US" altLang="zh-CN" sz="2800" dirty="0">
                <a:latin typeface="+mn-ea"/>
              </a:rPr>
              <a:t>Python</a:t>
            </a:r>
            <a:r>
              <a:rPr lang="zh-CN" altLang="zh-CN" sz="2800" dirty="0">
                <a:latin typeface="+mn-ea"/>
              </a:rPr>
              <a:t>的一种基本数据类型——序列（</a:t>
            </a:r>
            <a:r>
              <a:rPr lang="en-US" altLang="zh-CN" sz="2800" dirty="0">
                <a:latin typeface="+mn-ea"/>
              </a:rPr>
              <a:t>sequence</a:t>
            </a:r>
            <a:r>
              <a:rPr lang="zh-CN" altLang="zh-CN" sz="2800" dirty="0">
                <a:latin typeface="+mn-ea"/>
              </a:rPr>
              <a:t>）。</a:t>
            </a:r>
            <a:endParaRPr lang="en-US" altLang="zh-CN" sz="2800" dirty="0">
              <a:latin typeface="+mn-ea"/>
            </a:endParaRPr>
          </a:p>
          <a:p>
            <a:pPr indent="266700">
              <a:lnSpc>
                <a:spcPct val="150000"/>
              </a:lnSpc>
            </a:pPr>
            <a:r>
              <a:rPr lang="zh-CN" altLang="zh-CN" sz="2800" dirty="0">
                <a:latin typeface="+mn-ea"/>
              </a:rPr>
              <a:t>序列的最大特点是元素的有序性，所以序列都是通过序号索引来访问元素的。</a:t>
            </a:r>
            <a:endParaRPr lang="en-US" altLang="zh-CN" sz="2800" dirty="0">
              <a:latin typeface="+mn-ea"/>
            </a:endParaRPr>
          </a:p>
          <a:p>
            <a:pPr indent="266700">
              <a:lnSpc>
                <a:spcPct val="150000"/>
              </a:lnSpc>
            </a:pPr>
            <a:r>
              <a:rPr lang="zh-CN" altLang="en-US" sz="2800" kern="100" dirty="0">
                <a:latin typeface="+mn-ea"/>
                <a:cs typeface="Times New Roman" panose="02020603050405020304" pitchFamily="18" charset="0"/>
              </a:rPr>
              <a:t>序列之间可以通过转换函数进行互相转换。</a:t>
            </a:r>
            <a:endParaRPr lang="zh-CN" altLang="zh-CN" sz="2800" kern="100" dirty="0">
              <a:latin typeface="+mn-ea"/>
              <a:cs typeface="Times New Roman" panose="02020603050405020304" pitchFamily="18"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lvl="0"/>
            <a:r>
              <a:rPr lang="zh-CN" altLang="en-US" sz="2800" b="1" spc="300" dirty="0">
                <a:solidFill>
                  <a:srgbClr val="1E6787"/>
                </a:solidFill>
                <a:latin typeface="微软雅黑" panose="020B0503020204020204" pitchFamily="34" charset="-122"/>
                <a:ea typeface="微软雅黑" panose="020B0503020204020204" pitchFamily="34" charset="-122"/>
              </a:rPr>
              <a:t>元组与列表之间的转换</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270962" y="1928220"/>
            <a:ext cx="902811" cy="523220"/>
          </a:xfrm>
          <a:prstGeom prst="rect">
            <a:avLst/>
          </a:prstGeom>
        </p:spPr>
        <p:txBody>
          <a:bodyPr wrap="none">
            <a:spAutoFit/>
          </a:bodyPr>
          <a:lstStyle/>
          <a:p>
            <a:r>
              <a:rPr lang="zh-CN" altLang="en-US" sz="2800" dirty="0"/>
              <a:t>元组</a:t>
            </a:r>
            <a:endParaRPr lang="zh-CN" altLang="en-US" sz="2800" dirty="0"/>
          </a:p>
        </p:txBody>
      </p:sp>
      <p:sp>
        <p:nvSpPr>
          <p:cNvPr id="3" name="矩形 2"/>
          <p:cNvSpPr/>
          <p:nvPr/>
        </p:nvSpPr>
        <p:spPr>
          <a:xfrm>
            <a:off x="7056154" y="1928841"/>
            <a:ext cx="902811" cy="523220"/>
          </a:xfrm>
          <a:prstGeom prst="rect">
            <a:avLst/>
          </a:prstGeom>
        </p:spPr>
        <p:txBody>
          <a:bodyPr wrap="none">
            <a:spAutoFit/>
          </a:bodyPr>
          <a:lstStyle/>
          <a:p>
            <a:r>
              <a:rPr lang="zh-CN" altLang="en-US" sz="2800" dirty="0"/>
              <a:t>列表</a:t>
            </a:r>
            <a:endParaRPr lang="zh-CN" altLang="en-US" sz="2800" dirty="0"/>
          </a:p>
        </p:txBody>
      </p:sp>
      <p:cxnSp>
        <p:nvCxnSpPr>
          <p:cNvPr id="6" name="直接箭头连接符 5"/>
          <p:cNvCxnSpPr/>
          <p:nvPr/>
        </p:nvCxnSpPr>
        <p:spPr>
          <a:xfrm>
            <a:off x="4398745" y="2014226"/>
            <a:ext cx="2107932" cy="0"/>
          </a:xfrm>
          <a:prstGeom prst="straightConnector1">
            <a:avLst/>
          </a:prstGeom>
          <a:ln w="19050">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494997" y="1541967"/>
            <a:ext cx="1828800" cy="48188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9900"/>
                </a:solidFill>
              </a:rPr>
              <a:t>list</a:t>
            </a:r>
            <a:r>
              <a:rPr lang="zh-CN" altLang="en-US" sz="2000" b="1" dirty="0">
                <a:solidFill>
                  <a:srgbClr val="FF9900"/>
                </a:solidFill>
              </a:rPr>
              <a:t>函数</a:t>
            </a:r>
            <a:endParaRPr lang="zh-CN" altLang="en-US" sz="2000" b="1" dirty="0">
              <a:solidFill>
                <a:srgbClr val="FF9900"/>
              </a:solidFill>
            </a:endParaRPr>
          </a:p>
        </p:txBody>
      </p:sp>
      <p:sp>
        <p:nvSpPr>
          <p:cNvPr id="13" name="矩形 12"/>
          <p:cNvSpPr/>
          <p:nvPr/>
        </p:nvSpPr>
        <p:spPr>
          <a:xfrm>
            <a:off x="4494997" y="2331860"/>
            <a:ext cx="1828800" cy="481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solidFill>
              </a:rPr>
              <a:t>tuple</a:t>
            </a:r>
            <a:r>
              <a:rPr lang="zh-CN" altLang="en-US" sz="2000" b="1" dirty="0">
                <a:solidFill>
                  <a:schemeClr val="accent1"/>
                </a:solidFill>
              </a:rPr>
              <a:t>函数</a:t>
            </a:r>
            <a:endParaRPr lang="zh-CN" altLang="en-US" sz="2000" b="1" dirty="0">
              <a:solidFill>
                <a:schemeClr val="accent1"/>
              </a:solidFill>
            </a:endParaRPr>
          </a:p>
        </p:txBody>
      </p:sp>
      <p:cxnSp>
        <p:nvCxnSpPr>
          <p:cNvPr id="10" name="直接箭头连接符 9"/>
          <p:cNvCxnSpPr/>
          <p:nvPr/>
        </p:nvCxnSpPr>
        <p:spPr>
          <a:xfrm flipH="1">
            <a:off x="4398745" y="2331860"/>
            <a:ext cx="210793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1"/>
          <a:stretch>
            <a:fillRect/>
          </a:stretch>
        </p:blipFill>
        <p:spPr>
          <a:xfrm>
            <a:off x="170320" y="3777627"/>
            <a:ext cx="5730906" cy="1683560"/>
          </a:xfrm>
          <a:prstGeom prst="rect">
            <a:avLst/>
          </a:prstGeom>
        </p:spPr>
      </p:pic>
      <p:pic>
        <p:nvPicPr>
          <p:cNvPr id="12" name="图片 11"/>
          <p:cNvPicPr>
            <a:picLocks noChangeAspect="1"/>
          </p:cNvPicPr>
          <p:nvPr/>
        </p:nvPicPr>
        <p:blipFill>
          <a:blip r:embed="rId2"/>
          <a:stretch>
            <a:fillRect/>
          </a:stretch>
        </p:blipFill>
        <p:spPr>
          <a:xfrm>
            <a:off x="6303785" y="3777627"/>
            <a:ext cx="5527593" cy="1683560"/>
          </a:xfrm>
          <a:prstGeom prst="rect">
            <a:avLst/>
          </a:prstGeom>
        </p:spPr>
      </p:pic>
    </p:spTree>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列表与列表定义</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955961" y="2552227"/>
            <a:ext cx="6761318" cy="1551608"/>
            <a:chOff x="2465809" y="2399606"/>
            <a:chExt cx="6761318" cy="1551608"/>
          </a:xfrm>
        </p:grpSpPr>
        <p:sp>
          <p:nvSpPr>
            <p:cNvPr id="2" name="矩形 1"/>
            <p:cNvSpPr/>
            <p:nvPr/>
          </p:nvSpPr>
          <p:spPr>
            <a:xfrm>
              <a:off x="2765068" y="2917365"/>
              <a:ext cx="6462059" cy="523220"/>
            </a:xfrm>
            <a:prstGeom prst="rect">
              <a:avLst/>
            </a:prstGeom>
          </p:spPr>
          <p:txBody>
            <a:bodyPr wrap="square">
              <a:spAutoFit/>
            </a:bodyPr>
            <a:lstStyle/>
            <a:p>
              <a:r>
                <a:rPr lang="en-US" altLang="zh-CN" sz="2800" dirty="0">
                  <a:latin typeface="Calibri" panose="020F0502020204030204" pitchFamily="34" charset="0"/>
                  <a:ea typeface="宋体" panose="02010600030101010101" pitchFamily="2" charset="-122"/>
                  <a:cs typeface="Times New Roman" panose="02020603050405020304" pitchFamily="18" charset="0"/>
                </a:rPr>
                <a:t>scores = [98, 96, 95, 94, 92]</a:t>
              </a:r>
              <a:endParaRPr lang="zh-CN" altLang="en-US" sz="2800" dirty="0"/>
            </a:p>
          </p:txBody>
        </p:sp>
        <p:sp>
          <p:nvSpPr>
            <p:cNvPr id="5" name="矩形 4"/>
            <p:cNvSpPr/>
            <p:nvPr/>
          </p:nvSpPr>
          <p:spPr>
            <a:xfrm>
              <a:off x="2465809" y="2399606"/>
              <a:ext cx="5054438" cy="517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0070C0"/>
                  </a:solidFill>
                </a:rPr>
                <a:t>正向序号             </a:t>
              </a:r>
              <a:r>
                <a:rPr lang="en-US" altLang="zh-CN" sz="2000" dirty="0">
                  <a:solidFill>
                    <a:srgbClr val="0070C0"/>
                  </a:solidFill>
                </a:rPr>
                <a:t>0        1      2       3        4</a:t>
              </a:r>
              <a:endParaRPr lang="zh-CN" altLang="en-US" sz="2000" dirty="0">
                <a:solidFill>
                  <a:srgbClr val="0070C0"/>
                </a:solidFill>
              </a:endParaRPr>
            </a:p>
          </p:txBody>
        </p:sp>
        <p:cxnSp>
          <p:nvCxnSpPr>
            <p:cNvPr id="11" name="直接箭头连接符 10"/>
            <p:cNvCxnSpPr/>
            <p:nvPr/>
          </p:nvCxnSpPr>
          <p:spPr>
            <a:xfrm>
              <a:off x="3790604" y="2665614"/>
              <a:ext cx="315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640972" y="3433455"/>
              <a:ext cx="5054438" cy="517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70C0"/>
                  </a:solidFill>
                </a:rPr>
                <a:t>          -5     -4       -3      -2      -1             </a:t>
              </a:r>
              <a:r>
                <a:rPr lang="zh-CN" altLang="en-US" sz="2000" dirty="0">
                  <a:solidFill>
                    <a:srgbClr val="0070C0"/>
                  </a:solidFill>
                </a:rPr>
                <a:t>反向序号 </a:t>
              </a:r>
              <a:endParaRPr lang="zh-CN" altLang="en-US" sz="2000" dirty="0">
                <a:solidFill>
                  <a:srgbClr val="0070C0"/>
                </a:solidFill>
              </a:endParaRPr>
            </a:p>
          </p:txBody>
        </p:sp>
        <p:cxnSp>
          <p:nvCxnSpPr>
            <p:cNvPr id="15" name="直接箭头连接符 14"/>
            <p:cNvCxnSpPr/>
            <p:nvPr/>
          </p:nvCxnSpPr>
          <p:spPr>
            <a:xfrm flipH="1">
              <a:off x="6927273" y="3700548"/>
              <a:ext cx="387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1723503" y="4997094"/>
            <a:ext cx="6462059" cy="523220"/>
          </a:xfrm>
          <a:prstGeom prst="rect">
            <a:avLst/>
          </a:prstGeom>
        </p:spPr>
        <p:txBody>
          <a:bodyPr wrap="square">
            <a:spAutoFit/>
          </a:bodyPr>
          <a:lstStyle/>
          <a:p>
            <a:r>
              <a:rPr lang="en-US" altLang="zh-CN" sz="2800" dirty="0">
                <a:latin typeface="Calibri" panose="020F0502020204030204" pitchFamily="34" charset="0"/>
                <a:ea typeface="宋体" panose="02010600030101010101" pitchFamily="2" charset="-122"/>
                <a:cs typeface="Times New Roman" panose="02020603050405020304" pitchFamily="18" charset="0"/>
              </a:rPr>
              <a:t>scores [2] == score [-3]== 95</a:t>
            </a:r>
            <a:endParaRPr lang="zh-CN" altLang="en-US" sz="2800" dirty="0"/>
          </a:p>
        </p:txBody>
      </p:sp>
      <p:sp>
        <p:nvSpPr>
          <p:cNvPr id="24" name="矩形 23"/>
          <p:cNvSpPr/>
          <p:nvPr/>
        </p:nvSpPr>
        <p:spPr>
          <a:xfrm>
            <a:off x="892080" y="1337686"/>
            <a:ext cx="6462059" cy="523220"/>
          </a:xfrm>
          <a:prstGeom prst="rect">
            <a:avLst/>
          </a:prstGeom>
        </p:spPr>
        <p:txBody>
          <a:bodyPr wrap="square">
            <a:spAutoFit/>
          </a:bodyPr>
          <a:lstStyle/>
          <a:p>
            <a:r>
              <a:rPr lang="zh-CN" altLang="en-US" sz="2800" dirty="0"/>
              <a:t>列表元素按序号访问。</a:t>
            </a:r>
            <a:endParaRPr lang="zh-CN" altLang="en-US" sz="2800" dirty="0"/>
          </a:p>
        </p:txBody>
      </p:sp>
    </p:spTree>
  </p:cSld>
  <p:clrMapOvr>
    <a:masterClrMapping/>
  </p:clrMapOvr>
  <p:transition spd="slow">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lvl="0"/>
            <a:r>
              <a:rPr lang="zh-CN" altLang="en-US" sz="2800" b="1" spc="300" dirty="0">
                <a:solidFill>
                  <a:srgbClr val="1E6787"/>
                </a:solidFill>
                <a:latin typeface="微软雅黑" panose="020B0503020204020204" pitchFamily="34" charset="-122"/>
                <a:ea typeface="微软雅黑" panose="020B0503020204020204" pitchFamily="34" charset="-122"/>
              </a:rPr>
              <a:t>字符串转换成列表</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776097" y="2269463"/>
            <a:ext cx="4886077" cy="995312"/>
          </a:xfrm>
          <a:prstGeom prst="rect">
            <a:avLst/>
          </a:prstGeom>
        </p:spPr>
      </p:pic>
      <p:sp>
        <p:nvSpPr>
          <p:cNvPr id="8" name="矩形 7"/>
          <p:cNvSpPr/>
          <p:nvPr/>
        </p:nvSpPr>
        <p:spPr>
          <a:xfrm>
            <a:off x="6096000" y="2582453"/>
            <a:ext cx="5628464" cy="369332"/>
          </a:xfrm>
          <a:prstGeom prst="rect">
            <a:avLst/>
          </a:prstGeom>
        </p:spPr>
        <p:txBody>
          <a:bodyPr wrap="none">
            <a:spAutoFit/>
          </a:bodyPr>
          <a:lstStyle/>
          <a:p>
            <a:r>
              <a:rPr lang="en-US" altLang="zh-CN" dirty="0">
                <a:solidFill>
                  <a:srgbClr val="C00000"/>
                </a:solidFill>
                <a:latin typeface="+mn-ea"/>
                <a:cs typeface="Times New Roman" panose="02020603050405020304" pitchFamily="18" charset="0"/>
              </a:rPr>
              <a:t>list</a:t>
            </a:r>
            <a:r>
              <a:rPr lang="zh-CN" altLang="en-US" dirty="0">
                <a:solidFill>
                  <a:srgbClr val="C00000"/>
                </a:solidFill>
                <a:latin typeface="+mn-ea"/>
                <a:cs typeface="Times New Roman" panose="02020603050405020304" pitchFamily="18" charset="0"/>
              </a:rPr>
              <a:t>函数</a:t>
            </a:r>
            <a:r>
              <a:rPr lang="zh-CN" altLang="zh-CN" dirty="0">
                <a:solidFill>
                  <a:srgbClr val="C00000"/>
                </a:solidFill>
                <a:latin typeface="+mn-ea"/>
                <a:cs typeface="Times New Roman" panose="02020603050405020304" pitchFamily="18" charset="0"/>
              </a:rPr>
              <a:t>转换后字符串中的</a:t>
            </a:r>
            <a:r>
              <a:rPr lang="zh-CN" altLang="zh-CN" b="1" dirty="0">
                <a:solidFill>
                  <a:srgbClr val="C00000"/>
                </a:solidFill>
                <a:latin typeface="+mn-ea"/>
                <a:cs typeface="Times New Roman" panose="02020603050405020304" pitchFamily="18" charset="0"/>
              </a:rPr>
              <a:t>单个字符</a:t>
            </a:r>
            <a:r>
              <a:rPr lang="zh-CN" altLang="zh-CN" dirty="0">
                <a:solidFill>
                  <a:srgbClr val="C00000"/>
                </a:solidFill>
                <a:latin typeface="+mn-ea"/>
                <a:cs typeface="Times New Roman" panose="02020603050405020304" pitchFamily="18" charset="0"/>
              </a:rPr>
              <a:t>依次成为列表元素</a:t>
            </a:r>
            <a:endParaRPr lang="zh-CN" altLang="en-US" dirty="0">
              <a:solidFill>
                <a:srgbClr val="C00000"/>
              </a:solidFill>
              <a:latin typeface="+mn-ea"/>
            </a:endParaRPr>
          </a:p>
        </p:txBody>
      </p:sp>
      <p:sp>
        <p:nvSpPr>
          <p:cNvPr id="9" name="矩形 8"/>
          <p:cNvSpPr/>
          <p:nvPr/>
        </p:nvSpPr>
        <p:spPr>
          <a:xfrm>
            <a:off x="845222" y="1466151"/>
            <a:ext cx="8385629" cy="2677656"/>
          </a:xfrm>
          <a:prstGeom prst="rect">
            <a:avLst/>
          </a:prstGeom>
        </p:spPr>
        <p:txBody>
          <a:bodyPr wrap="none">
            <a:spAutoFit/>
          </a:bodyPr>
          <a:lstStyle/>
          <a:p>
            <a:pPr marL="342900" indent="-342900">
              <a:buFont typeface="+mj-lt"/>
              <a:buAutoNum type="arabicPeriod"/>
            </a:pPr>
            <a:r>
              <a:rPr lang="zh-CN" altLang="en-US" sz="2800" dirty="0"/>
              <a:t>使用</a:t>
            </a:r>
            <a:r>
              <a:rPr lang="en-US" altLang="zh-CN" sz="2800" dirty="0"/>
              <a:t>list</a:t>
            </a:r>
            <a:r>
              <a:rPr lang="zh-CN" altLang="en-US" sz="2800" dirty="0"/>
              <a:t>函数</a:t>
            </a:r>
            <a:endParaRPr lang="en-US" altLang="zh-CN" sz="2800" dirty="0"/>
          </a:p>
          <a:p>
            <a:pPr marL="342900" indent="-342900">
              <a:buFont typeface="+mj-lt"/>
              <a:buAutoNum type="arabicPeriod"/>
            </a:pPr>
            <a:endParaRPr lang="en-US" altLang="zh-CN" sz="2800" dirty="0"/>
          </a:p>
          <a:p>
            <a:pPr marL="342900" indent="-342900">
              <a:buFont typeface="+mj-lt"/>
              <a:buAutoNum type="arabicPeriod"/>
            </a:pPr>
            <a:endParaRPr lang="en-US" altLang="zh-CN" sz="2800" dirty="0"/>
          </a:p>
          <a:p>
            <a:pPr marL="342900" indent="-342900">
              <a:buFont typeface="+mj-lt"/>
              <a:buAutoNum type="arabicPeriod"/>
            </a:pPr>
            <a:endParaRPr lang="en-US" altLang="zh-CN" sz="2800" dirty="0"/>
          </a:p>
          <a:p>
            <a:pPr marL="342900" indent="-342900">
              <a:buFont typeface="+mj-lt"/>
              <a:buAutoNum type="arabicPeriod"/>
            </a:pPr>
            <a:endParaRPr lang="en-US" altLang="zh-CN" sz="2800" dirty="0"/>
          </a:p>
          <a:p>
            <a:pPr marL="342900" indent="-342900">
              <a:buFont typeface="+mj-lt"/>
              <a:buAutoNum type="arabicPeriod"/>
            </a:pPr>
            <a:r>
              <a:rPr lang="zh-CN" altLang="en-US" sz="2800" dirty="0"/>
              <a:t>使用字符串的</a:t>
            </a:r>
            <a:r>
              <a:rPr lang="en-US" altLang="zh-CN" sz="2800" dirty="0"/>
              <a:t>split</a:t>
            </a:r>
            <a:r>
              <a:rPr lang="zh-CN" altLang="en-US" sz="2800" dirty="0"/>
              <a:t>方法</a:t>
            </a:r>
            <a:r>
              <a:rPr lang="en-US" altLang="zh-CN" sz="2800" dirty="0"/>
              <a:t>		</a:t>
            </a:r>
            <a:r>
              <a:rPr lang="zh-CN" altLang="zh-CN" dirty="0"/>
              <a:t>列表</a:t>
            </a:r>
            <a:r>
              <a:rPr lang="en-US" altLang="zh-CN" dirty="0"/>
              <a:t> = </a:t>
            </a:r>
            <a:r>
              <a:rPr lang="zh-CN" altLang="zh-CN" dirty="0"/>
              <a:t>字符串</a:t>
            </a:r>
            <a:r>
              <a:rPr lang="en-US" altLang="zh-CN" dirty="0"/>
              <a:t>.split(</a:t>
            </a:r>
            <a:r>
              <a:rPr lang="zh-CN" altLang="zh-CN" dirty="0"/>
              <a:t>分隔符</a:t>
            </a:r>
            <a:r>
              <a:rPr lang="en-US" altLang="zh-CN" dirty="0"/>
              <a:t>)</a:t>
            </a:r>
            <a:endParaRPr lang="zh-CN" altLang="en-US" sz="2800" dirty="0"/>
          </a:p>
        </p:txBody>
      </p:sp>
      <p:grpSp>
        <p:nvGrpSpPr>
          <p:cNvPr id="18" name="组合 17"/>
          <p:cNvGrpSpPr/>
          <p:nvPr/>
        </p:nvGrpSpPr>
        <p:grpSpPr>
          <a:xfrm>
            <a:off x="8643486" y="4052236"/>
            <a:ext cx="693022" cy="413886"/>
            <a:chOff x="6805061" y="4052236"/>
            <a:chExt cx="1530417" cy="413886"/>
          </a:xfrm>
        </p:grpSpPr>
        <p:cxnSp>
          <p:nvCxnSpPr>
            <p:cNvPr id="15" name="直接连接符 14"/>
            <p:cNvCxnSpPr/>
            <p:nvPr/>
          </p:nvCxnSpPr>
          <p:spPr>
            <a:xfrm>
              <a:off x="6814686" y="4052236"/>
              <a:ext cx="0" cy="4042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805061" y="4466122"/>
              <a:ext cx="153041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9336508" y="4133331"/>
            <a:ext cx="2723823" cy="646331"/>
          </a:xfrm>
          <a:prstGeom prst="rect">
            <a:avLst/>
          </a:prstGeom>
        </p:spPr>
        <p:txBody>
          <a:bodyPr wrap="none">
            <a:spAutoFit/>
          </a:bodyPr>
          <a:lstStyle/>
          <a:p>
            <a:r>
              <a:rPr lang="zh-CN" altLang="zh-CN" dirty="0">
                <a:solidFill>
                  <a:schemeClr val="accent1"/>
                </a:solidFill>
              </a:rPr>
              <a:t>分隔符如果缺省的话，</a:t>
            </a:r>
            <a:endParaRPr lang="en-US" altLang="zh-CN" dirty="0">
              <a:solidFill>
                <a:schemeClr val="accent1"/>
              </a:solidFill>
            </a:endParaRPr>
          </a:p>
          <a:p>
            <a:r>
              <a:rPr lang="zh-CN" altLang="zh-CN" dirty="0">
                <a:solidFill>
                  <a:schemeClr val="accent1"/>
                </a:solidFill>
              </a:rPr>
              <a:t>默认按照空格拆分字符串</a:t>
            </a:r>
            <a:endParaRPr lang="zh-CN" altLang="en-US" dirty="0">
              <a:solidFill>
                <a:schemeClr val="accent1"/>
              </a:solidFill>
              <a:latin typeface="+mn-ea"/>
            </a:endParaRPr>
          </a:p>
        </p:txBody>
      </p:sp>
      <p:pic>
        <p:nvPicPr>
          <p:cNvPr id="19" name="图片 18"/>
          <p:cNvPicPr>
            <a:picLocks noChangeAspect="1"/>
          </p:cNvPicPr>
          <p:nvPr/>
        </p:nvPicPr>
        <p:blipFill>
          <a:blip r:embed="rId2"/>
          <a:stretch>
            <a:fillRect/>
          </a:stretch>
        </p:blipFill>
        <p:spPr>
          <a:xfrm>
            <a:off x="776097" y="4596381"/>
            <a:ext cx="5093567" cy="926103"/>
          </a:xfrm>
          <a:prstGeom prst="rect">
            <a:avLst/>
          </a:prstGeom>
        </p:spPr>
      </p:pic>
    </p:spTree>
  </p:cSld>
  <p:clrMapOvr>
    <a:masterClrMapping/>
  </p:clrMapOvr>
  <p:transition spd="slow">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lvl="0"/>
            <a:r>
              <a:rPr lang="zh-CN" altLang="en-US" sz="2800" b="1" spc="300" dirty="0">
                <a:solidFill>
                  <a:srgbClr val="1E6787"/>
                </a:solidFill>
                <a:latin typeface="微软雅黑" panose="020B0503020204020204" pitchFamily="34" charset="-122"/>
                <a:ea typeface="微软雅黑" panose="020B0503020204020204" pitchFamily="34" charset="-122"/>
              </a:rPr>
              <a:t>字符串转换成列表</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583612" y="1973639"/>
            <a:ext cx="6096000" cy="4154984"/>
          </a:xfrm>
          <a:prstGeom prst="rect">
            <a:avLst/>
          </a:prstGeom>
        </p:spPr>
        <p:txBody>
          <a:bodyPr>
            <a:spAutoFit/>
          </a:bodyPr>
          <a:lstStyle/>
          <a:p>
            <a:r>
              <a:rPr lang="en-US" altLang="zh-CN" sz="2400" dirty="0"/>
              <a:t>&gt;&gt;&gt; </a:t>
            </a:r>
            <a:r>
              <a:rPr lang="en-US" altLang="zh-CN" sz="2400" dirty="0" err="1"/>
              <a:t>ls</a:t>
            </a:r>
            <a:r>
              <a:rPr lang="en-US" altLang="zh-CN" sz="2400" dirty="0"/>
              <a:t>=input()</a:t>
            </a:r>
            <a:endParaRPr lang="en-US" altLang="zh-CN" sz="2400" dirty="0"/>
          </a:p>
          <a:p>
            <a:r>
              <a:rPr lang="en-US" altLang="zh-CN" sz="2400" dirty="0"/>
              <a:t>1,2,3,4,5</a:t>
            </a:r>
            <a:endParaRPr lang="en-US" altLang="zh-CN" sz="2400" dirty="0"/>
          </a:p>
          <a:p>
            <a:r>
              <a:rPr lang="en-US" altLang="zh-CN" sz="2400" dirty="0"/>
              <a:t>&gt;&gt;&gt; </a:t>
            </a:r>
            <a:r>
              <a:rPr lang="en-US" altLang="zh-CN" sz="2400" dirty="0" err="1"/>
              <a:t>ls</a:t>
            </a:r>
            <a:endParaRPr lang="en-US" altLang="zh-CN" sz="2400" dirty="0"/>
          </a:p>
          <a:p>
            <a:r>
              <a:rPr lang="en-US" altLang="zh-CN" sz="2400" dirty="0"/>
              <a:t>'1,2,3,4,5'</a:t>
            </a:r>
            <a:endParaRPr lang="en-US" altLang="zh-CN" sz="2400" dirty="0"/>
          </a:p>
          <a:p>
            <a:r>
              <a:rPr lang="en-US" altLang="zh-CN" sz="2400" dirty="0"/>
              <a:t>&gt;&gt;&gt; ls2=</a:t>
            </a:r>
            <a:r>
              <a:rPr lang="en-US" altLang="zh-CN" sz="2400" dirty="0" err="1"/>
              <a:t>ls.split</a:t>
            </a:r>
            <a:r>
              <a:rPr lang="en-US" altLang="zh-CN" sz="2400" dirty="0"/>
              <a:t>(",")</a:t>
            </a:r>
            <a:endParaRPr lang="en-US" altLang="zh-CN" sz="2400" dirty="0"/>
          </a:p>
          <a:p>
            <a:r>
              <a:rPr lang="en-US" altLang="zh-CN" sz="2400" dirty="0"/>
              <a:t>&gt;&gt;&gt; ls2</a:t>
            </a:r>
            <a:endParaRPr lang="en-US" altLang="zh-CN" sz="2400" dirty="0"/>
          </a:p>
          <a:p>
            <a:r>
              <a:rPr lang="en-US" altLang="zh-CN" sz="2400" dirty="0"/>
              <a:t>['1', '2', '3', '4', '5']</a:t>
            </a:r>
            <a:endParaRPr lang="en-US" altLang="zh-CN" sz="2400" dirty="0"/>
          </a:p>
          <a:p>
            <a:r>
              <a:rPr lang="en-US" altLang="zh-CN" sz="2400" dirty="0"/>
              <a:t>&gt;&gt;&gt; list1=[</a:t>
            </a:r>
            <a:r>
              <a:rPr lang="en-US" altLang="zh-CN" sz="2400" dirty="0" err="1"/>
              <a:t>eval</a:t>
            </a:r>
            <a:r>
              <a:rPr lang="en-US" altLang="zh-CN" sz="2400" dirty="0"/>
              <a:t>(x) for x in ls2]</a:t>
            </a:r>
            <a:endParaRPr lang="en-US" altLang="zh-CN" sz="2400" dirty="0"/>
          </a:p>
          <a:p>
            <a:r>
              <a:rPr lang="en-US" altLang="zh-CN" sz="2400" dirty="0"/>
              <a:t>&gt;&gt;&gt; list1</a:t>
            </a:r>
            <a:endParaRPr lang="en-US" altLang="zh-CN" sz="2400" dirty="0"/>
          </a:p>
          <a:p>
            <a:r>
              <a:rPr lang="en-US" altLang="zh-CN" sz="2400" dirty="0"/>
              <a:t>[1, 2, 3, 4, 5]</a:t>
            </a:r>
            <a:endParaRPr lang="en-US" altLang="zh-CN" sz="2400" dirty="0"/>
          </a:p>
          <a:p>
            <a:endParaRPr lang="zh-CN" altLang="en-US" sz="2400" dirty="0"/>
          </a:p>
        </p:txBody>
      </p:sp>
      <p:sp>
        <p:nvSpPr>
          <p:cNvPr id="3" name="TextBox 2"/>
          <p:cNvSpPr txBox="1"/>
          <p:nvPr/>
        </p:nvSpPr>
        <p:spPr>
          <a:xfrm>
            <a:off x="1931670" y="1005840"/>
            <a:ext cx="7829550" cy="523220"/>
          </a:xfrm>
          <a:prstGeom prst="rect">
            <a:avLst/>
          </a:prstGeom>
          <a:noFill/>
        </p:spPr>
        <p:txBody>
          <a:bodyPr wrap="square" rtlCol="0">
            <a:spAutoFit/>
          </a:bodyPr>
          <a:lstStyle/>
          <a:p>
            <a:r>
              <a:rPr lang="zh-CN" altLang="en-US" sz="2800" dirty="0" smtClean="0"/>
              <a:t>如何键盘输入</a:t>
            </a:r>
            <a:r>
              <a:rPr lang="en-US" altLang="zh-CN" sz="2800" dirty="0" smtClean="0"/>
              <a:t>1</a:t>
            </a:r>
            <a:r>
              <a:rPr lang="zh-CN" altLang="en-US" sz="2800" dirty="0" smtClean="0"/>
              <a:t>，</a:t>
            </a:r>
            <a:r>
              <a:rPr lang="en-US" altLang="zh-CN" sz="2800" dirty="0" smtClean="0"/>
              <a:t>2</a:t>
            </a:r>
            <a:r>
              <a:rPr lang="zh-CN" altLang="en-US" sz="2800" dirty="0" smtClean="0"/>
              <a:t>，</a:t>
            </a:r>
            <a:r>
              <a:rPr lang="en-US" altLang="zh-CN" sz="2800" dirty="0" smtClean="0"/>
              <a:t>3</a:t>
            </a:r>
            <a:r>
              <a:rPr lang="zh-CN" altLang="en-US" sz="2800" dirty="0" smtClean="0"/>
              <a:t>，</a:t>
            </a:r>
            <a:r>
              <a:rPr lang="en-US" altLang="zh-CN" sz="2800" dirty="0" smtClean="0"/>
              <a:t>4</a:t>
            </a:r>
            <a:r>
              <a:rPr lang="zh-CN" altLang="en-US" sz="2800" dirty="0" smtClean="0"/>
              <a:t>，</a:t>
            </a:r>
            <a:r>
              <a:rPr lang="en-US" altLang="zh-CN" sz="2800" dirty="0" smtClean="0"/>
              <a:t>5</a:t>
            </a:r>
            <a:r>
              <a:rPr lang="zh-CN" altLang="en-US" sz="2800" dirty="0" smtClean="0"/>
              <a:t>。转换成列表</a:t>
            </a:r>
            <a:endParaRPr lang="zh-CN" altLang="en-US" sz="2800"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1">
            <a:clrChange>
              <a:clrFrom>
                <a:srgbClr val="FFFDFF"/>
              </a:clrFrom>
              <a:clrTo>
                <a:srgbClr val="FFFDFF">
                  <a:alpha val="0"/>
                </a:srgbClr>
              </a:clrTo>
            </a:clrChange>
          </a:blip>
          <a:stretch>
            <a:fillRect/>
          </a:stretch>
        </p:blipFill>
        <p:spPr>
          <a:xfrm>
            <a:off x="-1" y="0"/>
            <a:ext cx="12192001" cy="6870567"/>
          </a:xfrm>
          <a:prstGeom prst="rect">
            <a:avLst/>
          </a:prstGeom>
        </p:spPr>
      </p:pic>
      <p:sp>
        <p:nvSpPr>
          <p:cNvPr id="10" name="TextBox 1"/>
          <p:cNvSpPr txBox="1"/>
          <p:nvPr/>
        </p:nvSpPr>
        <p:spPr>
          <a:xfrm>
            <a:off x="3887776" y="2420224"/>
            <a:ext cx="2646878" cy="830997"/>
          </a:xfrm>
          <a:prstGeom prst="rect">
            <a:avLst/>
          </a:prstGeom>
          <a:noFill/>
        </p:spPr>
        <p:txBody>
          <a:bodyPr wrap="none" rtlCol="0">
            <a:spAutoFit/>
          </a:bodyPr>
          <a:lstStyle/>
          <a:p>
            <a:r>
              <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综合应用</a:t>
            </a:r>
            <a:endPar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nvGrpSpPr>
          <p:cNvPr id="13" name="Group 5"/>
          <p:cNvGrpSpPr/>
          <p:nvPr/>
        </p:nvGrpSpPr>
        <p:grpSpPr>
          <a:xfrm>
            <a:off x="8825614" y="4241498"/>
            <a:ext cx="2169488" cy="2175406"/>
            <a:chOff x="5292553" y="3355717"/>
            <a:chExt cx="1711365" cy="2494000"/>
          </a:xfrm>
          <a:solidFill>
            <a:schemeClr val="bg1">
              <a:lumMod val="95000"/>
            </a:schemeClr>
          </a:solidFill>
        </p:grpSpPr>
        <p:sp>
          <p:nvSpPr>
            <p:cNvPr id="14" name="Rectangle 5"/>
            <p:cNvSpPr>
              <a:spLocks noChangeArrowheads="1"/>
            </p:cNvSpPr>
            <p:nvPr/>
          </p:nvSpPr>
          <p:spPr bwMode="auto">
            <a:xfrm>
              <a:off x="5292553" y="3573075"/>
              <a:ext cx="992082" cy="190188"/>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5" name="Rectangle 6"/>
            <p:cNvSpPr>
              <a:spLocks noChangeArrowheads="1"/>
            </p:cNvSpPr>
            <p:nvPr/>
          </p:nvSpPr>
          <p:spPr bwMode="auto">
            <a:xfrm>
              <a:off x="5402008" y="4624848"/>
              <a:ext cx="80422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6" name="Rectangle 7"/>
            <p:cNvSpPr>
              <a:spLocks noChangeArrowheads="1"/>
            </p:cNvSpPr>
            <p:nvPr/>
          </p:nvSpPr>
          <p:spPr bwMode="auto">
            <a:xfrm>
              <a:off x="5471873" y="3355717"/>
              <a:ext cx="1124825"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7" name="Rectangle 8"/>
            <p:cNvSpPr>
              <a:spLocks noChangeArrowheads="1"/>
            </p:cNvSpPr>
            <p:nvPr/>
          </p:nvSpPr>
          <p:spPr bwMode="auto">
            <a:xfrm>
              <a:off x="5382601" y="3902993"/>
              <a:ext cx="1127154" cy="784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0" name="Rectangle 9"/>
            <p:cNvSpPr>
              <a:spLocks noChangeArrowheads="1"/>
            </p:cNvSpPr>
            <p:nvPr/>
          </p:nvSpPr>
          <p:spPr bwMode="auto">
            <a:xfrm>
              <a:off x="5592196" y="3981397"/>
              <a:ext cx="1004502"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2" name="Rectangle 10"/>
            <p:cNvSpPr>
              <a:spLocks noChangeArrowheads="1"/>
            </p:cNvSpPr>
            <p:nvPr/>
          </p:nvSpPr>
          <p:spPr bwMode="auto">
            <a:xfrm>
              <a:off x="5471873" y="4093379"/>
              <a:ext cx="874864" cy="7374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3" name="Rectangle 11"/>
            <p:cNvSpPr>
              <a:spLocks noChangeArrowheads="1"/>
            </p:cNvSpPr>
            <p:nvPr/>
          </p:nvSpPr>
          <p:spPr bwMode="auto">
            <a:xfrm>
              <a:off x="5592196" y="4166845"/>
              <a:ext cx="1026238"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5" name="Rectangle 12"/>
            <p:cNvSpPr>
              <a:spLocks noChangeArrowheads="1"/>
            </p:cNvSpPr>
            <p:nvPr/>
          </p:nvSpPr>
          <p:spPr bwMode="auto">
            <a:xfrm>
              <a:off x="5570460" y="4915952"/>
              <a:ext cx="902034" cy="52011"/>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7" name="Rectangle 13"/>
            <p:cNvSpPr>
              <a:spLocks noChangeArrowheads="1"/>
            </p:cNvSpPr>
            <p:nvPr/>
          </p:nvSpPr>
          <p:spPr bwMode="auto">
            <a:xfrm>
              <a:off x="5690783" y="4967962"/>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8" name="Rectangle 14"/>
            <p:cNvSpPr>
              <a:spLocks noChangeArrowheads="1"/>
            </p:cNvSpPr>
            <p:nvPr/>
          </p:nvSpPr>
          <p:spPr bwMode="auto">
            <a:xfrm>
              <a:off x="5409771" y="5109245"/>
              <a:ext cx="936966" cy="23443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0" name="Rectangle 16"/>
            <p:cNvSpPr>
              <a:spLocks noChangeArrowheads="1"/>
            </p:cNvSpPr>
            <p:nvPr/>
          </p:nvSpPr>
          <p:spPr bwMode="auto">
            <a:xfrm>
              <a:off x="5632562" y="5343680"/>
              <a:ext cx="877193"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1" name="Rectangle 17"/>
            <p:cNvSpPr>
              <a:spLocks noChangeArrowheads="1"/>
            </p:cNvSpPr>
            <p:nvPr/>
          </p:nvSpPr>
          <p:spPr bwMode="auto">
            <a:xfrm>
              <a:off x="5340682" y="5458288"/>
              <a:ext cx="823630" cy="166900"/>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2" name="Rectangle 18"/>
            <p:cNvSpPr>
              <a:spLocks noChangeArrowheads="1"/>
            </p:cNvSpPr>
            <p:nvPr/>
          </p:nvSpPr>
          <p:spPr bwMode="auto">
            <a:xfrm>
              <a:off x="5536304" y="5625188"/>
              <a:ext cx="1110076" cy="22434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3" name="Rectangle 19"/>
            <p:cNvSpPr>
              <a:spLocks noChangeArrowheads="1"/>
            </p:cNvSpPr>
            <p:nvPr/>
          </p:nvSpPr>
          <p:spPr bwMode="auto">
            <a:xfrm>
              <a:off x="6411944" y="3355717"/>
              <a:ext cx="24841"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4" name="Rectangle 20"/>
            <p:cNvSpPr>
              <a:spLocks noChangeArrowheads="1"/>
            </p:cNvSpPr>
            <p:nvPr/>
          </p:nvSpPr>
          <p:spPr bwMode="auto">
            <a:xfrm>
              <a:off x="6436785" y="3575404"/>
              <a:ext cx="776" cy="77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5" name="Rectangle 21"/>
            <p:cNvSpPr>
              <a:spLocks noChangeArrowheads="1"/>
            </p:cNvSpPr>
            <p:nvPr/>
          </p:nvSpPr>
          <p:spPr bwMode="auto">
            <a:xfrm>
              <a:off x="5592196" y="3355717"/>
              <a:ext cx="40366"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6" name="Rectangle 22"/>
            <p:cNvSpPr>
              <a:spLocks noChangeArrowheads="1"/>
            </p:cNvSpPr>
            <p:nvPr/>
          </p:nvSpPr>
          <p:spPr bwMode="auto">
            <a:xfrm>
              <a:off x="6509755" y="4166845"/>
              <a:ext cx="16302"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7" name="Rectangle 23"/>
            <p:cNvSpPr>
              <a:spLocks noChangeArrowheads="1"/>
            </p:cNvSpPr>
            <p:nvPr/>
          </p:nvSpPr>
          <p:spPr bwMode="auto">
            <a:xfrm>
              <a:off x="5676034" y="4166845"/>
              <a:ext cx="158360"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8" name="Freeform 24"/>
            <p:cNvSpPr/>
            <p:nvPr/>
          </p:nvSpPr>
          <p:spPr bwMode="auto">
            <a:xfrm>
              <a:off x="6455866" y="4793204"/>
              <a:ext cx="548052" cy="1056513"/>
            </a:xfrm>
            <a:custGeom>
              <a:avLst/>
              <a:gdLst>
                <a:gd name="T0" fmla="*/ 393 w 706"/>
                <a:gd name="T1" fmla="*/ 1361 h 1361"/>
                <a:gd name="T2" fmla="*/ 0 w 706"/>
                <a:gd name="T3" fmla="*/ 98 h 1361"/>
                <a:gd name="T4" fmla="*/ 314 w 706"/>
                <a:gd name="T5" fmla="*/ 0 h 1361"/>
                <a:gd name="T6" fmla="*/ 706 w 706"/>
                <a:gd name="T7" fmla="*/ 1263 h 1361"/>
                <a:gd name="T8" fmla="*/ 393 w 706"/>
                <a:gd name="T9" fmla="*/ 1361 h 1361"/>
              </a:gdLst>
              <a:ahLst/>
              <a:cxnLst>
                <a:cxn ang="0">
                  <a:pos x="T0" y="T1"/>
                </a:cxn>
                <a:cxn ang="0">
                  <a:pos x="T2" y="T3"/>
                </a:cxn>
                <a:cxn ang="0">
                  <a:pos x="T4" y="T5"/>
                </a:cxn>
                <a:cxn ang="0">
                  <a:pos x="T6" y="T7"/>
                </a:cxn>
                <a:cxn ang="0">
                  <a:pos x="T8" y="T9"/>
                </a:cxn>
              </a:cxnLst>
              <a:rect l="0" t="0" r="r" b="b"/>
              <a:pathLst>
                <a:path w="706" h="1361">
                  <a:moveTo>
                    <a:pt x="393" y="1361"/>
                  </a:moveTo>
                  <a:lnTo>
                    <a:pt x="0" y="98"/>
                  </a:lnTo>
                  <a:lnTo>
                    <a:pt x="314" y="0"/>
                  </a:lnTo>
                  <a:lnTo>
                    <a:pt x="706" y="1263"/>
                  </a:lnTo>
                  <a:lnTo>
                    <a:pt x="393" y="1361"/>
                  </a:lnTo>
                  <a:close/>
                </a:path>
              </a:pathLst>
            </a:custGeom>
            <a:solidFill>
              <a:srgbClr val="6BE137"/>
            </a:solidFill>
            <a:ln w="9525">
              <a:solidFill>
                <a:schemeClr val="accent1"/>
              </a:solidFill>
              <a:round/>
            </a:ln>
          </p:spPr>
          <p:txBody>
            <a:bodyPr vert="horz" wrap="square" lIns="86687" tIns="43344" rIns="86687" bIns="43344" numCol="1" anchor="t" anchorCtr="0" compatLnSpc="1"/>
            <a:lstStyle/>
            <a:p>
              <a:endParaRPr lang="en-US" sz="1705" dirty="0">
                <a:solidFill>
                  <a:prstClr val="black"/>
                </a:solidFill>
                <a:latin typeface="Calibri" panose="020F0502020204030204"/>
                <a:ea typeface="微软雅黑" panose="020B0503020204020204" pitchFamily="34" charset="-122"/>
              </a:endParaRPr>
            </a:p>
          </p:txBody>
        </p:sp>
        <p:sp>
          <p:nvSpPr>
            <p:cNvPr id="39" name="Freeform 25"/>
            <p:cNvSpPr/>
            <p:nvPr/>
          </p:nvSpPr>
          <p:spPr bwMode="auto">
            <a:xfrm>
              <a:off x="6731444" y="5683594"/>
              <a:ext cx="248409" cy="91601"/>
            </a:xfrm>
            <a:custGeom>
              <a:avLst/>
              <a:gdLst>
                <a:gd name="T0" fmla="*/ 7 w 320"/>
                <a:gd name="T1" fmla="*/ 118 h 118"/>
                <a:gd name="T2" fmla="*/ 0 w 320"/>
                <a:gd name="T3" fmla="*/ 97 h 118"/>
                <a:gd name="T4" fmla="*/ 314 w 320"/>
                <a:gd name="T5" fmla="*/ 0 h 118"/>
                <a:gd name="T6" fmla="*/ 320 w 320"/>
                <a:gd name="T7" fmla="*/ 21 h 118"/>
                <a:gd name="T8" fmla="*/ 7 w 320"/>
                <a:gd name="T9" fmla="*/ 118 h 118"/>
              </a:gdLst>
              <a:ahLst/>
              <a:cxnLst>
                <a:cxn ang="0">
                  <a:pos x="T0" y="T1"/>
                </a:cxn>
                <a:cxn ang="0">
                  <a:pos x="T2" y="T3"/>
                </a:cxn>
                <a:cxn ang="0">
                  <a:pos x="T4" y="T5"/>
                </a:cxn>
                <a:cxn ang="0">
                  <a:pos x="T6" y="T7"/>
                </a:cxn>
                <a:cxn ang="0">
                  <a:pos x="T8" y="T9"/>
                </a:cxn>
              </a:cxnLst>
              <a:rect l="0" t="0" r="r" b="b"/>
              <a:pathLst>
                <a:path w="320" h="118">
                  <a:moveTo>
                    <a:pt x="7" y="118"/>
                  </a:moveTo>
                  <a:lnTo>
                    <a:pt x="0" y="97"/>
                  </a:lnTo>
                  <a:lnTo>
                    <a:pt x="314" y="0"/>
                  </a:lnTo>
                  <a:lnTo>
                    <a:pt x="320" y="21"/>
                  </a:lnTo>
                  <a:lnTo>
                    <a:pt x="7" y="118"/>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0" name="Freeform 26"/>
            <p:cNvSpPr/>
            <p:nvPr/>
          </p:nvSpPr>
          <p:spPr bwMode="auto">
            <a:xfrm>
              <a:off x="6481483" y="4874713"/>
              <a:ext cx="290328" cy="226673"/>
            </a:xfrm>
            <a:custGeom>
              <a:avLst/>
              <a:gdLst>
                <a:gd name="T0" fmla="*/ 61 w 374"/>
                <a:gd name="T1" fmla="*/ 292 h 292"/>
                <a:gd name="T2" fmla="*/ 0 w 374"/>
                <a:gd name="T3" fmla="*/ 98 h 292"/>
                <a:gd name="T4" fmla="*/ 314 w 374"/>
                <a:gd name="T5" fmla="*/ 0 h 292"/>
                <a:gd name="T6" fmla="*/ 374 w 374"/>
                <a:gd name="T7" fmla="*/ 194 h 292"/>
                <a:gd name="T8" fmla="*/ 61 w 374"/>
                <a:gd name="T9" fmla="*/ 292 h 292"/>
              </a:gdLst>
              <a:ahLst/>
              <a:cxnLst>
                <a:cxn ang="0">
                  <a:pos x="T0" y="T1"/>
                </a:cxn>
                <a:cxn ang="0">
                  <a:pos x="T2" y="T3"/>
                </a:cxn>
                <a:cxn ang="0">
                  <a:pos x="T4" y="T5"/>
                </a:cxn>
                <a:cxn ang="0">
                  <a:pos x="T6" y="T7"/>
                </a:cxn>
                <a:cxn ang="0">
                  <a:pos x="T8" y="T9"/>
                </a:cxn>
              </a:cxnLst>
              <a:rect l="0" t="0" r="r" b="b"/>
              <a:pathLst>
                <a:path w="374" h="292">
                  <a:moveTo>
                    <a:pt x="61" y="292"/>
                  </a:moveTo>
                  <a:lnTo>
                    <a:pt x="0" y="98"/>
                  </a:lnTo>
                  <a:lnTo>
                    <a:pt x="314" y="0"/>
                  </a:lnTo>
                  <a:lnTo>
                    <a:pt x="374" y="194"/>
                  </a:lnTo>
                  <a:lnTo>
                    <a:pt x="61" y="292"/>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1" name="Rectangle 27"/>
            <p:cNvSpPr>
              <a:spLocks noChangeArrowheads="1"/>
            </p:cNvSpPr>
            <p:nvPr/>
          </p:nvSpPr>
          <p:spPr bwMode="auto">
            <a:xfrm>
              <a:off x="5306526" y="4421463"/>
              <a:ext cx="81742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2" name="Rectangle 28"/>
            <p:cNvSpPr>
              <a:spLocks noChangeArrowheads="1"/>
            </p:cNvSpPr>
            <p:nvPr/>
          </p:nvSpPr>
          <p:spPr bwMode="auto">
            <a:xfrm>
              <a:off x="5808001" y="4421463"/>
              <a:ext cx="6055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3" name="Rectangle 29"/>
            <p:cNvSpPr>
              <a:spLocks noChangeArrowheads="1"/>
            </p:cNvSpPr>
            <p:nvPr/>
          </p:nvSpPr>
          <p:spPr bwMode="auto">
            <a:xfrm>
              <a:off x="5652745" y="4421463"/>
              <a:ext cx="62102"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4" name="Rectangle 30"/>
            <p:cNvSpPr>
              <a:spLocks noChangeArrowheads="1"/>
            </p:cNvSpPr>
            <p:nvPr/>
          </p:nvSpPr>
          <p:spPr bwMode="auto">
            <a:xfrm>
              <a:off x="5738136" y="4624848"/>
              <a:ext cx="12653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5" name="Rectangle 31"/>
            <p:cNvSpPr>
              <a:spLocks noChangeArrowheads="1"/>
            </p:cNvSpPr>
            <p:nvPr/>
          </p:nvSpPr>
          <p:spPr bwMode="auto">
            <a:xfrm>
              <a:off x="5738136"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6" name="Rectangle 32"/>
            <p:cNvSpPr>
              <a:spLocks noChangeArrowheads="1"/>
            </p:cNvSpPr>
            <p:nvPr/>
          </p:nvSpPr>
          <p:spPr bwMode="auto">
            <a:xfrm>
              <a:off x="5772292"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7" name="Rectangle 33"/>
            <p:cNvSpPr>
              <a:spLocks noChangeArrowheads="1"/>
            </p:cNvSpPr>
            <p:nvPr/>
          </p:nvSpPr>
          <p:spPr bwMode="auto">
            <a:xfrm>
              <a:off x="6264452" y="4967962"/>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8" name="Rectangle 34"/>
            <p:cNvSpPr>
              <a:spLocks noChangeArrowheads="1"/>
            </p:cNvSpPr>
            <p:nvPr/>
          </p:nvSpPr>
          <p:spPr bwMode="auto">
            <a:xfrm>
              <a:off x="6311804" y="4967962"/>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9" name="Rectangle 35"/>
            <p:cNvSpPr>
              <a:spLocks noChangeArrowheads="1"/>
            </p:cNvSpPr>
            <p:nvPr/>
          </p:nvSpPr>
          <p:spPr bwMode="auto">
            <a:xfrm>
              <a:off x="5690783" y="3761710"/>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0" name="Rectangle 36"/>
            <p:cNvSpPr>
              <a:spLocks noChangeArrowheads="1"/>
            </p:cNvSpPr>
            <p:nvPr/>
          </p:nvSpPr>
          <p:spPr bwMode="auto">
            <a:xfrm>
              <a:off x="5738136"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1" name="Rectangle 37"/>
            <p:cNvSpPr>
              <a:spLocks noChangeArrowheads="1"/>
            </p:cNvSpPr>
            <p:nvPr/>
          </p:nvSpPr>
          <p:spPr bwMode="auto">
            <a:xfrm>
              <a:off x="5772292"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2" name="Rectangle 38"/>
            <p:cNvSpPr>
              <a:spLocks noChangeArrowheads="1"/>
            </p:cNvSpPr>
            <p:nvPr/>
          </p:nvSpPr>
          <p:spPr bwMode="auto">
            <a:xfrm>
              <a:off x="6264452" y="3761710"/>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3" name="Rectangle 39"/>
            <p:cNvSpPr>
              <a:spLocks noChangeArrowheads="1"/>
            </p:cNvSpPr>
            <p:nvPr/>
          </p:nvSpPr>
          <p:spPr bwMode="auto">
            <a:xfrm>
              <a:off x="6311804" y="3761710"/>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4" name="Freeform 40"/>
            <p:cNvSpPr/>
            <p:nvPr/>
          </p:nvSpPr>
          <p:spPr bwMode="auto">
            <a:xfrm>
              <a:off x="5604616" y="5664002"/>
              <a:ext cx="416084" cy="148269"/>
            </a:xfrm>
            <a:custGeom>
              <a:avLst/>
              <a:gdLst>
                <a:gd name="T0" fmla="*/ 328 w 328"/>
                <a:gd name="T1" fmla="*/ 90 h 117"/>
                <a:gd name="T2" fmla="*/ 301 w 328"/>
                <a:gd name="T3" fmla="*/ 117 h 117"/>
                <a:gd name="T4" fmla="*/ 27 w 328"/>
                <a:gd name="T5" fmla="*/ 117 h 117"/>
                <a:gd name="T6" fmla="*/ 0 w 328"/>
                <a:gd name="T7" fmla="*/ 90 h 117"/>
                <a:gd name="T8" fmla="*/ 0 w 328"/>
                <a:gd name="T9" fmla="*/ 27 h 117"/>
                <a:gd name="T10" fmla="*/ 27 w 328"/>
                <a:gd name="T11" fmla="*/ 0 h 117"/>
                <a:gd name="T12" fmla="*/ 301 w 328"/>
                <a:gd name="T13" fmla="*/ 0 h 117"/>
                <a:gd name="T14" fmla="*/ 328 w 328"/>
                <a:gd name="T15" fmla="*/ 27 h 117"/>
                <a:gd name="T16" fmla="*/ 328 w 328"/>
                <a:gd name="T17" fmla="*/ 9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17">
                  <a:moveTo>
                    <a:pt x="328" y="90"/>
                  </a:moveTo>
                  <a:cubicBezTo>
                    <a:pt x="328" y="105"/>
                    <a:pt x="316" y="117"/>
                    <a:pt x="301" y="117"/>
                  </a:cubicBezTo>
                  <a:cubicBezTo>
                    <a:pt x="27" y="117"/>
                    <a:pt x="27" y="117"/>
                    <a:pt x="27" y="117"/>
                  </a:cubicBezTo>
                  <a:cubicBezTo>
                    <a:pt x="12" y="117"/>
                    <a:pt x="0" y="105"/>
                    <a:pt x="0" y="90"/>
                  </a:cubicBezTo>
                  <a:cubicBezTo>
                    <a:pt x="0" y="27"/>
                    <a:pt x="0" y="27"/>
                    <a:pt x="0" y="27"/>
                  </a:cubicBezTo>
                  <a:cubicBezTo>
                    <a:pt x="0" y="12"/>
                    <a:pt x="12" y="0"/>
                    <a:pt x="27" y="0"/>
                  </a:cubicBezTo>
                  <a:cubicBezTo>
                    <a:pt x="301" y="0"/>
                    <a:pt x="301" y="0"/>
                    <a:pt x="301" y="0"/>
                  </a:cubicBezTo>
                  <a:cubicBezTo>
                    <a:pt x="316" y="0"/>
                    <a:pt x="328" y="12"/>
                    <a:pt x="328" y="27"/>
                  </a:cubicBezTo>
                  <a:lnTo>
                    <a:pt x="328" y="90"/>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5" name="Freeform 41"/>
            <p:cNvSpPr/>
            <p:nvPr/>
          </p:nvSpPr>
          <p:spPr bwMode="auto">
            <a:xfrm>
              <a:off x="6547793" y="5664002"/>
              <a:ext cx="40366" cy="167676"/>
            </a:xfrm>
            <a:custGeom>
              <a:avLst/>
              <a:gdLst>
                <a:gd name="T0" fmla="*/ 32 w 32"/>
                <a:gd name="T1" fmla="*/ 116 h 132"/>
                <a:gd name="T2" fmla="*/ 16 w 32"/>
                <a:gd name="T3" fmla="*/ 132 h 132"/>
                <a:gd name="T4" fmla="*/ 16 w 32"/>
                <a:gd name="T5" fmla="*/ 132 h 132"/>
                <a:gd name="T6" fmla="*/ 0 w 32"/>
                <a:gd name="T7" fmla="*/ 116 h 132"/>
                <a:gd name="T8" fmla="*/ 0 w 32"/>
                <a:gd name="T9" fmla="*/ 16 h 132"/>
                <a:gd name="T10" fmla="*/ 16 w 32"/>
                <a:gd name="T11" fmla="*/ 0 h 132"/>
                <a:gd name="T12" fmla="*/ 16 w 32"/>
                <a:gd name="T13" fmla="*/ 0 h 132"/>
                <a:gd name="T14" fmla="*/ 32 w 32"/>
                <a:gd name="T15" fmla="*/ 16 h 132"/>
                <a:gd name="T16" fmla="*/ 32 w 32"/>
                <a:gd name="T17"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2">
                  <a:moveTo>
                    <a:pt x="32" y="116"/>
                  </a:moveTo>
                  <a:cubicBezTo>
                    <a:pt x="32" y="125"/>
                    <a:pt x="25" y="132"/>
                    <a:pt x="16" y="132"/>
                  </a:cubicBezTo>
                  <a:cubicBezTo>
                    <a:pt x="16" y="132"/>
                    <a:pt x="16" y="132"/>
                    <a:pt x="16" y="132"/>
                  </a:cubicBezTo>
                  <a:cubicBezTo>
                    <a:pt x="7" y="132"/>
                    <a:pt x="0" y="125"/>
                    <a:pt x="0" y="116"/>
                  </a:cubicBezTo>
                  <a:cubicBezTo>
                    <a:pt x="0" y="16"/>
                    <a:pt x="0" y="16"/>
                    <a:pt x="0" y="16"/>
                  </a:cubicBezTo>
                  <a:cubicBezTo>
                    <a:pt x="0" y="7"/>
                    <a:pt x="7" y="0"/>
                    <a:pt x="16" y="0"/>
                  </a:cubicBezTo>
                  <a:cubicBezTo>
                    <a:pt x="16" y="0"/>
                    <a:pt x="16" y="0"/>
                    <a:pt x="16" y="0"/>
                  </a:cubicBezTo>
                  <a:cubicBezTo>
                    <a:pt x="25" y="0"/>
                    <a:pt x="32" y="7"/>
                    <a:pt x="32" y="16"/>
                  </a:cubicBezTo>
                  <a:lnTo>
                    <a:pt x="32" y="116"/>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6" name="Freeform 42"/>
            <p:cNvSpPr/>
            <p:nvPr/>
          </p:nvSpPr>
          <p:spPr bwMode="auto">
            <a:xfrm>
              <a:off x="5409771" y="5514180"/>
              <a:ext cx="70641" cy="72194"/>
            </a:xfrm>
            <a:custGeom>
              <a:avLst/>
              <a:gdLst>
                <a:gd name="T0" fmla="*/ 56 w 56"/>
                <a:gd name="T1" fmla="*/ 29 h 57"/>
                <a:gd name="T2" fmla="*/ 28 w 56"/>
                <a:gd name="T3" fmla="*/ 57 h 57"/>
                <a:gd name="T4" fmla="*/ 27 w 56"/>
                <a:gd name="T5" fmla="*/ 57 h 57"/>
                <a:gd name="T6" fmla="*/ 0 w 56"/>
                <a:gd name="T7" fmla="*/ 29 h 57"/>
                <a:gd name="T8" fmla="*/ 0 w 56"/>
                <a:gd name="T9" fmla="*/ 28 h 57"/>
                <a:gd name="T10" fmla="*/ 27 w 56"/>
                <a:gd name="T11" fmla="*/ 0 h 57"/>
                <a:gd name="T12" fmla="*/ 28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8" y="57"/>
                  </a:cubicBezTo>
                  <a:cubicBezTo>
                    <a:pt x="27" y="57"/>
                    <a:pt x="27" y="57"/>
                    <a:pt x="27" y="57"/>
                  </a:cubicBezTo>
                  <a:cubicBezTo>
                    <a:pt x="12" y="57"/>
                    <a:pt x="0" y="44"/>
                    <a:pt x="0" y="29"/>
                  </a:cubicBezTo>
                  <a:cubicBezTo>
                    <a:pt x="0" y="28"/>
                    <a:pt x="0" y="28"/>
                    <a:pt x="0" y="28"/>
                  </a:cubicBezTo>
                  <a:cubicBezTo>
                    <a:pt x="0" y="13"/>
                    <a:pt x="12" y="0"/>
                    <a:pt x="27" y="0"/>
                  </a:cubicBezTo>
                  <a:cubicBezTo>
                    <a:pt x="28" y="0"/>
                    <a:pt x="28" y="0"/>
                    <a:pt x="28"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7" name="Freeform 43"/>
            <p:cNvSpPr/>
            <p:nvPr/>
          </p:nvSpPr>
          <p:spPr bwMode="auto">
            <a:xfrm>
              <a:off x="6062620" y="5514180"/>
              <a:ext cx="71417" cy="72194"/>
            </a:xfrm>
            <a:custGeom>
              <a:avLst/>
              <a:gdLst>
                <a:gd name="T0" fmla="*/ 56 w 56"/>
                <a:gd name="T1" fmla="*/ 29 h 57"/>
                <a:gd name="T2" fmla="*/ 29 w 56"/>
                <a:gd name="T3" fmla="*/ 57 h 57"/>
                <a:gd name="T4" fmla="*/ 28 w 56"/>
                <a:gd name="T5" fmla="*/ 57 h 57"/>
                <a:gd name="T6" fmla="*/ 0 w 56"/>
                <a:gd name="T7" fmla="*/ 29 h 57"/>
                <a:gd name="T8" fmla="*/ 0 w 56"/>
                <a:gd name="T9" fmla="*/ 28 h 57"/>
                <a:gd name="T10" fmla="*/ 28 w 56"/>
                <a:gd name="T11" fmla="*/ 0 h 57"/>
                <a:gd name="T12" fmla="*/ 29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9" y="57"/>
                  </a:cubicBezTo>
                  <a:cubicBezTo>
                    <a:pt x="28" y="57"/>
                    <a:pt x="28" y="57"/>
                    <a:pt x="28" y="57"/>
                  </a:cubicBezTo>
                  <a:cubicBezTo>
                    <a:pt x="13" y="57"/>
                    <a:pt x="0" y="44"/>
                    <a:pt x="0" y="29"/>
                  </a:cubicBezTo>
                  <a:cubicBezTo>
                    <a:pt x="0" y="28"/>
                    <a:pt x="0" y="28"/>
                    <a:pt x="0" y="28"/>
                  </a:cubicBezTo>
                  <a:cubicBezTo>
                    <a:pt x="0" y="13"/>
                    <a:pt x="13" y="0"/>
                    <a:pt x="28" y="0"/>
                  </a:cubicBezTo>
                  <a:cubicBezTo>
                    <a:pt x="29" y="0"/>
                    <a:pt x="29" y="0"/>
                    <a:pt x="29"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8" name="Freeform 44"/>
            <p:cNvSpPr/>
            <p:nvPr/>
          </p:nvSpPr>
          <p:spPr bwMode="auto">
            <a:xfrm>
              <a:off x="5576670" y="5179886"/>
              <a:ext cx="665269" cy="93153"/>
            </a:xfrm>
            <a:custGeom>
              <a:avLst/>
              <a:gdLst>
                <a:gd name="T0" fmla="*/ 524 w 524"/>
                <a:gd name="T1" fmla="*/ 45 h 73"/>
                <a:gd name="T2" fmla="*/ 497 w 524"/>
                <a:gd name="T3" fmla="*/ 73 h 73"/>
                <a:gd name="T4" fmla="*/ 28 w 524"/>
                <a:gd name="T5" fmla="*/ 73 h 73"/>
                <a:gd name="T6" fmla="*/ 0 w 524"/>
                <a:gd name="T7" fmla="*/ 45 h 73"/>
                <a:gd name="T8" fmla="*/ 0 w 524"/>
                <a:gd name="T9" fmla="*/ 27 h 73"/>
                <a:gd name="T10" fmla="*/ 28 w 524"/>
                <a:gd name="T11" fmla="*/ 0 h 73"/>
                <a:gd name="T12" fmla="*/ 497 w 524"/>
                <a:gd name="T13" fmla="*/ 0 h 73"/>
                <a:gd name="T14" fmla="*/ 524 w 524"/>
                <a:gd name="T15" fmla="*/ 27 h 73"/>
                <a:gd name="T16" fmla="*/ 524 w 524"/>
                <a:gd name="T17"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73">
                  <a:moveTo>
                    <a:pt x="524" y="45"/>
                  </a:moveTo>
                  <a:cubicBezTo>
                    <a:pt x="524" y="61"/>
                    <a:pt x="512" y="73"/>
                    <a:pt x="497" y="73"/>
                  </a:cubicBezTo>
                  <a:cubicBezTo>
                    <a:pt x="28" y="73"/>
                    <a:pt x="28" y="73"/>
                    <a:pt x="28" y="73"/>
                  </a:cubicBezTo>
                  <a:cubicBezTo>
                    <a:pt x="12" y="73"/>
                    <a:pt x="0" y="61"/>
                    <a:pt x="0" y="45"/>
                  </a:cubicBezTo>
                  <a:cubicBezTo>
                    <a:pt x="0" y="27"/>
                    <a:pt x="0" y="27"/>
                    <a:pt x="0" y="27"/>
                  </a:cubicBezTo>
                  <a:cubicBezTo>
                    <a:pt x="0" y="12"/>
                    <a:pt x="12" y="0"/>
                    <a:pt x="28" y="0"/>
                  </a:cubicBezTo>
                  <a:cubicBezTo>
                    <a:pt x="497" y="0"/>
                    <a:pt x="497" y="0"/>
                    <a:pt x="497" y="0"/>
                  </a:cubicBezTo>
                  <a:cubicBezTo>
                    <a:pt x="512" y="0"/>
                    <a:pt x="524" y="12"/>
                    <a:pt x="524" y="27"/>
                  </a:cubicBezTo>
                  <a:lnTo>
                    <a:pt x="524" y="45"/>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9" name="Oval 45"/>
            <p:cNvSpPr>
              <a:spLocks noChangeArrowheads="1"/>
            </p:cNvSpPr>
            <p:nvPr/>
          </p:nvSpPr>
          <p:spPr bwMode="auto">
            <a:xfrm>
              <a:off x="6128603" y="3612665"/>
              <a:ext cx="111784" cy="111008"/>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60" name="Oval 46"/>
            <p:cNvSpPr>
              <a:spLocks noChangeArrowheads="1"/>
            </p:cNvSpPr>
            <p:nvPr/>
          </p:nvSpPr>
          <p:spPr bwMode="auto">
            <a:xfrm>
              <a:off x="5325933" y="3617323"/>
              <a:ext cx="111784" cy="111784"/>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grpSp>
      <p:grpSp>
        <p:nvGrpSpPr>
          <p:cNvPr id="3" name="组合 2"/>
          <p:cNvGrpSpPr/>
          <p:nvPr/>
        </p:nvGrpSpPr>
        <p:grpSpPr>
          <a:xfrm>
            <a:off x="443983" y="1112313"/>
            <a:ext cx="1936868" cy="1936868"/>
            <a:chOff x="2572456" y="958222"/>
            <a:chExt cx="1936868" cy="1936868"/>
          </a:xfrm>
        </p:grpSpPr>
        <p:grpSp>
          <p:nvGrpSpPr>
            <p:cNvPr id="61" name="组合 60"/>
            <p:cNvGrpSpPr/>
            <p:nvPr/>
          </p:nvGrpSpPr>
          <p:grpSpPr>
            <a:xfrm>
              <a:off x="2572456" y="958222"/>
              <a:ext cx="1936868" cy="1936868"/>
              <a:chOff x="11207774" y="442662"/>
              <a:chExt cx="504056" cy="504056"/>
            </a:xfrm>
            <a:solidFill>
              <a:srgbClr val="B3DF63"/>
            </a:solidFill>
            <a:effectLst>
              <a:outerShdw blurRad="50800" dist="38100" dir="5400000" algn="t" rotWithShape="0">
                <a:prstClr val="black">
                  <a:alpha val="40000"/>
                </a:prstClr>
              </a:outerShdw>
            </a:effectLst>
          </p:grpSpPr>
          <p:sp>
            <p:nvSpPr>
              <p:cNvPr id="62" name="椭圆 61"/>
              <p:cNvSpPr/>
              <p:nvPr/>
            </p:nvSpPr>
            <p:spPr>
              <a:xfrm>
                <a:off x="11273029" y="517620"/>
                <a:ext cx="373547" cy="373547"/>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63" name="椭圆 62"/>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sp>
          <p:nvSpPr>
            <p:cNvPr id="64" name="TextBox 1"/>
            <p:cNvSpPr txBox="1"/>
            <p:nvPr/>
          </p:nvSpPr>
          <p:spPr>
            <a:xfrm>
              <a:off x="2815371" y="1264937"/>
              <a:ext cx="1451038" cy="1323439"/>
            </a:xfrm>
            <a:prstGeom prst="rect">
              <a:avLst/>
            </a:prstGeom>
            <a:noFill/>
          </p:spPr>
          <p:txBody>
            <a:bodyPr wrap="none" rtlCol="0">
              <a:spAutoFit/>
            </a:bodyPr>
            <a:lstStyle/>
            <a:p>
              <a:r>
                <a:rPr lang="en-US" altLang="zh-CN"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05</a:t>
              </a:r>
              <a:endParaRPr lang="zh-CN" altLang="en-US"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grpSp>
        <p:nvGrpSpPr>
          <p:cNvPr id="65" name="组合 64"/>
          <p:cNvGrpSpPr/>
          <p:nvPr/>
        </p:nvGrpSpPr>
        <p:grpSpPr>
          <a:xfrm rot="5400000">
            <a:off x="7939470" y="-3214903"/>
            <a:ext cx="942183" cy="7462505"/>
            <a:chOff x="-11273" y="-594773"/>
            <a:chExt cx="719786" cy="7462505"/>
          </a:xfrm>
        </p:grpSpPr>
        <p:sp>
          <p:nvSpPr>
            <p:cNvPr id="66" name="等腰三角形 6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等腰三角形 6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等腰三角形 67"/>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等腰三角形 6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等腰三角形 6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等腰三角形 7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等腰三角形 7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等腰三角形 7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等腰三角形 7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8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800" fill="hold"/>
                                        <p:tgtEl>
                                          <p:spTgt spid="10"/>
                                        </p:tgtEl>
                                        <p:attrNameLst>
                                          <p:attrName>ppt_y</p:attrName>
                                        </p:attrNameLst>
                                      </p:cBhvr>
                                      <p:tavLst>
                                        <p:tav tm="0">
                                          <p:val>
                                            <p:strVal val="#ppt_y"/>
                                          </p:val>
                                        </p:tav>
                                        <p:tav tm="100000">
                                          <p:val>
                                            <p:strVal val="#ppt_y"/>
                                          </p:val>
                                        </p:tav>
                                      </p:tavLst>
                                    </p:anim>
                                    <p:anim calcmode="lin" valueType="num">
                                      <p:cBhvr>
                                        <p:cTn id="9" dur="8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8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800" tmFilter="0,0; .5, 1; 1, 1"/>
                                        <p:tgtEl>
                                          <p:spTgt spid="10"/>
                                        </p:tgtEl>
                                      </p:cBhvr>
                                    </p:animEffect>
                                  </p:childTnLst>
                                </p:cTn>
                              </p:par>
                            </p:childTnLst>
                          </p:cTn>
                        </p:par>
                        <p:par>
                          <p:cTn id="12" fill="hold">
                            <p:stCondLst>
                              <p:cond delay="1039"/>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300" dirty="0">
                <a:solidFill>
                  <a:srgbClr val="1E6787"/>
                </a:solidFill>
                <a:latin typeface="微软雅黑" panose="020B0503020204020204" pitchFamily="34" charset="-122"/>
                <a:ea typeface="微软雅黑" panose="020B0503020204020204" pitchFamily="34" charset="-122"/>
              </a:rPr>
              <a:t>例</a:t>
            </a:r>
            <a:r>
              <a:rPr lang="en-US" altLang="zh-CN" sz="2800" b="1" spc="300" dirty="0" smtClean="0">
                <a:solidFill>
                  <a:srgbClr val="1E6787"/>
                </a:solidFill>
                <a:latin typeface="微软雅黑" panose="020B0503020204020204" pitchFamily="34" charset="-122"/>
                <a:ea typeface="微软雅黑" panose="020B0503020204020204" pitchFamily="34" charset="-122"/>
              </a:rPr>
              <a:t>4-3</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22" name="内容占位符 2"/>
          <p:cNvSpPr txBox="1"/>
          <p:nvPr/>
        </p:nvSpPr>
        <p:spPr>
          <a:xfrm>
            <a:off x="838200" y="1321435"/>
            <a:ext cx="10515600" cy="4639945"/>
          </a:xfrm>
          <a:prstGeom prst="rect">
            <a:avLst/>
          </a:prstGeom>
        </p:spPr>
        <p:txBody>
          <a:bodyPr>
            <a:normAutofit fontScale="97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pPr>
            <a:r>
              <a:rPr lang="zh-CN" altLang="en-US" sz="2400" b="1" dirty="0" smtClean="0"/>
              <a:t>例</a:t>
            </a:r>
            <a:r>
              <a:rPr lang="en-US" altLang="zh-CN" sz="2400" b="1" dirty="0" smtClean="0"/>
              <a:t>:</a:t>
            </a:r>
            <a:r>
              <a:rPr lang="en-US" altLang="zh-CN" sz="2400" dirty="0" smtClean="0"/>
              <a:t> </a:t>
            </a:r>
            <a:r>
              <a:rPr lang="zh-CN" altLang="en-US" sz="2400" dirty="0" smtClean="0"/>
              <a:t>使用列表生成式实现嵌套列表的平铺。</a:t>
            </a:r>
            <a:endParaRPr lang="zh-CN" altLang="en-US" sz="2400" dirty="0" smtClean="0"/>
          </a:p>
          <a:p>
            <a:pPr marL="0" indent="0">
              <a:spcBef>
                <a:spcPts val="0"/>
              </a:spcBef>
              <a:buFont typeface="Arial" panose="020B0604020202020204" pitchFamily="34" charset="0"/>
              <a:buNone/>
            </a:pPr>
            <a:r>
              <a:rPr lang="zh-CN" altLang="en-US" sz="2000" dirty="0" smtClean="0">
                <a:latin typeface="Consolas" panose="020B0609020204030204" charset="0"/>
              </a:rPr>
              <a:t>&gt;&gt;&gt; vec = [[1, 2, 3], [4, 5, 6], [7, 8, 9]]</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latin typeface="Consolas" panose="020B0609020204030204" charset="0"/>
              </a:rPr>
              <a:t>&gt;&gt;&gt; [num for elem in vec for num in elem]</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solidFill>
                  <a:srgbClr val="00B0F0"/>
                </a:solidFill>
                <a:latin typeface="Consolas" panose="020B0609020204030204" charset="0"/>
              </a:rPr>
              <a:t>[1, 2, 3, 4, 5, 6, 7, 8, 9] </a:t>
            </a:r>
            <a:endParaRPr lang="zh-CN" altLang="en-US" sz="2000" dirty="0" smtClean="0">
              <a:solidFill>
                <a:srgbClr val="00B0F0"/>
              </a:solidFill>
              <a:latin typeface="Consolas" panose="020B0609020204030204" charset="0"/>
            </a:endParaRPr>
          </a:p>
          <a:p>
            <a:pPr marL="0" indent="0">
              <a:spcBef>
                <a:spcPts val="0"/>
              </a:spcBef>
              <a:buFont typeface="Arial" panose="020B0604020202020204" pitchFamily="34" charset="0"/>
              <a:buNone/>
            </a:pPr>
            <a:endParaRPr lang="zh-CN" altLang="en-US" sz="2000" dirty="0" smtClean="0">
              <a:latin typeface="Consolas" panose="020B0609020204030204" charset="0"/>
            </a:endParaRPr>
          </a:p>
          <a:p>
            <a:pPr marL="0" indent="0">
              <a:spcBef>
                <a:spcPts val="0"/>
              </a:spcBef>
              <a:buNone/>
            </a:pPr>
            <a:r>
              <a:rPr lang="zh-CN" altLang="en-US" sz="2400" dirty="0" smtClean="0"/>
              <a:t>在这个列表</a:t>
            </a:r>
            <a:r>
              <a:rPr lang="zh-CN" altLang="en-US" sz="2400" dirty="0"/>
              <a:t>生成式</a:t>
            </a:r>
            <a:r>
              <a:rPr lang="zh-CN" altLang="en-US" sz="2400" dirty="0" smtClean="0"/>
              <a:t>中有2个循环，其中第一个循环可以看作是外循环，执行的慢；而第二个循环可以看作是内循环，执行的快。上面代码的执行过程等价于下面的写法：</a:t>
            </a:r>
            <a:endParaRPr lang="zh-CN" altLang="en-US" sz="2400" dirty="0" smtClean="0"/>
          </a:p>
          <a:p>
            <a:pPr marL="0" indent="0">
              <a:spcBef>
                <a:spcPts val="0"/>
              </a:spcBef>
              <a:buFont typeface="Arial" panose="020B0604020202020204" pitchFamily="34" charset="0"/>
              <a:buNone/>
            </a:pPr>
            <a:r>
              <a:rPr lang="zh-CN" altLang="en-US" sz="2000" dirty="0" smtClean="0">
                <a:latin typeface="Consolas" panose="020B0609020204030204" charset="0"/>
              </a:rPr>
              <a:t>&gt;&gt;&gt; vec = [[1, 2, 3], [4, 5, 6], [7, 8, 9]]</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latin typeface="Consolas" panose="020B0609020204030204" charset="0"/>
              </a:rPr>
              <a:t>&gt;&gt;&gt; result = []</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latin typeface="Consolas" panose="020B0609020204030204" charset="0"/>
              </a:rPr>
              <a:t>&gt;&gt;&gt; for elem in vec:</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latin typeface="Consolas" panose="020B0609020204030204" charset="0"/>
              </a:rPr>
              <a:t>    for num in elem:</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latin typeface="Consolas" panose="020B0609020204030204" charset="0"/>
              </a:rPr>
              <a:t>        result.append(num)</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latin typeface="Consolas" panose="020B0609020204030204" charset="0"/>
              </a:rPr>
              <a:t>&gt;&gt;&gt; result</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solidFill>
                  <a:srgbClr val="00B0F0"/>
                </a:solidFill>
                <a:latin typeface="Consolas" panose="020B0609020204030204" charset="0"/>
              </a:rPr>
              <a:t>[1, 2, 3, 4, 5, 6, 7, 8, 9]</a:t>
            </a:r>
            <a:endParaRPr lang="zh-CN" altLang="en-US" sz="2000" dirty="0">
              <a:solidFill>
                <a:srgbClr val="00B0F0"/>
              </a:solidFill>
              <a:latin typeface="Consolas" panose="020B0609020204030204" charset="0"/>
            </a:endParaRPr>
          </a:p>
        </p:txBody>
      </p:sp>
      <p:sp>
        <p:nvSpPr>
          <p:cNvPr id="3" name="矩形 2"/>
          <p:cNvSpPr/>
          <p:nvPr/>
        </p:nvSpPr>
        <p:spPr>
          <a:xfrm>
            <a:off x="818392" y="5812790"/>
            <a:ext cx="6611108" cy="923330"/>
          </a:xfrm>
          <a:prstGeom prst="rect">
            <a:avLst/>
          </a:prstGeom>
        </p:spPr>
        <p:txBody>
          <a:bodyPr wrap="square">
            <a:spAutoFit/>
          </a:bodyPr>
          <a:lstStyle/>
          <a:p>
            <a:pPr marL="20955" indent="0" fontAlgn="auto">
              <a:lnSpc>
                <a:spcPct val="100000"/>
              </a:lnSpc>
              <a:spcBef>
                <a:spcPts val="0"/>
              </a:spcBef>
              <a:buNone/>
            </a:pPr>
            <a:r>
              <a:rPr lang="zh-CN" altLang="en-US" dirty="0">
                <a:latin typeface="Consolas" panose="020B0609020204030204" charset="0"/>
                <a:cs typeface="Consolas" panose="020B0609020204030204" charset="0"/>
              </a:rPr>
              <a:t>from random import randint</a:t>
            </a:r>
            <a:endParaRPr lang="zh-CN" altLang="en-US" dirty="0">
              <a:latin typeface="Consolas" panose="020B0609020204030204" charset="0"/>
              <a:cs typeface="Consolas" panose="020B0609020204030204" charset="0"/>
            </a:endParaRPr>
          </a:p>
          <a:p>
            <a:pPr marL="20955" indent="0" fontAlgn="auto">
              <a:lnSpc>
                <a:spcPct val="100000"/>
              </a:lnSpc>
              <a:spcBef>
                <a:spcPts val="0"/>
              </a:spcBef>
              <a:buNone/>
            </a:pPr>
            <a:r>
              <a:rPr lang="zh-CN" altLang="en-US" dirty="0">
                <a:latin typeface="Consolas" panose="020B0609020204030204" charset="0"/>
                <a:cs typeface="Consolas" panose="020B0609020204030204" charset="0"/>
              </a:rPr>
              <a:t>&gt;&gt;&gt; x = [randint(1, 10) for i in range(20</a:t>
            </a:r>
            <a:r>
              <a:rPr lang="zh-CN" altLang="en-US" dirty="0" smtClean="0">
                <a:latin typeface="Consolas" panose="020B0609020204030204" charset="0"/>
                <a:cs typeface="Consolas" panose="020B0609020204030204" charset="0"/>
              </a:rPr>
              <a:t>)]</a:t>
            </a:r>
            <a:endParaRPr lang="en-US" altLang="zh-CN" dirty="0" smtClean="0">
              <a:latin typeface="Consolas" panose="020B0609020204030204" charset="0"/>
              <a:cs typeface="Consolas" panose="020B0609020204030204" charset="0"/>
            </a:endParaRPr>
          </a:p>
          <a:p>
            <a:pPr marL="20955" indent="0" fontAlgn="auto">
              <a:lnSpc>
                <a:spcPct val="100000"/>
              </a:lnSpc>
              <a:spcBef>
                <a:spcPts val="0"/>
              </a:spcBef>
              <a:buNone/>
            </a:pPr>
            <a:r>
              <a:rPr lang="en-US" altLang="zh-CN" dirty="0" smtClean="0">
                <a:latin typeface="Consolas" panose="020B0609020204030204" charset="0"/>
                <a:cs typeface="Consolas" panose="020B0609020204030204" charset="0"/>
              </a:rPr>
              <a:t>&gt;&gt;&gt; x</a:t>
            </a:r>
            <a:endParaRPr lang="zh-CN" altLang="en-US" dirty="0">
              <a:latin typeface="Consolas" panose="020B0609020204030204" charset="0"/>
              <a:cs typeface="Consolas" panose="020B0609020204030204"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300" dirty="0">
                <a:solidFill>
                  <a:srgbClr val="1E6787"/>
                </a:solidFill>
                <a:latin typeface="微软雅黑" panose="020B0503020204020204" pitchFamily="34" charset="-122"/>
                <a:ea typeface="微软雅黑" panose="020B0503020204020204" pitchFamily="34" charset="-122"/>
              </a:rPr>
              <a:t>例</a:t>
            </a:r>
            <a:r>
              <a:rPr lang="en-US" altLang="zh-CN" sz="2800" b="1" spc="300" dirty="0" smtClean="0">
                <a:solidFill>
                  <a:srgbClr val="1E6787"/>
                </a:solidFill>
                <a:latin typeface="微软雅黑" panose="020B0503020204020204" pitchFamily="34" charset="-122"/>
                <a:ea typeface="微软雅黑" panose="020B0503020204020204" pitchFamily="34" charset="-122"/>
              </a:rPr>
              <a:t>4-3</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8" name="内容占位符 2"/>
          <p:cNvSpPr txBox="1"/>
          <p:nvPr/>
        </p:nvSpPr>
        <p:spPr>
          <a:xfrm>
            <a:off x="838200" y="1321435"/>
            <a:ext cx="10515600" cy="50342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pPr>
            <a:r>
              <a:rPr lang="zh-CN" altLang="en-US" sz="2400" b="1" dirty="0" smtClean="0"/>
              <a:t>例</a:t>
            </a:r>
            <a:r>
              <a:rPr lang="zh-CN" altLang="en-US" sz="2400" dirty="0" smtClean="0"/>
              <a:t>  在列表推导式中同时遍历多个列表或可迭代对象。</a:t>
            </a:r>
            <a:endParaRPr lang="zh-CN" altLang="en-US" sz="2400" dirty="0" smtClean="0"/>
          </a:p>
          <a:p>
            <a:pPr marL="0" indent="0">
              <a:spcBef>
                <a:spcPts val="0"/>
              </a:spcBef>
              <a:buFont typeface="Arial" panose="020B0604020202020204" pitchFamily="34" charset="0"/>
              <a:buNone/>
            </a:pPr>
            <a:r>
              <a:rPr lang="zh-CN" altLang="en-US" sz="2000" dirty="0" smtClean="0">
                <a:latin typeface="Consolas" panose="020B0609020204030204" charset="0"/>
              </a:rPr>
              <a:t>&gt;&gt;&gt; [(x, y) for x in [1, 2, 3] for y in [3, 1, 4] if x != y]</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solidFill>
                  <a:srgbClr val="00B0F0"/>
                </a:solidFill>
                <a:latin typeface="Consolas" panose="020B0609020204030204" charset="0"/>
              </a:rPr>
              <a:t>[(1, 3), (1, 4), (2, 3), (2, 1), (2, 4), (3, 1), (3, 4)]</a:t>
            </a:r>
            <a:endParaRPr lang="zh-CN" altLang="en-US" sz="2000" dirty="0" smtClean="0">
              <a:solidFill>
                <a:srgbClr val="00B0F0"/>
              </a:solidFill>
              <a:latin typeface="Consolas" panose="020B0609020204030204" charset="0"/>
            </a:endParaRPr>
          </a:p>
          <a:p>
            <a:pPr marL="0" indent="0">
              <a:spcBef>
                <a:spcPts val="0"/>
              </a:spcBef>
              <a:buFont typeface="Arial" panose="020B0604020202020204" pitchFamily="34" charset="0"/>
              <a:buNone/>
            </a:pPr>
            <a:r>
              <a:rPr lang="zh-CN" altLang="en-US" sz="2000" dirty="0" smtClean="0">
                <a:latin typeface="Consolas" panose="020B0609020204030204" charset="0"/>
              </a:rPr>
              <a:t>&gt;&gt;&gt; [(x, y) for x in [1, 2, 3] if x==1 for y in [3, 1, 4] if y!=x]</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solidFill>
                  <a:srgbClr val="00B0F0"/>
                </a:solidFill>
                <a:latin typeface="Consolas" panose="020B0609020204030204" charset="0"/>
              </a:rPr>
              <a:t>[(1, 3), (1, 4)]</a:t>
            </a:r>
            <a:endParaRPr lang="zh-CN" altLang="en-US" sz="2000" dirty="0" smtClean="0">
              <a:solidFill>
                <a:srgbClr val="00B0F0"/>
              </a:solidFill>
              <a:latin typeface="Consolas" panose="020B0609020204030204" charset="0"/>
            </a:endParaRPr>
          </a:p>
          <a:p>
            <a:pPr marL="0" indent="0">
              <a:spcBef>
                <a:spcPts val="0"/>
              </a:spcBef>
              <a:buFont typeface="Arial" panose="020B0604020202020204" pitchFamily="34" charset="0"/>
              <a:buNone/>
            </a:pPr>
            <a:endParaRPr lang="zh-CN" altLang="en-US" sz="2000" dirty="0" smtClean="0">
              <a:solidFill>
                <a:srgbClr val="00B0F0"/>
              </a:solidFill>
              <a:latin typeface="Consolas" panose="020B0609020204030204" charset="0"/>
            </a:endParaRPr>
          </a:p>
          <a:p>
            <a:pPr marL="0" indent="0">
              <a:spcBef>
                <a:spcPts val="0"/>
              </a:spcBef>
              <a:buFont typeface="Arial" panose="020B0604020202020204" pitchFamily="34" charset="0"/>
              <a:buNone/>
            </a:pPr>
            <a:r>
              <a:rPr lang="zh-CN" altLang="en-US" sz="2400" dirty="0" smtClean="0"/>
              <a:t>对于包含多个循环的列表推导式，一定要清楚多个循环的执行顺序或“嵌套关系”。例如，上面第一个列表推导式等价于</a:t>
            </a:r>
            <a:endParaRPr lang="zh-CN" altLang="en-US" sz="2400" dirty="0" smtClean="0"/>
          </a:p>
          <a:p>
            <a:pPr marL="0" indent="0">
              <a:spcBef>
                <a:spcPts val="0"/>
              </a:spcBef>
              <a:buFont typeface="Arial" panose="020B0604020202020204" pitchFamily="34" charset="0"/>
              <a:buNone/>
            </a:pPr>
            <a:r>
              <a:rPr lang="zh-CN" altLang="en-US" sz="2000" dirty="0" smtClean="0">
                <a:latin typeface="Consolas" panose="020B0609020204030204" charset="0"/>
              </a:rPr>
              <a:t>&gt;&gt;&gt; result = []</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latin typeface="Consolas" panose="020B0609020204030204" charset="0"/>
              </a:rPr>
              <a:t>&gt;&gt;&gt; for x in [1, 2, 3]:</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latin typeface="Consolas" panose="020B0609020204030204" charset="0"/>
              </a:rPr>
              <a:t>    for y in [3, 1, 4]:</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latin typeface="Consolas" panose="020B0609020204030204" charset="0"/>
              </a:rPr>
              <a:t>        if x != y:</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latin typeface="Consolas" panose="020B0609020204030204" charset="0"/>
              </a:rPr>
              <a:t>            result.append((x,y))</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latin typeface="Consolas" panose="020B0609020204030204" charset="0"/>
              </a:rPr>
              <a:t>&gt;&gt;&gt; result</a:t>
            </a:r>
            <a:endParaRPr lang="zh-CN" altLang="en-US" sz="2000" dirty="0" smtClean="0">
              <a:latin typeface="Consolas" panose="020B0609020204030204" charset="0"/>
            </a:endParaRPr>
          </a:p>
          <a:p>
            <a:pPr marL="0" indent="0">
              <a:spcBef>
                <a:spcPts val="0"/>
              </a:spcBef>
              <a:buFont typeface="Arial" panose="020B0604020202020204" pitchFamily="34" charset="0"/>
              <a:buNone/>
            </a:pPr>
            <a:r>
              <a:rPr lang="zh-CN" altLang="en-US" sz="2000" dirty="0" smtClean="0">
                <a:solidFill>
                  <a:srgbClr val="00B0F0"/>
                </a:solidFill>
                <a:latin typeface="Consolas" panose="020B0609020204030204" charset="0"/>
              </a:rPr>
              <a:t>[(1, 3), (1, 4), (2, 3), (2, 1), (2, 4), (3, 1), (3, 4)]</a:t>
            </a:r>
            <a:endParaRPr lang="zh-CN" altLang="en-US" sz="2000" dirty="0">
              <a:solidFill>
                <a:srgbClr val="00B0F0"/>
              </a:solidFill>
              <a:latin typeface="Consolas" panose="020B0609020204030204"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300" dirty="0">
                <a:solidFill>
                  <a:srgbClr val="1E6787"/>
                </a:solidFill>
                <a:latin typeface="微软雅黑" panose="020B0503020204020204" pitchFamily="34" charset="-122"/>
                <a:ea typeface="微软雅黑" panose="020B0503020204020204" pitchFamily="34" charset="-122"/>
              </a:rPr>
              <a:t>例</a:t>
            </a:r>
            <a:r>
              <a:rPr lang="en-US" altLang="zh-CN" sz="2800" b="1" spc="300" dirty="0">
                <a:solidFill>
                  <a:srgbClr val="1E6787"/>
                </a:solidFill>
                <a:latin typeface="微软雅黑" panose="020B0503020204020204" pitchFamily="34" charset="-122"/>
                <a:ea typeface="微软雅黑" panose="020B0503020204020204" pitchFamily="34" charset="-122"/>
              </a:rPr>
              <a:t>4-4</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zh-CN" altLang="en-US" dirty="0"/>
              <a:t>请用</a:t>
            </a:r>
            <a:r>
              <a:rPr lang="zh-CN" altLang="zh-CN" dirty="0"/>
              <a:t>筛选法求</a:t>
            </a:r>
            <a:r>
              <a:rPr lang="zh-CN" altLang="en-US" dirty="0"/>
              <a:t>出</a:t>
            </a:r>
            <a:r>
              <a:rPr lang="en-US" altLang="zh-CN" dirty="0"/>
              <a:t>300</a:t>
            </a:r>
            <a:r>
              <a:rPr lang="zh-CN" altLang="en-US" dirty="0"/>
              <a:t>以内的</a:t>
            </a:r>
            <a:r>
              <a:rPr lang="zh-CN" altLang="zh-CN" dirty="0"/>
              <a:t>素数</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graphicFrame>
        <p:nvGraphicFramePr>
          <p:cNvPr id="2" name="表格 1"/>
          <p:cNvGraphicFramePr>
            <a:graphicFrameLocks noGrp="1"/>
          </p:cNvGraphicFramePr>
          <p:nvPr/>
        </p:nvGraphicFramePr>
        <p:xfrm>
          <a:off x="925095" y="2558092"/>
          <a:ext cx="8127990" cy="473866"/>
        </p:xfrm>
        <a:graphic>
          <a:graphicData uri="http://schemas.openxmlformats.org/drawingml/2006/table">
            <a:tbl>
              <a:tblPr firstRow="1" bandRow="1">
                <a:tableStyleId>{5940675A-B579-460E-94D1-54222C63F5DA}</a:tableStyleId>
              </a:tblPr>
              <a:tblGrid>
                <a:gridCol w="625230"/>
                <a:gridCol w="625230"/>
                <a:gridCol w="625230"/>
                <a:gridCol w="625230"/>
                <a:gridCol w="625230"/>
                <a:gridCol w="625230"/>
                <a:gridCol w="625230"/>
                <a:gridCol w="625230"/>
                <a:gridCol w="625230"/>
                <a:gridCol w="1250460"/>
                <a:gridCol w="625230"/>
                <a:gridCol w="625230"/>
              </a:tblGrid>
              <a:tr h="473866">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r>
            </a:tbl>
          </a:graphicData>
        </a:graphic>
      </p:graphicFrame>
      <p:graphicFrame>
        <p:nvGraphicFramePr>
          <p:cNvPr id="12" name="表格 11"/>
          <p:cNvGraphicFramePr>
            <a:graphicFrameLocks noGrp="1"/>
          </p:cNvGraphicFramePr>
          <p:nvPr/>
        </p:nvGraphicFramePr>
        <p:xfrm>
          <a:off x="925095" y="2949925"/>
          <a:ext cx="8127990" cy="473866"/>
        </p:xfrm>
        <a:graphic>
          <a:graphicData uri="http://schemas.openxmlformats.org/drawingml/2006/table">
            <a:tbl>
              <a:tblPr firstRow="1" bandRow="1">
                <a:tableStyleId>{2D5ABB26-0587-4C30-8999-92F81FD0307C}</a:tableStyleId>
              </a:tblPr>
              <a:tblGrid>
                <a:gridCol w="625230"/>
                <a:gridCol w="625230"/>
                <a:gridCol w="625230"/>
                <a:gridCol w="625230"/>
                <a:gridCol w="625230"/>
                <a:gridCol w="625230"/>
                <a:gridCol w="625230"/>
                <a:gridCol w="625230"/>
                <a:gridCol w="625230"/>
                <a:gridCol w="1250460"/>
                <a:gridCol w="625230"/>
                <a:gridCol w="625230"/>
              </a:tblGrid>
              <a:tr h="473866">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298</a:t>
                      </a:r>
                      <a:endParaRPr lang="zh-CN" altLang="en-US" dirty="0"/>
                    </a:p>
                  </a:txBody>
                  <a:tcPr anchor="ctr"/>
                </a:tc>
                <a:tc>
                  <a:txBody>
                    <a:bodyPr/>
                    <a:lstStyle/>
                    <a:p>
                      <a:pPr algn="ctr"/>
                      <a:r>
                        <a:rPr lang="en-US" altLang="zh-CN" dirty="0"/>
                        <a:t>299</a:t>
                      </a:r>
                      <a:endParaRPr lang="zh-CN" altLang="en-US" dirty="0"/>
                    </a:p>
                  </a:txBody>
                  <a:tcPr anchor="ctr"/>
                </a:tc>
              </a:tr>
            </a:tbl>
          </a:graphicData>
        </a:graphic>
      </p:graphicFrame>
      <p:sp>
        <p:nvSpPr>
          <p:cNvPr id="13" name="矩形 12"/>
          <p:cNvSpPr/>
          <p:nvPr/>
        </p:nvSpPr>
        <p:spPr>
          <a:xfrm>
            <a:off x="9555833" y="2580593"/>
            <a:ext cx="2031325" cy="369332"/>
          </a:xfrm>
          <a:prstGeom prst="rect">
            <a:avLst/>
          </a:prstGeom>
        </p:spPr>
        <p:txBody>
          <a:bodyPr wrap="none">
            <a:spAutoFit/>
          </a:bodyPr>
          <a:lstStyle/>
          <a:p>
            <a:r>
              <a:rPr lang="zh-CN" altLang="en-US" dirty="0">
                <a:solidFill>
                  <a:srgbClr val="C00000"/>
                </a:solidFill>
                <a:latin typeface="+mn-ea"/>
              </a:rPr>
              <a:t>所有数标记为素数</a:t>
            </a:r>
            <a:endParaRPr lang="zh-CN" altLang="en-US" dirty="0">
              <a:solidFill>
                <a:srgbClr val="C00000"/>
              </a:solidFill>
              <a:latin typeface="+mn-ea"/>
            </a:endParaRPr>
          </a:p>
        </p:txBody>
      </p:sp>
      <p:graphicFrame>
        <p:nvGraphicFramePr>
          <p:cNvPr id="14" name="表格 13"/>
          <p:cNvGraphicFramePr>
            <a:graphicFrameLocks noGrp="1"/>
          </p:cNvGraphicFramePr>
          <p:nvPr/>
        </p:nvGraphicFramePr>
        <p:xfrm>
          <a:off x="925095" y="3928316"/>
          <a:ext cx="8127990" cy="473866"/>
        </p:xfrm>
        <a:graphic>
          <a:graphicData uri="http://schemas.openxmlformats.org/drawingml/2006/table">
            <a:tbl>
              <a:tblPr firstRow="1" bandRow="1">
                <a:tableStyleId>{5940675A-B579-460E-94D1-54222C63F5DA}</a:tableStyleId>
              </a:tblPr>
              <a:tblGrid>
                <a:gridCol w="625230"/>
                <a:gridCol w="625230"/>
                <a:gridCol w="625230"/>
                <a:gridCol w="625230"/>
                <a:gridCol w="625230"/>
                <a:gridCol w="625230"/>
                <a:gridCol w="625230"/>
                <a:gridCol w="625230"/>
                <a:gridCol w="625230"/>
                <a:gridCol w="1250460"/>
                <a:gridCol w="625230"/>
                <a:gridCol w="625230"/>
              </a:tblGrid>
              <a:tr h="473866">
                <a:tc>
                  <a:txBody>
                    <a:bodyPr/>
                    <a:lstStyle/>
                    <a:p>
                      <a:pPr algn="ctr"/>
                      <a:r>
                        <a:rPr lang="en-US" altLang="zh-CN" dirty="0">
                          <a:solidFill>
                            <a:srgbClr val="C00000"/>
                          </a:solidFill>
                        </a:rPr>
                        <a:t>0</a:t>
                      </a:r>
                      <a:endParaRPr lang="zh-CN" altLang="en-US" dirty="0">
                        <a:solidFill>
                          <a:srgbClr val="C00000"/>
                        </a:solidFill>
                      </a:endParaRPr>
                    </a:p>
                  </a:txBody>
                  <a:tcPr anchor="ctr"/>
                </a:tc>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r>
            </a:tbl>
          </a:graphicData>
        </a:graphic>
      </p:graphicFrame>
      <p:graphicFrame>
        <p:nvGraphicFramePr>
          <p:cNvPr id="15" name="表格 14"/>
          <p:cNvGraphicFramePr>
            <a:graphicFrameLocks noGrp="1"/>
          </p:cNvGraphicFramePr>
          <p:nvPr/>
        </p:nvGraphicFramePr>
        <p:xfrm>
          <a:off x="925095" y="4320149"/>
          <a:ext cx="8127990" cy="473866"/>
        </p:xfrm>
        <a:graphic>
          <a:graphicData uri="http://schemas.openxmlformats.org/drawingml/2006/table">
            <a:tbl>
              <a:tblPr firstRow="1" bandRow="1">
                <a:tableStyleId>{2D5ABB26-0587-4C30-8999-92F81FD0307C}</a:tableStyleId>
              </a:tblPr>
              <a:tblGrid>
                <a:gridCol w="625230"/>
                <a:gridCol w="625230"/>
                <a:gridCol w="625230"/>
                <a:gridCol w="625230"/>
                <a:gridCol w="625230"/>
                <a:gridCol w="625230"/>
                <a:gridCol w="625230"/>
                <a:gridCol w="625230"/>
                <a:gridCol w="625230"/>
                <a:gridCol w="1250460"/>
                <a:gridCol w="625230"/>
                <a:gridCol w="625230"/>
              </a:tblGrid>
              <a:tr h="473866">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298</a:t>
                      </a:r>
                      <a:endParaRPr lang="zh-CN" altLang="en-US" dirty="0"/>
                    </a:p>
                  </a:txBody>
                  <a:tcPr anchor="ctr"/>
                </a:tc>
                <a:tc>
                  <a:txBody>
                    <a:bodyPr/>
                    <a:lstStyle/>
                    <a:p>
                      <a:pPr algn="ctr"/>
                      <a:r>
                        <a:rPr lang="en-US" altLang="zh-CN" dirty="0"/>
                        <a:t>299</a:t>
                      </a:r>
                      <a:endParaRPr lang="zh-CN" altLang="en-US" dirty="0"/>
                    </a:p>
                  </a:txBody>
                  <a:tcPr anchor="ctr"/>
                </a:tc>
              </a:tr>
            </a:tbl>
          </a:graphicData>
        </a:graphic>
      </p:graphicFrame>
      <p:sp>
        <p:nvSpPr>
          <p:cNvPr id="17" name="矩形 16"/>
          <p:cNvSpPr/>
          <p:nvPr/>
        </p:nvSpPr>
        <p:spPr>
          <a:xfrm>
            <a:off x="9555833" y="3980583"/>
            <a:ext cx="1377300" cy="369332"/>
          </a:xfrm>
          <a:prstGeom prst="rect">
            <a:avLst/>
          </a:prstGeom>
        </p:spPr>
        <p:txBody>
          <a:bodyPr wrap="none">
            <a:spAutoFit/>
          </a:bodyPr>
          <a:lstStyle/>
          <a:p>
            <a:r>
              <a:rPr lang="zh-CN" altLang="en-US" dirty="0">
                <a:solidFill>
                  <a:srgbClr val="C00000"/>
                </a:solidFill>
                <a:latin typeface="+mn-ea"/>
              </a:rPr>
              <a:t>将</a:t>
            </a:r>
            <a:r>
              <a:rPr lang="en-US" altLang="zh-CN" dirty="0">
                <a:solidFill>
                  <a:srgbClr val="C00000"/>
                </a:solidFill>
                <a:latin typeface="+mn-ea"/>
              </a:rPr>
              <a:t>0</a:t>
            </a:r>
            <a:r>
              <a:rPr lang="zh-CN" altLang="en-US" dirty="0">
                <a:solidFill>
                  <a:srgbClr val="C00000"/>
                </a:solidFill>
                <a:latin typeface="+mn-ea"/>
              </a:rPr>
              <a:t>和</a:t>
            </a:r>
            <a:r>
              <a:rPr lang="en-US" altLang="zh-CN" dirty="0">
                <a:solidFill>
                  <a:srgbClr val="C00000"/>
                </a:solidFill>
                <a:latin typeface="+mn-ea"/>
              </a:rPr>
              <a:t>1</a:t>
            </a:r>
            <a:r>
              <a:rPr lang="zh-CN" altLang="en-US" dirty="0">
                <a:solidFill>
                  <a:srgbClr val="C00000"/>
                </a:solidFill>
                <a:latin typeface="+mn-ea"/>
              </a:rPr>
              <a:t>剔除</a:t>
            </a:r>
            <a:endParaRPr lang="zh-CN" altLang="en-US" dirty="0">
              <a:solidFill>
                <a:srgbClr val="C00000"/>
              </a:solidFill>
              <a:latin typeface="+mn-ea"/>
            </a:endParaRPr>
          </a:p>
        </p:txBody>
      </p:sp>
      <p:graphicFrame>
        <p:nvGraphicFramePr>
          <p:cNvPr id="18" name="表格 17"/>
          <p:cNvGraphicFramePr>
            <a:graphicFrameLocks noGrp="1"/>
          </p:cNvGraphicFramePr>
          <p:nvPr/>
        </p:nvGraphicFramePr>
        <p:xfrm>
          <a:off x="925095" y="5167227"/>
          <a:ext cx="8127990" cy="473866"/>
        </p:xfrm>
        <a:graphic>
          <a:graphicData uri="http://schemas.openxmlformats.org/drawingml/2006/table">
            <a:tbl>
              <a:tblPr firstRow="1" bandRow="1">
                <a:tableStyleId>{5940675A-B579-460E-94D1-54222C63F5DA}</a:tableStyleId>
              </a:tblPr>
              <a:tblGrid>
                <a:gridCol w="625230"/>
                <a:gridCol w="625230"/>
                <a:gridCol w="625230"/>
                <a:gridCol w="625230"/>
                <a:gridCol w="625230"/>
                <a:gridCol w="625230"/>
                <a:gridCol w="625230"/>
                <a:gridCol w="625230"/>
                <a:gridCol w="625230"/>
                <a:gridCol w="1250460"/>
                <a:gridCol w="625230"/>
                <a:gridCol w="625230"/>
              </a:tblGrid>
              <a:tr h="473866">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algn="ctr"/>
                      <a:r>
                        <a:rPr lang="en-US" altLang="zh-CN" dirty="0"/>
                        <a:t>1</a:t>
                      </a:r>
                      <a:endParaRPr lang="zh-CN" altLang="en-US" dirty="0"/>
                    </a:p>
                  </a:txBody>
                  <a:tcPr anchor="ctr"/>
                </a:tc>
                <a:tc>
                  <a:txBody>
                    <a:bodyPr/>
                    <a:lstStyle/>
                    <a:p>
                      <a:pPr algn="ctr"/>
                      <a:r>
                        <a:rPr lang="en-US" altLang="zh-CN" sz="1800" kern="1200" dirty="0">
                          <a:solidFill>
                            <a:srgbClr val="C00000"/>
                          </a:solidFill>
                          <a:latin typeface="+mn-lt"/>
                          <a:ea typeface="+mn-ea"/>
                          <a:cs typeface="+mn-cs"/>
                        </a:rPr>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solidFill>
                            <a:srgbClr val="C00000"/>
                          </a:solidFill>
                        </a:rPr>
                        <a:t>0</a:t>
                      </a:r>
                      <a:endParaRPr lang="zh-CN" altLang="en-US" dirty="0">
                        <a:solidFill>
                          <a:srgbClr val="C00000"/>
                        </a:solidFill>
                      </a:endParaRPr>
                    </a:p>
                  </a:txBody>
                  <a:tcPr anchor="ctr"/>
                </a:tc>
                <a:tc>
                  <a:txBody>
                    <a:bodyPr/>
                    <a:lstStyle/>
                    <a:p>
                      <a:pPr algn="ctr"/>
                      <a:r>
                        <a:rPr lang="en-US" altLang="zh-CN" dirty="0"/>
                        <a:t>……</a:t>
                      </a:r>
                      <a:endParaRPr lang="zh-CN" altLang="en-US" dirty="0"/>
                    </a:p>
                  </a:txBody>
                  <a:tcPr anchor="ctr"/>
                </a:tc>
                <a:tc>
                  <a:txBody>
                    <a:bodyPr/>
                    <a:lstStyle/>
                    <a:p>
                      <a:pPr algn="ctr"/>
                      <a:r>
                        <a:rPr lang="en-US" altLang="zh-CN" dirty="0">
                          <a:solidFill>
                            <a:srgbClr val="C00000"/>
                          </a:solidFill>
                        </a:rPr>
                        <a:t>0</a:t>
                      </a:r>
                      <a:endParaRPr lang="zh-CN" altLang="en-US" dirty="0">
                        <a:solidFill>
                          <a:srgbClr val="C00000"/>
                        </a:solidFill>
                      </a:endParaRPr>
                    </a:p>
                  </a:txBody>
                  <a:tcPr anchor="ctr"/>
                </a:tc>
                <a:tc>
                  <a:txBody>
                    <a:bodyPr/>
                    <a:lstStyle/>
                    <a:p>
                      <a:pPr algn="ctr"/>
                      <a:r>
                        <a:rPr lang="en-US" altLang="zh-CN" dirty="0"/>
                        <a:t>1</a:t>
                      </a:r>
                      <a:endParaRPr lang="zh-CN" altLang="en-US" dirty="0"/>
                    </a:p>
                  </a:txBody>
                  <a:tcPr anchor="ctr"/>
                </a:tc>
              </a:tr>
            </a:tbl>
          </a:graphicData>
        </a:graphic>
      </p:graphicFrame>
      <p:graphicFrame>
        <p:nvGraphicFramePr>
          <p:cNvPr id="19" name="表格 18"/>
          <p:cNvGraphicFramePr>
            <a:graphicFrameLocks noGrp="1"/>
          </p:cNvGraphicFramePr>
          <p:nvPr/>
        </p:nvGraphicFramePr>
        <p:xfrm>
          <a:off x="925095" y="5559060"/>
          <a:ext cx="8127990" cy="473866"/>
        </p:xfrm>
        <a:graphic>
          <a:graphicData uri="http://schemas.openxmlformats.org/drawingml/2006/table">
            <a:tbl>
              <a:tblPr firstRow="1" bandRow="1">
                <a:tableStyleId>{2D5ABB26-0587-4C30-8999-92F81FD0307C}</a:tableStyleId>
              </a:tblPr>
              <a:tblGrid>
                <a:gridCol w="625230"/>
                <a:gridCol w="625230"/>
                <a:gridCol w="625230"/>
                <a:gridCol w="625230"/>
                <a:gridCol w="625230"/>
                <a:gridCol w="625230"/>
                <a:gridCol w="625230"/>
                <a:gridCol w="625230"/>
                <a:gridCol w="625230"/>
                <a:gridCol w="1250460"/>
                <a:gridCol w="625230"/>
                <a:gridCol w="625230"/>
              </a:tblGrid>
              <a:tr h="473866">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marL="0" algn="ctr" defTabSz="914400" rtl="0" eaLnBrk="1" latinLnBrk="0" hangingPunct="1"/>
                      <a:r>
                        <a:rPr lang="en-US" altLang="zh-CN" sz="1800" kern="1200" dirty="0">
                          <a:solidFill>
                            <a:schemeClr val="tx1"/>
                          </a:solidFill>
                          <a:latin typeface="+mn-lt"/>
                          <a:ea typeface="+mn-ea"/>
                          <a:cs typeface="+mn-cs"/>
                        </a:rPr>
                        <a:t>6</a:t>
                      </a:r>
                      <a:endParaRPr lang="zh-CN" altLang="en-US" sz="1800" kern="1200" dirty="0">
                        <a:solidFill>
                          <a:schemeClr val="tx1"/>
                        </a:solidFill>
                        <a:latin typeface="+mn-lt"/>
                        <a:ea typeface="+mn-ea"/>
                        <a:cs typeface="+mn-cs"/>
                      </a:endParaRPr>
                    </a:p>
                  </a:txBody>
                  <a:tcPr anchor="ctr"/>
                </a:tc>
                <a:tc>
                  <a:txBody>
                    <a:bodyPr/>
                    <a:lstStyle/>
                    <a:p>
                      <a:pPr algn="ctr"/>
                      <a:r>
                        <a:rPr lang="en-US" altLang="zh-CN" dirty="0"/>
                        <a:t>7</a:t>
                      </a:r>
                      <a:endParaRPr lang="zh-CN" altLang="en-US" dirty="0"/>
                    </a:p>
                  </a:txBody>
                  <a:tcPr anchor="ctr"/>
                </a:tc>
                <a:tc>
                  <a:txBody>
                    <a:bodyPr/>
                    <a:lstStyle/>
                    <a:p>
                      <a:pPr marL="0" algn="ctr" defTabSz="914400" rtl="0" eaLnBrk="1" latinLnBrk="0" hangingPunct="1"/>
                      <a:r>
                        <a:rPr lang="en-US" altLang="zh-CN" sz="1800" kern="1200" dirty="0">
                          <a:solidFill>
                            <a:schemeClr val="tx1"/>
                          </a:solidFill>
                          <a:latin typeface="+mn-lt"/>
                          <a:ea typeface="+mn-ea"/>
                          <a:cs typeface="+mn-cs"/>
                        </a:rPr>
                        <a:t>8</a:t>
                      </a:r>
                      <a:endParaRPr lang="zh-CN" altLang="en-US" sz="1800" kern="1200" dirty="0">
                        <a:solidFill>
                          <a:schemeClr val="tx1"/>
                        </a:solidFill>
                        <a:latin typeface="+mn-lt"/>
                        <a:ea typeface="+mn-ea"/>
                        <a:cs typeface="+mn-cs"/>
                      </a:endParaRPr>
                    </a:p>
                  </a:txBody>
                  <a:tcPr anchor="ctr"/>
                </a:tc>
                <a:tc>
                  <a:txBody>
                    <a:bodyPr/>
                    <a:lstStyle/>
                    <a:p>
                      <a:pPr algn="ctr"/>
                      <a:r>
                        <a:rPr lang="en-US" altLang="zh-CN" dirty="0"/>
                        <a:t>……</a:t>
                      </a:r>
                      <a:endParaRPr lang="zh-CN" altLang="en-US" dirty="0"/>
                    </a:p>
                  </a:txBody>
                  <a:tcPr anchor="ctr"/>
                </a:tc>
                <a:tc>
                  <a:txBody>
                    <a:bodyPr/>
                    <a:lstStyle/>
                    <a:p>
                      <a:pPr algn="ctr"/>
                      <a:r>
                        <a:rPr lang="en-US" altLang="zh-CN" dirty="0"/>
                        <a:t>298</a:t>
                      </a:r>
                      <a:endParaRPr lang="zh-CN" altLang="en-US" dirty="0"/>
                    </a:p>
                  </a:txBody>
                  <a:tcPr anchor="ctr"/>
                </a:tc>
                <a:tc>
                  <a:txBody>
                    <a:bodyPr/>
                    <a:lstStyle/>
                    <a:p>
                      <a:pPr algn="ctr"/>
                      <a:r>
                        <a:rPr lang="en-US" altLang="zh-CN" dirty="0"/>
                        <a:t>299</a:t>
                      </a:r>
                      <a:endParaRPr lang="zh-CN" altLang="en-US" dirty="0"/>
                    </a:p>
                  </a:txBody>
                  <a:tcPr anchor="ctr"/>
                </a:tc>
              </a:tr>
            </a:tbl>
          </a:graphicData>
        </a:graphic>
      </p:graphicFrame>
      <p:sp>
        <p:nvSpPr>
          <p:cNvPr id="21" name="矩形 20"/>
          <p:cNvSpPr/>
          <p:nvPr/>
        </p:nvSpPr>
        <p:spPr>
          <a:xfrm>
            <a:off x="9555833" y="5219494"/>
            <a:ext cx="1704313" cy="369332"/>
          </a:xfrm>
          <a:prstGeom prst="rect">
            <a:avLst/>
          </a:prstGeom>
        </p:spPr>
        <p:txBody>
          <a:bodyPr wrap="none">
            <a:spAutoFit/>
          </a:bodyPr>
          <a:lstStyle/>
          <a:p>
            <a:r>
              <a:rPr lang="zh-CN" altLang="en-US" dirty="0">
                <a:solidFill>
                  <a:srgbClr val="C00000"/>
                </a:solidFill>
                <a:latin typeface="+mn-ea"/>
              </a:rPr>
              <a:t>将</a:t>
            </a:r>
            <a:r>
              <a:rPr lang="en-US" altLang="zh-CN" dirty="0">
                <a:solidFill>
                  <a:srgbClr val="C00000"/>
                </a:solidFill>
                <a:latin typeface="+mn-ea"/>
              </a:rPr>
              <a:t>2</a:t>
            </a:r>
            <a:r>
              <a:rPr lang="zh-CN" altLang="en-US" dirty="0">
                <a:solidFill>
                  <a:srgbClr val="C00000"/>
                </a:solidFill>
                <a:latin typeface="+mn-ea"/>
              </a:rPr>
              <a:t>的倍数剔除</a:t>
            </a:r>
            <a:endParaRPr lang="zh-CN" altLang="en-US" dirty="0">
              <a:solidFill>
                <a:srgbClr val="C00000"/>
              </a:solidFill>
              <a:latin typeface="+mn-ea"/>
            </a:endParaRPr>
          </a:p>
        </p:txBody>
      </p:sp>
    </p:spTree>
  </p:cSld>
  <p:clrMapOvr>
    <a:masterClrMapping/>
  </p:clrMapOvr>
  <p:transition spd="slow">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300" dirty="0">
                <a:solidFill>
                  <a:srgbClr val="1E6787"/>
                </a:solidFill>
                <a:latin typeface="微软雅黑" panose="020B0503020204020204" pitchFamily="34" charset="-122"/>
                <a:ea typeface="微软雅黑" panose="020B0503020204020204" pitchFamily="34" charset="-122"/>
              </a:rPr>
              <a:t>例</a:t>
            </a:r>
            <a:r>
              <a:rPr lang="en-US" altLang="zh-CN" sz="2800" b="1" spc="300" dirty="0">
                <a:solidFill>
                  <a:srgbClr val="1E6787"/>
                </a:solidFill>
                <a:latin typeface="微软雅黑" panose="020B0503020204020204" pitchFamily="34" charset="-122"/>
                <a:ea typeface="微软雅黑" panose="020B0503020204020204" pitchFamily="34" charset="-122"/>
              </a:rPr>
              <a:t>4-4</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zh-CN" altLang="en-US" dirty="0"/>
              <a:t>请用</a:t>
            </a:r>
            <a:r>
              <a:rPr lang="zh-CN" altLang="zh-CN" dirty="0"/>
              <a:t>筛选法求</a:t>
            </a:r>
            <a:r>
              <a:rPr lang="zh-CN" altLang="en-US" dirty="0"/>
              <a:t>出</a:t>
            </a:r>
            <a:r>
              <a:rPr lang="en-US" altLang="zh-CN" dirty="0"/>
              <a:t>300</a:t>
            </a:r>
            <a:r>
              <a:rPr lang="zh-CN" altLang="en-US" dirty="0"/>
              <a:t>以内的</a:t>
            </a:r>
            <a:r>
              <a:rPr lang="zh-CN" altLang="zh-CN" dirty="0"/>
              <a:t>素数</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graphicFrame>
        <p:nvGraphicFramePr>
          <p:cNvPr id="18" name="表格 17"/>
          <p:cNvGraphicFramePr>
            <a:graphicFrameLocks noGrp="1"/>
          </p:cNvGraphicFramePr>
          <p:nvPr/>
        </p:nvGraphicFramePr>
        <p:xfrm>
          <a:off x="818392" y="2452902"/>
          <a:ext cx="8127993" cy="473866"/>
        </p:xfrm>
        <a:graphic>
          <a:graphicData uri="http://schemas.openxmlformats.org/drawingml/2006/table">
            <a:tbl>
              <a:tblPr firstRow="1" bandRow="1">
                <a:tableStyleId>{5940675A-B579-460E-94D1-54222C63F5DA}</a:tableStyleId>
              </a:tblPr>
              <a:tblGrid>
                <a:gridCol w="580571"/>
                <a:gridCol w="580571"/>
                <a:gridCol w="580571"/>
                <a:gridCol w="580571"/>
                <a:gridCol w="580571"/>
                <a:gridCol w="580571"/>
                <a:gridCol w="580571"/>
                <a:gridCol w="580571"/>
                <a:gridCol w="580571"/>
                <a:gridCol w="580571"/>
                <a:gridCol w="1161141"/>
                <a:gridCol w="580571"/>
                <a:gridCol w="580571"/>
              </a:tblGrid>
              <a:tr h="473866">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algn="ctr"/>
                      <a:r>
                        <a:rPr lang="en-US" altLang="zh-CN" dirty="0"/>
                        <a:t>1</a:t>
                      </a:r>
                      <a:endParaRPr lang="zh-CN" altLang="en-US" dirty="0"/>
                    </a:p>
                  </a:txBody>
                  <a:tcPr anchor="ctr"/>
                </a:tc>
                <a:tc>
                  <a:txBody>
                    <a:bodyPr/>
                    <a:lstStyle/>
                    <a:p>
                      <a:pPr algn="ctr"/>
                      <a:r>
                        <a:rPr lang="en-US" altLang="zh-CN" sz="1800" kern="1200" dirty="0">
                          <a:solidFill>
                            <a:srgbClr val="C00000"/>
                          </a:solidFill>
                          <a:latin typeface="+mn-lt"/>
                          <a:ea typeface="+mn-ea"/>
                          <a:cs typeface="+mn-cs"/>
                        </a:rPr>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solidFill>
                            <a:srgbClr val="C00000"/>
                          </a:solidFill>
                        </a:rPr>
                        <a:t>0</a:t>
                      </a:r>
                      <a:endParaRPr lang="zh-CN" altLang="en-US" dirty="0">
                        <a:solidFill>
                          <a:srgbClr val="C00000"/>
                        </a:solidFill>
                      </a:endParaRPr>
                    </a:p>
                  </a:txBody>
                  <a:tcPr anchor="ctr"/>
                </a:tc>
                <a:tc>
                  <a:txBody>
                    <a:bodyPr/>
                    <a:lstStyle/>
                    <a:p>
                      <a:pPr algn="ctr"/>
                      <a:r>
                        <a:rPr lang="en-US" altLang="zh-CN" dirty="0">
                          <a:solidFill>
                            <a:srgbClr val="C00000"/>
                          </a:solidFill>
                        </a:rPr>
                        <a:t>0</a:t>
                      </a:r>
                      <a:endParaRPr lang="zh-CN" altLang="en-US" dirty="0">
                        <a:solidFill>
                          <a:srgbClr val="C00000"/>
                        </a:solidFill>
                      </a:endParaRPr>
                    </a:p>
                  </a:txBody>
                  <a:tcPr anchor="ctr"/>
                </a:tc>
                <a:tc>
                  <a:txBody>
                    <a:bodyPr/>
                    <a:lstStyle/>
                    <a:p>
                      <a:pPr algn="ctr"/>
                      <a:r>
                        <a:rPr lang="en-US" altLang="zh-CN" dirty="0"/>
                        <a:t>……</a:t>
                      </a:r>
                      <a:endParaRPr lang="zh-CN" altLang="en-US" dirty="0"/>
                    </a:p>
                  </a:txBody>
                  <a:tcPr anchor="ctr"/>
                </a:tc>
                <a:tc>
                  <a:txBody>
                    <a:bodyPr/>
                    <a:lstStyle/>
                    <a:p>
                      <a:pPr algn="ctr"/>
                      <a:r>
                        <a:rPr lang="en-US" altLang="zh-CN" dirty="0">
                          <a:solidFill>
                            <a:srgbClr val="C00000"/>
                          </a:solidFill>
                        </a:rPr>
                        <a:t>0</a:t>
                      </a:r>
                      <a:endParaRPr lang="zh-CN" altLang="en-US" dirty="0">
                        <a:solidFill>
                          <a:srgbClr val="C00000"/>
                        </a:solidFill>
                      </a:endParaRPr>
                    </a:p>
                  </a:txBody>
                  <a:tcPr anchor="ctr"/>
                </a:tc>
                <a:tc>
                  <a:txBody>
                    <a:bodyPr/>
                    <a:lstStyle/>
                    <a:p>
                      <a:pPr algn="ctr"/>
                      <a:r>
                        <a:rPr lang="en-US" altLang="zh-CN" dirty="0"/>
                        <a:t>1</a:t>
                      </a:r>
                      <a:endParaRPr lang="zh-CN" altLang="en-US" dirty="0"/>
                    </a:p>
                  </a:txBody>
                  <a:tcPr anchor="ctr"/>
                </a:tc>
              </a:tr>
            </a:tbl>
          </a:graphicData>
        </a:graphic>
      </p:graphicFrame>
      <p:graphicFrame>
        <p:nvGraphicFramePr>
          <p:cNvPr id="19" name="表格 18"/>
          <p:cNvGraphicFramePr>
            <a:graphicFrameLocks noGrp="1"/>
          </p:cNvGraphicFramePr>
          <p:nvPr/>
        </p:nvGraphicFramePr>
        <p:xfrm>
          <a:off x="818392" y="2844735"/>
          <a:ext cx="8127993" cy="473866"/>
        </p:xfrm>
        <a:graphic>
          <a:graphicData uri="http://schemas.openxmlformats.org/drawingml/2006/table">
            <a:tbl>
              <a:tblPr firstRow="1" bandRow="1">
                <a:tableStyleId>{2D5ABB26-0587-4C30-8999-92F81FD0307C}</a:tableStyleId>
              </a:tblPr>
              <a:tblGrid>
                <a:gridCol w="580571"/>
                <a:gridCol w="580571"/>
                <a:gridCol w="580571"/>
                <a:gridCol w="580571"/>
                <a:gridCol w="580571"/>
                <a:gridCol w="580571"/>
                <a:gridCol w="580571"/>
                <a:gridCol w="580571"/>
                <a:gridCol w="580571"/>
                <a:gridCol w="580571"/>
                <a:gridCol w="1161141"/>
                <a:gridCol w="580571"/>
                <a:gridCol w="580571"/>
              </a:tblGrid>
              <a:tr h="473866">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marL="0" algn="ctr" defTabSz="914400" rtl="0" eaLnBrk="1" latinLnBrk="0" hangingPunct="1"/>
                      <a:r>
                        <a:rPr lang="en-US" altLang="zh-CN" sz="1800" kern="1200" dirty="0">
                          <a:solidFill>
                            <a:schemeClr val="tx1"/>
                          </a:solidFill>
                          <a:latin typeface="+mn-lt"/>
                          <a:ea typeface="+mn-ea"/>
                          <a:cs typeface="+mn-cs"/>
                        </a:rPr>
                        <a:t>6</a:t>
                      </a:r>
                      <a:endParaRPr lang="zh-CN" altLang="en-US" sz="1800" kern="1200" dirty="0">
                        <a:solidFill>
                          <a:schemeClr val="tx1"/>
                        </a:solidFill>
                        <a:latin typeface="+mn-lt"/>
                        <a:ea typeface="+mn-ea"/>
                        <a:cs typeface="+mn-cs"/>
                      </a:endParaRPr>
                    </a:p>
                  </a:txBody>
                  <a:tcPr anchor="ctr"/>
                </a:tc>
                <a:tc>
                  <a:txBody>
                    <a:bodyPr/>
                    <a:lstStyle/>
                    <a:p>
                      <a:pPr algn="ctr"/>
                      <a:r>
                        <a:rPr lang="en-US" altLang="zh-CN" dirty="0"/>
                        <a:t>7</a:t>
                      </a:r>
                      <a:endParaRPr lang="zh-CN" altLang="en-US" dirty="0"/>
                    </a:p>
                  </a:txBody>
                  <a:tcPr anchor="ctr"/>
                </a:tc>
                <a:tc>
                  <a:txBody>
                    <a:bodyPr/>
                    <a:lstStyle/>
                    <a:p>
                      <a:pPr marL="0" algn="ctr" defTabSz="914400" rtl="0" eaLnBrk="1" latinLnBrk="0" hangingPunct="1"/>
                      <a:r>
                        <a:rPr lang="en-US" altLang="zh-CN" sz="1800" kern="1200" dirty="0">
                          <a:solidFill>
                            <a:schemeClr val="tx1"/>
                          </a:solidFill>
                          <a:latin typeface="+mn-lt"/>
                          <a:ea typeface="+mn-ea"/>
                          <a:cs typeface="+mn-cs"/>
                        </a:rPr>
                        <a:t>8</a:t>
                      </a:r>
                      <a:endParaRPr lang="zh-CN" altLang="en-US" sz="18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tx1"/>
                          </a:solidFill>
                          <a:latin typeface="+mn-lt"/>
                          <a:ea typeface="+mn-ea"/>
                          <a:cs typeface="+mn-cs"/>
                        </a:rPr>
                        <a:t>9</a:t>
                      </a:r>
                      <a:endParaRPr lang="zh-CN" altLang="en-US" sz="1800" kern="1200" dirty="0">
                        <a:solidFill>
                          <a:schemeClr val="tx1"/>
                        </a:solidFill>
                        <a:latin typeface="+mn-lt"/>
                        <a:ea typeface="+mn-ea"/>
                        <a:cs typeface="+mn-cs"/>
                      </a:endParaRPr>
                    </a:p>
                  </a:txBody>
                  <a:tcPr anchor="ctr"/>
                </a:tc>
                <a:tc>
                  <a:txBody>
                    <a:bodyPr/>
                    <a:lstStyle/>
                    <a:p>
                      <a:pPr algn="ctr"/>
                      <a:r>
                        <a:rPr lang="en-US" altLang="zh-CN" dirty="0"/>
                        <a:t>……</a:t>
                      </a:r>
                      <a:endParaRPr lang="zh-CN" altLang="en-US" dirty="0"/>
                    </a:p>
                  </a:txBody>
                  <a:tcPr anchor="ctr"/>
                </a:tc>
                <a:tc>
                  <a:txBody>
                    <a:bodyPr/>
                    <a:lstStyle/>
                    <a:p>
                      <a:pPr algn="ctr"/>
                      <a:r>
                        <a:rPr lang="en-US" altLang="zh-CN" dirty="0"/>
                        <a:t>298</a:t>
                      </a:r>
                      <a:endParaRPr lang="zh-CN" altLang="en-US" dirty="0"/>
                    </a:p>
                  </a:txBody>
                  <a:tcPr anchor="ctr"/>
                </a:tc>
                <a:tc>
                  <a:txBody>
                    <a:bodyPr/>
                    <a:lstStyle/>
                    <a:p>
                      <a:pPr algn="ctr"/>
                      <a:r>
                        <a:rPr lang="en-US" altLang="zh-CN" dirty="0"/>
                        <a:t>299</a:t>
                      </a:r>
                      <a:endParaRPr lang="zh-CN" altLang="en-US" dirty="0"/>
                    </a:p>
                  </a:txBody>
                  <a:tcPr anchor="ctr"/>
                </a:tc>
              </a:tr>
            </a:tbl>
          </a:graphicData>
        </a:graphic>
      </p:graphicFrame>
      <p:sp>
        <p:nvSpPr>
          <p:cNvPr id="21" name="矩形 20"/>
          <p:cNvSpPr/>
          <p:nvPr/>
        </p:nvSpPr>
        <p:spPr>
          <a:xfrm>
            <a:off x="9449130" y="2505169"/>
            <a:ext cx="1704313" cy="369332"/>
          </a:xfrm>
          <a:prstGeom prst="rect">
            <a:avLst/>
          </a:prstGeom>
        </p:spPr>
        <p:txBody>
          <a:bodyPr wrap="none">
            <a:spAutoFit/>
          </a:bodyPr>
          <a:lstStyle/>
          <a:p>
            <a:r>
              <a:rPr lang="zh-CN" altLang="en-US" dirty="0">
                <a:solidFill>
                  <a:srgbClr val="C00000"/>
                </a:solidFill>
                <a:latin typeface="+mn-ea"/>
              </a:rPr>
              <a:t>将</a:t>
            </a:r>
            <a:r>
              <a:rPr lang="en-US" altLang="zh-CN" dirty="0">
                <a:solidFill>
                  <a:srgbClr val="C00000"/>
                </a:solidFill>
                <a:latin typeface="+mn-ea"/>
              </a:rPr>
              <a:t>3</a:t>
            </a:r>
            <a:r>
              <a:rPr lang="zh-CN" altLang="en-US" dirty="0">
                <a:solidFill>
                  <a:srgbClr val="C00000"/>
                </a:solidFill>
                <a:latin typeface="+mn-ea"/>
              </a:rPr>
              <a:t>的倍数剔除</a:t>
            </a:r>
            <a:endParaRPr lang="zh-CN" altLang="en-US" dirty="0">
              <a:solidFill>
                <a:srgbClr val="C00000"/>
              </a:solidFill>
              <a:latin typeface="+mn-ea"/>
            </a:endParaRPr>
          </a:p>
        </p:txBody>
      </p:sp>
      <p:sp>
        <p:nvSpPr>
          <p:cNvPr id="22" name="矩形 21"/>
          <p:cNvSpPr/>
          <p:nvPr/>
        </p:nvSpPr>
        <p:spPr>
          <a:xfrm>
            <a:off x="4500662" y="3679768"/>
            <a:ext cx="628698" cy="369332"/>
          </a:xfrm>
          <a:prstGeom prst="rect">
            <a:avLst/>
          </a:prstGeom>
        </p:spPr>
        <p:txBody>
          <a:bodyPr wrap="none">
            <a:spAutoFit/>
          </a:bodyPr>
          <a:lstStyle/>
          <a:p>
            <a:r>
              <a:rPr lang="en-US" altLang="zh-CN" dirty="0">
                <a:latin typeface="+mn-ea"/>
              </a:rPr>
              <a:t>…….</a:t>
            </a:r>
            <a:endParaRPr lang="zh-CN" altLang="en-US" dirty="0">
              <a:latin typeface="+mn-ea"/>
            </a:endParaRPr>
          </a:p>
        </p:txBody>
      </p:sp>
      <p:sp>
        <p:nvSpPr>
          <p:cNvPr id="23" name="矩形 22"/>
          <p:cNvSpPr/>
          <p:nvPr/>
        </p:nvSpPr>
        <p:spPr>
          <a:xfrm>
            <a:off x="7073328" y="3699937"/>
            <a:ext cx="4251485" cy="369332"/>
          </a:xfrm>
          <a:prstGeom prst="rect">
            <a:avLst/>
          </a:prstGeom>
        </p:spPr>
        <p:txBody>
          <a:bodyPr wrap="none">
            <a:spAutoFit/>
          </a:bodyPr>
          <a:lstStyle/>
          <a:p>
            <a:r>
              <a:rPr lang="zh-CN" altLang="en-US" dirty="0">
                <a:solidFill>
                  <a:srgbClr val="C00000"/>
                </a:solidFill>
                <a:latin typeface="+mn-ea"/>
              </a:rPr>
              <a:t>将下一个</a:t>
            </a:r>
            <a:r>
              <a:rPr lang="zh-CN" altLang="en-US" b="1" dirty="0">
                <a:solidFill>
                  <a:srgbClr val="FF9900"/>
                </a:solidFill>
                <a:latin typeface="+mn-ea"/>
              </a:rPr>
              <a:t>元素为</a:t>
            </a:r>
            <a:r>
              <a:rPr lang="en-US" altLang="zh-CN" b="1" dirty="0">
                <a:solidFill>
                  <a:srgbClr val="FF9900"/>
                </a:solidFill>
                <a:latin typeface="+mn-ea"/>
              </a:rPr>
              <a:t>1</a:t>
            </a:r>
            <a:r>
              <a:rPr lang="zh-CN" altLang="en-US" b="1" dirty="0">
                <a:solidFill>
                  <a:srgbClr val="FF9900"/>
                </a:solidFill>
                <a:latin typeface="+mn-ea"/>
              </a:rPr>
              <a:t>的下标对应</a:t>
            </a:r>
            <a:r>
              <a:rPr lang="zh-CN" altLang="en-US" dirty="0">
                <a:solidFill>
                  <a:srgbClr val="C00000"/>
                </a:solidFill>
                <a:latin typeface="+mn-ea"/>
              </a:rPr>
              <a:t>的倍数剔除</a:t>
            </a:r>
            <a:endParaRPr lang="zh-CN" altLang="en-US" dirty="0">
              <a:solidFill>
                <a:srgbClr val="C00000"/>
              </a:solidFill>
              <a:latin typeface="+mn-ea"/>
            </a:endParaRPr>
          </a:p>
        </p:txBody>
      </p:sp>
      <p:sp>
        <p:nvSpPr>
          <p:cNvPr id="24" name="矩形 23"/>
          <p:cNvSpPr/>
          <p:nvPr/>
        </p:nvSpPr>
        <p:spPr>
          <a:xfrm>
            <a:off x="933339" y="4402427"/>
            <a:ext cx="8392041" cy="1884618"/>
          </a:xfrm>
          <a:prstGeom prst="rect">
            <a:avLst/>
          </a:prstGeom>
        </p:spPr>
        <p:txBody>
          <a:bodyPr wrap="none">
            <a:spAutoFit/>
          </a:bodyPr>
          <a:lstStyle/>
          <a:p>
            <a:pPr>
              <a:lnSpc>
                <a:spcPct val="150000"/>
              </a:lnSpc>
            </a:pPr>
            <a:r>
              <a:rPr lang="zh-CN" altLang="en-US" sz="2000" dirty="0">
                <a:latin typeface="+mn-ea"/>
              </a:rPr>
              <a:t>具体算法：</a:t>
            </a:r>
            <a:endParaRPr lang="en-US" altLang="zh-CN" sz="2000" dirty="0">
              <a:latin typeface="+mn-ea"/>
            </a:endParaRPr>
          </a:p>
          <a:p>
            <a:pPr lvl="1">
              <a:lnSpc>
                <a:spcPct val="150000"/>
              </a:lnSpc>
            </a:pPr>
            <a:r>
              <a:rPr lang="zh-CN" altLang="en-US" sz="2000" dirty="0">
                <a:latin typeface="+mn-ea"/>
              </a:rPr>
              <a:t>用</a:t>
            </a:r>
            <a:r>
              <a:rPr lang="en-US" altLang="zh-CN" sz="2000" dirty="0" err="1">
                <a:latin typeface="+mn-ea"/>
              </a:rPr>
              <a:t>i</a:t>
            </a:r>
            <a:r>
              <a:rPr lang="zh-CN" altLang="en-US" sz="2000" dirty="0">
                <a:latin typeface="+mn-ea"/>
              </a:rPr>
              <a:t>从</a:t>
            </a:r>
            <a:r>
              <a:rPr lang="en-US" altLang="zh-CN" sz="2000" dirty="0">
                <a:latin typeface="+mn-ea"/>
              </a:rPr>
              <a:t>2</a:t>
            </a:r>
            <a:r>
              <a:rPr lang="zh-CN" altLang="en-US" sz="2000" dirty="0">
                <a:latin typeface="+mn-ea"/>
              </a:rPr>
              <a:t>开始遍历整个列表</a:t>
            </a:r>
            <a:r>
              <a:rPr lang="en-US" altLang="zh-CN" sz="2000" dirty="0">
                <a:latin typeface="+mn-ea"/>
              </a:rPr>
              <a:t>;</a:t>
            </a:r>
            <a:endParaRPr lang="en-US" altLang="zh-CN" sz="2000" dirty="0">
              <a:latin typeface="+mn-ea"/>
            </a:endParaRPr>
          </a:p>
          <a:p>
            <a:pPr lvl="1">
              <a:lnSpc>
                <a:spcPct val="150000"/>
              </a:lnSpc>
            </a:pPr>
            <a:r>
              <a:rPr lang="zh-CN" altLang="en-US" sz="2000" dirty="0">
                <a:latin typeface="+mn-ea"/>
              </a:rPr>
              <a:t>如果第</a:t>
            </a:r>
            <a:r>
              <a:rPr lang="en-US" altLang="zh-CN" sz="2000" dirty="0" err="1">
                <a:latin typeface="+mn-ea"/>
              </a:rPr>
              <a:t>i</a:t>
            </a:r>
            <a:r>
              <a:rPr lang="zh-CN" altLang="en-US" sz="2000" dirty="0">
                <a:latin typeface="+mn-ea"/>
              </a:rPr>
              <a:t>个元素值为</a:t>
            </a:r>
            <a:r>
              <a:rPr lang="en-US" altLang="zh-CN" sz="2000" dirty="0">
                <a:latin typeface="+mn-ea"/>
              </a:rPr>
              <a:t>1,</a:t>
            </a:r>
            <a:r>
              <a:rPr lang="zh-CN" altLang="en-US" sz="2000" dirty="0">
                <a:latin typeface="+mn-ea"/>
              </a:rPr>
              <a:t>将后面所有能被</a:t>
            </a:r>
            <a:r>
              <a:rPr lang="en-US" altLang="zh-CN" sz="2000" dirty="0" err="1">
                <a:latin typeface="+mn-ea"/>
              </a:rPr>
              <a:t>i</a:t>
            </a:r>
            <a:r>
              <a:rPr lang="zh-CN" altLang="en-US" sz="2000" dirty="0">
                <a:latin typeface="+mn-ea"/>
              </a:rPr>
              <a:t>整除的下标对应的元素改写为</a:t>
            </a:r>
            <a:r>
              <a:rPr lang="en-US" altLang="zh-CN" sz="2000" dirty="0">
                <a:latin typeface="+mn-ea"/>
              </a:rPr>
              <a:t>0;</a:t>
            </a:r>
            <a:endParaRPr lang="en-US" altLang="zh-CN" sz="2000" dirty="0">
              <a:latin typeface="+mn-ea"/>
            </a:endParaRPr>
          </a:p>
          <a:p>
            <a:pPr lvl="1">
              <a:lnSpc>
                <a:spcPct val="150000"/>
              </a:lnSpc>
            </a:pPr>
            <a:r>
              <a:rPr lang="zh-CN" altLang="en-US" sz="2000" dirty="0">
                <a:latin typeface="+mn-ea"/>
              </a:rPr>
              <a:t>遍历结束后</a:t>
            </a:r>
            <a:r>
              <a:rPr lang="en-US" altLang="zh-CN" sz="2000" dirty="0">
                <a:latin typeface="+mn-ea"/>
              </a:rPr>
              <a:t>,</a:t>
            </a:r>
            <a:r>
              <a:rPr lang="zh-CN" altLang="en-US" sz="2000" dirty="0">
                <a:latin typeface="+mn-ea"/>
              </a:rPr>
              <a:t>保持为</a:t>
            </a:r>
            <a:r>
              <a:rPr lang="en-US" altLang="zh-CN" sz="2000" dirty="0">
                <a:latin typeface="+mn-ea"/>
              </a:rPr>
              <a:t>1</a:t>
            </a:r>
            <a:r>
              <a:rPr lang="zh-CN" altLang="en-US" sz="2000" dirty="0">
                <a:latin typeface="+mn-ea"/>
              </a:rPr>
              <a:t>的元素对应的下标即为要求的素数。</a:t>
            </a:r>
            <a:endParaRPr lang="zh-CN" altLang="en-US" sz="2000" dirty="0">
              <a:latin typeface="+mn-ea"/>
            </a:endParaRPr>
          </a:p>
        </p:txBody>
      </p:sp>
    </p:spTree>
  </p:cSld>
  <p:clrMapOvr>
    <a:masterClrMapping/>
  </p:clrMapOvr>
  <p:transition spd="slow">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300" dirty="0">
                <a:solidFill>
                  <a:srgbClr val="1E6787"/>
                </a:solidFill>
                <a:latin typeface="微软雅黑" panose="020B0503020204020204" pitchFamily="34" charset="-122"/>
                <a:ea typeface="微软雅黑" panose="020B0503020204020204" pitchFamily="34" charset="-122"/>
              </a:rPr>
              <a:t>例</a:t>
            </a:r>
            <a:r>
              <a:rPr lang="en-US" altLang="zh-CN" sz="2800" b="1" spc="300" dirty="0">
                <a:solidFill>
                  <a:srgbClr val="1E6787"/>
                </a:solidFill>
                <a:latin typeface="微软雅黑" panose="020B0503020204020204" pitchFamily="34" charset="-122"/>
                <a:ea typeface="微软雅黑" panose="020B0503020204020204" pitchFamily="34" charset="-122"/>
              </a:rPr>
              <a:t>4-4</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zh-CN" altLang="en-US" dirty="0"/>
              <a:t>请用</a:t>
            </a:r>
            <a:r>
              <a:rPr lang="zh-CN" altLang="zh-CN" dirty="0"/>
              <a:t>筛选法求</a:t>
            </a:r>
            <a:r>
              <a:rPr lang="zh-CN" altLang="en-US" dirty="0"/>
              <a:t>出</a:t>
            </a:r>
            <a:r>
              <a:rPr lang="en-US" altLang="zh-CN" dirty="0"/>
              <a:t>300</a:t>
            </a:r>
            <a:r>
              <a:rPr lang="zh-CN" altLang="en-US" dirty="0"/>
              <a:t>以内的</a:t>
            </a:r>
            <a:r>
              <a:rPr lang="zh-CN" altLang="zh-CN" dirty="0"/>
              <a:t>素数</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graphicFrame>
        <p:nvGraphicFramePr>
          <p:cNvPr id="2" name="表格 1"/>
          <p:cNvGraphicFramePr>
            <a:graphicFrameLocks noGrp="1"/>
          </p:cNvGraphicFramePr>
          <p:nvPr/>
        </p:nvGraphicFramePr>
        <p:xfrm>
          <a:off x="1035820" y="2031318"/>
          <a:ext cx="7504331" cy="4464666"/>
        </p:xfrm>
        <a:graphic>
          <a:graphicData uri="http://schemas.openxmlformats.org/drawingml/2006/table">
            <a:tbl>
              <a:tblPr firstRow="1" firstCol="1" bandRow="1">
                <a:tableStyleId>{2D5ABB26-0587-4C30-8999-92F81FD0307C}</a:tableStyleId>
              </a:tblPr>
              <a:tblGrid>
                <a:gridCol w="403857"/>
                <a:gridCol w="7100474"/>
              </a:tblGrid>
              <a:tr h="342042">
                <a:tc gridSpan="2">
                  <a:txBody>
                    <a:bodyPr/>
                    <a:lstStyle/>
                    <a:p>
                      <a:pPr algn="l">
                        <a:lnSpc>
                          <a:spcPts val="1200"/>
                        </a:lnSpc>
                        <a:spcAft>
                          <a:spcPts val="0"/>
                        </a:spcAft>
                      </a:pPr>
                      <a:r>
                        <a:rPr lang="en-US" sz="2000" kern="100" dirty="0">
                          <a:effectLst/>
                        </a:rPr>
                        <a:t>#</a:t>
                      </a:r>
                      <a:r>
                        <a:rPr lang="zh-CN" sz="2000" kern="100" dirty="0">
                          <a:effectLst/>
                        </a:rPr>
                        <a:t>筛选法求素数。</a:t>
                      </a:r>
                      <a:r>
                        <a:rPr lang="en-US" sz="2000" kern="100" dirty="0">
                          <a:effectLst/>
                        </a:rPr>
                        <a:t> 4-4.py</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hMerge="1">
                  <a:tcPr/>
                </a:tc>
              </a:tr>
              <a:tr h="343552">
                <a:tc>
                  <a:txBody>
                    <a:bodyPr/>
                    <a:lstStyle/>
                    <a:p>
                      <a:pPr algn="l">
                        <a:lnSpc>
                          <a:spcPts val="1200"/>
                        </a:lnSpc>
                        <a:spcAft>
                          <a:spcPts val="0"/>
                        </a:spcAft>
                      </a:pPr>
                      <a:r>
                        <a:rPr lang="en-US" sz="2000" kern="100" dirty="0">
                          <a:effectLst/>
                        </a:rPr>
                        <a:t>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primes = [1] * 300;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343552">
                <a:tc>
                  <a:txBody>
                    <a:bodyPr/>
                    <a:lstStyle/>
                    <a:p>
                      <a:pPr algn="l">
                        <a:lnSpc>
                          <a:spcPts val="1200"/>
                        </a:lnSpc>
                        <a:spcAft>
                          <a:spcPts val="0"/>
                        </a:spcAft>
                      </a:pPr>
                      <a:r>
                        <a:rPr lang="en-US" sz="2000" kern="100" dirty="0">
                          <a:effectLst/>
                        </a:rPr>
                        <a:t>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primes[0:2] = [0,0]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343552">
                <a:tc>
                  <a:txBody>
                    <a:bodyPr/>
                    <a:lstStyle/>
                    <a:p>
                      <a:pPr algn="l">
                        <a:lnSpc>
                          <a:spcPts val="1200"/>
                        </a:lnSpc>
                        <a:spcAft>
                          <a:spcPts val="0"/>
                        </a:spcAft>
                      </a:pPr>
                      <a:r>
                        <a:rPr lang="en-US" sz="2000" kern="100" dirty="0">
                          <a:effectLst/>
                        </a:rPr>
                        <a:t>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for </a:t>
                      </a:r>
                      <a:r>
                        <a:rPr lang="en-US" sz="2000" kern="100" dirty="0" err="1">
                          <a:effectLst/>
                        </a:rPr>
                        <a:t>i</a:t>
                      </a:r>
                      <a:r>
                        <a:rPr lang="en-US" sz="2000" kern="100" dirty="0">
                          <a:effectLst/>
                        </a:rPr>
                        <a:t> in range(2 , 300):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343552">
                <a:tc>
                  <a:txBody>
                    <a:bodyPr/>
                    <a:lstStyle/>
                    <a:p>
                      <a:pPr algn="l">
                        <a:lnSpc>
                          <a:spcPts val="1200"/>
                        </a:lnSpc>
                        <a:spcAft>
                          <a:spcPts val="0"/>
                        </a:spcAft>
                      </a:pPr>
                      <a:r>
                        <a:rPr lang="en-US" sz="2000" kern="100" dirty="0">
                          <a:effectLst/>
                        </a:rPr>
                        <a:t>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indent="228600" algn="l">
                        <a:lnSpc>
                          <a:spcPts val="1200"/>
                        </a:lnSpc>
                        <a:spcAft>
                          <a:spcPts val="0"/>
                        </a:spcAft>
                      </a:pPr>
                      <a:r>
                        <a:rPr lang="en-US" sz="2000" kern="100" dirty="0">
                          <a:effectLst/>
                        </a:rPr>
                        <a:t>if primes[</a:t>
                      </a:r>
                      <a:r>
                        <a:rPr lang="en-US" sz="2000" kern="100" dirty="0" err="1">
                          <a:effectLst/>
                        </a:rPr>
                        <a:t>i</a:t>
                      </a:r>
                      <a:r>
                        <a:rPr lang="en-US" sz="2000" kern="100" dirty="0">
                          <a:effectLst/>
                        </a:rPr>
                        <a:t>]==1: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343552">
                <a:tc>
                  <a:txBody>
                    <a:bodyPr/>
                    <a:lstStyle/>
                    <a:p>
                      <a:pPr algn="l">
                        <a:lnSpc>
                          <a:spcPts val="1200"/>
                        </a:lnSpc>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        for j in range(i+1,300):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343552">
                <a:tc>
                  <a:txBody>
                    <a:bodyPr/>
                    <a:lstStyle/>
                    <a:p>
                      <a:pPr algn="l">
                        <a:lnSpc>
                          <a:spcPts val="1200"/>
                        </a:lnSpc>
                        <a:spcAft>
                          <a:spcPts val="0"/>
                        </a:spcAft>
                      </a:pPr>
                      <a:r>
                        <a:rPr lang="en-US" sz="2000" kern="100" dirty="0">
                          <a:effectLst/>
                        </a:rPr>
                        <a:t>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            if primes[j] != 0 and j % </a:t>
                      </a:r>
                      <a:r>
                        <a:rPr lang="en-US" sz="2000" kern="100" dirty="0" err="1">
                          <a:effectLst/>
                        </a:rPr>
                        <a:t>i</a:t>
                      </a:r>
                      <a:r>
                        <a:rPr lang="en-US" sz="2000" kern="100" dirty="0">
                          <a:effectLst/>
                        </a:rPr>
                        <a:t> == 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343552">
                <a:tc>
                  <a:txBody>
                    <a:bodyPr/>
                    <a:lstStyle/>
                    <a:p>
                      <a:pPr algn="l">
                        <a:lnSpc>
                          <a:spcPts val="1200"/>
                        </a:lnSpc>
                        <a:spcAft>
                          <a:spcPts val="0"/>
                        </a:spcAft>
                      </a:pPr>
                      <a:r>
                        <a:rPr lang="en-US" sz="2000" kern="100" dirty="0">
                          <a:effectLst/>
                        </a:rPr>
                        <a:t>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                primes[j] = 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343552">
                <a:tc>
                  <a:txBody>
                    <a:bodyPr/>
                    <a:lstStyle/>
                    <a:p>
                      <a:pPr algn="l">
                        <a:lnSpc>
                          <a:spcPts val="1200"/>
                        </a:lnSpc>
                        <a:spcAft>
                          <a:spcPts val="0"/>
                        </a:spcAft>
                      </a:pPr>
                      <a:r>
                        <a:rPr lang="en-US" sz="2000" kern="100" dirty="0">
                          <a:effectLst/>
                        </a:rPr>
                        <a:t>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343552">
                <a:tc>
                  <a:txBody>
                    <a:bodyPr/>
                    <a:lstStyle/>
                    <a:p>
                      <a:pPr algn="l">
                        <a:lnSpc>
                          <a:spcPts val="1200"/>
                        </a:lnSpc>
                        <a:spcAft>
                          <a:spcPts val="0"/>
                        </a:spcAft>
                      </a:pPr>
                      <a:r>
                        <a:rPr lang="en-US" sz="2000" kern="100" dirty="0">
                          <a:effectLst/>
                        </a:rPr>
                        <a:t>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print("300</a:t>
                      </a:r>
                      <a:r>
                        <a:rPr lang="zh-CN" sz="2000" kern="100" dirty="0">
                          <a:effectLst/>
                        </a:rPr>
                        <a:t>以内的素数包括：</a:t>
                      </a:r>
                      <a:r>
                        <a:rPr lang="en-US"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343552">
                <a:tc>
                  <a:txBody>
                    <a:bodyPr/>
                    <a:lstStyle/>
                    <a:p>
                      <a:pPr algn="l">
                        <a:lnSpc>
                          <a:spcPts val="1200"/>
                        </a:lnSpc>
                        <a:spcAft>
                          <a:spcPts val="0"/>
                        </a:spcAft>
                      </a:pPr>
                      <a:r>
                        <a:rPr lang="en-US" sz="2000" kern="100" dirty="0">
                          <a:effectLst/>
                        </a:rPr>
                        <a:t>10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for </a:t>
                      </a:r>
                      <a:r>
                        <a:rPr lang="en-US" sz="2000" kern="100" dirty="0" err="1">
                          <a:effectLst/>
                        </a:rPr>
                        <a:t>i</a:t>
                      </a:r>
                      <a:r>
                        <a:rPr lang="en-US" sz="2000" kern="100" dirty="0">
                          <a:effectLst/>
                        </a:rPr>
                        <a:t> in range(2 , 300):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343552">
                <a:tc>
                  <a:txBody>
                    <a:bodyPr/>
                    <a:lstStyle/>
                    <a:p>
                      <a:pPr algn="l">
                        <a:lnSpc>
                          <a:spcPts val="1200"/>
                        </a:lnSpc>
                        <a:spcAft>
                          <a:spcPts val="0"/>
                        </a:spcAft>
                      </a:pPr>
                      <a:r>
                        <a:rPr lang="en-US" sz="2000" kern="100" dirty="0">
                          <a:effectLst/>
                        </a:rPr>
                        <a:t>11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    if primes[</a:t>
                      </a:r>
                      <a:r>
                        <a:rPr lang="en-US" sz="2000" kern="100" dirty="0" err="1">
                          <a:effectLst/>
                        </a:rPr>
                        <a:t>i</a:t>
                      </a:r>
                      <a:r>
                        <a:rPr lang="en-US"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343552">
                <a:tc>
                  <a:txBody>
                    <a:bodyPr/>
                    <a:lstStyle/>
                    <a:p>
                      <a:pPr algn="l">
                        <a:lnSpc>
                          <a:spcPts val="1200"/>
                        </a:lnSpc>
                        <a:spcAft>
                          <a:spcPts val="0"/>
                        </a:spcAft>
                      </a:pPr>
                      <a:r>
                        <a:rPr lang="en-US" sz="2000" kern="100" dirty="0">
                          <a:effectLst/>
                        </a:rPr>
                        <a:t>12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        print(</a:t>
                      </a:r>
                      <a:r>
                        <a:rPr lang="en-US" sz="2000" kern="100" dirty="0" err="1">
                          <a:effectLst/>
                        </a:rPr>
                        <a:t>i</a:t>
                      </a:r>
                      <a:r>
                        <a:rPr lang="en-US" sz="2000" kern="100" dirty="0">
                          <a:effectLst/>
                        </a:rPr>
                        <a:t> , end = ' ')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bl>
          </a:graphicData>
        </a:graphic>
      </p:graphicFrame>
    </p:spTree>
  </p:cSld>
  <p:clrMapOvr>
    <a:masterClrMapping/>
  </p:clrMapOvr>
  <p:transition spd="slow">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例</a:t>
            </a:r>
            <a:r>
              <a:rPr kumimoji="0" lang="en-US" altLang="zh-CN"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4-5</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zh-CN" altLang="en-US" dirty="0"/>
              <a:t>请用</a:t>
            </a:r>
            <a:r>
              <a:rPr lang="zh-CN" altLang="zh-CN" dirty="0"/>
              <a:t>二分查找</a:t>
            </a:r>
            <a:r>
              <a:rPr lang="zh-CN" altLang="en-US" dirty="0"/>
              <a:t>法在列表中查找指定的元素</a:t>
            </a:r>
            <a:r>
              <a:rPr lang="zh-CN" altLang="en-US" sz="2800" dirty="0">
                <a:solidFill>
                  <a:prstClr val="black">
                    <a:lumMod val="85000"/>
                    <a:lumOff val="15000"/>
                  </a:prstClr>
                </a:solidFill>
                <a:latin typeface="Calibri" panose="020F0502020204030204"/>
                <a:ea typeface="微软雅黑" panose="020B0503020204020204" pitchFamily="34" charset="-122"/>
              </a:rPr>
              <a: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（假设待查找元素</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x=4</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pic>
        <p:nvPicPr>
          <p:cNvPr id="22" name="图片 21"/>
          <p:cNvPicPr/>
          <p:nvPr/>
        </p:nvPicPr>
        <p:blipFill>
          <a:blip r:embed="rId1"/>
          <a:stretch>
            <a:fillRect/>
          </a:stretch>
        </p:blipFill>
        <p:spPr>
          <a:xfrm>
            <a:off x="674376" y="2472681"/>
            <a:ext cx="6732486" cy="1252296"/>
          </a:xfrm>
          <a:prstGeom prst="rect">
            <a:avLst/>
          </a:prstGeom>
        </p:spPr>
      </p:pic>
      <p:sp>
        <p:nvSpPr>
          <p:cNvPr id="3" name="矩形 2"/>
          <p:cNvSpPr/>
          <p:nvPr/>
        </p:nvSpPr>
        <p:spPr>
          <a:xfrm>
            <a:off x="8069869" y="2914163"/>
            <a:ext cx="3110147" cy="369332"/>
          </a:xfrm>
          <a:prstGeom prst="rect">
            <a:avLst/>
          </a:prstGeom>
        </p:spPr>
        <p:txBody>
          <a:bodyPr wrap="none">
            <a:spAutoFit/>
          </a:bodyPr>
          <a:lstStyle/>
          <a:p>
            <a:r>
              <a:rPr lang="zh-CN" altLang="zh-CN" dirty="0">
                <a:solidFill>
                  <a:srgbClr val="C00000"/>
                </a:solidFill>
                <a:latin typeface="+mn-ea"/>
                <a:cs typeface="Times New Roman" panose="02020603050405020304" pitchFamily="18" charset="0"/>
              </a:rPr>
              <a:t>确定</a:t>
            </a:r>
            <a:r>
              <a:rPr lang="en-US" altLang="zh-CN" dirty="0">
                <a:solidFill>
                  <a:srgbClr val="C00000"/>
                </a:solidFill>
                <a:latin typeface="+mn-ea"/>
                <a:cs typeface="Times New Roman" panose="02020603050405020304" pitchFamily="18" charset="0"/>
              </a:rPr>
              <a:t>low</a:t>
            </a:r>
            <a:r>
              <a:rPr lang="zh-CN" altLang="zh-CN" dirty="0">
                <a:solidFill>
                  <a:srgbClr val="C00000"/>
                </a:solidFill>
                <a:latin typeface="+mn-ea"/>
                <a:cs typeface="Times New Roman" panose="02020603050405020304" pitchFamily="18" charset="0"/>
              </a:rPr>
              <a:t>、</a:t>
            </a:r>
            <a:r>
              <a:rPr lang="en-US" altLang="zh-CN" dirty="0">
                <a:solidFill>
                  <a:srgbClr val="C00000"/>
                </a:solidFill>
                <a:latin typeface="+mn-ea"/>
                <a:cs typeface="Times New Roman" panose="02020603050405020304" pitchFamily="18" charset="0"/>
              </a:rPr>
              <a:t>high</a:t>
            </a:r>
            <a:r>
              <a:rPr lang="zh-CN" altLang="zh-CN" dirty="0">
                <a:solidFill>
                  <a:srgbClr val="C00000"/>
                </a:solidFill>
                <a:latin typeface="+mn-ea"/>
                <a:cs typeface="Times New Roman" panose="02020603050405020304" pitchFamily="18" charset="0"/>
              </a:rPr>
              <a:t>、</a:t>
            </a:r>
            <a:r>
              <a:rPr lang="en-US" altLang="zh-CN" dirty="0">
                <a:solidFill>
                  <a:srgbClr val="C00000"/>
                </a:solidFill>
                <a:latin typeface="+mn-ea"/>
                <a:cs typeface="Times New Roman" panose="02020603050405020304" pitchFamily="18" charset="0"/>
              </a:rPr>
              <a:t>mid</a:t>
            </a:r>
            <a:r>
              <a:rPr lang="zh-CN" altLang="zh-CN" dirty="0">
                <a:solidFill>
                  <a:srgbClr val="C00000"/>
                </a:solidFill>
                <a:latin typeface="+mn-ea"/>
                <a:cs typeface="Times New Roman" panose="02020603050405020304" pitchFamily="18" charset="0"/>
              </a:rPr>
              <a:t>的初值</a:t>
            </a:r>
            <a:endParaRPr lang="zh-CN" altLang="en-US" dirty="0">
              <a:solidFill>
                <a:srgbClr val="C00000"/>
              </a:solidFill>
              <a:latin typeface="+mn-ea"/>
            </a:endParaRPr>
          </a:p>
        </p:txBody>
      </p:sp>
      <p:pic>
        <p:nvPicPr>
          <p:cNvPr id="23" name="图片 22"/>
          <p:cNvPicPr/>
          <p:nvPr/>
        </p:nvPicPr>
        <p:blipFill>
          <a:blip r:embed="rId2"/>
          <a:stretch>
            <a:fillRect/>
          </a:stretch>
        </p:blipFill>
        <p:spPr>
          <a:xfrm>
            <a:off x="674376" y="4318173"/>
            <a:ext cx="6732486" cy="1252296"/>
          </a:xfrm>
          <a:prstGeom prst="rect">
            <a:avLst/>
          </a:prstGeom>
        </p:spPr>
      </p:pic>
      <p:sp>
        <p:nvSpPr>
          <p:cNvPr id="24" name="矩形 23"/>
          <p:cNvSpPr/>
          <p:nvPr/>
        </p:nvSpPr>
        <p:spPr>
          <a:xfrm>
            <a:off x="8069869" y="4705073"/>
            <a:ext cx="2662780" cy="369332"/>
          </a:xfrm>
          <a:prstGeom prst="rect">
            <a:avLst/>
          </a:prstGeom>
        </p:spPr>
        <p:txBody>
          <a:bodyPr wrap="none">
            <a:spAutoFit/>
          </a:bodyPr>
          <a:lstStyle/>
          <a:p>
            <a:r>
              <a:rPr lang="en-US" altLang="zh-CN" dirty="0">
                <a:solidFill>
                  <a:srgbClr val="C00000"/>
                </a:solidFill>
                <a:latin typeface="+mn-ea"/>
                <a:cs typeface="Times New Roman" panose="02020603050405020304" pitchFamily="18" charset="0"/>
              </a:rPr>
              <a:t>ls[mid]&gt;key</a:t>
            </a:r>
            <a:r>
              <a:rPr lang="zh-CN" altLang="en-US" dirty="0">
                <a:solidFill>
                  <a:srgbClr val="C00000"/>
                </a:solidFill>
                <a:latin typeface="+mn-ea"/>
                <a:cs typeface="Times New Roman" panose="02020603050405020304" pitchFamily="18" charset="0"/>
              </a:rPr>
              <a:t>，</a:t>
            </a:r>
            <a:r>
              <a:rPr lang="en-US" altLang="zh-CN" dirty="0">
                <a:solidFill>
                  <a:srgbClr val="C00000"/>
                </a:solidFill>
                <a:latin typeface="+mn-ea"/>
                <a:cs typeface="Times New Roman" panose="02020603050405020304" pitchFamily="18" charset="0"/>
              </a:rPr>
              <a:t>high</a:t>
            </a:r>
            <a:r>
              <a:rPr lang="zh-CN" altLang="en-US" dirty="0">
                <a:solidFill>
                  <a:srgbClr val="C00000"/>
                </a:solidFill>
                <a:latin typeface="+mn-ea"/>
                <a:cs typeface="Times New Roman" panose="02020603050405020304" pitchFamily="18" charset="0"/>
              </a:rPr>
              <a:t>前移</a:t>
            </a:r>
            <a:endParaRPr lang="zh-CN" altLang="en-US" dirty="0">
              <a:solidFill>
                <a:srgbClr val="C00000"/>
              </a:solidFill>
              <a:latin typeface="+mn-ea"/>
            </a:endParaRPr>
          </a:p>
        </p:txBody>
      </p:sp>
    </p:spTree>
  </p:cSld>
  <p:clrMapOvr>
    <a:masterClrMapping/>
  </p:clrMapOvr>
  <p:transition spd="slow">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例</a:t>
            </a:r>
            <a:r>
              <a:rPr kumimoji="0" lang="en-US" altLang="zh-CN"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4-5</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zh-CN" altLang="en-US" dirty="0"/>
              <a:t>请用</a:t>
            </a:r>
            <a:r>
              <a:rPr lang="zh-CN" altLang="zh-CN" dirty="0"/>
              <a:t>二分查找</a:t>
            </a:r>
            <a:r>
              <a:rPr lang="zh-CN" altLang="en-US" dirty="0"/>
              <a:t>法在列表中查找指定的元素</a:t>
            </a:r>
            <a:r>
              <a:rPr lang="zh-CN" altLang="en-US" sz="2800" dirty="0">
                <a:solidFill>
                  <a:prstClr val="black">
                    <a:lumMod val="85000"/>
                    <a:lumOff val="15000"/>
                  </a:prstClr>
                </a:solidFill>
                <a:latin typeface="Calibri" panose="020F0502020204030204"/>
                <a:ea typeface="微软雅黑" panose="020B0503020204020204" pitchFamily="34" charset="-122"/>
              </a:rPr>
              <a: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（假设待查找元素</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x=4</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sp>
        <p:nvSpPr>
          <p:cNvPr id="3" name="矩形 2"/>
          <p:cNvSpPr/>
          <p:nvPr/>
        </p:nvSpPr>
        <p:spPr>
          <a:xfrm>
            <a:off x="1016980" y="2449971"/>
            <a:ext cx="9810956" cy="1289905"/>
          </a:xfrm>
          <a:prstGeom prst="rect">
            <a:avLst/>
          </a:prstGeom>
        </p:spPr>
        <p:txBody>
          <a:bodyPr wrap="none">
            <a:spAutoFit/>
          </a:bodyPr>
          <a:lstStyle/>
          <a:p>
            <a:pPr lvl="1">
              <a:lnSpc>
                <a:spcPct val="150000"/>
              </a:lnSpc>
            </a:pPr>
            <a:r>
              <a:rPr lang="zh-CN" altLang="en-US" dirty="0">
                <a:solidFill>
                  <a:srgbClr val="C00000"/>
                </a:solidFill>
                <a:latin typeface="+mn-ea"/>
              </a:rPr>
              <a:t>按如下规则重复：</a:t>
            </a:r>
            <a:endParaRPr lang="en-US" altLang="zh-CN" dirty="0">
              <a:solidFill>
                <a:srgbClr val="C00000"/>
              </a:solidFill>
              <a:latin typeface="+mn-ea"/>
            </a:endParaRPr>
          </a:p>
          <a:p>
            <a:pPr lvl="2">
              <a:lnSpc>
                <a:spcPct val="150000"/>
              </a:lnSpc>
            </a:pPr>
            <a:r>
              <a:rPr lang="zh-CN" altLang="zh-CN" dirty="0">
                <a:solidFill>
                  <a:srgbClr val="C00000"/>
                </a:solidFill>
                <a:latin typeface="+mn-ea"/>
              </a:rPr>
              <a:t>如果</a:t>
            </a:r>
            <a:r>
              <a:rPr lang="en-US" altLang="zh-CN" dirty="0">
                <a:solidFill>
                  <a:srgbClr val="C00000"/>
                </a:solidFill>
                <a:latin typeface="+mn-ea"/>
              </a:rPr>
              <a:t>x &gt; ls[mid]</a:t>
            </a:r>
            <a:r>
              <a:rPr lang="zh-CN" altLang="zh-CN" dirty="0">
                <a:solidFill>
                  <a:srgbClr val="C00000"/>
                </a:solidFill>
                <a:latin typeface="+mn-ea"/>
              </a:rPr>
              <a:t>，确定</a:t>
            </a:r>
            <a:r>
              <a:rPr lang="en-US" altLang="zh-CN" dirty="0">
                <a:solidFill>
                  <a:srgbClr val="C00000"/>
                </a:solidFill>
                <a:latin typeface="+mn-ea"/>
              </a:rPr>
              <a:t>(</a:t>
            </a:r>
            <a:r>
              <a:rPr lang="en-US" altLang="zh-CN" dirty="0" err="1">
                <a:solidFill>
                  <a:srgbClr val="C00000"/>
                </a:solidFill>
                <a:latin typeface="+mn-ea"/>
              </a:rPr>
              <a:t>mid,high</a:t>
            </a:r>
            <a:r>
              <a:rPr lang="en-US" altLang="zh-CN" dirty="0">
                <a:solidFill>
                  <a:srgbClr val="C00000"/>
                </a:solidFill>
                <a:latin typeface="+mn-ea"/>
              </a:rPr>
              <a:t>]</a:t>
            </a:r>
            <a:r>
              <a:rPr lang="zh-CN" altLang="zh-CN" dirty="0">
                <a:solidFill>
                  <a:srgbClr val="C00000"/>
                </a:solidFill>
                <a:latin typeface="+mn-ea"/>
              </a:rPr>
              <a:t>为下一查找区间，重新赋值</a:t>
            </a:r>
            <a:r>
              <a:rPr lang="en-US" altLang="zh-CN" dirty="0">
                <a:solidFill>
                  <a:srgbClr val="C00000"/>
                </a:solidFill>
                <a:latin typeface="+mn-ea"/>
              </a:rPr>
              <a:t>low,</a:t>
            </a:r>
            <a:r>
              <a:rPr lang="zh-CN" altLang="en-US" dirty="0">
                <a:solidFill>
                  <a:srgbClr val="C00000"/>
                </a:solidFill>
                <a:latin typeface="+mn-ea"/>
              </a:rPr>
              <a:t>计算新</a:t>
            </a:r>
            <a:r>
              <a:rPr lang="en-US" altLang="zh-CN" dirty="0">
                <a:solidFill>
                  <a:srgbClr val="C00000"/>
                </a:solidFill>
                <a:latin typeface="+mn-ea"/>
              </a:rPr>
              <a:t>mid</a:t>
            </a:r>
            <a:r>
              <a:rPr lang="zh-CN" altLang="en-US" dirty="0">
                <a:solidFill>
                  <a:srgbClr val="C00000"/>
                </a:solidFill>
                <a:latin typeface="+mn-ea"/>
              </a:rPr>
              <a:t>，继续</a:t>
            </a:r>
            <a:r>
              <a:rPr lang="zh-CN" altLang="zh-CN" dirty="0">
                <a:solidFill>
                  <a:srgbClr val="C00000"/>
                </a:solidFill>
                <a:latin typeface="+mn-ea"/>
              </a:rPr>
              <a:t>；</a:t>
            </a:r>
            <a:endParaRPr lang="zh-CN" altLang="zh-CN" dirty="0">
              <a:solidFill>
                <a:srgbClr val="C00000"/>
              </a:solidFill>
              <a:latin typeface="+mn-ea"/>
            </a:endParaRPr>
          </a:p>
          <a:p>
            <a:pPr lvl="2">
              <a:lnSpc>
                <a:spcPct val="150000"/>
              </a:lnSpc>
            </a:pPr>
            <a:r>
              <a:rPr lang="zh-CN" altLang="zh-CN" dirty="0">
                <a:solidFill>
                  <a:srgbClr val="C00000"/>
                </a:solidFill>
                <a:latin typeface="+mn-ea"/>
              </a:rPr>
              <a:t>如果</a:t>
            </a:r>
            <a:r>
              <a:rPr lang="en-US" altLang="zh-CN" dirty="0">
                <a:solidFill>
                  <a:srgbClr val="C00000"/>
                </a:solidFill>
                <a:latin typeface="+mn-ea"/>
              </a:rPr>
              <a:t>x &lt; ls[mid]</a:t>
            </a:r>
            <a:r>
              <a:rPr lang="zh-CN" altLang="zh-CN" dirty="0">
                <a:solidFill>
                  <a:srgbClr val="C00000"/>
                </a:solidFill>
                <a:latin typeface="+mn-ea"/>
              </a:rPr>
              <a:t>，确定</a:t>
            </a:r>
            <a:r>
              <a:rPr lang="en-US" altLang="zh-CN" dirty="0">
                <a:solidFill>
                  <a:srgbClr val="C00000"/>
                </a:solidFill>
                <a:latin typeface="+mn-ea"/>
              </a:rPr>
              <a:t>[</a:t>
            </a:r>
            <a:r>
              <a:rPr lang="en-US" altLang="zh-CN" dirty="0" err="1">
                <a:solidFill>
                  <a:srgbClr val="C00000"/>
                </a:solidFill>
                <a:latin typeface="+mn-ea"/>
              </a:rPr>
              <a:t>low,mid</a:t>
            </a:r>
            <a:r>
              <a:rPr lang="en-US" altLang="zh-CN" dirty="0">
                <a:solidFill>
                  <a:srgbClr val="C00000"/>
                </a:solidFill>
                <a:latin typeface="+mn-ea"/>
              </a:rPr>
              <a:t>)</a:t>
            </a:r>
            <a:r>
              <a:rPr lang="zh-CN" altLang="zh-CN" dirty="0">
                <a:solidFill>
                  <a:srgbClr val="C00000"/>
                </a:solidFill>
                <a:latin typeface="+mn-ea"/>
              </a:rPr>
              <a:t>为下一查找区间，重新赋值</a:t>
            </a:r>
            <a:r>
              <a:rPr lang="en-US" altLang="zh-CN" dirty="0">
                <a:solidFill>
                  <a:srgbClr val="C00000"/>
                </a:solidFill>
                <a:latin typeface="+mn-ea"/>
              </a:rPr>
              <a:t>high,</a:t>
            </a:r>
            <a:r>
              <a:rPr lang="zh-CN" altLang="en-US" dirty="0">
                <a:solidFill>
                  <a:srgbClr val="C00000"/>
                </a:solidFill>
                <a:latin typeface="+mn-ea"/>
              </a:rPr>
              <a:t>计算新</a:t>
            </a:r>
            <a:r>
              <a:rPr lang="en-US" altLang="zh-CN" dirty="0">
                <a:solidFill>
                  <a:srgbClr val="C00000"/>
                </a:solidFill>
                <a:latin typeface="+mn-ea"/>
              </a:rPr>
              <a:t>mid</a:t>
            </a:r>
            <a:r>
              <a:rPr lang="zh-CN" altLang="en-US" dirty="0">
                <a:solidFill>
                  <a:srgbClr val="C00000"/>
                </a:solidFill>
                <a:latin typeface="+mn-ea"/>
              </a:rPr>
              <a:t>，继续</a:t>
            </a:r>
            <a:r>
              <a:rPr lang="zh-CN" altLang="zh-CN" dirty="0">
                <a:solidFill>
                  <a:srgbClr val="C00000"/>
                </a:solidFill>
                <a:latin typeface="+mn-ea"/>
              </a:rPr>
              <a:t>；</a:t>
            </a:r>
            <a:endParaRPr lang="zh-CN" altLang="zh-CN" dirty="0">
              <a:solidFill>
                <a:srgbClr val="C00000"/>
              </a:solidFill>
              <a:latin typeface="+mn-ea"/>
            </a:endParaRPr>
          </a:p>
        </p:txBody>
      </p:sp>
      <p:sp>
        <p:nvSpPr>
          <p:cNvPr id="24" name="矩形 23"/>
          <p:cNvSpPr/>
          <p:nvPr/>
        </p:nvSpPr>
        <p:spPr>
          <a:xfrm>
            <a:off x="7846185" y="5021321"/>
            <a:ext cx="3579826" cy="369332"/>
          </a:xfrm>
          <a:prstGeom prst="rect">
            <a:avLst/>
          </a:prstGeom>
        </p:spPr>
        <p:txBody>
          <a:bodyPr wrap="none">
            <a:spAutoFit/>
          </a:bodyPr>
          <a:lstStyle/>
          <a:p>
            <a:r>
              <a:rPr lang="zh-CN" altLang="zh-CN" dirty="0">
                <a:solidFill>
                  <a:srgbClr val="C00000"/>
                </a:solidFill>
              </a:rPr>
              <a:t>直到</a:t>
            </a:r>
            <a:r>
              <a:rPr lang="en-US" altLang="zh-CN" dirty="0">
                <a:solidFill>
                  <a:srgbClr val="C00000"/>
                </a:solidFill>
              </a:rPr>
              <a:t>mid==3</a:t>
            </a:r>
            <a:r>
              <a:rPr lang="zh-CN" altLang="zh-CN" dirty="0">
                <a:solidFill>
                  <a:srgbClr val="C00000"/>
                </a:solidFill>
              </a:rPr>
              <a:t>时，</a:t>
            </a:r>
            <a:r>
              <a:rPr lang="en-US" altLang="zh-CN" dirty="0">
                <a:solidFill>
                  <a:srgbClr val="C00000"/>
                </a:solidFill>
              </a:rPr>
              <a:t>ls[mid]==x</a:t>
            </a:r>
            <a:r>
              <a:rPr lang="zh-CN" altLang="en-US" dirty="0">
                <a:solidFill>
                  <a:srgbClr val="C00000"/>
                </a:solidFill>
              </a:rPr>
              <a:t>，找到</a:t>
            </a:r>
            <a:r>
              <a:rPr lang="en-US" altLang="zh-CN" dirty="0">
                <a:solidFill>
                  <a:srgbClr val="C00000"/>
                </a:solidFill>
              </a:rPr>
              <a:t>x</a:t>
            </a:r>
            <a:endParaRPr lang="zh-CN" altLang="en-US" dirty="0">
              <a:solidFill>
                <a:srgbClr val="C00000"/>
              </a:solidFill>
              <a:latin typeface="+mn-ea"/>
            </a:endParaRPr>
          </a:p>
        </p:txBody>
      </p:sp>
      <p:pic>
        <p:nvPicPr>
          <p:cNvPr id="12" name="图片 11"/>
          <p:cNvPicPr/>
          <p:nvPr/>
        </p:nvPicPr>
        <p:blipFill>
          <a:blip r:embed="rId1"/>
          <a:stretch>
            <a:fillRect/>
          </a:stretch>
        </p:blipFill>
        <p:spPr>
          <a:xfrm>
            <a:off x="530360" y="4657745"/>
            <a:ext cx="6732485" cy="1300246"/>
          </a:xfrm>
          <a:prstGeom prst="rect">
            <a:avLst/>
          </a:prstGeom>
        </p:spPr>
      </p:pic>
    </p:spTree>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列表与列表定义</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595403" y="1721591"/>
            <a:ext cx="10515600" cy="435133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t>可以存放一组成绩</a:t>
            </a:r>
            <a:endParaRPr lang="en-US" altLang="zh-CN" sz="2800" dirty="0"/>
          </a:p>
          <a:p>
            <a:endParaRPr lang="en-US" altLang="zh-CN" sz="2800" dirty="0"/>
          </a:p>
          <a:p>
            <a:endParaRPr lang="en-US" altLang="zh-CN" sz="2800" dirty="0"/>
          </a:p>
          <a:p>
            <a:r>
              <a:rPr lang="zh-CN" altLang="en-US" sz="2800" dirty="0"/>
              <a:t>可以存放一组人名</a:t>
            </a:r>
            <a:endParaRPr lang="en-US" altLang="zh-CN" sz="2800" dirty="0"/>
          </a:p>
          <a:p>
            <a:endParaRPr lang="en-US" altLang="zh-CN" sz="2800" dirty="0"/>
          </a:p>
          <a:p>
            <a:endParaRPr lang="en-US" altLang="zh-CN" sz="2800" dirty="0"/>
          </a:p>
          <a:p>
            <a:r>
              <a:rPr lang="zh-CN" altLang="en-US" sz="2800" dirty="0"/>
              <a:t>可以存放一个学生的基本信息</a:t>
            </a:r>
            <a:endParaRPr lang="en-US" altLang="zh-CN" sz="2800" dirty="0"/>
          </a:p>
          <a:p>
            <a:endParaRPr lang="zh-CN" altLang="en-US" sz="2800" dirty="0"/>
          </a:p>
        </p:txBody>
      </p:sp>
      <p:sp>
        <p:nvSpPr>
          <p:cNvPr id="2" name="对话气泡: 矩形 1"/>
          <p:cNvSpPr/>
          <p:nvPr/>
        </p:nvSpPr>
        <p:spPr>
          <a:xfrm>
            <a:off x="7081592" y="4397680"/>
            <a:ext cx="3851563" cy="725978"/>
          </a:xfrm>
          <a:prstGeom prst="wedgeRectCallout">
            <a:avLst>
              <a:gd name="adj1" fmla="val -59825"/>
              <a:gd name="adj2" fmla="val 96088"/>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9900"/>
                </a:solidFill>
              </a:rPr>
              <a:t>允许列表元素类型互不相同</a:t>
            </a:r>
            <a:endParaRPr lang="zh-CN" altLang="en-US" dirty="0">
              <a:solidFill>
                <a:srgbClr val="FF9900"/>
              </a:solidFill>
            </a:endParaRPr>
          </a:p>
        </p:txBody>
      </p:sp>
      <p:pic>
        <p:nvPicPr>
          <p:cNvPr id="3" name="图片 2"/>
          <p:cNvPicPr>
            <a:picLocks noChangeAspect="1"/>
          </p:cNvPicPr>
          <p:nvPr/>
        </p:nvPicPr>
        <p:blipFill>
          <a:blip r:embed="rId1"/>
          <a:stretch>
            <a:fillRect/>
          </a:stretch>
        </p:blipFill>
        <p:spPr>
          <a:xfrm>
            <a:off x="1599844" y="2371627"/>
            <a:ext cx="5481748" cy="421672"/>
          </a:xfrm>
          <a:prstGeom prst="rect">
            <a:avLst/>
          </a:prstGeom>
        </p:spPr>
      </p:pic>
      <p:pic>
        <p:nvPicPr>
          <p:cNvPr id="5" name="图片 4"/>
          <p:cNvPicPr>
            <a:picLocks noChangeAspect="1"/>
          </p:cNvPicPr>
          <p:nvPr/>
        </p:nvPicPr>
        <p:blipFill>
          <a:blip r:embed="rId2"/>
          <a:stretch>
            <a:fillRect/>
          </a:stretch>
        </p:blipFill>
        <p:spPr>
          <a:xfrm>
            <a:off x="1599844" y="3897260"/>
            <a:ext cx="9127678" cy="382597"/>
          </a:xfrm>
          <a:prstGeom prst="rect">
            <a:avLst/>
          </a:prstGeom>
        </p:spPr>
      </p:pic>
      <p:pic>
        <p:nvPicPr>
          <p:cNvPr id="6" name="图片 5"/>
          <p:cNvPicPr>
            <a:picLocks noChangeAspect="1"/>
          </p:cNvPicPr>
          <p:nvPr/>
        </p:nvPicPr>
        <p:blipFill>
          <a:blip r:embed="rId3"/>
          <a:stretch>
            <a:fillRect/>
          </a:stretch>
        </p:blipFill>
        <p:spPr>
          <a:xfrm>
            <a:off x="1599844" y="5470462"/>
            <a:ext cx="9135061" cy="503618"/>
          </a:xfrm>
          <a:prstGeom prst="rect">
            <a:avLst/>
          </a:prstGeom>
        </p:spPr>
      </p:pic>
    </p:spTree>
  </p:cSld>
  <p:clrMapOvr>
    <a:masterClrMapping/>
  </p:clrMapOvr>
  <p:transition spd="slow">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例</a:t>
            </a:r>
            <a:r>
              <a:rPr kumimoji="0" lang="en-US" altLang="zh-CN"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4-5</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77309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zh-CN" altLang="en-US" dirty="0"/>
              <a:t>请用</a:t>
            </a:r>
            <a:r>
              <a:rPr lang="zh-CN" altLang="zh-CN" dirty="0"/>
              <a:t>二分查找</a:t>
            </a:r>
            <a:r>
              <a:rPr lang="zh-CN" altLang="en-US" dirty="0"/>
              <a:t>法在列表中查找指定的元素</a:t>
            </a:r>
            <a:r>
              <a:rPr lang="zh-CN" altLang="en-US" sz="2800" dirty="0">
                <a:solidFill>
                  <a:prstClr val="black">
                    <a:lumMod val="85000"/>
                    <a:lumOff val="15000"/>
                  </a:prstClr>
                </a:solidFill>
                <a:latin typeface="Calibri" panose="020F0502020204030204"/>
                <a:ea typeface="微软雅黑" panose="020B0503020204020204" pitchFamily="34" charset="-122"/>
              </a:rPr>
              <a: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（假设待查找元素</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x=4</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graphicFrame>
        <p:nvGraphicFramePr>
          <p:cNvPr id="2" name="表格 1"/>
          <p:cNvGraphicFramePr>
            <a:graphicFrameLocks noGrp="1"/>
          </p:cNvGraphicFramePr>
          <p:nvPr/>
        </p:nvGraphicFramePr>
        <p:xfrm>
          <a:off x="1062154" y="1886554"/>
          <a:ext cx="9872145" cy="4962757"/>
        </p:xfrm>
        <a:graphic>
          <a:graphicData uri="http://schemas.openxmlformats.org/drawingml/2006/table">
            <a:tbl>
              <a:tblPr firstRow="1" firstCol="1" bandRow="1">
                <a:tableStyleId>{2D5ABB26-0587-4C30-8999-92F81FD0307C}</a:tableStyleId>
              </a:tblPr>
              <a:tblGrid>
                <a:gridCol w="531285"/>
                <a:gridCol w="9340860"/>
              </a:tblGrid>
              <a:tr h="274565">
                <a:tc gridSpan="2">
                  <a:txBody>
                    <a:bodyPr/>
                    <a:lstStyle/>
                    <a:p>
                      <a:pPr algn="just">
                        <a:lnSpc>
                          <a:spcPts val="1200"/>
                        </a:lnSpc>
                        <a:spcAft>
                          <a:spcPts val="0"/>
                        </a:spcAft>
                      </a:pPr>
                      <a:r>
                        <a:rPr lang="en-US" sz="1800" kern="100" dirty="0">
                          <a:effectLst/>
                        </a:rPr>
                        <a:t>#</a:t>
                      </a:r>
                      <a:r>
                        <a:rPr lang="zh-CN" sz="1800" kern="100" dirty="0">
                          <a:effectLst/>
                        </a:rPr>
                        <a:t>二分查找</a:t>
                      </a:r>
                      <a:r>
                        <a:rPr lang="en-US" sz="1800" kern="100" dirty="0">
                          <a:effectLst/>
                        </a:rPr>
                        <a:t>     4-5.py</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hMerge="1">
                  <a:tcPr/>
                </a:tc>
              </a:tr>
              <a:tr h="275776">
                <a:tc>
                  <a:txBody>
                    <a:bodyPr/>
                    <a:lstStyle/>
                    <a:p>
                      <a:pPr algn="just">
                        <a:lnSpc>
                          <a:spcPts val="1200"/>
                        </a:lnSpc>
                        <a:spcAft>
                          <a:spcPts val="0"/>
                        </a:spcAft>
                      </a:pPr>
                      <a:r>
                        <a:rPr lang="en-US" sz="1800" kern="100" dirty="0">
                          <a:effectLst/>
                        </a:rPr>
                        <a:t>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dirty="0" err="1">
                          <a:effectLst/>
                        </a:rPr>
                        <a:t>ls</a:t>
                      </a:r>
                      <a:r>
                        <a:rPr lang="en-US" sz="1800" kern="100" dirty="0">
                          <a:effectLst/>
                        </a:rPr>
                        <a:t> = [34, 64, 67, 72, 73, 82, 83, 85, 87, 88, 90, 91, 96,  98]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dirty="0">
                          <a:effectLst/>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x = int(input("</a:t>
                      </a:r>
                      <a:r>
                        <a:rPr lang="zh-CN" sz="1800" kern="100">
                          <a:effectLst/>
                        </a:rPr>
                        <a:t>请输入待查找的数</a:t>
                      </a: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low = 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dirty="0">
                          <a:effectLst/>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high = len(ls) - 1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a:effectLst/>
                        </a:rPr>
                        <a:t>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dirty="0">
                          <a:effectLst/>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while low &lt; high: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dirty="0">
                          <a:effectLst/>
                        </a:rPr>
                        <a:t>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mid = (low + high) // 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dirty="0">
                          <a:effectLst/>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if ls[mid] &lt; x:</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dirty="0">
                          <a:effectLst/>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low = mid + 1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dirty="0">
                          <a:effectLst/>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elif ls[mid] &gt; x:</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a:effectLst/>
                        </a:rPr>
                        <a:t>12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high = mid - 1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dirty="0">
                          <a:effectLst/>
                        </a:rPr>
                        <a:t>13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else: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dirty="0">
                          <a:effectLst/>
                        </a:rPr>
                        <a:t>14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print("</a:t>
                      </a:r>
                      <a:r>
                        <a:rPr lang="zh-CN" sz="1800" kern="100">
                          <a:effectLst/>
                        </a:rPr>
                        <a:t>找到</a:t>
                      </a:r>
                      <a:r>
                        <a:rPr lang="en-US" sz="1800" kern="100">
                          <a:effectLst/>
                        </a:rPr>
                        <a:t>{},</a:t>
                      </a:r>
                      <a:r>
                        <a:rPr lang="zh-CN" sz="1800" kern="100">
                          <a:effectLst/>
                        </a:rPr>
                        <a:t>索引为</a:t>
                      </a:r>
                      <a:r>
                        <a:rPr lang="en-US" sz="1800" kern="100">
                          <a:effectLst/>
                        </a:rPr>
                        <a:t>{}!".format(x,mid));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dirty="0">
                          <a:effectLst/>
                        </a:rPr>
                        <a:t>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break;</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dirty="0">
                          <a:effectLst/>
                        </a:rPr>
                        <a:t>16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else: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r h="275776">
                <a:tc>
                  <a:txBody>
                    <a:bodyPr/>
                    <a:lstStyle/>
                    <a:p>
                      <a:pPr algn="just">
                        <a:lnSpc>
                          <a:spcPts val="1200"/>
                        </a:lnSpc>
                        <a:spcAft>
                          <a:spcPts val="0"/>
                        </a:spcAft>
                      </a:pPr>
                      <a:r>
                        <a:rPr lang="en-US" sz="1800" kern="100" dirty="0">
                          <a:effectLst/>
                        </a:rPr>
                        <a:t>17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dirty="0">
                          <a:effectLst/>
                        </a:rPr>
                        <a:t>print("</a:t>
                      </a:r>
                      <a:r>
                        <a:rPr lang="zh-CN" sz="1800" kern="100" dirty="0">
                          <a:effectLst/>
                        </a:rPr>
                        <a:t>没有找到</a:t>
                      </a:r>
                      <a:r>
                        <a:rPr lang="en-US" sz="1800" kern="100" dirty="0">
                          <a:effectLst/>
                        </a:rPr>
                        <a:t>{}".format(x))</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r>
            </a:tbl>
          </a:graphicData>
        </a:graphic>
      </p:graphicFrame>
    </p:spTree>
  </p:cSld>
  <p:clrMapOvr>
    <a:masterClrMapping/>
  </p:clrMapOvr>
  <p:transition spd="slow">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例</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4-6</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823417"/>
            <a:ext cx="11214595" cy="577309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a:t>【</a:t>
            </a:r>
            <a:r>
              <a:rPr lang="zh-CN" altLang="en-US" sz="2800" dirty="0"/>
              <a:t>例</a:t>
            </a:r>
            <a:r>
              <a:rPr lang="en-US" altLang="zh-CN" sz="2800" dirty="0"/>
              <a:t>4-6】</a:t>
            </a:r>
            <a:r>
              <a:rPr lang="zh-CN" altLang="en-US" sz="2800" dirty="0"/>
              <a:t>为了监督伙食质量，食堂向学生发起了一次简短的问卷调查。请大家在“非常满意”、“满意”、“一般”、“不满意”中选择一个评语评价食堂当天的伙食情况。最后食堂回收了</a:t>
            </a:r>
            <a:r>
              <a:rPr lang="en-US" altLang="zh-CN" sz="2800" dirty="0"/>
              <a:t>90</a:t>
            </a:r>
            <a:r>
              <a:rPr lang="zh-CN" altLang="en-US" sz="2800" dirty="0"/>
              <a:t>份问卷，并将所有的评语都汇总成了一个字符串：</a:t>
            </a:r>
            <a:endParaRPr lang="zh-CN" altLang="en-US" sz="2800" dirty="0"/>
          </a:p>
          <a:p>
            <a:r>
              <a:rPr lang="zh-CN" altLang="en-US" sz="2000" dirty="0"/>
              <a:t>“不满意</a:t>
            </a:r>
            <a:r>
              <a:rPr lang="en-US" altLang="zh-CN" sz="2000" dirty="0"/>
              <a:t>, </a:t>
            </a:r>
            <a:r>
              <a:rPr lang="zh-CN" altLang="en-US" sz="2000" dirty="0"/>
              <a:t>一般</a:t>
            </a:r>
            <a:r>
              <a:rPr lang="en-US" altLang="zh-CN" sz="2000" dirty="0"/>
              <a:t>, </a:t>
            </a:r>
            <a:r>
              <a:rPr lang="zh-CN" altLang="en-US" sz="2000" dirty="0"/>
              <a:t>很满意</a:t>
            </a:r>
            <a:r>
              <a:rPr lang="en-US" altLang="zh-CN" sz="2000" dirty="0"/>
              <a:t>, </a:t>
            </a:r>
            <a:r>
              <a:rPr lang="zh-CN" altLang="en-US" sz="2000" dirty="0"/>
              <a:t>一般</a:t>
            </a:r>
            <a:r>
              <a:rPr lang="en-US" altLang="zh-CN" sz="2000" dirty="0"/>
              <a:t>, </a:t>
            </a:r>
            <a:r>
              <a:rPr lang="zh-CN" altLang="en-US" sz="2000" dirty="0"/>
              <a:t>不满意</a:t>
            </a:r>
            <a:r>
              <a:rPr lang="en-US" altLang="zh-CN" sz="2000" dirty="0"/>
              <a:t>, </a:t>
            </a:r>
            <a:r>
              <a:rPr lang="zh-CN" altLang="en-US" sz="2000" dirty="0"/>
              <a:t>很满意</a:t>
            </a:r>
            <a:r>
              <a:rPr lang="en-US" altLang="zh-CN" sz="2000" dirty="0"/>
              <a:t>, </a:t>
            </a:r>
            <a:r>
              <a:rPr lang="zh-CN" altLang="en-US" sz="2000" dirty="0"/>
              <a:t>满意</a:t>
            </a:r>
            <a:r>
              <a:rPr lang="en-US" altLang="zh-CN" sz="2000" dirty="0"/>
              <a:t>, </a:t>
            </a:r>
            <a:r>
              <a:rPr lang="zh-CN" altLang="en-US" sz="2000" dirty="0"/>
              <a:t>一般</a:t>
            </a:r>
            <a:r>
              <a:rPr lang="en-US" altLang="zh-CN" sz="2000" dirty="0"/>
              <a:t>, </a:t>
            </a:r>
            <a:r>
              <a:rPr lang="zh-CN" altLang="en-US" sz="2000" dirty="0"/>
              <a:t>一般</a:t>
            </a:r>
            <a:r>
              <a:rPr lang="en-US" altLang="zh-CN" sz="2000" dirty="0"/>
              <a:t>, </a:t>
            </a:r>
            <a:r>
              <a:rPr lang="zh-CN" altLang="en-US" sz="2000" dirty="0"/>
              <a:t>不满意</a:t>
            </a:r>
            <a:r>
              <a:rPr lang="en-US" altLang="zh-CN" sz="2000" dirty="0"/>
              <a:t>, </a:t>
            </a:r>
            <a:r>
              <a:rPr lang="zh-CN" altLang="en-US" sz="2000" dirty="0"/>
              <a:t>满意</a:t>
            </a:r>
            <a:r>
              <a:rPr lang="en-US" altLang="zh-CN" sz="2000" dirty="0"/>
              <a:t>, </a:t>
            </a:r>
            <a:r>
              <a:rPr lang="zh-CN" altLang="en-US" sz="2000" dirty="0"/>
              <a:t>满意</a:t>
            </a:r>
            <a:r>
              <a:rPr lang="en-US" altLang="zh-CN" sz="2000" dirty="0"/>
              <a:t>, </a:t>
            </a:r>
            <a:r>
              <a:rPr lang="zh-CN" altLang="en-US" sz="2000" dirty="0"/>
              <a:t>满意</a:t>
            </a:r>
            <a:r>
              <a:rPr lang="en-US" altLang="zh-CN" sz="2000" dirty="0"/>
              <a:t>, </a:t>
            </a:r>
            <a:r>
              <a:rPr lang="zh-CN" altLang="en-US" sz="2000" dirty="0"/>
              <a:t>满意</a:t>
            </a:r>
            <a:r>
              <a:rPr lang="en-US" altLang="zh-CN" sz="2000" dirty="0"/>
              <a:t>, </a:t>
            </a:r>
            <a:r>
              <a:rPr lang="zh-CN" altLang="en-US" sz="2000" dirty="0"/>
              <a:t>满意</a:t>
            </a:r>
            <a:r>
              <a:rPr lang="en-US" altLang="zh-CN" sz="2000" dirty="0"/>
              <a:t>, </a:t>
            </a:r>
            <a:r>
              <a:rPr lang="zh-CN" altLang="en-US" sz="2000" dirty="0"/>
              <a:t>一般</a:t>
            </a:r>
            <a:r>
              <a:rPr lang="en-US" altLang="zh-CN" sz="2000" dirty="0"/>
              <a:t>, </a:t>
            </a:r>
            <a:r>
              <a:rPr lang="zh-CN" altLang="en-US" sz="2000" dirty="0"/>
              <a:t>很满意</a:t>
            </a:r>
            <a:r>
              <a:rPr lang="en-US" altLang="zh-CN" sz="2000" dirty="0"/>
              <a:t>, </a:t>
            </a:r>
            <a:r>
              <a:rPr lang="zh-CN" altLang="en-US" sz="2000" dirty="0"/>
              <a:t>一般</a:t>
            </a:r>
            <a:r>
              <a:rPr lang="en-US" altLang="zh-CN" sz="2000" dirty="0"/>
              <a:t>, </a:t>
            </a:r>
            <a:r>
              <a:rPr lang="zh-CN" altLang="en-US" sz="2000" dirty="0"/>
              <a:t>满意</a:t>
            </a:r>
            <a:r>
              <a:rPr lang="en-US" altLang="zh-CN" sz="2000" dirty="0"/>
              <a:t>, </a:t>
            </a:r>
            <a:r>
              <a:rPr lang="zh-CN" altLang="en-US" sz="2000" dirty="0"/>
              <a:t>不满意</a:t>
            </a:r>
            <a:r>
              <a:rPr lang="en-US" altLang="zh-CN" sz="2000" dirty="0"/>
              <a:t>, </a:t>
            </a:r>
            <a:r>
              <a:rPr lang="zh-CN" altLang="en-US" sz="2000" dirty="0"/>
              <a:t>满意</a:t>
            </a:r>
            <a:r>
              <a:rPr lang="en-US" altLang="zh-CN" sz="2000" dirty="0"/>
              <a:t>, </a:t>
            </a:r>
            <a:r>
              <a:rPr lang="zh-CN" altLang="en-US" sz="2000" dirty="0"/>
              <a:t>一般</a:t>
            </a:r>
            <a:r>
              <a:rPr lang="en-US" altLang="zh-CN" sz="2000" dirty="0"/>
              <a:t>, </a:t>
            </a:r>
            <a:r>
              <a:rPr lang="zh-CN" altLang="en-US" sz="2000" dirty="0"/>
              <a:t>不满意</a:t>
            </a:r>
            <a:r>
              <a:rPr lang="en-US" altLang="zh-CN" sz="2000" dirty="0"/>
              <a:t>, </a:t>
            </a:r>
            <a:r>
              <a:rPr lang="zh-CN" altLang="en-US" sz="2000" dirty="0"/>
              <a:t>满意</a:t>
            </a:r>
            <a:r>
              <a:rPr lang="en-US" altLang="zh-CN" sz="2000" dirty="0"/>
              <a:t>, </a:t>
            </a:r>
            <a:r>
              <a:rPr lang="zh-CN" altLang="en-US" sz="2000" dirty="0"/>
              <a:t>不满意</a:t>
            </a:r>
            <a:r>
              <a:rPr lang="en-US" altLang="zh-CN" sz="2000" dirty="0"/>
              <a:t>, </a:t>
            </a:r>
            <a:r>
              <a:rPr lang="zh-CN" altLang="en-US" sz="2000" dirty="0"/>
              <a:t>满意</a:t>
            </a:r>
            <a:r>
              <a:rPr lang="en-US" altLang="zh-CN" sz="2000" dirty="0"/>
              <a:t>, </a:t>
            </a:r>
            <a:r>
              <a:rPr lang="zh-CN" altLang="en-US" sz="2000" dirty="0"/>
              <a:t>很满意</a:t>
            </a:r>
            <a:r>
              <a:rPr lang="en-US" altLang="zh-CN" sz="2000" dirty="0"/>
              <a:t>, </a:t>
            </a:r>
            <a:r>
              <a:rPr lang="zh-CN" altLang="en-US" sz="2000" dirty="0"/>
              <a:t>很满意</a:t>
            </a:r>
            <a:r>
              <a:rPr lang="en-US" altLang="zh-CN" sz="2000" dirty="0"/>
              <a:t>, </a:t>
            </a:r>
            <a:r>
              <a:rPr lang="zh-CN" altLang="en-US" sz="2000" dirty="0"/>
              <a:t>满意</a:t>
            </a:r>
            <a:r>
              <a:rPr lang="en-US" altLang="zh-CN" sz="2000" dirty="0"/>
              <a:t>, </a:t>
            </a:r>
            <a:r>
              <a:rPr lang="zh-CN" altLang="en-US" sz="2000" dirty="0"/>
              <a:t>满意</a:t>
            </a:r>
            <a:r>
              <a:rPr lang="en-US" altLang="zh-CN" sz="2000" dirty="0"/>
              <a:t>, </a:t>
            </a:r>
            <a:r>
              <a:rPr lang="zh-CN" altLang="en-US" sz="2000" dirty="0"/>
              <a:t>不满意</a:t>
            </a:r>
            <a:r>
              <a:rPr lang="en-US" altLang="zh-CN" sz="2000" dirty="0"/>
              <a:t>, </a:t>
            </a:r>
            <a:r>
              <a:rPr lang="zh-CN" altLang="en-US" sz="2000" dirty="0"/>
              <a:t>满意</a:t>
            </a:r>
            <a:r>
              <a:rPr lang="en-US" altLang="zh-CN" sz="2000" dirty="0"/>
              <a:t>, </a:t>
            </a:r>
            <a:r>
              <a:rPr lang="zh-CN" altLang="en-US" sz="2000" dirty="0"/>
              <a:t>不满意</a:t>
            </a:r>
            <a:r>
              <a:rPr lang="en-US" altLang="zh-CN" sz="2000" dirty="0"/>
              <a:t>, </a:t>
            </a:r>
            <a:r>
              <a:rPr lang="zh-CN" altLang="en-US" sz="2000" dirty="0"/>
              <a:t>满意</a:t>
            </a:r>
            <a:r>
              <a:rPr lang="en-US" altLang="zh-CN" sz="2000" dirty="0"/>
              <a:t>, </a:t>
            </a:r>
            <a:r>
              <a:rPr lang="zh-CN" altLang="en-US" sz="2000" dirty="0"/>
              <a:t>一般</a:t>
            </a:r>
            <a:r>
              <a:rPr lang="en-US" altLang="zh-CN" sz="2000" dirty="0"/>
              <a:t>, </a:t>
            </a:r>
            <a:r>
              <a:rPr lang="zh-CN" altLang="en-US" sz="2000" dirty="0"/>
              <a:t>很满意</a:t>
            </a:r>
            <a:r>
              <a:rPr lang="en-US" altLang="zh-CN" sz="2000" dirty="0"/>
              <a:t>, </a:t>
            </a:r>
            <a:r>
              <a:rPr lang="zh-CN" altLang="en-US" sz="2000" dirty="0"/>
              <a:t>不满意</a:t>
            </a:r>
            <a:r>
              <a:rPr lang="en-US" altLang="zh-CN" sz="2000" dirty="0"/>
              <a:t>, </a:t>
            </a:r>
            <a:r>
              <a:rPr lang="zh-CN" altLang="en-US" sz="2000" dirty="0"/>
              <a:t>一般</a:t>
            </a:r>
            <a:r>
              <a:rPr lang="en-US" altLang="zh-CN" sz="2000" dirty="0"/>
              <a:t>, </a:t>
            </a:r>
            <a:r>
              <a:rPr lang="zh-CN" altLang="en-US" sz="2000" dirty="0"/>
              <a:t>很满意</a:t>
            </a:r>
            <a:r>
              <a:rPr lang="en-US" altLang="zh-CN" sz="2000" dirty="0"/>
              <a:t>, </a:t>
            </a:r>
            <a:r>
              <a:rPr lang="zh-CN" altLang="en-US" sz="2000" dirty="0"/>
              <a:t>满意</a:t>
            </a:r>
            <a:r>
              <a:rPr lang="en-US" altLang="zh-CN" sz="2000" dirty="0"/>
              <a:t>, </a:t>
            </a:r>
            <a:r>
              <a:rPr lang="zh-CN" altLang="en-US" sz="2000" dirty="0"/>
              <a:t>很满意</a:t>
            </a:r>
            <a:r>
              <a:rPr lang="en-US" altLang="zh-CN" sz="2000" dirty="0"/>
              <a:t>, </a:t>
            </a:r>
            <a:r>
              <a:rPr lang="zh-CN" altLang="en-US" sz="2000" dirty="0"/>
              <a:t>不满意</a:t>
            </a:r>
            <a:r>
              <a:rPr lang="en-US" altLang="zh-CN" sz="2000" dirty="0"/>
              <a:t>, </a:t>
            </a:r>
            <a:r>
              <a:rPr lang="zh-CN" altLang="en-US" sz="2000" dirty="0"/>
              <a:t>很满意</a:t>
            </a:r>
            <a:r>
              <a:rPr lang="en-US" altLang="zh-CN" sz="2000" dirty="0"/>
              <a:t>, </a:t>
            </a:r>
            <a:r>
              <a:rPr lang="zh-CN" altLang="en-US" sz="2000" dirty="0"/>
              <a:t>不满意</a:t>
            </a:r>
            <a:r>
              <a:rPr lang="en-US" altLang="zh-CN" sz="2000" dirty="0"/>
              <a:t>, </a:t>
            </a:r>
            <a:r>
              <a:rPr lang="zh-CN" altLang="en-US" sz="2000" dirty="0"/>
              <a:t>很满意</a:t>
            </a:r>
            <a:r>
              <a:rPr lang="en-US" altLang="zh-CN" sz="2000" dirty="0"/>
              <a:t>, </a:t>
            </a:r>
            <a:r>
              <a:rPr lang="zh-CN" altLang="en-US" sz="2000" dirty="0"/>
              <a:t>满意</a:t>
            </a:r>
            <a:r>
              <a:rPr lang="en-US" altLang="zh-CN" sz="2000" dirty="0"/>
              <a:t>, </a:t>
            </a:r>
            <a:r>
              <a:rPr lang="zh-CN" altLang="en-US" sz="2000" dirty="0"/>
              <a:t>满意</a:t>
            </a:r>
            <a:r>
              <a:rPr lang="en-US" altLang="zh-CN" sz="2000" dirty="0"/>
              <a:t>, </a:t>
            </a:r>
            <a:r>
              <a:rPr lang="zh-CN" altLang="en-US" sz="2000" dirty="0"/>
              <a:t>很满意</a:t>
            </a:r>
            <a:r>
              <a:rPr lang="en-US" altLang="zh-CN" sz="2000" dirty="0"/>
              <a:t>, </a:t>
            </a:r>
            <a:r>
              <a:rPr lang="zh-CN" altLang="en-US" sz="2000" dirty="0"/>
              <a:t>一般</a:t>
            </a:r>
            <a:r>
              <a:rPr lang="en-US" altLang="zh-CN" sz="2000" dirty="0"/>
              <a:t>, </a:t>
            </a:r>
            <a:r>
              <a:rPr lang="zh-CN" altLang="en-US" sz="2000" dirty="0"/>
              <a:t>很满意</a:t>
            </a:r>
            <a:r>
              <a:rPr lang="en-US" altLang="zh-CN" sz="2000" dirty="0"/>
              <a:t>, </a:t>
            </a:r>
            <a:r>
              <a:rPr lang="zh-CN" altLang="en-US" sz="2000" dirty="0"/>
              <a:t>满意</a:t>
            </a:r>
            <a:r>
              <a:rPr lang="en-US" altLang="zh-CN" sz="2000" dirty="0"/>
              <a:t>, </a:t>
            </a:r>
            <a:r>
              <a:rPr lang="zh-CN" altLang="en-US" sz="2000" dirty="0"/>
              <a:t>满意</a:t>
            </a:r>
            <a:r>
              <a:rPr lang="en-US" altLang="zh-CN" sz="2000" dirty="0"/>
              <a:t>, </a:t>
            </a:r>
            <a:r>
              <a:rPr lang="zh-CN" altLang="en-US" sz="2000" dirty="0"/>
              <a:t>很满意</a:t>
            </a:r>
            <a:r>
              <a:rPr lang="en-US" altLang="zh-CN" sz="2000" dirty="0"/>
              <a:t>, </a:t>
            </a:r>
            <a:r>
              <a:rPr lang="zh-CN" altLang="en-US" sz="2000" dirty="0"/>
              <a:t>不满意</a:t>
            </a:r>
            <a:r>
              <a:rPr lang="en-US" altLang="zh-CN" sz="2000" dirty="0"/>
              <a:t>, </a:t>
            </a:r>
            <a:r>
              <a:rPr lang="zh-CN" altLang="en-US" sz="2000" dirty="0"/>
              <a:t>很满意</a:t>
            </a:r>
            <a:r>
              <a:rPr lang="en-US" altLang="zh-CN" sz="2000" dirty="0"/>
              <a:t>, </a:t>
            </a:r>
            <a:r>
              <a:rPr lang="zh-CN" altLang="en-US" sz="2000" dirty="0"/>
              <a:t>满意</a:t>
            </a:r>
            <a:r>
              <a:rPr lang="en-US" altLang="zh-CN" sz="2000" dirty="0"/>
              <a:t>, </a:t>
            </a:r>
            <a:r>
              <a:rPr lang="zh-CN" altLang="en-US" sz="2000" dirty="0"/>
              <a:t>不满意</a:t>
            </a:r>
            <a:r>
              <a:rPr lang="en-US" altLang="zh-CN" sz="2000" dirty="0"/>
              <a:t>, </a:t>
            </a:r>
            <a:r>
              <a:rPr lang="zh-CN" altLang="en-US" sz="2000" dirty="0"/>
              <a:t>满意</a:t>
            </a:r>
            <a:r>
              <a:rPr lang="en-US" altLang="zh-CN" sz="2000" dirty="0"/>
              <a:t>, </a:t>
            </a:r>
            <a:r>
              <a:rPr lang="zh-CN" altLang="en-US" sz="2000" dirty="0"/>
              <a:t>不满意</a:t>
            </a:r>
            <a:r>
              <a:rPr lang="en-US" altLang="zh-CN" sz="2000" dirty="0"/>
              <a:t>, </a:t>
            </a:r>
            <a:r>
              <a:rPr lang="zh-CN" altLang="en-US" sz="2000" dirty="0"/>
              <a:t>满意</a:t>
            </a:r>
            <a:r>
              <a:rPr lang="en-US" altLang="zh-CN" sz="2000" dirty="0"/>
              <a:t>, </a:t>
            </a:r>
            <a:r>
              <a:rPr lang="zh-CN" altLang="en-US" sz="2000" dirty="0"/>
              <a:t>很满意</a:t>
            </a:r>
            <a:r>
              <a:rPr lang="en-US" altLang="zh-CN" sz="2000" dirty="0"/>
              <a:t>, </a:t>
            </a:r>
            <a:r>
              <a:rPr lang="zh-CN" altLang="en-US" sz="2000" dirty="0"/>
              <a:t>满意</a:t>
            </a:r>
            <a:r>
              <a:rPr lang="en-US" altLang="zh-CN" sz="2000" dirty="0"/>
              <a:t>, </a:t>
            </a:r>
            <a:r>
              <a:rPr lang="zh-CN" altLang="en-US" sz="2000" dirty="0"/>
              <a:t>很满意</a:t>
            </a:r>
            <a:r>
              <a:rPr lang="en-US" altLang="zh-CN" sz="2000" dirty="0"/>
              <a:t>, </a:t>
            </a:r>
            <a:r>
              <a:rPr lang="zh-CN" altLang="en-US" sz="2000" dirty="0"/>
              <a:t>一般</a:t>
            </a:r>
            <a:r>
              <a:rPr lang="en-US" altLang="zh-CN" sz="2000" dirty="0"/>
              <a:t>, </a:t>
            </a:r>
            <a:r>
              <a:rPr lang="zh-CN" altLang="en-US" sz="2000" dirty="0"/>
              <a:t>很满意</a:t>
            </a:r>
            <a:r>
              <a:rPr lang="en-US" altLang="zh-CN" sz="2000" dirty="0"/>
              <a:t>, </a:t>
            </a:r>
            <a:r>
              <a:rPr lang="zh-CN" altLang="en-US" sz="2000" dirty="0"/>
              <a:t>很满意</a:t>
            </a:r>
            <a:r>
              <a:rPr lang="en-US" altLang="zh-CN" sz="2000" dirty="0"/>
              <a:t>, </a:t>
            </a:r>
            <a:r>
              <a:rPr lang="zh-CN" altLang="en-US" sz="2000" dirty="0"/>
              <a:t>很满意</a:t>
            </a:r>
            <a:r>
              <a:rPr lang="en-US" altLang="zh-CN" sz="2000" dirty="0"/>
              <a:t>, </a:t>
            </a:r>
            <a:r>
              <a:rPr lang="zh-CN" altLang="en-US" sz="2000" dirty="0"/>
              <a:t>不满意</a:t>
            </a:r>
            <a:r>
              <a:rPr lang="en-US" altLang="zh-CN" sz="2000" dirty="0"/>
              <a:t>, </a:t>
            </a:r>
            <a:r>
              <a:rPr lang="zh-CN" altLang="en-US" sz="2000" dirty="0"/>
              <a:t>满意</a:t>
            </a:r>
            <a:r>
              <a:rPr lang="en-US" altLang="zh-CN" sz="2000" dirty="0"/>
              <a:t>, </a:t>
            </a:r>
            <a:r>
              <a:rPr lang="zh-CN" altLang="en-US" sz="2000" dirty="0"/>
              <a:t>一般</a:t>
            </a:r>
            <a:r>
              <a:rPr lang="en-US" altLang="zh-CN" sz="2000" dirty="0"/>
              <a:t>, </a:t>
            </a:r>
            <a:r>
              <a:rPr lang="zh-CN" altLang="en-US" sz="2000" dirty="0"/>
              <a:t>一般</a:t>
            </a:r>
            <a:r>
              <a:rPr lang="en-US" altLang="zh-CN" sz="2000" dirty="0"/>
              <a:t>, </a:t>
            </a:r>
            <a:r>
              <a:rPr lang="zh-CN" altLang="en-US" sz="2000" dirty="0"/>
              <a:t>一般</a:t>
            </a:r>
            <a:r>
              <a:rPr lang="en-US" altLang="zh-CN" sz="2000" dirty="0"/>
              <a:t>, </a:t>
            </a:r>
            <a:r>
              <a:rPr lang="zh-CN" altLang="en-US" sz="2000" dirty="0"/>
              <a:t>一般</a:t>
            </a:r>
            <a:r>
              <a:rPr lang="en-US" altLang="zh-CN" sz="2000" dirty="0"/>
              <a:t>, </a:t>
            </a:r>
            <a:r>
              <a:rPr lang="zh-CN" altLang="en-US" sz="2000" dirty="0"/>
              <a:t>不满意</a:t>
            </a:r>
            <a:r>
              <a:rPr lang="en-US" altLang="zh-CN" sz="2000" dirty="0"/>
              <a:t>, </a:t>
            </a:r>
            <a:r>
              <a:rPr lang="zh-CN" altLang="en-US" sz="2000" dirty="0"/>
              <a:t>不满意</a:t>
            </a:r>
            <a:r>
              <a:rPr lang="en-US" altLang="zh-CN" sz="2000" dirty="0"/>
              <a:t>, </a:t>
            </a:r>
            <a:r>
              <a:rPr lang="zh-CN" altLang="en-US" sz="2000" dirty="0"/>
              <a:t>满意</a:t>
            </a:r>
            <a:r>
              <a:rPr lang="en-US" altLang="zh-CN" sz="2000" dirty="0"/>
              <a:t>, </a:t>
            </a:r>
            <a:r>
              <a:rPr lang="zh-CN" altLang="en-US" sz="2000" dirty="0"/>
              <a:t>很满意</a:t>
            </a:r>
            <a:r>
              <a:rPr lang="en-US" altLang="zh-CN" sz="2000" dirty="0"/>
              <a:t>, </a:t>
            </a:r>
            <a:r>
              <a:rPr lang="zh-CN" altLang="en-US" sz="2000" dirty="0"/>
              <a:t>很满意</a:t>
            </a:r>
            <a:r>
              <a:rPr lang="en-US" altLang="zh-CN" sz="2000" dirty="0"/>
              <a:t>, </a:t>
            </a:r>
            <a:r>
              <a:rPr lang="zh-CN" altLang="en-US" sz="2000" dirty="0"/>
              <a:t>满意</a:t>
            </a:r>
            <a:r>
              <a:rPr lang="en-US" altLang="zh-CN" sz="2000" dirty="0"/>
              <a:t>, </a:t>
            </a:r>
            <a:r>
              <a:rPr lang="zh-CN" altLang="en-US" sz="2000" dirty="0"/>
              <a:t>满意</a:t>
            </a:r>
            <a:r>
              <a:rPr lang="en-US" altLang="zh-CN" sz="2000" dirty="0"/>
              <a:t>, </a:t>
            </a:r>
            <a:r>
              <a:rPr lang="zh-CN" altLang="en-US" sz="2000" dirty="0"/>
              <a:t>很满意</a:t>
            </a:r>
            <a:r>
              <a:rPr lang="en-US" altLang="zh-CN" sz="2000" dirty="0"/>
              <a:t>, </a:t>
            </a:r>
            <a:r>
              <a:rPr lang="zh-CN" altLang="en-US" sz="2000" dirty="0"/>
              <a:t>很满意</a:t>
            </a:r>
            <a:r>
              <a:rPr lang="en-US" altLang="zh-CN" sz="2000" dirty="0"/>
              <a:t>, </a:t>
            </a:r>
            <a:r>
              <a:rPr lang="zh-CN" altLang="en-US" sz="2000" dirty="0"/>
              <a:t>一般</a:t>
            </a:r>
            <a:r>
              <a:rPr lang="en-US" altLang="zh-CN" sz="2000" dirty="0"/>
              <a:t>, </a:t>
            </a:r>
            <a:r>
              <a:rPr lang="zh-CN" altLang="en-US" sz="2000" dirty="0"/>
              <a:t>一般</a:t>
            </a:r>
            <a:r>
              <a:rPr lang="en-US" altLang="zh-CN" sz="2000" dirty="0"/>
              <a:t>, </a:t>
            </a:r>
            <a:r>
              <a:rPr lang="zh-CN" altLang="en-US" sz="2000" dirty="0"/>
              <a:t>很满意</a:t>
            </a:r>
            <a:r>
              <a:rPr lang="en-US" altLang="zh-CN" sz="2000" dirty="0"/>
              <a:t>, </a:t>
            </a:r>
            <a:r>
              <a:rPr lang="zh-CN" altLang="en-US" sz="2000" dirty="0"/>
              <a:t>一般</a:t>
            </a:r>
            <a:r>
              <a:rPr lang="en-US" altLang="zh-CN" sz="2000" dirty="0"/>
              <a:t>, </a:t>
            </a:r>
            <a:r>
              <a:rPr lang="zh-CN" altLang="en-US" sz="2000" dirty="0"/>
              <a:t>一般</a:t>
            </a:r>
            <a:r>
              <a:rPr lang="en-US" altLang="zh-CN" sz="2000" dirty="0"/>
              <a:t>, </a:t>
            </a:r>
            <a:r>
              <a:rPr lang="zh-CN" altLang="en-US" sz="2000" dirty="0"/>
              <a:t>满意</a:t>
            </a:r>
            <a:r>
              <a:rPr lang="en-US" altLang="zh-CN" sz="2000" dirty="0"/>
              <a:t>, </a:t>
            </a:r>
            <a:r>
              <a:rPr lang="zh-CN" altLang="en-US" sz="2000" dirty="0"/>
              <a:t>很满意</a:t>
            </a:r>
            <a:r>
              <a:rPr lang="en-US" altLang="zh-CN" sz="2000" dirty="0"/>
              <a:t>, </a:t>
            </a:r>
            <a:r>
              <a:rPr lang="zh-CN" altLang="en-US" sz="2000" dirty="0"/>
              <a:t>一般”。</a:t>
            </a:r>
            <a:endParaRPr lang="zh-CN" altLang="en-US" sz="2000" dirty="0"/>
          </a:p>
          <a:p>
            <a:r>
              <a:rPr lang="zh-CN" altLang="en-US" sz="2800" dirty="0"/>
              <a:t>请编写程序，利用列表统计其中各个不同评语出现的次数，并找出出现最多的评语。</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spTree>
  </p:cSld>
  <p:clrMapOvr>
    <a:masterClrMapping/>
  </p:clrMapOvr>
  <p:transition spd="slow">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例</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4-6</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18392" y="1105749"/>
            <a:ext cx="10897358" cy="2862322"/>
          </a:xfrm>
          <a:prstGeom prst="rect">
            <a:avLst/>
          </a:prstGeom>
        </p:spPr>
        <p:txBody>
          <a:bodyPr wrap="square">
            <a:spAutoFit/>
          </a:bodyPr>
          <a:lstStyle/>
          <a:p>
            <a:r>
              <a:rPr lang="en-US" altLang="zh-CN" sz="2000" dirty="0" smtClean="0"/>
              <a:t>【</a:t>
            </a:r>
            <a:r>
              <a:rPr lang="zh-CN" altLang="en-US" sz="2000" dirty="0"/>
              <a:t>分析</a:t>
            </a:r>
            <a:r>
              <a:rPr lang="en-US" altLang="zh-CN" sz="2000" dirty="0"/>
              <a:t>】</a:t>
            </a:r>
            <a:r>
              <a:rPr lang="zh-CN" altLang="en-US" sz="2000" dirty="0"/>
              <a:t>本题要求统计出每个评语出现的次数并求最大，可以使用列表的</a:t>
            </a:r>
            <a:r>
              <a:rPr lang="en-US" altLang="zh-CN" sz="2000" dirty="0"/>
              <a:t>count</a:t>
            </a:r>
            <a:r>
              <a:rPr lang="zh-CN" altLang="en-US" sz="2000" dirty="0"/>
              <a:t>方法和内置的</a:t>
            </a:r>
            <a:r>
              <a:rPr lang="en-US" altLang="zh-CN" sz="2000" dirty="0"/>
              <a:t>max</a:t>
            </a:r>
            <a:r>
              <a:rPr lang="zh-CN" altLang="en-US" sz="2000" dirty="0"/>
              <a:t>函数。但是要注意以下几个问题</a:t>
            </a:r>
            <a:r>
              <a:rPr lang="zh-CN" altLang="en-US" sz="2000" dirty="0" smtClean="0"/>
              <a:t>：</a:t>
            </a:r>
            <a:endParaRPr lang="en-US" altLang="zh-CN" sz="2000" dirty="0" smtClean="0"/>
          </a:p>
          <a:p>
            <a:endParaRPr lang="zh-CN" altLang="en-US" sz="2000" dirty="0"/>
          </a:p>
          <a:p>
            <a:r>
              <a:rPr lang="zh-CN" altLang="en-US" sz="2000" dirty="0"/>
              <a:t>（</a:t>
            </a:r>
            <a:r>
              <a:rPr lang="en-US" altLang="zh-CN" sz="2000" dirty="0"/>
              <a:t>1</a:t>
            </a:r>
            <a:r>
              <a:rPr lang="zh-CN" altLang="en-US" sz="2000" dirty="0"/>
              <a:t>）题目给出的是汇总后的评语字符串，需要先转换成列表，而且是按照“词”</a:t>
            </a:r>
            <a:r>
              <a:rPr lang="zh-CN" altLang="en-US" sz="2000" dirty="0" smtClean="0"/>
              <a:t>转换</a:t>
            </a:r>
            <a:r>
              <a:rPr lang="zh-CN" altLang="en-US" sz="2000" dirty="0"/>
              <a:t>而不是按照“字”转换。很显然，这里需要使用</a:t>
            </a:r>
            <a:r>
              <a:rPr lang="en-US" altLang="zh-CN" sz="2000" dirty="0"/>
              <a:t>split</a:t>
            </a:r>
            <a:r>
              <a:rPr lang="zh-CN" altLang="en-US" sz="2000" dirty="0"/>
              <a:t>方法根据“，”来拆分字符串转换成列表</a:t>
            </a:r>
            <a:r>
              <a:rPr lang="zh-CN" altLang="en-US" sz="2000" dirty="0" smtClean="0"/>
              <a:t>。</a:t>
            </a:r>
            <a:endParaRPr lang="en-US" altLang="zh-CN" sz="2000" dirty="0" smtClean="0"/>
          </a:p>
          <a:p>
            <a:endParaRPr lang="zh-CN" altLang="en-US" sz="2000" dirty="0"/>
          </a:p>
          <a:p>
            <a:r>
              <a:rPr lang="zh-CN" altLang="en-US" sz="2000" dirty="0"/>
              <a:t>（</a:t>
            </a:r>
            <a:r>
              <a:rPr lang="en-US" altLang="zh-CN" sz="2000" dirty="0"/>
              <a:t>2</a:t>
            </a:r>
            <a:r>
              <a:rPr lang="zh-CN" altLang="en-US" sz="2000" dirty="0"/>
              <a:t>）转换成列表后可以很方便地完成统计和求最大，但是最大值求出来的是评语出现的次数，如何根据这个次数再找出对应哪个评语呢？可以考虑定义一个存放四个评语的基本列表，根据索引对应解决这个问题。</a:t>
            </a:r>
            <a:endParaRPr lang="zh-CN" altLang="en-US" sz="2000" dirty="0"/>
          </a:p>
        </p:txBody>
      </p:sp>
    </p:spTree>
  </p:cSld>
  <p:clrMapOvr>
    <a:masterClrMapping/>
  </p:clrMapOvr>
  <p:transition spd="slow">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例</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4-6</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125980" y="362016"/>
            <a:ext cx="7532370" cy="606319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400" dirty="0"/>
              <a:t>#</a:t>
            </a:r>
            <a:r>
              <a:rPr lang="zh-CN" altLang="en-US" sz="1400" dirty="0"/>
              <a:t>食堂伙食质量问卷调查。  </a:t>
            </a:r>
            <a:r>
              <a:rPr lang="en-US" altLang="zh-CN" sz="1400" dirty="0"/>
              <a:t>4-6.py</a:t>
            </a:r>
            <a:endParaRPr lang="en-US" altLang="zh-CN" sz="1400" dirty="0"/>
          </a:p>
          <a:p>
            <a:endParaRPr lang="en-US" altLang="zh-CN" sz="1400" dirty="0"/>
          </a:p>
          <a:p>
            <a:r>
              <a:rPr lang="en-US" altLang="zh-CN" sz="1400" dirty="0"/>
              <a:t>comments=['</a:t>
            </a:r>
            <a:r>
              <a:rPr lang="zh-CN" altLang="en-US" sz="1400" dirty="0"/>
              <a:t>不满意</a:t>
            </a:r>
            <a:r>
              <a:rPr lang="en-US" altLang="zh-CN" sz="1400" dirty="0"/>
              <a:t>','</a:t>
            </a:r>
            <a:r>
              <a:rPr lang="zh-CN" altLang="en-US" sz="1400" dirty="0"/>
              <a:t>一般</a:t>
            </a:r>
            <a:r>
              <a:rPr lang="en-US" altLang="zh-CN" sz="1400" dirty="0"/>
              <a:t>','</a:t>
            </a:r>
            <a:r>
              <a:rPr lang="zh-CN" altLang="en-US" sz="1400" dirty="0"/>
              <a:t>满意</a:t>
            </a:r>
            <a:r>
              <a:rPr lang="en-US" altLang="zh-CN" sz="1400" dirty="0"/>
              <a:t>','</a:t>
            </a:r>
            <a:r>
              <a:rPr lang="zh-CN" altLang="en-US" sz="1400" dirty="0"/>
              <a:t>很满意</a:t>
            </a:r>
            <a:r>
              <a:rPr lang="en-US" altLang="zh-CN" sz="1400" dirty="0"/>
              <a:t>']</a:t>
            </a:r>
            <a:endParaRPr lang="en-US" altLang="zh-CN" sz="1400" dirty="0"/>
          </a:p>
          <a:p>
            <a:endParaRPr lang="en-US" altLang="zh-CN" sz="1400" dirty="0"/>
          </a:p>
          <a:p>
            <a:r>
              <a:rPr lang="en-US" altLang="zh-CN" sz="1400" dirty="0"/>
              <a:t>result="</a:t>
            </a:r>
            <a:r>
              <a:rPr lang="zh-CN" altLang="en-US" sz="1400" dirty="0"/>
              <a:t>不满意</a:t>
            </a:r>
            <a:r>
              <a:rPr lang="en-US" altLang="zh-CN" sz="1400" dirty="0"/>
              <a:t>,</a:t>
            </a:r>
            <a:r>
              <a:rPr lang="zh-CN" altLang="en-US" sz="1400" dirty="0"/>
              <a:t>一般</a:t>
            </a:r>
            <a:r>
              <a:rPr lang="en-US" altLang="zh-CN" sz="1400" dirty="0"/>
              <a:t>,</a:t>
            </a:r>
            <a:r>
              <a:rPr lang="zh-CN" altLang="en-US" sz="1400" dirty="0"/>
              <a:t>很满意</a:t>
            </a:r>
            <a:r>
              <a:rPr lang="en-US" altLang="zh-CN" sz="1400" dirty="0"/>
              <a:t>,</a:t>
            </a:r>
            <a:r>
              <a:rPr lang="zh-CN" altLang="en-US" sz="1400" dirty="0"/>
              <a:t>一般</a:t>
            </a:r>
            <a:r>
              <a:rPr lang="en-US" altLang="zh-CN" sz="1400" dirty="0"/>
              <a:t>,</a:t>
            </a:r>
            <a:r>
              <a:rPr lang="zh-CN" altLang="en-US" sz="1400" dirty="0"/>
              <a:t>不满意</a:t>
            </a:r>
            <a:r>
              <a:rPr lang="en-US" altLang="zh-CN" sz="1400" dirty="0"/>
              <a:t>,</a:t>
            </a:r>
            <a:r>
              <a:rPr lang="zh-CN" altLang="en-US" sz="1400" dirty="0"/>
              <a:t>很满意</a:t>
            </a:r>
            <a:r>
              <a:rPr lang="en-US" altLang="zh-CN" sz="1400" dirty="0"/>
              <a:t>,</a:t>
            </a:r>
            <a:r>
              <a:rPr lang="zh-CN" altLang="en-US" sz="1400" dirty="0"/>
              <a:t>满意</a:t>
            </a:r>
            <a:r>
              <a:rPr lang="en-US" altLang="zh-CN" sz="1400" dirty="0"/>
              <a:t>,</a:t>
            </a:r>
            <a:r>
              <a:rPr lang="zh-CN" altLang="en-US" sz="1400" dirty="0"/>
              <a:t>一般</a:t>
            </a:r>
            <a:r>
              <a:rPr lang="en-US" altLang="zh-CN" sz="1400" dirty="0"/>
              <a:t>,</a:t>
            </a:r>
            <a:r>
              <a:rPr lang="zh-CN" altLang="en-US" sz="1400" dirty="0"/>
              <a:t>一般</a:t>
            </a:r>
            <a:r>
              <a:rPr lang="en-US" altLang="zh-CN" sz="1400" dirty="0"/>
              <a:t>,"\</a:t>
            </a:r>
            <a:endParaRPr lang="en-US" altLang="zh-CN" sz="1400" dirty="0"/>
          </a:p>
          <a:p>
            <a:r>
              <a:rPr lang="en-US" altLang="zh-CN" sz="1400" dirty="0"/>
              <a:t>    "</a:t>
            </a:r>
            <a:r>
              <a:rPr lang="zh-CN" altLang="en-US" sz="1400" dirty="0"/>
              <a:t>不满意</a:t>
            </a:r>
            <a:r>
              <a:rPr lang="en-US" altLang="zh-CN" sz="1400" dirty="0"/>
              <a:t>,</a:t>
            </a:r>
            <a:r>
              <a:rPr lang="zh-CN" altLang="en-US" sz="1400" dirty="0"/>
              <a:t>满意</a:t>
            </a:r>
            <a:r>
              <a:rPr lang="en-US" altLang="zh-CN" sz="1400" dirty="0"/>
              <a:t>,</a:t>
            </a:r>
            <a:r>
              <a:rPr lang="zh-CN" altLang="en-US" sz="1400" dirty="0"/>
              <a:t>满意</a:t>
            </a:r>
            <a:r>
              <a:rPr lang="en-US" altLang="zh-CN" sz="1400" dirty="0"/>
              <a:t>,</a:t>
            </a:r>
            <a:r>
              <a:rPr lang="zh-CN" altLang="en-US" sz="1400" dirty="0"/>
              <a:t>满意</a:t>
            </a:r>
            <a:r>
              <a:rPr lang="en-US" altLang="zh-CN" sz="1400" dirty="0"/>
              <a:t>,</a:t>
            </a:r>
            <a:r>
              <a:rPr lang="zh-CN" altLang="en-US" sz="1400" dirty="0"/>
              <a:t>满意</a:t>
            </a:r>
            <a:r>
              <a:rPr lang="en-US" altLang="zh-CN" sz="1400" dirty="0"/>
              <a:t>,</a:t>
            </a:r>
            <a:r>
              <a:rPr lang="zh-CN" altLang="en-US" sz="1400" dirty="0"/>
              <a:t>满意</a:t>
            </a:r>
            <a:r>
              <a:rPr lang="en-US" altLang="zh-CN" sz="1400" dirty="0"/>
              <a:t>,</a:t>
            </a:r>
            <a:r>
              <a:rPr lang="zh-CN" altLang="en-US" sz="1400" dirty="0"/>
              <a:t>一般</a:t>
            </a:r>
            <a:r>
              <a:rPr lang="en-US" altLang="zh-CN" sz="1400" dirty="0"/>
              <a:t>,</a:t>
            </a:r>
            <a:r>
              <a:rPr lang="zh-CN" altLang="en-US" sz="1400" dirty="0"/>
              <a:t>很满意</a:t>
            </a:r>
            <a:r>
              <a:rPr lang="en-US" altLang="zh-CN" sz="1400" dirty="0"/>
              <a:t>,</a:t>
            </a:r>
            <a:r>
              <a:rPr lang="zh-CN" altLang="en-US" sz="1400" dirty="0"/>
              <a:t>一般</a:t>
            </a:r>
            <a:r>
              <a:rPr lang="en-US" altLang="zh-CN" sz="1400" dirty="0"/>
              <a:t>,</a:t>
            </a:r>
            <a:r>
              <a:rPr lang="zh-CN" altLang="en-US" sz="1400" dirty="0"/>
              <a:t>满意</a:t>
            </a:r>
            <a:r>
              <a:rPr lang="en-US" altLang="zh-CN" sz="1400" dirty="0"/>
              <a:t>,"\</a:t>
            </a:r>
            <a:endParaRPr lang="en-US" altLang="zh-CN" sz="1400" dirty="0"/>
          </a:p>
          <a:p>
            <a:r>
              <a:rPr lang="en-US" altLang="zh-CN" sz="1400" dirty="0"/>
              <a:t>    "</a:t>
            </a:r>
            <a:r>
              <a:rPr lang="zh-CN" altLang="en-US" sz="1400" dirty="0"/>
              <a:t>不满意</a:t>
            </a:r>
            <a:r>
              <a:rPr lang="en-US" altLang="zh-CN" sz="1400" dirty="0"/>
              <a:t>,</a:t>
            </a:r>
            <a:r>
              <a:rPr lang="zh-CN" altLang="en-US" sz="1400" dirty="0"/>
              <a:t>满意</a:t>
            </a:r>
            <a:r>
              <a:rPr lang="en-US" altLang="zh-CN" sz="1400" dirty="0"/>
              <a:t>,</a:t>
            </a:r>
            <a:r>
              <a:rPr lang="zh-CN" altLang="en-US" sz="1400" dirty="0"/>
              <a:t>一般</a:t>
            </a:r>
            <a:r>
              <a:rPr lang="en-US" altLang="zh-CN" sz="1400" dirty="0"/>
              <a:t>,</a:t>
            </a:r>
            <a:r>
              <a:rPr lang="zh-CN" altLang="en-US" sz="1400" dirty="0"/>
              <a:t>不满意</a:t>
            </a:r>
            <a:r>
              <a:rPr lang="en-US" altLang="zh-CN" sz="1400" dirty="0"/>
              <a:t>,</a:t>
            </a:r>
            <a:r>
              <a:rPr lang="zh-CN" altLang="en-US" sz="1400" dirty="0"/>
              <a:t>满意</a:t>
            </a:r>
            <a:r>
              <a:rPr lang="en-US" altLang="zh-CN" sz="1400" dirty="0"/>
              <a:t>,</a:t>
            </a:r>
            <a:r>
              <a:rPr lang="zh-CN" altLang="en-US" sz="1400" dirty="0"/>
              <a:t>不满意</a:t>
            </a:r>
            <a:r>
              <a:rPr lang="en-US" altLang="zh-CN" sz="1400" dirty="0"/>
              <a:t>,</a:t>
            </a:r>
            <a:r>
              <a:rPr lang="zh-CN" altLang="en-US" sz="1400" dirty="0"/>
              <a:t>满意</a:t>
            </a:r>
            <a:r>
              <a:rPr lang="en-US" altLang="zh-CN" sz="1400" dirty="0"/>
              <a:t>,</a:t>
            </a:r>
            <a:r>
              <a:rPr lang="zh-CN" altLang="en-US" sz="1400" dirty="0"/>
              <a:t>很满意</a:t>
            </a:r>
            <a:r>
              <a:rPr lang="en-US" altLang="zh-CN" sz="1400" dirty="0"/>
              <a:t>,</a:t>
            </a:r>
            <a:r>
              <a:rPr lang="zh-CN" altLang="en-US" sz="1400" dirty="0"/>
              <a:t>很满意</a:t>
            </a:r>
            <a:r>
              <a:rPr lang="en-US" altLang="zh-CN" sz="1400" dirty="0"/>
              <a:t>,"\</a:t>
            </a:r>
            <a:endParaRPr lang="en-US" altLang="zh-CN" sz="1400" dirty="0"/>
          </a:p>
          <a:p>
            <a:r>
              <a:rPr lang="en-US" altLang="zh-CN" sz="1400" dirty="0"/>
              <a:t>    "</a:t>
            </a:r>
            <a:r>
              <a:rPr lang="zh-CN" altLang="en-US" sz="1400" dirty="0"/>
              <a:t>满意</a:t>
            </a:r>
            <a:r>
              <a:rPr lang="en-US" altLang="zh-CN" sz="1400" dirty="0"/>
              <a:t>,</a:t>
            </a:r>
            <a:r>
              <a:rPr lang="zh-CN" altLang="en-US" sz="1400" dirty="0"/>
              <a:t>满意</a:t>
            </a:r>
            <a:r>
              <a:rPr lang="en-US" altLang="zh-CN" sz="1400" dirty="0"/>
              <a:t>,</a:t>
            </a:r>
            <a:r>
              <a:rPr lang="zh-CN" altLang="en-US" sz="1400" dirty="0"/>
              <a:t>不满意</a:t>
            </a:r>
            <a:r>
              <a:rPr lang="en-US" altLang="zh-CN" sz="1400" dirty="0"/>
              <a:t>,</a:t>
            </a:r>
            <a:r>
              <a:rPr lang="zh-CN" altLang="en-US" sz="1400" dirty="0"/>
              <a:t>满意</a:t>
            </a:r>
            <a:r>
              <a:rPr lang="en-US" altLang="zh-CN" sz="1400" dirty="0"/>
              <a:t>,</a:t>
            </a:r>
            <a:r>
              <a:rPr lang="zh-CN" altLang="en-US" sz="1400" dirty="0"/>
              <a:t>不满意</a:t>
            </a:r>
            <a:r>
              <a:rPr lang="en-US" altLang="zh-CN" sz="1400" dirty="0"/>
              <a:t>,</a:t>
            </a:r>
            <a:r>
              <a:rPr lang="zh-CN" altLang="en-US" sz="1400" dirty="0"/>
              <a:t>满意</a:t>
            </a:r>
            <a:r>
              <a:rPr lang="en-US" altLang="zh-CN" sz="1400" dirty="0"/>
              <a:t>,</a:t>
            </a:r>
            <a:r>
              <a:rPr lang="zh-CN" altLang="en-US" sz="1400" dirty="0"/>
              <a:t>一般</a:t>
            </a:r>
            <a:r>
              <a:rPr lang="en-US" altLang="zh-CN" sz="1400" dirty="0"/>
              <a:t>,</a:t>
            </a:r>
            <a:r>
              <a:rPr lang="zh-CN" altLang="en-US" sz="1400" dirty="0"/>
              <a:t>很满意</a:t>
            </a:r>
            <a:r>
              <a:rPr lang="en-US" altLang="zh-CN" sz="1400" dirty="0"/>
              <a:t>,</a:t>
            </a:r>
            <a:r>
              <a:rPr lang="zh-CN" altLang="en-US" sz="1400" dirty="0"/>
              <a:t>不满意</a:t>
            </a:r>
            <a:r>
              <a:rPr lang="en-US" altLang="zh-CN" sz="1400" dirty="0"/>
              <a:t>,"\</a:t>
            </a:r>
            <a:endParaRPr lang="en-US" altLang="zh-CN" sz="1400" dirty="0"/>
          </a:p>
          <a:p>
            <a:r>
              <a:rPr lang="en-US" altLang="zh-CN" sz="1400" dirty="0"/>
              <a:t>    "</a:t>
            </a:r>
            <a:r>
              <a:rPr lang="zh-CN" altLang="en-US" sz="1400" dirty="0"/>
              <a:t>一般</a:t>
            </a:r>
            <a:r>
              <a:rPr lang="en-US" altLang="zh-CN" sz="1400" dirty="0"/>
              <a:t>,</a:t>
            </a:r>
            <a:r>
              <a:rPr lang="zh-CN" altLang="en-US" sz="1400" dirty="0"/>
              <a:t>很满意</a:t>
            </a:r>
            <a:r>
              <a:rPr lang="en-US" altLang="zh-CN" sz="1400" dirty="0"/>
              <a:t>,</a:t>
            </a:r>
            <a:r>
              <a:rPr lang="zh-CN" altLang="en-US" sz="1400" dirty="0"/>
              <a:t>满意</a:t>
            </a:r>
            <a:r>
              <a:rPr lang="en-US" altLang="zh-CN" sz="1400" dirty="0"/>
              <a:t>,</a:t>
            </a:r>
            <a:r>
              <a:rPr lang="zh-CN" altLang="en-US" sz="1400" dirty="0"/>
              <a:t>很满意</a:t>
            </a:r>
            <a:r>
              <a:rPr lang="en-US" altLang="zh-CN" sz="1400" dirty="0"/>
              <a:t>,</a:t>
            </a:r>
            <a:r>
              <a:rPr lang="zh-CN" altLang="en-US" sz="1400" dirty="0"/>
              <a:t>不满意</a:t>
            </a:r>
            <a:r>
              <a:rPr lang="en-US" altLang="zh-CN" sz="1400" dirty="0"/>
              <a:t>,</a:t>
            </a:r>
            <a:r>
              <a:rPr lang="zh-CN" altLang="en-US" sz="1400" dirty="0"/>
              <a:t>很满意</a:t>
            </a:r>
            <a:r>
              <a:rPr lang="en-US" altLang="zh-CN" sz="1400" dirty="0"/>
              <a:t>,</a:t>
            </a:r>
            <a:r>
              <a:rPr lang="zh-CN" altLang="en-US" sz="1400" dirty="0"/>
              <a:t>不满意</a:t>
            </a:r>
            <a:r>
              <a:rPr lang="en-US" altLang="zh-CN" sz="1400" dirty="0"/>
              <a:t>,</a:t>
            </a:r>
            <a:r>
              <a:rPr lang="zh-CN" altLang="en-US" sz="1400" dirty="0"/>
              <a:t>很满意</a:t>
            </a:r>
            <a:r>
              <a:rPr lang="en-US" altLang="zh-CN" sz="1400" dirty="0"/>
              <a:t>,"\</a:t>
            </a:r>
            <a:endParaRPr lang="en-US" altLang="zh-CN" sz="1400" dirty="0"/>
          </a:p>
          <a:p>
            <a:r>
              <a:rPr lang="en-US" altLang="zh-CN" sz="1400" dirty="0"/>
              <a:t>    "</a:t>
            </a:r>
            <a:r>
              <a:rPr lang="zh-CN" altLang="en-US" sz="1400" dirty="0"/>
              <a:t>满意</a:t>
            </a:r>
            <a:r>
              <a:rPr lang="en-US" altLang="zh-CN" sz="1400" dirty="0"/>
              <a:t>,</a:t>
            </a:r>
            <a:r>
              <a:rPr lang="zh-CN" altLang="en-US" sz="1400" dirty="0"/>
              <a:t>满意</a:t>
            </a:r>
            <a:r>
              <a:rPr lang="en-US" altLang="zh-CN" sz="1400" dirty="0"/>
              <a:t>,</a:t>
            </a:r>
            <a:r>
              <a:rPr lang="zh-CN" altLang="en-US" sz="1400" dirty="0"/>
              <a:t>很满意</a:t>
            </a:r>
            <a:r>
              <a:rPr lang="en-US" altLang="zh-CN" sz="1400" dirty="0"/>
              <a:t>,</a:t>
            </a:r>
            <a:r>
              <a:rPr lang="zh-CN" altLang="en-US" sz="1400" dirty="0"/>
              <a:t>一般</a:t>
            </a:r>
            <a:r>
              <a:rPr lang="en-US" altLang="zh-CN" sz="1400" dirty="0"/>
              <a:t>,</a:t>
            </a:r>
            <a:r>
              <a:rPr lang="zh-CN" altLang="en-US" sz="1400" dirty="0"/>
              <a:t>很满意</a:t>
            </a:r>
            <a:r>
              <a:rPr lang="en-US" altLang="zh-CN" sz="1400" dirty="0"/>
              <a:t>,</a:t>
            </a:r>
            <a:r>
              <a:rPr lang="zh-CN" altLang="en-US" sz="1400" dirty="0"/>
              <a:t>满意</a:t>
            </a:r>
            <a:r>
              <a:rPr lang="en-US" altLang="zh-CN" sz="1400" dirty="0"/>
              <a:t>,</a:t>
            </a:r>
            <a:r>
              <a:rPr lang="zh-CN" altLang="en-US" sz="1400" dirty="0"/>
              <a:t>满意</a:t>
            </a:r>
            <a:r>
              <a:rPr lang="en-US" altLang="zh-CN" sz="1400" dirty="0"/>
              <a:t>,</a:t>
            </a:r>
            <a:r>
              <a:rPr lang="zh-CN" altLang="en-US" sz="1400" dirty="0"/>
              <a:t>很满意</a:t>
            </a:r>
            <a:r>
              <a:rPr lang="en-US" altLang="zh-CN" sz="1400" dirty="0"/>
              <a:t>,</a:t>
            </a:r>
            <a:r>
              <a:rPr lang="zh-CN" altLang="en-US" sz="1400" dirty="0"/>
              <a:t>不满意</a:t>
            </a:r>
            <a:r>
              <a:rPr lang="en-US" altLang="zh-CN" sz="1400" dirty="0"/>
              <a:t>,"\</a:t>
            </a:r>
            <a:endParaRPr lang="en-US" altLang="zh-CN" sz="1400" dirty="0"/>
          </a:p>
          <a:p>
            <a:r>
              <a:rPr lang="en-US" altLang="zh-CN" sz="1400" dirty="0"/>
              <a:t>    "</a:t>
            </a:r>
            <a:r>
              <a:rPr lang="zh-CN" altLang="en-US" sz="1400" dirty="0"/>
              <a:t>很满意</a:t>
            </a:r>
            <a:r>
              <a:rPr lang="en-US" altLang="zh-CN" sz="1400" dirty="0"/>
              <a:t>,</a:t>
            </a:r>
            <a:r>
              <a:rPr lang="zh-CN" altLang="en-US" sz="1400" dirty="0"/>
              <a:t>满意</a:t>
            </a:r>
            <a:r>
              <a:rPr lang="en-US" altLang="zh-CN" sz="1400" dirty="0"/>
              <a:t>,</a:t>
            </a:r>
            <a:r>
              <a:rPr lang="zh-CN" altLang="en-US" sz="1400" dirty="0"/>
              <a:t>不满意</a:t>
            </a:r>
            <a:r>
              <a:rPr lang="en-US" altLang="zh-CN" sz="1400" dirty="0"/>
              <a:t>,</a:t>
            </a:r>
            <a:r>
              <a:rPr lang="zh-CN" altLang="en-US" sz="1400" dirty="0"/>
              <a:t>满意</a:t>
            </a:r>
            <a:r>
              <a:rPr lang="en-US" altLang="zh-CN" sz="1400" dirty="0"/>
              <a:t>,</a:t>
            </a:r>
            <a:r>
              <a:rPr lang="zh-CN" altLang="en-US" sz="1400" dirty="0"/>
              <a:t>不满意</a:t>
            </a:r>
            <a:r>
              <a:rPr lang="en-US" altLang="zh-CN" sz="1400" dirty="0"/>
              <a:t>,</a:t>
            </a:r>
            <a:r>
              <a:rPr lang="zh-CN" altLang="en-US" sz="1400" dirty="0"/>
              <a:t>满意</a:t>
            </a:r>
            <a:r>
              <a:rPr lang="en-US" altLang="zh-CN" sz="1400" dirty="0"/>
              <a:t>,</a:t>
            </a:r>
            <a:r>
              <a:rPr lang="zh-CN" altLang="en-US" sz="1400" dirty="0"/>
              <a:t>很满意</a:t>
            </a:r>
            <a:r>
              <a:rPr lang="en-US" altLang="zh-CN" sz="1400" dirty="0"/>
              <a:t>,</a:t>
            </a:r>
            <a:r>
              <a:rPr lang="zh-CN" altLang="en-US" sz="1400" dirty="0"/>
              <a:t>满意</a:t>
            </a:r>
            <a:r>
              <a:rPr lang="en-US" altLang="zh-CN" sz="1400" dirty="0"/>
              <a:t>,</a:t>
            </a:r>
            <a:r>
              <a:rPr lang="zh-CN" altLang="en-US" sz="1400" dirty="0"/>
              <a:t>很满意</a:t>
            </a:r>
            <a:r>
              <a:rPr lang="en-US" altLang="zh-CN" sz="1400" dirty="0"/>
              <a:t>,"\</a:t>
            </a:r>
            <a:endParaRPr lang="en-US" altLang="zh-CN" sz="1400" dirty="0"/>
          </a:p>
          <a:p>
            <a:r>
              <a:rPr lang="en-US" altLang="zh-CN" sz="1400" dirty="0"/>
              <a:t>    "</a:t>
            </a:r>
            <a:r>
              <a:rPr lang="zh-CN" altLang="en-US" sz="1400" dirty="0"/>
              <a:t>一般</a:t>
            </a:r>
            <a:r>
              <a:rPr lang="en-US" altLang="zh-CN" sz="1400" dirty="0"/>
              <a:t>,</a:t>
            </a:r>
            <a:r>
              <a:rPr lang="zh-CN" altLang="en-US" sz="1400" dirty="0"/>
              <a:t>很满意</a:t>
            </a:r>
            <a:r>
              <a:rPr lang="en-US" altLang="zh-CN" sz="1400" dirty="0"/>
              <a:t>,</a:t>
            </a:r>
            <a:r>
              <a:rPr lang="zh-CN" altLang="en-US" sz="1400" dirty="0"/>
              <a:t>很满意</a:t>
            </a:r>
            <a:r>
              <a:rPr lang="en-US" altLang="zh-CN" sz="1400" dirty="0"/>
              <a:t>,</a:t>
            </a:r>
            <a:r>
              <a:rPr lang="zh-CN" altLang="en-US" sz="1400" dirty="0"/>
              <a:t>很满意</a:t>
            </a:r>
            <a:r>
              <a:rPr lang="en-US" altLang="zh-CN" sz="1400" dirty="0"/>
              <a:t>,</a:t>
            </a:r>
            <a:r>
              <a:rPr lang="zh-CN" altLang="en-US" sz="1400" dirty="0"/>
              <a:t>不满意</a:t>
            </a:r>
            <a:r>
              <a:rPr lang="en-US" altLang="zh-CN" sz="1400" dirty="0"/>
              <a:t>,</a:t>
            </a:r>
            <a:r>
              <a:rPr lang="zh-CN" altLang="en-US" sz="1400" dirty="0"/>
              <a:t>满意</a:t>
            </a:r>
            <a:r>
              <a:rPr lang="en-US" altLang="zh-CN" sz="1400" dirty="0"/>
              <a:t>,</a:t>
            </a:r>
            <a:r>
              <a:rPr lang="zh-CN" altLang="en-US" sz="1400" dirty="0"/>
              <a:t>一般</a:t>
            </a:r>
            <a:r>
              <a:rPr lang="en-US" altLang="zh-CN" sz="1400" dirty="0"/>
              <a:t>,</a:t>
            </a:r>
            <a:r>
              <a:rPr lang="zh-CN" altLang="en-US" sz="1400" dirty="0"/>
              <a:t>一般</a:t>
            </a:r>
            <a:r>
              <a:rPr lang="en-US" altLang="zh-CN" sz="1400" dirty="0"/>
              <a:t>,</a:t>
            </a:r>
            <a:r>
              <a:rPr lang="zh-CN" altLang="en-US" sz="1400" dirty="0"/>
              <a:t>一般</a:t>
            </a:r>
            <a:r>
              <a:rPr lang="en-US" altLang="zh-CN" sz="1400" dirty="0"/>
              <a:t>,"\</a:t>
            </a:r>
            <a:endParaRPr lang="en-US" altLang="zh-CN" sz="1400" dirty="0"/>
          </a:p>
          <a:p>
            <a:r>
              <a:rPr lang="en-US" altLang="zh-CN" sz="1400" dirty="0"/>
              <a:t>    "</a:t>
            </a:r>
            <a:r>
              <a:rPr lang="zh-CN" altLang="en-US" sz="1400" dirty="0"/>
              <a:t>一般</a:t>
            </a:r>
            <a:r>
              <a:rPr lang="en-US" altLang="zh-CN" sz="1400" dirty="0"/>
              <a:t>,</a:t>
            </a:r>
            <a:r>
              <a:rPr lang="zh-CN" altLang="en-US" sz="1400" dirty="0"/>
              <a:t>不满意</a:t>
            </a:r>
            <a:r>
              <a:rPr lang="en-US" altLang="zh-CN" sz="1400" dirty="0"/>
              <a:t>,</a:t>
            </a:r>
            <a:r>
              <a:rPr lang="zh-CN" altLang="en-US" sz="1400" dirty="0"/>
              <a:t>不满意</a:t>
            </a:r>
            <a:r>
              <a:rPr lang="en-US" altLang="zh-CN" sz="1400" dirty="0"/>
              <a:t>,</a:t>
            </a:r>
            <a:r>
              <a:rPr lang="zh-CN" altLang="en-US" sz="1400" dirty="0"/>
              <a:t>满意</a:t>
            </a:r>
            <a:r>
              <a:rPr lang="en-US" altLang="zh-CN" sz="1400" dirty="0"/>
              <a:t>,</a:t>
            </a:r>
            <a:r>
              <a:rPr lang="zh-CN" altLang="en-US" sz="1400" dirty="0"/>
              <a:t>很满意</a:t>
            </a:r>
            <a:r>
              <a:rPr lang="en-US" altLang="zh-CN" sz="1400" dirty="0"/>
              <a:t>,</a:t>
            </a:r>
            <a:r>
              <a:rPr lang="zh-CN" altLang="en-US" sz="1400" dirty="0"/>
              <a:t>很满意</a:t>
            </a:r>
            <a:r>
              <a:rPr lang="en-US" altLang="zh-CN" sz="1400" dirty="0"/>
              <a:t>,</a:t>
            </a:r>
            <a:r>
              <a:rPr lang="zh-CN" altLang="en-US" sz="1400" dirty="0"/>
              <a:t>满意</a:t>
            </a:r>
            <a:r>
              <a:rPr lang="en-US" altLang="zh-CN" sz="1400" dirty="0"/>
              <a:t>,</a:t>
            </a:r>
            <a:r>
              <a:rPr lang="zh-CN" altLang="en-US" sz="1400" dirty="0"/>
              <a:t>满意</a:t>
            </a:r>
            <a:r>
              <a:rPr lang="en-US" altLang="zh-CN" sz="1400" dirty="0"/>
              <a:t>,</a:t>
            </a:r>
            <a:r>
              <a:rPr lang="zh-CN" altLang="en-US" sz="1400" dirty="0"/>
              <a:t>很满意</a:t>
            </a:r>
            <a:r>
              <a:rPr lang="en-US" altLang="zh-CN" sz="1400" dirty="0"/>
              <a:t>,"\</a:t>
            </a:r>
            <a:endParaRPr lang="en-US" altLang="zh-CN" sz="1400" dirty="0"/>
          </a:p>
          <a:p>
            <a:r>
              <a:rPr lang="en-US" altLang="zh-CN" sz="1400" dirty="0"/>
              <a:t>    "</a:t>
            </a:r>
            <a:r>
              <a:rPr lang="zh-CN" altLang="en-US" sz="1400" dirty="0"/>
              <a:t>很满意</a:t>
            </a:r>
            <a:r>
              <a:rPr lang="en-US" altLang="zh-CN" sz="1400" dirty="0"/>
              <a:t>,</a:t>
            </a:r>
            <a:r>
              <a:rPr lang="zh-CN" altLang="en-US" sz="1400" dirty="0"/>
              <a:t>一般</a:t>
            </a:r>
            <a:r>
              <a:rPr lang="en-US" altLang="zh-CN" sz="1400" dirty="0"/>
              <a:t>,</a:t>
            </a:r>
            <a:r>
              <a:rPr lang="zh-CN" altLang="en-US" sz="1400" dirty="0"/>
              <a:t>一般</a:t>
            </a:r>
            <a:r>
              <a:rPr lang="en-US" altLang="zh-CN" sz="1400" dirty="0"/>
              <a:t>,</a:t>
            </a:r>
            <a:r>
              <a:rPr lang="zh-CN" altLang="en-US" sz="1400" dirty="0"/>
              <a:t>很满意</a:t>
            </a:r>
            <a:r>
              <a:rPr lang="en-US" altLang="zh-CN" sz="1400" dirty="0"/>
              <a:t>,</a:t>
            </a:r>
            <a:r>
              <a:rPr lang="zh-CN" altLang="en-US" sz="1400" dirty="0"/>
              <a:t>一般</a:t>
            </a:r>
            <a:r>
              <a:rPr lang="en-US" altLang="zh-CN" sz="1400" dirty="0"/>
              <a:t>,</a:t>
            </a:r>
            <a:r>
              <a:rPr lang="zh-CN" altLang="en-US" sz="1400" dirty="0"/>
              <a:t>一般</a:t>
            </a:r>
            <a:r>
              <a:rPr lang="en-US" altLang="zh-CN" sz="1400" dirty="0"/>
              <a:t>,</a:t>
            </a:r>
            <a:r>
              <a:rPr lang="zh-CN" altLang="en-US" sz="1400" dirty="0"/>
              <a:t>满意</a:t>
            </a:r>
            <a:r>
              <a:rPr lang="en-US" altLang="zh-CN" sz="1400" dirty="0"/>
              <a:t>,</a:t>
            </a:r>
            <a:r>
              <a:rPr lang="zh-CN" altLang="en-US" sz="1400" dirty="0"/>
              <a:t>很满意</a:t>
            </a:r>
            <a:r>
              <a:rPr lang="en-US" altLang="zh-CN" sz="1400" dirty="0"/>
              <a:t>,</a:t>
            </a:r>
            <a:r>
              <a:rPr lang="zh-CN" altLang="en-US" sz="1400" dirty="0"/>
              <a:t>一般</a:t>
            </a:r>
            <a:r>
              <a:rPr lang="en-US" altLang="zh-CN" sz="1400" dirty="0"/>
              <a:t>"</a:t>
            </a:r>
            <a:endParaRPr lang="en-US" altLang="zh-CN" sz="1400" dirty="0"/>
          </a:p>
          <a:p>
            <a:r>
              <a:rPr lang="en-US" altLang="zh-CN" sz="1600" dirty="0" err="1" smtClean="0"/>
              <a:t>resultList</a:t>
            </a:r>
            <a:r>
              <a:rPr lang="en-US" altLang="zh-CN" sz="1600" dirty="0" smtClean="0"/>
              <a:t>=</a:t>
            </a:r>
            <a:r>
              <a:rPr lang="en-US" altLang="zh-CN" sz="1600" dirty="0" err="1" smtClean="0"/>
              <a:t>result.split</a:t>
            </a:r>
            <a:r>
              <a:rPr lang="en-US" altLang="zh-CN" sz="1600" dirty="0"/>
              <a:t>(',')</a:t>
            </a:r>
            <a:endParaRPr lang="en-US" altLang="zh-CN" sz="1600" dirty="0"/>
          </a:p>
          <a:p>
            <a:r>
              <a:rPr lang="en-US" altLang="zh-CN" sz="1600" dirty="0" err="1" smtClean="0"/>
              <a:t>commentCnts</a:t>
            </a:r>
            <a:r>
              <a:rPr lang="en-US" altLang="zh-CN" sz="1600" dirty="0"/>
              <a:t>=[0]*4</a:t>
            </a:r>
            <a:endParaRPr lang="en-US" altLang="zh-CN" sz="1600" dirty="0"/>
          </a:p>
          <a:p>
            <a:r>
              <a:rPr lang="en-US" altLang="zh-CN" sz="1600" dirty="0"/>
              <a:t>for </a:t>
            </a:r>
            <a:r>
              <a:rPr lang="en-US" altLang="zh-CN" sz="1600" dirty="0" err="1"/>
              <a:t>i</a:t>
            </a:r>
            <a:r>
              <a:rPr lang="en-US" altLang="zh-CN" sz="1600" dirty="0"/>
              <a:t> in range(4):</a:t>
            </a:r>
            <a:endParaRPr lang="en-US" altLang="zh-CN" sz="1600" dirty="0"/>
          </a:p>
          <a:p>
            <a:r>
              <a:rPr lang="en-US" altLang="zh-CN" sz="1600" dirty="0"/>
              <a:t>    </a:t>
            </a:r>
            <a:r>
              <a:rPr lang="en-US" altLang="zh-CN" sz="1600" dirty="0" err="1"/>
              <a:t>commentCnts</a:t>
            </a:r>
            <a:r>
              <a:rPr lang="en-US" altLang="zh-CN" sz="1600" dirty="0"/>
              <a:t>[</a:t>
            </a:r>
            <a:r>
              <a:rPr lang="en-US" altLang="zh-CN" sz="1600" dirty="0" err="1"/>
              <a:t>i</a:t>
            </a:r>
            <a:r>
              <a:rPr lang="en-US" altLang="zh-CN" sz="1600" dirty="0"/>
              <a:t>]=</a:t>
            </a:r>
            <a:r>
              <a:rPr lang="en-US" altLang="zh-CN" sz="1600" dirty="0" err="1"/>
              <a:t>resultList.count</a:t>
            </a:r>
            <a:r>
              <a:rPr lang="en-US" altLang="zh-CN" sz="1600" dirty="0"/>
              <a:t>(comments[</a:t>
            </a:r>
            <a:r>
              <a:rPr lang="en-US" altLang="zh-CN" sz="1600" dirty="0" err="1"/>
              <a:t>i</a:t>
            </a:r>
            <a:r>
              <a:rPr lang="en-US" altLang="zh-CN" sz="1600" dirty="0"/>
              <a:t>])</a:t>
            </a:r>
            <a:endParaRPr lang="en-US" altLang="zh-CN" sz="1600" dirty="0"/>
          </a:p>
          <a:p>
            <a:r>
              <a:rPr lang="en-US" altLang="zh-CN" sz="1600" dirty="0" smtClean="0"/>
              <a:t>most=max(</a:t>
            </a:r>
            <a:r>
              <a:rPr lang="en-US" altLang="zh-CN" sz="1600" dirty="0" err="1" smtClean="0"/>
              <a:t>commentCnts</a:t>
            </a:r>
            <a:r>
              <a:rPr lang="en-US" altLang="zh-CN" sz="1600" dirty="0"/>
              <a:t>)</a:t>
            </a:r>
            <a:endParaRPr lang="en-US" altLang="zh-CN" sz="1600" dirty="0"/>
          </a:p>
          <a:p>
            <a:r>
              <a:rPr lang="en-US" altLang="zh-CN" sz="1600" dirty="0" err="1"/>
              <a:t>mostComment</a:t>
            </a:r>
            <a:r>
              <a:rPr lang="en-US" altLang="zh-CN" sz="1600" dirty="0"/>
              <a:t>=comments[</a:t>
            </a:r>
            <a:r>
              <a:rPr lang="en-US" altLang="zh-CN" sz="1600" dirty="0" err="1"/>
              <a:t>commentCnts.index</a:t>
            </a:r>
            <a:r>
              <a:rPr lang="en-US" altLang="zh-CN" sz="1600" dirty="0"/>
              <a:t>(most)]</a:t>
            </a:r>
            <a:endParaRPr lang="en-US" altLang="zh-CN" sz="1600" dirty="0"/>
          </a:p>
          <a:p>
            <a:r>
              <a:rPr lang="en-US" altLang="zh-CN" sz="1600" dirty="0" smtClean="0"/>
              <a:t>print</a:t>
            </a:r>
            <a:r>
              <a:rPr lang="en-US" altLang="zh-CN" sz="1600" dirty="0"/>
              <a:t>("</a:t>
            </a:r>
            <a:r>
              <a:rPr lang="zh-CN" altLang="en-US" sz="1600" dirty="0"/>
              <a:t>根据统计</a:t>
            </a:r>
            <a:r>
              <a:rPr lang="en-US" altLang="zh-CN" sz="1600" dirty="0"/>
              <a:t>,</a:t>
            </a:r>
            <a:r>
              <a:rPr lang="zh-CN" altLang="en-US" sz="1600" dirty="0"/>
              <a:t>对今天伙食感觉</a:t>
            </a:r>
            <a:r>
              <a:rPr lang="en-US" altLang="zh-CN" sz="1600" dirty="0"/>
              <a:t>:")</a:t>
            </a:r>
            <a:endParaRPr lang="en-US" altLang="zh-CN" sz="1600" dirty="0"/>
          </a:p>
          <a:p>
            <a:r>
              <a:rPr lang="en-US" altLang="zh-CN" sz="1600" dirty="0"/>
              <a:t>print("'</a:t>
            </a:r>
            <a:r>
              <a:rPr lang="zh-CN" altLang="en-US" sz="1600" dirty="0"/>
              <a:t>很满意</a:t>
            </a:r>
            <a:r>
              <a:rPr lang="en-US" altLang="zh-CN" sz="1600" dirty="0"/>
              <a:t>'</a:t>
            </a:r>
            <a:r>
              <a:rPr lang="zh-CN" altLang="en-US" sz="1600" dirty="0"/>
              <a:t>的学生</a:t>
            </a:r>
            <a:r>
              <a:rPr lang="en-US" altLang="zh-CN" sz="1600" dirty="0"/>
              <a:t>{}</a:t>
            </a:r>
            <a:r>
              <a:rPr lang="zh-CN" altLang="en-US" sz="1600" dirty="0"/>
              <a:t>人</a:t>
            </a:r>
            <a:r>
              <a:rPr lang="en-US" altLang="zh-CN" sz="1600" dirty="0"/>
              <a:t>;".format(</a:t>
            </a:r>
            <a:r>
              <a:rPr lang="en-US" altLang="zh-CN" sz="1600" dirty="0" err="1"/>
              <a:t>commentCnts</a:t>
            </a:r>
            <a:r>
              <a:rPr lang="en-US" altLang="zh-CN" sz="1600" dirty="0"/>
              <a:t>[3]))</a:t>
            </a:r>
            <a:endParaRPr lang="en-US" altLang="zh-CN" sz="1600" dirty="0"/>
          </a:p>
          <a:p>
            <a:r>
              <a:rPr lang="en-US" altLang="zh-CN" sz="1600" dirty="0"/>
              <a:t>print("'</a:t>
            </a:r>
            <a:r>
              <a:rPr lang="zh-CN" altLang="en-US" sz="1600" dirty="0"/>
              <a:t>满意</a:t>
            </a:r>
            <a:r>
              <a:rPr lang="en-US" altLang="zh-CN" sz="1600" dirty="0"/>
              <a:t>'</a:t>
            </a:r>
            <a:r>
              <a:rPr lang="zh-CN" altLang="en-US" sz="1600" dirty="0"/>
              <a:t>的学生</a:t>
            </a:r>
            <a:r>
              <a:rPr lang="en-US" altLang="zh-CN" sz="1600" dirty="0"/>
              <a:t>{}</a:t>
            </a:r>
            <a:r>
              <a:rPr lang="zh-CN" altLang="en-US" sz="1600" dirty="0"/>
              <a:t>人</a:t>
            </a:r>
            <a:r>
              <a:rPr lang="en-US" altLang="zh-CN" sz="1600" dirty="0"/>
              <a:t>;".format(</a:t>
            </a:r>
            <a:r>
              <a:rPr lang="en-US" altLang="zh-CN" sz="1600" dirty="0" err="1"/>
              <a:t>commentCnts</a:t>
            </a:r>
            <a:r>
              <a:rPr lang="en-US" altLang="zh-CN" sz="1600" dirty="0"/>
              <a:t>[2]))</a:t>
            </a:r>
            <a:endParaRPr lang="en-US" altLang="zh-CN" sz="1600" dirty="0"/>
          </a:p>
          <a:p>
            <a:r>
              <a:rPr lang="en-US" altLang="zh-CN" sz="1600" dirty="0"/>
              <a:t>print("'</a:t>
            </a:r>
            <a:r>
              <a:rPr lang="zh-CN" altLang="en-US" sz="1600" dirty="0"/>
              <a:t>一般</a:t>
            </a:r>
            <a:r>
              <a:rPr lang="en-US" altLang="zh-CN" sz="1600" dirty="0"/>
              <a:t>'</a:t>
            </a:r>
            <a:r>
              <a:rPr lang="zh-CN" altLang="en-US" sz="1600" dirty="0"/>
              <a:t>的学生</a:t>
            </a:r>
            <a:r>
              <a:rPr lang="en-US" altLang="zh-CN" sz="1600" dirty="0"/>
              <a:t>{}</a:t>
            </a:r>
            <a:r>
              <a:rPr lang="zh-CN" altLang="en-US" sz="1600" dirty="0"/>
              <a:t>人</a:t>
            </a:r>
            <a:r>
              <a:rPr lang="en-US" altLang="zh-CN" sz="1600" dirty="0"/>
              <a:t>;".format(</a:t>
            </a:r>
            <a:r>
              <a:rPr lang="en-US" altLang="zh-CN" sz="1600" dirty="0" err="1"/>
              <a:t>commentCnts</a:t>
            </a:r>
            <a:r>
              <a:rPr lang="en-US" altLang="zh-CN" sz="1600" dirty="0"/>
              <a:t>[1]))</a:t>
            </a:r>
            <a:endParaRPr lang="en-US" altLang="zh-CN" sz="1600" dirty="0"/>
          </a:p>
          <a:p>
            <a:r>
              <a:rPr lang="en-US" altLang="zh-CN" sz="1600" dirty="0"/>
              <a:t>print("'</a:t>
            </a:r>
            <a:r>
              <a:rPr lang="zh-CN" altLang="en-US" sz="1600" dirty="0"/>
              <a:t>不满意</a:t>
            </a:r>
            <a:r>
              <a:rPr lang="en-US" altLang="zh-CN" sz="1600" dirty="0"/>
              <a:t>'</a:t>
            </a:r>
            <a:r>
              <a:rPr lang="zh-CN" altLang="en-US" sz="1600" dirty="0"/>
              <a:t>的学生</a:t>
            </a:r>
            <a:r>
              <a:rPr lang="en-US" altLang="zh-CN" sz="1600" dirty="0"/>
              <a:t>{}</a:t>
            </a:r>
            <a:r>
              <a:rPr lang="zh-CN" altLang="en-US" sz="1600" dirty="0"/>
              <a:t>人。</a:t>
            </a:r>
            <a:r>
              <a:rPr lang="en-US" altLang="zh-CN" sz="1600" dirty="0"/>
              <a:t>".format(</a:t>
            </a:r>
            <a:r>
              <a:rPr lang="en-US" altLang="zh-CN" sz="1600" dirty="0" err="1"/>
              <a:t>commentCnts</a:t>
            </a:r>
            <a:r>
              <a:rPr lang="en-US" altLang="zh-CN" sz="1600" dirty="0"/>
              <a:t>[0]))</a:t>
            </a:r>
            <a:endParaRPr lang="en-US" altLang="zh-CN" sz="1600" dirty="0"/>
          </a:p>
          <a:p>
            <a:r>
              <a:rPr lang="en-US" altLang="zh-CN" sz="1600" dirty="0" smtClean="0"/>
              <a:t>print</a:t>
            </a:r>
            <a:r>
              <a:rPr lang="en-US" altLang="zh-CN" sz="1600" dirty="0"/>
              <a:t>("</a:t>
            </a:r>
            <a:r>
              <a:rPr lang="zh-CN" altLang="en-US" sz="1600" dirty="0"/>
              <a:t>调查结果中</a:t>
            </a:r>
            <a:r>
              <a:rPr lang="en-US" altLang="zh-CN" sz="1600" dirty="0"/>
              <a:t>,</a:t>
            </a:r>
            <a:r>
              <a:rPr lang="zh-CN" altLang="en-US" sz="1600" dirty="0"/>
              <a:t>出现次数最多的评语是</a:t>
            </a:r>
            <a:r>
              <a:rPr lang="en-US" altLang="zh-CN" sz="1600" dirty="0"/>
              <a:t>",</a:t>
            </a:r>
            <a:r>
              <a:rPr lang="en-US" altLang="zh-CN" sz="1600" dirty="0" err="1"/>
              <a:t>mostComment</a:t>
            </a:r>
            <a:r>
              <a:rPr lang="en-US" altLang="zh-CN" sz="1600" dirty="0"/>
              <a:t>)</a:t>
            </a:r>
            <a:endParaRPr lang="zh-CN" altLang="en-US" sz="1600" dirty="0"/>
          </a:p>
        </p:txBody>
      </p:sp>
      <p:sp>
        <p:nvSpPr>
          <p:cNvPr id="5" name="矩形 4"/>
          <p:cNvSpPr/>
          <p:nvPr/>
        </p:nvSpPr>
        <p:spPr>
          <a:xfrm>
            <a:off x="7153275" y="3537764"/>
            <a:ext cx="501015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根据统计</a:t>
            </a:r>
            <a:r>
              <a:rPr lang="en-US" altLang="zh-CN" dirty="0"/>
              <a:t>,</a:t>
            </a:r>
            <a:r>
              <a:rPr lang="zh-CN" altLang="en-US" dirty="0"/>
              <a:t>对今天伙食感觉</a:t>
            </a:r>
            <a:r>
              <a:rPr lang="en-US" altLang="zh-CN" dirty="0"/>
              <a:t>:</a:t>
            </a:r>
            <a:endParaRPr lang="en-US" altLang="zh-CN" dirty="0"/>
          </a:p>
          <a:p>
            <a:r>
              <a:rPr lang="en-US" altLang="zh-CN" dirty="0"/>
              <a:t>'</a:t>
            </a:r>
            <a:r>
              <a:rPr lang="zh-CN" altLang="en-US" dirty="0"/>
              <a:t>很满意</a:t>
            </a:r>
            <a:r>
              <a:rPr lang="en-US" altLang="zh-CN" dirty="0"/>
              <a:t>'</a:t>
            </a:r>
            <a:r>
              <a:rPr lang="zh-CN" altLang="en-US" dirty="0"/>
              <a:t>的学生</a:t>
            </a:r>
            <a:r>
              <a:rPr lang="en-US" altLang="zh-CN" dirty="0"/>
              <a:t>25</a:t>
            </a:r>
            <a:r>
              <a:rPr lang="zh-CN" altLang="en-US" dirty="0"/>
              <a:t>人</a:t>
            </a:r>
            <a:r>
              <a:rPr lang="en-US" altLang="zh-CN" dirty="0"/>
              <a:t>;</a:t>
            </a:r>
            <a:endParaRPr lang="en-US" altLang="zh-CN" dirty="0"/>
          </a:p>
          <a:p>
            <a:r>
              <a:rPr lang="en-US" altLang="zh-CN" dirty="0"/>
              <a:t>'</a:t>
            </a:r>
            <a:r>
              <a:rPr lang="zh-CN" altLang="en-US" dirty="0"/>
              <a:t>满意</a:t>
            </a:r>
            <a:r>
              <a:rPr lang="en-US" altLang="zh-CN" dirty="0"/>
              <a:t>'</a:t>
            </a:r>
            <a:r>
              <a:rPr lang="zh-CN" altLang="en-US" dirty="0"/>
              <a:t>的学生</a:t>
            </a:r>
            <a:r>
              <a:rPr lang="en-US" altLang="zh-CN" dirty="0"/>
              <a:t>28</a:t>
            </a:r>
            <a:r>
              <a:rPr lang="zh-CN" altLang="en-US" dirty="0"/>
              <a:t>人</a:t>
            </a:r>
            <a:r>
              <a:rPr lang="en-US" altLang="zh-CN" dirty="0"/>
              <a:t>;</a:t>
            </a:r>
            <a:endParaRPr lang="en-US" altLang="zh-CN" dirty="0"/>
          </a:p>
          <a:p>
            <a:r>
              <a:rPr lang="en-US" altLang="zh-CN" dirty="0"/>
              <a:t>'</a:t>
            </a:r>
            <a:r>
              <a:rPr lang="zh-CN" altLang="en-US" dirty="0"/>
              <a:t>一般</a:t>
            </a:r>
            <a:r>
              <a:rPr lang="en-US" altLang="zh-CN" dirty="0"/>
              <a:t>'</a:t>
            </a:r>
            <a:r>
              <a:rPr lang="zh-CN" altLang="en-US" dirty="0"/>
              <a:t>的学生</a:t>
            </a:r>
            <a:r>
              <a:rPr lang="en-US" altLang="zh-CN" dirty="0"/>
              <a:t>20</a:t>
            </a:r>
            <a:r>
              <a:rPr lang="zh-CN" altLang="en-US" dirty="0"/>
              <a:t>人</a:t>
            </a:r>
            <a:r>
              <a:rPr lang="en-US" altLang="zh-CN" dirty="0"/>
              <a:t>;</a:t>
            </a:r>
            <a:endParaRPr lang="en-US" altLang="zh-CN" dirty="0"/>
          </a:p>
          <a:p>
            <a:r>
              <a:rPr lang="en-US" altLang="zh-CN" dirty="0"/>
              <a:t>'</a:t>
            </a:r>
            <a:r>
              <a:rPr lang="zh-CN" altLang="en-US" dirty="0"/>
              <a:t>不满意</a:t>
            </a:r>
            <a:r>
              <a:rPr lang="en-US" altLang="zh-CN" dirty="0"/>
              <a:t>'</a:t>
            </a:r>
            <a:r>
              <a:rPr lang="zh-CN" altLang="en-US" dirty="0"/>
              <a:t>的学生</a:t>
            </a:r>
            <a:r>
              <a:rPr lang="en-US" altLang="zh-CN" dirty="0"/>
              <a:t>17</a:t>
            </a:r>
            <a:r>
              <a:rPr lang="zh-CN" altLang="en-US" dirty="0"/>
              <a:t>人。</a:t>
            </a:r>
            <a:endParaRPr lang="zh-CN" altLang="en-US" dirty="0"/>
          </a:p>
          <a:p>
            <a:r>
              <a:rPr lang="zh-CN" altLang="en-US" dirty="0"/>
              <a:t>调查结果中</a:t>
            </a:r>
            <a:r>
              <a:rPr lang="en-US" altLang="zh-CN" dirty="0"/>
              <a:t>,</a:t>
            </a:r>
            <a:r>
              <a:rPr lang="zh-CN" altLang="en-US" dirty="0"/>
              <a:t>出现次数最多的评语是 满意</a:t>
            </a:r>
            <a:endParaRPr lang="zh-CN" altLang="en-US"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例</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4-7</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83183" y="1024296"/>
            <a:ext cx="9451759" cy="400110"/>
          </a:xfrm>
          <a:prstGeom prst="rect">
            <a:avLst/>
          </a:prstGeom>
        </p:spPr>
        <p:txBody>
          <a:bodyPr wrap="square">
            <a:spAutoFit/>
          </a:bodyPr>
          <a:lstStyle/>
          <a:p>
            <a:r>
              <a:rPr lang="en-US" altLang="zh-CN" sz="2000" dirty="0">
                <a:solidFill>
                  <a:srgbClr val="000000"/>
                </a:solidFill>
                <a:latin typeface="黑体" panose="02010609060101010101" charset="-122"/>
                <a:ea typeface="黑体" panose="02010609060101010101" charset="-122"/>
              </a:rPr>
              <a:t>【</a:t>
            </a:r>
            <a:r>
              <a:rPr lang="zh-CN" altLang="en-US" sz="2000" dirty="0">
                <a:solidFill>
                  <a:srgbClr val="000000"/>
                </a:solidFill>
                <a:latin typeface="黑体" panose="02010609060101010101" charset="-122"/>
                <a:ea typeface="黑体" panose="02010609060101010101" charset="-122"/>
              </a:rPr>
              <a:t>例</a:t>
            </a:r>
            <a:r>
              <a:rPr lang="en-US" altLang="zh-CN" sz="2000" dirty="0">
                <a:solidFill>
                  <a:srgbClr val="000000"/>
                </a:solidFill>
                <a:latin typeface="黑体" panose="02010609060101010101" charset="-122"/>
                <a:ea typeface="黑体" panose="02010609060101010101" charset="-122"/>
              </a:rPr>
              <a:t>4-7】</a:t>
            </a:r>
            <a:r>
              <a:rPr lang="zh-CN" altLang="en-US" sz="2000" dirty="0">
                <a:solidFill>
                  <a:srgbClr val="000000"/>
                </a:solidFill>
                <a:latin typeface="宋体" panose="02010600030101010101" pitchFamily="2" charset="-122"/>
                <a:ea typeface="宋体" panose="02010600030101010101" pitchFamily="2" charset="-122"/>
              </a:rPr>
              <a:t>编写一个程序，模拟掷两个骰子</a:t>
            </a:r>
            <a:r>
              <a:rPr lang="en-US" altLang="zh-CN" sz="2000" dirty="0">
                <a:solidFill>
                  <a:srgbClr val="000000"/>
                </a:solidFill>
                <a:latin typeface="Times New Roman" panose="02020603050405020304"/>
                <a:ea typeface="宋体" panose="02010600030101010101" pitchFamily="2" charset="-122"/>
              </a:rPr>
              <a:t>100000</a:t>
            </a:r>
            <a:r>
              <a:rPr lang="zh-CN" altLang="en-US" sz="2000" dirty="0">
                <a:solidFill>
                  <a:srgbClr val="000000"/>
                </a:solidFill>
                <a:latin typeface="宋体" panose="02010600030101010101" pitchFamily="2" charset="-122"/>
                <a:ea typeface="宋体" panose="02010600030101010101" pitchFamily="2" charset="-122"/>
              </a:rPr>
              <a:t>次，统计</a:t>
            </a:r>
            <a:r>
              <a:rPr lang="en-US" altLang="zh-CN" sz="2000" dirty="0">
                <a:solidFill>
                  <a:srgbClr val="000000"/>
                </a:solidFill>
                <a:latin typeface="Times New Roman" panose="02020603050405020304"/>
                <a:ea typeface="宋体" panose="02010600030101010101" pitchFamily="2" charset="-122"/>
              </a:rPr>
              <a:t>2</a:t>
            </a:r>
            <a:r>
              <a:rPr lang="zh-CN" altLang="en-US"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Times New Roman" panose="02020603050405020304"/>
                <a:ea typeface="宋体" panose="02010600030101010101" pitchFamily="2" charset="-122"/>
              </a:rPr>
              <a:t>12</a:t>
            </a:r>
            <a:r>
              <a:rPr lang="zh-CN" altLang="en-US" sz="2000" dirty="0">
                <a:solidFill>
                  <a:srgbClr val="000000"/>
                </a:solidFill>
                <a:latin typeface="宋体" panose="02010600030101010101" pitchFamily="2" charset="-122"/>
                <a:ea typeface="宋体" panose="02010600030101010101" pitchFamily="2" charset="-122"/>
              </a:rPr>
              <a:t>各点数出现的概率</a:t>
            </a:r>
            <a:r>
              <a:rPr lang="zh-CN" altLang="en-US" sz="2000" dirty="0" smtClean="0">
                <a:solidFill>
                  <a:srgbClr val="000000"/>
                </a:solidFill>
                <a:latin typeface="宋体" panose="02010600030101010101" pitchFamily="2" charset="-122"/>
                <a:ea typeface="宋体" panose="02010600030101010101" pitchFamily="2" charset="-122"/>
              </a:rPr>
              <a:t>。</a:t>
            </a:r>
            <a:endParaRPr lang="zh-CN" altLang="en-US" sz="2000" dirty="0">
              <a:solidFill>
                <a:srgbClr val="000000"/>
              </a:solidFill>
              <a:latin typeface="宋体" panose="02010600030101010101" pitchFamily="2" charset="-122"/>
              <a:ea typeface="宋体" panose="02010600030101010101" pitchFamily="2" charset="-122"/>
            </a:endParaRPr>
          </a:p>
        </p:txBody>
      </p:sp>
      <p:sp>
        <p:nvSpPr>
          <p:cNvPr id="5" name="矩形 4"/>
          <p:cNvSpPr/>
          <p:nvPr/>
        </p:nvSpPr>
        <p:spPr>
          <a:xfrm>
            <a:off x="1712538" y="1424406"/>
            <a:ext cx="6801147"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a:t>
            </a:r>
            <a:r>
              <a:rPr lang="zh-CN" altLang="en-US" dirty="0"/>
              <a:t>模拟掷两个骰子</a:t>
            </a:r>
            <a:r>
              <a:rPr lang="en-US" altLang="zh-CN" dirty="0"/>
              <a:t>100000</a:t>
            </a:r>
            <a:r>
              <a:rPr lang="zh-CN" altLang="en-US" dirty="0"/>
              <a:t>次</a:t>
            </a:r>
            <a:r>
              <a:rPr lang="en-US" altLang="zh-CN" dirty="0"/>
              <a:t>,</a:t>
            </a:r>
            <a:r>
              <a:rPr lang="zh-CN" altLang="en-US" dirty="0"/>
              <a:t>统计</a:t>
            </a:r>
            <a:r>
              <a:rPr lang="en-US" altLang="zh-CN" dirty="0"/>
              <a:t>2</a:t>
            </a:r>
            <a:r>
              <a:rPr lang="zh-CN" altLang="en-US" dirty="0"/>
              <a:t>～</a:t>
            </a:r>
            <a:r>
              <a:rPr lang="en-US" altLang="zh-CN" dirty="0"/>
              <a:t>12</a:t>
            </a:r>
            <a:r>
              <a:rPr lang="zh-CN" altLang="en-US" dirty="0"/>
              <a:t>各点数出现的概率</a:t>
            </a:r>
            <a:r>
              <a:rPr lang="zh-CN" altLang="en-US" dirty="0" smtClean="0"/>
              <a:t>。</a:t>
            </a:r>
            <a:endParaRPr lang="en-US" altLang="zh-CN" dirty="0"/>
          </a:p>
          <a:p>
            <a:r>
              <a:rPr lang="en-US" altLang="zh-CN" dirty="0"/>
              <a:t>from random import *</a:t>
            </a:r>
            <a:endParaRPr lang="en-US" altLang="zh-CN" dirty="0"/>
          </a:p>
          <a:p>
            <a:endParaRPr lang="en-US" altLang="zh-CN" dirty="0"/>
          </a:p>
          <a:p>
            <a:r>
              <a:rPr lang="en-US" altLang="zh-CN" dirty="0"/>
              <a:t>seed(1)</a:t>
            </a:r>
            <a:endParaRPr lang="en-US" altLang="zh-CN" dirty="0"/>
          </a:p>
          <a:p>
            <a:r>
              <a:rPr lang="en-US" altLang="zh-CN" dirty="0"/>
              <a:t>faces = [0]*13</a:t>
            </a:r>
            <a:endParaRPr lang="en-US" altLang="zh-CN" dirty="0"/>
          </a:p>
          <a:p>
            <a:r>
              <a:rPr lang="en-US" altLang="zh-CN" dirty="0"/>
              <a:t>for </a:t>
            </a:r>
            <a:r>
              <a:rPr lang="en-US" altLang="zh-CN" dirty="0" err="1"/>
              <a:t>i</a:t>
            </a:r>
            <a:r>
              <a:rPr lang="en-US" altLang="zh-CN" dirty="0"/>
              <a:t> in range(100000):</a:t>
            </a:r>
            <a:endParaRPr lang="en-US" altLang="zh-CN" dirty="0"/>
          </a:p>
          <a:p>
            <a:r>
              <a:rPr lang="en-US" altLang="zh-CN" dirty="0"/>
              <a:t>    face1=</a:t>
            </a:r>
            <a:r>
              <a:rPr lang="en-US" altLang="zh-CN" dirty="0" err="1"/>
              <a:t>randint</a:t>
            </a:r>
            <a:r>
              <a:rPr lang="en-US" altLang="zh-CN" dirty="0"/>
              <a:t>(1,6)</a:t>
            </a:r>
            <a:endParaRPr lang="en-US" altLang="zh-CN" dirty="0"/>
          </a:p>
          <a:p>
            <a:r>
              <a:rPr lang="en-US" altLang="zh-CN" dirty="0"/>
              <a:t>    face2=</a:t>
            </a:r>
            <a:r>
              <a:rPr lang="en-US" altLang="zh-CN" dirty="0" err="1"/>
              <a:t>randint</a:t>
            </a:r>
            <a:r>
              <a:rPr lang="en-US" altLang="zh-CN" dirty="0"/>
              <a:t>(1,6)</a:t>
            </a:r>
            <a:endParaRPr lang="en-US" altLang="zh-CN" dirty="0"/>
          </a:p>
          <a:p>
            <a:r>
              <a:rPr lang="en-US" altLang="zh-CN" dirty="0"/>
              <a:t>    faces[face1+face2] += 1</a:t>
            </a:r>
            <a:endParaRPr lang="en-US" altLang="zh-CN" dirty="0"/>
          </a:p>
          <a:p>
            <a:endParaRPr lang="en-US" altLang="zh-CN" dirty="0"/>
          </a:p>
          <a:p>
            <a:r>
              <a:rPr lang="en-US" altLang="zh-CN" dirty="0"/>
              <a:t>print("</a:t>
            </a:r>
            <a:r>
              <a:rPr lang="zh-CN" altLang="en-US" dirty="0"/>
              <a:t>模拟掷两个骰子</a:t>
            </a:r>
            <a:r>
              <a:rPr lang="en-US" altLang="zh-CN" dirty="0"/>
              <a:t>100000</a:t>
            </a:r>
            <a:r>
              <a:rPr lang="zh-CN" altLang="en-US" dirty="0"/>
              <a:t>次结果如下</a:t>
            </a:r>
            <a:r>
              <a:rPr lang="en-US" altLang="zh-CN" dirty="0"/>
              <a:t>:")</a:t>
            </a:r>
            <a:endParaRPr lang="en-US" altLang="zh-CN" dirty="0"/>
          </a:p>
          <a:p>
            <a:r>
              <a:rPr lang="en-US" altLang="zh-CN" dirty="0"/>
              <a:t>for </a:t>
            </a:r>
            <a:r>
              <a:rPr lang="en-US" altLang="zh-CN" dirty="0" err="1"/>
              <a:t>i</a:t>
            </a:r>
            <a:r>
              <a:rPr lang="en-US" altLang="zh-CN" dirty="0"/>
              <a:t> in range(2,13):</a:t>
            </a:r>
            <a:endParaRPr lang="en-US" altLang="zh-CN" dirty="0"/>
          </a:p>
          <a:p>
            <a:r>
              <a:rPr lang="en-US" altLang="zh-CN" dirty="0"/>
              <a:t>    rate = faces[</a:t>
            </a:r>
            <a:r>
              <a:rPr lang="en-US" altLang="zh-CN" dirty="0" err="1"/>
              <a:t>i</a:t>
            </a:r>
            <a:r>
              <a:rPr lang="en-US" altLang="zh-CN" dirty="0"/>
              <a:t>] / 100000</a:t>
            </a:r>
            <a:endParaRPr lang="en-US" altLang="zh-CN" dirty="0"/>
          </a:p>
          <a:p>
            <a:r>
              <a:rPr lang="en-US" altLang="zh-CN" dirty="0"/>
              <a:t>    print("</a:t>
            </a:r>
            <a:r>
              <a:rPr lang="zh-CN" altLang="en-US" dirty="0"/>
              <a:t>点数</a:t>
            </a:r>
            <a:r>
              <a:rPr lang="en-US" altLang="zh-CN" dirty="0"/>
              <a:t>{}</a:t>
            </a:r>
            <a:r>
              <a:rPr lang="zh-CN" altLang="en-US" dirty="0"/>
              <a:t>共出现了</a:t>
            </a:r>
            <a:r>
              <a:rPr lang="en-US" altLang="zh-CN" dirty="0"/>
              <a:t>{}</a:t>
            </a:r>
            <a:r>
              <a:rPr lang="zh-CN" altLang="en-US" dirty="0"/>
              <a:t>次</a:t>
            </a:r>
            <a:r>
              <a:rPr lang="en-US" altLang="zh-CN" dirty="0"/>
              <a:t>".format(</a:t>
            </a:r>
            <a:r>
              <a:rPr lang="en-US" altLang="zh-CN" dirty="0" err="1"/>
              <a:t>i,faces</a:t>
            </a:r>
            <a:r>
              <a:rPr lang="en-US" altLang="zh-CN" dirty="0"/>
              <a:t>[</a:t>
            </a:r>
            <a:r>
              <a:rPr lang="en-US" altLang="zh-CN" dirty="0" err="1"/>
              <a:t>i</a:t>
            </a:r>
            <a:r>
              <a:rPr lang="en-US" altLang="zh-CN" dirty="0"/>
              <a:t>]),end=",")</a:t>
            </a:r>
            <a:endParaRPr lang="en-US" altLang="zh-CN" dirty="0"/>
          </a:p>
          <a:p>
            <a:r>
              <a:rPr lang="en-US" altLang="zh-CN" dirty="0"/>
              <a:t>    print("</a:t>
            </a:r>
            <a:r>
              <a:rPr lang="zh-CN" altLang="en-US" dirty="0"/>
              <a:t>出现概率</a:t>
            </a:r>
            <a:r>
              <a:rPr lang="en-US" altLang="zh-CN" dirty="0"/>
              <a:t>{:.2%}".format(rate))</a:t>
            </a:r>
            <a:endParaRPr lang="zh-CN" altLang="en-US" dirty="0"/>
          </a:p>
        </p:txBody>
      </p:sp>
      <p:sp>
        <p:nvSpPr>
          <p:cNvPr id="6" name="矩形 5"/>
          <p:cNvSpPr/>
          <p:nvPr/>
        </p:nvSpPr>
        <p:spPr>
          <a:xfrm>
            <a:off x="5871099" y="5554281"/>
            <a:ext cx="60960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zh-CN" altLang="en-US" dirty="0">
                <a:solidFill>
                  <a:srgbClr val="000000"/>
                </a:solidFill>
                <a:latin typeface="宋体" panose="02010600030101010101" pitchFamily="2" charset="-122"/>
                <a:ea typeface="宋体" panose="02010600030101010101" pitchFamily="2" charset="-122"/>
              </a:rPr>
              <a:t>程序中定义了一个</a:t>
            </a:r>
            <a:r>
              <a:rPr lang="en-US" altLang="zh-CN" dirty="0">
                <a:solidFill>
                  <a:srgbClr val="000000"/>
                </a:solidFill>
                <a:latin typeface="Times New Roman" panose="02020603050405020304"/>
                <a:ea typeface="宋体" panose="02010600030101010101" pitchFamily="2" charset="-122"/>
              </a:rPr>
              <a:t>faces</a:t>
            </a:r>
            <a:r>
              <a:rPr lang="zh-CN" altLang="en-US" dirty="0">
                <a:solidFill>
                  <a:srgbClr val="000000"/>
                </a:solidFill>
                <a:latin typeface="宋体" panose="02010600030101010101" pitchFamily="2" charset="-122"/>
                <a:ea typeface="宋体" panose="02010600030101010101" pitchFamily="2" charset="-122"/>
              </a:rPr>
              <a:t>列表，其索引对应点数，元素用来统计该点数出现的次数。因为点数</a:t>
            </a:r>
            <a:r>
              <a:rPr lang="en-US" altLang="zh-CN" dirty="0">
                <a:solidFill>
                  <a:srgbClr val="000000"/>
                </a:solidFill>
                <a:latin typeface="Times New Roman" panose="02020603050405020304"/>
                <a:ea typeface="宋体" panose="02010600030101010101" pitchFamily="2" charset="-122"/>
              </a:rPr>
              <a:t>0</a:t>
            </a:r>
            <a:r>
              <a:rPr lang="zh-CN" altLang="en-US" dirty="0">
                <a:solidFill>
                  <a:srgbClr val="000000"/>
                </a:solidFill>
                <a:latin typeface="宋体" panose="02010600030101010101" pitchFamily="2" charset="-122"/>
                <a:ea typeface="宋体" panose="02010600030101010101" pitchFamily="2" charset="-122"/>
              </a:rPr>
              <a:t>和</a:t>
            </a:r>
            <a:r>
              <a:rPr lang="en-US" altLang="zh-CN" dirty="0">
                <a:solidFill>
                  <a:srgbClr val="000000"/>
                </a:solidFill>
                <a:latin typeface="Times New Roman" panose="02020603050405020304"/>
                <a:ea typeface="宋体" panose="02010600030101010101" pitchFamily="2" charset="-122"/>
              </a:rPr>
              <a:t>1</a:t>
            </a:r>
            <a:r>
              <a:rPr lang="zh-CN" altLang="en-US" dirty="0">
                <a:solidFill>
                  <a:srgbClr val="000000"/>
                </a:solidFill>
                <a:latin typeface="宋体" panose="02010600030101010101" pitchFamily="2" charset="-122"/>
                <a:ea typeface="宋体" panose="02010600030101010101" pitchFamily="2" charset="-122"/>
              </a:rPr>
              <a:t>在本次模拟中是不可能出现的，</a:t>
            </a:r>
            <a:r>
              <a:rPr lang="zh-CN" altLang="en-US" dirty="0" smtClean="0">
                <a:solidFill>
                  <a:srgbClr val="000000"/>
                </a:solidFill>
                <a:latin typeface="宋体" panose="02010600030101010101" pitchFamily="2" charset="-122"/>
                <a:ea typeface="宋体" panose="02010600030101010101" pitchFamily="2" charset="-122"/>
              </a:rPr>
              <a:t>所以</a:t>
            </a:r>
            <a:r>
              <a:rPr lang="en-US" altLang="zh-CN" dirty="0" smtClean="0">
                <a:solidFill>
                  <a:srgbClr val="000000"/>
                </a:solidFill>
                <a:latin typeface="Times New Roman" panose="02020603050405020304"/>
                <a:ea typeface="宋体" panose="02010600030101010101" pitchFamily="2" charset="-122"/>
              </a:rPr>
              <a:t>range</a:t>
            </a:r>
            <a:r>
              <a:rPr lang="zh-CN" altLang="en-US" dirty="0">
                <a:solidFill>
                  <a:srgbClr val="000000"/>
                </a:solidFill>
                <a:latin typeface="宋体" panose="02010600030101010101" pitchFamily="2" charset="-122"/>
                <a:ea typeface="宋体" panose="02010600030101010101" pitchFamily="2" charset="-122"/>
              </a:rPr>
              <a:t>函数的参数设定直接忽略了列表中索引</a:t>
            </a:r>
            <a:r>
              <a:rPr lang="en-US" altLang="zh-CN" dirty="0">
                <a:solidFill>
                  <a:srgbClr val="000000"/>
                </a:solidFill>
                <a:latin typeface="Times New Roman" panose="02020603050405020304"/>
                <a:ea typeface="宋体" panose="02010600030101010101" pitchFamily="2" charset="-122"/>
              </a:rPr>
              <a:t>0</a:t>
            </a:r>
            <a:r>
              <a:rPr lang="zh-CN" altLang="en-US" dirty="0">
                <a:solidFill>
                  <a:srgbClr val="000000"/>
                </a:solidFill>
                <a:latin typeface="宋体" panose="02010600030101010101" pitchFamily="2" charset="-122"/>
                <a:ea typeface="宋体" panose="02010600030101010101" pitchFamily="2" charset="-122"/>
              </a:rPr>
              <a:t>和索引</a:t>
            </a:r>
            <a:r>
              <a:rPr lang="en-US" altLang="zh-CN" dirty="0">
                <a:solidFill>
                  <a:srgbClr val="000000"/>
                </a:solidFill>
                <a:latin typeface="Times New Roman" panose="02020603050405020304"/>
                <a:ea typeface="宋体" panose="02010600030101010101" pitchFamily="2" charset="-122"/>
              </a:rPr>
              <a:t>1</a:t>
            </a:r>
            <a:r>
              <a:rPr lang="zh-CN" altLang="en-US" dirty="0">
                <a:solidFill>
                  <a:srgbClr val="000000"/>
                </a:solidFill>
                <a:latin typeface="宋体" panose="02010600030101010101" pitchFamily="2" charset="-122"/>
                <a:ea typeface="宋体" panose="02010600030101010101" pitchFamily="2" charset="-122"/>
              </a:rPr>
              <a:t>两个元素。</a:t>
            </a:r>
            <a:endParaRPr lang="zh-CN" altLang="en-US" dirty="0"/>
          </a:p>
        </p:txBody>
      </p:sp>
    </p:spTree>
  </p:cSld>
  <p:clrMapOvr>
    <a:masterClrMapping/>
  </p:clrMapOvr>
  <p:transition spd="slow">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198485" y="907319"/>
            <a:ext cx="10173810" cy="1323439"/>
          </a:xfrm>
          <a:prstGeom prst="rect">
            <a:avLst/>
          </a:prstGeom>
        </p:spPr>
        <p:txBody>
          <a:bodyPr wrap="square">
            <a:spAutoFit/>
          </a:bodyPr>
          <a:lstStyle/>
          <a:p>
            <a:r>
              <a:rPr lang="en-US" altLang="zh-CN" sz="2000" dirty="0">
                <a:solidFill>
                  <a:srgbClr val="000000"/>
                </a:solidFill>
                <a:latin typeface="黑体" panose="02010609060101010101" charset="-122"/>
                <a:ea typeface="黑体" panose="02010609060101010101" charset="-122"/>
              </a:rPr>
              <a:t>【</a:t>
            </a:r>
            <a:r>
              <a:rPr lang="zh-CN" altLang="en-US" sz="2000" dirty="0">
                <a:solidFill>
                  <a:srgbClr val="000000"/>
                </a:solidFill>
                <a:latin typeface="黑体" panose="02010609060101010101" charset="-122"/>
                <a:ea typeface="黑体" panose="02010609060101010101" charset="-122"/>
              </a:rPr>
              <a:t>例</a:t>
            </a:r>
            <a:r>
              <a:rPr lang="en-US" altLang="zh-CN" sz="2000" dirty="0">
                <a:solidFill>
                  <a:srgbClr val="000000"/>
                </a:solidFill>
                <a:latin typeface="黑体" panose="02010609060101010101" charset="-122"/>
                <a:ea typeface="黑体" panose="02010609060101010101" charset="-122"/>
              </a:rPr>
              <a:t>4-8】</a:t>
            </a:r>
            <a:r>
              <a:rPr lang="zh-CN" altLang="en-US" sz="2000" dirty="0">
                <a:solidFill>
                  <a:srgbClr val="000000"/>
                </a:solidFill>
                <a:latin typeface="宋体" panose="02010600030101010101" pitchFamily="2" charset="-122"/>
                <a:ea typeface="宋体" panose="02010600030101010101" pitchFamily="2" charset="-122"/>
              </a:rPr>
              <a:t>某餐厅推出了优惠下午茶套餐活动。顾客可以以优惠的价格从给定的糕点和给定的饮料中各选一款组成套餐。已知，指定的糕点包括：松饼、提拉米苏、芝士蛋糕和三明治；指定的饮料包括：红茶、咖啡和橙汁。请问，一共可以搭配出多少种套餐供客户选择？并请打印输出各种套餐详情。</a:t>
            </a:r>
            <a:endParaRPr lang="zh-CN" altLang="en-US" sz="2000" dirty="0"/>
          </a:p>
        </p:txBody>
      </p:sp>
      <p:sp>
        <p:nvSpPr>
          <p:cNvPr id="3" name="矩形 2"/>
          <p:cNvSpPr/>
          <p:nvPr/>
        </p:nvSpPr>
        <p:spPr>
          <a:xfrm>
            <a:off x="1361244" y="2541453"/>
            <a:ext cx="6096000" cy="369331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zh-CN" dirty="0"/>
              <a:t>#</a:t>
            </a:r>
            <a:r>
              <a:rPr lang="zh-CN" altLang="en-US" dirty="0"/>
              <a:t>为优惠下午茶搭配套餐</a:t>
            </a:r>
            <a:r>
              <a:rPr lang="zh-CN" altLang="en-US" dirty="0" smtClean="0"/>
              <a:t>。</a:t>
            </a:r>
            <a:endParaRPr lang="en-US" altLang="zh-CN" dirty="0"/>
          </a:p>
          <a:p>
            <a:r>
              <a:rPr lang="en-US" altLang="zh-CN" dirty="0"/>
              <a:t>snacks = ['</a:t>
            </a:r>
            <a:r>
              <a:rPr lang="zh-CN" altLang="en-US" dirty="0"/>
              <a:t>松饼</a:t>
            </a:r>
            <a:r>
              <a:rPr lang="en-US" altLang="zh-CN" dirty="0"/>
              <a:t>', '</a:t>
            </a:r>
            <a:r>
              <a:rPr lang="zh-CN" altLang="en-US" dirty="0"/>
              <a:t>提拉米苏</a:t>
            </a:r>
            <a:r>
              <a:rPr lang="en-US" altLang="zh-CN" dirty="0"/>
              <a:t>', '</a:t>
            </a:r>
            <a:r>
              <a:rPr lang="zh-CN" altLang="en-US" dirty="0"/>
              <a:t>芝士蛋糕</a:t>
            </a:r>
            <a:r>
              <a:rPr lang="en-US" altLang="zh-CN" dirty="0"/>
              <a:t>', '</a:t>
            </a:r>
            <a:r>
              <a:rPr lang="zh-CN" altLang="en-US" dirty="0"/>
              <a:t>三明治</a:t>
            </a:r>
            <a:r>
              <a:rPr lang="en-US" altLang="zh-CN" dirty="0"/>
              <a:t>']</a:t>
            </a:r>
            <a:endParaRPr lang="en-US" altLang="zh-CN" dirty="0"/>
          </a:p>
          <a:p>
            <a:r>
              <a:rPr lang="en-US" altLang="zh-CN" dirty="0"/>
              <a:t>drinks = ['</a:t>
            </a:r>
            <a:r>
              <a:rPr lang="zh-CN" altLang="en-US" dirty="0"/>
              <a:t>红茶</a:t>
            </a:r>
            <a:r>
              <a:rPr lang="en-US" altLang="zh-CN" dirty="0"/>
              <a:t>', '</a:t>
            </a:r>
            <a:r>
              <a:rPr lang="zh-CN" altLang="en-US" dirty="0"/>
              <a:t>咖啡</a:t>
            </a:r>
            <a:r>
              <a:rPr lang="en-US" altLang="zh-CN" dirty="0"/>
              <a:t>', '</a:t>
            </a:r>
            <a:r>
              <a:rPr lang="zh-CN" altLang="en-US" dirty="0"/>
              <a:t>橙汁</a:t>
            </a:r>
            <a:r>
              <a:rPr lang="en-US" altLang="zh-CN" dirty="0"/>
              <a:t>']</a:t>
            </a:r>
            <a:endParaRPr lang="en-US" altLang="zh-CN" dirty="0"/>
          </a:p>
          <a:p>
            <a:endParaRPr lang="en-US" altLang="zh-CN" dirty="0"/>
          </a:p>
          <a:p>
            <a:r>
              <a:rPr lang="en-US" altLang="zh-CN" dirty="0"/>
              <a:t>menus = []</a:t>
            </a:r>
            <a:endParaRPr lang="en-US" altLang="zh-CN" dirty="0"/>
          </a:p>
          <a:p>
            <a:r>
              <a:rPr lang="en-US" altLang="zh-CN" dirty="0"/>
              <a:t>for snack in snacks:</a:t>
            </a:r>
            <a:endParaRPr lang="en-US" altLang="zh-CN" dirty="0"/>
          </a:p>
          <a:p>
            <a:r>
              <a:rPr lang="en-US" altLang="zh-CN" dirty="0"/>
              <a:t>     for drink in drinks:</a:t>
            </a:r>
            <a:endParaRPr lang="en-US" altLang="zh-CN" dirty="0"/>
          </a:p>
          <a:p>
            <a:r>
              <a:rPr lang="en-US" altLang="zh-CN" dirty="0"/>
              <a:t>         menu = (snack, drink)</a:t>
            </a:r>
            <a:endParaRPr lang="en-US" altLang="zh-CN" dirty="0"/>
          </a:p>
          <a:p>
            <a:r>
              <a:rPr lang="en-US" altLang="zh-CN" dirty="0"/>
              <a:t>         </a:t>
            </a:r>
            <a:r>
              <a:rPr lang="en-US" altLang="zh-CN" dirty="0" err="1"/>
              <a:t>menus.append</a:t>
            </a:r>
            <a:r>
              <a:rPr lang="en-US" altLang="zh-CN" dirty="0"/>
              <a:t>(menu)</a:t>
            </a:r>
            <a:endParaRPr lang="en-US" altLang="zh-CN" dirty="0"/>
          </a:p>
          <a:p>
            <a:endParaRPr lang="en-US" altLang="zh-CN" dirty="0"/>
          </a:p>
          <a:p>
            <a:r>
              <a:rPr lang="en-US" altLang="zh-CN" dirty="0"/>
              <a:t>print("</a:t>
            </a:r>
            <a:r>
              <a:rPr lang="zh-CN" altLang="en-US" dirty="0"/>
              <a:t>优惠下午茶可提供的搭配套餐如下</a:t>
            </a:r>
            <a:r>
              <a:rPr lang="en-US" altLang="zh-CN" dirty="0"/>
              <a:t>:")</a:t>
            </a:r>
            <a:endParaRPr lang="en-US" altLang="zh-CN" dirty="0"/>
          </a:p>
          <a:p>
            <a:r>
              <a:rPr lang="en-US" altLang="zh-CN" dirty="0"/>
              <a:t>for menu in menus:</a:t>
            </a:r>
            <a:endParaRPr lang="en-US" altLang="zh-CN" dirty="0"/>
          </a:p>
          <a:p>
            <a:r>
              <a:rPr lang="en-US" altLang="zh-CN" dirty="0"/>
              <a:t>    print(menu)</a:t>
            </a:r>
            <a:endParaRPr lang="zh-CN" altLang="en-US" dirty="0"/>
          </a:p>
        </p:txBody>
      </p:sp>
      <p:sp>
        <p:nvSpPr>
          <p:cNvPr id="5" name="矩形 4"/>
          <p:cNvSpPr/>
          <p:nvPr/>
        </p:nvSpPr>
        <p:spPr>
          <a:xfrm>
            <a:off x="5953960" y="4112904"/>
            <a:ext cx="593027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dirty="0"/>
              <a:t>menus = [(snack, drink) for snack in snacks for drink in drinks]</a:t>
            </a:r>
            <a:endParaRPr lang="zh-CN" altLang="en-US" dirty="0"/>
          </a:p>
        </p:txBody>
      </p:sp>
      <p:sp>
        <p:nvSpPr>
          <p:cNvPr id="6" name="右大括号 5"/>
          <p:cNvSpPr/>
          <p:nvPr/>
        </p:nvSpPr>
        <p:spPr>
          <a:xfrm>
            <a:off x="5388746" y="3835153"/>
            <a:ext cx="443883" cy="1012055"/>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198483" y="362016"/>
            <a:ext cx="7483877" cy="2246769"/>
          </a:xfrm>
          <a:prstGeom prst="rect">
            <a:avLst/>
          </a:prstGeom>
        </p:spPr>
        <p:txBody>
          <a:bodyPr wrap="square">
            <a:spAutoFit/>
          </a:bodyPr>
          <a:lstStyle/>
          <a:p>
            <a:r>
              <a:rPr lang="en-US" altLang="zh-CN" sz="2000" dirty="0">
                <a:solidFill>
                  <a:srgbClr val="000000"/>
                </a:solidFill>
                <a:latin typeface="黑体" panose="02010609060101010101" charset="-122"/>
                <a:ea typeface="黑体" panose="02010609060101010101" charset="-122"/>
              </a:rPr>
              <a:t>【</a:t>
            </a:r>
            <a:r>
              <a:rPr lang="zh-CN" altLang="en-US" sz="2000" dirty="0">
                <a:solidFill>
                  <a:srgbClr val="000000"/>
                </a:solidFill>
                <a:latin typeface="黑体" panose="02010609060101010101" charset="-122"/>
                <a:ea typeface="黑体" panose="02010609060101010101" charset="-122"/>
              </a:rPr>
              <a:t>例</a:t>
            </a:r>
            <a:r>
              <a:rPr lang="en-US" altLang="zh-CN" sz="2000" dirty="0" smtClean="0">
                <a:solidFill>
                  <a:srgbClr val="000000"/>
                </a:solidFill>
                <a:latin typeface="黑体" panose="02010609060101010101" charset="-122"/>
                <a:ea typeface="黑体" panose="02010609060101010101" charset="-122"/>
              </a:rPr>
              <a:t>4-9】</a:t>
            </a:r>
            <a:r>
              <a:rPr lang="zh-CN" altLang="en-US" sz="2000" dirty="0" smtClean="0">
                <a:solidFill>
                  <a:srgbClr val="000000"/>
                </a:solidFill>
                <a:latin typeface="黑体" panose="02010609060101010101" charset="-122"/>
                <a:ea typeface="黑体" panose="02010609060101010101" charset="-122"/>
              </a:rPr>
              <a:t>编写一个从</a:t>
            </a:r>
            <a:r>
              <a:rPr lang="en-US" altLang="zh-CN" sz="2000" dirty="0" smtClean="0">
                <a:solidFill>
                  <a:srgbClr val="000000"/>
                </a:solidFill>
                <a:latin typeface="黑体" panose="02010609060101010101" charset="-122"/>
                <a:ea typeface="黑体" panose="02010609060101010101" charset="-122"/>
              </a:rPr>
              <a:t>52</a:t>
            </a:r>
            <a:r>
              <a:rPr lang="zh-CN" altLang="en-US" sz="2000" dirty="0" smtClean="0">
                <a:solidFill>
                  <a:srgbClr val="000000"/>
                </a:solidFill>
                <a:latin typeface="黑体" panose="02010609060101010101" charset="-122"/>
                <a:ea typeface="黑体" panose="02010609060101010101" charset="-122"/>
              </a:rPr>
              <a:t>张扑克牌中随机抽取</a:t>
            </a:r>
            <a:r>
              <a:rPr lang="en-US" altLang="zh-CN" sz="2000" dirty="0" smtClean="0">
                <a:solidFill>
                  <a:srgbClr val="000000"/>
                </a:solidFill>
                <a:latin typeface="黑体" panose="02010609060101010101" charset="-122"/>
                <a:ea typeface="黑体" panose="02010609060101010101" charset="-122"/>
              </a:rPr>
              <a:t>4</a:t>
            </a:r>
            <a:r>
              <a:rPr lang="zh-CN" altLang="en-US" sz="2000" dirty="0" smtClean="0">
                <a:solidFill>
                  <a:srgbClr val="000000"/>
                </a:solidFill>
                <a:latin typeface="黑体" panose="02010609060101010101" charset="-122"/>
                <a:ea typeface="黑体" panose="02010609060101010101" charset="-122"/>
              </a:rPr>
              <a:t>张牌的程序</a:t>
            </a:r>
            <a:endParaRPr lang="en-US" altLang="zh-CN" sz="2000" dirty="0" smtClean="0">
              <a:solidFill>
                <a:srgbClr val="000000"/>
              </a:solidFill>
              <a:latin typeface="黑体" panose="02010609060101010101" charset="-122"/>
              <a:ea typeface="黑体" panose="02010609060101010101" charset="-122"/>
            </a:endParaRPr>
          </a:p>
          <a:p>
            <a:r>
              <a:rPr lang="zh-CN" altLang="en-US" sz="2000" dirty="0" smtClean="0"/>
              <a:t>分析：</a:t>
            </a:r>
            <a:endParaRPr lang="en-US" altLang="zh-CN" sz="2000" dirty="0"/>
          </a:p>
          <a:p>
            <a:r>
              <a:rPr lang="en-US" altLang="zh-CN" sz="2000" dirty="0" smtClean="0"/>
              <a:t>1</a:t>
            </a:r>
            <a:r>
              <a:rPr lang="zh-CN" altLang="en-US" sz="2000" dirty="0" smtClean="0"/>
              <a:t>、牌用</a:t>
            </a:r>
            <a:r>
              <a:rPr lang="en-US" altLang="zh-CN" sz="2000" dirty="0" smtClean="0"/>
              <a:t>0-51</a:t>
            </a:r>
            <a:r>
              <a:rPr lang="zh-CN" altLang="en-US" sz="2000" dirty="0" smtClean="0"/>
              <a:t>的列表表示</a:t>
            </a:r>
            <a:endParaRPr lang="en-US" altLang="zh-CN" sz="2000" dirty="0" smtClean="0"/>
          </a:p>
          <a:p>
            <a:r>
              <a:rPr lang="en-US" altLang="zh-CN" sz="2000" dirty="0" smtClean="0"/>
              <a:t>2</a:t>
            </a:r>
            <a:r>
              <a:rPr lang="zh-CN" altLang="en-US" sz="2000" dirty="0" smtClean="0"/>
              <a:t>、牌的数字</a:t>
            </a:r>
            <a:r>
              <a:rPr lang="en-US" altLang="zh-CN" sz="2000" dirty="0" smtClean="0"/>
              <a:t>0-12</a:t>
            </a:r>
            <a:r>
              <a:rPr lang="zh-CN" altLang="en-US" sz="2000" dirty="0" smtClean="0"/>
              <a:t>代表</a:t>
            </a:r>
            <a:r>
              <a:rPr lang="en-US" altLang="zh-CN" sz="2000" dirty="0" smtClean="0"/>
              <a:t>13</a:t>
            </a:r>
            <a:r>
              <a:rPr lang="zh-CN" altLang="en-US" sz="2000" dirty="0" smtClean="0"/>
              <a:t>个黑桃，</a:t>
            </a:r>
            <a:r>
              <a:rPr lang="en-US" altLang="zh-CN" sz="2000" dirty="0" smtClean="0"/>
              <a:t>13-25</a:t>
            </a:r>
            <a:r>
              <a:rPr lang="zh-CN" altLang="en-US" sz="2000" dirty="0" smtClean="0"/>
              <a:t>代表</a:t>
            </a:r>
            <a:r>
              <a:rPr lang="en-US" altLang="zh-CN" sz="2000" dirty="0" smtClean="0"/>
              <a:t>13</a:t>
            </a:r>
            <a:r>
              <a:rPr lang="zh-CN" altLang="en-US" sz="2000" dirty="0" smtClean="0"/>
              <a:t>个红桃，</a:t>
            </a:r>
            <a:r>
              <a:rPr lang="en-US" altLang="zh-CN" sz="2000" dirty="0" smtClean="0"/>
              <a:t>26-38</a:t>
            </a:r>
            <a:r>
              <a:rPr lang="zh-CN" altLang="en-US" sz="2000" dirty="0" smtClean="0"/>
              <a:t>代表</a:t>
            </a:r>
            <a:r>
              <a:rPr lang="en-US" altLang="zh-CN" sz="2000" dirty="0" smtClean="0"/>
              <a:t>13</a:t>
            </a:r>
            <a:r>
              <a:rPr lang="zh-CN" altLang="en-US" sz="2000" dirty="0" smtClean="0"/>
              <a:t>个方块，</a:t>
            </a:r>
            <a:r>
              <a:rPr lang="en-US" altLang="zh-CN" sz="2000" dirty="0" smtClean="0"/>
              <a:t>39-51</a:t>
            </a:r>
            <a:r>
              <a:rPr lang="zh-CN" altLang="en-US" sz="2000" dirty="0" smtClean="0"/>
              <a:t>代表</a:t>
            </a:r>
            <a:r>
              <a:rPr lang="en-US" altLang="zh-CN" sz="2000" dirty="0" smtClean="0"/>
              <a:t>13</a:t>
            </a:r>
            <a:r>
              <a:rPr lang="zh-CN" altLang="en-US" sz="2000" dirty="0" smtClean="0"/>
              <a:t>个梅花</a:t>
            </a:r>
            <a:endParaRPr lang="en-US" altLang="zh-CN" sz="2000" dirty="0" smtClean="0"/>
          </a:p>
          <a:p>
            <a:r>
              <a:rPr lang="en-US" altLang="zh-CN" sz="2000" dirty="0" smtClean="0"/>
              <a:t>3</a:t>
            </a:r>
            <a:r>
              <a:rPr lang="zh-CN" altLang="en-US" sz="2000" dirty="0" smtClean="0"/>
              <a:t>、</a:t>
            </a:r>
            <a:r>
              <a:rPr lang="en-US" altLang="zh-CN" sz="2000" dirty="0" err="1" smtClean="0"/>
              <a:t>cardNumber</a:t>
            </a:r>
            <a:r>
              <a:rPr lang="en-US" altLang="zh-CN" sz="2000" dirty="0" smtClean="0"/>
              <a:t>//13-------</a:t>
            </a:r>
            <a:r>
              <a:rPr lang="zh-CN" altLang="en-US" sz="2000" dirty="0" smtClean="0"/>
              <a:t>花色，</a:t>
            </a:r>
            <a:r>
              <a:rPr lang="en-US" altLang="zh-CN" sz="2000" dirty="0"/>
              <a:t> </a:t>
            </a:r>
            <a:r>
              <a:rPr lang="en-US" altLang="zh-CN" sz="2000" dirty="0" smtClean="0"/>
              <a:t>cardNumber%13------</a:t>
            </a:r>
            <a:r>
              <a:rPr lang="zh-CN" altLang="en-US" sz="2000" dirty="0" smtClean="0"/>
              <a:t>牌的大小</a:t>
            </a:r>
            <a:endParaRPr lang="en-US" altLang="zh-CN" sz="2000" dirty="0" smtClean="0"/>
          </a:p>
          <a:p>
            <a:r>
              <a:rPr lang="en-US" altLang="zh-CN" sz="2000" dirty="0" smtClean="0"/>
              <a:t>4</a:t>
            </a:r>
            <a:r>
              <a:rPr lang="zh-CN" altLang="en-US" sz="2000" dirty="0" smtClean="0"/>
              <a:t>、显示列表的前四张</a:t>
            </a:r>
            <a:endParaRPr lang="zh-CN" altLang="en-US" sz="2000" dirty="0"/>
          </a:p>
        </p:txBody>
      </p:sp>
      <p:sp>
        <p:nvSpPr>
          <p:cNvPr id="4" name="矩形 3"/>
          <p:cNvSpPr/>
          <p:nvPr/>
        </p:nvSpPr>
        <p:spPr>
          <a:xfrm>
            <a:off x="5515993" y="2328362"/>
            <a:ext cx="6096000" cy="443198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zh-CN" sz="1600" dirty="0"/>
              <a:t># Create a deck of cards</a:t>
            </a:r>
            <a:endParaRPr lang="en-US" altLang="zh-CN" sz="1600" dirty="0"/>
          </a:p>
          <a:p>
            <a:r>
              <a:rPr lang="en-US" altLang="zh-CN" sz="1600" dirty="0"/>
              <a:t>deck = [x for x in range(0, 52)]</a:t>
            </a:r>
            <a:endParaRPr lang="en-US" altLang="zh-CN" sz="1600" dirty="0"/>
          </a:p>
          <a:p>
            <a:endParaRPr lang="en-US" altLang="zh-CN" sz="1600" dirty="0"/>
          </a:p>
          <a:p>
            <a:r>
              <a:rPr lang="en-US" altLang="zh-CN" sz="1600" dirty="0"/>
              <a:t># Create suits and ranks lists</a:t>
            </a:r>
            <a:endParaRPr lang="en-US" altLang="zh-CN" sz="1600" dirty="0"/>
          </a:p>
          <a:p>
            <a:r>
              <a:rPr lang="en-US" altLang="zh-CN" sz="1600" dirty="0"/>
              <a:t>suits = ["Spades", "Hearts", "Diamonds", "Clubs"]</a:t>
            </a:r>
            <a:endParaRPr lang="en-US" altLang="zh-CN" sz="1600" dirty="0"/>
          </a:p>
          <a:p>
            <a:r>
              <a:rPr lang="en-US" altLang="zh-CN" sz="1600" dirty="0"/>
              <a:t>ranks = ["Ace", "2", "3", "4", "5", "6", "7", "8", "9",</a:t>
            </a:r>
            <a:endParaRPr lang="en-US" altLang="zh-CN" sz="1600" dirty="0"/>
          </a:p>
          <a:p>
            <a:r>
              <a:rPr lang="en-US" altLang="zh-CN" sz="1600" dirty="0"/>
              <a:t>      "10", "Jack", "Queen", "King"]</a:t>
            </a:r>
            <a:endParaRPr lang="en-US" altLang="zh-CN" sz="1600" dirty="0"/>
          </a:p>
          <a:p>
            <a:r>
              <a:rPr lang="en-US" altLang="zh-CN" sz="1600" dirty="0"/>
              <a:t>        </a:t>
            </a:r>
            <a:endParaRPr lang="en-US" altLang="zh-CN" sz="1600" dirty="0"/>
          </a:p>
          <a:p>
            <a:r>
              <a:rPr lang="en-US" altLang="zh-CN" sz="1600" dirty="0"/>
              <a:t># Shuffle the cards</a:t>
            </a:r>
            <a:endParaRPr lang="en-US" altLang="zh-CN" sz="1600" dirty="0"/>
          </a:p>
          <a:p>
            <a:r>
              <a:rPr lang="en-US" altLang="zh-CN" sz="1600" dirty="0"/>
              <a:t>import random</a:t>
            </a:r>
            <a:endParaRPr lang="en-US" altLang="zh-CN" sz="1600" dirty="0"/>
          </a:p>
          <a:p>
            <a:r>
              <a:rPr lang="en-US" altLang="zh-CN" sz="1600" dirty="0" err="1"/>
              <a:t>random.shuffle</a:t>
            </a:r>
            <a:r>
              <a:rPr lang="en-US" altLang="zh-CN" sz="1600" dirty="0"/>
              <a:t>(deck)</a:t>
            </a:r>
            <a:endParaRPr lang="en-US" altLang="zh-CN" sz="1600" dirty="0"/>
          </a:p>
          <a:p>
            <a:endParaRPr lang="en-US" altLang="zh-CN" sz="1600" dirty="0"/>
          </a:p>
          <a:p>
            <a:r>
              <a:rPr lang="en-US" altLang="zh-CN" sz="1600" dirty="0"/>
              <a:t># Display the first four cards</a:t>
            </a:r>
            <a:endParaRPr lang="en-US" altLang="zh-CN" sz="1600" dirty="0"/>
          </a:p>
          <a:p>
            <a:r>
              <a:rPr lang="en-US" altLang="zh-CN" sz="1600" dirty="0"/>
              <a:t>for </a:t>
            </a:r>
            <a:r>
              <a:rPr lang="en-US" altLang="zh-CN" sz="1600" dirty="0" err="1"/>
              <a:t>i</a:t>
            </a:r>
            <a:r>
              <a:rPr lang="en-US" altLang="zh-CN" sz="1600" dirty="0"/>
              <a:t> in range(4):</a:t>
            </a:r>
            <a:endParaRPr lang="en-US" altLang="zh-CN" sz="1600" dirty="0"/>
          </a:p>
          <a:p>
            <a:r>
              <a:rPr lang="en-US" altLang="zh-CN" sz="1600" dirty="0"/>
              <a:t>    suit = suits[deck[</a:t>
            </a:r>
            <a:r>
              <a:rPr lang="en-US" altLang="zh-CN" sz="1600" dirty="0" err="1"/>
              <a:t>i</a:t>
            </a:r>
            <a:r>
              <a:rPr lang="en-US" altLang="zh-CN" sz="1600" dirty="0"/>
              <a:t>] // 13]</a:t>
            </a:r>
            <a:endParaRPr lang="en-US" altLang="zh-CN" sz="1600" dirty="0"/>
          </a:p>
          <a:p>
            <a:r>
              <a:rPr lang="en-US" altLang="zh-CN" sz="1600" dirty="0"/>
              <a:t>    rank = ranks[deck[</a:t>
            </a:r>
            <a:r>
              <a:rPr lang="en-US" altLang="zh-CN" sz="1600" dirty="0" err="1"/>
              <a:t>i</a:t>
            </a:r>
            <a:r>
              <a:rPr lang="en-US" altLang="zh-CN" sz="1600" dirty="0"/>
              <a:t>] % 13]</a:t>
            </a:r>
            <a:endParaRPr lang="en-US" altLang="zh-CN" sz="1600" dirty="0"/>
          </a:p>
          <a:p>
            <a:r>
              <a:rPr lang="en-US" altLang="zh-CN" sz="1600" dirty="0"/>
              <a:t>    print("Card number", deck[</a:t>
            </a:r>
            <a:r>
              <a:rPr lang="en-US" altLang="zh-CN" sz="1600" dirty="0" err="1"/>
              <a:t>i</a:t>
            </a:r>
            <a:r>
              <a:rPr lang="en-US" altLang="zh-CN" sz="1600" dirty="0"/>
              <a:t>], "is", rank, "of", suit)</a:t>
            </a:r>
            <a:endParaRPr lang="zh-CN" altLang="en-US" sz="1600"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716567" y="578040"/>
            <a:ext cx="3728621" cy="369332"/>
          </a:xfrm>
          <a:prstGeom prst="rect">
            <a:avLst/>
          </a:prstGeom>
          <a:noFill/>
        </p:spPr>
        <p:txBody>
          <a:bodyPr wrap="square" rtlCol="0">
            <a:spAutoFit/>
          </a:bodyPr>
          <a:lstStyle/>
          <a:p>
            <a:r>
              <a:rPr lang="zh-CN" altLang="en-US" dirty="0" smtClean="0"/>
              <a:t>作业</a:t>
            </a:r>
            <a:endParaRPr lang="zh-CN" altLang="en-US" dirty="0"/>
          </a:p>
        </p:txBody>
      </p:sp>
      <p:sp>
        <p:nvSpPr>
          <p:cNvPr id="7" name="矩形 6"/>
          <p:cNvSpPr/>
          <p:nvPr/>
        </p:nvSpPr>
        <p:spPr>
          <a:xfrm>
            <a:off x="1712538" y="1096197"/>
            <a:ext cx="10479462" cy="5201424"/>
          </a:xfrm>
          <a:prstGeom prst="rect">
            <a:avLst/>
          </a:prstGeom>
        </p:spPr>
        <p:txBody>
          <a:bodyPr wrap="square">
            <a:spAutoFit/>
          </a:bodyPr>
          <a:lstStyle/>
          <a:p>
            <a:r>
              <a:rPr lang="en-US" altLang="zh-CN" dirty="0">
                <a:solidFill>
                  <a:srgbClr val="000000"/>
                </a:solidFill>
                <a:latin typeface="Times New Roman" panose="02020603050405020304"/>
              </a:rPr>
              <a:t>1. </a:t>
            </a:r>
            <a:r>
              <a:rPr lang="zh-CN" altLang="en-US" dirty="0">
                <a:solidFill>
                  <a:srgbClr val="000000"/>
                </a:solidFill>
                <a:latin typeface="宋体" panose="02010600030101010101" pitchFamily="2" charset="-122"/>
                <a:ea typeface="宋体" panose="02010600030101010101" pitchFamily="2" charset="-122"/>
              </a:rPr>
              <a:t>已知有列表</a:t>
            </a:r>
            <a:r>
              <a:rPr lang="en-US" altLang="zh-CN" dirty="0">
                <a:solidFill>
                  <a:srgbClr val="000000"/>
                </a:solidFill>
                <a:latin typeface="Times New Roman" panose="02020603050405020304"/>
                <a:ea typeface="宋体" panose="02010600030101010101" pitchFamily="2" charset="-122"/>
              </a:rPr>
              <a:t>l=[54,36,75,28,50]</a:t>
            </a:r>
            <a:r>
              <a:rPr lang="zh-CN" altLang="en-US" dirty="0">
                <a:solidFill>
                  <a:srgbClr val="000000"/>
                </a:solidFill>
                <a:latin typeface="宋体" panose="02010600030101010101" pitchFamily="2" charset="-122"/>
                <a:ea typeface="宋体" panose="02010600030101010101" pitchFamily="2" charset="-122"/>
              </a:rPr>
              <a:t>，请根据要求完成一下操作：</a:t>
            </a:r>
            <a:endParaRPr lang="zh-CN" altLang="en-US" dirty="0">
              <a:solidFill>
                <a:srgbClr val="000000"/>
              </a:solidFill>
              <a:latin typeface="宋体" panose="02010600030101010101" pitchFamily="2" charset="-122"/>
              <a:ea typeface="宋体" panose="02010600030101010101" pitchFamily="2" charset="-122"/>
            </a:endParaRPr>
          </a:p>
          <a:p>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imes New Roman" panose="02020603050405020304"/>
                <a:ea typeface="宋体" panose="02010600030101010101" pitchFamily="2" charset="-122"/>
              </a:rPr>
              <a:t>1</a:t>
            </a:r>
            <a:r>
              <a:rPr lang="zh-CN" altLang="en-US" dirty="0">
                <a:solidFill>
                  <a:srgbClr val="000000"/>
                </a:solidFill>
                <a:latin typeface="宋体" panose="02010600030101010101" pitchFamily="2" charset="-122"/>
                <a:ea typeface="宋体" panose="02010600030101010101" pitchFamily="2" charset="-122"/>
              </a:rPr>
              <a:t>）在列表尾部插入元素</a:t>
            </a:r>
            <a:r>
              <a:rPr lang="en-US" altLang="zh-CN" dirty="0">
                <a:solidFill>
                  <a:srgbClr val="000000"/>
                </a:solidFill>
                <a:latin typeface="Times New Roman" panose="02020603050405020304"/>
                <a:ea typeface="宋体" panose="02010600030101010101" pitchFamily="2" charset="-122"/>
              </a:rPr>
              <a:t>42</a:t>
            </a:r>
            <a:r>
              <a:rPr lang="zh-CN" altLang="en-US" dirty="0">
                <a:solidFill>
                  <a:srgbClr val="000000"/>
                </a:solidFill>
                <a:latin typeface="宋体" panose="02010600030101010101" pitchFamily="2" charset="-122"/>
                <a:ea typeface="宋体" panose="02010600030101010101" pitchFamily="2" charset="-122"/>
              </a:rPr>
              <a:t>；</a:t>
            </a:r>
            <a:endParaRPr lang="zh-CN" altLang="en-US" dirty="0">
              <a:solidFill>
                <a:srgbClr val="000000"/>
              </a:solidFill>
              <a:latin typeface="宋体" panose="02010600030101010101" pitchFamily="2" charset="-122"/>
              <a:ea typeface="宋体" panose="02010600030101010101" pitchFamily="2" charset="-122"/>
            </a:endParaRPr>
          </a:p>
          <a:p>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imes New Roman" panose="02020603050405020304"/>
                <a:ea typeface="宋体" panose="02010600030101010101" pitchFamily="2" charset="-122"/>
              </a:rPr>
              <a:t>2</a:t>
            </a:r>
            <a:r>
              <a:rPr lang="zh-CN" altLang="en-US" dirty="0">
                <a:solidFill>
                  <a:srgbClr val="000000"/>
                </a:solidFill>
                <a:latin typeface="宋体" panose="02010600030101010101" pitchFamily="2" charset="-122"/>
                <a:ea typeface="宋体" panose="02010600030101010101" pitchFamily="2" charset="-122"/>
              </a:rPr>
              <a:t>）在</a:t>
            </a:r>
            <a:r>
              <a:rPr lang="en-US" altLang="zh-CN" dirty="0">
                <a:solidFill>
                  <a:srgbClr val="000000"/>
                </a:solidFill>
                <a:latin typeface="Times New Roman" panose="02020603050405020304"/>
                <a:ea typeface="宋体" panose="02010600030101010101" pitchFamily="2" charset="-122"/>
              </a:rPr>
              <a:t>28</a:t>
            </a:r>
            <a:r>
              <a:rPr lang="zh-CN" altLang="en-US" dirty="0">
                <a:solidFill>
                  <a:srgbClr val="000000"/>
                </a:solidFill>
                <a:latin typeface="宋体" panose="02010600030101010101" pitchFamily="2" charset="-122"/>
                <a:ea typeface="宋体" panose="02010600030101010101" pitchFamily="2" charset="-122"/>
              </a:rPr>
              <a:t>前面插入元素</a:t>
            </a:r>
            <a:r>
              <a:rPr lang="en-US" altLang="zh-CN" dirty="0">
                <a:solidFill>
                  <a:srgbClr val="000000"/>
                </a:solidFill>
                <a:latin typeface="Times New Roman" panose="02020603050405020304"/>
                <a:ea typeface="宋体" panose="02010600030101010101" pitchFamily="2" charset="-122"/>
              </a:rPr>
              <a:t>66</a:t>
            </a:r>
            <a:r>
              <a:rPr lang="zh-CN" altLang="en-US" dirty="0">
                <a:solidFill>
                  <a:srgbClr val="000000"/>
                </a:solidFill>
                <a:latin typeface="宋体" panose="02010600030101010101" pitchFamily="2" charset="-122"/>
                <a:ea typeface="宋体" panose="02010600030101010101" pitchFamily="2" charset="-122"/>
              </a:rPr>
              <a:t>；</a:t>
            </a:r>
            <a:endParaRPr lang="zh-CN" altLang="en-US" dirty="0">
              <a:solidFill>
                <a:srgbClr val="000000"/>
              </a:solidFill>
              <a:latin typeface="宋体" panose="02010600030101010101" pitchFamily="2" charset="-122"/>
              <a:ea typeface="宋体" panose="02010600030101010101" pitchFamily="2" charset="-122"/>
            </a:endParaRPr>
          </a:p>
          <a:p>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imes New Roman" panose="02020603050405020304"/>
                <a:ea typeface="宋体" panose="02010600030101010101" pitchFamily="2" charset="-122"/>
              </a:rPr>
              <a:t>3</a:t>
            </a:r>
            <a:r>
              <a:rPr lang="zh-CN" altLang="en-US" dirty="0">
                <a:solidFill>
                  <a:srgbClr val="000000"/>
                </a:solidFill>
                <a:latin typeface="宋体" panose="02010600030101010101" pitchFamily="2" charset="-122"/>
                <a:ea typeface="宋体" panose="02010600030101010101" pitchFamily="2" charset="-122"/>
              </a:rPr>
              <a:t>）删除并输出元素</a:t>
            </a:r>
            <a:r>
              <a:rPr lang="en-US" altLang="zh-CN" dirty="0">
                <a:solidFill>
                  <a:srgbClr val="000000"/>
                </a:solidFill>
                <a:latin typeface="Times New Roman" panose="02020603050405020304"/>
                <a:ea typeface="宋体" panose="02010600030101010101" pitchFamily="2" charset="-122"/>
              </a:rPr>
              <a:t>28</a:t>
            </a:r>
            <a:r>
              <a:rPr lang="zh-CN" altLang="en-US" dirty="0">
                <a:solidFill>
                  <a:srgbClr val="000000"/>
                </a:solidFill>
                <a:latin typeface="宋体" panose="02010600030101010101" pitchFamily="2" charset="-122"/>
                <a:ea typeface="宋体" panose="02010600030101010101" pitchFamily="2" charset="-122"/>
              </a:rPr>
              <a:t>；</a:t>
            </a:r>
            <a:endParaRPr lang="zh-CN" altLang="en-US" dirty="0">
              <a:solidFill>
                <a:srgbClr val="000000"/>
              </a:solidFill>
              <a:latin typeface="宋体" panose="02010600030101010101" pitchFamily="2" charset="-122"/>
              <a:ea typeface="宋体" panose="02010600030101010101" pitchFamily="2" charset="-122"/>
            </a:endParaRPr>
          </a:p>
          <a:p>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imes New Roman" panose="02020603050405020304"/>
                <a:ea typeface="宋体" panose="02010600030101010101" pitchFamily="2" charset="-122"/>
              </a:rPr>
              <a:t>4</a:t>
            </a:r>
            <a:r>
              <a:rPr lang="zh-CN" altLang="en-US" dirty="0">
                <a:solidFill>
                  <a:srgbClr val="000000"/>
                </a:solidFill>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将</a:t>
            </a:r>
            <a:r>
              <a:rPr lang="zh-CN" altLang="en-US" dirty="0">
                <a:solidFill>
                  <a:srgbClr val="000000"/>
                </a:solidFill>
                <a:latin typeface="宋体" panose="02010600030101010101" pitchFamily="2" charset="-122"/>
                <a:ea typeface="宋体" panose="02010600030101010101" pitchFamily="2" charset="-122"/>
              </a:rPr>
              <a:t>列表按降序排序；</a:t>
            </a:r>
            <a:endParaRPr lang="zh-CN" altLang="en-US" dirty="0">
              <a:solidFill>
                <a:srgbClr val="000000"/>
              </a:solidFill>
              <a:latin typeface="宋体" panose="02010600030101010101" pitchFamily="2" charset="-122"/>
              <a:ea typeface="宋体" panose="02010600030101010101" pitchFamily="2" charset="-122"/>
            </a:endParaRPr>
          </a:p>
          <a:p>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imes New Roman" panose="02020603050405020304"/>
                <a:ea typeface="宋体" panose="02010600030101010101" pitchFamily="2" charset="-122"/>
              </a:rPr>
              <a:t>5</a:t>
            </a:r>
            <a:r>
              <a:rPr lang="zh-CN" altLang="en-US" dirty="0">
                <a:solidFill>
                  <a:srgbClr val="000000"/>
                </a:solidFill>
                <a:latin typeface="宋体" panose="02010600030101010101" pitchFamily="2" charset="-122"/>
                <a:ea typeface="宋体" panose="02010600030101010101" pitchFamily="2" charset="-122"/>
              </a:rPr>
              <a:t>）清空整个列表</a:t>
            </a:r>
            <a:r>
              <a:rPr lang="zh-CN" altLang="en-US" dirty="0" smtClean="0">
                <a:solidFill>
                  <a:srgbClr val="000000"/>
                </a:solidFill>
                <a:latin typeface="宋体" panose="02010600030101010101" pitchFamily="2" charset="-122"/>
                <a:ea typeface="宋体" panose="02010600030101010101" pitchFamily="2" charset="-122"/>
              </a:rPr>
              <a:t>。</a:t>
            </a:r>
            <a:endParaRPr lang="en-US" altLang="zh-CN" dirty="0" smtClean="0">
              <a:solidFill>
                <a:srgbClr val="000000"/>
              </a:solidFill>
              <a:latin typeface="宋体" panose="02010600030101010101" pitchFamily="2" charset="-122"/>
              <a:ea typeface="宋体" panose="02010600030101010101" pitchFamily="2" charset="-122"/>
            </a:endParaRPr>
          </a:p>
          <a:p>
            <a:endParaRPr lang="zh-CN" altLang="en-US" dirty="0">
              <a:solidFill>
                <a:srgbClr val="000000"/>
              </a:solidFill>
              <a:latin typeface="宋体" panose="02010600030101010101" pitchFamily="2" charset="-122"/>
              <a:ea typeface="宋体" panose="02010600030101010101" pitchFamily="2" charset="-122"/>
            </a:endParaRPr>
          </a:p>
          <a:p>
            <a:r>
              <a:rPr lang="en-US" altLang="zh-CN" dirty="0">
                <a:solidFill>
                  <a:srgbClr val="000000"/>
                </a:solidFill>
                <a:latin typeface="Times New Roman" panose="02020603050405020304"/>
                <a:ea typeface="宋体" panose="02010600030101010101" pitchFamily="2" charset="-122"/>
              </a:rPr>
              <a:t>2. </a:t>
            </a:r>
            <a:r>
              <a:rPr lang="zh-CN" altLang="en-US" dirty="0">
                <a:solidFill>
                  <a:srgbClr val="000000"/>
                </a:solidFill>
                <a:latin typeface="宋体" panose="02010600030101010101" pitchFamily="2" charset="-122"/>
                <a:ea typeface="宋体" panose="02010600030101010101" pitchFamily="2" charset="-122"/>
              </a:rPr>
              <a:t>使用列表生成</a:t>
            </a:r>
            <a:r>
              <a:rPr lang="zh-CN" altLang="en-US" dirty="0">
                <a:latin typeface="宋体" panose="02010600030101010101" pitchFamily="2" charset="-122"/>
                <a:ea typeface="宋体" panose="02010600030101010101" pitchFamily="2" charset="-122"/>
              </a:rPr>
              <a:t>式</a:t>
            </a:r>
            <a:r>
              <a:rPr lang="zh-CN" altLang="en-US" dirty="0">
                <a:solidFill>
                  <a:srgbClr val="000000"/>
                </a:solidFill>
                <a:latin typeface="宋体" panose="02010600030101010101" pitchFamily="2" charset="-122"/>
                <a:ea typeface="宋体" panose="02010600030101010101" pitchFamily="2" charset="-122"/>
              </a:rPr>
              <a:t>生成列表，其元素为</a:t>
            </a:r>
            <a:r>
              <a:rPr lang="en-US" altLang="zh-CN" dirty="0">
                <a:solidFill>
                  <a:srgbClr val="000000"/>
                </a:solidFill>
                <a:latin typeface="Times New Roman" panose="02020603050405020304"/>
                <a:ea typeface="宋体" panose="02010600030101010101" pitchFamily="2" charset="-122"/>
              </a:rPr>
              <a:t>100</a:t>
            </a:r>
            <a:r>
              <a:rPr lang="zh-CN" altLang="en-US" dirty="0">
                <a:solidFill>
                  <a:srgbClr val="000000"/>
                </a:solidFill>
                <a:latin typeface="宋体" panose="02010600030101010101" pitchFamily="2" charset="-122"/>
                <a:ea typeface="宋体" panose="02010600030101010101" pitchFamily="2" charset="-122"/>
              </a:rPr>
              <a:t>以内所有能被</a:t>
            </a:r>
            <a:r>
              <a:rPr lang="en-US" altLang="zh-CN" dirty="0">
                <a:solidFill>
                  <a:srgbClr val="000000"/>
                </a:solidFill>
                <a:latin typeface="Times New Roman" panose="02020603050405020304"/>
                <a:ea typeface="宋体" panose="02010600030101010101" pitchFamily="2" charset="-122"/>
              </a:rPr>
              <a:t>3</a:t>
            </a:r>
            <a:r>
              <a:rPr lang="zh-CN" altLang="en-US" dirty="0">
                <a:solidFill>
                  <a:srgbClr val="000000"/>
                </a:solidFill>
                <a:latin typeface="宋体" panose="02010600030101010101" pitchFamily="2" charset="-122"/>
                <a:ea typeface="宋体" panose="02010600030101010101" pitchFamily="2" charset="-122"/>
              </a:rPr>
              <a:t>整除的数</a:t>
            </a:r>
            <a:r>
              <a:rPr lang="zh-CN" altLang="en-US" dirty="0" smtClean="0">
                <a:solidFill>
                  <a:srgbClr val="000000"/>
                </a:solidFill>
                <a:latin typeface="宋体" panose="02010600030101010101" pitchFamily="2" charset="-122"/>
                <a:ea typeface="宋体" panose="02010600030101010101" pitchFamily="2" charset="-122"/>
              </a:rPr>
              <a:t>。</a:t>
            </a:r>
            <a:endParaRPr lang="en-US" altLang="zh-CN" dirty="0" smtClean="0">
              <a:solidFill>
                <a:srgbClr val="000000"/>
              </a:solidFill>
              <a:latin typeface="宋体" panose="02010600030101010101" pitchFamily="2" charset="-122"/>
              <a:ea typeface="宋体" panose="02010600030101010101" pitchFamily="2" charset="-122"/>
            </a:endParaRPr>
          </a:p>
          <a:p>
            <a:endParaRPr lang="en-US" altLang="zh-CN" dirty="0" smtClean="0">
              <a:solidFill>
                <a:srgbClr val="000000"/>
              </a:solidFill>
              <a:latin typeface="宋体" panose="02010600030101010101" pitchFamily="2" charset="-122"/>
              <a:ea typeface="宋体" panose="02010600030101010101" pitchFamily="2" charset="-122"/>
            </a:endParaRPr>
          </a:p>
          <a:p>
            <a:r>
              <a:rPr lang="en-US" altLang="zh-CN" sz="2000" dirty="0">
                <a:solidFill>
                  <a:srgbClr val="000000"/>
                </a:solidFill>
                <a:latin typeface="Times New Roman" panose="02020603050405020304"/>
              </a:rPr>
              <a:t>3. </a:t>
            </a:r>
            <a:r>
              <a:rPr lang="zh-CN" altLang="en-US" sz="2000" dirty="0">
                <a:solidFill>
                  <a:srgbClr val="000000"/>
                </a:solidFill>
                <a:latin typeface="宋体" panose="02010600030101010101" pitchFamily="2" charset="-122"/>
                <a:ea typeface="宋体" panose="02010600030101010101" pitchFamily="2" charset="-122"/>
              </a:rPr>
              <a:t>根据表中</a:t>
            </a:r>
            <a:r>
              <a:rPr lang="en-US" altLang="zh-CN" sz="2000" dirty="0">
                <a:solidFill>
                  <a:srgbClr val="000000"/>
                </a:solidFill>
                <a:latin typeface="Times New Roman" panose="02020603050405020304"/>
                <a:ea typeface="宋体" panose="02010600030101010101" pitchFamily="2" charset="-122"/>
              </a:rPr>
              <a:t>2006</a:t>
            </a:r>
            <a:r>
              <a:rPr lang="zh-CN" altLang="en-US" sz="2000" dirty="0">
                <a:solidFill>
                  <a:srgbClr val="000000"/>
                </a:solidFill>
                <a:latin typeface="宋体" panose="02010600030101010101" pitchFamily="2" charset="-122"/>
                <a:ea typeface="宋体" panose="02010600030101010101" pitchFamily="2" charset="-122"/>
              </a:rPr>
              <a:t>年至</a:t>
            </a:r>
            <a:r>
              <a:rPr lang="en-US" altLang="zh-CN" sz="2000" dirty="0">
                <a:solidFill>
                  <a:srgbClr val="000000"/>
                </a:solidFill>
                <a:latin typeface="Times New Roman" panose="02020603050405020304"/>
                <a:ea typeface="宋体" panose="02010600030101010101" pitchFamily="2" charset="-122"/>
              </a:rPr>
              <a:t>2015</a:t>
            </a:r>
            <a:r>
              <a:rPr lang="zh-CN" altLang="en-US" sz="2000" dirty="0">
                <a:solidFill>
                  <a:srgbClr val="000000"/>
                </a:solidFill>
                <a:latin typeface="宋体" panose="02010600030101010101" pitchFamily="2" charset="-122"/>
                <a:ea typeface="宋体" panose="02010600030101010101" pitchFamily="2" charset="-122"/>
              </a:rPr>
              <a:t>年我国高考录取率创建列表</a:t>
            </a:r>
            <a:r>
              <a:rPr lang="en-US" altLang="zh-CN" sz="2000" dirty="0">
                <a:solidFill>
                  <a:srgbClr val="000000"/>
                </a:solidFill>
                <a:latin typeface="Times New Roman" panose="02020603050405020304"/>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并完成如下操作：</a:t>
            </a:r>
            <a:endParaRPr lang="zh-CN" altLang="en-US" sz="2000" dirty="0">
              <a:solidFill>
                <a:srgbClr val="000000"/>
              </a:solidFill>
              <a:latin typeface="宋体" panose="02010600030101010101" pitchFamily="2" charset="-122"/>
              <a:ea typeface="宋体" panose="02010600030101010101" pitchFamily="2" charset="-122"/>
            </a:endParaRPr>
          </a:p>
          <a:p>
            <a:r>
              <a:rPr lang="zh-CN" altLang="en-US"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Times New Roman" panose="02020603050405020304"/>
                <a:ea typeface="宋体" panose="02010600030101010101" pitchFamily="2" charset="-122"/>
              </a:rPr>
              <a:t>1</a:t>
            </a:r>
            <a:r>
              <a:rPr lang="zh-CN" altLang="en-US" sz="2000" dirty="0">
                <a:solidFill>
                  <a:srgbClr val="000000"/>
                </a:solidFill>
                <a:latin typeface="宋体" panose="02010600030101010101" pitchFamily="2" charset="-122"/>
                <a:ea typeface="宋体" panose="02010600030101010101" pitchFamily="2" charset="-122"/>
              </a:rPr>
              <a:t>）计算十年平均录取率；</a:t>
            </a:r>
            <a:endParaRPr lang="zh-CN" altLang="en-US" sz="2000" dirty="0">
              <a:solidFill>
                <a:srgbClr val="000000"/>
              </a:solidFill>
              <a:latin typeface="宋体" panose="02010600030101010101" pitchFamily="2" charset="-122"/>
              <a:ea typeface="宋体" panose="02010600030101010101" pitchFamily="2" charset="-122"/>
            </a:endParaRPr>
          </a:p>
          <a:p>
            <a:r>
              <a:rPr lang="zh-CN" altLang="en-US"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Times New Roman" panose="02020603050405020304"/>
                <a:ea typeface="宋体" panose="02010600030101010101" pitchFamily="2" charset="-122"/>
              </a:rPr>
              <a:t>2</a:t>
            </a:r>
            <a:r>
              <a:rPr lang="zh-CN" altLang="en-US" sz="2000" dirty="0">
                <a:solidFill>
                  <a:srgbClr val="000000"/>
                </a:solidFill>
                <a:latin typeface="宋体" panose="02010600030101010101" pitchFamily="2" charset="-122"/>
                <a:ea typeface="宋体" panose="02010600030101010101" pitchFamily="2" charset="-122"/>
              </a:rPr>
              <a:t>）找出录取率最高的年份</a:t>
            </a:r>
            <a:r>
              <a:rPr lang="zh-CN" altLang="en-US" sz="2000" dirty="0" smtClean="0">
                <a:solidFill>
                  <a:srgbClr val="000000"/>
                </a:solidFill>
                <a:latin typeface="宋体" panose="02010600030101010101" pitchFamily="2" charset="-122"/>
                <a:ea typeface="宋体" panose="02010600030101010101" pitchFamily="2" charset="-122"/>
              </a:rPr>
              <a:t>。</a:t>
            </a:r>
            <a:endParaRPr lang="en-US" altLang="zh-CN" sz="2000" dirty="0" smtClean="0">
              <a:solidFill>
                <a:srgbClr val="000000"/>
              </a:solidFill>
              <a:latin typeface="宋体" panose="02010600030101010101" pitchFamily="2" charset="-122"/>
              <a:ea typeface="宋体" panose="02010600030101010101" pitchFamily="2" charset="-122"/>
            </a:endParaRPr>
          </a:p>
          <a:p>
            <a:endParaRPr lang="zh-CN" altLang="en-US" sz="2000" dirty="0">
              <a:solidFill>
                <a:srgbClr val="000000"/>
              </a:solidFill>
              <a:latin typeface="宋体" panose="02010600030101010101" pitchFamily="2" charset="-122"/>
              <a:ea typeface="宋体" panose="02010600030101010101" pitchFamily="2" charset="-122"/>
            </a:endParaRPr>
          </a:p>
          <a:p>
            <a:r>
              <a:rPr lang="zh-CN" altLang="en-US" dirty="0" smtClean="0">
                <a:solidFill>
                  <a:srgbClr val="000000"/>
                </a:solidFill>
                <a:latin typeface="黑体" panose="02010609060101010101" charset="-122"/>
                <a:ea typeface="黑体" panose="02010609060101010101" charset="-122"/>
              </a:rPr>
              <a:t>    </a:t>
            </a:r>
            <a:endParaRPr lang="en-US" altLang="zh-CN" dirty="0" smtClean="0">
              <a:solidFill>
                <a:srgbClr val="000000"/>
              </a:solidFill>
              <a:latin typeface="黑体" panose="02010609060101010101" charset="-122"/>
              <a:ea typeface="黑体" panose="02010609060101010101" charset="-122"/>
            </a:endParaRPr>
          </a:p>
          <a:p>
            <a:r>
              <a:rPr lang="en-US" altLang="zh-CN" dirty="0">
                <a:solidFill>
                  <a:srgbClr val="000000"/>
                </a:solidFill>
                <a:latin typeface="Times New Roman" panose="02020603050405020304"/>
                <a:ea typeface="黑体" panose="02010609060101010101" charset="-122"/>
              </a:rPr>
              <a:t>	</a:t>
            </a:r>
            <a:endParaRPr lang="en-US" altLang="zh-CN" dirty="0" smtClean="0">
              <a:solidFill>
                <a:srgbClr val="000000"/>
              </a:solidFill>
              <a:latin typeface="Times New Roman" panose="02020603050405020304"/>
              <a:ea typeface="黑体" panose="02010609060101010101" charset="-122"/>
            </a:endParaRPr>
          </a:p>
          <a:p>
            <a:endParaRPr lang="en-US" altLang="zh-CN" dirty="0">
              <a:solidFill>
                <a:srgbClr val="000000"/>
              </a:solidFill>
              <a:latin typeface="Times New Roman" panose="02020603050405020304"/>
              <a:ea typeface="黑体" panose="02010609060101010101" charset="-122"/>
            </a:endParaRPr>
          </a:p>
          <a:p>
            <a:r>
              <a:rPr lang="en-US" altLang="zh-CN" dirty="0">
                <a:solidFill>
                  <a:srgbClr val="000000"/>
                </a:solidFill>
                <a:latin typeface="Times New Roman" panose="02020603050405020304"/>
              </a:rPr>
              <a:t>4. </a:t>
            </a:r>
            <a:r>
              <a:rPr lang="zh-CN" altLang="en-US" dirty="0">
                <a:solidFill>
                  <a:srgbClr val="000000"/>
                </a:solidFill>
                <a:latin typeface="宋体" panose="02010600030101010101" pitchFamily="2" charset="-122"/>
                <a:ea typeface="宋体" panose="02010600030101010101" pitchFamily="2" charset="-122"/>
              </a:rPr>
              <a:t>输入一句英文句子求其中最长的单词长度。</a:t>
            </a:r>
            <a:endParaRPr lang="zh-CN" altLang="en-US" dirty="0">
              <a:solidFill>
                <a:srgbClr val="000000"/>
              </a:solidFill>
              <a:latin typeface="宋体" panose="02010600030101010101" pitchFamily="2" charset="-122"/>
              <a:ea typeface="宋体" panose="02010600030101010101" pitchFamily="2" charset="-122"/>
            </a:endParaRPr>
          </a:p>
          <a:p>
            <a:r>
              <a:rPr lang="en-US" altLang="zh-CN" dirty="0">
                <a:solidFill>
                  <a:srgbClr val="000000"/>
                </a:solidFill>
                <a:latin typeface="宋体" panose="02010600030101010101" pitchFamily="2" charset="-122"/>
                <a:ea typeface="宋体" panose="02010600030101010101" pitchFamily="2" charset="-122"/>
              </a:rPr>
              <a:t>【</a:t>
            </a:r>
            <a:r>
              <a:rPr lang="zh-CN" altLang="en-US" dirty="0">
                <a:solidFill>
                  <a:srgbClr val="000000"/>
                </a:solidFill>
                <a:latin typeface="宋体" panose="02010600030101010101" pitchFamily="2" charset="-122"/>
                <a:ea typeface="宋体" panose="02010600030101010101" pitchFamily="2" charset="-122"/>
              </a:rPr>
              <a:t>提示</a:t>
            </a:r>
            <a:r>
              <a:rPr lang="en-US" altLang="zh-CN" dirty="0">
                <a:solidFill>
                  <a:srgbClr val="000000"/>
                </a:solidFill>
                <a:latin typeface="宋体" panose="02010600030101010101" pitchFamily="2" charset="-122"/>
                <a:ea typeface="宋体" panose="02010600030101010101" pitchFamily="2" charset="-122"/>
              </a:rPr>
              <a:t>】</a:t>
            </a:r>
            <a:r>
              <a:rPr lang="zh-CN" altLang="en-US" dirty="0">
                <a:solidFill>
                  <a:srgbClr val="000000"/>
                </a:solidFill>
                <a:latin typeface="宋体" panose="02010600030101010101" pitchFamily="2" charset="-122"/>
                <a:ea typeface="宋体" panose="02010600030101010101" pitchFamily="2" charset="-122"/>
              </a:rPr>
              <a:t>可以使用</a:t>
            </a:r>
            <a:r>
              <a:rPr lang="en-US" altLang="zh-CN" dirty="0">
                <a:solidFill>
                  <a:srgbClr val="000000"/>
                </a:solidFill>
                <a:latin typeface="Times New Roman" panose="02020603050405020304"/>
                <a:ea typeface="宋体" panose="02010600030101010101" pitchFamily="2" charset="-122"/>
              </a:rPr>
              <a:t>split</a:t>
            </a:r>
            <a:r>
              <a:rPr lang="zh-CN" altLang="en-US" dirty="0">
                <a:solidFill>
                  <a:srgbClr val="000000"/>
                </a:solidFill>
                <a:latin typeface="宋体" panose="02010600030101010101" pitchFamily="2" charset="-122"/>
                <a:ea typeface="宋体" panose="02010600030101010101" pitchFamily="2" charset="-122"/>
              </a:rPr>
              <a:t>方法将英文句子中的单词分离出来存入列表后处理。</a:t>
            </a:r>
            <a:endParaRPr lang="zh-CN" alt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90669" y="4560255"/>
            <a:ext cx="6829425" cy="933450"/>
          </a:xfrm>
          <a:prstGeom prst="rect">
            <a:avLst/>
          </a:prstGeom>
        </p:spPr>
      </p:pic>
    </p:spTree>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列表与列表定义</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595403" y="1721591"/>
            <a:ext cx="10515600" cy="435133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t>可以存放若干学生的基本信息</a:t>
            </a:r>
            <a:endParaRPr lang="en-US" altLang="zh-CN" sz="2800" dirty="0"/>
          </a:p>
          <a:p>
            <a:endParaRPr lang="en-US" altLang="zh-CN" sz="2800" dirty="0"/>
          </a:p>
          <a:p>
            <a:endParaRPr lang="en-US" altLang="zh-CN" sz="2800" dirty="0"/>
          </a:p>
          <a:p>
            <a:r>
              <a:rPr lang="zh-CN" altLang="en-US" sz="2800" dirty="0"/>
              <a:t>可以如下定义嵌套的列表</a:t>
            </a:r>
            <a:endParaRPr lang="en-US" altLang="zh-CN" sz="2800" dirty="0"/>
          </a:p>
          <a:p>
            <a:endParaRPr lang="en-US" altLang="zh-CN" sz="2800" dirty="0"/>
          </a:p>
          <a:p>
            <a:endParaRPr lang="en-US" altLang="zh-CN" sz="2800" dirty="0"/>
          </a:p>
          <a:p>
            <a:endParaRPr lang="en-US" altLang="zh-CN" sz="2800" dirty="0"/>
          </a:p>
          <a:p>
            <a:endParaRPr lang="zh-CN" altLang="en-US" sz="2800" dirty="0"/>
          </a:p>
        </p:txBody>
      </p:sp>
      <p:sp>
        <p:nvSpPr>
          <p:cNvPr id="2" name="对话气泡: 矩形 1"/>
          <p:cNvSpPr/>
          <p:nvPr/>
        </p:nvSpPr>
        <p:spPr>
          <a:xfrm>
            <a:off x="7181345" y="1016091"/>
            <a:ext cx="3851563" cy="725978"/>
          </a:xfrm>
          <a:prstGeom prst="wedgeRectCallout">
            <a:avLst>
              <a:gd name="adj1" fmla="val -52775"/>
              <a:gd name="adj2" fmla="val 138073"/>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9900"/>
                </a:solidFill>
              </a:rPr>
              <a:t>允许列表嵌套定义</a:t>
            </a:r>
            <a:endParaRPr lang="zh-CN" altLang="en-US" dirty="0">
              <a:solidFill>
                <a:srgbClr val="FF9900"/>
              </a:solidFill>
            </a:endParaRPr>
          </a:p>
        </p:txBody>
      </p:sp>
      <p:pic>
        <p:nvPicPr>
          <p:cNvPr id="7" name="图片 6"/>
          <p:cNvPicPr>
            <a:picLocks noChangeAspect="1"/>
          </p:cNvPicPr>
          <p:nvPr/>
        </p:nvPicPr>
        <p:blipFill>
          <a:blip r:embed="rId1"/>
          <a:stretch>
            <a:fillRect/>
          </a:stretch>
        </p:blipFill>
        <p:spPr>
          <a:xfrm>
            <a:off x="1599844" y="2460320"/>
            <a:ext cx="9586510" cy="448201"/>
          </a:xfrm>
          <a:prstGeom prst="rect">
            <a:avLst/>
          </a:prstGeom>
        </p:spPr>
      </p:pic>
      <p:pic>
        <p:nvPicPr>
          <p:cNvPr id="10" name="图片 9"/>
          <p:cNvPicPr>
            <a:picLocks noChangeAspect="1"/>
          </p:cNvPicPr>
          <p:nvPr/>
        </p:nvPicPr>
        <p:blipFill>
          <a:blip r:embed="rId2"/>
          <a:stretch>
            <a:fillRect/>
          </a:stretch>
        </p:blipFill>
        <p:spPr>
          <a:xfrm>
            <a:off x="1599844" y="4016224"/>
            <a:ext cx="10297207" cy="2428910"/>
          </a:xfrm>
          <a:prstGeom prst="rect">
            <a:avLst/>
          </a:prstGeom>
        </p:spPr>
      </p:pic>
    </p:spTree>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76097"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列表与列表定义</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169546"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422348" y="1253330"/>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zh-CN" sz="2800" dirty="0"/>
              <a:t>【例</a:t>
            </a:r>
            <a:r>
              <a:rPr lang="en-US" altLang="zh-CN" sz="2800" dirty="0"/>
              <a:t>4-1</a:t>
            </a:r>
            <a:r>
              <a:rPr lang="zh-CN" altLang="zh-CN" sz="2800" dirty="0"/>
              <a:t>】根据输入的数字，输出对应的月份信息。如输入“</a:t>
            </a:r>
            <a:r>
              <a:rPr lang="en-US" altLang="zh-CN" sz="2800" dirty="0"/>
              <a:t>6</a:t>
            </a:r>
            <a:r>
              <a:rPr lang="zh-CN" altLang="zh-CN" sz="2800" dirty="0"/>
              <a:t>”，则输出“</a:t>
            </a:r>
            <a:r>
              <a:rPr lang="en-US" altLang="zh-CN" sz="2800" dirty="0"/>
              <a:t>It’s June.</a:t>
            </a:r>
            <a:r>
              <a:rPr lang="zh-CN" altLang="zh-CN" sz="2800" dirty="0"/>
              <a:t>”</a:t>
            </a:r>
            <a:endParaRPr lang="zh-CN" altLang="en-US" sz="2800" dirty="0"/>
          </a:p>
        </p:txBody>
      </p:sp>
      <p:graphicFrame>
        <p:nvGraphicFramePr>
          <p:cNvPr id="3" name="表格 2"/>
          <p:cNvGraphicFramePr>
            <a:graphicFrameLocks noGrp="1"/>
          </p:cNvGraphicFramePr>
          <p:nvPr/>
        </p:nvGraphicFramePr>
        <p:xfrm>
          <a:off x="2754115" y="2576713"/>
          <a:ext cx="942668" cy="2595880"/>
        </p:xfrm>
        <a:graphic>
          <a:graphicData uri="http://schemas.openxmlformats.org/drawingml/2006/table">
            <a:tbl>
              <a:tblPr firstRow="1" bandRow="1">
                <a:tableStyleId>{5940675A-B579-460E-94D1-54222C63F5DA}</a:tableStyleId>
              </a:tblPr>
              <a:tblGrid>
                <a:gridCol w="942668"/>
              </a:tblGrid>
              <a:tr h="370840">
                <a:tc>
                  <a:txBody>
                    <a:bodyPr/>
                    <a:lstStyle/>
                    <a:p>
                      <a:pPr algn="ctr"/>
                      <a:r>
                        <a:rPr lang="en-US" altLang="zh-CN" dirty="0"/>
                        <a:t>1</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dirty="0"/>
                        <a:t>2</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dirty="0"/>
                        <a:t>3</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741680">
                <a:tc>
                  <a:txBody>
                    <a:bodyPr/>
                    <a:lstStyle/>
                    <a:p>
                      <a:pPr algn="ctr"/>
                      <a:r>
                        <a:rPr lang="en-US" altLang="zh-CN" dirty="0"/>
                        <a:t>…</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dirty="0"/>
                        <a:t>11</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dirty="0"/>
                        <a:t>12</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2" name="表格 11"/>
          <p:cNvGraphicFramePr>
            <a:graphicFrameLocks noGrp="1"/>
          </p:cNvGraphicFramePr>
          <p:nvPr/>
        </p:nvGraphicFramePr>
        <p:xfrm>
          <a:off x="4067550" y="2576713"/>
          <a:ext cx="1555780" cy="2595880"/>
        </p:xfrm>
        <a:graphic>
          <a:graphicData uri="http://schemas.openxmlformats.org/drawingml/2006/table">
            <a:tbl>
              <a:tblPr firstRow="1" bandRow="1">
                <a:tableStyleId>{5940675A-B579-460E-94D1-54222C63F5DA}</a:tableStyleId>
              </a:tblPr>
              <a:tblGrid>
                <a:gridCol w="1555780"/>
              </a:tblGrid>
              <a:tr h="370840">
                <a:tc>
                  <a:txBody>
                    <a:bodyPr/>
                    <a:lstStyle/>
                    <a:p>
                      <a:pPr algn="ctr"/>
                      <a:r>
                        <a:rPr lang="en-US" altLang="zh-CN" dirty="0"/>
                        <a:t>‘</a:t>
                      </a:r>
                      <a:r>
                        <a:rPr lang="en-US" altLang="zh-CN" sz="1800" kern="1200" dirty="0">
                          <a:solidFill>
                            <a:schemeClr val="tx1"/>
                          </a:solidFill>
                          <a:effectLst/>
                          <a:latin typeface="+mn-lt"/>
                          <a:ea typeface="+mn-ea"/>
                          <a:cs typeface="+mn-cs"/>
                        </a:rPr>
                        <a:t>January</a:t>
                      </a:r>
                      <a:r>
                        <a:rPr lang="en-US" altLang="zh-CN" dirty="0"/>
                        <a:t>’</a:t>
                      </a:r>
                      <a:endParaRPr lang="zh-CN" altLang="en-US" dirty="0"/>
                    </a:p>
                  </a:txBody>
                  <a:tcPr anchor="ctr"/>
                </a:tc>
              </a:tr>
              <a:tr h="370840">
                <a:tc>
                  <a:txBody>
                    <a:bodyPr/>
                    <a:lstStyle/>
                    <a:p>
                      <a:pPr algn="ctr"/>
                      <a:r>
                        <a:rPr lang="en-US" altLang="zh-CN" dirty="0"/>
                        <a:t>‘</a:t>
                      </a:r>
                      <a:r>
                        <a:rPr lang="en-US" altLang="zh-CN" sz="1800" kern="1200" dirty="0">
                          <a:solidFill>
                            <a:schemeClr val="tx1"/>
                          </a:solidFill>
                          <a:effectLst/>
                          <a:latin typeface="+mn-lt"/>
                          <a:ea typeface="+mn-ea"/>
                          <a:cs typeface="+mn-cs"/>
                        </a:rPr>
                        <a:t>February</a:t>
                      </a:r>
                      <a:r>
                        <a:rPr lang="en-US" altLang="zh-CN" dirty="0"/>
                        <a:t>’</a:t>
                      </a:r>
                      <a:endParaRPr lang="zh-CN" altLang="en-US" dirty="0"/>
                    </a:p>
                  </a:txBody>
                  <a:tcPr anchor="ctr"/>
                </a:tc>
              </a:tr>
              <a:tr h="370840">
                <a:tc>
                  <a:txBody>
                    <a:bodyPr/>
                    <a:lstStyle/>
                    <a:p>
                      <a:pPr algn="ctr"/>
                      <a:r>
                        <a:rPr lang="en-US" altLang="zh-CN" dirty="0"/>
                        <a:t>‘</a:t>
                      </a:r>
                      <a:r>
                        <a:rPr lang="en-US" altLang="zh-CN" sz="1800" kern="1200" dirty="0">
                          <a:solidFill>
                            <a:schemeClr val="tx1"/>
                          </a:solidFill>
                          <a:effectLst/>
                          <a:latin typeface="+mn-lt"/>
                          <a:ea typeface="+mn-ea"/>
                          <a:cs typeface="+mn-cs"/>
                        </a:rPr>
                        <a:t>March</a:t>
                      </a:r>
                      <a:r>
                        <a:rPr lang="en-US" altLang="zh-CN" dirty="0"/>
                        <a:t>’</a:t>
                      </a:r>
                      <a:endParaRPr lang="zh-CN" altLang="en-US" dirty="0"/>
                    </a:p>
                  </a:txBody>
                  <a:tcPr anchor="ctr"/>
                </a:tc>
              </a:tr>
              <a:tr h="741680">
                <a:tc>
                  <a:txBody>
                    <a:bodyPr/>
                    <a:lstStyle/>
                    <a:p>
                      <a:pPr algn="ctr"/>
                      <a:r>
                        <a:rPr lang="en-US" altLang="zh-CN" dirty="0"/>
                        <a:t>…</a:t>
                      </a:r>
                      <a:endParaRPr lang="zh-CN" altLang="en-US" dirty="0"/>
                    </a:p>
                  </a:txBody>
                  <a:tcPr anchor="ctr"/>
                </a:tc>
              </a:tr>
              <a:tr h="370840">
                <a:tc>
                  <a:txBody>
                    <a:bodyPr/>
                    <a:lstStyle/>
                    <a:p>
                      <a:pPr algn="ctr"/>
                      <a:r>
                        <a:rPr lang="en-US" altLang="zh-CN" dirty="0"/>
                        <a:t>‘</a:t>
                      </a:r>
                      <a:r>
                        <a:rPr lang="en-US" altLang="zh-CN" sz="1800" kern="1200" dirty="0">
                          <a:solidFill>
                            <a:schemeClr val="tx1"/>
                          </a:solidFill>
                          <a:effectLst/>
                          <a:latin typeface="+mn-lt"/>
                          <a:ea typeface="+mn-ea"/>
                          <a:cs typeface="+mn-cs"/>
                        </a:rPr>
                        <a:t>November</a:t>
                      </a:r>
                      <a:r>
                        <a:rPr lang="en-US" altLang="zh-CN" dirty="0"/>
                        <a:t>’</a:t>
                      </a:r>
                      <a:endParaRPr lang="zh-CN" altLang="en-US" dirty="0"/>
                    </a:p>
                  </a:txBody>
                  <a:tcPr anchor="ctr"/>
                </a:tc>
              </a:tr>
              <a:tr h="370840">
                <a:tc>
                  <a:txBody>
                    <a:bodyPr/>
                    <a:lstStyle/>
                    <a:p>
                      <a:pPr algn="ctr"/>
                      <a:r>
                        <a:rPr lang="en-US" altLang="zh-CN" dirty="0"/>
                        <a:t>‘</a:t>
                      </a:r>
                      <a:r>
                        <a:rPr lang="en-US" altLang="zh-CN" sz="1800" kern="1200" dirty="0">
                          <a:solidFill>
                            <a:schemeClr val="tx1"/>
                          </a:solidFill>
                          <a:effectLst/>
                          <a:latin typeface="+mn-lt"/>
                          <a:ea typeface="+mn-ea"/>
                          <a:cs typeface="+mn-cs"/>
                        </a:rPr>
                        <a:t>December</a:t>
                      </a:r>
                      <a:r>
                        <a:rPr lang="en-US" altLang="zh-CN" dirty="0"/>
                        <a:t>’</a:t>
                      </a:r>
                      <a:endParaRPr lang="zh-CN" altLang="en-US" dirty="0"/>
                    </a:p>
                  </a:txBody>
                  <a:tcPr anchor="ctr"/>
                </a:tc>
              </a:tr>
            </a:tbl>
          </a:graphicData>
        </a:graphic>
      </p:graphicFrame>
      <p:graphicFrame>
        <p:nvGraphicFramePr>
          <p:cNvPr id="10" name="表格 9"/>
          <p:cNvGraphicFramePr>
            <a:graphicFrameLocks noGrp="1"/>
          </p:cNvGraphicFramePr>
          <p:nvPr/>
        </p:nvGraphicFramePr>
        <p:xfrm>
          <a:off x="5637247" y="2585180"/>
          <a:ext cx="464380" cy="2595880"/>
        </p:xfrm>
        <a:graphic>
          <a:graphicData uri="http://schemas.openxmlformats.org/drawingml/2006/table">
            <a:tbl>
              <a:tblPr firstRow="1" bandRow="1">
                <a:tableStyleId>{5940675A-B579-460E-94D1-54222C63F5DA}</a:tableStyleId>
              </a:tblPr>
              <a:tblGrid>
                <a:gridCol w="464380"/>
              </a:tblGrid>
              <a:tr h="370840">
                <a:tc>
                  <a:txBody>
                    <a:bodyPr/>
                    <a:lstStyle/>
                    <a:p>
                      <a:pPr algn="ctr"/>
                      <a:r>
                        <a:rPr lang="en-US" altLang="zh-CN" dirty="0"/>
                        <a:t>0</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dirty="0"/>
                        <a:t>1</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dirty="0"/>
                        <a:t>2</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741680">
                <a:tc>
                  <a:txBody>
                    <a:bodyPr/>
                    <a:lstStyle/>
                    <a:p>
                      <a:pPr algn="ctr"/>
                      <a:r>
                        <a:rPr lang="en-US" altLang="zh-CN" dirty="0"/>
                        <a:t>…</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dirty="0"/>
                        <a:t>10</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dirty="0"/>
                        <a:t>11</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pSp>
        <p:nvGrpSpPr>
          <p:cNvPr id="6" name="组合 5"/>
          <p:cNvGrpSpPr/>
          <p:nvPr/>
        </p:nvGrpSpPr>
        <p:grpSpPr>
          <a:xfrm>
            <a:off x="3465305" y="2762451"/>
            <a:ext cx="356138" cy="2246490"/>
            <a:chOff x="4932109" y="2762451"/>
            <a:chExt cx="356138" cy="2246490"/>
          </a:xfrm>
        </p:grpSpPr>
        <p:cxnSp>
          <p:nvCxnSpPr>
            <p:cNvPr id="5" name="直接箭头连接符 4"/>
            <p:cNvCxnSpPr/>
            <p:nvPr/>
          </p:nvCxnSpPr>
          <p:spPr>
            <a:xfrm>
              <a:off x="4932112" y="2762451"/>
              <a:ext cx="35613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932112" y="3106763"/>
              <a:ext cx="35613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932111" y="3518807"/>
              <a:ext cx="35613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932110" y="4636407"/>
              <a:ext cx="35613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932109" y="5008941"/>
              <a:ext cx="35613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2703877" y="2187146"/>
            <a:ext cx="1043143" cy="335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输入</a:t>
            </a:r>
            <a:endParaRPr lang="zh-CN" altLang="en-US" dirty="0">
              <a:solidFill>
                <a:srgbClr val="002060"/>
              </a:solidFill>
            </a:endParaRPr>
          </a:p>
        </p:txBody>
      </p:sp>
      <p:sp>
        <p:nvSpPr>
          <p:cNvPr id="21" name="矩形 20"/>
          <p:cNvSpPr/>
          <p:nvPr/>
        </p:nvSpPr>
        <p:spPr>
          <a:xfrm>
            <a:off x="4287607" y="2187146"/>
            <a:ext cx="1043143" cy="335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输出</a:t>
            </a:r>
            <a:endParaRPr lang="zh-CN" altLang="en-US" dirty="0">
              <a:solidFill>
                <a:srgbClr val="002060"/>
              </a:solidFill>
            </a:endParaRPr>
          </a:p>
        </p:txBody>
      </p:sp>
      <p:sp>
        <p:nvSpPr>
          <p:cNvPr id="22" name="矩形 21"/>
          <p:cNvSpPr/>
          <p:nvPr/>
        </p:nvSpPr>
        <p:spPr>
          <a:xfrm>
            <a:off x="4287606" y="5291908"/>
            <a:ext cx="1043143" cy="335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50"/>
                </a:solidFill>
              </a:rPr>
              <a:t>列表</a:t>
            </a:r>
            <a:endParaRPr lang="zh-CN" altLang="en-US" dirty="0">
              <a:solidFill>
                <a:srgbClr val="00B050"/>
              </a:solidFill>
            </a:endParaRPr>
          </a:p>
        </p:txBody>
      </p:sp>
      <p:sp>
        <p:nvSpPr>
          <p:cNvPr id="23" name="矩形 22"/>
          <p:cNvSpPr/>
          <p:nvPr/>
        </p:nvSpPr>
        <p:spPr>
          <a:xfrm>
            <a:off x="5347865" y="5286624"/>
            <a:ext cx="1043143" cy="335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50"/>
                </a:solidFill>
              </a:rPr>
              <a:t>下标</a:t>
            </a:r>
            <a:endParaRPr lang="zh-CN" altLang="en-US" dirty="0">
              <a:solidFill>
                <a:srgbClr val="00B050"/>
              </a:solidFill>
            </a:endParaRPr>
          </a:p>
        </p:txBody>
      </p:sp>
      <p:grpSp>
        <p:nvGrpSpPr>
          <p:cNvPr id="28" name="组合 27"/>
          <p:cNvGrpSpPr/>
          <p:nvPr/>
        </p:nvGrpSpPr>
        <p:grpSpPr>
          <a:xfrm>
            <a:off x="3225448" y="5286624"/>
            <a:ext cx="2643988" cy="1199104"/>
            <a:chOff x="4782564" y="5286624"/>
            <a:chExt cx="2643988" cy="1199104"/>
          </a:xfrm>
        </p:grpSpPr>
        <p:grpSp>
          <p:nvGrpSpPr>
            <p:cNvPr id="26" name="组合 25"/>
            <p:cNvGrpSpPr/>
            <p:nvPr/>
          </p:nvGrpSpPr>
          <p:grpSpPr>
            <a:xfrm>
              <a:off x="4782564" y="5286624"/>
              <a:ext cx="2643988" cy="843243"/>
              <a:chOff x="4782564" y="5286624"/>
              <a:chExt cx="2643988" cy="843243"/>
            </a:xfrm>
          </p:grpSpPr>
          <p:cxnSp>
            <p:nvCxnSpPr>
              <p:cNvPr id="9" name="直接连接符 8"/>
              <p:cNvCxnSpPr/>
              <p:nvPr/>
            </p:nvCxnSpPr>
            <p:spPr>
              <a:xfrm>
                <a:off x="4782564" y="5286624"/>
                <a:ext cx="0" cy="843243"/>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25" name="直接连接符 24"/>
              <p:cNvCxnSpPr/>
              <p:nvPr/>
            </p:nvCxnSpPr>
            <p:spPr>
              <a:xfrm>
                <a:off x="7426552" y="5621964"/>
                <a:ext cx="0" cy="507903"/>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24" name="直接连接符 23"/>
              <p:cNvCxnSpPr/>
              <p:nvPr/>
            </p:nvCxnSpPr>
            <p:spPr>
              <a:xfrm>
                <a:off x="4782564" y="6129867"/>
                <a:ext cx="26439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5022421" y="6107287"/>
              <a:ext cx="2171942" cy="378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注意</a:t>
              </a:r>
              <a:r>
                <a:rPr lang="en-US" altLang="zh-CN" dirty="0">
                  <a:solidFill>
                    <a:srgbClr val="C00000"/>
                  </a:solidFill>
                </a:rPr>
                <a:t>”</a:t>
              </a:r>
              <a:r>
                <a:rPr lang="zh-CN" altLang="en-US" dirty="0">
                  <a:solidFill>
                    <a:srgbClr val="C00000"/>
                  </a:solidFill>
                </a:rPr>
                <a:t>差</a:t>
              </a:r>
              <a:r>
                <a:rPr lang="en-US" altLang="zh-CN" dirty="0">
                  <a:solidFill>
                    <a:srgbClr val="C00000"/>
                  </a:solidFill>
                </a:rPr>
                <a:t>1”</a:t>
              </a:r>
              <a:r>
                <a:rPr lang="zh-CN" altLang="en-US" dirty="0">
                  <a:solidFill>
                    <a:srgbClr val="C00000"/>
                  </a:solidFill>
                </a:rPr>
                <a:t>处理</a:t>
              </a:r>
              <a:endParaRPr lang="zh-CN" altLang="en-US" dirty="0">
                <a:solidFill>
                  <a:srgbClr val="C00000"/>
                </a:solidFill>
              </a:endParaRPr>
            </a:p>
          </p:txBody>
        </p:sp>
      </p:grpSp>
      <p:sp>
        <p:nvSpPr>
          <p:cNvPr id="8" name="矩形 7"/>
          <p:cNvSpPr/>
          <p:nvPr/>
        </p:nvSpPr>
        <p:spPr>
          <a:xfrm>
            <a:off x="6264999" y="3351239"/>
            <a:ext cx="6047714" cy="1477328"/>
          </a:xfrm>
          <a:prstGeom prst="rect">
            <a:avLst/>
          </a:prstGeom>
        </p:spPr>
        <p:txBody>
          <a:bodyPr wrap="square">
            <a:spAutoFit/>
          </a:bodyPr>
          <a:lstStyle/>
          <a:p>
            <a:r>
              <a:rPr lang="en-US" altLang="zh-CN" dirty="0" err="1"/>
              <a:t>monthes</a:t>
            </a:r>
            <a:r>
              <a:rPr lang="en-US" altLang="zh-CN" dirty="0"/>
              <a:t>=["</a:t>
            </a:r>
            <a:r>
              <a:rPr lang="en-US" altLang="zh-CN" dirty="0" err="1"/>
              <a:t>January","February","March","April","May","June</a:t>
            </a:r>
            <a:r>
              <a:rPr lang="en-US" altLang="zh-CN" dirty="0"/>
              <a:t>",       "</a:t>
            </a:r>
            <a:r>
              <a:rPr lang="en-US" altLang="zh-CN" dirty="0" err="1"/>
              <a:t>July","August","September","October","November","December</a:t>
            </a:r>
            <a:r>
              <a:rPr lang="en-US" altLang="zh-CN" dirty="0"/>
              <a:t>"]</a:t>
            </a:r>
            <a:endParaRPr lang="en-US" altLang="zh-CN" dirty="0"/>
          </a:p>
          <a:p>
            <a:r>
              <a:rPr lang="en-US" altLang="zh-CN" dirty="0"/>
              <a:t>m=</a:t>
            </a:r>
            <a:r>
              <a:rPr lang="en-US" altLang="zh-CN" dirty="0" err="1"/>
              <a:t>int</a:t>
            </a:r>
            <a:r>
              <a:rPr lang="en-US" altLang="zh-CN" dirty="0"/>
              <a:t>(input("</a:t>
            </a:r>
            <a:r>
              <a:rPr lang="zh-CN" altLang="en-US" dirty="0"/>
              <a:t>请输入整数月份</a:t>
            </a:r>
            <a:r>
              <a:rPr lang="en-US" altLang="zh-CN" dirty="0"/>
              <a:t>"))</a:t>
            </a:r>
            <a:endParaRPr lang="en-US" altLang="zh-CN" dirty="0"/>
          </a:p>
          <a:p>
            <a:r>
              <a:rPr lang="en-US" altLang="zh-CN" dirty="0"/>
              <a:t>print("It's {}.".format(</a:t>
            </a:r>
            <a:r>
              <a:rPr lang="en-US" altLang="zh-CN" dirty="0" err="1"/>
              <a:t>monthes</a:t>
            </a:r>
            <a:r>
              <a:rPr lang="en-US" altLang="zh-CN" dirty="0"/>
              <a:t>[m-1]))</a:t>
            </a:r>
            <a:endParaRPr lang="en-US" altLang="zh-CN"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P spid="22" grpId="0"/>
      <p:bldP spid="23"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422348" y="1253330"/>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buNone/>
            </a:pPr>
            <a:r>
              <a:rPr lang="zh-CN" altLang="en-US" sz="2800" dirty="0"/>
              <a:t>列表元素有序存放，并且可变。支持修改、添加和删除操作。</a:t>
            </a:r>
            <a:endParaRPr lang="en-US" altLang="zh-CN" sz="2800" dirty="0"/>
          </a:p>
          <a:p>
            <a:pPr>
              <a:lnSpc>
                <a:spcPct val="150000"/>
              </a:lnSpc>
            </a:pPr>
            <a:r>
              <a:rPr lang="zh-CN" altLang="en-US" sz="2800" dirty="0"/>
              <a:t>修改元素：</a:t>
            </a:r>
            <a:r>
              <a:rPr lang="en-US" altLang="zh-CN" sz="2800" dirty="0"/>
              <a:t>	</a:t>
            </a:r>
            <a:r>
              <a:rPr lang="zh-CN" altLang="zh-CN" sz="2800" dirty="0"/>
              <a:t>列表名</a:t>
            </a:r>
            <a:r>
              <a:rPr lang="en-US" altLang="zh-CN" sz="2800" dirty="0"/>
              <a:t>[</a:t>
            </a:r>
            <a:r>
              <a:rPr lang="zh-CN" altLang="zh-CN" sz="2800" dirty="0"/>
              <a:t>索引</a:t>
            </a:r>
            <a:r>
              <a:rPr lang="en-US" altLang="zh-CN" sz="2800" dirty="0"/>
              <a:t>] = </a:t>
            </a:r>
            <a:r>
              <a:rPr lang="zh-CN" altLang="zh-CN" sz="2800" dirty="0"/>
              <a:t>新值</a:t>
            </a:r>
            <a:r>
              <a:rPr lang="en-US" altLang="zh-CN" sz="2800" dirty="0"/>
              <a:t>          </a:t>
            </a:r>
            <a:r>
              <a:rPr lang="zh-CN" altLang="en-US" sz="2400" dirty="0">
                <a:solidFill>
                  <a:srgbClr val="C00000"/>
                </a:solidFill>
              </a:rPr>
              <a:t>注意序号索引方向</a:t>
            </a:r>
            <a:endParaRPr lang="en-US" altLang="zh-CN" sz="2400" dirty="0">
              <a:solidFill>
                <a:srgbClr val="C00000"/>
              </a:solidFill>
            </a:endParaRPr>
          </a:p>
          <a:p>
            <a:pPr marL="0" indent="0">
              <a:buNone/>
            </a:pPr>
            <a:endParaRPr lang="en-US" altLang="zh-CN" sz="2400" dirty="0"/>
          </a:p>
          <a:p>
            <a:pPr>
              <a:lnSpc>
                <a:spcPct val="150000"/>
              </a:lnSpc>
            </a:pPr>
            <a:endParaRPr lang="zh-CN" altLang="en-US" sz="2400" dirty="0">
              <a:solidFill>
                <a:srgbClr val="C00000"/>
              </a:solidFill>
            </a:endParaRPr>
          </a:p>
        </p:txBody>
      </p:sp>
      <p:pic>
        <p:nvPicPr>
          <p:cNvPr id="2" name="图片 1"/>
          <p:cNvPicPr>
            <a:picLocks noChangeAspect="1"/>
          </p:cNvPicPr>
          <p:nvPr/>
        </p:nvPicPr>
        <p:blipFill>
          <a:blip r:embed="rId1"/>
          <a:stretch>
            <a:fillRect/>
          </a:stretch>
        </p:blipFill>
        <p:spPr>
          <a:xfrm>
            <a:off x="776097" y="3214510"/>
            <a:ext cx="6260807" cy="1131711"/>
          </a:xfrm>
          <a:prstGeom prst="rect">
            <a:avLst/>
          </a:prstGeom>
        </p:spPr>
      </p:pic>
      <p:sp>
        <p:nvSpPr>
          <p:cNvPr id="8" name="矩形 7"/>
          <p:cNvSpPr/>
          <p:nvPr/>
        </p:nvSpPr>
        <p:spPr>
          <a:xfrm>
            <a:off x="7620000" y="3214510"/>
            <a:ext cx="3499556"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反向索引，修改最后一个元素</a:t>
            </a:r>
            <a:endParaRPr lang="zh-CN" altLang="en-US" b="1" dirty="0">
              <a:solidFill>
                <a:srgbClr val="C00000"/>
              </a:solidFill>
            </a:endParaRPr>
          </a:p>
        </p:txBody>
      </p:sp>
      <p:pic>
        <p:nvPicPr>
          <p:cNvPr id="11" name="图片 10"/>
          <p:cNvPicPr>
            <a:picLocks noChangeAspect="1"/>
          </p:cNvPicPr>
          <p:nvPr/>
        </p:nvPicPr>
        <p:blipFill>
          <a:blip r:embed="rId2"/>
          <a:stretch>
            <a:fillRect/>
          </a:stretch>
        </p:blipFill>
        <p:spPr>
          <a:xfrm>
            <a:off x="776098" y="4806245"/>
            <a:ext cx="6260806" cy="1131711"/>
          </a:xfrm>
          <a:prstGeom prst="rect">
            <a:avLst/>
          </a:prstGeom>
        </p:spPr>
      </p:pic>
      <p:sp>
        <p:nvSpPr>
          <p:cNvPr id="30" name="矩形 29"/>
          <p:cNvSpPr/>
          <p:nvPr/>
        </p:nvSpPr>
        <p:spPr>
          <a:xfrm>
            <a:off x="7620000" y="4653844"/>
            <a:ext cx="3499556"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通过赋值，交换两个元素值</a:t>
            </a:r>
            <a:endParaRPr lang="zh-CN" altLang="en-US" b="1" dirty="0">
              <a:solidFill>
                <a:srgbClr val="C00000"/>
              </a:solidFill>
            </a:endParaRPr>
          </a:p>
        </p:txBody>
      </p:sp>
    </p:spTree>
  </p:cSld>
  <p:clrMapOvr>
    <a:masterClrMapping/>
  </p:clrMapOvr>
  <p:transition spd="slow">
    <p:random/>
  </p:transition>
  <p:timing>
    <p:tnLst>
      <p:par>
        <p:cTn id="1" dur="indefinite" restart="never" nodeType="tmRoot"/>
      </p:par>
    </p:tnLst>
  </p:timing>
</p:sld>
</file>

<file path=ppt/theme/theme1.xml><?xml version="1.0" encoding="utf-8"?>
<a:theme xmlns:a="http://schemas.openxmlformats.org/drawingml/2006/main" name="1_Office 主题​​">
  <a:themeElements>
    <a:clrScheme name="自定义 222">
      <a:dk1>
        <a:sysClr val="windowText" lastClr="000000"/>
      </a:dk1>
      <a:lt1>
        <a:sysClr val="window" lastClr="FFFFFF"/>
      </a:lt1>
      <a:dk2>
        <a:srgbClr val="435258"/>
      </a:dk2>
      <a:lt2>
        <a:srgbClr val="EEECE1"/>
      </a:lt2>
      <a:accent1>
        <a:srgbClr val="2A8FBD"/>
      </a:accent1>
      <a:accent2>
        <a:srgbClr val="00B0F0"/>
      </a:accent2>
      <a:accent3>
        <a:srgbClr val="435258"/>
      </a:accent3>
      <a:accent4>
        <a:srgbClr val="1E6787"/>
      </a:accent4>
      <a:accent5>
        <a:srgbClr val="2A8FBD"/>
      </a:accent5>
      <a:accent6>
        <a:srgbClr val="E44860"/>
      </a:accent6>
      <a:hlink>
        <a:srgbClr val="E44860"/>
      </a:hlink>
      <a:folHlink>
        <a:srgbClr val="435258"/>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10274</Words>
  <Application>WPS 演示</Application>
  <PresentationFormat>自定义</PresentationFormat>
  <Paragraphs>1290</Paragraphs>
  <Slides>67</Slides>
  <Notes>61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67</vt:i4>
      </vt:variant>
    </vt:vector>
  </HeadingPairs>
  <TitlesOfParts>
    <vt:vector size="84" baseType="lpstr">
      <vt:lpstr>Arial</vt:lpstr>
      <vt:lpstr>宋体</vt:lpstr>
      <vt:lpstr>Wingdings</vt:lpstr>
      <vt:lpstr>Gill Sans Ultra Bold</vt:lpstr>
      <vt:lpstr>Gill Sans MT Condensed</vt:lpstr>
      <vt:lpstr>Arial Unicode MS</vt:lpstr>
      <vt:lpstr>微软雅黑</vt:lpstr>
      <vt:lpstr>Helvetica Light</vt:lpstr>
      <vt:lpstr>造字工房尚黑（非商用）细体</vt:lpstr>
      <vt:lpstr>黑体</vt:lpstr>
      <vt:lpstr>Calibri</vt:lpstr>
      <vt:lpstr>Times New Roman</vt:lpstr>
      <vt:lpstr>Calibri</vt:lpstr>
      <vt:lpstr>等线</vt:lpstr>
      <vt:lpstr>Consolas</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ZhaoLu</dc:creator>
  <cp:lastModifiedBy>Charmer</cp:lastModifiedBy>
  <cp:revision>257</cp:revision>
  <dcterms:created xsi:type="dcterms:W3CDTF">2019-01-13T07:44:00Z</dcterms:created>
  <dcterms:modified xsi:type="dcterms:W3CDTF">2020-07-25T03:15:02Z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