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44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95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09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40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7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6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20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37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3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4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C12E-6346-47AB-8695-15487356EE28}" type="datetimeFigureOut">
              <a:rPr lang="de-DE" smtClean="0"/>
              <a:t>31.10.2016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21B2-2D4C-4B54-9EBF-A5ED949C5A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91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maven/maven_environment_setu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-Management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pic>
        <p:nvPicPr>
          <p:cNvPr id="1030" name="Picture 6" descr="https://jenkins.io/images/226px-Jenkin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9" y="3608469"/>
            <a:ext cx="2058303" cy="28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radle.wpengine.netdna-cdn.com/wp-content/uploads/2015/03/GradleLogoR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92" y="150126"/>
            <a:ext cx="2885277" cy="13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4" y="4731910"/>
            <a:ext cx="6792524" cy="1718110"/>
          </a:xfrm>
          <a:prstGeom prst="roundRect">
            <a:avLst>
              <a:gd name="adj" fmla="val 8594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http://checkstyle.sourceforge.net/images/header-checkstyl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6" y="371047"/>
            <a:ext cx="2857199" cy="1072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http://1.bp.blogspot.com/-iFOjEpVddM8/VZLNilzRS-I/AAAAAAAAAWw/B5pwx2t6iSU/s1600/findbug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4" y="194316"/>
            <a:ext cx="2251838" cy="15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atertrack.de/wp-content/uploads/2015/02/ANDROI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81" y="2176896"/>
            <a:ext cx="1765788" cy="17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0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(II)</a:t>
            </a:r>
          </a:p>
        </p:txBody>
      </p:sp>
      <p:pic>
        <p:nvPicPr>
          <p:cNvPr id="5122" name="Picture 2" descr="http://pngwebicons.com/upload/pc_png8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92" y="4726611"/>
            <a:ext cx="1570630" cy="15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67" y="2437731"/>
            <a:ext cx="1555633" cy="15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354166" y="3956293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pom.xml</a:t>
            </a:r>
          </a:p>
        </p:txBody>
      </p:sp>
      <p:pic>
        <p:nvPicPr>
          <p:cNvPr id="5124" name="Picture 4" descr="http://icons.iconarchive.com/icons/vladgohn/adobe-folders/512/plugin-fold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84" y="450484"/>
            <a:ext cx="2061211" cy="17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icons.iconarchive.com/icons/vladgohn/adobe-folders/512/plugin-fold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57" y="4143021"/>
            <a:ext cx="2061211" cy="17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88" y="2659003"/>
            <a:ext cx="1000802" cy="10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 flipH="1">
            <a:off x="4899546" y="1378424"/>
            <a:ext cx="4339988" cy="146031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993951" y="1978467"/>
            <a:ext cx="3409357" cy="3495086"/>
          </a:xfrm>
          <a:prstGeom prst="straightConnector1">
            <a:avLst/>
          </a:prstGeom>
          <a:ln w="76200">
            <a:solidFill>
              <a:srgbClr val="0070C0"/>
            </a:solidFill>
            <a:prstDash val="lg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899546" y="3215548"/>
            <a:ext cx="4640238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4899546" y="3659805"/>
            <a:ext cx="4339988" cy="123974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25915" y="1881329"/>
            <a:ext cx="2569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Die XML-Datei beschreibt, welche </a:t>
            </a:r>
            <a:r>
              <a:rPr lang="de-DE" dirty="0" err="1"/>
              <a:t>Plugins</a:t>
            </a:r>
            <a:r>
              <a:rPr lang="de-DE" dirty="0"/>
              <a:t> auf dem jeweiligen Modul ausgeführt werden sollen und welche anderen Module/Artefakte es benötigt, um kompiliert werden zu können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6090675" y="5310582"/>
            <a:ext cx="3181931" cy="325943"/>
          </a:xfrm>
          <a:prstGeom prst="straightConnector1">
            <a:avLst/>
          </a:prstGeom>
          <a:ln w="76200">
            <a:solidFill>
              <a:srgbClr val="0070C0"/>
            </a:solidFill>
            <a:prstDash val="lg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 rot="21147171">
            <a:off x="6562523" y="5699923"/>
            <a:ext cx="223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/>
              <a:t>Auto. Download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950423" y="2722308"/>
            <a:ext cx="223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/>
              <a:t>Abhängigkeit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681583" y="5683659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Lokales </a:t>
            </a:r>
            <a:r>
              <a:rPr lang="de-DE" dirty="0" err="1"/>
              <a:t>Maven</a:t>
            </a:r>
            <a:r>
              <a:rPr lang="de-DE" dirty="0"/>
              <a:t>-Repository</a:t>
            </a:r>
          </a:p>
        </p:txBody>
      </p:sp>
    </p:spTree>
    <p:extLst>
      <p:ext uri="{BB962C8B-B14F-4D97-AF65-F5344CB8AC3E}">
        <p14:creationId xmlns:p14="http://schemas.microsoft.com/office/powerpoint/2010/main" val="34303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(III)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03519"/>
          </a:xfrm>
        </p:spPr>
        <p:txBody>
          <a:bodyPr>
            <a:normAutofit/>
          </a:bodyPr>
          <a:lstStyle/>
          <a:p>
            <a:r>
              <a:rPr lang="de-DE" dirty="0" err="1"/>
              <a:t>Maven</a:t>
            </a:r>
            <a:r>
              <a:rPr lang="de-DE" dirty="0"/>
              <a:t>-Befehle müssen im lokalen Repository (Hauptverzeichnis </a:t>
            </a:r>
            <a:r>
              <a:rPr lang="de-DE" dirty="0" err="1"/>
              <a:t>SmartHomeMain</a:t>
            </a:r>
            <a:r>
              <a:rPr lang="de-DE" dirty="0"/>
              <a:t> oder im Verzeichnis eines Submoduls) über die Konsole ausgeführt werden (Navigation in der Konsole über </a:t>
            </a:r>
            <a:r>
              <a:rPr lang="de-DE" i="1" dirty="0"/>
              <a:t>cd ..</a:t>
            </a:r>
            <a:r>
              <a:rPr lang="de-DE" dirty="0"/>
              <a:t> und </a:t>
            </a:r>
            <a:r>
              <a:rPr lang="de-DE" i="1" dirty="0"/>
              <a:t>cd Ordner</a:t>
            </a:r>
          </a:p>
          <a:p>
            <a:r>
              <a:rPr lang="de-DE" i="1" u="sng" dirty="0" err="1"/>
              <a:t>mvn</a:t>
            </a:r>
            <a:r>
              <a:rPr lang="de-DE" i="1" u="sng" dirty="0"/>
              <a:t> </a:t>
            </a:r>
            <a:r>
              <a:rPr lang="de-DE" i="1" u="sng" dirty="0" err="1"/>
              <a:t>install</a:t>
            </a:r>
            <a:r>
              <a:rPr lang="de-DE" i="1" dirty="0"/>
              <a:t>:</a:t>
            </a:r>
            <a:r>
              <a:rPr lang="de-DE" dirty="0"/>
              <a:t> Lädt die benötigten </a:t>
            </a:r>
            <a:r>
              <a:rPr lang="de-DE" dirty="0" err="1"/>
              <a:t>Plugins</a:t>
            </a:r>
            <a:r>
              <a:rPr lang="de-DE" dirty="0"/>
              <a:t> herunter, installiert sie in das lokale </a:t>
            </a:r>
            <a:r>
              <a:rPr lang="de-DE" dirty="0" err="1"/>
              <a:t>Maven</a:t>
            </a:r>
            <a:r>
              <a:rPr lang="de-DE" dirty="0"/>
              <a:t>-Repository, wendet sie an, führt Tests aus und kompiliert das Modul. Das Ergebnis dieses Vorgangs ist in den jeweiligen Moduln in einem </a:t>
            </a:r>
            <a:r>
              <a:rPr lang="de-DE" i="1" dirty="0" err="1"/>
              <a:t>target</a:t>
            </a:r>
            <a:r>
              <a:rPr lang="de-DE" dirty="0"/>
              <a:t>-Ordner gespeichert; zusätzlich wird bei Ausführung im Hauptverzeichnis ein </a:t>
            </a:r>
            <a:r>
              <a:rPr lang="de-DE" i="1" dirty="0" err="1"/>
              <a:t>build</a:t>
            </a:r>
            <a:r>
              <a:rPr lang="de-DE" dirty="0"/>
              <a:t>-Ordner angelegt, in den die Dokumentation und alle kompilierten Artefakte zusammengeführt werden</a:t>
            </a:r>
          </a:p>
          <a:p>
            <a:r>
              <a:rPr lang="de-DE" i="1" u="sng" dirty="0" err="1"/>
              <a:t>mvn</a:t>
            </a:r>
            <a:r>
              <a:rPr lang="de-DE" i="1" u="sng" dirty="0"/>
              <a:t> clean</a:t>
            </a:r>
            <a:r>
              <a:rPr lang="de-DE" i="1" dirty="0"/>
              <a:t>: </a:t>
            </a:r>
            <a:r>
              <a:rPr lang="de-DE" dirty="0"/>
              <a:t>Räumt die Module wieder auf und entfernt den </a:t>
            </a:r>
            <a:r>
              <a:rPr lang="de-DE" i="1" dirty="0" err="1"/>
              <a:t>target</a:t>
            </a:r>
            <a:r>
              <a:rPr lang="de-DE" dirty="0"/>
              <a:t>-Ordner</a:t>
            </a:r>
          </a:p>
          <a:p>
            <a:r>
              <a:rPr lang="de-DE" i="1" u="sng" dirty="0" err="1"/>
              <a:t>mvn</a:t>
            </a:r>
            <a:r>
              <a:rPr lang="de-DE" i="1" u="sng" dirty="0"/>
              <a:t> clean </a:t>
            </a:r>
            <a:r>
              <a:rPr lang="de-DE" i="1" u="sng" dirty="0" err="1"/>
              <a:t>install</a:t>
            </a:r>
            <a:r>
              <a:rPr lang="de-DE" dirty="0"/>
              <a:t>: Kombination; erst wird aufgeräumt, dann installiert</a:t>
            </a:r>
          </a:p>
        </p:txBody>
      </p:sp>
    </p:spTree>
    <p:extLst>
      <p:ext uri="{BB962C8B-B14F-4D97-AF65-F5344CB8AC3E}">
        <p14:creationId xmlns:p14="http://schemas.microsoft.com/office/powerpoint/2010/main" val="383715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Plugins</a:t>
            </a:r>
            <a:r>
              <a:rPr lang="de-DE" dirty="0"/>
              <a:t>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497496"/>
            <a:ext cx="10353762" cy="507558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Android-App:</a:t>
            </a:r>
          </a:p>
          <a:p>
            <a:pPr lvl="1"/>
            <a:r>
              <a:rPr lang="de-DE" dirty="0"/>
              <a:t>Checkstyle</a:t>
            </a:r>
          </a:p>
          <a:p>
            <a:pPr lvl="1"/>
            <a:r>
              <a:rPr lang="de-DE" dirty="0"/>
              <a:t>Bezieht KAA-SDK automatisch aus dem Ordner Middleware/KAA-SDKs</a:t>
            </a:r>
            <a:endParaRPr lang="de-DE" dirty="0"/>
          </a:p>
          <a:p>
            <a:pPr lvl="1"/>
            <a:r>
              <a:rPr lang="de-DE" dirty="0"/>
              <a:t>Ausführung des </a:t>
            </a:r>
            <a:r>
              <a:rPr lang="de-DE" dirty="0" err="1"/>
              <a:t>Gradle-Builds</a:t>
            </a:r>
            <a:r>
              <a:rPr lang="de-DE" dirty="0"/>
              <a:t> aus Android-Studio </a:t>
            </a:r>
            <a:r>
              <a:rPr lang="de-DE" dirty="0">
                <a:sym typeface="Wingdings" panose="05000000000000000000" pitchFamily="2" charset="2"/>
              </a:rPr>
              <a:t> Führt Tests aus, erzeugt APK</a:t>
            </a:r>
            <a:endParaRPr lang="de-DE" dirty="0"/>
          </a:p>
          <a:p>
            <a:r>
              <a:rPr lang="de-DE" dirty="0" err="1"/>
              <a:t>SmartCar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Checkstyle, </a:t>
            </a:r>
            <a:r>
              <a:rPr lang="de-DE" dirty="0" err="1"/>
              <a:t>FindBugs</a:t>
            </a:r>
            <a:endParaRPr lang="de-DE" dirty="0"/>
          </a:p>
          <a:p>
            <a:pPr lvl="1"/>
            <a:r>
              <a:rPr lang="de-DE" dirty="0"/>
              <a:t>Bezieht KAA-SDK automatisch aus dem Ordner Middleware/KAA-SDKs</a:t>
            </a:r>
            <a:endParaRPr lang="de-DE" dirty="0"/>
          </a:p>
          <a:p>
            <a:pPr lvl="1"/>
            <a:r>
              <a:rPr lang="de-DE" dirty="0"/>
              <a:t>Testausführung, Kompilierung </a:t>
            </a:r>
            <a:r>
              <a:rPr lang="de-DE" dirty="0">
                <a:sym typeface="Wingdings" panose="05000000000000000000" pitchFamily="2" charset="2"/>
              </a:rPr>
              <a:t> Erzeugt JAR-Datei</a:t>
            </a:r>
            <a:endParaRPr lang="de-DE" dirty="0"/>
          </a:p>
          <a:p>
            <a:pPr lvl="1"/>
            <a:r>
              <a:rPr lang="de-DE" dirty="0" err="1"/>
              <a:t>Deploy</a:t>
            </a:r>
            <a:r>
              <a:rPr lang="de-DE" dirty="0"/>
              <a:t> auf den </a:t>
            </a:r>
            <a:r>
              <a:rPr lang="de-DE" dirty="0" err="1"/>
              <a:t>Mindstorm</a:t>
            </a:r>
            <a:r>
              <a:rPr lang="de-DE" dirty="0"/>
              <a:t> über SCP mit </a:t>
            </a:r>
            <a:r>
              <a:rPr lang="de-DE" i="1" u="sng" dirty="0" err="1"/>
              <a:t>mvn</a:t>
            </a:r>
            <a:r>
              <a:rPr lang="de-DE" i="1" u="sng" dirty="0"/>
              <a:t> </a:t>
            </a:r>
            <a:r>
              <a:rPr lang="de-DE" i="1" u="sng" dirty="0" err="1"/>
              <a:t>install</a:t>
            </a:r>
            <a:r>
              <a:rPr lang="de-DE" i="1" u="sng" dirty="0"/>
              <a:t> </a:t>
            </a:r>
            <a:r>
              <a:rPr lang="de-DE" i="1" u="sng" dirty="0" err="1"/>
              <a:t>antrun:run</a:t>
            </a:r>
            <a:endParaRPr lang="de-DE" dirty="0"/>
          </a:p>
          <a:p>
            <a:r>
              <a:rPr lang="de-DE" dirty="0" err="1"/>
              <a:t>SmartCoffee</a:t>
            </a:r>
            <a:r>
              <a:rPr lang="de-DE" dirty="0"/>
              <a:t>-API, </a:t>
            </a:r>
            <a:r>
              <a:rPr lang="de-DE" dirty="0" err="1"/>
              <a:t>CoffeeServer</a:t>
            </a:r>
            <a:endParaRPr lang="de-DE" dirty="0"/>
          </a:p>
          <a:p>
            <a:pPr lvl="1"/>
            <a:r>
              <a:rPr lang="de-DE" dirty="0"/>
              <a:t>Checkstyle, </a:t>
            </a:r>
            <a:r>
              <a:rPr lang="de-DE" dirty="0" err="1"/>
              <a:t>FindBugs</a:t>
            </a:r>
            <a:endParaRPr lang="de-DE" dirty="0"/>
          </a:p>
          <a:p>
            <a:pPr lvl="1"/>
            <a:r>
              <a:rPr lang="de-DE" dirty="0"/>
              <a:t>Abhängigkeit zwischen API und </a:t>
            </a:r>
            <a:r>
              <a:rPr lang="de-DE" dirty="0" err="1"/>
              <a:t>CoffeeServer</a:t>
            </a:r>
            <a:endParaRPr lang="de-DE" dirty="0"/>
          </a:p>
          <a:p>
            <a:pPr lvl="1"/>
            <a:r>
              <a:rPr lang="de-DE" dirty="0"/>
              <a:t>Bezieht KAA-SDK automatisch aus dem Ordner Middleware/KAA-SDKs</a:t>
            </a:r>
            <a:endParaRPr lang="de-DE" dirty="0"/>
          </a:p>
          <a:p>
            <a:pPr lvl="1"/>
            <a:r>
              <a:rPr lang="de-DE" dirty="0"/>
              <a:t>Testausführung, Kompilierung </a:t>
            </a:r>
            <a:r>
              <a:rPr lang="de-DE" dirty="0">
                <a:sym typeface="Wingdings" panose="05000000000000000000" pitchFamily="2" charset="2"/>
              </a:rPr>
              <a:t> Erzeugt JAR-Datei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16" descr="https://watertrack.de/wp-content/uploads/2015/02/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171" y="1497496"/>
            <a:ext cx="1494772" cy="14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s.phsg.ch/making/files/2016/04/ev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94" y="3048821"/>
            <a:ext cx="2434001" cy="16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ngimg.com/upload/coffee_beans_PNG92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713" y="4880666"/>
            <a:ext cx="2032082" cy="13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6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Plugins</a:t>
            </a:r>
            <a:r>
              <a:rPr lang="de-DE" dirty="0"/>
              <a:t> (II)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Checkstyle:</a:t>
            </a:r>
          </a:p>
          <a:p>
            <a:pPr lvl="1"/>
            <a:r>
              <a:rPr lang="de-DE" dirty="0"/>
              <a:t>Wird während </a:t>
            </a:r>
            <a:r>
              <a:rPr lang="de-DE" i="1" u="sng" dirty="0" err="1"/>
              <a:t>mvn</a:t>
            </a:r>
            <a:r>
              <a:rPr lang="de-DE" i="1" u="sng" dirty="0"/>
              <a:t> </a:t>
            </a:r>
            <a:r>
              <a:rPr lang="de-DE" i="1" u="sng" dirty="0" err="1"/>
              <a:t>install</a:t>
            </a:r>
            <a:r>
              <a:rPr lang="de-DE" dirty="0"/>
              <a:t> ausgeführt</a:t>
            </a:r>
          </a:p>
          <a:p>
            <a:pPr lvl="1"/>
            <a:r>
              <a:rPr lang="de-DE" dirty="0"/>
              <a:t>Prüft Code hinsichtlich Code-Konventionen</a:t>
            </a:r>
          </a:p>
          <a:p>
            <a:pPr lvl="1"/>
            <a:r>
              <a:rPr lang="de-DE" dirty="0"/>
              <a:t>Regeln sind als XML-Datei „checkstyle.xml“ im Hauptverzeichnis hinterlegt</a:t>
            </a:r>
          </a:p>
          <a:p>
            <a:pPr lvl="1"/>
            <a:r>
              <a:rPr lang="de-DE" dirty="0"/>
              <a:t>Zeigt Warnungen (nicht regel-konformen Code-Style) auf der Konsole an</a:t>
            </a:r>
          </a:p>
        </p:txBody>
      </p:sp>
      <p:pic>
        <p:nvPicPr>
          <p:cNvPr id="5" name="Picture 12" descr="http://checkstyle.sourceforge.net/images/header-checkstyl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52" y="1911637"/>
            <a:ext cx="2331122" cy="87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38425"/>
          <a:stretch/>
        </p:blipFill>
        <p:spPr>
          <a:xfrm>
            <a:off x="388178" y="4088961"/>
            <a:ext cx="10977370" cy="21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Plugins</a:t>
            </a:r>
            <a:r>
              <a:rPr lang="de-DE" dirty="0"/>
              <a:t> (III)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FindBugs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Wird während </a:t>
            </a:r>
            <a:r>
              <a:rPr lang="de-DE" i="1" u="sng" dirty="0" err="1"/>
              <a:t>mvn</a:t>
            </a:r>
            <a:r>
              <a:rPr lang="de-DE" i="1" u="sng" dirty="0"/>
              <a:t> </a:t>
            </a:r>
            <a:r>
              <a:rPr lang="de-DE" i="1" u="sng" dirty="0" err="1"/>
              <a:t>install</a:t>
            </a:r>
            <a:r>
              <a:rPr lang="de-DE" dirty="0"/>
              <a:t> ausgeführt</a:t>
            </a:r>
            <a:endParaRPr lang="de-DE" dirty="0"/>
          </a:p>
          <a:p>
            <a:pPr lvl="1"/>
            <a:r>
              <a:rPr lang="de-DE" dirty="0"/>
              <a:t>Untersucht den Code hinsichtlich typischer Fehlermuster</a:t>
            </a:r>
          </a:p>
          <a:p>
            <a:pPr lvl="1"/>
            <a:r>
              <a:rPr lang="de-DE" dirty="0"/>
              <a:t>Zeigt Warnungen (potentielle Fehler) auf der Konsole an</a:t>
            </a:r>
          </a:p>
          <a:p>
            <a:pPr lvl="1"/>
            <a:r>
              <a:rPr lang="de-DE" dirty="0"/>
              <a:t>Befehl „</a:t>
            </a:r>
            <a:r>
              <a:rPr lang="de-DE" i="1" u="sng" dirty="0" err="1"/>
              <a:t>mvn</a:t>
            </a:r>
            <a:r>
              <a:rPr lang="de-DE" i="1" u="sng" dirty="0"/>
              <a:t> </a:t>
            </a:r>
            <a:r>
              <a:rPr lang="de-DE" i="1" u="sng" dirty="0" err="1"/>
              <a:t>findbugs:gui</a:t>
            </a:r>
            <a:r>
              <a:rPr lang="de-DE" dirty="0" err="1"/>
              <a:t>“zeigt</a:t>
            </a:r>
            <a:r>
              <a:rPr lang="de-DE" dirty="0"/>
              <a:t> die Probleme auf einer grafischen </a:t>
            </a:r>
            <a:r>
              <a:rPr lang="de-DE" dirty="0" err="1"/>
              <a:t>Obefläche</a:t>
            </a:r>
            <a:r>
              <a:rPr lang="de-DE" dirty="0"/>
              <a:t> an (funktioniert nur auf Modul-Ebene)</a:t>
            </a:r>
          </a:p>
        </p:txBody>
      </p:sp>
      <p:pic>
        <p:nvPicPr>
          <p:cNvPr id="4" name="Picture 14" descr="http://1.bp.blogspot.com/-iFOjEpVddM8/VZLNilzRS-I/AAAAAAAAAWw/B5pwx2t6iSU/s1600/findbu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05" y="1816866"/>
            <a:ext cx="2016354" cy="137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25324"/>
          <a:stretch/>
        </p:blipFill>
        <p:spPr>
          <a:xfrm>
            <a:off x="913881" y="4539981"/>
            <a:ext cx="10353675" cy="2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Plugins</a:t>
            </a:r>
            <a:r>
              <a:rPr lang="de-DE" dirty="0"/>
              <a:t> (IV)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58" y="1594179"/>
            <a:ext cx="6960284" cy="4878278"/>
          </a:xfrm>
          <a:prstGeom prst="rect">
            <a:avLst/>
          </a:prstGeom>
        </p:spPr>
      </p:pic>
      <p:pic>
        <p:nvPicPr>
          <p:cNvPr id="5" name="Picture 14" descr="http://1.bp.blogspot.com/-iFOjEpVddM8/VZLNilzRS-I/AAAAAAAAAWw/B5pwx2t6iSU/s1600/find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99" y="1802799"/>
            <a:ext cx="2016354" cy="137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(I)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von </a:t>
            </a:r>
            <a:r>
              <a:rPr lang="de-DE" dirty="0" err="1"/>
              <a:t>Maven</a:t>
            </a:r>
            <a:r>
              <a:rPr lang="de-DE" dirty="0"/>
              <a:t>: </a:t>
            </a:r>
            <a:r>
              <a:rPr lang="de-DE" i="1" dirty="0">
                <a:hlinkClick r:id="rId2"/>
              </a:rPr>
              <a:t>https://maven.apache.org/download.cgi</a:t>
            </a:r>
            <a:r>
              <a:rPr lang="de-DE" dirty="0"/>
              <a:t> (*-bin.zip unter </a:t>
            </a:r>
            <a:r>
              <a:rPr lang="de-DE" dirty="0" err="1"/>
              <a:t>Win</a:t>
            </a:r>
            <a:r>
              <a:rPr lang="de-DE" dirty="0"/>
              <a:t>)</a:t>
            </a:r>
            <a:endParaRPr lang="de-DE" i="1" dirty="0"/>
          </a:p>
          <a:p>
            <a:r>
              <a:rPr lang="de-DE" dirty="0"/>
              <a:t>Download entpacken und Inhalt speichern (z.B. unter C:\Program Files (x86)\</a:t>
            </a:r>
            <a:r>
              <a:rPr lang="de-DE" dirty="0" err="1"/>
              <a:t>Maven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064277"/>
            <a:ext cx="10353761" cy="30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(II)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Systemvariablen hinzufügen (keine Benutzervariablen!):</a:t>
            </a:r>
          </a:p>
          <a:p>
            <a:pPr lvl="1"/>
            <a:r>
              <a:rPr lang="de-DE" dirty="0"/>
              <a:t>Windows: Systemsteuerung </a:t>
            </a:r>
            <a:r>
              <a:rPr lang="de-DE" dirty="0">
                <a:sym typeface="Wingdings" panose="05000000000000000000" pitchFamily="2" charset="2"/>
              </a:rPr>
              <a:t> System und Sicherheit  System  Erweiterte Systemeinstellungen  Umgebungsvariablen  Systemvariablen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Variable </a:t>
            </a:r>
            <a:r>
              <a:rPr lang="de-DE" i="1" dirty="0">
                <a:sym typeface="Wingdings" panose="05000000000000000000" pitchFamily="2" charset="2"/>
              </a:rPr>
              <a:t>M2_HOME</a:t>
            </a:r>
            <a:r>
              <a:rPr lang="de-DE" dirty="0">
                <a:sym typeface="Wingdings" panose="05000000000000000000" pitchFamily="2" charset="2"/>
              </a:rPr>
              <a:t> anlegen, als Wert den Pfad zum </a:t>
            </a:r>
            <a:r>
              <a:rPr lang="de-DE" dirty="0" err="1">
                <a:sym typeface="Wingdings" panose="05000000000000000000" pitchFamily="2" charset="2"/>
              </a:rPr>
              <a:t>Maven</a:t>
            </a:r>
            <a:r>
              <a:rPr lang="de-DE" dirty="0">
                <a:sym typeface="Wingdings" panose="05000000000000000000" pitchFamily="2" charset="2"/>
              </a:rPr>
              <a:t>-Hauptverzeichnis eintragen (z.B. C:\Program Files (x86)\</a:t>
            </a:r>
            <a:r>
              <a:rPr lang="de-DE" dirty="0" err="1">
                <a:sym typeface="Wingdings" panose="05000000000000000000" pitchFamily="2" charset="2"/>
              </a:rPr>
              <a:t>Maven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Variable </a:t>
            </a:r>
            <a:r>
              <a:rPr lang="de-DE" i="1" dirty="0">
                <a:sym typeface="Wingdings" panose="05000000000000000000" pitchFamily="2" charset="2"/>
              </a:rPr>
              <a:t>M2</a:t>
            </a:r>
            <a:r>
              <a:rPr lang="de-DE" dirty="0">
                <a:sym typeface="Wingdings" panose="05000000000000000000" pitchFamily="2" charset="2"/>
              </a:rPr>
              <a:t> anlegen, als Wert </a:t>
            </a:r>
            <a:r>
              <a:rPr lang="de-DE" i="1" dirty="0">
                <a:sym typeface="Wingdings" panose="05000000000000000000" pitchFamily="2" charset="2"/>
              </a:rPr>
              <a:t>%M2_HOME%\bin</a:t>
            </a:r>
            <a:r>
              <a:rPr lang="de-DE" dirty="0">
                <a:sym typeface="Wingdings" panose="05000000000000000000" pitchFamily="2" charset="2"/>
              </a:rPr>
              <a:t> eintragen</a:t>
            </a:r>
          </a:p>
          <a:p>
            <a:r>
              <a:rPr lang="de-DE" dirty="0">
                <a:sym typeface="Wingdings" panose="05000000000000000000" pitchFamily="2" charset="2"/>
              </a:rPr>
              <a:t>Systemvariable </a:t>
            </a:r>
            <a:r>
              <a:rPr lang="de-DE" i="1" dirty="0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 suchen, markieren, „Bearbeiten“ auswählen und </a:t>
            </a:r>
            <a:r>
              <a:rPr lang="de-DE" i="1" dirty="0">
                <a:sym typeface="Wingdings" panose="05000000000000000000" pitchFamily="2" charset="2"/>
              </a:rPr>
              <a:t>%M2%</a:t>
            </a:r>
            <a:r>
              <a:rPr lang="de-DE" dirty="0">
                <a:sym typeface="Wingdings" panose="05000000000000000000" pitchFamily="2" charset="2"/>
              </a:rPr>
              <a:t> der Liste hinzufügen</a:t>
            </a:r>
            <a:endParaRPr lang="de-DE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73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(III)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6" t="5204" r="2875"/>
          <a:stretch/>
        </p:blipFill>
        <p:spPr>
          <a:xfrm>
            <a:off x="122829" y="2552134"/>
            <a:ext cx="6441743" cy="28817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357" b="1930"/>
          <a:stretch/>
        </p:blipFill>
        <p:spPr>
          <a:xfrm>
            <a:off x="6685748" y="1542198"/>
            <a:ext cx="5374480" cy="4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(IV)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Hat alles geklappt, resultiert ein Aufruf von </a:t>
            </a:r>
            <a:r>
              <a:rPr lang="de-DE" i="1" dirty="0" err="1"/>
              <a:t>mvn</a:t>
            </a:r>
            <a:r>
              <a:rPr lang="de-DE" i="1" dirty="0"/>
              <a:t> –v</a:t>
            </a:r>
            <a:r>
              <a:rPr lang="de-DE" dirty="0"/>
              <a:t> auf der Konsole („Eingabeaufforderung“) nicht in einer Fehlermeldung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00" y="3102024"/>
            <a:ext cx="8991615" cy="2917559"/>
          </a:xfrm>
          <a:prstGeom prst="rect">
            <a:avLst/>
          </a:prstGeom>
        </p:spPr>
      </p:pic>
      <p:pic>
        <p:nvPicPr>
          <p:cNvPr id="5" name="Grafik 4" descr="File:Green check.svg - Wikipedia, the free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00" y="4451619"/>
            <a:ext cx="2151228" cy="21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(V)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Troubleshooting:</a:t>
            </a:r>
          </a:p>
          <a:p>
            <a:pPr lvl="1"/>
            <a:r>
              <a:rPr lang="de-DE" dirty="0"/>
              <a:t>In den Systemvariablen muss die Variable </a:t>
            </a:r>
            <a:r>
              <a:rPr lang="de-DE" i="1" dirty="0"/>
              <a:t>JAVA_HOME</a:t>
            </a:r>
            <a:r>
              <a:rPr lang="de-DE" dirty="0"/>
              <a:t> gesetzt sein und auf den Ordner zeigen, in dem das auf dem PC installierte JDK liegt</a:t>
            </a:r>
          </a:p>
          <a:p>
            <a:pPr lvl="1"/>
            <a:r>
              <a:rPr lang="de-DE" dirty="0"/>
              <a:t>Detailliertere Installationsanleitung (auch für andere Betriebssysteme): </a:t>
            </a:r>
            <a:r>
              <a:rPr lang="de-DE" dirty="0">
                <a:hlinkClick r:id="rId2"/>
              </a:rPr>
              <a:t>https://www.tutorialspoint.com/maven/maven_environment_setup.htm</a:t>
            </a:r>
            <a:br>
              <a:rPr lang="de-DE" dirty="0"/>
            </a:br>
            <a:r>
              <a:rPr lang="de-DE" dirty="0"/>
              <a:t>Immer Systemvariablen manipulieren, nicht die Benutzervariablen!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04" y="4497570"/>
            <a:ext cx="7239473" cy="19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„lose“ Softwarekomponenten, die alle irgendwie zusammenhängen</a:t>
            </a:r>
          </a:p>
          <a:p>
            <a:r>
              <a:rPr lang="de-DE" dirty="0"/>
              <a:t>Kein richtiges Release, alles liegt irgendwo verteilt im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r>
              <a:rPr lang="de-DE" dirty="0"/>
              <a:t>Instabile Software, nicht direkt vorzeigbar/ausführbar bei Reviews</a:t>
            </a:r>
          </a:p>
          <a:p>
            <a:r>
              <a:rPr lang="de-DE" dirty="0"/>
              <a:t>Hardware, die zu verschiedenen Softwarekomponenten gehört</a:t>
            </a:r>
          </a:p>
          <a:p>
            <a:r>
              <a:rPr lang="de-DE" dirty="0"/>
              <a:t>Kein einheitlicher Code, wenig dokumentiert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90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4" name="Picture 6" descr="https://jenkins.io/images/226px-Jenkin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10" y="3848669"/>
            <a:ext cx="1492409" cy="206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03" y="2167791"/>
            <a:ext cx="1680878" cy="16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72" y="2167862"/>
            <a:ext cx="1680878" cy="16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ownloadicons.net/sites/default/files/user-icon-447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" y="4767283"/>
            <a:ext cx="1638869" cy="16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lipartpanda.com/user-clipart-dagobert83_female_user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5" y="633771"/>
            <a:ext cx="1347217" cy="13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it4hit.org/img/login/user-icon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" y="2518876"/>
            <a:ext cx="1710519" cy="17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049724" y="4079501"/>
            <a:ext cx="1416807" cy="120218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769052" y="1272760"/>
            <a:ext cx="1697479" cy="99276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1769052" y="3138985"/>
            <a:ext cx="1697479" cy="3301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19803" y="3854223"/>
            <a:ext cx="1826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Dev-Branch</a:t>
            </a:r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9009592" y="3848669"/>
            <a:ext cx="22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Master-</a:t>
            </a:r>
            <a:r>
              <a:rPr lang="de-DE" sz="2400" dirty="0" err="1"/>
              <a:t>Branch</a:t>
            </a:r>
            <a:endParaRPr lang="de-DE" sz="2400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5840871" y="3008230"/>
            <a:ext cx="1214951" cy="107127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372849" y="5992249"/>
            <a:ext cx="288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Jenkins (CI-Server)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8153304" y="3073607"/>
            <a:ext cx="1019303" cy="94051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84" name="Picture 12" descr="http://icon-icons.com/icons2/317/PNG/512/cogs-icon_3446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91" y="4680592"/>
            <a:ext cx="1119802" cy="11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5436679" y="2137343"/>
            <a:ext cx="188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Arbeitsbereich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120444" y="2120241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35871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(I)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712590" y="1648323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Dokumentation</a:t>
            </a:r>
          </a:p>
        </p:txBody>
      </p:sp>
      <p:pic>
        <p:nvPicPr>
          <p:cNvPr id="9" name="Picture 2" descr="https://git-for-windows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681566"/>
            <a:ext cx="1145242" cy="11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67299" y="3907388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-Repository</a:t>
            </a:r>
          </a:p>
        </p:txBody>
      </p:sp>
      <p:pic>
        <p:nvPicPr>
          <p:cNvPr id="4104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46" y="2352599"/>
            <a:ext cx="1555633" cy="15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729845" y="3907388"/>
            <a:ext cx="223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pom.xml</a:t>
            </a:r>
            <a:br>
              <a:rPr lang="de-DE" dirty="0"/>
            </a:br>
            <a:r>
              <a:rPr lang="de-DE" dirty="0"/>
              <a:t>Wie ist das Projekt aufgebaut?</a:t>
            </a:r>
          </a:p>
        </p:txBody>
      </p:sp>
      <p:pic>
        <p:nvPicPr>
          <p:cNvPr id="13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5" y="1479092"/>
            <a:ext cx="707795" cy="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5" y="2315915"/>
            <a:ext cx="707795" cy="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5" y="3152738"/>
            <a:ext cx="707795" cy="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6239574" y="5653872"/>
            <a:ext cx="223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pom.xml</a:t>
            </a:r>
            <a:br>
              <a:rPr lang="de-DE" dirty="0"/>
            </a:br>
            <a:r>
              <a:rPr lang="de-DE" dirty="0"/>
              <a:t>Wie ist das Modul aufgebaut?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712590" y="2523826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Android-App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712590" y="3321969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SmartCar</a:t>
            </a:r>
            <a:endParaRPr lang="de-DE" dirty="0"/>
          </a:p>
        </p:txBody>
      </p:sp>
      <p:pic>
        <p:nvPicPr>
          <p:cNvPr id="19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4" y="3948531"/>
            <a:ext cx="707795" cy="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7712589" y="413533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Coffee-Server</a:t>
            </a:r>
          </a:p>
        </p:txBody>
      </p:sp>
      <p:pic>
        <p:nvPicPr>
          <p:cNvPr id="21" name="Picture 8" descr="https://cdn2.iconfinder.com/data/icons/social-media-8/512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4" y="4779459"/>
            <a:ext cx="707795" cy="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7712588" y="4981255"/>
            <a:ext cx="21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SmartCoffee</a:t>
            </a:r>
            <a:r>
              <a:rPr lang="de-DE" dirty="0"/>
              <a:t>-API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248036" y="3236989"/>
            <a:ext cx="823110" cy="1719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104" idx="3"/>
            <a:endCxn id="13" idx="1"/>
          </p:cNvCxnSpPr>
          <p:nvPr/>
        </p:nvCxnSpPr>
        <p:spPr>
          <a:xfrm flipV="1">
            <a:off x="4626779" y="1832990"/>
            <a:ext cx="2378016" cy="129742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104" idx="3"/>
            <a:endCxn id="14" idx="1"/>
          </p:cNvCxnSpPr>
          <p:nvPr/>
        </p:nvCxnSpPr>
        <p:spPr>
          <a:xfrm flipV="1">
            <a:off x="4626779" y="2669813"/>
            <a:ext cx="2378016" cy="46060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104" idx="3"/>
            <a:endCxn id="15" idx="1"/>
          </p:cNvCxnSpPr>
          <p:nvPr/>
        </p:nvCxnSpPr>
        <p:spPr>
          <a:xfrm>
            <a:off x="4626779" y="3130416"/>
            <a:ext cx="2378016" cy="3762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04" idx="3"/>
            <a:endCxn id="19" idx="1"/>
          </p:cNvCxnSpPr>
          <p:nvPr/>
        </p:nvCxnSpPr>
        <p:spPr>
          <a:xfrm>
            <a:off x="4626779" y="3130416"/>
            <a:ext cx="2378015" cy="117201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04" idx="3"/>
            <a:endCxn id="21" idx="1"/>
          </p:cNvCxnSpPr>
          <p:nvPr/>
        </p:nvCxnSpPr>
        <p:spPr>
          <a:xfrm>
            <a:off x="4626779" y="3130416"/>
            <a:ext cx="2378015" cy="200294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 rot="19829129">
            <a:off x="4921734" y="2146639"/>
            <a:ext cx="1124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/>
              <a:t>Module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073871" y="2625517"/>
            <a:ext cx="1124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/>
              <a:t>Projekt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14985" y="672595"/>
            <a:ext cx="407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Beschreibung des Aufbaus des Projekt und den einzelnen Abhängigkeiten durch Project-</a:t>
            </a:r>
            <a:r>
              <a:rPr lang="de-DE" dirty="0" err="1"/>
              <a:t>Object</a:t>
            </a:r>
            <a:r>
              <a:rPr lang="de-DE" dirty="0"/>
              <a:t>-Model-Dateien</a:t>
            </a:r>
          </a:p>
        </p:txBody>
      </p:sp>
    </p:spTree>
    <p:extLst>
      <p:ext uri="{BB962C8B-B14F-4D97-AF65-F5344CB8AC3E}">
        <p14:creationId xmlns:p14="http://schemas.microsoft.com/office/powerpoint/2010/main" val="101117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578</Words>
  <Application>Microsoft Office PowerPoint</Application>
  <PresentationFormat>Breitbild</PresentationFormat>
  <Paragraphs>81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Build-Management</vt:lpstr>
      <vt:lpstr>Installation (I)</vt:lpstr>
      <vt:lpstr>Installation (II)</vt:lpstr>
      <vt:lpstr>Installation (III)</vt:lpstr>
      <vt:lpstr>Installation (IV)</vt:lpstr>
      <vt:lpstr>Installation (V)</vt:lpstr>
      <vt:lpstr>Problematik</vt:lpstr>
      <vt:lpstr>Übersicht</vt:lpstr>
      <vt:lpstr>Maven (I)</vt:lpstr>
      <vt:lpstr>Maven (II)</vt:lpstr>
      <vt:lpstr>Maven (III)</vt:lpstr>
      <vt:lpstr>Plugins (1)</vt:lpstr>
      <vt:lpstr>Plugins (II)</vt:lpstr>
      <vt:lpstr>Plugins (III)</vt:lpstr>
      <vt:lpstr>Plugins (IV)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Build-Management</dc:title>
  <dc:creator>Jan S.</dc:creator>
  <cp:lastModifiedBy>Jan S.</cp:lastModifiedBy>
  <cp:revision>28</cp:revision>
  <dcterms:created xsi:type="dcterms:W3CDTF">2016-10-30T23:30:33Z</dcterms:created>
  <dcterms:modified xsi:type="dcterms:W3CDTF">2016-10-31T11:17:14Z</dcterms:modified>
</cp:coreProperties>
</file>