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8" r:id="rId1"/>
  </p:sldMasterIdLst>
  <p:notesMasterIdLst>
    <p:notesMasterId r:id="rId15"/>
  </p:notesMasterIdLst>
  <p:handoutMasterIdLst>
    <p:handoutMasterId r:id="rId16"/>
  </p:handoutMasterIdLst>
  <p:sldIdLst>
    <p:sldId id="317" r:id="rId2"/>
    <p:sldId id="278" r:id="rId3"/>
    <p:sldId id="275" r:id="rId4"/>
    <p:sldId id="535" r:id="rId5"/>
    <p:sldId id="536" r:id="rId6"/>
    <p:sldId id="533" r:id="rId7"/>
    <p:sldId id="537" r:id="rId8"/>
    <p:sldId id="538" r:id="rId9"/>
    <p:sldId id="539" r:id="rId10"/>
    <p:sldId id="531" r:id="rId11"/>
    <p:sldId id="540" r:id="rId12"/>
    <p:sldId id="262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ran" initials="wy" lastIdx="1" clrIdx="0">
    <p:extLst>
      <p:ext uri="{19B8F6BF-5375-455C-9EA6-DF929625EA0E}">
        <p15:presenceInfo xmlns:p15="http://schemas.microsoft.com/office/powerpoint/2012/main" userId="95d3e3ec2ec7e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6C92C0"/>
    <a:srgbClr val="98B2D3"/>
    <a:srgbClr val="48A2A0"/>
    <a:srgbClr val="F2D480"/>
    <a:srgbClr val="CCCCFF"/>
    <a:srgbClr val="ABD0EA"/>
    <a:srgbClr val="B9B7D8"/>
    <a:srgbClr val="B2D28E"/>
    <a:srgbClr val="7FB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7651" autoAdjust="0"/>
  </p:normalViewPr>
  <p:slideViewPr>
    <p:cSldViewPr snapToGrid="0" showGuides="1">
      <p:cViewPr varScale="1">
        <p:scale>
          <a:sx n="67" d="100"/>
          <a:sy n="67" d="100"/>
        </p:scale>
        <p:origin x="608" y="3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492"/>
    </p:cViewPr>
  </p:sorter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6C38-A0ED-435B-8690-7450415BFBA4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AF1E0-A2A3-4143-9200-3AC01D4C02A9}" type="slidenum">
              <a:rPr lang="zh-CN" altLang="en-US" smtClean="0"/>
              <a:t>‹#›</a:t>
            </a:fld>
            <a:fld id="{5076A344-CCE6-4BC9-BED9-4E1F6EEA820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310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E5670-B3BF-41CC-A9C7-1D1BAFA33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一个是把线路的开关打开，一个是把线路的开关合上，一个把变压器的开关打开。</a:t>
            </a:r>
            <a:r>
              <a:rPr lang="en-US" altLang="zh-CN" dirty="0"/>
              <a:t>110KV</a:t>
            </a:r>
            <a:r>
              <a:rPr lang="zh-CN" altLang="en-US" dirty="0"/>
              <a:t>以上和</a:t>
            </a:r>
            <a:r>
              <a:rPr lang="en-US" altLang="zh-CN" dirty="0"/>
              <a:t>1KV</a:t>
            </a:r>
            <a:r>
              <a:rPr lang="zh-CN" altLang="en-US" dirty="0"/>
              <a:t>以下的电网采用中性点直接接地，降低绝缘水平、保护作用。中间级别电网设备绝缘水平的提高或降低对于造价影响不很显著，采用非直接接地或者是经消弧线圈接地方式。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42BC4-5A4E-4A9A-B098-467AC2A76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7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57F-7AA9-4304-92AF-CBFA0B791A9D}" type="datetime1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49E73-E686-464E-B45E-6CD4963F1DB8}" type="slidenum">
              <a:rPr lang="zh-CN" altLang="en-US" smtClean="0"/>
              <a:pPr/>
              <a:t>‹#›</a:t>
            </a:fld>
            <a:fld id="{97C0420D-CE7B-4024-9E18-8410E096E31B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F61-964A-43EA-A80D-B631D3FA1C30}" type="datetime1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148E-9D28-4FA7-B84F-190224B7CEB3}" type="slidenum">
              <a:rPr lang="zh-CN" altLang="en-US" smtClean="0"/>
              <a:pPr/>
              <a:t>‹#›</a:t>
            </a:fld>
            <a:fld id="{156A1834-01DD-4B53-B415-5ACDE13573D5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4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9DDB-0FD2-4D4D-B5ED-864EC01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971FE-9DB1-42D3-B56E-B6843016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6D2-DE43-4CCE-9244-DE99564DCE17}" type="datetime1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AD4A7-E581-4454-8956-E677268A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65310-C796-4B9B-BC55-F449D80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FD3DB-F1C9-4F8C-A756-10CF282DC942}"/>
              </a:ext>
            </a:extLst>
          </p:cNvPr>
          <p:cNvSpPr txBox="1"/>
          <p:nvPr userDrawn="1"/>
        </p:nvSpPr>
        <p:spPr>
          <a:xfrm>
            <a:off x="11698384" y="6487454"/>
            <a:ext cx="8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995C18-47A2-4E7B-82DB-62625472B142}" type="slidenum">
              <a:rPr lang="zh-CN" altLang="en-US" sz="2400" b="0" smtClean="0"/>
              <a:t>‹#›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935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D6D2-DE43-4CCE-9244-DE99564DCE17}" type="datetime1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951" r:id="rId3"/>
    <p:sldLayoutId id="2147484950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0374" y="4533141"/>
            <a:ext cx="390363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8A2A0"/>
                </a:solidFill>
              </a:rPr>
              <a:t>汇报人</a:t>
            </a:r>
            <a:r>
              <a:rPr lang="en-US" altLang="zh-CN" sz="3200" dirty="0">
                <a:solidFill>
                  <a:srgbClr val="48A2A0"/>
                </a:solidFill>
              </a:rPr>
              <a:t>:       </a:t>
            </a:r>
            <a:r>
              <a:rPr lang="zh-CN" altLang="en-US" sz="3200" b="1" dirty="0">
                <a:solidFill>
                  <a:srgbClr val="48A2A0"/>
                </a:solidFill>
              </a:rPr>
              <a:t>王屹然</a:t>
            </a:r>
            <a:endParaRPr lang="en-US" altLang="zh-CN" sz="3200" b="1" dirty="0">
              <a:solidFill>
                <a:srgbClr val="48A2A0"/>
              </a:solidFill>
            </a:endParaRPr>
          </a:p>
          <a:p>
            <a:r>
              <a:rPr lang="zh-CN" altLang="en-US" sz="3200" dirty="0">
                <a:solidFill>
                  <a:srgbClr val="48A2A0"/>
                </a:solidFill>
              </a:rPr>
              <a:t>汇报时间：</a:t>
            </a:r>
            <a:r>
              <a:rPr lang="en-US" altLang="zh-CN" sz="3200">
                <a:solidFill>
                  <a:srgbClr val="48A2A0"/>
                </a:solidFill>
              </a:rPr>
              <a:t>2022.1.10</a:t>
            </a:r>
            <a:endParaRPr lang="zh-CN" altLang="en-US" sz="3200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74" y="1436659"/>
            <a:ext cx="4796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学习汇报</a:t>
            </a:r>
            <a:endParaRPr lang="zh-CN" altLang="en-US" sz="66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65759" y="416339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95994" y="349567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7000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2878" y="4466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79" y="686969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0765" y="1485695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Nature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5964" y="351441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449876" y="416339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632B2-E5AD-477A-8BC3-35F3098D818F}"/>
              </a:ext>
            </a:extLst>
          </p:cNvPr>
          <p:cNvSpPr txBox="1"/>
          <p:nvPr/>
        </p:nvSpPr>
        <p:spPr>
          <a:xfrm>
            <a:off x="4758074" y="793945"/>
            <a:ext cx="69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1A4F97-221F-481F-B537-A3CA21A7F967}"/>
              </a:ext>
            </a:extLst>
          </p:cNvPr>
          <p:cNvSpPr txBox="1"/>
          <p:nvPr/>
        </p:nvSpPr>
        <p:spPr>
          <a:xfrm>
            <a:off x="6795798" y="4466994"/>
            <a:ext cx="276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Step1_ time-warp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7913365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16280E-6850-494D-83E9-6D1AF75139B8}"/>
              </a:ext>
            </a:extLst>
          </p:cNvPr>
          <p:cNvSpPr txBox="1"/>
          <p:nvPr/>
        </p:nvSpPr>
        <p:spPr>
          <a:xfrm>
            <a:off x="2132457" y="5158339"/>
            <a:ext cx="382719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ensorflow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为深度神经网络（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）开发的功能强大的开源软件库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19509-40C4-42F8-80D0-7F99312FE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030"/>
          <a:stretch/>
        </p:blipFill>
        <p:spPr bwMode="auto">
          <a:xfrm>
            <a:off x="3052961" y="314138"/>
            <a:ext cx="7723856" cy="6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F6D9C0D-2109-41F7-BB1F-AC89C2722E34}"/>
              </a:ext>
            </a:extLst>
          </p:cNvPr>
          <p:cNvCxnSpPr/>
          <p:nvPr/>
        </p:nvCxnSpPr>
        <p:spPr>
          <a:xfrm>
            <a:off x="3286125" y="2419350"/>
            <a:ext cx="6915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B834AF9-6444-420D-A2EC-61E1F16AC3ED}"/>
              </a:ext>
            </a:extLst>
          </p:cNvPr>
          <p:cNvCxnSpPr/>
          <p:nvPr/>
        </p:nvCxnSpPr>
        <p:spPr>
          <a:xfrm>
            <a:off x="3286125" y="3686175"/>
            <a:ext cx="6915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374465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96924" y="3733957"/>
            <a:ext cx="1415773" cy="43172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74210" y="313167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82789" y="377857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100%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EEA63A-85FD-455B-BCCC-0853E5306403}"/>
              </a:ext>
            </a:extLst>
          </p:cNvPr>
          <p:cNvSpPr txBox="1"/>
          <p:nvPr/>
        </p:nvSpPr>
        <p:spPr>
          <a:xfrm>
            <a:off x="4965761" y="1472998"/>
            <a:ext cx="187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0" name="圆角矩形 1">
            <a:extLst>
              <a:ext uri="{FF2B5EF4-FFF2-40B4-BE49-F238E27FC236}">
                <a16:creationId xmlns:a16="http://schemas.microsoft.com/office/drawing/2014/main" id="{0524CFD3-E35E-4F6F-A763-621D6F7884B9}"/>
              </a:ext>
            </a:extLst>
          </p:cNvPr>
          <p:cNvSpPr/>
          <p:nvPr/>
        </p:nvSpPr>
        <p:spPr>
          <a:xfrm>
            <a:off x="4565620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26CE49EB-E439-4991-B9E9-6C5578C7B5EA}"/>
              </a:ext>
            </a:extLst>
          </p:cNvPr>
          <p:cNvSpPr/>
          <p:nvPr/>
        </p:nvSpPr>
        <p:spPr>
          <a:xfrm>
            <a:off x="4565620" y="2105026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58052-E0D5-4961-B7D5-780579214FE3}"/>
              </a:ext>
            </a:extLst>
          </p:cNvPr>
          <p:cNvSpPr txBox="1"/>
          <p:nvPr/>
        </p:nvSpPr>
        <p:spPr>
          <a:xfrm>
            <a:off x="8901376" y="31316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44" name="圆角矩形 1">
            <a:extLst>
              <a:ext uri="{FF2B5EF4-FFF2-40B4-BE49-F238E27FC236}">
                <a16:creationId xmlns:a16="http://schemas.microsoft.com/office/drawing/2014/main" id="{18098407-EB37-4842-AB56-C492561822F5}"/>
              </a:ext>
            </a:extLst>
          </p:cNvPr>
          <p:cNvSpPr/>
          <p:nvPr/>
        </p:nvSpPr>
        <p:spPr>
          <a:xfrm>
            <a:off x="8172693" y="374465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2">
            <a:extLst>
              <a:ext uri="{FF2B5EF4-FFF2-40B4-BE49-F238E27FC236}">
                <a16:creationId xmlns:a16="http://schemas.microsoft.com/office/drawing/2014/main" id="{25A3D13E-3AE3-425F-95E4-3C9EDE99CEEC}"/>
              </a:ext>
            </a:extLst>
          </p:cNvPr>
          <p:cNvSpPr/>
          <p:nvPr/>
        </p:nvSpPr>
        <p:spPr>
          <a:xfrm>
            <a:off x="8172693" y="3744656"/>
            <a:ext cx="1603920" cy="40011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E365CE-A572-43CA-BBFC-694AAF3F84DD}"/>
              </a:ext>
            </a:extLst>
          </p:cNvPr>
          <p:cNvSpPr txBox="1"/>
          <p:nvPr/>
        </p:nvSpPr>
        <p:spPr>
          <a:xfrm>
            <a:off x="10460026" y="3680325"/>
            <a:ext cx="54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50%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D975A3-4E13-4396-AB07-575490FD0736}"/>
              </a:ext>
            </a:extLst>
          </p:cNvPr>
          <p:cNvSpPr txBox="1"/>
          <p:nvPr/>
        </p:nvSpPr>
        <p:spPr>
          <a:xfrm>
            <a:off x="4557522" y="3544429"/>
            <a:ext cx="244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3.Step2 HMM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494DBE-FF83-4410-AE8B-E227B48F2066}"/>
              </a:ext>
            </a:extLst>
          </p:cNvPr>
          <p:cNvSpPr txBox="1"/>
          <p:nvPr/>
        </p:nvSpPr>
        <p:spPr>
          <a:xfrm>
            <a:off x="1007532" y="4297573"/>
            <a:ext cx="1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554A9C-0173-49E5-9350-55395A1491F1}"/>
              </a:ext>
            </a:extLst>
          </p:cNvPr>
          <p:cNvSpPr txBox="1"/>
          <p:nvPr/>
        </p:nvSpPr>
        <p:spPr>
          <a:xfrm>
            <a:off x="8231419" y="4338604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A415631-69C0-4E13-8DEE-94E64B0248D9}"/>
              </a:ext>
            </a:extLst>
          </p:cNvPr>
          <p:cNvSpPr txBox="1"/>
          <p:nvPr/>
        </p:nvSpPr>
        <p:spPr>
          <a:xfrm>
            <a:off x="1053414" y="3774306"/>
            <a:ext cx="16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1.13-1.14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DB1641-1233-4097-9CF5-7CDD82511F3D}"/>
              </a:ext>
            </a:extLst>
          </p:cNvPr>
          <p:cNvSpPr txBox="1"/>
          <p:nvPr/>
        </p:nvSpPr>
        <p:spPr>
          <a:xfrm>
            <a:off x="8330075" y="3760045"/>
            <a:ext cx="158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1.15-1.17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15F7566-BE2D-4454-9179-E2348BEB0249}"/>
              </a:ext>
            </a:extLst>
          </p:cNvPr>
          <p:cNvSpPr txBox="1"/>
          <p:nvPr/>
        </p:nvSpPr>
        <p:spPr>
          <a:xfrm>
            <a:off x="4700583" y="2095501"/>
            <a:ext cx="129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1.10-1.12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DD770-1BCD-404F-8BEA-35EAB78448C9}"/>
              </a:ext>
            </a:extLst>
          </p:cNvPr>
          <p:cNvSpPr txBox="1"/>
          <p:nvPr/>
        </p:nvSpPr>
        <p:spPr>
          <a:xfrm>
            <a:off x="4557521" y="3113344"/>
            <a:ext cx="391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学习隐马尔可夫模型及相应代码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FDECD9C-DABB-48A7-A02A-A64D1C0F4F8F}"/>
              </a:ext>
            </a:extLst>
          </p:cNvPr>
          <p:cNvSpPr txBox="1"/>
          <p:nvPr/>
        </p:nvSpPr>
        <p:spPr>
          <a:xfrm>
            <a:off x="4557522" y="2682259"/>
            <a:ext cx="392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Tensorflow-gpu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1.15.0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0136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67209" y="1699423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感谢聆听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望老师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批评指正</a:t>
            </a: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A2A7F1DB-5024-420C-BD61-0B6B99B807A9}"/>
              </a:ext>
            </a:extLst>
          </p:cNvPr>
          <p:cNvSpPr/>
          <p:nvPr/>
        </p:nvSpPr>
        <p:spPr>
          <a:xfrm>
            <a:off x="1753295" y="1924050"/>
            <a:ext cx="1105079" cy="1135362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74CE3A6-83EA-4995-A76F-CA9AC7A1A6A6}"/>
              </a:ext>
            </a:extLst>
          </p:cNvPr>
          <p:cNvSpPr/>
          <p:nvPr/>
        </p:nvSpPr>
        <p:spPr>
          <a:xfrm>
            <a:off x="1695204" y="2084268"/>
            <a:ext cx="3067296" cy="283866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MH_Others_1">
            <a:extLst>
              <a:ext uri="{FF2B5EF4-FFF2-40B4-BE49-F238E27FC236}">
                <a16:creationId xmlns:a16="http://schemas.microsoft.com/office/drawing/2014/main" id="{0F3BAF3E-A698-46C1-99CF-9ECB406778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31870" y="320038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学习汇报</a:t>
            </a:r>
          </a:p>
          <a:p>
            <a:pPr algn="ctr"/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79C9D19-2745-42D8-BACD-82FBAE016073}"/>
              </a:ext>
            </a:extLst>
          </p:cNvPr>
          <p:cNvSpPr/>
          <p:nvPr/>
        </p:nvSpPr>
        <p:spPr>
          <a:xfrm>
            <a:off x="5913721" y="2092418"/>
            <a:ext cx="177280" cy="17084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F7BEEF-FD55-4352-8478-D94F03930E28}"/>
              </a:ext>
            </a:extLst>
          </p:cNvPr>
          <p:cNvSpPr/>
          <p:nvPr/>
        </p:nvSpPr>
        <p:spPr>
          <a:xfrm>
            <a:off x="5277812" y="1450130"/>
            <a:ext cx="879886" cy="84793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CB2C33-03A9-4BBC-9F22-7BCFEED86D68}"/>
              </a:ext>
            </a:extLst>
          </p:cNvPr>
          <p:cNvSpPr txBox="1"/>
          <p:nvPr/>
        </p:nvSpPr>
        <p:spPr>
          <a:xfrm>
            <a:off x="5374572" y="1521565"/>
            <a:ext cx="69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071C102-1339-4E4A-9E26-13AFADCE85E3}"/>
              </a:ext>
            </a:extLst>
          </p:cNvPr>
          <p:cNvSpPr/>
          <p:nvPr/>
        </p:nvSpPr>
        <p:spPr>
          <a:xfrm>
            <a:off x="5315912" y="4128537"/>
            <a:ext cx="879886" cy="847939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F90464-E56A-4A16-A225-98B4267CF2BB}"/>
              </a:ext>
            </a:extLst>
          </p:cNvPr>
          <p:cNvSpPr txBox="1"/>
          <p:nvPr/>
        </p:nvSpPr>
        <p:spPr>
          <a:xfrm>
            <a:off x="5401500" y="4199972"/>
            <a:ext cx="69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二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C72744-13BE-4FD7-B1C9-AAB2AD13C9C4}"/>
              </a:ext>
            </a:extLst>
          </p:cNvPr>
          <p:cNvSpPr/>
          <p:nvPr/>
        </p:nvSpPr>
        <p:spPr>
          <a:xfrm>
            <a:off x="5965968" y="4752090"/>
            <a:ext cx="177280" cy="17084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E2AEF2B-6560-4A91-AC1F-E37C705786A8}"/>
              </a:ext>
            </a:extLst>
          </p:cNvPr>
          <p:cNvSpPr/>
          <p:nvPr/>
        </p:nvSpPr>
        <p:spPr>
          <a:xfrm>
            <a:off x="5983715" y="4733355"/>
            <a:ext cx="177280" cy="17084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26A696-0418-47CD-8C41-EAA30E9FE29E}"/>
              </a:ext>
            </a:extLst>
          </p:cNvPr>
          <p:cNvSpPr txBox="1"/>
          <p:nvPr/>
        </p:nvSpPr>
        <p:spPr>
          <a:xfrm>
            <a:off x="7219950" y="1581711"/>
            <a:ext cx="32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sz="32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FE410A-0E1C-4E3F-8154-7427D9B7BA8F}"/>
              </a:ext>
            </a:extLst>
          </p:cNvPr>
          <p:cNvSpPr txBox="1"/>
          <p:nvPr/>
        </p:nvSpPr>
        <p:spPr>
          <a:xfrm>
            <a:off x="7147078" y="4292304"/>
            <a:ext cx="32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62496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051366" y="416339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81601" y="349567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2607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8482" y="4466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79" y="686969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0765" y="1485695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机器学习</a:t>
            </a:r>
          </a:p>
        </p:txBody>
      </p:sp>
      <p:sp>
        <p:nvSpPr>
          <p:cNvPr id="9" name="椭圆 8"/>
          <p:cNvSpPr/>
          <p:nvPr/>
        </p:nvSpPr>
        <p:spPr>
          <a:xfrm>
            <a:off x="8685705" y="342900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69617" y="407798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632B2-E5AD-477A-8BC3-35F3098D818F}"/>
              </a:ext>
            </a:extLst>
          </p:cNvPr>
          <p:cNvSpPr txBox="1"/>
          <p:nvPr/>
        </p:nvSpPr>
        <p:spPr>
          <a:xfrm>
            <a:off x="4758074" y="763507"/>
            <a:ext cx="69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1A4F97-221F-481F-B537-A3CA21A7F967}"/>
              </a:ext>
            </a:extLst>
          </p:cNvPr>
          <p:cNvSpPr txBox="1"/>
          <p:nvPr/>
        </p:nvSpPr>
        <p:spPr>
          <a:xfrm>
            <a:off x="8541397" y="43815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正则化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8733106" y="355142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4740147" y="302930"/>
            <a:ext cx="7017618" cy="630393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75D482D-CC5B-463B-9134-18BB5DE7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47173"/>
          <a:stretch/>
        </p:blipFill>
        <p:spPr>
          <a:xfrm>
            <a:off x="6867462" y="1878599"/>
            <a:ext cx="2568336" cy="10031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77146" y="392561"/>
            <a:ext cx="963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516797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721AB-7875-4066-A16A-932203BE4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57466"/>
          <a:stretch/>
        </p:blipFill>
        <p:spPr>
          <a:xfrm>
            <a:off x="6652721" y="929810"/>
            <a:ext cx="2832796" cy="89082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DED175C-C7BC-44EA-87F7-F37C9DA3F3E7}"/>
              </a:ext>
            </a:extLst>
          </p:cNvPr>
          <p:cNvSpPr txBox="1"/>
          <p:nvPr/>
        </p:nvSpPr>
        <p:spPr>
          <a:xfrm>
            <a:off x="5324539" y="2202065"/>
            <a:ext cx="15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模型表示：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286BD9-BE98-400B-9B8E-A47CD07CF3C1}"/>
              </a:ext>
            </a:extLst>
          </p:cNvPr>
          <p:cNvSpPr txBox="1"/>
          <p:nvPr/>
        </p:nvSpPr>
        <p:spPr>
          <a:xfrm>
            <a:off x="4823923" y="1152470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08C068-A882-42D5-B38E-DACA7A49C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9866" y="3625147"/>
            <a:ext cx="6947899" cy="79943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E2E1B64-58DD-4F72-923B-7485951BE656}"/>
              </a:ext>
            </a:extLst>
          </p:cNvPr>
          <p:cNvSpPr txBox="1"/>
          <p:nvPr/>
        </p:nvSpPr>
        <p:spPr>
          <a:xfrm>
            <a:off x="5352618" y="3028890"/>
            <a:ext cx="15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代价函数：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479421-8344-4ECA-BAE6-319F96DA8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462" y="4559057"/>
            <a:ext cx="4043442" cy="100310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2959A74-C7F9-43D0-8057-1A912DF7B563}"/>
              </a:ext>
            </a:extLst>
          </p:cNvPr>
          <p:cNvSpPr txBox="1"/>
          <p:nvPr/>
        </p:nvSpPr>
        <p:spPr>
          <a:xfrm>
            <a:off x="5352618" y="4723609"/>
            <a:ext cx="15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774664B-131A-41CE-9206-0567B6DC9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5517" y="2169428"/>
            <a:ext cx="2031304" cy="71227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5BAFBB5-FB49-4EB8-B105-6736B8CA7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1147" y="706156"/>
            <a:ext cx="1973797" cy="12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506601" y="125655"/>
            <a:ext cx="6056749" cy="662372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2A5C52F-8715-4113-8B96-36BB075AE8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" b="1893"/>
          <a:stretch/>
        </p:blipFill>
        <p:spPr>
          <a:xfrm>
            <a:off x="6282384" y="418042"/>
            <a:ext cx="4471341" cy="61386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00237" y="3064977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456654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79201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3796145" y="314138"/>
            <a:ext cx="8264073" cy="6077137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3D5960-7B69-4DA4-8629-4C420872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27" y="2098474"/>
            <a:ext cx="4122351" cy="2678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A31FBF-EC7C-48D3-AA30-25C4C3F0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92" y="1979962"/>
            <a:ext cx="3649688" cy="27114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62982" y="11800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480961-BDBA-4630-B335-361ACE0BE5FA}"/>
              </a:ext>
            </a:extLst>
          </p:cNvPr>
          <p:cNvSpPr txBox="1"/>
          <p:nvPr/>
        </p:nvSpPr>
        <p:spPr>
          <a:xfrm>
            <a:off x="4037062" y="5274420"/>
            <a:ext cx="431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zh-CN" altLang="en-US" baseline="-25000" dirty="0">
                <a:solidFill>
                  <a:srgbClr val="000000"/>
                </a:solidFill>
                <a:latin typeface="Helvetica Neue"/>
                <a:cs typeface="Calibri" panose="020F0502020204030204" pitchFamily="34" charset="0"/>
              </a:rPr>
              <a:t>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来给我们的分类器的训练精度打分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D48890-F6A9-4680-B59E-41902658D834}"/>
              </a:ext>
            </a:extLst>
          </p:cNvPr>
          <p:cNvSpPr txBox="1"/>
          <p:nvPr/>
        </p:nvSpPr>
        <p:spPr>
          <a:xfrm>
            <a:off x="9426072" y="5274420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Accuracy=89%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F2F04A-59AB-4EDF-A46D-94318FECAE59}"/>
              </a:ext>
            </a:extLst>
          </p:cNvPr>
          <p:cNvSpPr txBox="1"/>
          <p:nvPr/>
        </p:nvSpPr>
        <p:spPr>
          <a:xfrm>
            <a:off x="5211814" y="11800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685E695-CE76-4F63-9BDA-A8FED5A60437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4D9B2FA-0732-4F76-A73C-C20742DEB365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3502306-EA86-444B-BBB0-709962D07C3C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41">
            <a:extLst>
              <a:ext uri="{FF2B5EF4-FFF2-40B4-BE49-F238E27FC236}">
                <a16:creationId xmlns:a16="http://schemas.microsoft.com/office/drawing/2014/main" id="{33E6EB1D-34F0-4D6D-BD46-099F02D590CE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8" name="Freeform 41">
            <a:extLst>
              <a:ext uri="{FF2B5EF4-FFF2-40B4-BE49-F238E27FC236}">
                <a16:creationId xmlns:a16="http://schemas.microsoft.com/office/drawing/2014/main" id="{760EFA61-859C-4E35-B457-929E788495F2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F4B02D21-E6F6-49EF-AB44-1746BB7AD08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3804E4-AB5A-4471-A30C-80C04B412F3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BCA922F-AD77-4FE6-A159-36D3376A563F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47F198-BF8D-4BDF-9F09-622E8D998E3D}"/>
              </a:ext>
            </a:extLst>
          </p:cNvPr>
          <p:cNvSpPr txBox="1"/>
          <p:nvPr/>
        </p:nvSpPr>
        <p:spPr>
          <a:xfrm>
            <a:off x="2456654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79919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2345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regularization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516797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C425B19-C142-47CC-95B7-AE9668B99B96}"/>
              </a:ext>
            </a:extLst>
          </p:cNvPr>
          <p:cNvSpPr/>
          <p:nvPr/>
        </p:nvSpPr>
        <p:spPr>
          <a:xfrm>
            <a:off x="3954144" y="302930"/>
            <a:ext cx="7803621" cy="630393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A2209EC-C421-4953-84C2-A03C6F76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47173"/>
          <a:stretch/>
        </p:blipFill>
        <p:spPr>
          <a:xfrm>
            <a:off x="6867462" y="1878599"/>
            <a:ext cx="2568336" cy="100310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05773AF-7617-4BB1-B023-84DF5426CAA3}"/>
              </a:ext>
            </a:extLst>
          </p:cNvPr>
          <p:cNvSpPr txBox="1"/>
          <p:nvPr/>
        </p:nvSpPr>
        <p:spPr>
          <a:xfrm>
            <a:off x="7777146" y="392561"/>
            <a:ext cx="963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E693221-053A-4B43-B09A-548D2562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57466"/>
          <a:stretch/>
        </p:blipFill>
        <p:spPr>
          <a:xfrm>
            <a:off x="6652721" y="929810"/>
            <a:ext cx="2832796" cy="89082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A6BD0E5-8F54-40DC-8F6F-68BFB8034F3C}"/>
              </a:ext>
            </a:extLst>
          </p:cNvPr>
          <p:cNvSpPr txBox="1"/>
          <p:nvPr/>
        </p:nvSpPr>
        <p:spPr>
          <a:xfrm>
            <a:off x="5324539" y="2202065"/>
            <a:ext cx="15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模型表示：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D2B98-8759-48B8-BAA6-B7659698290D}"/>
              </a:ext>
            </a:extLst>
          </p:cNvPr>
          <p:cNvSpPr txBox="1"/>
          <p:nvPr/>
        </p:nvSpPr>
        <p:spPr>
          <a:xfrm>
            <a:off x="4823923" y="1152470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2932D-8BD8-443C-85D8-E2229D3D6538}"/>
              </a:ext>
            </a:extLst>
          </p:cNvPr>
          <p:cNvSpPr txBox="1"/>
          <p:nvPr/>
        </p:nvSpPr>
        <p:spPr>
          <a:xfrm>
            <a:off x="4285818" y="3028890"/>
            <a:ext cx="250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正则化代价函数：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936A06-34BA-4227-A2D6-5BB7D3F7B8BD}"/>
              </a:ext>
            </a:extLst>
          </p:cNvPr>
          <p:cNvSpPr txBox="1"/>
          <p:nvPr/>
        </p:nvSpPr>
        <p:spPr>
          <a:xfrm>
            <a:off x="4325784" y="4722985"/>
            <a:ext cx="15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梯度下降：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E1DE693E-8DA3-4CAE-AD4C-4B25B38E5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5517" y="2169428"/>
            <a:ext cx="2031304" cy="7122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FEAAD5-75AA-4C77-B543-D0710CA60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475" y="3587846"/>
            <a:ext cx="7698955" cy="85132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1846686-18F5-483A-8854-F1A8F7531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1147" y="706156"/>
            <a:ext cx="1973797" cy="1292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F4E930-2464-4847-9FD5-18BAFC9E8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0734" y="5222468"/>
            <a:ext cx="4870439" cy="6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506601" y="125655"/>
            <a:ext cx="6056749" cy="662372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00237" y="3064977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456654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045B4-2AFE-4A55-95E6-4378169EFA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t="-1" r="1143" b="-787"/>
          <a:stretch/>
        </p:blipFill>
        <p:spPr>
          <a:xfrm>
            <a:off x="6438783" y="267214"/>
            <a:ext cx="4534144" cy="63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3833309" y="314138"/>
            <a:ext cx="8264073" cy="6077137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62982" y="11800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480961-BDBA-4630-B335-361ACE0BE5FA}"/>
              </a:ext>
            </a:extLst>
          </p:cNvPr>
          <p:cNvSpPr txBox="1"/>
          <p:nvPr/>
        </p:nvSpPr>
        <p:spPr>
          <a:xfrm>
            <a:off x="4037062" y="5274420"/>
            <a:ext cx="431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zh-CN" altLang="en-US" baseline="-25000" dirty="0">
                <a:solidFill>
                  <a:srgbClr val="000000"/>
                </a:solidFill>
                <a:latin typeface="Helvetica Neue"/>
                <a:cs typeface="Calibri" panose="020F0502020204030204" pitchFamily="34" charset="0"/>
              </a:rPr>
              <a:t>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来给我们的分类器的训练精度打分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D48890-F6A9-4680-B59E-41902658D834}"/>
              </a:ext>
            </a:extLst>
          </p:cNvPr>
          <p:cNvSpPr txBox="1"/>
          <p:nvPr/>
        </p:nvSpPr>
        <p:spPr>
          <a:xfrm>
            <a:off x="9426072" y="5274420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Accuracy=77%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F2F04A-59AB-4EDF-A46D-94318FECAE59}"/>
              </a:ext>
            </a:extLst>
          </p:cNvPr>
          <p:cNvSpPr txBox="1"/>
          <p:nvPr/>
        </p:nvSpPr>
        <p:spPr>
          <a:xfrm>
            <a:off x="5211814" y="11800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685E695-CE76-4F63-9BDA-A8FED5A60437}"/>
              </a:ext>
            </a:extLst>
          </p:cNvPr>
          <p:cNvSpPr/>
          <p:nvPr/>
        </p:nvSpPr>
        <p:spPr>
          <a:xfrm>
            <a:off x="352835" y="2941484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4D9B2FA-0732-4F76-A73C-C20742DEB365}"/>
              </a:ext>
            </a:extLst>
          </p:cNvPr>
          <p:cNvSpPr/>
          <p:nvPr/>
        </p:nvSpPr>
        <p:spPr>
          <a:xfrm>
            <a:off x="1936450" y="3003882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3502306-EA86-444B-BBB0-709962D07C3C}"/>
              </a:ext>
            </a:extLst>
          </p:cNvPr>
          <p:cNvSpPr/>
          <p:nvPr/>
        </p:nvSpPr>
        <p:spPr>
          <a:xfrm>
            <a:off x="1237213" y="1772351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41">
            <a:extLst>
              <a:ext uri="{FF2B5EF4-FFF2-40B4-BE49-F238E27FC236}">
                <a16:creationId xmlns:a16="http://schemas.microsoft.com/office/drawing/2014/main" id="{33E6EB1D-34F0-4D6D-BD46-099F02D590CE}"/>
              </a:ext>
            </a:extLst>
          </p:cNvPr>
          <p:cNvSpPr>
            <a:spLocks noEditPoints="1"/>
          </p:cNvSpPr>
          <p:nvPr/>
        </p:nvSpPr>
        <p:spPr bwMode="auto">
          <a:xfrm>
            <a:off x="1980397" y="1878599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8" name="Freeform 41">
            <a:extLst>
              <a:ext uri="{FF2B5EF4-FFF2-40B4-BE49-F238E27FC236}">
                <a16:creationId xmlns:a16="http://schemas.microsoft.com/office/drawing/2014/main" id="{760EFA61-859C-4E35-B457-929E788495F2}"/>
              </a:ext>
            </a:extLst>
          </p:cNvPr>
          <p:cNvSpPr>
            <a:spLocks noEditPoints="1"/>
          </p:cNvSpPr>
          <p:nvPr/>
        </p:nvSpPr>
        <p:spPr bwMode="auto">
          <a:xfrm>
            <a:off x="1027617" y="3247411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F4B02D21-E6F6-49EF-AB44-1746BB7AD08B}"/>
              </a:ext>
            </a:extLst>
          </p:cNvPr>
          <p:cNvSpPr>
            <a:spLocks noEditPoints="1"/>
          </p:cNvSpPr>
          <p:nvPr/>
        </p:nvSpPr>
        <p:spPr bwMode="auto">
          <a:xfrm>
            <a:off x="2798771" y="3275874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3804E4-AB5A-4471-A30C-80C04B412F3E}"/>
              </a:ext>
            </a:extLst>
          </p:cNvPr>
          <p:cNvSpPr txBox="1"/>
          <p:nvPr/>
        </p:nvSpPr>
        <p:spPr>
          <a:xfrm>
            <a:off x="1728975" y="2237731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BCA922F-AD77-4FE6-A159-36D3376A563F}"/>
              </a:ext>
            </a:extLst>
          </p:cNvPr>
          <p:cNvSpPr txBox="1"/>
          <p:nvPr/>
        </p:nvSpPr>
        <p:spPr>
          <a:xfrm>
            <a:off x="728950" y="3604392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47F198-BF8D-4BDF-9F09-622E8D998E3D}"/>
              </a:ext>
            </a:extLst>
          </p:cNvPr>
          <p:cNvSpPr txBox="1"/>
          <p:nvPr/>
        </p:nvSpPr>
        <p:spPr>
          <a:xfrm>
            <a:off x="2456654" y="3601598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11F6F1-4D24-4413-A577-F458A17F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62" y="2136300"/>
            <a:ext cx="3162966" cy="2369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AD1ADE-9442-460C-833F-DFF4AAAF9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2908" y="1871228"/>
            <a:ext cx="4674430" cy="30184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DDC32BF-E6A0-4ACB-A186-CA5E128334AA}"/>
              </a:ext>
            </a:extLst>
          </p:cNvPr>
          <p:cNvSpPr txBox="1"/>
          <p:nvPr/>
        </p:nvSpPr>
        <p:spPr>
          <a:xfrm>
            <a:off x="4500562" y="5832847"/>
            <a:ext cx="723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可能需要做一些参数的调整来获得和我们之前结果相同的精确度</a:t>
            </a:r>
            <a:r>
              <a:rPr lang="en-US" altLang="zh-CN" dirty="0"/>
              <a:t>89%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5B59D7-5CD4-4954-AC9A-9340B3B0856A}"/>
              </a:ext>
            </a:extLst>
          </p:cNvPr>
          <p:cNvSpPr txBox="1"/>
          <p:nvPr/>
        </p:nvSpPr>
        <p:spPr>
          <a:xfrm>
            <a:off x="9006783" y="4905647"/>
            <a:ext cx="2475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正则化参数初始化为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1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33076</TotalTime>
  <Words>307</Words>
  <Application>Microsoft Office PowerPoint</Application>
  <PresentationFormat>宽屏</PresentationFormat>
  <Paragraphs>93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Gotham Rounded Medium</vt:lpstr>
      <vt:lpstr>Helvetica Neue</vt:lpstr>
      <vt:lpstr>等线</vt:lpstr>
      <vt:lpstr>微软雅黑</vt:lpstr>
      <vt:lpstr>Arial</vt:lpstr>
      <vt:lpstr>Calibri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wangyiran</dc:creator>
  <cp:keywords>PPT之家www.52ppt.com; PPT之家</cp:keywords>
  <dc:description>http://www.52ppt.com</dc:description>
  <cp:lastModifiedBy>wang yiran</cp:lastModifiedBy>
  <cp:revision>127</cp:revision>
  <dcterms:created xsi:type="dcterms:W3CDTF">2016-01-19T08:46:18Z</dcterms:created>
  <dcterms:modified xsi:type="dcterms:W3CDTF">2022-01-25T14:27:09Z</dcterms:modified>
</cp:coreProperties>
</file>