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28" r:id="rId1"/>
  </p:sldMasterIdLst>
  <p:notesMasterIdLst>
    <p:notesMasterId r:id="rId19"/>
  </p:notesMasterIdLst>
  <p:handoutMasterIdLst>
    <p:handoutMasterId r:id="rId20"/>
  </p:handoutMasterIdLst>
  <p:sldIdLst>
    <p:sldId id="317" r:id="rId2"/>
    <p:sldId id="550" r:id="rId3"/>
    <p:sldId id="531" r:id="rId4"/>
    <p:sldId id="540" r:id="rId5"/>
    <p:sldId id="583" r:id="rId6"/>
    <p:sldId id="584" r:id="rId7"/>
    <p:sldId id="585" r:id="rId8"/>
    <p:sldId id="565" r:id="rId9"/>
    <p:sldId id="587" r:id="rId10"/>
    <p:sldId id="588" r:id="rId11"/>
    <p:sldId id="579" r:id="rId12"/>
    <p:sldId id="580" r:id="rId13"/>
    <p:sldId id="581" r:id="rId14"/>
    <p:sldId id="582" r:id="rId15"/>
    <p:sldId id="569" r:id="rId16"/>
    <p:sldId id="589" r:id="rId17"/>
    <p:sldId id="27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yiran" initials="wy" lastIdx="1" clrIdx="0">
    <p:extLst>
      <p:ext uri="{19B8F6BF-5375-455C-9EA6-DF929625EA0E}">
        <p15:presenceInfo xmlns:p15="http://schemas.microsoft.com/office/powerpoint/2012/main" userId="95d3e3ec2ec7e6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6C92C0"/>
    <a:srgbClr val="98B2D3"/>
    <a:srgbClr val="48A2A0"/>
    <a:srgbClr val="F2D480"/>
    <a:srgbClr val="CCCCFF"/>
    <a:srgbClr val="ABD0EA"/>
    <a:srgbClr val="B9B7D8"/>
    <a:srgbClr val="B2D28E"/>
    <a:srgbClr val="7FB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4" autoAdjust="0"/>
    <p:restoredTop sz="87651" autoAdjust="0"/>
  </p:normalViewPr>
  <p:slideViewPr>
    <p:cSldViewPr snapToGrid="0" showGuides="1">
      <p:cViewPr>
        <p:scale>
          <a:sx n="70" d="100"/>
          <a:sy n="70" d="100"/>
        </p:scale>
        <p:origin x="572" y="32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2492"/>
    </p:cViewPr>
  </p:sorterViewPr>
  <p:notesViewPr>
    <p:cSldViewPr snapToGrid="0">
      <p:cViewPr varScale="1">
        <p:scale>
          <a:sx n="51" d="100"/>
          <a:sy n="51" d="100"/>
        </p:scale>
        <p:origin x="2692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86C38-A0ED-435B-8690-7450415BFBA4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AF1E0-A2A3-4143-9200-3AC01D4C02A9}" type="slidenum">
              <a:rPr lang="zh-CN" altLang="en-US" smtClean="0"/>
              <a:t>‹#›</a:t>
            </a:fld>
            <a:fld id="{5076A344-CCE6-4BC9-BED9-4E1F6EEA820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2310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30T05:59:55.808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1,'796'0,"-779"1,0 1,0 0,17 5,-14-2,34 3,212-6,-136-4,-103 4,0 0,0 2,0 1,35 12,-5 3,-42-14,0 0,1-1,0-1,0 0,23 2,226-5,-122-3,1381 2,-1497-2,0 0,28-7,-25 3,42-1,416 6,-235 2,345-1,-561-1,57-12,25 0,348 12,-225 2,164-1,-367-1,58-12,28 0,315 12,-210 2,-72 13,-22-1,408-11,-280-4,-206 1,68 3,-117 0,-1 0,1 0,-1 1,0 0,0 0,0 1,0 0,-1 1,10 6,-6-3,1-1,17 8,-12-9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30T06:00:16.735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62,'94'2,"104"-5,-142-9,-3 0,17-2,-51 9,1 1,27-2,182 5,-114 2,-93 0,-1 2,43 9,-13-1,-39-8,0 1,0 0,0 1,-1 0,17 10,-14-7,-1-1,1-1,16 6,-15-9,-1 0,24 1,-28-4,-1 0,1 1,-1 1,0-1,0 2,0-1,0 1,16 8,-16-6,1-1,0 1,0-1,0-1,0 0,1 0,18 1,-8-2,0-1,42-5,0-8,-46 8,0 0,21-1,19 4,-39 1,0 0,0-1,0-1,27-6,-23 3,0 1,39-2,-24 4,-24-1,0 0,1 0,-1-1,17-8,-16 6,1 1,0 0,17-2,20 2,-1 2,66 5,-19 1,-69-3,0-1,0-1,53-11,-45 6,0 3,-1 1,2 1,44 5,-5-1,-53-3,-18 0,1 1,-1-1,1 1,-1 1,1-1,-1 1,0 0,1 1,-1-1,0 1,0 0,11 6,-9-3,-1 0,2-1,-1 1,0-2,1 1,0-1,-1-1,1 0,17 3,2-3,52-3,-48-1,32 3,-56 1,0-1,0 1,-1 0,1 1,-1 0,0 0,11 7,-10-6,-1 0,1 0,0-1,0 0,1 0,8 1,29 1,1-3,59-4,-16-1,386 3,-459 1,0 1,0 1,17 4,-14-2,34 2,97-5,-91-3,-56 1,0 0,-1 0,1 0,-1-1,1 0,-1 1,5-3,-7 3,0-1,0 1,0-1,0 1,-1-1,1 0,0 0,0 0,0 1,-1-1,1 0,0 0,-1 0,1 0,-1 0,1 0,-1 0,1 0,-1-1,0 1,1 0,-1 0,0 0,0 0,0 0,0-1,0 0,-2-24,1 18,0 0,1 0,0 0,2-14,-1 19,-1 1,1 0,0-1,0 1,0 0,0-1,0 1,0 0,1 0,-1 0,1 0,-1 0,1 0,0 1,0-1,0 1,0-1,0 1,0-1,3 0,1 0,0-1,0 1,0 1,1-1,-1 1,0 0,1 1,-1 0,1 0,12 1,6 3,36 11,-17-4,-28-8,0 0,-1 1,1 1,-1 0,0 2,-1-1,17 11,-24-12,-1-2,0 1,1-1,0 0,-1 0,1-1,0 0,13 3,0-3,36 0,-38-2,-1 1,0 0,30 7,-25-4,32 4,-34-6,0 1,22 6,-25-3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4E5670-B3BF-41CC-A9C7-1D1BAFA336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92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542BC4-5A4E-4A9A-B098-467AC2A761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471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757F-7AA9-4304-92AF-CBFA0B791A9D}" type="datetime1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449E73-E686-464E-B45E-6CD4963F1DB8}" type="slidenum">
              <a:rPr lang="zh-CN" altLang="en-US" smtClean="0"/>
              <a:pPr/>
              <a:t>‹#›</a:t>
            </a:fld>
            <a:fld id="{97C0420D-CE7B-4024-9E18-8410E096E31B}" type="slidenum">
              <a:rPr lang="zh-CN" altLang="en-US" smtClean="0"/>
              <a:pPr/>
              <a:t>‹#›</a:t>
            </a:fld>
            <a:r>
              <a:rPr lang="en-US" altLang="zh-CN" dirty="0"/>
              <a:t>2021/9/17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46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BF61-964A-43EA-A80D-B631D3FA1C30}" type="datetime1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E4148E-9D28-4FA7-B84F-190224B7CEB3}" type="slidenum">
              <a:rPr lang="zh-CN" altLang="en-US" smtClean="0"/>
              <a:pPr/>
              <a:t>‹#›</a:t>
            </a:fld>
            <a:fld id="{156A1834-01DD-4B53-B415-5ACDE13573D5}" type="slidenum">
              <a:rPr lang="zh-CN" altLang="en-US" smtClean="0"/>
              <a:pPr/>
              <a:t>‹#›</a:t>
            </a:fld>
            <a:r>
              <a:rPr lang="en-US" altLang="zh-CN" dirty="0"/>
              <a:t>2021/9/17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747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49DDB-0FD2-4D4D-B5ED-864EC013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1971FE-9DB1-42D3-B56E-B6843016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D6D2-DE43-4CCE-9244-DE99564DCE17}" type="datetime1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BAD4A7-E581-4454-8956-E677268AB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A65310-C796-4B9B-BC55-F449D805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CB9F-4B59-4B4E-A7C2-F1715655E095}" type="slidenum">
              <a:rPr lang="zh-CN" altLang="en-US" smtClean="0"/>
              <a:pPr/>
              <a:t>‹#›</a:t>
            </a:fld>
            <a:fld id="{79A28F3F-A250-4CF7-B369-B61073D05296}" type="slidenum">
              <a:rPr lang="zh-CN" altLang="en-US" smtClean="0"/>
              <a:pPr/>
              <a:t>‹#›</a:t>
            </a:fld>
            <a:r>
              <a:rPr lang="en-US" altLang="zh-CN"/>
              <a:t>2021/9/17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879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5FD3DB-F1C9-4F8C-A756-10CF282DC942}"/>
              </a:ext>
            </a:extLst>
          </p:cNvPr>
          <p:cNvSpPr txBox="1"/>
          <p:nvPr userDrawn="1"/>
        </p:nvSpPr>
        <p:spPr>
          <a:xfrm>
            <a:off x="11698384" y="6487454"/>
            <a:ext cx="85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C995C18-47A2-4E7B-82DB-62625472B142}" type="slidenum">
              <a:rPr lang="zh-CN" altLang="en-US" sz="2400" b="0" smtClean="0"/>
              <a:t>‹#›</a:t>
            </a:fld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79354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ED6D2-DE43-4CCE-9244-DE99564DCE17}" type="datetime1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CCB9F-4B59-4B4E-A7C2-F1715655E095}" type="slidenum">
              <a:rPr lang="zh-CN" altLang="en-US" smtClean="0"/>
              <a:pPr/>
              <a:t>‹#›</a:t>
            </a:fld>
            <a:fld id="{79A28F3F-A250-4CF7-B369-B61073D05296}" type="slidenum">
              <a:rPr lang="zh-CN" altLang="en-US" smtClean="0"/>
              <a:pPr/>
              <a:t>‹#›</a:t>
            </a:fld>
            <a:r>
              <a:rPr lang="en-US" altLang="zh-CN" dirty="0"/>
              <a:t>2021/9/17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88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29" r:id="rId1"/>
    <p:sldLayoutId id="2147484830" r:id="rId2"/>
    <p:sldLayoutId id="2147484951" r:id="rId3"/>
    <p:sldLayoutId id="2147484950" r:id="rId4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5" Type="http://schemas.openxmlformats.org/officeDocument/2006/relationships/image" Target="NULL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0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30374" y="4533141"/>
            <a:ext cx="3903633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48A2A0"/>
                </a:solidFill>
              </a:rPr>
              <a:t>汇报人</a:t>
            </a:r>
            <a:r>
              <a:rPr lang="en-US" altLang="zh-CN" sz="3200" dirty="0">
                <a:solidFill>
                  <a:srgbClr val="48A2A0"/>
                </a:solidFill>
              </a:rPr>
              <a:t>:       </a:t>
            </a:r>
            <a:r>
              <a:rPr lang="zh-CN" altLang="en-US" sz="3200" b="1" dirty="0">
                <a:solidFill>
                  <a:srgbClr val="48A2A0"/>
                </a:solidFill>
              </a:rPr>
              <a:t>王屹然</a:t>
            </a:r>
            <a:endParaRPr lang="en-US" altLang="zh-CN" sz="3200" b="1" dirty="0">
              <a:solidFill>
                <a:srgbClr val="48A2A0"/>
              </a:solidFill>
            </a:endParaRPr>
          </a:p>
          <a:p>
            <a:r>
              <a:rPr lang="zh-CN" altLang="en-US" sz="3200" dirty="0">
                <a:solidFill>
                  <a:srgbClr val="48A2A0"/>
                </a:solidFill>
              </a:rPr>
              <a:t>汇报时间：</a:t>
            </a:r>
            <a:r>
              <a:rPr lang="en-US" altLang="zh-CN" sz="3200" dirty="0">
                <a:solidFill>
                  <a:srgbClr val="48A2A0"/>
                </a:solidFill>
              </a:rPr>
              <a:t>2022.2.13</a:t>
            </a:r>
            <a:endParaRPr lang="zh-CN" altLang="en-US" sz="3200" dirty="0">
              <a:solidFill>
                <a:srgbClr val="48A2A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0374" y="1436659"/>
            <a:ext cx="47960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学习汇报</a:t>
            </a:r>
            <a:endParaRPr lang="zh-CN" altLang="en-US" sz="6600" dirty="0"/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365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EBA3F08-1073-436E-8332-13583F337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87" y="984019"/>
            <a:ext cx="6079612" cy="1491398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9309FC5-02B8-4871-BBE4-C273120D72B0}"/>
              </a:ext>
            </a:extLst>
          </p:cNvPr>
          <p:cNvSpPr/>
          <p:nvPr/>
        </p:nvSpPr>
        <p:spPr>
          <a:xfrm>
            <a:off x="1226820" y="125655"/>
            <a:ext cx="2334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LSTM-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627A23-DA38-4107-984F-971FD3D655CC}"/>
              </a:ext>
            </a:extLst>
          </p:cNvPr>
          <p:cNvSpPr txBox="1"/>
          <p:nvPr/>
        </p:nvSpPr>
        <p:spPr>
          <a:xfrm>
            <a:off x="507787" y="412990"/>
            <a:ext cx="64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718242-564A-4582-8530-D06B24719D7B}"/>
              </a:ext>
            </a:extLst>
          </p:cNvPr>
          <p:cNvSpPr txBox="1"/>
          <p:nvPr/>
        </p:nvSpPr>
        <p:spPr>
          <a:xfrm>
            <a:off x="6473124" y="1842352"/>
            <a:ext cx="1170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Output: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C0E22B4-5A58-4917-8B93-DDC1EF9F5FFD}"/>
              </a:ext>
            </a:extLst>
          </p:cNvPr>
          <p:cNvSpPr txBox="1"/>
          <p:nvPr/>
        </p:nvSpPr>
        <p:spPr>
          <a:xfrm>
            <a:off x="16396" y="1407708"/>
            <a:ext cx="1170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A75D089-7B1E-4D66-8B9D-8A16BA89CD88}"/>
              </a:ext>
            </a:extLst>
          </p:cNvPr>
          <p:cNvSpPr txBox="1"/>
          <p:nvPr/>
        </p:nvSpPr>
        <p:spPr>
          <a:xfrm>
            <a:off x="6473124" y="583909"/>
            <a:ext cx="1170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Input: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85B7DEB-B1EC-4E82-9037-E518E95A0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390" y="409001"/>
            <a:ext cx="4415906" cy="99870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2CED540-A8A9-444B-90D4-5B3B232CA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390" y="1582617"/>
            <a:ext cx="4673214" cy="10817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E9DA381-F867-4716-8C9C-C94328EA0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96" y="2698576"/>
            <a:ext cx="7328277" cy="37720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B82E87B-1635-4E3E-8937-DC367589C29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73" t="-1" r="29538" b="9214"/>
          <a:stretch/>
        </p:blipFill>
        <p:spPr>
          <a:xfrm>
            <a:off x="7344673" y="2654084"/>
            <a:ext cx="4830931" cy="381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2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3119302-C2A6-4395-8CEF-FCCD7EE6D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10" y="1096617"/>
            <a:ext cx="10770179" cy="5378105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9309FC5-02B8-4871-BBE4-C273120D72B0}"/>
              </a:ext>
            </a:extLst>
          </p:cNvPr>
          <p:cNvSpPr/>
          <p:nvPr/>
        </p:nvSpPr>
        <p:spPr>
          <a:xfrm>
            <a:off x="1226820" y="125655"/>
            <a:ext cx="26052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LSTM-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keras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627A23-DA38-4107-984F-971FD3D655CC}"/>
              </a:ext>
            </a:extLst>
          </p:cNvPr>
          <p:cNvSpPr txBox="1"/>
          <p:nvPr/>
        </p:nvSpPr>
        <p:spPr>
          <a:xfrm>
            <a:off x="507787" y="412990"/>
            <a:ext cx="64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679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9309FC5-02B8-4871-BBE4-C273120D72B0}"/>
              </a:ext>
            </a:extLst>
          </p:cNvPr>
          <p:cNvSpPr/>
          <p:nvPr/>
        </p:nvSpPr>
        <p:spPr>
          <a:xfrm>
            <a:off x="1226820" y="125655"/>
            <a:ext cx="26052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LSTM-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keras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627A23-DA38-4107-984F-971FD3D655CC}"/>
              </a:ext>
            </a:extLst>
          </p:cNvPr>
          <p:cNvSpPr txBox="1"/>
          <p:nvPr/>
        </p:nvSpPr>
        <p:spPr>
          <a:xfrm>
            <a:off x="507787" y="412990"/>
            <a:ext cx="64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D59316-96DC-4E59-9C5C-7C7AF252E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043" y="705377"/>
            <a:ext cx="8056565" cy="596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47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9309FC5-02B8-4871-BBE4-C273120D72B0}"/>
              </a:ext>
            </a:extLst>
          </p:cNvPr>
          <p:cNvSpPr/>
          <p:nvPr/>
        </p:nvSpPr>
        <p:spPr>
          <a:xfrm>
            <a:off x="1226820" y="125655"/>
            <a:ext cx="23759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GRU-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keras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627A23-DA38-4107-984F-971FD3D655CC}"/>
              </a:ext>
            </a:extLst>
          </p:cNvPr>
          <p:cNvSpPr txBox="1"/>
          <p:nvPr/>
        </p:nvSpPr>
        <p:spPr>
          <a:xfrm>
            <a:off x="507787" y="412990"/>
            <a:ext cx="64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3F9670C-2790-4F24-82D3-90EC8BA4A1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994"/>
          <a:stretch/>
        </p:blipFill>
        <p:spPr>
          <a:xfrm>
            <a:off x="1300372" y="850691"/>
            <a:ext cx="10078873" cy="536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94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9309FC5-02B8-4871-BBE4-C273120D72B0}"/>
              </a:ext>
            </a:extLst>
          </p:cNvPr>
          <p:cNvSpPr/>
          <p:nvPr/>
        </p:nvSpPr>
        <p:spPr>
          <a:xfrm>
            <a:off x="1226820" y="125655"/>
            <a:ext cx="23759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GRU-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keras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627A23-DA38-4107-984F-971FD3D655CC}"/>
              </a:ext>
            </a:extLst>
          </p:cNvPr>
          <p:cNvSpPr txBox="1"/>
          <p:nvPr/>
        </p:nvSpPr>
        <p:spPr>
          <a:xfrm>
            <a:off x="507787" y="412990"/>
            <a:ext cx="64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DB93817-CC4D-4287-B12C-87AD33811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372" y="997765"/>
            <a:ext cx="10118937" cy="540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14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19815C37-0C16-4131-B477-0A4FE8596A5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8" t="10358" r="13723" b="4534"/>
          <a:stretch/>
        </p:blipFill>
        <p:spPr>
          <a:xfrm>
            <a:off x="7985712" y="1488170"/>
            <a:ext cx="3858768" cy="3174861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097C5ED-91FB-45F8-93BF-0F1B296F49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 t="9710" r="13306" b="6600"/>
          <a:stretch/>
        </p:blipFill>
        <p:spPr>
          <a:xfrm>
            <a:off x="3689556" y="1488170"/>
            <a:ext cx="4159046" cy="2631613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9309FC5-02B8-4871-BBE4-C273120D72B0}"/>
              </a:ext>
            </a:extLst>
          </p:cNvPr>
          <p:cNvSpPr/>
          <p:nvPr/>
        </p:nvSpPr>
        <p:spPr>
          <a:xfrm>
            <a:off x="1226820" y="125655"/>
            <a:ext cx="33073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自然语言处理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ing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3FD802-ED34-464B-98A0-3A193B0EFC38}"/>
              </a:ext>
            </a:extLst>
          </p:cNvPr>
          <p:cNvSpPr txBox="1"/>
          <p:nvPr/>
        </p:nvSpPr>
        <p:spPr>
          <a:xfrm>
            <a:off x="515895" y="418042"/>
            <a:ext cx="64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02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C9D9EF-A981-41FF-9B7C-499433C6E1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5" t="11874" r="12222" b="5734"/>
          <a:stretch/>
        </p:blipFill>
        <p:spPr>
          <a:xfrm>
            <a:off x="0" y="1488170"/>
            <a:ext cx="3552446" cy="2835482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ACA2D87-D619-471D-83CF-FB2F33FC8197}"/>
              </a:ext>
            </a:extLst>
          </p:cNvPr>
          <p:cNvSpPr txBox="1"/>
          <p:nvPr/>
        </p:nvSpPr>
        <p:spPr>
          <a:xfrm>
            <a:off x="1122427" y="1051726"/>
            <a:ext cx="130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词汇表征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D99129-DF1B-4670-BCA5-3B7E87299AF6}"/>
              </a:ext>
            </a:extLst>
          </p:cNvPr>
          <p:cNvSpPr txBox="1"/>
          <p:nvPr/>
        </p:nvSpPr>
        <p:spPr>
          <a:xfrm>
            <a:off x="4779266" y="1051429"/>
            <a:ext cx="130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嵌入矩阵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7439100-81D2-4AB3-A7B9-C402DF789FDE}"/>
              </a:ext>
            </a:extLst>
          </p:cNvPr>
          <p:cNvSpPr txBox="1"/>
          <p:nvPr/>
        </p:nvSpPr>
        <p:spPr>
          <a:xfrm>
            <a:off x="8875780" y="101183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学习词嵌入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BAA47E4A-CAB8-4348-A2AA-5A185198A14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1" t="31833" r="12222" b="4794"/>
          <a:stretch/>
        </p:blipFill>
        <p:spPr>
          <a:xfrm>
            <a:off x="2026025" y="4872111"/>
            <a:ext cx="3664270" cy="186872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DCD13652-8075-4D73-AE79-5BCEA630C7DE}"/>
              </a:ext>
            </a:extLst>
          </p:cNvPr>
          <p:cNvSpPr txBox="1"/>
          <p:nvPr/>
        </p:nvSpPr>
        <p:spPr>
          <a:xfrm>
            <a:off x="2968789" y="4476100"/>
            <a:ext cx="157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Word2Vec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2117AD24-8593-4747-AB4A-97960089C56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5" t="31472" r="21305" b="9866"/>
          <a:stretch/>
        </p:blipFill>
        <p:spPr>
          <a:xfrm>
            <a:off x="5933611" y="4868759"/>
            <a:ext cx="3401687" cy="1933601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0F2B561B-DB49-4FBD-86E2-DBA396679738}"/>
              </a:ext>
            </a:extLst>
          </p:cNvPr>
          <p:cNvSpPr txBox="1"/>
          <p:nvPr/>
        </p:nvSpPr>
        <p:spPr>
          <a:xfrm>
            <a:off x="6400431" y="4476100"/>
            <a:ext cx="157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负采样</a:t>
            </a:r>
          </a:p>
        </p:txBody>
      </p:sp>
    </p:spTree>
    <p:extLst>
      <p:ext uri="{BB962C8B-B14F-4D97-AF65-F5344CB8AC3E}">
        <p14:creationId xmlns:p14="http://schemas.microsoft.com/office/powerpoint/2010/main" val="4023121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936720" y="105006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开学前计划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AEEA63A-85FD-455B-BCCC-0853E5306403}"/>
              </a:ext>
            </a:extLst>
          </p:cNvPr>
          <p:cNvSpPr txBox="1"/>
          <p:nvPr/>
        </p:nvSpPr>
        <p:spPr>
          <a:xfrm>
            <a:off x="1988008" y="1472998"/>
            <a:ext cx="2489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6C92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围绕</a:t>
            </a:r>
            <a:r>
              <a:rPr lang="en-US" altLang="zh-CN" sz="2400" b="1" dirty="0">
                <a:solidFill>
                  <a:srgbClr val="6C92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Nature</a:t>
            </a:r>
            <a:r>
              <a:rPr lang="zh-CN" altLang="en-US" sz="2400" b="1" dirty="0">
                <a:solidFill>
                  <a:srgbClr val="6C92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</p:txBody>
      </p:sp>
      <p:sp>
        <p:nvSpPr>
          <p:cNvPr id="40" name="圆角矩形 1">
            <a:extLst>
              <a:ext uri="{FF2B5EF4-FFF2-40B4-BE49-F238E27FC236}">
                <a16:creationId xmlns:a16="http://schemas.microsoft.com/office/drawing/2014/main" id="{0524CFD3-E35E-4F6F-A763-621D6F7884B9}"/>
              </a:ext>
            </a:extLst>
          </p:cNvPr>
          <p:cNvSpPr/>
          <p:nvPr/>
        </p:nvSpPr>
        <p:spPr>
          <a:xfrm>
            <a:off x="1936720" y="2085976"/>
            <a:ext cx="2827867" cy="406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2">
            <a:extLst>
              <a:ext uri="{FF2B5EF4-FFF2-40B4-BE49-F238E27FC236}">
                <a16:creationId xmlns:a16="http://schemas.microsoft.com/office/drawing/2014/main" id="{26CE49EB-E439-4991-B9E9-6C5578C7B5EA}"/>
              </a:ext>
            </a:extLst>
          </p:cNvPr>
          <p:cNvSpPr/>
          <p:nvPr/>
        </p:nvSpPr>
        <p:spPr>
          <a:xfrm>
            <a:off x="1940172" y="2095013"/>
            <a:ext cx="1349405" cy="389411"/>
          </a:xfrm>
          <a:prstGeom prst="roundRect">
            <a:avLst>
              <a:gd name="adj" fmla="val 50000"/>
            </a:avLst>
          </a:prstGeom>
          <a:solidFill>
            <a:srgbClr val="98B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2.7-2.25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FADD770-1BCD-404F-8BEA-35EAB78448C9}"/>
              </a:ext>
            </a:extLst>
          </p:cNvPr>
          <p:cNvSpPr txBox="1"/>
          <p:nvPr/>
        </p:nvSpPr>
        <p:spPr>
          <a:xfrm>
            <a:off x="1954735" y="5272450"/>
            <a:ext cx="4321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模型及相应代码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5266345-795F-4E28-AED0-4BB6040063C2}"/>
              </a:ext>
            </a:extLst>
          </p:cNvPr>
          <p:cNvSpPr txBox="1"/>
          <p:nvPr/>
        </p:nvSpPr>
        <p:spPr>
          <a:xfrm>
            <a:off x="1922335" y="3274843"/>
            <a:ext cx="244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Step4_rnnTraining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95702AC-F46C-4FAC-AF10-012FDFAA160C}"/>
              </a:ext>
            </a:extLst>
          </p:cNvPr>
          <p:cNvSpPr txBox="1"/>
          <p:nvPr/>
        </p:nvSpPr>
        <p:spPr>
          <a:xfrm>
            <a:off x="1954735" y="4890145"/>
            <a:ext cx="391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HMM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模型及相应代码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DAE27B9-246D-4BB6-85C0-3D6057DC8BBB}"/>
              </a:ext>
            </a:extLst>
          </p:cNvPr>
          <p:cNvSpPr txBox="1"/>
          <p:nvPr/>
        </p:nvSpPr>
        <p:spPr>
          <a:xfrm>
            <a:off x="1922335" y="3600450"/>
            <a:ext cx="2755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Step5_rnnInference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97CB6DF-2EA4-49D5-A86B-EDC0A74E67D0}"/>
              </a:ext>
            </a:extLst>
          </p:cNvPr>
          <p:cNvSpPr txBox="1"/>
          <p:nvPr/>
        </p:nvSpPr>
        <p:spPr>
          <a:xfrm>
            <a:off x="1954735" y="5670752"/>
            <a:ext cx="4321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自然语言处理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2CD63A4-E699-4270-9D9D-C4AFEB55533E}"/>
              </a:ext>
            </a:extLst>
          </p:cNvPr>
          <p:cNvSpPr txBox="1"/>
          <p:nvPr/>
        </p:nvSpPr>
        <p:spPr>
          <a:xfrm>
            <a:off x="1922335" y="3954677"/>
            <a:ext cx="3668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Step6_bigramLanguageModel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F2A84CE-ADDF-4717-AD42-4E1F8E1F388B}"/>
              </a:ext>
            </a:extLst>
          </p:cNvPr>
          <p:cNvSpPr txBox="1"/>
          <p:nvPr/>
        </p:nvSpPr>
        <p:spPr>
          <a:xfrm>
            <a:off x="1922335" y="4277031"/>
            <a:ext cx="4221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Step7_gpt2Rescore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1D77137-2F74-4BB4-BD72-28F4A8F2EE55}"/>
              </a:ext>
            </a:extLst>
          </p:cNvPr>
          <p:cNvSpPr txBox="1"/>
          <p:nvPr/>
        </p:nvSpPr>
        <p:spPr>
          <a:xfrm>
            <a:off x="1954735" y="2779674"/>
            <a:ext cx="252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重温论文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D18061C-71EC-4F26-BB80-61DA13DE4772}"/>
              </a:ext>
            </a:extLst>
          </p:cNvPr>
          <p:cNvCxnSpPr/>
          <p:nvPr/>
        </p:nvCxnSpPr>
        <p:spPr>
          <a:xfrm>
            <a:off x="6096000" y="1606348"/>
            <a:ext cx="47625" cy="4413452"/>
          </a:xfrm>
          <a:prstGeom prst="line">
            <a:avLst/>
          </a:prstGeom>
          <a:ln w="19050">
            <a:solidFill>
              <a:schemeClr val="accent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0B660B4-33F4-497B-97BA-E68C3EF49151}"/>
              </a:ext>
            </a:extLst>
          </p:cNvPr>
          <p:cNvSpPr txBox="1"/>
          <p:nvPr/>
        </p:nvSpPr>
        <p:spPr>
          <a:xfrm>
            <a:off x="6878322" y="1472998"/>
            <a:ext cx="2489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6C92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围绕</a:t>
            </a:r>
            <a:r>
              <a:rPr lang="en-US" altLang="zh-CN" sz="2400" b="1" dirty="0">
                <a:solidFill>
                  <a:srgbClr val="6C92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Nature</a:t>
            </a:r>
            <a:r>
              <a:rPr lang="zh-CN" altLang="en-US" sz="2400" b="1" dirty="0">
                <a:solidFill>
                  <a:srgbClr val="6C92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</p:txBody>
      </p:sp>
      <p:sp>
        <p:nvSpPr>
          <p:cNvPr id="19" name="圆角矩形 1">
            <a:extLst>
              <a:ext uri="{FF2B5EF4-FFF2-40B4-BE49-F238E27FC236}">
                <a16:creationId xmlns:a16="http://schemas.microsoft.com/office/drawing/2014/main" id="{60F73F24-7BC6-49BD-A765-9E22EC83E304}"/>
              </a:ext>
            </a:extLst>
          </p:cNvPr>
          <p:cNvSpPr/>
          <p:nvPr/>
        </p:nvSpPr>
        <p:spPr>
          <a:xfrm>
            <a:off x="6827034" y="2085976"/>
            <a:ext cx="2827867" cy="406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2">
            <a:extLst>
              <a:ext uri="{FF2B5EF4-FFF2-40B4-BE49-F238E27FC236}">
                <a16:creationId xmlns:a16="http://schemas.microsoft.com/office/drawing/2014/main" id="{D4312894-0092-492B-9C8F-9AF03464FABF}"/>
              </a:ext>
            </a:extLst>
          </p:cNvPr>
          <p:cNvSpPr/>
          <p:nvPr/>
        </p:nvSpPr>
        <p:spPr>
          <a:xfrm>
            <a:off x="6830486" y="2095013"/>
            <a:ext cx="1349405" cy="389411"/>
          </a:xfrm>
          <a:prstGeom prst="roundRect">
            <a:avLst>
              <a:gd name="adj" fmla="val 50000"/>
            </a:avLst>
          </a:prstGeom>
          <a:solidFill>
            <a:srgbClr val="98B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2.13-2.20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AB36865-501A-48B0-8DA0-2F4683A67884}"/>
              </a:ext>
            </a:extLst>
          </p:cNvPr>
          <p:cNvSpPr/>
          <p:nvPr/>
        </p:nvSpPr>
        <p:spPr>
          <a:xfrm>
            <a:off x="6827034" y="125655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下周计划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EC3584C-E202-474B-8DD7-58D855A39468}"/>
              </a:ext>
            </a:extLst>
          </p:cNvPr>
          <p:cNvSpPr txBox="1"/>
          <p:nvPr/>
        </p:nvSpPr>
        <p:spPr>
          <a:xfrm>
            <a:off x="6827034" y="2779674"/>
            <a:ext cx="260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自然语言处理与词嵌入</a:t>
            </a:r>
          </a:p>
        </p:txBody>
      </p:sp>
      <p:sp>
        <p:nvSpPr>
          <p:cNvPr id="47" name="流程图: 过程 46">
            <a:extLst>
              <a:ext uri="{FF2B5EF4-FFF2-40B4-BE49-F238E27FC236}">
                <a16:creationId xmlns:a16="http://schemas.microsoft.com/office/drawing/2014/main" id="{9A551DC4-0C2B-48E5-B071-F9BFB7A79070}"/>
              </a:ext>
            </a:extLst>
          </p:cNvPr>
          <p:cNvSpPr/>
          <p:nvPr/>
        </p:nvSpPr>
        <p:spPr>
          <a:xfrm>
            <a:off x="1587829" y="5328363"/>
            <a:ext cx="228988" cy="221261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A685703C-5E22-4B8C-BBBA-537324B3F556}"/>
              </a:ext>
            </a:extLst>
          </p:cNvPr>
          <p:cNvSpPr/>
          <p:nvPr/>
        </p:nvSpPr>
        <p:spPr>
          <a:xfrm>
            <a:off x="1632157" y="5367072"/>
            <a:ext cx="154675" cy="148813"/>
          </a:xfrm>
          <a:custGeom>
            <a:avLst/>
            <a:gdLst>
              <a:gd name="connsiteX0" fmla="*/ 0 w 591403"/>
              <a:gd name="connsiteY0" fmla="*/ 241111 h 453613"/>
              <a:gd name="connsiteX1" fmla="*/ 222914 w 591403"/>
              <a:gd name="connsiteY1" fmla="*/ 445827 h 453613"/>
              <a:gd name="connsiteX2" fmla="*/ 591403 w 591403"/>
              <a:gd name="connsiteY2" fmla="*/ 0 h 453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1403" h="453613">
                <a:moveTo>
                  <a:pt x="0" y="241111"/>
                </a:moveTo>
                <a:cubicBezTo>
                  <a:pt x="62173" y="363561"/>
                  <a:pt x="124347" y="486012"/>
                  <a:pt x="222914" y="445827"/>
                </a:cubicBezTo>
                <a:cubicBezTo>
                  <a:pt x="321481" y="405642"/>
                  <a:pt x="456442" y="202821"/>
                  <a:pt x="591403" y="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E2B20251-34D3-452B-8FC9-9C2BB43ACEB7}"/>
              </a:ext>
            </a:extLst>
          </p:cNvPr>
          <p:cNvSpPr/>
          <p:nvPr/>
        </p:nvSpPr>
        <p:spPr>
          <a:xfrm>
            <a:off x="1587829" y="5721902"/>
            <a:ext cx="228988" cy="221261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DBB3F46E-1074-410D-89A4-B457D57EF7EB}"/>
              </a:ext>
            </a:extLst>
          </p:cNvPr>
          <p:cNvSpPr/>
          <p:nvPr/>
        </p:nvSpPr>
        <p:spPr>
          <a:xfrm>
            <a:off x="1632157" y="5760611"/>
            <a:ext cx="154675" cy="148813"/>
          </a:xfrm>
          <a:custGeom>
            <a:avLst/>
            <a:gdLst>
              <a:gd name="connsiteX0" fmla="*/ 0 w 591403"/>
              <a:gd name="connsiteY0" fmla="*/ 241111 h 453613"/>
              <a:gd name="connsiteX1" fmla="*/ 222914 w 591403"/>
              <a:gd name="connsiteY1" fmla="*/ 445827 h 453613"/>
              <a:gd name="connsiteX2" fmla="*/ 591403 w 591403"/>
              <a:gd name="connsiteY2" fmla="*/ 0 h 453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1403" h="453613">
                <a:moveTo>
                  <a:pt x="0" y="241111"/>
                </a:moveTo>
                <a:cubicBezTo>
                  <a:pt x="62173" y="363561"/>
                  <a:pt x="124347" y="486012"/>
                  <a:pt x="222914" y="445827"/>
                </a:cubicBezTo>
                <a:cubicBezTo>
                  <a:pt x="321481" y="405642"/>
                  <a:pt x="456442" y="202821"/>
                  <a:pt x="591403" y="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3667D85-CA09-4A92-9FDD-FF6A5F4706B5}"/>
              </a:ext>
            </a:extLst>
          </p:cNvPr>
          <p:cNvCxnSpPr>
            <a:cxnSpLocks/>
          </p:cNvCxnSpPr>
          <p:nvPr/>
        </p:nvCxnSpPr>
        <p:spPr>
          <a:xfrm>
            <a:off x="1670686" y="5793416"/>
            <a:ext cx="114494" cy="11063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E8CB59E-A4B5-4206-B65C-EBE0B36F88B9}"/>
              </a:ext>
            </a:extLst>
          </p:cNvPr>
          <p:cNvSpPr txBox="1"/>
          <p:nvPr/>
        </p:nvSpPr>
        <p:spPr>
          <a:xfrm>
            <a:off x="6827034" y="3251638"/>
            <a:ext cx="135285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重温论文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16B0F7E-27F2-4A65-9856-BE59D0F0D5E6}"/>
              </a:ext>
            </a:extLst>
          </p:cNvPr>
          <p:cNvSpPr txBox="1"/>
          <p:nvPr/>
        </p:nvSpPr>
        <p:spPr>
          <a:xfrm>
            <a:off x="6827034" y="3683256"/>
            <a:ext cx="244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Step4_rnnTraining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D179E40-6D4E-42CF-A222-6BEE74C870AE}"/>
              </a:ext>
            </a:extLst>
          </p:cNvPr>
          <p:cNvSpPr txBox="1"/>
          <p:nvPr/>
        </p:nvSpPr>
        <p:spPr>
          <a:xfrm>
            <a:off x="6827034" y="4008863"/>
            <a:ext cx="2755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Step5_rnnInference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3B73326-867B-45A9-A2AE-A73C66DB3E33}"/>
              </a:ext>
            </a:extLst>
          </p:cNvPr>
          <p:cNvSpPr txBox="1"/>
          <p:nvPr/>
        </p:nvSpPr>
        <p:spPr>
          <a:xfrm>
            <a:off x="6827034" y="4363090"/>
            <a:ext cx="3668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Step6_bigramLanguageModel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18576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470136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420238" y="-2632954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26912" y="5214025"/>
            <a:ext cx="2553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06013" y="5921911"/>
            <a:ext cx="14036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767209" y="1699423"/>
            <a:ext cx="29546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感谢聆听</a:t>
            </a:r>
            <a:endParaRPr lang="en-US" altLang="zh-CN" sz="5400" dirty="0">
              <a:solidFill>
                <a:schemeClr val="bg1"/>
              </a:solidFill>
            </a:endParaRPr>
          </a:p>
          <a:p>
            <a:r>
              <a:rPr lang="zh-CN" altLang="en-US" sz="5400" dirty="0">
                <a:solidFill>
                  <a:schemeClr val="bg1"/>
                </a:solidFill>
              </a:rPr>
              <a:t>望老师</a:t>
            </a:r>
            <a:endParaRPr lang="en-US" altLang="zh-CN" sz="5400" dirty="0">
              <a:solidFill>
                <a:schemeClr val="bg1"/>
              </a:solidFill>
            </a:endParaRPr>
          </a:p>
          <a:p>
            <a:r>
              <a:rPr lang="zh-CN" altLang="en-US" sz="5400" dirty="0">
                <a:solidFill>
                  <a:schemeClr val="bg1"/>
                </a:solidFill>
              </a:rPr>
              <a:t>批评指正</a:t>
            </a:r>
          </a:p>
        </p:txBody>
      </p:sp>
    </p:spTree>
    <p:extLst>
      <p:ext uri="{BB962C8B-B14F-4D97-AF65-F5344CB8AC3E}">
        <p14:creationId xmlns:p14="http://schemas.microsoft.com/office/powerpoint/2010/main" val="2770161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878948" y="94532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开学前计划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AEEA63A-85FD-455B-BCCC-0853E5306403}"/>
              </a:ext>
            </a:extLst>
          </p:cNvPr>
          <p:cNvSpPr txBox="1"/>
          <p:nvPr/>
        </p:nvSpPr>
        <p:spPr>
          <a:xfrm>
            <a:off x="1988008" y="1472998"/>
            <a:ext cx="2489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6C92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围绕</a:t>
            </a:r>
            <a:r>
              <a:rPr lang="en-US" altLang="zh-CN" sz="2400" b="1" dirty="0">
                <a:solidFill>
                  <a:srgbClr val="6C92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Nature</a:t>
            </a:r>
            <a:r>
              <a:rPr lang="zh-CN" altLang="en-US" sz="2400" b="1" dirty="0">
                <a:solidFill>
                  <a:srgbClr val="6C92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</p:txBody>
      </p:sp>
      <p:sp>
        <p:nvSpPr>
          <p:cNvPr id="40" name="圆角矩形 1">
            <a:extLst>
              <a:ext uri="{FF2B5EF4-FFF2-40B4-BE49-F238E27FC236}">
                <a16:creationId xmlns:a16="http://schemas.microsoft.com/office/drawing/2014/main" id="{0524CFD3-E35E-4F6F-A763-621D6F7884B9}"/>
              </a:ext>
            </a:extLst>
          </p:cNvPr>
          <p:cNvSpPr/>
          <p:nvPr/>
        </p:nvSpPr>
        <p:spPr>
          <a:xfrm>
            <a:off x="1936720" y="2085976"/>
            <a:ext cx="2827867" cy="406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2">
            <a:extLst>
              <a:ext uri="{FF2B5EF4-FFF2-40B4-BE49-F238E27FC236}">
                <a16:creationId xmlns:a16="http://schemas.microsoft.com/office/drawing/2014/main" id="{26CE49EB-E439-4991-B9E9-6C5578C7B5EA}"/>
              </a:ext>
            </a:extLst>
          </p:cNvPr>
          <p:cNvSpPr/>
          <p:nvPr/>
        </p:nvSpPr>
        <p:spPr>
          <a:xfrm>
            <a:off x="1940172" y="2095013"/>
            <a:ext cx="1349405" cy="389411"/>
          </a:xfrm>
          <a:prstGeom prst="roundRect">
            <a:avLst>
              <a:gd name="adj" fmla="val 50000"/>
            </a:avLst>
          </a:prstGeom>
          <a:solidFill>
            <a:srgbClr val="98B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2.7-2.25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FADD770-1BCD-404F-8BEA-35EAB78448C9}"/>
              </a:ext>
            </a:extLst>
          </p:cNvPr>
          <p:cNvSpPr txBox="1"/>
          <p:nvPr/>
        </p:nvSpPr>
        <p:spPr>
          <a:xfrm>
            <a:off x="1954735" y="5272450"/>
            <a:ext cx="4321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模型及相应代码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5266345-795F-4E28-AED0-4BB6040063C2}"/>
              </a:ext>
            </a:extLst>
          </p:cNvPr>
          <p:cNvSpPr txBox="1"/>
          <p:nvPr/>
        </p:nvSpPr>
        <p:spPr>
          <a:xfrm>
            <a:off x="1922335" y="3274843"/>
            <a:ext cx="244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Step4_rnnTraining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95702AC-F46C-4FAC-AF10-012FDFAA160C}"/>
              </a:ext>
            </a:extLst>
          </p:cNvPr>
          <p:cNvSpPr txBox="1"/>
          <p:nvPr/>
        </p:nvSpPr>
        <p:spPr>
          <a:xfrm>
            <a:off x="1954735" y="4890145"/>
            <a:ext cx="391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HMM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模型及相应代码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DAE27B9-246D-4BB6-85C0-3D6057DC8BBB}"/>
              </a:ext>
            </a:extLst>
          </p:cNvPr>
          <p:cNvSpPr txBox="1"/>
          <p:nvPr/>
        </p:nvSpPr>
        <p:spPr>
          <a:xfrm>
            <a:off x="1922335" y="3600450"/>
            <a:ext cx="2755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Step5_rnnInference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97CB6DF-2EA4-49D5-A86B-EDC0A74E67D0}"/>
              </a:ext>
            </a:extLst>
          </p:cNvPr>
          <p:cNvSpPr txBox="1"/>
          <p:nvPr/>
        </p:nvSpPr>
        <p:spPr>
          <a:xfrm>
            <a:off x="1954735" y="5670752"/>
            <a:ext cx="4321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自然语言处理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2CD63A4-E699-4270-9D9D-C4AFEB55533E}"/>
              </a:ext>
            </a:extLst>
          </p:cNvPr>
          <p:cNvSpPr txBox="1"/>
          <p:nvPr/>
        </p:nvSpPr>
        <p:spPr>
          <a:xfrm>
            <a:off x="1922335" y="3954677"/>
            <a:ext cx="3668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Step6_bigramLanguageModel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F2A84CE-ADDF-4717-AD42-4E1F8E1F388B}"/>
              </a:ext>
            </a:extLst>
          </p:cNvPr>
          <p:cNvSpPr txBox="1"/>
          <p:nvPr/>
        </p:nvSpPr>
        <p:spPr>
          <a:xfrm>
            <a:off x="1922335" y="4277031"/>
            <a:ext cx="4221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Step7_gpt2Rescore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1D77137-2F74-4BB4-BD72-28F4A8F2EE55}"/>
              </a:ext>
            </a:extLst>
          </p:cNvPr>
          <p:cNvSpPr txBox="1"/>
          <p:nvPr/>
        </p:nvSpPr>
        <p:spPr>
          <a:xfrm>
            <a:off x="1954735" y="2779674"/>
            <a:ext cx="252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重温论文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D18061C-71EC-4F26-BB80-61DA13DE4772}"/>
              </a:ext>
            </a:extLst>
          </p:cNvPr>
          <p:cNvCxnSpPr/>
          <p:nvPr/>
        </p:nvCxnSpPr>
        <p:spPr>
          <a:xfrm>
            <a:off x="6096000" y="1606348"/>
            <a:ext cx="47625" cy="4413452"/>
          </a:xfrm>
          <a:prstGeom prst="line">
            <a:avLst/>
          </a:prstGeom>
          <a:ln w="19050">
            <a:solidFill>
              <a:schemeClr val="accent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0B660B4-33F4-497B-97BA-E68C3EF49151}"/>
              </a:ext>
            </a:extLst>
          </p:cNvPr>
          <p:cNvSpPr txBox="1"/>
          <p:nvPr/>
        </p:nvSpPr>
        <p:spPr>
          <a:xfrm>
            <a:off x="6878322" y="1472998"/>
            <a:ext cx="2489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6C92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围绕</a:t>
            </a:r>
            <a:r>
              <a:rPr lang="en-US" altLang="zh-CN" sz="2400" b="1" dirty="0">
                <a:solidFill>
                  <a:srgbClr val="6C92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Nature</a:t>
            </a:r>
            <a:r>
              <a:rPr lang="zh-CN" altLang="en-US" sz="2400" b="1" dirty="0">
                <a:solidFill>
                  <a:srgbClr val="6C92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</p:txBody>
      </p:sp>
      <p:sp>
        <p:nvSpPr>
          <p:cNvPr id="19" name="圆角矩形 1">
            <a:extLst>
              <a:ext uri="{FF2B5EF4-FFF2-40B4-BE49-F238E27FC236}">
                <a16:creationId xmlns:a16="http://schemas.microsoft.com/office/drawing/2014/main" id="{60F73F24-7BC6-49BD-A765-9E22EC83E304}"/>
              </a:ext>
            </a:extLst>
          </p:cNvPr>
          <p:cNvSpPr/>
          <p:nvPr/>
        </p:nvSpPr>
        <p:spPr>
          <a:xfrm>
            <a:off x="6827034" y="2085976"/>
            <a:ext cx="2827867" cy="406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2">
            <a:extLst>
              <a:ext uri="{FF2B5EF4-FFF2-40B4-BE49-F238E27FC236}">
                <a16:creationId xmlns:a16="http://schemas.microsoft.com/office/drawing/2014/main" id="{D4312894-0092-492B-9C8F-9AF03464FABF}"/>
              </a:ext>
            </a:extLst>
          </p:cNvPr>
          <p:cNvSpPr/>
          <p:nvPr/>
        </p:nvSpPr>
        <p:spPr>
          <a:xfrm>
            <a:off x="6830486" y="2095013"/>
            <a:ext cx="1349405" cy="389411"/>
          </a:xfrm>
          <a:prstGeom prst="roundRect">
            <a:avLst>
              <a:gd name="adj" fmla="val 50000"/>
            </a:avLst>
          </a:prstGeom>
          <a:solidFill>
            <a:srgbClr val="98B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2.7-2.13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084DA99-FBCC-488B-BC2D-DEF715F07A47}"/>
              </a:ext>
            </a:extLst>
          </p:cNvPr>
          <p:cNvSpPr txBox="1"/>
          <p:nvPr/>
        </p:nvSpPr>
        <p:spPr>
          <a:xfrm>
            <a:off x="7229371" y="2779674"/>
            <a:ext cx="236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模型及相应代码</a:t>
            </a: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9E23EAE3-2FAC-4BC3-9843-86485481E443}"/>
              </a:ext>
            </a:extLst>
          </p:cNvPr>
          <p:cNvSpPr/>
          <p:nvPr/>
        </p:nvSpPr>
        <p:spPr>
          <a:xfrm>
            <a:off x="6836115" y="2847975"/>
            <a:ext cx="228988" cy="221261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5479295E-40EC-4C4B-8D97-2830C72E5C1B}"/>
              </a:ext>
            </a:extLst>
          </p:cNvPr>
          <p:cNvSpPr/>
          <p:nvPr/>
        </p:nvSpPr>
        <p:spPr>
          <a:xfrm>
            <a:off x="6880443" y="2886684"/>
            <a:ext cx="154675" cy="148813"/>
          </a:xfrm>
          <a:custGeom>
            <a:avLst/>
            <a:gdLst>
              <a:gd name="connsiteX0" fmla="*/ 0 w 591403"/>
              <a:gd name="connsiteY0" fmla="*/ 241111 h 453613"/>
              <a:gd name="connsiteX1" fmla="*/ 222914 w 591403"/>
              <a:gd name="connsiteY1" fmla="*/ 445827 h 453613"/>
              <a:gd name="connsiteX2" fmla="*/ 591403 w 591403"/>
              <a:gd name="connsiteY2" fmla="*/ 0 h 453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1403" h="453613">
                <a:moveTo>
                  <a:pt x="0" y="241111"/>
                </a:moveTo>
                <a:cubicBezTo>
                  <a:pt x="62173" y="363561"/>
                  <a:pt x="124347" y="486012"/>
                  <a:pt x="222914" y="445827"/>
                </a:cubicBezTo>
                <a:cubicBezTo>
                  <a:pt x="321481" y="405642"/>
                  <a:pt x="456442" y="202821"/>
                  <a:pt x="591403" y="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AB36865-501A-48B0-8DA0-2F4683A67884}"/>
              </a:ext>
            </a:extLst>
          </p:cNvPr>
          <p:cNvSpPr/>
          <p:nvPr/>
        </p:nvSpPr>
        <p:spPr>
          <a:xfrm>
            <a:off x="6827034" y="9601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上周计划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5F52D45-B9ED-4966-BE2D-AB49F37BF306}"/>
              </a:ext>
            </a:extLst>
          </p:cNvPr>
          <p:cNvSpPr txBox="1"/>
          <p:nvPr/>
        </p:nvSpPr>
        <p:spPr>
          <a:xfrm>
            <a:off x="7229370" y="3310209"/>
            <a:ext cx="254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模型及相应代码</a:t>
            </a:r>
          </a:p>
        </p:txBody>
      </p: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079BA4CE-60E7-48CB-A7EA-AD2572DD76F7}"/>
              </a:ext>
            </a:extLst>
          </p:cNvPr>
          <p:cNvSpPr/>
          <p:nvPr/>
        </p:nvSpPr>
        <p:spPr>
          <a:xfrm>
            <a:off x="6836115" y="3378510"/>
            <a:ext cx="228988" cy="221261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11ADF328-D4C3-4549-B68D-C852A30BD7C1}"/>
              </a:ext>
            </a:extLst>
          </p:cNvPr>
          <p:cNvSpPr/>
          <p:nvPr/>
        </p:nvSpPr>
        <p:spPr>
          <a:xfrm>
            <a:off x="6880443" y="3417219"/>
            <a:ext cx="154675" cy="148813"/>
          </a:xfrm>
          <a:custGeom>
            <a:avLst/>
            <a:gdLst>
              <a:gd name="connsiteX0" fmla="*/ 0 w 591403"/>
              <a:gd name="connsiteY0" fmla="*/ 241111 h 453613"/>
              <a:gd name="connsiteX1" fmla="*/ 222914 w 591403"/>
              <a:gd name="connsiteY1" fmla="*/ 445827 h 453613"/>
              <a:gd name="connsiteX2" fmla="*/ 591403 w 591403"/>
              <a:gd name="connsiteY2" fmla="*/ 0 h 453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1403" h="453613">
                <a:moveTo>
                  <a:pt x="0" y="241111"/>
                </a:moveTo>
                <a:cubicBezTo>
                  <a:pt x="62173" y="363561"/>
                  <a:pt x="124347" y="486012"/>
                  <a:pt x="222914" y="445827"/>
                </a:cubicBezTo>
                <a:cubicBezTo>
                  <a:pt x="321481" y="405642"/>
                  <a:pt x="456442" y="202821"/>
                  <a:pt x="591403" y="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0688C1B-A697-4431-A8E4-BA338FC0A5E8}"/>
              </a:ext>
            </a:extLst>
          </p:cNvPr>
          <p:cNvSpPr txBox="1"/>
          <p:nvPr/>
        </p:nvSpPr>
        <p:spPr>
          <a:xfrm>
            <a:off x="7229371" y="3804149"/>
            <a:ext cx="236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模型及相应代码</a:t>
            </a:r>
          </a:p>
        </p:txBody>
      </p:sp>
      <p:sp>
        <p:nvSpPr>
          <p:cNvPr id="44" name="流程图: 过程 43">
            <a:extLst>
              <a:ext uri="{FF2B5EF4-FFF2-40B4-BE49-F238E27FC236}">
                <a16:creationId xmlns:a16="http://schemas.microsoft.com/office/drawing/2014/main" id="{C9A45524-0E63-4FAC-A1EA-395AAB8D381D}"/>
              </a:ext>
            </a:extLst>
          </p:cNvPr>
          <p:cNvSpPr/>
          <p:nvPr/>
        </p:nvSpPr>
        <p:spPr>
          <a:xfrm>
            <a:off x="6836115" y="3872450"/>
            <a:ext cx="228988" cy="221261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B4A6DF4B-FAD3-429A-808D-089BD8761CC3}"/>
              </a:ext>
            </a:extLst>
          </p:cNvPr>
          <p:cNvSpPr/>
          <p:nvPr/>
        </p:nvSpPr>
        <p:spPr>
          <a:xfrm>
            <a:off x="6880443" y="3911159"/>
            <a:ext cx="154675" cy="148813"/>
          </a:xfrm>
          <a:custGeom>
            <a:avLst/>
            <a:gdLst>
              <a:gd name="connsiteX0" fmla="*/ 0 w 591403"/>
              <a:gd name="connsiteY0" fmla="*/ 241111 h 453613"/>
              <a:gd name="connsiteX1" fmla="*/ 222914 w 591403"/>
              <a:gd name="connsiteY1" fmla="*/ 445827 h 453613"/>
              <a:gd name="connsiteX2" fmla="*/ 591403 w 591403"/>
              <a:gd name="connsiteY2" fmla="*/ 0 h 453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1403" h="453613">
                <a:moveTo>
                  <a:pt x="0" y="241111"/>
                </a:moveTo>
                <a:cubicBezTo>
                  <a:pt x="62173" y="363561"/>
                  <a:pt x="124347" y="486012"/>
                  <a:pt x="222914" y="445827"/>
                </a:cubicBezTo>
                <a:cubicBezTo>
                  <a:pt x="321481" y="405642"/>
                  <a:pt x="456442" y="202821"/>
                  <a:pt x="591403" y="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EC3584C-E202-474B-8DD7-58D855A39468}"/>
              </a:ext>
            </a:extLst>
          </p:cNvPr>
          <p:cNvSpPr txBox="1"/>
          <p:nvPr/>
        </p:nvSpPr>
        <p:spPr>
          <a:xfrm>
            <a:off x="7229370" y="4369442"/>
            <a:ext cx="260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自然语言处理与词嵌入</a:t>
            </a:r>
          </a:p>
        </p:txBody>
      </p:sp>
      <p:sp>
        <p:nvSpPr>
          <p:cNvPr id="47" name="流程图: 过程 46">
            <a:extLst>
              <a:ext uri="{FF2B5EF4-FFF2-40B4-BE49-F238E27FC236}">
                <a16:creationId xmlns:a16="http://schemas.microsoft.com/office/drawing/2014/main" id="{9A551DC4-0C2B-48E5-B071-F9BFB7A79070}"/>
              </a:ext>
            </a:extLst>
          </p:cNvPr>
          <p:cNvSpPr/>
          <p:nvPr/>
        </p:nvSpPr>
        <p:spPr>
          <a:xfrm>
            <a:off x="6836115" y="4437743"/>
            <a:ext cx="228988" cy="221261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A685703C-5E22-4B8C-BBBA-537324B3F556}"/>
              </a:ext>
            </a:extLst>
          </p:cNvPr>
          <p:cNvSpPr/>
          <p:nvPr/>
        </p:nvSpPr>
        <p:spPr>
          <a:xfrm>
            <a:off x="6880443" y="4476452"/>
            <a:ext cx="154675" cy="148813"/>
          </a:xfrm>
          <a:custGeom>
            <a:avLst/>
            <a:gdLst>
              <a:gd name="connsiteX0" fmla="*/ 0 w 591403"/>
              <a:gd name="connsiteY0" fmla="*/ 241111 h 453613"/>
              <a:gd name="connsiteX1" fmla="*/ 222914 w 591403"/>
              <a:gd name="connsiteY1" fmla="*/ 445827 h 453613"/>
              <a:gd name="connsiteX2" fmla="*/ 591403 w 591403"/>
              <a:gd name="connsiteY2" fmla="*/ 0 h 453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1403" h="453613">
                <a:moveTo>
                  <a:pt x="0" y="241111"/>
                </a:moveTo>
                <a:cubicBezTo>
                  <a:pt x="62173" y="363561"/>
                  <a:pt x="124347" y="486012"/>
                  <a:pt x="222914" y="445827"/>
                </a:cubicBezTo>
                <a:cubicBezTo>
                  <a:pt x="321481" y="405642"/>
                  <a:pt x="456442" y="202821"/>
                  <a:pt x="591403" y="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5254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2" grpId="0" animBg="1"/>
      <p:bldP spid="45" grpId="0" animBg="1"/>
      <p:bldP spid="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左大括号 7">
            <a:extLst>
              <a:ext uri="{FF2B5EF4-FFF2-40B4-BE49-F238E27FC236}">
                <a16:creationId xmlns:a16="http://schemas.microsoft.com/office/drawing/2014/main" id="{17CFF056-21F7-4053-B050-B21DC9B89B5C}"/>
              </a:ext>
            </a:extLst>
          </p:cNvPr>
          <p:cNvSpPr/>
          <p:nvPr/>
        </p:nvSpPr>
        <p:spPr>
          <a:xfrm>
            <a:off x="8011262" y="4310539"/>
            <a:ext cx="425773" cy="2008170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853324" y="525293"/>
            <a:ext cx="713428" cy="71342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079934" y="3649047"/>
            <a:ext cx="160591" cy="17726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510169" y="2981325"/>
            <a:ext cx="797054" cy="87979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71175" y="3122483"/>
            <a:ext cx="64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863884" y="639344"/>
            <a:ext cx="2274571" cy="224163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4603046" y="1428291"/>
            <a:ext cx="2811398" cy="6441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上周工作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037414" y="3000060"/>
            <a:ext cx="797054" cy="87979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8621326" y="3649047"/>
            <a:ext cx="160591" cy="17726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9B6D39E-15BA-47A5-A8F8-449297C09B56}"/>
              </a:ext>
            </a:extLst>
          </p:cNvPr>
          <p:cNvSpPr txBox="1"/>
          <p:nvPr/>
        </p:nvSpPr>
        <p:spPr>
          <a:xfrm>
            <a:off x="8084815" y="3122483"/>
            <a:ext cx="64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02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0FB237-C915-4EA0-BCF9-92C460A47370}"/>
              </a:ext>
            </a:extLst>
          </p:cNvPr>
          <p:cNvSpPr txBox="1"/>
          <p:nvPr/>
        </p:nvSpPr>
        <p:spPr>
          <a:xfrm>
            <a:off x="6215751" y="511456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自然语言处理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6136745-3976-4991-99F2-A56D7A4F7CCD}"/>
              </a:ext>
            </a:extLst>
          </p:cNvPr>
          <p:cNvSpPr txBox="1"/>
          <p:nvPr/>
        </p:nvSpPr>
        <p:spPr>
          <a:xfrm>
            <a:off x="8544804" y="4275239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 </a:t>
            </a:r>
            <a:r>
              <a:rPr lang="zh-CN" altLang="en-US" dirty="0"/>
              <a:t>词汇表征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AB1BA43-A54D-4465-BD16-31880B9853BB}"/>
              </a:ext>
            </a:extLst>
          </p:cNvPr>
          <p:cNvSpPr txBox="1"/>
          <p:nvPr/>
        </p:nvSpPr>
        <p:spPr>
          <a:xfrm>
            <a:off x="8578380" y="468607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嵌入矩阵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3D90A33-BD7B-49DD-B111-FD862B7BD72F}"/>
              </a:ext>
            </a:extLst>
          </p:cNvPr>
          <p:cNvSpPr txBox="1"/>
          <p:nvPr/>
        </p:nvSpPr>
        <p:spPr>
          <a:xfrm>
            <a:off x="8466189" y="5465723"/>
            <a:ext cx="1440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Word2Vec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FBA4052-D944-4BFE-A7A6-3EC630AC5963}"/>
              </a:ext>
            </a:extLst>
          </p:cNvPr>
          <p:cNvSpPr txBox="1"/>
          <p:nvPr/>
        </p:nvSpPr>
        <p:spPr>
          <a:xfrm>
            <a:off x="8496627" y="5874785"/>
            <a:ext cx="137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负采样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F35DF13-E82A-4336-A126-E006D54DCF45}"/>
              </a:ext>
            </a:extLst>
          </p:cNvPr>
          <p:cNvSpPr txBox="1"/>
          <p:nvPr/>
        </p:nvSpPr>
        <p:spPr>
          <a:xfrm>
            <a:off x="1818052" y="4352871"/>
            <a:ext cx="3247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模型及相应初步代码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1665109-4BDF-4FB3-9E8E-C3F309895D24}"/>
              </a:ext>
            </a:extLst>
          </p:cNvPr>
          <p:cNvSpPr txBox="1"/>
          <p:nvPr/>
        </p:nvSpPr>
        <p:spPr>
          <a:xfrm>
            <a:off x="1818052" y="4883406"/>
            <a:ext cx="3247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模型及相应初步代码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DE9448C-80F4-435A-8B88-6B77548E1676}"/>
              </a:ext>
            </a:extLst>
          </p:cNvPr>
          <p:cNvSpPr txBox="1"/>
          <p:nvPr/>
        </p:nvSpPr>
        <p:spPr>
          <a:xfrm>
            <a:off x="1818052" y="5377346"/>
            <a:ext cx="3247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模型及相应初步代码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E6CFA91-8882-461A-8566-CAE5127152E1}"/>
              </a:ext>
            </a:extLst>
          </p:cNvPr>
          <p:cNvSpPr txBox="1"/>
          <p:nvPr/>
        </p:nvSpPr>
        <p:spPr>
          <a:xfrm>
            <a:off x="8453145" y="509802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学习词嵌入</a:t>
            </a:r>
          </a:p>
        </p:txBody>
      </p:sp>
    </p:spTree>
    <p:extLst>
      <p:ext uri="{BB962C8B-B14F-4D97-AF65-F5344CB8AC3E}">
        <p14:creationId xmlns:p14="http://schemas.microsoft.com/office/powerpoint/2010/main" val="524620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9309FC5-02B8-4871-BBE4-C273120D72B0}"/>
              </a:ext>
            </a:extLst>
          </p:cNvPr>
          <p:cNvSpPr/>
          <p:nvPr/>
        </p:nvSpPr>
        <p:spPr>
          <a:xfrm>
            <a:off x="1226820" y="125655"/>
            <a:ext cx="50670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Nature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——GRU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3FD802-ED34-464B-98A0-3A193B0EFC38}"/>
              </a:ext>
            </a:extLst>
          </p:cNvPr>
          <p:cNvSpPr txBox="1"/>
          <p:nvPr/>
        </p:nvSpPr>
        <p:spPr>
          <a:xfrm>
            <a:off x="515895" y="418042"/>
            <a:ext cx="64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A491CD-832B-417A-B52B-19F6050CA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37" y="1043908"/>
            <a:ext cx="5925444" cy="37509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617B51-81EC-4057-90A7-16BC92DD9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62" y="5128292"/>
            <a:ext cx="10655848" cy="15050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4611DC35-3AE2-4DBC-ACDD-EF5C2B482C4E}"/>
                  </a:ext>
                </a:extLst>
              </p14:cNvPr>
              <p14:cNvContentPartPr/>
              <p14:nvPr/>
            </p14:nvContentPartPr>
            <p14:xfrm>
              <a:off x="3352185" y="5533560"/>
              <a:ext cx="3210840" cy="4644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4611DC35-3AE2-4DBC-ACDD-EF5C2B482C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62185" y="5353560"/>
                <a:ext cx="339048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A9FC3968-B0AC-4E44-B703-680BD3B8796D}"/>
                  </a:ext>
                </a:extLst>
              </p14:cNvPr>
              <p14:cNvContentPartPr/>
              <p14:nvPr/>
            </p14:nvContentPartPr>
            <p14:xfrm>
              <a:off x="7924545" y="5302080"/>
              <a:ext cx="1993320" cy="6156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A9FC3968-B0AC-4E44-B703-680BD3B879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52545" y="5158080"/>
                <a:ext cx="2136960" cy="3492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11BDDD1-7338-406E-99A7-D0DD9514D16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t="10042" r="18143"/>
          <a:stretch/>
        </p:blipFill>
        <p:spPr>
          <a:xfrm>
            <a:off x="6924714" y="1106723"/>
            <a:ext cx="4872041" cy="393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3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9309FC5-02B8-4871-BBE4-C273120D72B0}"/>
              </a:ext>
            </a:extLst>
          </p:cNvPr>
          <p:cNvSpPr/>
          <p:nvPr/>
        </p:nvSpPr>
        <p:spPr>
          <a:xfrm>
            <a:off x="1226820" y="125655"/>
            <a:ext cx="21675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RNN-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627A23-DA38-4107-984F-971FD3D655CC}"/>
              </a:ext>
            </a:extLst>
          </p:cNvPr>
          <p:cNvSpPr txBox="1"/>
          <p:nvPr/>
        </p:nvSpPr>
        <p:spPr>
          <a:xfrm>
            <a:off x="507787" y="412990"/>
            <a:ext cx="64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EFA8F7E-0F4B-4C18-B323-4F107F019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50" y="705377"/>
            <a:ext cx="8757100" cy="567719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67975DE-AA80-4423-9137-079C3C234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536" y="1818366"/>
            <a:ext cx="3870911" cy="132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68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58E243E-45B9-4E3E-8561-078F30A37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04067" y="271526"/>
            <a:ext cx="5168033" cy="2453640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9309FC5-02B8-4871-BBE4-C273120D72B0}"/>
              </a:ext>
            </a:extLst>
          </p:cNvPr>
          <p:cNvSpPr/>
          <p:nvPr/>
        </p:nvSpPr>
        <p:spPr>
          <a:xfrm>
            <a:off x="1226820" y="125655"/>
            <a:ext cx="21675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RNN-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627A23-DA38-4107-984F-971FD3D655CC}"/>
              </a:ext>
            </a:extLst>
          </p:cNvPr>
          <p:cNvSpPr txBox="1"/>
          <p:nvPr/>
        </p:nvSpPr>
        <p:spPr>
          <a:xfrm>
            <a:off x="507787" y="412990"/>
            <a:ext cx="64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B3EBFB-64D9-4FFA-928C-5CBC03649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804" y="2705458"/>
            <a:ext cx="4482000" cy="415254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0F0BADD-3DF9-43D5-9170-6F37DBFF4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161" y="2705458"/>
            <a:ext cx="6759643" cy="415254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C0E22B4-5A58-4917-8B93-DDC1EF9F5FFD}"/>
              </a:ext>
            </a:extLst>
          </p:cNvPr>
          <p:cNvSpPr txBox="1"/>
          <p:nvPr/>
        </p:nvSpPr>
        <p:spPr>
          <a:xfrm>
            <a:off x="780228" y="1252594"/>
            <a:ext cx="1170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C4FEBE1-9E19-40EF-9DB5-56F8934ACC30}"/>
              </a:ext>
            </a:extLst>
          </p:cNvPr>
          <p:cNvSpPr txBox="1"/>
          <p:nvPr/>
        </p:nvSpPr>
        <p:spPr>
          <a:xfrm>
            <a:off x="6473124" y="1842352"/>
            <a:ext cx="1170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Output: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BFFD8C1-6E3A-4589-98B3-26AA1262E05F}"/>
              </a:ext>
            </a:extLst>
          </p:cNvPr>
          <p:cNvSpPr txBox="1"/>
          <p:nvPr/>
        </p:nvSpPr>
        <p:spPr>
          <a:xfrm>
            <a:off x="6473124" y="583909"/>
            <a:ext cx="1170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Input: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5CBF919-0E1C-4041-A67E-DC83F0B320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3556" y="414478"/>
            <a:ext cx="4415906" cy="99870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0FF8456-3788-4B2E-AC67-285DB0C48B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3556" y="1652704"/>
            <a:ext cx="4354908" cy="8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68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9309FC5-02B8-4871-BBE4-C273120D72B0}"/>
              </a:ext>
            </a:extLst>
          </p:cNvPr>
          <p:cNvSpPr/>
          <p:nvPr/>
        </p:nvSpPr>
        <p:spPr>
          <a:xfrm>
            <a:off x="1226820" y="125655"/>
            <a:ext cx="21675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RNN-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627A23-DA38-4107-984F-971FD3D655CC}"/>
              </a:ext>
            </a:extLst>
          </p:cNvPr>
          <p:cNvSpPr txBox="1"/>
          <p:nvPr/>
        </p:nvSpPr>
        <p:spPr>
          <a:xfrm>
            <a:off x="507787" y="412990"/>
            <a:ext cx="64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718242-564A-4582-8530-D06B24719D7B}"/>
              </a:ext>
            </a:extLst>
          </p:cNvPr>
          <p:cNvSpPr txBox="1"/>
          <p:nvPr/>
        </p:nvSpPr>
        <p:spPr>
          <a:xfrm>
            <a:off x="6473124" y="1842352"/>
            <a:ext cx="1170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Output: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C0E22B4-5A58-4917-8B93-DDC1EF9F5FFD}"/>
              </a:ext>
            </a:extLst>
          </p:cNvPr>
          <p:cNvSpPr txBox="1"/>
          <p:nvPr/>
        </p:nvSpPr>
        <p:spPr>
          <a:xfrm>
            <a:off x="780228" y="1252594"/>
            <a:ext cx="1170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9662434-8411-448D-9A7C-694B4917B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858" y="748399"/>
            <a:ext cx="4799861" cy="15607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78D4BD4-9EBA-4A4E-A3E8-1C33D41ED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05207"/>
            <a:ext cx="7518786" cy="37530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E9802D5-04CF-4D2C-A4F5-8961575612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870"/>
          <a:stretch/>
        </p:blipFill>
        <p:spPr>
          <a:xfrm>
            <a:off x="7518786" y="2905207"/>
            <a:ext cx="4682784" cy="36598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F9A86BF-77D4-42C9-B766-3C5DB06A5F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9967" y="1652704"/>
            <a:ext cx="4178515" cy="87634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A75D089-7B1E-4D66-8B9D-8A16BA89CD88}"/>
              </a:ext>
            </a:extLst>
          </p:cNvPr>
          <p:cNvSpPr txBox="1"/>
          <p:nvPr/>
        </p:nvSpPr>
        <p:spPr>
          <a:xfrm>
            <a:off x="6473124" y="583909"/>
            <a:ext cx="1170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Input: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85B7DEB-B1EC-4E82-9037-E518E95A02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3556" y="414478"/>
            <a:ext cx="4415906" cy="99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91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9309FC5-02B8-4871-BBE4-C273120D72B0}"/>
              </a:ext>
            </a:extLst>
          </p:cNvPr>
          <p:cNvSpPr/>
          <p:nvPr/>
        </p:nvSpPr>
        <p:spPr>
          <a:xfrm>
            <a:off x="1226820" y="125655"/>
            <a:ext cx="2334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LSTM-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627A23-DA38-4107-984F-971FD3D655CC}"/>
              </a:ext>
            </a:extLst>
          </p:cNvPr>
          <p:cNvSpPr txBox="1"/>
          <p:nvPr/>
        </p:nvSpPr>
        <p:spPr>
          <a:xfrm>
            <a:off x="507787" y="412990"/>
            <a:ext cx="64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676CFD-90E5-4E5F-9908-FE797705B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98" y="1284952"/>
            <a:ext cx="5892189" cy="24536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F293A80-6EF9-4442-915B-197F212C9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53" y="3803768"/>
            <a:ext cx="5975421" cy="24452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07FE631-C52E-483D-AD70-65D0A9E59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787" y="1284952"/>
            <a:ext cx="5684353" cy="25188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AFA94A5-1D7A-412A-ACA9-2C403F2B25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787" y="3803768"/>
            <a:ext cx="5858733" cy="254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11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9309FC5-02B8-4871-BBE4-C273120D72B0}"/>
              </a:ext>
            </a:extLst>
          </p:cNvPr>
          <p:cNvSpPr/>
          <p:nvPr/>
        </p:nvSpPr>
        <p:spPr>
          <a:xfrm>
            <a:off x="1226820" y="125655"/>
            <a:ext cx="2334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LSTM-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627A23-DA38-4107-984F-971FD3D655CC}"/>
              </a:ext>
            </a:extLst>
          </p:cNvPr>
          <p:cNvSpPr txBox="1"/>
          <p:nvPr/>
        </p:nvSpPr>
        <p:spPr>
          <a:xfrm>
            <a:off x="507787" y="412990"/>
            <a:ext cx="64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C0E22B4-5A58-4917-8B93-DDC1EF9F5FFD}"/>
              </a:ext>
            </a:extLst>
          </p:cNvPr>
          <p:cNvSpPr txBox="1"/>
          <p:nvPr/>
        </p:nvSpPr>
        <p:spPr>
          <a:xfrm>
            <a:off x="780228" y="1252594"/>
            <a:ext cx="1170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C4FEBE1-9E19-40EF-9DB5-56F8934ACC30}"/>
              </a:ext>
            </a:extLst>
          </p:cNvPr>
          <p:cNvSpPr txBox="1"/>
          <p:nvPr/>
        </p:nvSpPr>
        <p:spPr>
          <a:xfrm>
            <a:off x="5876355" y="1802358"/>
            <a:ext cx="1170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Output: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BFFD8C1-6E3A-4589-98B3-26AA1262E05F}"/>
              </a:ext>
            </a:extLst>
          </p:cNvPr>
          <p:cNvSpPr txBox="1"/>
          <p:nvPr/>
        </p:nvSpPr>
        <p:spPr>
          <a:xfrm>
            <a:off x="5910074" y="346161"/>
            <a:ext cx="1170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Input: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5CBF919-0E1C-4041-A67E-DC83F0B32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228" y="106695"/>
            <a:ext cx="4415906" cy="99870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27B1F2E-EC62-49A2-B9D2-3B0622961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82225" y="664710"/>
            <a:ext cx="4305683" cy="191653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E75DC37-6978-4636-BC1F-A69BD1AD3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15" y="2626961"/>
            <a:ext cx="6265497" cy="42119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41EABCF-78E8-4183-A1D0-69437D5153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5223" y="2591641"/>
            <a:ext cx="6265497" cy="42472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0B1D1F9-A625-4A01-9EE1-555D82C23A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7228" y="1135444"/>
            <a:ext cx="4343688" cy="147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29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1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36143</TotalTime>
  <Words>246</Words>
  <Application>Microsoft Office PowerPoint</Application>
  <PresentationFormat>宽屏</PresentationFormat>
  <Paragraphs>99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Gotham Rounded Medium</vt:lpstr>
      <vt:lpstr>等线</vt:lpstr>
      <vt:lpstr>微软雅黑</vt:lpstr>
      <vt:lpstr>Arial</vt:lpstr>
      <vt:lpstr>Calibri</vt:lpstr>
      <vt:lpstr>12_自定义设计方案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wangyiran</dc:creator>
  <cp:keywords>PPT之家www.52ppt.com; PPT之家</cp:keywords>
  <dc:description>http://www.52ppt.com</dc:description>
  <cp:lastModifiedBy>wang yiran</cp:lastModifiedBy>
  <cp:revision>141</cp:revision>
  <dcterms:created xsi:type="dcterms:W3CDTF">2016-01-19T08:46:18Z</dcterms:created>
  <dcterms:modified xsi:type="dcterms:W3CDTF">2022-02-13T09:09:39Z</dcterms:modified>
</cp:coreProperties>
</file>