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8" r:id="rId1"/>
  </p:sldMasterIdLst>
  <p:notesMasterIdLst>
    <p:notesMasterId r:id="rId19"/>
  </p:notesMasterIdLst>
  <p:handoutMasterIdLst>
    <p:handoutMasterId r:id="rId20"/>
  </p:handoutMasterIdLst>
  <p:sldIdLst>
    <p:sldId id="317" r:id="rId2"/>
    <p:sldId id="531" r:id="rId3"/>
    <p:sldId id="597" r:id="rId4"/>
    <p:sldId id="595" r:id="rId5"/>
    <p:sldId id="590" r:id="rId6"/>
    <p:sldId id="598" r:id="rId7"/>
    <p:sldId id="596" r:id="rId8"/>
    <p:sldId id="593" r:id="rId9"/>
    <p:sldId id="601" r:id="rId10"/>
    <p:sldId id="600" r:id="rId11"/>
    <p:sldId id="599" r:id="rId12"/>
    <p:sldId id="540" r:id="rId13"/>
    <p:sldId id="591" r:id="rId14"/>
    <p:sldId id="592" r:id="rId15"/>
    <p:sldId id="602" r:id="rId16"/>
    <p:sldId id="589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iran" initials="wy" lastIdx="1" clrIdx="0">
    <p:extLst>
      <p:ext uri="{19B8F6BF-5375-455C-9EA6-DF929625EA0E}">
        <p15:presenceInfo xmlns:p15="http://schemas.microsoft.com/office/powerpoint/2012/main" userId="95d3e3ec2ec7e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6C92C0"/>
    <a:srgbClr val="98B2D3"/>
    <a:srgbClr val="48A2A0"/>
    <a:srgbClr val="F2D480"/>
    <a:srgbClr val="CCCCFF"/>
    <a:srgbClr val="ABD0EA"/>
    <a:srgbClr val="B9B7D8"/>
    <a:srgbClr val="B2D28E"/>
    <a:srgbClr val="7FB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87651" autoAdjust="0"/>
  </p:normalViewPr>
  <p:slideViewPr>
    <p:cSldViewPr snapToGrid="0" showGuides="1">
      <p:cViewPr varScale="1">
        <p:scale>
          <a:sx n="67" d="100"/>
          <a:sy n="67" d="100"/>
        </p:scale>
        <p:origin x="680" y="-2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492"/>
    </p:cViewPr>
  </p:sorterViewPr>
  <p:notesViewPr>
    <p:cSldViewPr snapToGrid="0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6C38-A0ED-435B-8690-7450415BFBA4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AF1E0-A2A3-4143-9200-3AC01D4C02A9}" type="slidenum">
              <a:rPr lang="zh-CN" altLang="en-US" smtClean="0"/>
              <a:t>‹#›</a:t>
            </a:fld>
            <a:fld id="{5076A344-CCE6-4BC9-BED9-4E1F6EEA820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310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05.86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1 140,'29'1,"-14"0,0 0,26-4,-38 3,0 0,0-1,0 1,-1-1,1 0,0 0,-1 0,1 0,-1 0,1-1,-1 1,1-1,-1 0,0 1,0-1,0 0,0 0,0 0,0-1,1-3,5-9,-7 11,1 0,-1 1,1-1,0 1,0 0,0-1,0 1,0 0,1 0,0 0,-1 1,1-1,0 1,0-1,0 1,1 0,-1 0,1 1,3-2,22-15,-26 16,1-1,0 1,-1 0,1 0,0 0,7-2,-10 4,1 0,0 0,0 0,0 0,-1 0,1 0,0 0,0 0,0 1,-1-1,1 1,0 0,0-1,-1 1,1 0,-1 0,1 0,-1 0,1 0,1 2,26 24,-21-18,0-1,15 11,-15-13,0 1,-1 0,11 12,-13-13,0-1,0 1,0-1,0-1,1 1,0-1,0 0,10 5,-15-8,0-1,-1 1,1-1,0 1,-1-1,1 1,0-1,0 0,0 1,0-1,-1 0,1 0,0 0,0 0,0 0,0 0,0 0,0 0,-1 0,1 0,0 0,0 0,0-1,0 1,-1 0,1 0,1-2,-2 1,0-1,0 1,0-1,0 0,0 1,0-1,-1 1,1-1,-1 1,1-1,-1 1,0-1,0 1,1 0,-1-1,-2-1,2 1,-3-5,0 1,0 0,0 0,-1 0,1 0,-1 1,-1 0,-6-6,4 10,6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4:01.52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29,'0'2,"0"0,0 0,1 0,-1 0,0 0,1 0,-1 0,1 0,-1-1,1 1,0 0,0 0,0-1,0 1,0 0,0-1,0 1,0-1,1 1,-1-1,4 2,-2-1,0 0,1-1,-1 1,1-1,-1 0,1 0,0-1,-1 1,1-1,7 0,4 0,0-2,1 0,-1-1,21-7,69-23,-65 23,-23 5,0 0,1 2,20-2,-27 5,4-2,0 2,0 0,16 3,-27-2,0-1,0 1,0 0,0 1,0-1,0 1,-1 0,1 0,0 0,-1 0,1 0,-1 1,0 0,0 0,5 5,-7-5,1-1,-1 0,1 0,-1 0,1 0,0 0,0 0,0-1,0 1,0 0,0-1,0 0,1 0,-1 1,0-1,1 0,-1-1,1 1,-1 0,1-1,0 0,-1 1,3-1,9-2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4:09.95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15,'26'0,"23"1,91-12,-129 9,0 1,1 0,-1 1,0 0,0 0,0 1,0 1,0 0,0 0,0 1,14 6,21 7,1-1,55 9,-102-24,23 6,0 2,0 1,33 18,21 8,-44-20,-26-11,0 0,1-1,-1 0,1 0,0-1,0 0,13 2,-20-5,1 1,-1-1,0 1,0-1,0 1,0-1,0 0,0 1,0-1,-1 0,1 0,0 0,0 1,-1-1,1 0,0 0,-1 0,1 0,-1-1,1 0,10-14,0 10,1-1,-1 2,1-1,0 2,1-1,-1 2,1 0,-1 0,1 1,0 1,0 0,0 0,16 3,-22-1,1 1,-1-1,0 2,0-1,-1 1,1 0,9 6,-7-4,1 0,17 6,0-6,-1-1,1-1,0-2,0 0,34-4,6 0,91 3,-135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4:11.52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1 133,'680'0,"-663"-1,0 0,1-1,-1-1,0-1,0 0,26-12,-32 12,1 1,0 0,-1 0,1 1,0 1,0 0,1 0,-1 1,16 2,4 4,0 1,37 13,-53-16,0 0,0 0,0-2,1 0,-1-1,23-1,-29-1,-1 0,1 0,-1-1,0-1,0 1,0-1,0-1,0 0,0 0,-1 0,0-1,10-8,-11 8,-1 1,1-1,0 2,0-1,0 1,1 0,-1 0,1 1,-1 0,1 0,11 0,10 0,53 4,-32 0,236 2,-285-4,0 0,0 0,0 0,0 0,0 0,0 0,0 0,0 0,0-1,0 1,0 0,0-1,0 1,0 0,0-1,-1 1,1-1,0 0,0 1,0-1,-1 0,1 1,0-1,-1 0,1 0,-1 1,2-3,-2 1,1 1,-1-1,1 0,-1 0,0 0,0 0,0 0,0 0,0 0,0 1,-1-1,1 0,-1-2,-5-12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4:13.58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99,'0'-1,"1"0,-1 1,0-1,0 0,1 0,-1 0,1 0,-1 0,1 0,-1 1,1-1,-1 0,1 1,0-1,0 0,-1 1,1-1,0 0,0 1,0 0,-1-1,1 1,0-1,0 1,0 0,2-1,27-5,-27 6,53-5,-34 4,0-1,42-10,-7-5,-33 8,0 2,0 0,1 2,-1 1,37-2,15 10,83 16,0 0,9-19,6 0,-169 0,0-1,-1 1,1 0,-1 0,1 1,-1-1,0 1,0 0,0 1,0-1,7 5,-3 1,0 0,0 0,8 12,10 11,-15-21,1 0,0-1,1-1,0 0,15 7,-9-6,93 61,-93-57,-10-7,-1 0,2-1,10 5,-16-8,0-1,0 0,0 0,0 0,0 0,0-1,0 0,0 0,0 0,0 0,8-2,-3 1,0 0,0 1,0 0,0 0,0 1,0 0,0 1,0 0,-1 0,1 1,10 4,1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08.55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0,'5'0,"5"0,2 5,3 1,3 4,-1 5,-4 5,1-2,2-3,3-5,3-3,-2-8,-5 0,-5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21.99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1,'5'0,"5"0,6 4,1 7,1 0,-3 4,2-1,1-3,-1-8,0-4,2-2,2-1,2 1,2 0,-3-3,-2-1,-3-3,-6-1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23.87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17,'0'-1,"0"1,0-1,1 0,-1 1,0-1,0 0,0 1,0-1,0 1,1-1,-1 0,0 1,1-1,-1 1,0-1,1 1,-1-1,0 1,1-1,-1 1,1 0,-1-1,1 1,-1-1,1 1,-1 0,2-1,19-1,-14 3,0 1,0-1,-1 1,9 4,4 1,0-1,0 0,1-1,0-2,0 0,26 1,-43-4,8 2,0 1,-1 0,1 0,-1 1,0 0,10 6,10 4,-12-5,-3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41.2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1 348,'0'-2,"0"1,1-1,-1 0,1 0,0 0,-1 0,1 1,0-1,0 0,0 1,0-1,1 1,-1-1,0 1,1 0,-1-1,1 1,-1 0,1 0,-1 0,1 0,0 0,3-1,2-1,0 0,1 1,-1 0,12-2,16 1,-25 2,-1 0,0 0,1 0,10-4,-17 3,1 1,-1-1,0 0,1 0,-1 0,0 0,0 0,0-1,0 1,-1-1,1 0,-1 0,1 0,1-4,18-34,-17 29,0 1,15-19,-18 26,1 1,0-1,0 1,1 0,-1 0,1 1,0-1,-1 1,1 0,0-1,9-2,0 2,0 0,0 1,0 1,26-1,-28 2,1 0,0-1,0 0,0-1,-1 0,1-1,11-4,39-24,-47 23,1 0,-1 0,1 2,1 0,-1 1,1 0,0 1,19-1,27 3,85 7,-38 18,-70-16,60 17,-7 0,-81-21,-1 1,0 0,0 1,0 0,-1 1,0 0,17 14,-18-14,0 1,0-1,0 0,1-1,-1 0,1-1,1 0,-1 0,16 3,-6-5,-13-2,0 1,0 0,1 0,-1 1,0 0,-1 0,1 1,0-1,-1 1,8 5,-9-5,0 0,-1 0,0 0,0 1,0 0,0-1,0 1,4 7,0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42.99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1 161,'18'-1,"1"-1,34-8,13-1,-42 8,1 0,0-1,-1-2,0 0,-1-2,31-13,-39 14,0 2,0 0,0 0,0 2,1 0,26-2,-29 4,-3-1,-1 0,0-1,0 0,-1 0,17-8,-17 6,1 1,0 0,0 1,1 0,12-2,17 1,74 4,-56 2,-25 0,62 11,-35-2,-40-7,0 1,-1 0,0 2,0 0,-1 1,21 13,-36-21,4 4,1-1,0 0,0-1,0 1,1-2,-1 1,0-1,1 0,13 0,-2-2,0-1,28-7,-17 3,-20 5,-1 0,1 0,-1 1,1 0,-1 1,0 0,1 0,-1 1,0 1,0-1,0 1,0 1,16 8,-16-8,0-1,0 0,9 2,18 5,-20-3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49.49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81,'5'-4,"0"-7,6 0,3 1,6 2,3 3,2 1,1 3,-3-4,-2-1,1 1,1 0,1 3,0 0,-3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51.54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1 295,'21'0,"86"-4,-92 2,0 0,0-1,-1-1,1-1,16-7,-17 6,0 0,26-15,-37 20,-1 0,0 0,0-1,0 0,0 1,0-1,0 0,0 0,0 0,-1 0,1 0,-1 0,0-1,1 1,-1 0,0-1,0 1,0-4,-1 4,0 1,0-1,0 0,0 1,-1-1,1 1,0-1,-1 1,0-1,1 1,-1-1,0 1,-1-3,1 3,0 1,1-1,-1 0,1 0,-1 1,1-1,-1 0,1 0,0 0,-1 0,1 0,0 1,0-1,0 0,0 0,-1 0,1 0,0 0,1 0,-1 0,0 0,0 1,0-1,0 0,1 0,-1 0,0 0,1 0,-1 1,1-1,-1 0,1 0,-1 1,1-1,0 0,-1 1,1-1,0 0,1 0,31-29,67-46,-94 72,0 0,1 1,-1 0,1 1,0-1,0 1,0 0,0 1,9-1,-13 1,0 1,-1 0,1 0,0 1,0-1,0 0,0 1,0 0,0-1,0 1,-1 1,1-1,0 0,-1 1,1-1,-1 1,1-1,-1 1,0 0,0 0,0 1,0-1,0 0,2 3,40 58,-36-47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07:23:58.9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0 109,'5'-5,"5"-5,2-7,3 1,3 2,3 5,-1-2,-1 1,2 3,2 2,0 2,2 2,1 0,1 1,-1 1,-3 4,-3 1,-3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E5670-B3BF-41CC-A9C7-1D1BAFA33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42BC4-5A4E-4A9A-B098-467AC2A76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7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57F-7AA9-4304-92AF-CBFA0B791A9D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49E73-E686-464E-B45E-6CD4963F1DB8}" type="slidenum">
              <a:rPr lang="zh-CN" altLang="en-US" smtClean="0"/>
              <a:pPr/>
              <a:t>‹#›</a:t>
            </a:fld>
            <a:fld id="{97C0420D-CE7B-4024-9E18-8410E096E31B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F61-964A-43EA-A80D-B631D3FA1C30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148E-9D28-4FA7-B84F-190224B7CEB3}" type="slidenum">
              <a:rPr lang="zh-CN" altLang="en-US" smtClean="0"/>
              <a:pPr/>
              <a:t>‹#›</a:t>
            </a:fld>
            <a:fld id="{156A1834-01DD-4B53-B415-5ACDE13573D5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4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9DDB-0FD2-4D4D-B5ED-864EC013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971FE-9DB1-42D3-B56E-B6843016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D6D2-DE43-4CCE-9244-DE99564DCE17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AD4A7-E581-4454-8956-E677268A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65310-C796-4B9B-BC55-F449D80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FD3DB-F1C9-4F8C-A756-10CF282DC942}"/>
              </a:ext>
            </a:extLst>
          </p:cNvPr>
          <p:cNvSpPr txBox="1"/>
          <p:nvPr userDrawn="1"/>
        </p:nvSpPr>
        <p:spPr>
          <a:xfrm>
            <a:off x="11698384" y="6487454"/>
            <a:ext cx="8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995C18-47A2-4E7B-82DB-62625472B142}" type="slidenum">
              <a:rPr lang="zh-CN" altLang="en-US" sz="2400" b="0" smtClean="0"/>
              <a:t>‹#›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935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D6D2-DE43-4CCE-9244-DE99564DCE17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951" r:id="rId3"/>
    <p:sldLayoutId id="2147484950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7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12" Type="http://schemas.openxmlformats.org/officeDocument/2006/relationships/customXml" Target="../ink/ink11.xml"/><Relationship Id="rId17" Type="http://schemas.openxmlformats.org/officeDocument/2006/relationships/image" Target="../media/image29.png"/><Relationship Id="rId2" Type="http://schemas.openxmlformats.org/officeDocument/2006/relationships/image" Target="../media/image22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5.png"/><Relationship Id="rId1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5.xml"/><Relationship Id="rId3" Type="http://schemas.microsoft.com/office/2007/relationships/hdphoto" Target="../media/hdphoto1.wdp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0374" y="4533141"/>
            <a:ext cx="390363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8A2A0"/>
                </a:solidFill>
              </a:rPr>
              <a:t>汇报人</a:t>
            </a:r>
            <a:r>
              <a:rPr lang="en-US" altLang="zh-CN" sz="3200" dirty="0">
                <a:solidFill>
                  <a:srgbClr val="48A2A0"/>
                </a:solidFill>
              </a:rPr>
              <a:t>:       </a:t>
            </a:r>
            <a:r>
              <a:rPr lang="zh-CN" altLang="en-US" sz="3200" b="1" dirty="0">
                <a:solidFill>
                  <a:srgbClr val="48A2A0"/>
                </a:solidFill>
              </a:rPr>
              <a:t>王屹然</a:t>
            </a:r>
            <a:endParaRPr lang="en-US" altLang="zh-CN" sz="3200" b="1" dirty="0">
              <a:solidFill>
                <a:srgbClr val="48A2A0"/>
              </a:solidFill>
            </a:endParaRPr>
          </a:p>
          <a:p>
            <a:r>
              <a:rPr lang="zh-CN" altLang="en-US" sz="3200" dirty="0">
                <a:solidFill>
                  <a:srgbClr val="48A2A0"/>
                </a:solidFill>
              </a:rPr>
              <a:t>汇报时间：</a:t>
            </a:r>
            <a:r>
              <a:rPr lang="en-US" altLang="zh-CN" sz="3200" dirty="0">
                <a:solidFill>
                  <a:srgbClr val="48A2A0"/>
                </a:solidFill>
              </a:rPr>
              <a:t>2022.2.20</a:t>
            </a:r>
            <a:endParaRPr lang="zh-CN" altLang="en-US" sz="3200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74" y="1436659"/>
            <a:ext cx="4796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学习汇报</a:t>
            </a:r>
            <a:endParaRPr lang="zh-CN" altLang="en-US" sz="66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6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4117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BCC686-9138-4042-8AFE-224E40AC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410" y="2447100"/>
            <a:ext cx="11121081" cy="31347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BB91A9E-FB81-4724-816A-20747FFA5391}"/>
                  </a:ext>
                </a:extLst>
              </p14:cNvPr>
              <p14:cNvContentPartPr/>
              <p14:nvPr/>
            </p14:nvContentPartPr>
            <p14:xfrm>
              <a:off x="3086085" y="3113805"/>
              <a:ext cx="103680" cy="29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BB91A9E-FB81-4724-816A-20747FFA53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4085" y="2969805"/>
                <a:ext cx="2473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28E2DA2-D963-4696-95E1-B3C128BFEBDE}"/>
                  </a:ext>
                </a:extLst>
              </p14:cNvPr>
              <p14:cNvContentPartPr/>
              <p14:nvPr/>
            </p14:nvContentPartPr>
            <p14:xfrm>
              <a:off x="3104805" y="3275085"/>
              <a:ext cx="236880" cy="106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28E2DA2-D963-4696-95E1-B3C128BFEB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2805" y="3131085"/>
                <a:ext cx="3805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57F9CC9-0579-4A89-8290-5E8843EA3D37}"/>
                  </a:ext>
                </a:extLst>
              </p14:cNvPr>
              <p14:cNvContentPartPr/>
              <p14:nvPr/>
            </p14:nvContentPartPr>
            <p14:xfrm>
              <a:off x="5086245" y="5037645"/>
              <a:ext cx="126720" cy="39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57F9CC9-0579-4A89-8290-5E8843EA3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4245" y="4893645"/>
                <a:ext cx="270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3E21790-5B6C-4D72-9DB7-88496634900D}"/>
                  </a:ext>
                </a:extLst>
              </p14:cNvPr>
              <p14:cNvContentPartPr/>
              <p14:nvPr/>
            </p14:nvContentPartPr>
            <p14:xfrm>
              <a:off x="5029005" y="5342205"/>
              <a:ext cx="221400" cy="291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3E21790-5B6C-4D72-9DB7-884966349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7122" y="5198205"/>
                <a:ext cx="364807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E0F9977-3715-482C-AD4B-3ABE95132592}"/>
                  </a:ext>
                </a:extLst>
              </p14:cNvPr>
              <p14:cNvContentPartPr/>
              <p14:nvPr/>
            </p14:nvContentPartPr>
            <p14:xfrm>
              <a:off x="7705245" y="5127990"/>
              <a:ext cx="590040" cy="72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E0F9977-3715-482C-AD4B-3ABE951325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3245" y="4983990"/>
                <a:ext cx="7336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651A161-5F74-4833-B198-EFE916C9D87C}"/>
                  </a:ext>
                </a:extLst>
              </p14:cNvPr>
              <p14:cNvContentPartPr/>
              <p14:nvPr/>
            </p14:nvContentPartPr>
            <p14:xfrm>
              <a:off x="7657725" y="5276310"/>
              <a:ext cx="694440" cy="493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651A161-5F74-4833-B198-EFE916C9D8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5725" y="5132310"/>
                <a:ext cx="838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6712641-2B34-47D1-802E-699B460E1CB6}"/>
                  </a:ext>
                </a:extLst>
              </p14:cNvPr>
              <p14:cNvContentPartPr/>
              <p14:nvPr/>
            </p14:nvContentPartPr>
            <p14:xfrm>
              <a:off x="7696245" y="5012430"/>
              <a:ext cx="646560" cy="1267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6712641-2B34-47D1-802E-699B460E1C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4245" y="4868838"/>
                <a:ext cx="790200" cy="41354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A9598-726C-41B6-BAC5-3489D68EE502}"/>
              </a:ext>
            </a:extLst>
          </p:cNvPr>
          <p:cNvSpPr txBox="1"/>
          <p:nvPr/>
        </p:nvSpPr>
        <p:spPr>
          <a:xfrm>
            <a:off x="629603" y="1239480"/>
            <a:ext cx="8285798" cy="499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现在我们有了所有的语言模型输出，加载它们并计算字符</a:t>
            </a:r>
            <a:r>
              <a:rPr lang="en-US" altLang="zh-CN" dirty="0"/>
              <a:t>/</a:t>
            </a:r>
            <a:r>
              <a:rPr lang="zh-CN" altLang="en-US" dirty="0"/>
              <a:t>单词错误率</a:t>
            </a:r>
          </a:p>
        </p:txBody>
      </p:sp>
    </p:spTree>
    <p:extLst>
      <p:ext uri="{BB962C8B-B14F-4D97-AF65-F5344CB8AC3E}">
        <p14:creationId xmlns:p14="http://schemas.microsoft.com/office/powerpoint/2010/main" val="203854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4117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0DBCD0C-BFE0-41A3-A360-C7427CEF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45" y="4311637"/>
            <a:ext cx="4323629" cy="8965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91B8FBF-1CC7-476B-A9FC-9D270CEC576F}"/>
              </a:ext>
            </a:extLst>
          </p:cNvPr>
          <p:cNvSpPr txBox="1"/>
          <p:nvPr/>
        </p:nvSpPr>
        <p:spPr>
          <a:xfrm>
            <a:off x="653310" y="1542856"/>
            <a:ext cx="7776315" cy="499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总结从所有数据集中进行的所有试验的字符错误率和单词错误率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62B0D0-F213-4B9B-A793-DE18C01F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09" y="2470420"/>
            <a:ext cx="8465103" cy="18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4967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语言模型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0DD89A-5913-4DE8-BAC1-AB9C0610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2" y="1571625"/>
            <a:ext cx="10807769" cy="29758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19BECC-D040-4790-9E2C-6388FB62B093}"/>
              </a:ext>
            </a:extLst>
          </p:cNvPr>
          <p:cNvSpPr txBox="1"/>
          <p:nvPr/>
        </p:nvSpPr>
        <p:spPr>
          <a:xfrm>
            <a:off x="2664051" y="4700806"/>
            <a:ext cx="686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Fig.2 b  </a:t>
            </a:r>
            <a:r>
              <a:rPr lang="zh-CN" altLang="en-US" sz="2000" dirty="0"/>
              <a:t>将字符概率与大词汇量语言模型相结合，以解码参与者最有可能手写的文 本（使用自定义的</a:t>
            </a:r>
            <a:r>
              <a:rPr lang="en-US" altLang="zh-CN" sz="2000" dirty="0"/>
              <a:t>50000</a:t>
            </a:r>
            <a:r>
              <a:rPr lang="zh-CN" altLang="en-US" sz="2000" dirty="0"/>
              <a:t>字二元模型）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5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02B3628-29DD-461C-BB9B-E6210C91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273897"/>
            <a:ext cx="5299814" cy="55593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BE2D0B-C98B-4302-A056-9402751E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7" y="1210627"/>
            <a:ext cx="5549863" cy="533323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4967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语言模型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13E22-14DF-4C24-B69B-FA4D5E957F72}"/>
              </a:ext>
            </a:extLst>
          </p:cNvPr>
          <p:cNvSpPr txBox="1"/>
          <p:nvPr/>
        </p:nvSpPr>
        <p:spPr>
          <a:xfrm>
            <a:off x="1440098" y="873787"/>
            <a:ext cx="4364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xtended Data Table 1  copy type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B7AEC-B7C6-4259-BABF-54EFD983763E}"/>
              </a:ext>
            </a:extLst>
          </p:cNvPr>
          <p:cNvSpPr txBox="1"/>
          <p:nvPr/>
        </p:nvSpPr>
        <p:spPr>
          <a:xfrm>
            <a:off x="7393223" y="873787"/>
            <a:ext cx="4364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xtended Data Table 2  free type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100352-0C77-4596-8EB8-A298F4A9CA3C}"/>
              </a:ext>
            </a:extLst>
          </p:cNvPr>
          <p:cNvCxnSpPr/>
          <p:nvPr/>
        </p:nvCxnSpPr>
        <p:spPr>
          <a:xfrm>
            <a:off x="6156362" y="873787"/>
            <a:ext cx="0" cy="5888963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98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4967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语言模型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093B6-9160-40C8-96A6-BF219011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57" y="2294283"/>
            <a:ext cx="9039586" cy="244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3613E22-14DF-4C24-B69B-FA4D5E957F72}"/>
              </a:ext>
            </a:extLst>
          </p:cNvPr>
          <p:cNvSpPr txBox="1"/>
          <p:nvPr/>
        </p:nvSpPr>
        <p:spPr>
          <a:xfrm>
            <a:off x="5650323" y="1894173"/>
            <a:ext cx="13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26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A2D87-D619-471D-83CF-FB2F33FC8197}"/>
              </a:ext>
            </a:extLst>
          </p:cNvPr>
          <p:cNvSpPr txBox="1"/>
          <p:nvPr/>
        </p:nvSpPr>
        <p:spPr>
          <a:xfrm>
            <a:off x="703897" y="1106721"/>
            <a:ext cx="18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99129-DF1B-4670-BCA5-3B7E87299AF6}"/>
              </a:ext>
            </a:extLst>
          </p:cNvPr>
          <p:cNvSpPr txBox="1"/>
          <p:nvPr/>
        </p:nvSpPr>
        <p:spPr>
          <a:xfrm>
            <a:off x="4779266" y="1051429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439100-81D2-4AB3-A7B9-C402DF789FDE}"/>
              </a:ext>
            </a:extLst>
          </p:cNvPr>
          <p:cNvSpPr txBox="1"/>
          <p:nvPr/>
        </p:nvSpPr>
        <p:spPr>
          <a:xfrm>
            <a:off x="8875780" y="1011830"/>
            <a:ext cx="24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序列结构的各种序列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D13652-8075-4D73-AE79-5BCEA630C7DE}"/>
              </a:ext>
            </a:extLst>
          </p:cNvPr>
          <p:cNvSpPr txBox="1"/>
          <p:nvPr/>
        </p:nvSpPr>
        <p:spPr>
          <a:xfrm>
            <a:off x="3159406" y="4147202"/>
            <a:ext cx="219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选择最可能的句子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2B561B-DB49-4FBD-86E2-DBA396679738}"/>
              </a:ext>
            </a:extLst>
          </p:cNvPr>
          <p:cNvSpPr txBox="1"/>
          <p:nvPr/>
        </p:nvSpPr>
        <p:spPr>
          <a:xfrm>
            <a:off x="6672484" y="4120699"/>
            <a:ext cx="15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集束搜索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01B312-6942-42A2-90FE-ABE6A3B4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9" t="11874" r="26128"/>
          <a:stretch/>
        </p:blipFill>
        <p:spPr>
          <a:xfrm>
            <a:off x="170694" y="1673751"/>
            <a:ext cx="2912767" cy="26316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F2802E-CF6F-4A3A-8C8A-0AF2648207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37610" r="22396" b="18056"/>
          <a:stretch/>
        </p:blipFill>
        <p:spPr>
          <a:xfrm>
            <a:off x="3245034" y="1673751"/>
            <a:ext cx="4674353" cy="234315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A1FF69-9FD8-4ABD-9999-1300CD1F03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t="45556" r="34549"/>
          <a:stretch/>
        </p:blipFill>
        <p:spPr>
          <a:xfrm>
            <a:off x="7995332" y="1653757"/>
            <a:ext cx="4025974" cy="263161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19EF55-BF13-435F-98A4-137E859435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42361" r="22545"/>
          <a:stretch/>
        </p:blipFill>
        <p:spPr>
          <a:xfrm>
            <a:off x="1490169" y="4503063"/>
            <a:ext cx="4092041" cy="22608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92D46-AD6C-4227-9A07-22B39D49CB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1" t="35570" r="23611" b="7916"/>
          <a:stretch/>
        </p:blipFill>
        <p:spPr>
          <a:xfrm>
            <a:off x="5778847" y="4657245"/>
            <a:ext cx="3362326" cy="182659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42252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EEA63A-85FD-455B-BCCC-0853E5306403}"/>
              </a:ext>
            </a:extLst>
          </p:cNvPr>
          <p:cNvSpPr txBox="1"/>
          <p:nvPr/>
        </p:nvSpPr>
        <p:spPr>
          <a:xfrm>
            <a:off x="3997783" y="1644448"/>
            <a:ext cx="248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0" name="圆角矩形 1">
            <a:extLst>
              <a:ext uri="{FF2B5EF4-FFF2-40B4-BE49-F238E27FC236}">
                <a16:creationId xmlns:a16="http://schemas.microsoft.com/office/drawing/2014/main" id="{0524CFD3-E35E-4F6F-A763-621D6F7884B9}"/>
              </a:ext>
            </a:extLst>
          </p:cNvPr>
          <p:cNvSpPr/>
          <p:nvPr/>
        </p:nvSpPr>
        <p:spPr>
          <a:xfrm>
            <a:off x="3946495" y="225742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2">
            <a:extLst>
              <a:ext uri="{FF2B5EF4-FFF2-40B4-BE49-F238E27FC236}">
                <a16:creationId xmlns:a16="http://schemas.microsoft.com/office/drawing/2014/main" id="{26CE49EB-E439-4991-B9E9-6C5578C7B5EA}"/>
              </a:ext>
            </a:extLst>
          </p:cNvPr>
          <p:cNvSpPr/>
          <p:nvPr/>
        </p:nvSpPr>
        <p:spPr>
          <a:xfrm>
            <a:off x="3949947" y="2266463"/>
            <a:ext cx="1349405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2.7-2.25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ADD770-1BCD-404F-8BEA-35EAB78448C9}"/>
              </a:ext>
            </a:extLst>
          </p:cNvPr>
          <p:cNvSpPr txBox="1"/>
          <p:nvPr/>
        </p:nvSpPr>
        <p:spPr>
          <a:xfrm>
            <a:off x="3932110" y="3423088"/>
            <a:ext cx="432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模型原理相应代码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266345-795F-4E28-AED0-4BB6040063C2}"/>
              </a:ext>
            </a:extLst>
          </p:cNvPr>
          <p:cNvSpPr txBox="1"/>
          <p:nvPr/>
        </p:nvSpPr>
        <p:spPr>
          <a:xfrm>
            <a:off x="3932110" y="3827293"/>
            <a:ext cx="24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Step</a:t>
            </a:r>
            <a:r>
              <a:rPr lang="en-US" altLang="zh-CN" dirty="0"/>
              <a:t>2</a:t>
            </a:r>
            <a:r>
              <a:rPr lang="zh-CN" altLang="en-US" dirty="0"/>
              <a:t>_</a:t>
            </a:r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D77137-2F74-4BB4-BD72-28F4A8F2EE55}"/>
              </a:ext>
            </a:extLst>
          </p:cNvPr>
          <p:cNvSpPr txBox="1"/>
          <p:nvPr/>
        </p:nvSpPr>
        <p:spPr>
          <a:xfrm>
            <a:off x="3964510" y="2951124"/>
            <a:ext cx="25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重温论文</a:t>
            </a:r>
          </a:p>
        </p:txBody>
      </p:sp>
    </p:spTree>
    <p:extLst>
      <p:ext uri="{BB962C8B-B14F-4D97-AF65-F5344CB8AC3E}">
        <p14:creationId xmlns:p14="http://schemas.microsoft.com/office/powerpoint/2010/main" val="2141857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0136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67209" y="1699423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感谢聆听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望老师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批评指正</a:t>
            </a: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853324" y="5252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079934" y="364904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10169" y="2981325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71175" y="312248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3884" y="639344"/>
            <a:ext cx="2274571" cy="22416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603046" y="1428291"/>
            <a:ext cx="2811398" cy="6441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上周工作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37414" y="3000060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621326" y="364904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6D39E-15BA-47A5-A8F8-449297C09B56}"/>
              </a:ext>
            </a:extLst>
          </p:cNvPr>
          <p:cNvSpPr txBox="1"/>
          <p:nvPr/>
        </p:nvSpPr>
        <p:spPr>
          <a:xfrm>
            <a:off x="8084815" y="312248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DA4057-3168-4EF0-9E28-FDB4F0D7D37E}"/>
              </a:ext>
            </a:extLst>
          </p:cNvPr>
          <p:cNvSpPr/>
          <p:nvPr/>
        </p:nvSpPr>
        <p:spPr>
          <a:xfrm>
            <a:off x="1201728" y="4309363"/>
            <a:ext cx="4041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A77E30-1CFC-4BB6-AC43-FD0198C8046F}"/>
              </a:ext>
            </a:extLst>
          </p:cNvPr>
          <p:cNvSpPr/>
          <p:nvPr/>
        </p:nvSpPr>
        <p:spPr>
          <a:xfrm>
            <a:off x="1708111" y="4788535"/>
            <a:ext cx="2643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C3A5E6-28E0-4B44-80AB-A9E927D460F4}"/>
              </a:ext>
            </a:extLst>
          </p:cNvPr>
          <p:cNvSpPr/>
          <p:nvPr/>
        </p:nvSpPr>
        <p:spPr>
          <a:xfrm>
            <a:off x="7450979" y="4344171"/>
            <a:ext cx="2105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论文重读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C06501-02ED-4DB4-A464-345AE51FD919}"/>
              </a:ext>
            </a:extLst>
          </p:cNvPr>
          <p:cNvSpPr/>
          <p:nvPr/>
        </p:nvSpPr>
        <p:spPr>
          <a:xfrm>
            <a:off x="7450979" y="47885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自然语言处理基础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F6AE1F4-D48A-4A42-B03E-44109F07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59763"/>
            <a:ext cx="7671340" cy="301152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6360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2C289F-79AA-4E13-ADDD-39E360D6C645}"/>
              </a:ext>
            </a:extLst>
          </p:cNvPr>
          <p:cNvSpPr txBox="1"/>
          <p:nvPr/>
        </p:nvSpPr>
        <p:spPr>
          <a:xfrm>
            <a:off x="1503046" y="814626"/>
            <a:ext cx="9993329" cy="142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工具包构建了一个二元语言模型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50K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单词）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概率转换为候选句子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Kaldi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是当前最流行的开源语音识别工具）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bigram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二元分词指句子中每两个单词组成一个词语）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608FDD-67FA-4708-8862-1895EAA163E8}"/>
              </a:ext>
            </a:extLst>
          </p:cNvPr>
          <p:cNvSpPr txBox="1"/>
          <p:nvPr/>
        </p:nvSpPr>
        <p:spPr>
          <a:xfrm>
            <a:off x="95249" y="2530015"/>
            <a:ext cx="3971925" cy="28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矩阵以便语言模型可以对其进行处理。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的字符开始信号输出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来创建一个伪“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空白”信号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blank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，解决神经网络标签和输出不对齐的问题。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1ADB57-6B43-495D-A5E8-9117EC1C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" y="5509543"/>
            <a:ext cx="8725457" cy="13432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126912-F78A-4483-98E0-04E52C0B645D}"/>
              </a:ext>
            </a:extLst>
          </p:cNvPr>
          <p:cNvSpPr txBox="1"/>
          <p:nvPr/>
        </p:nvSpPr>
        <p:spPr>
          <a:xfrm>
            <a:off x="5376094" y="5230889"/>
            <a:ext cx="5825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</a:rPr>
              <a:t>第一行是CTC空白信号，只有在出现新字符时才会短暂变低。</a:t>
            </a:r>
          </a:p>
        </p:txBody>
      </p:sp>
    </p:spTree>
    <p:extLst>
      <p:ext uri="{BB962C8B-B14F-4D97-AF65-F5344CB8AC3E}">
        <p14:creationId xmlns:p14="http://schemas.microsoft.com/office/powerpoint/2010/main" val="803990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6360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608FDD-67FA-4708-8862-1895EAA163E8}"/>
              </a:ext>
            </a:extLst>
          </p:cNvPr>
          <p:cNvSpPr txBox="1"/>
          <p:nvPr/>
        </p:nvSpPr>
        <p:spPr>
          <a:xfrm>
            <a:off x="525163" y="1419137"/>
            <a:ext cx="11569913" cy="961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现在调用</a:t>
            </a:r>
            <a:r>
              <a:rPr lang="en-US" altLang="zh-CN" dirty="0" err="1"/>
              <a:t>kaldi</a:t>
            </a:r>
            <a:r>
              <a:rPr lang="zh-CN" altLang="en-US" dirty="0"/>
              <a:t>将语言模型应用于上面创建的概率矩阵，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通过使用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集束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搜索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beam search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）对语言模型进行推理，以找到可能的字符序列。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6393A-B84A-46C8-A281-9879EB67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2" y="3444693"/>
            <a:ext cx="11124153" cy="3250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4F3E2A-2862-478A-B54D-7C5BE0888A85}"/>
              </a:ext>
            </a:extLst>
          </p:cNvPr>
          <p:cNvSpPr txBox="1"/>
          <p:nvPr/>
        </p:nvSpPr>
        <p:spPr>
          <a:xfrm>
            <a:off x="630502" y="2876550"/>
            <a:ext cx="34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概率矩阵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1175A2-7D90-4BC6-AB99-572D9D4C36DF}"/>
              </a:ext>
            </a:extLst>
          </p:cNvPr>
          <p:cNvSpPr txBox="1"/>
          <p:nvPr/>
        </p:nvSpPr>
        <p:spPr>
          <a:xfrm>
            <a:off x="630502" y="4039054"/>
            <a:ext cx="34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输出：候选句子及其分数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B886B3-6997-4B22-8E2E-6A83E278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2" y="4615419"/>
            <a:ext cx="11359237" cy="4001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8C9B5E-BDF0-4578-954A-33FBED398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12" y="5187864"/>
            <a:ext cx="5118363" cy="16701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3606A39-985C-49B5-A6F6-4CD7CE98A588}"/>
              </a:ext>
            </a:extLst>
          </p:cNvPr>
          <p:cNvSpPr txBox="1"/>
          <p:nvPr/>
        </p:nvSpPr>
        <p:spPr>
          <a:xfrm>
            <a:off x="630502" y="5296209"/>
            <a:ext cx="34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</a:p>
        </p:txBody>
      </p:sp>
    </p:spTree>
    <p:extLst>
      <p:ext uri="{BB962C8B-B14F-4D97-AF65-F5344CB8AC3E}">
        <p14:creationId xmlns:p14="http://schemas.microsoft.com/office/powerpoint/2010/main" val="4219220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6F1329-4D38-47F7-9E8B-596A2B1E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60" y="773595"/>
            <a:ext cx="4796790" cy="2305721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8232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集束搜索算法（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 search algorithm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7F3467-C08B-4D76-AA55-45B933132B0C}"/>
              </a:ext>
            </a:extLst>
          </p:cNvPr>
          <p:cNvSpPr txBox="1"/>
          <p:nvPr/>
        </p:nvSpPr>
        <p:spPr>
          <a:xfrm>
            <a:off x="4495478" y="1187937"/>
            <a:ext cx="112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9A78A6-67EB-4525-9581-4810821E711F}"/>
              </a:ext>
            </a:extLst>
          </p:cNvPr>
          <p:cNvSpPr txBox="1"/>
          <p:nvPr/>
        </p:nvSpPr>
        <p:spPr>
          <a:xfrm>
            <a:off x="7494270" y="2246303"/>
            <a:ext cx="112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B8330-7DA1-4698-AA57-49AB2FD1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03" y="923069"/>
            <a:ext cx="1753044" cy="529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6156BB-DF56-4DD1-8AB7-4609499B9BAD}"/>
              </a:ext>
            </a:extLst>
          </p:cNvPr>
          <p:cNvSpPr txBox="1"/>
          <p:nvPr/>
        </p:nvSpPr>
        <p:spPr>
          <a:xfrm>
            <a:off x="349792" y="1437624"/>
            <a:ext cx="313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Step1:</a:t>
            </a:r>
          </a:p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寻找最可能的第一个单词。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780019-F3FE-452B-BBE3-D3844097551A}"/>
              </a:ext>
            </a:extLst>
          </p:cNvPr>
          <p:cNvSpPr txBox="1"/>
          <p:nvPr/>
        </p:nvSpPr>
        <p:spPr>
          <a:xfrm>
            <a:off x="9212136" y="2042316"/>
            <a:ext cx="2691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B=?,</a:t>
            </a:r>
          </a:p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beam width=</a:t>
            </a:r>
          </a:p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个最可能的结果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9EF4A8-AD2B-4588-8EB2-7E33795132D7}"/>
              </a:ext>
            </a:extLst>
          </p:cNvPr>
          <p:cNvSpPr txBox="1"/>
          <p:nvPr/>
        </p:nvSpPr>
        <p:spPr>
          <a:xfrm>
            <a:off x="349792" y="3014211"/>
            <a:ext cx="31363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寻找最可能的前两个单词。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47B420-0C29-488C-9C20-94C97F83E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42528" r="3819" b="25959"/>
          <a:stretch/>
        </p:blipFill>
        <p:spPr>
          <a:xfrm>
            <a:off x="0" y="3852247"/>
            <a:ext cx="11795769" cy="25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24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D0E6CF-70BD-46C6-982C-1C3C863E0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603" y="2579295"/>
            <a:ext cx="11257859" cy="3133156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6360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B0491E-3E77-47E6-9692-55FFCFFB1D99}"/>
              </a:ext>
            </a:extLst>
          </p:cNvPr>
          <p:cNvSpPr txBox="1"/>
          <p:nvPr/>
        </p:nvSpPr>
        <p:spPr>
          <a:xfrm>
            <a:off x="629603" y="1239480"/>
            <a:ext cx="8285798" cy="499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现在我们有了所有的语言模型输出，加载它们并计算字符</a:t>
            </a:r>
            <a:r>
              <a:rPr lang="en-US" altLang="zh-CN" dirty="0"/>
              <a:t>/</a:t>
            </a:r>
            <a:r>
              <a:rPr lang="zh-CN" altLang="en-US" dirty="0"/>
              <a:t>单词错误率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AF2C86-BB11-4FBA-9FBD-F4CD512FC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5380"/>
          <a:stretch/>
        </p:blipFill>
        <p:spPr>
          <a:xfrm>
            <a:off x="3814900" y="1935280"/>
            <a:ext cx="7545143" cy="4274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01EA6B-C719-475F-A8C8-1CE23BD37CEC}"/>
              </a:ext>
            </a:extLst>
          </p:cNvPr>
          <p:cNvSpPr txBox="1"/>
          <p:nvPr/>
        </p:nvSpPr>
        <p:spPr>
          <a:xfrm>
            <a:off x="507787" y="1993437"/>
            <a:ext cx="34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从候选句子里挑选出最佳句子：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2A2288-35DD-45F4-9054-C73EA9C6C953}"/>
                  </a:ext>
                </a:extLst>
              </p14:cNvPr>
              <p14:cNvContentPartPr/>
              <p14:nvPr/>
            </p14:nvContentPartPr>
            <p14:xfrm>
              <a:off x="3057150" y="3197175"/>
              <a:ext cx="182520" cy="60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2A2288-35DD-45F4-9054-C73EA9C6C9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5510" y="3053535"/>
                <a:ext cx="326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645CEE4-56EF-44FB-86F4-54C9DDD5CC66}"/>
                  </a:ext>
                </a:extLst>
              </p14:cNvPr>
              <p14:cNvContentPartPr/>
              <p14:nvPr/>
            </p14:nvContentPartPr>
            <p14:xfrm>
              <a:off x="3038430" y="3495255"/>
              <a:ext cx="74520" cy="38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645CEE4-56EF-44FB-86F4-54C9DDD5CC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6430" y="3351255"/>
                <a:ext cx="218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AC5A0FE-9B94-443F-A103-431A557C80F6}"/>
                  </a:ext>
                </a:extLst>
              </p14:cNvPr>
              <p14:cNvContentPartPr/>
              <p14:nvPr/>
            </p14:nvContentPartPr>
            <p14:xfrm>
              <a:off x="4991070" y="5228550"/>
              <a:ext cx="111240" cy="25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AC5A0FE-9B94-443F-A103-431A557C80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9070" y="5084910"/>
                <a:ext cx="2548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3FD5355-23AC-43DF-B354-144F44B3D3A1}"/>
                  </a:ext>
                </a:extLst>
              </p14:cNvPr>
              <p14:cNvContentPartPr/>
              <p14:nvPr/>
            </p14:nvContentPartPr>
            <p14:xfrm>
              <a:off x="4971630" y="5489550"/>
              <a:ext cx="138600" cy="38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3FD5355-23AC-43DF-B354-144F44B3D3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99630" y="5345550"/>
                <a:ext cx="282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D5F769F6-979D-4E7F-AB3E-C0E9E0F9177A}"/>
                  </a:ext>
                </a:extLst>
              </p14:cNvPr>
              <p14:cNvContentPartPr/>
              <p14:nvPr/>
            </p14:nvContentPartPr>
            <p14:xfrm>
              <a:off x="7610070" y="5122350"/>
              <a:ext cx="599400" cy="125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D5F769F6-979D-4E7F-AB3E-C0E9E0F917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38430" y="4978710"/>
                <a:ext cx="7430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162D830-6E82-4757-867D-2E68D59BD136}"/>
                  </a:ext>
                </a:extLst>
              </p14:cNvPr>
              <p14:cNvContentPartPr/>
              <p14:nvPr/>
            </p14:nvContentPartPr>
            <p14:xfrm>
              <a:off x="7629510" y="5399910"/>
              <a:ext cx="585360" cy="583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162D830-6E82-4757-867D-2E68D59BD1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57870" y="5255910"/>
                <a:ext cx="729000" cy="3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0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6360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5A2D0A-6D8B-43FE-8723-10384E46B999}"/>
              </a:ext>
            </a:extLst>
          </p:cNvPr>
          <p:cNvSpPr txBox="1"/>
          <p:nvPr/>
        </p:nvSpPr>
        <p:spPr>
          <a:xfrm>
            <a:off x="653310" y="1542856"/>
            <a:ext cx="7776315" cy="499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总结从所有数据集中进行的所有试验的字符错误率和单词错误率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C6B14C-44FA-4E72-9742-BD80E697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6" y="4688285"/>
            <a:ext cx="3691824" cy="8497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F75EE8-D276-4F0F-8C6B-C2F48A5D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" y="2314685"/>
            <a:ext cx="10069771" cy="20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1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摘录 31">
            <a:extLst>
              <a:ext uri="{FF2B5EF4-FFF2-40B4-BE49-F238E27FC236}">
                <a16:creationId xmlns:a16="http://schemas.microsoft.com/office/drawing/2014/main" id="{26761682-1B0D-46AB-A02B-CA28A47D0E3E}"/>
              </a:ext>
            </a:extLst>
          </p:cNvPr>
          <p:cNvSpPr/>
          <p:nvPr/>
        </p:nvSpPr>
        <p:spPr>
          <a:xfrm>
            <a:off x="68082" y="2184350"/>
            <a:ext cx="6618093" cy="3905040"/>
          </a:xfrm>
          <a:prstGeom prst="flowChartExtra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4117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2C289F-79AA-4E13-ADDD-39E360D6C645}"/>
              </a:ext>
            </a:extLst>
          </p:cNvPr>
          <p:cNvSpPr txBox="1"/>
          <p:nvPr/>
        </p:nvSpPr>
        <p:spPr>
          <a:xfrm>
            <a:off x="434234" y="1295206"/>
            <a:ext cx="11300565" cy="499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我们使用</a:t>
            </a:r>
            <a:r>
              <a:rPr lang="en-US" altLang="zh-CN" sz="2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OpenAI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公开的神经网络语言模型“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GPT-2”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评估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由二元语言模型推理出的候选句子。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06B743-0EF3-4057-AE48-67F92D68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34" y="2486594"/>
            <a:ext cx="4893165" cy="330055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D4E151-1569-4F3B-BFBC-54C839C9E2F6}"/>
              </a:ext>
            </a:extLst>
          </p:cNvPr>
          <p:cNvSpPr txBox="1"/>
          <p:nvPr/>
        </p:nvSpPr>
        <p:spPr>
          <a:xfrm>
            <a:off x="1945982" y="3707329"/>
            <a:ext cx="2709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“史上最强通用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NLP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模型”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91CCFF-5590-4821-A0FC-337DEFF579E6}"/>
              </a:ext>
            </a:extLst>
          </p:cNvPr>
          <p:cNvSpPr txBox="1"/>
          <p:nvPr/>
        </p:nvSpPr>
        <p:spPr>
          <a:xfrm>
            <a:off x="368520" y="5498810"/>
            <a:ext cx="5932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该模型可以生成连贯的文本段落，并且能在未经预训练的情况下，完成阅读理解、问答、机器翻译等多项不同的语言建模任务。</a:t>
            </a:r>
            <a:endParaRPr lang="en-US" altLang="zh-CN" sz="1600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C15397-E8B9-497F-90FC-B1EAA74D1E34}"/>
              </a:ext>
            </a:extLst>
          </p:cNvPr>
          <p:cNvSpPr txBox="1"/>
          <p:nvPr/>
        </p:nvSpPr>
        <p:spPr>
          <a:xfrm>
            <a:off x="1153267" y="4800140"/>
            <a:ext cx="4504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GPT-2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并没有特别新颖的架构，它和只带有解码器的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transformer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模型很像。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2A7AD7-E1D9-4581-A7B2-E39BAC3EE26C}"/>
              </a:ext>
            </a:extLst>
          </p:cNvPr>
          <p:cNvSpPr txBox="1"/>
          <p:nvPr/>
        </p:nvSpPr>
        <p:spPr>
          <a:xfrm>
            <a:off x="2798209" y="2976167"/>
            <a:ext cx="1392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GPT-2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2E5CCD-937D-4031-AFCC-00F5EB8978A2}"/>
              </a:ext>
            </a:extLst>
          </p:cNvPr>
          <p:cNvSpPr txBox="1"/>
          <p:nvPr/>
        </p:nvSpPr>
        <p:spPr>
          <a:xfrm>
            <a:off x="1431404" y="4328785"/>
            <a:ext cx="3826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 40GB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超大数据集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PingFang SC"/>
              </a:rPr>
              <a:t>WebText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训练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GPT-2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922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608FDD-67FA-4708-8862-1895EAA163E8}"/>
              </a:ext>
            </a:extLst>
          </p:cNvPr>
          <p:cNvSpPr txBox="1"/>
          <p:nvPr/>
        </p:nvSpPr>
        <p:spPr>
          <a:xfrm>
            <a:off x="507787" y="1600006"/>
            <a:ext cx="9579188" cy="499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加载</a:t>
            </a:r>
            <a:r>
              <a:rPr lang="en-US" altLang="zh-CN" dirty="0"/>
              <a:t>GPT-2</a:t>
            </a:r>
            <a:r>
              <a:rPr lang="zh-CN" altLang="en-US" dirty="0"/>
              <a:t>；重新评估二元语言模型输出的候选句子然后选择最好的一个。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B00E13-C9E8-4090-9536-024DC8FC1E06}"/>
              </a:ext>
            </a:extLst>
          </p:cNvPr>
          <p:cNvSpPr/>
          <p:nvPr/>
        </p:nvSpPr>
        <p:spPr>
          <a:xfrm>
            <a:off x="1226820" y="125655"/>
            <a:ext cx="4117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5FDA5-6291-4C5B-89AA-9136F2DC4A6C}"/>
              </a:ext>
            </a:extLst>
          </p:cNvPr>
          <p:cNvSpPr txBox="1"/>
          <p:nvPr/>
        </p:nvSpPr>
        <p:spPr>
          <a:xfrm>
            <a:off x="1153267" y="2976520"/>
            <a:ext cx="34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加载之前二元语言模型的输出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4BBA5-80B6-4A81-91FB-1A7D0628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9" y="3691702"/>
            <a:ext cx="5271569" cy="1887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D5B692-5571-416A-9794-558E76C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01" y="3668523"/>
            <a:ext cx="5806351" cy="20286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B8CC84-88A5-45E6-A5C7-F2BCD01BA446}"/>
              </a:ext>
            </a:extLst>
          </p:cNvPr>
          <p:cNvSpPr txBox="1"/>
          <p:nvPr/>
        </p:nvSpPr>
        <p:spPr>
          <a:xfrm>
            <a:off x="8236904" y="2976520"/>
            <a:ext cx="16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重新评估</a:t>
            </a:r>
          </a:p>
        </p:txBody>
      </p:sp>
    </p:spTree>
    <p:extLst>
      <p:ext uri="{BB962C8B-B14F-4D97-AF65-F5344CB8AC3E}">
        <p14:creationId xmlns:p14="http://schemas.microsoft.com/office/powerpoint/2010/main" val="4022287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36639</TotalTime>
  <Words>579</Words>
  <Application>Microsoft Office PowerPoint</Application>
  <PresentationFormat>宽屏</PresentationFormat>
  <Paragraphs>90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Gotham Rounded Medium</vt:lpstr>
      <vt:lpstr>PingFang SC</vt:lpstr>
      <vt:lpstr>等线</vt:lpstr>
      <vt:lpstr>微软雅黑</vt:lpstr>
      <vt:lpstr>Arial</vt:lpstr>
      <vt:lpstr>Calibri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wangyiran</dc:creator>
  <cp:keywords>PPT之家www.52ppt.com; PPT之家</cp:keywords>
  <dc:description>http://www.52ppt.com</dc:description>
  <cp:lastModifiedBy>wang yiran</cp:lastModifiedBy>
  <cp:revision>145</cp:revision>
  <dcterms:created xsi:type="dcterms:W3CDTF">2016-01-19T08:46:18Z</dcterms:created>
  <dcterms:modified xsi:type="dcterms:W3CDTF">2022-02-20T09:27:08Z</dcterms:modified>
</cp:coreProperties>
</file>