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8" r:id="rId1"/>
  </p:sldMasterIdLst>
  <p:notesMasterIdLst>
    <p:notesMasterId r:id="rId13"/>
  </p:notesMasterIdLst>
  <p:handoutMasterIdLst>
    <p:handoutMasterId r:id="rId14"/>
  </p:handoutMasterIdLst>
  <p:sldIdLst>
    <p:sldId id="317" r:id="rId2"/>
    <p:sldId id="278" r:id="rId3"/>
    <p:sldId id="275" r:id="rId4"/>
    <p:sldId id="269" r:id="rId5"/>
    <p:sldId id="529" r:id="rId6"/>
    <p:sldId id="530" r:id="rId7"/>
    <p:sldId id="533" r:id="rId8"/>
    <p:sldId id="531" r:id="rId9"/>
    <p:sldId id="532" r:id="rId10"/>
    <p:sldId id="262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iran" initials="wy" lastIdx="1" clrIdx="0">
    <p:extLst>
      <p:ext uri="{19B8F6BF-5375-455C-9EA6-DF929625EA0E}">
        <p15:presenceInfo xmlns:p15="http://schemas.microsoft.com/office/powerpoint/2012/main" userId="95d3e3ec2ec7e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98B2D3"/>
    <a:srgbClr val="48A2A0"/>
    <a:srgbClr val="F2D480"/>
    <a:srgbClr val="CCCCFF"/>
    <a:srgbClr val="ABD0EA"/>
    <a:srgbClr val="B9B7D8"/>
    <a:srgbClr val="B2D28E"/>
    <a:srgbClr val="7FBEBC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7651" autoAdjust="0"/>
  </p:normalViewPr>
  <p:slideViewPr>
    <p:cSldViewPr snapToGrid="0" showGuides="1">
      <p:cViewPr>
        <p:scale>
          <a:sx n="60" d="100"/>
          <a:sy n="60" d="100"/>
        </p:scale>
        <p:origin x="900" y="28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492"/>
    </p:cViewPr>
  </p:sorterViewPr>
  <p:notesViewPr>
    <p:cSldViewPr snapToGrid="0">
      <p:cViewPr varScale="1">
        <p:scale>
          <a:sx n="51" d="100"/>
          <a:sy n="51" d="100"/>
        </p:scale>
        <p:origin x="269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6C38-A0ED-435B-8690-7450415BFBA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AF1E0-A2A3-4143-9200-3AC01D4C02A9}" type="slidenum">
              <a:rPr lang="zh-CN" altLang="en-US" smtClean="0"/>
              <a:t>‹#›</a:t>
            </a:fld>
            <a:fld id="{5076A344-CCE6-4BC9-BED9-4E1F6EEA820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310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E5670-B3BF-41CC-A9C7-1D1BAFA336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一个是把线路的开关打开，一个是把线路的开关合上，一个把变压器的开关打开。</a:t>
            </a:r>
            <a:r>
              <a:rPr lang="en-US" altLang="zh-CN" dirty="0"/>
              <a:t>110KV</a:t>
            </a:r>
            <a:r>
              <a:rPr lang="zh-CN" altLang="en-US" dirty="0"/>
              <a:t>以上和</a:t>
            </a:r>
            <a:r>
              <a:rPr lang="en-US" altLang="zh-CN" dirty="0"/>
              <a:t>1KV</a:t>
            </a:r>
            <a:r>
              <a:rPr lang="zh-CN" altLang="en-US" dirty="0"/>
              <a:t>以下的电网采用中性点直接接地，降低绝缘水平、保护作用。中间级别电网设备绝缘水平的提高或降低对于造价影响不很显著，采用非直接接地或者是经消弧线圈接地方式。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8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42BC4-5A4E-4A9A-B098-467AC2A76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7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57F-7AA9-4304-92AF-CBFA0B791A9D}" type="datetime1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49E73-E686-464E-B45E-6CD4963F1DB8}" type="slidenum">
              <a:rPr lang="zh-CN" altLang="en-US" smtClean="0"/>
              <a:pPr/>
              <a:t>‹#›</a:t>
            </a:fld>
            <a:fld id="{97C0420D-CE7B-4024-9E18-8410E096E31B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4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F61-964A-43EA-A80D-B631D3FA1C30}" type="datetime1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4148E-9D28-4FA7-B84F-190224B7CEB3}" type="slidenum">
              <a:rPr lang="zh-CN" altLang="en-US" smtClean="0"/>
              <a:pPr/>
              <a:t>‹#›</a:t>
            </a:fld>
            <a:fld id="{156A1834-01DD-4B53-B415-5ACDE13573D5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4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49DDB-0FD2-4D4D-B5ED-864EC013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971FE-9DB1-42D3-B56E-B6843016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D6D2-DE43-4CCE-9244-DE99564DCE17}" type="datetime1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AD4A7-E581-4454-8956-E677268A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65310-C796-4B9B-BC55-F449D805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B9F-4B59-4B4E-A7C2-F1715655E095}" type="slidenum">
              <a:rPr lang="zh-CN" altLang="en-US" smtClean="0"/>
              <a:pPr/>
              <a:t>‹#›</a:t>
            </a:fld>
            <a:fld id="{79A28F3F-A250-4CF7-B369-B61073D05296}" type="slidenum">
              <a:rPr lang="zh-CN" altLang="en-US" smtClean="0"/>
              <a:pPr/>
              <a:t>‹#›</a:t>
            </a:fld>
            <a:r>
              <a:rPr lang="en-US" altLang="zh-CN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5FD3DB-F1C9-4F8C-A756-10CF282DC942}"/>
              </a:ext>
            </a:extLst>
          </p:cNvPr>
          <p:cNvSpPr txBox="1"/>
          <p:nvPr userDrawn="1"/>
        </p:nvSpPr>
        <p:spPr>
          <a:xfrm>
            <a:off x="11698384" y="6487454"/>
            <a:ext cx="8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995C18-47A2-4E7B-82DB-62625472B142}" type="slidenum">
              <a:rPr lang="zh-CN" altLang="en-US" sz="2400" b="0" smtClean="0"/>
              <a:t>‹#›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9354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D6D2-DE43-4CCE-9244-DE99564DCE17}" type="datetime1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CB9F-4B59-4B4E-A7C2-F1715655E095}" type="slidenum">
              <a:rPr lang="zh-CN" altLang="en-US" smtClean="0"/>
              <a:pPr/>
              <a:t>‹#›</a:t>
            </a:fld>
            <a:fld id="{79A28F3F-A250-4CF7-B369-B61073D05296}" type="slidenum">
              <a:rPr lang="zh-CN" altLang="en-US" smtClean="0"/>
              <a:pPr/>
              <a:t>‹#›</a:t>
            </a:fld>
            <a:r>
              <a:rPr lang="en-US" altLang="zh-CN" dirty="0"/>
              <a:t>2021/9/17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9" r:id="rId1"/>
    <p:sldLayoutId id="2147484830" r:id="rId2"/>
    <p:sldLayoutId id="2147484951" r:id="rId3"/>
    <p:sldLayoutId id="2147484950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0374" y="4533141"/>
            <a:ext cx="411202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8A2A0"/>
                </a:solidFill>
              </a:rPr>
              <a:t>汇报人</a:t>
            </a:r>
            <a:r>
              <a:rPr lang="en-US" altLang="zh-CN" sz="3200" dirty="0">
                <a:solidFill>
                  <a:srgbClr val="48A2A0"/>
                </a:solidFill>
              </a:rPr>
              <a:t>:       </a:t>
            </a:r>
            <a:r>
              <a:rPr lang="zh-CN" altLang="en-US" sz="3200" b="1" dirty="0">
                <a:solidFill>
                  <a:srgbClr val="48A2A0"/>
                </a:solidFill>
              </a:rPr>
              <a:t>王屹然</a:t>
            </a:r>
            <a:endParaRPr lang="en-US" altLang="zh-CN" sz="3200" b="1" dirty="0">
              <a:solidFill>
                <a:srgbClr val="48A2A0"/>
              </a:solidFill>
            </a:endParaRPr>
          </a:p>
          <a:p>
            <a:r>
              <a:rPr lang="zh-CN" altLang="en-US" sz="3200" dirty="0">
                <a:solidFill>
                  <a:srgbClr val="48A2A0"/>
                </a:solidFill>
              </a:rPr>
              <a:t>汇报时间：</a:t>
            </a:r>
            <a:r>
              <a:rPr lang="en-US" altLang="zh-CN" sz="3200" dirty="0">
                <a:solidFill>
                  <a:srgbClr val="48A2A0"/>
                </a:solidFill>
              </a:rPr>
              <a:t>2021.12.30</a:t>
            </a:r>
            <a:endParaRPr lang="zh-CN" altLang="en-US" sz="3200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74" y="1436659"/>
            <a:ext cx="4796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学习汇报</a:t>
            </a:r>
            <a:endParaRPr lang="zh-CN" altLang="en-US" sz="66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65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7532" y="374465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96924" y="3733957"/>
            <a:ext cx="2838475" cy="43172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74210" y="3131678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48A2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82789" y="377857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100%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26820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下月计划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8F798F-A0FF-424D-AA77-839917B1C1A9}"/>
              </a:ext>
            </a:extLst>
          </p:cNvPr>
          <p:cNvSpPr txBox="1"/>
          <p:nvPr/>
        </p:nvSpPr>
        <p:spPr>
          <a:xfrm>
            <a:off x="1263687" y="4357052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正则化代码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EEA63A-85FD-455B-BCCC-0853E5306403}"/>
              </a:ext>
            </a:extLst>
          </p:cNvPr>
          <p:cNvSpPr txBox="1"/>
          <p:nvPr/>
        </p:nvSpPr>
        <p:spPr>
          <a:xfrm>
            <a:off x="4965761" y="1472998"/>
            <a:ext cx="187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2400" b="1" dirty="0">
                <a:solidFill>
                  <a:srgbClr val="6C9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0" name="圆角矩形 1">
            <a:extLst>
              <a:ext uri="{FF2B5EF4-FFF2-40B4-BE49-F238E27FC236}">
                <a16:creationId xmlns:a16="http://schemas.microsoft.com/office/drawing/2014/main" id="{0524CFD3-E35E-4F6F-A763-621D6F7884B9}"/>
              </a:ext>
            </a:extLst>
          </p:cNvPr>
          <p:cNvSpPr/>
          <p:nvPr/>
        </p:nvSpPr>
        <p:spPr>
          <a:xfrm>
            <a:off x="4565620" y="208597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2">
            <a:extLst>
              <a:ext uri="{FF2B5EF4-FFF2-40B4-BE49-F238E27FC236}">
                <a16:creationId xmlns:a16="http://schemas.microsoft.com/office/drawing/2014/main" id="{26CE49EB-E439-4991-B9E9-6C5578C7B5EA}"/>
              </a:ext>
            </a:extLst>
          </p:cNvPr>
          <p:cNvSpPr/>
          <p:nvPr/>
        </p:nvSpPr>
        <p:spPr>
          <a:xfrm>
            <a:off x="4565621" y="2085976"/>
            <a:ext cx="1654426" cy="389411"/>
          </a:xfrm>
          <a:prstGeom prst="roundRect">
            <a:avLst>
              <a:gd name="adj" fmla="val 50000"/>
            </a:avLst>
          </a:prstGeom>
          <a:solidFill>
            <a:srgbClr val="98B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CECF72-6BD7-4E12-8545-31930088D0A6}"/>
              </a:ext>
            </a:extLst>
          </p:cNvPr>
          <p:cNvSpPr txBox="1"/>
          <p:nvPr/>
        </p:nvSpPr>
        <p:spPr>
          <a:xfrm>
            <a:off x="5614556" y="2109200"/>
            <a:ext cx="54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50%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58052-E0D5-4961-B7D5-780579214FE3}"/>
              </a:ext>
            </a:extLst>
          </p:cNvPr>
          <p:cNvSpPr txBox="1"/>
          <p:nvPr/>
        </p:nvSpPr>
        <p:spPr>
          <a:xfrm>
            <a:off x="8901376" y="31316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48A2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44" name="圆角矩形 1">
            <a:extLst>
              <a:ext uri="{FF2B5EF4-FFF2-40B4-BE49-F238E27FC236}">
                <a16:creationId xmlns:a16="http://schemas.microsoft.com/office/drawing/2014/main" id="{18098407-EB37-4842-AB56-C492561822F5}"/>
              </a:ext>
            </a:extLst>
          </p:cNvPr>
          <p:cNvSpPr/>
          <p:nvPr/>
        </p:nvSpPr>
        <p:spPr>
          <a:xfrm>
            <a:off x="8172693" y="374465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2">
            <a:extLst>
              <a:ext uri="{FF2B5EF4-FFF2-40B4-BE49-F238E27FC236}">
                <a16:creationId xmlns:a16="http://schemas.microsoft.com/office/drawing/2014/main" id="{25A3D13E-3AE3-425F-95E4-3C9EDE99CEEC}"/>
              </a:ext>
            </a:extLst>
          </p:cNvPr>
          <p:cNvSpPr/>
          <p:nvPr/>
        </p:nvSpPr>
        <p:spPr>
          <a:xfrm>
            <a:off x="8172693" y="3744656"/>
            <a:ext cx="1673056" cy="40011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E365CE-A572-43CA-BBFC-694AAF3F84DD}"/>
              </a:ext>
            </a:extLst>
          </p:cNvPr>
          <p:cNvSpPr txBox="1"/>
          <p:nvPr/>
        </p:nvSpPr>
        <p:spPr>
          <a:xfrm>
            <a:off x="9236079" y="3791192"/>
            <a:ext cx="54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50%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D975A3-4E13-4396-AB07-575490FD0736}"/>
              </a:ext>
            </a:extLst>
          </p:cNvPr>
          <p:cNvSpPr txBox="1"/>
          <p:nvPr/>
        </p:nvSpPr>
        <p:spPr>
          <a:xfrm>
            <a:off x="4943595" y="2681046"/>
            <a:ext cx="189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 HMM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0494DBE-FF83-4410-AE8B-E227B48F2066}"/>
              </a:ext>
            </a:extLst>
          </p:cNvPr>
          <p:cNvSpPr txBox="1"/>
          <p:nvPr/>
        </p:nvSpPr>
        <p:spPr>
          <a:xfrm>
            <a:off x="1263686" y="4766792"/>
            <a:ext cx="1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BD18ACE-3A57-45E3-B6FF-1D9DAD5FD143}"/>
              </a:ext>
            </a:extLst>
          </p:cNvPr>
          <p:cNvSpPr txBox="1"/>
          <p:nvPr/>
        </p:nvSpPr>
        <p:spPr>
          <a:xfrm>
            <a:off x="1263686" y="5150745"/>
            <a:ext cx="19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D088BBF-CBEB-4118-BFE2-D9454871EBDD}"/>
              </a:ext>
            </a:extLst>
          </p:cNvPr>
          <p:cNvSpPr txBox="1"/>
          <p:nvPr/>
        </p:nvSpPr>
        <p:spPr>
          <a:xfrm>
            <a:off x="8362680" y="4707936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554A9C-0173-49E5-9350-55395A1491F1}"/>
              </a:ext>
            </a:extLst>
          </p:cNvPr>
          <p:cNvSpPr txBox="1"/>
          <p:nvPr/>
        </p:nvSpPr>
        <p:spPr>
          <a:xfrm>
            <a:off x="8362680" y="5431554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F4F4748-9199-45CF-A9A8-9578A224F3A3}"/>
              </a:ext>
            </a:extLst>
          </p:cNvPr>
          <p:cNvSpPr txBox="1"/>
          <p:nvPr/>
        </p:nvSpPr>
        <p:spPr>
          <a:xfrm>
            <a:off x="8362680" y="5803932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DA739A9-2EBF-4CCA-AED4-685E46F2D77D}"/>
              </a:ext>
            </a:extLst>
          </p:cNvPr>
          <p:cNvSpPr txBox="1"/>
          <p:nvPr/>
        </p:nvSpPr>
        <p:spPr>
          <a:xfrm>
            <a:off x="8362680" y="5075062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0622A4-6A3E-4760-9D0C-88EF75584F0C}"/>
              </a:ext>
            </a:extLst>
          </p:cNvPr>
          <p:cNvSpPr txBox="1"/>
          <p:nvPr/>
        </p:nvSpPr>
        <p:spPr>
          <a:xfrm>
            <a:off x="8362680" y="4357052"/>
            <a:ext cx="21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656B969-C5C9-4387-9ABB-D9B74116D2E6}"/>
              </a:ext>
            </a:extLst>
          </p:cNvPr>
          <p:cNvSpPr txBox="1"/>
          <p:nvPr/>
        </p:nvSpPr>
        <p:spPr>
          <a:xfrm>
            <a:off x="4943595" y="3059668"/>
            <a:ext cx="227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数据扩充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86D9FC5-5A0F-43EE-AA5E-7A4BF9F03E40}"/>
              </a:ext>
            </a:extLst>
          </p:cNvPr>
          <p:cNvSpPr txBox="1"/>
          <p:nvPr/>
        </p:nvSpPr>
        <p:spPr>
          <a:xfrm>
            <a:off x="4943595" y="3393298"/>
            <a:ext cx="227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Step4 RNN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A3C4D5C-ED41-436B-9B62-98B1832FF0C5}"/>
              </a:ext>
            </a:extLst>
          </p:cNvPr>
          <p:cNvSpPr txBox="1"/>
          <p:nvPr/>
        </p:nvSpPr>
        <p:spPr>
          <a:xfrm>
            <a:off x="4943595" y="3764735"/>
            <a:ext cx="227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Step5 RNN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C366A3E-B8BE-40B0-AF47-8DB4A1D846DA}"/>
              </a:ext>
            </a:extLst>
          </p:cNvPr>
          <p:cNvSpPr txBox="1"/>
          <p:nvPr/>
        </p:nvSpPr>
        <p:spPr>
          <a:xfrm>
            <a:off x="4943595" y="4138425"/>
            <a:ext cx="244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双向语言模型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A415631-69C0-4E13-8DEE-94E64B0248D9}"/>
              </a:ext>
            </a:extLst>
          </p:cNvPr>
          <p:cNvSpPr txBox="1"/>
          <p:nvPr/>
        </p:nvSpPr>
        <p:spPr>
          <a:xfrm>
            <a:off x="1053414" y="3774306"/>
            <a:ext cx="16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12.30-1.6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DB1641-1233-4097-9CF5-7CDD82511F3D}"/>
              </a:ext>
            </a:extLst>
          </p:cNvPr>
          <p:cNvSpPr txBox="1"/>
          <p:nvPr/>
        </p:nvSpPr>
        <p:spPr>
          <a:xfrm>
            <a:off x="8195944" y="3784939"/>
            <a:ext cx="158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1.7-1.30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15F7566-BE2D-4454-9179-E2348BEB0249}"/>
              </a:ext>
            </a:extLst>
          </p:cNvPr>
          <p:cNvSpPr txBox="1"/>
          <p:nvPr/>
        </p:nvSpPr>
        <p:spPr>
          <a:xfrm>
            <a:off x="4538476" y="2117172"/>
            <a:ext cx="163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12.30-1.30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0136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67209" y="1699423"/>
            <a:ext cx="2954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感谢聆听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望老师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批评指正</a:t>
            </a:r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A2A7F1DB-5024-420C-BD61-0B6B99B807A9}"/>
              </a:ext>
            </a:extLst>
          </p:cNvPr>
          <p:cNvSpPr/>
          <p:nvPr/>
        </p:nvSpPr>
        <p:spPr>
          <a:xfrm>
            <a:off x="1753295" y="1924050"/>
            <a:ext cx="1105079" cy="1135362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74CE3A6-83EA-4995-A76F-CA9AC7A1A6A6}"/>
              </a:ext>
            </a:extLst>
          </p:cNvPr>
          <p:cNvSpPr/>
          <p:nvPr/>
        </p:nvSpPr>
        <p:spPr>
          <a:xfrm>
            <a:off x="1695204" y="2084268"/>
            <a:ext cx="3067296" cy="283866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MH_Others_1">
            <a:extLst>
              <a:ext uri="{FF2B5EF4-FFF2-40B4-BE49-F238E27FC236}">
                <a16:creationId xmlns:a16="http://schemas.microsoft.com/office/drawing/2014/main" id="{0F3BAF3E-A698-46C1-99CF-9ECB406778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31870" y="3200384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学习汇报</a:t>
            </a:r>
          </a:p>
          <a:p>
            <a:pPr algn="ctr"/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79C9D19-2745-42D8-BACD-82FBAE016073}"/>
              </a:ext>
            </a:extLst>
          </p:cNvPr>
          <p:cNvSpPr/>
          <p:nvPr/>
        </p:nvSpPr>
        <p:spPr>
          <a:xfrm>
            <a:off x="5913721" y="2092418"/>
            <a:ext cx="177280" cy="17084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F7BEEF-FD55-4352-8478-D94F03930E28}"/>
              </a:ext>
            </a:extLst>
          </p:cNvPr>
          <p:cNvSpPr/>
          <p:nvPr/>
        </p:nvSpPr>
        <p:spPr>
          <a:xfrm>
            <a:off x="5277812" y="1450130"/>
            <a:ext cx="879886" cy="84793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CB2C33-03A9-4BBC-9F22-7BCFEED86D68}"/>
              </a:ext>
            </a:extLst>
          </p:cNvPr>
          <p:cNvSpPr txBox="1"/>
          <p:nvPr/>
        </p:nvSpPr>
        <p:spPr>
          <a:xfrm>
            <a:off x="5374572" y="1521565"/>
            <a:ext cx="693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一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071C102-1339-4E4A-9E26-13AFADCE85E3}"/>
              </a:ext>
            </a:extLst>
          </p:cNvPr>
          <p:cNvSpPr/>
          <p:nvPr/>
        </p:nvSpPr>
        <p:spPr>
          <a:xfrm>
            <a:off x="5315912" y="4128537"/>
            <a:ext cx="879886" cy="847939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F90464-E56A-4A16-A225-98B4267CF2BB}"/>
              </a:ext>
            </a:extLst>
          </p:cNvPr>
          <p:cNvSpPr txBox="1"/>
          <p:nvPr/>
        </p:nvSpPr>
        <p:spPr>
          <a:xfrm>
            <a:off x="5401500" y="4199972"/>
            <a:ext cx="693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二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8C72744-13BE-4FD7-B1C9-AAB2AD13C9C4}"/>
              </a:ext>
            </a:extLst>
          </p:cNvPr>
          <p:cNvSpPr/>
          <p:nvPr/>
        </p:nvSpPr>
        <p:spPr>
          <a:xfrm>
            <a:off x="5965968" y="4752090"/>
            <a:ext cx="177280" cy="17084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E2AEF2B-6560-4A91-AC1F-E37C705786A8}"/>
              </a:ext>
            </a:extLst>
          </p:cNvPr>
          <p:cNvSpPr/>
          <p:nvPr/>
        </p:nvSpPr>
        <p:spPr>
          <a:xfrm>
            <a:off x="5983715" y="4733355"/>
            <a:ext cx="177280" cy="17084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26A696-0418-47CD-8C41-EAA30E9FE29E}"/>
              </a:ext>
            </a:extLst>
          </p:cNvPr>
          <p:cNvSpPr txBox="1"/>
          <p:nvPr/>
        </p:nvSpPr>
        <p:spPr>
          <a:xfrm>
            <a:off x="7219950" y="1581711"/>
            <a:ext cx="321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sz="3200" b="1" dirty="0">
                <a:solidFill>
                  <a:srgbClr val="48A2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FE410A-0E1C-4E3F-8154-7427D9B7BA8F}"/>
              </a:ext>
            </a:extLst>
          </p:cNvPr>
          <p:cNvSpPr txBox="1"/>
          <p:nvPr/>
        </p:nvSpPr>
        <p:spPr>
          <a:xfrm>
            <a:off x="7147078" y="4292304"/>
            <a:ext cx="321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sz="3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</a:t>
            </a:r>
            <a:r>
              <a:rPr lang="zh-CN" altLang="en-US" sz="3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624967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051366" y="4163397"/>
            <a:ext cx="160591" cy="17726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481601" y="3495675"/>
            <a:ext cx="797054" cy="87979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2607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8482" y="44669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79" y="686969"/>
            <a:ext cx="2274571" cy="22416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600765" y="1485695"/>
            <a:ext cx="2811398" cy="6441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机器学习</a:t>
            </a:r>
          </a:p>
        </p:txBody>
      </p:sp>
      <p:sp>
        <p:nvSpPr>
          <p:cNvPr id="9" name="椭圆 8"/>
          <p:cNvSpPr/>
          <p:nvPr/>
        </p:nvSpPr>
        <p:spPr>
          <a:xfrm>
            <a:off x="4761251" y="3514410"/>
            <a:ext cx="797054" cy="87979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345163" y="4163397"/>
            <a:ext cx="160591" cy="17726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40901" y="3514410"/>
            <a:ext cx="797054" cy="87979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657995" y="4163397"/>
            <a:ext cx="160591" cy="17726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320551" y="3489326"/>
            <a:ext cx="797054" cy="87979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911729" y="4163397"/>
            <a:ext cx="160591" cy="17726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E632B2-E5AD-477A-8BC3-35F3098D818F}"/>
              </a:ext>
            </a:extLst>
          </p:cNvPr>
          <p:cNvSpPr txBox="1"/>
          <p:nvPr/>
        </p:nvSpPr>
        <p:spPr>
          <a:xfrm>
            <a:off x="4758074" y="763507"/>
            <a:ext cx="693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1A4F97-221F-481F-B537-A3CA21A7F967}"/>
              </a:ext>
            </a:extLst>
          </p:cNvPr>
          <p:cNvSpPr txBox="1"/>
          <p:nvPr/>
        </p:nvSpPr>
        <p:spPr>
          <a:xfrm>
            <a:off x="4770829" y="44669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聚类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1FD7FD-E861-4814-A5F3-A8650A1C42F6}"/>
              </a:ext>
            </a:extLst>
          </p:cNvPr>
          <p:cNvSpPr txBox="1"/>
          <p:nvPr/>
        </p:nvSpPr>
        <p:spPr>
          <a:xfrm>
            <a:off x="7098647" y="44669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降维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B6D39E-15BA-47A5-A8F8-449297C09B56}"/>
              </a:ext>
            </a:extLst>
          </p:cNvPr>
          <p:cNvSpPr txBox="1"/>
          <p:nvPr/>
        </p:nvSpPr>
        <p:spPr>
          <a:xfrm>
            <a:off x="4808652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78B984-5225-498F-AC96-7FE5B89243CE}"/>
              </a:ext>
            </a:extLst>
          </p:cNvPr>
          <p:cNvSpPr txBox="1"/>
          <p:nvPr/>
        </p:nvSpPr>
        <p:spPr>
          <a:xfrm>
            <a:off x="7122389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50BB32C-0300-4A26-917C-3946C7C1DC6E}"/>
              </a:ext>
            </a:extLst>
          </p:cNvPr>
          <p:cNvSpPr txBox="1"/>
          <p:nvPr/>
        </p:nvSpPr>
        <p:spPr>
          <a:xfrm>
            <a:off x="9396338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16CF9AC-5630-4E15-9118-69BE3A74FFBC}"/>
              </a:ext>
            </a:extLst>
          </p:cNvPr>
          <p:cNvSpPr txBox="1"/>
          <p:nvPr/>
        </p:nvSpPr>
        <p:spPr>
          <a:xfrm>
            <a:off x="9037266" y="44669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逻辑回归</a:t>
            </a:r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5225558" y="114992"/>
            <a:ext cx="5925216" cy="298633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5746" y="3006959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39360" y="3069357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40123" y="1837826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88674" y="1236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1783307" y="1944074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830527" y="3312886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2601681" y="3341349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904311-6845-401B-A4E6-5C16F1364152}"/>
              </a:ext>
            </a:extLst>
          </p:cNvPr>
          <p:cNvSpPr txBox="1"/>
          <p:nvPr/>
        </p:nvSpPr>
        <p:spPr>
          <a:xfrm>
            <a:off x="1531885" y="2303206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98D5A8-ED92-449C-A5FA-5227C50EC604}"/>
              </a:ext>
            </a:extLst>
          </p:cNvPr>
          <p:cNvSpPr txBox="1"/>
          <p:nvPr/>
        </p:nvSpPr>
        <p:spPr>
          <a:xfrm>
            <a:off x="531860" y="3669867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76B9EB-D3BF-4B11-97DB-F9BD4C790257}"/>
              </a:ext>
            </a:extLst>
          </p:cNvPr>
          <p:cNvSpPr txBox="1"/>
          <p:nvPr/>
        </p:nvSpPr>
        <p:spPr>
          <a:xfrm>
            <a:off x="2299602" y="3607506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DD3A78-031A-4ACC-B988-A30F9D2A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6619" y="670609"/>
            <a:ext cx="4598705" cy="226747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D49CF42-3607-4570-B9BA-8195952202D8}"/>
              </a:ext>
            </a:extLst>
          </p:cNvPr>
          <p:cNvSpPr txBox="1"/>
          <p:nvPr/>
        </p:nvSpPr>
        <p:spPr>
          <a:xfrm>
            <a:off x="5873520" y="8466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代价函数：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CA36DE-BF33-4EED-BD86-23129D7C4EB9}"/>
              </a:ext>
            </a:extLst>
          </p:cNvPr>
          <p:cNvSpPr txBox="1"/>
          <p:nvPr/>
        </p:nvSpPr>
        <p:spPr>
          <a:xfrm>
            <a:off x="5207398" y="160816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模型表示：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04F73C-7F12-46F7-B236-451C4407C6E2}"/>
              </a:ext>
            </a:extLst>
          </p:cNvPr>
          <p:cNvSpPr txBox="1"/>
          <p:nvPr/>
        </p:nvSpPr>
        <p:spPr>
          <a:xfrm>
            <a:off x="6236551" y="234203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梯度下降：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1ED741E-330B-4C6F-987E-B42712CF0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5003" y="3656946"/>
            <a:ext cx="2889463" cy="276333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3D52EF8-9F23-4795-A47E-3CF4492C9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466" y="3250291"/>
            <a:ext cx="5093139" cy="348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AE27245-B474-4B0C-98BD-BA7E7194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744" y="3028298"/>
            <a:ext cx="5358667" cy="353861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5061098" y="114992"/>
            <a:ext cx="7017618" cy="2763337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88674" y="1236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2815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49CF42-3607-4570-B9BA-8195952202D8}"/>
              </a:ext>
            </a:extLst>
          </p:cNvPr>
          <p:cNvSpPr txBox="1"/>
          <p:nvPr/>
        </p:nvSpPr>
        <p:spPr>
          <a:xfrm>
            <a:off x="5225558" y="79686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初始化矩阵，得到矩阵的维度；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CA36DE-BF33-4EED-BD86-23129D7C4EB9}"/>
              </a:ext>
            </a:extLst>
          </p:cNvPr>
          <p:cNvSpPr txBox="1"/>
          <p:nvPr/>
        </p:nvSpPr>
        <p:spPr>
          <a:xfrm>
            <a:off x="5225558" y="1170502"/>
            <a:ext cx="685315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遍历所有数据，找到离初始聚类中心最近的数据；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04F73C-7F12-46F7-B236-451C4407C6E2}"/>
              </a:ext>
            </a:extLst>
          </p:cNvPr>
          <p:cNvSpPr txBox="1"/>
          <p:nvPr/>
        </p:nvSpPr>
        <p:spPr>
          <a:xfrm>
            <a:off x="5225558" y="1689577"/>
            <a:ext cx="3518912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重新计算聚类中心；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760B3B-F198-4EB4-9B6B-355CFDF445B2}"/>
              </a:ext>
            </a:extLst>
          </p:cNvPr>
          <p:cNvSpPr txBox="1"/>
          <p:nvPr/>
        </p:nvSpPr>
        <p:spPr>
          <a:xfrm>
            <a:off x="5194136" y="2175684"/>
            <a:ext cx="688458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48A2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重复第一步。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6814474-A44B-4C48-AA02-8BAFE8717AEB}"/>
              </a:ext>
            </a:extLst>
          </p:cNvPr>
          <p:cNvSpPr/>
          <p:nvPr/>
        </p:nvSpPr>
        <p:spPr>
          <a:xfrm>
            <a:off x="155746" y="3006959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EE9C15B-29ED-4D34-8C2A-5C863C364E5F}"/>
              </a:ext>
            </a:extLst>
          </p:cNvPr>
          <p:cNvSpPr/>
          <p:nvPr/>
        </p:nvSpPr>
        <p:spPr>
          <a:xfrm>
            <a:off x="1739360" y="3069357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3135D6-9C31-4E92-933C-3391363847E9}"/>
              </a:ext>
            </a:extLst>
          </p:cNvPr>
          <p:cNvSpPr/>
          <p:nvPr/>
        </p:nvSpPr>
        <p:spPr>
          <a:xfrm>
            <a:off x="1040123" y="1837826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0131EFAE-41D7-454C-A10E-67E129CE12A2}"/>
              </a:ext>
            </a:extLst>
          </p:cNvPr>
          <p:cNvSpPr>
            <a:spLocks noEditPoints="1"/>
          </p:cNvSpPr>
          <p:nvPr/>
        </p:nvSpPr>
        <p:spPr bwMode="auto">
          <a:xfrm>
            <a:off x="1783307" y="1944074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1B957503-F4B7-4059-B0AB-F06D3D06988D}"/>
              </a:ext>
            </a:extLst>
          </p:cNvPr>
          <p:cNvSpPr>
            <a:spLocks noEditPoints="1"/>
          </p:cNvSpPr>
          <p:nvPr/>
        </p:nvSpPr>
        <p:spPr bwMode="auto">
          <a:xfrm>
            <a:off x="830527" y="3312886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94189341-BC96-409A-8D2D-A82CEBDC7AEB}"/>
              </a:ext>
            </a:extLst>
          </p:cNvPr>
          <p:cNvSpPr>
            <a:spLocks noEditPoints="1"/>
          </p:cNvSpPr>
          <p:nvPr/>
        </p:nvSpPr>
        <p:spPr bwMode="auto">
          <a:xfrm>
            <a:off x="2601681" y="3341349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D5E9B7-8CD8-4CB0-8C0A-B2C200C343AE}"/>
              </a:ext>
            </a:extLst>
          </p:cNvPr>
          <p:cNvSpPr txBox="1"/>
          <p:nvPr/>
        </p:nvSpPr>
        <p:spPr>
          <a:xfrm>
            <a:off x="1531885" y="2303206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249A7-57C4-4DC3-B7D7-1A1162D3EBDE}"/>
              </a:ext>
            </a:extLst>
          </p:cNvPr>
          <p:cNvSpPr txBox="1"/>
          <p:nvPr/>
        </p:nvSpPr>
        <p:spPr>
          <a:xfrm>
            <a:off x="531860" y="3669867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5A6178-63F2-4FB0-9FED-3DEEDACA6C69}"/>
              </a:ext>
            </a:extLst>
          </p:cNvPr>
          <p:cNvSpPr txBox="1"/>
          <p:nvPr/>
        </p:nvSpPr>
        <p:spPr>
          <a:xfrm>
            <a:off x="2299602" y="3607506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50F13A-1BEC-4305-AD48-C474D41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349" y="3006959"/>
            <a:ext cx="2684785" cy="3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5061098" y="114993"/>
            <a:ext cx="7017618" cy="271143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88674" y="1236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18598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49CF42-3607-4570-B9BA-8195952202D8}"/>
              </a:ext>
            </a:extLst>
          </p:cNvPr>
          <p:cNvSpPr txBox="1"/>
          <p:nvPr/>
        </p:nvSpPr>
        <p:spPr>
          <a:xfrm>
            <a:off x="5225558" y="796868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将数据归一化；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CA36DE-BF33-4EED-BD86-23129D7C4EB9}"/>
              </a:ext>
            </a:extLst>
          </p:cNvPr>
          <p:cNvSpPr txBox="1"/>
          <p:nvPr/>
        </p:nvSpPr>
        <p:spPr>
          <a:xfrm>
            <a:off x="5225558" y="1170502"/>
            <a:ext cx="3262432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计算协方差矩阵；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04F73C-7F12-46F7-B236-451C4407C6E2}"/>
              </a:ext>
            </a:extLst>
          </p:cNvPr>
          <p:cNvSpPr txBox="1"/>
          <p:nvPr/>
        </p:nvSpPr>
        <p:spPr>
          <a:xfrm>
            <a:off x="5225558" y="1689577"/>
            <a:ext cx="4801314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对协方差矩阵进行奇异值分解；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760B3B-F198-4EB4-9B6B-355CFDF445B2}"/>
              </a:ext>
            </a:extLst>
          </p:cNvPr>
          <p:cNvSpPr txBox="1"/>
          <p:nvPr/>
        </p:nvSpPr>
        <p:spPr>
          <a:xfrm>
            <a:off x="5194136" y="2175684"/>
            <a:ext cx="688458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48A2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将两维数据投影到一维上，并只选择前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列数据。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0568D21-B6FA-4786-8CCC-EDBCDCB73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885"/>
          <a:stretch/>
        </p:blipFill>
        <p:spPr>
          <a:xfrm>
            <a:off x="4038986" y="2971728"/>
            <a:ext cx="2703758" cy="3756054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F6814474-A44B-4C48-AA02-8BAFE8717AEB}"/>
              </a:ext>
            </a:extLst>
          </p:cNvPr>
          <p:cNvSpPr/>
          <p:nvPr/>
        </p:nvSpPr>
        <p:spPr>
          <a:xfrm>
            <a:off x="155745" y="3006959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EE9C15B-29ED-4D34-8C2A-5C863C364E5F}"/>
              </a:ext>
            </a:extLst>
          </p:cNvPr>
          <p:cNvSpPr/>
          <p:nvPr/>
        </p:nvSpPr>
        <p:spPr>
          <a:xfrm>
            <a:off x="1739360" y="3069357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3135D6-9C31-4E92-933C-3391363847E9}"/>
              </a:ext>
            </a:extLst>
          </p:cNvPr>
          <p:cNvSpPr/>
          <p:nvPr/>
        </p:nvSpPr>
        <p:spPr>
          <a:xfrm>
            <a:off x="1040123" y="1837826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0131EFAE-41D7-454C-A10E-67E129CE12A2}"/>
              </a:ext>
            </a:extLst>
          </p:cNvPr>
          <p:cNvSpPr>
            <a:spLocks noEditPoints="1"/>
          </p:cNvSpPr>
          <p:nvPr/>
        </p:nvSpPr>
        <p:spPr bwMode="auto">
          <a:xfrm>
            <a:off x="1783307" y="1944074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1B957503-F4B7-4059-B0AB-F06D3D06988D}"/>
              </a:ext>
            </a:extLst>
          </p:cNvPr>
          <p:cNvSpPr>
            <a:spLocks noEditPoints="1"/>
          </p:cNvSpPr>
          <p:nvPr/>
        </p:nvSpPr>
        <p:spPr bwMode="auto">
          <a:xfrm>
            <a:off x="830527" y="3312886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94189341-BC96-409A-8D2D-A82CEBDC7AEB}"/>
              </a:ext>
            </a:extLst>
          </p:cNvPr>
          <p:cNvSpPr>
            <a:spLocks noEditPoints="1"/>
          </p:cNvSpPr>
          <p:nvPr/>
        </p:nvSpPr>
        <p:spPr bwMode="auto">
          <a:xfrm>
            <a:off x="2601681" y="3341349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D5E9B7-8CD8-4CB0-8C0A-B2C200C343AE}"/>
              </a:ext>
            </a:extLst>
          </p:cNvPr>
          <p:cNvSpPr txBox="1"/>
          <p:nvPr/>
        </p:nvSpPr>
        <p:spPr>
          <a:xfrm>
            <a:off x="1531885" y="2303206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249A7-57C4-4DC3-B7D7-1A1162D3EBDE}"/>
              </a:ext>
            </a:extLst>
          </p:cNvPr>
          <p:cNvSpPr txBox="1"/>
          <p:nvPr/>
        </p:nvSpPr>
        <p:spPr>
          <a:xfrm>
            <a:off x="531860" y="3669867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5A6178-63F2-4FB0-9FED-3DEEDACA6C69}"/>
              </a:ext>
            </a:extLst>
          </p:cNvPr>
          <p:cNvSpPr txBox="1"/>
          <p:nvPr/>
        </p:nvSpPr>
        <p:spPr>
          <a:xfrm>
            <a:off x="2299602" y="3607506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EB4FA4-C676-49AB-9F2D-1DE3A785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73" y="3004107"/>
            <a:ext cx="3505202" cy="22906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95B838-2AE5-457A-9800-BD3972C95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163" y="4452035"/>
            <a:ext cx="3468222" cy="22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1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3D5960-7B69-4DA4-8629-4C420872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66" y="3213557"/>
            <a:ext cx="5134366" cy="33360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A31FBF-EC7C-48D3-AA30-25C4C3F0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962" y="3353820"/>
            <a:ext cx="3649688" cy="271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5061098" y="114993"/>
            <a:ext cx="7017618" cy="289196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75D482D-CC5B-463B-9134-18BB5DE7D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47173"/>
          <a:stretch/>
        </p:blipFill>
        <p:spPr>
          <a:xfrm>
            <a:off x="7064172" y="1071156"/>
            <a:ext cx="1718322" cy="6711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88674" y="1236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6814474-A44B-4C48-AA02-8BAFE8717AEB}"/>
              </a:ext>
            </a:extLst>
          </p:cNvPr>
          <p:cNvSpPr/>
          <p:nvPr/>
        </p:nvSpPr>
        <p:spPr>
          <a:xfrm>
            <a:off x="155745" y="3006959"/>
            <a:ext cx="1832553" cy="17242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EE9C15B-29ED-4D34-8C2A-5C863C364E5F}"/>
              </a:ext>
            </a:extLst>
          </p:cNvPr>
          <p:cNvSpPr/>
          <p:nvPr/>
        </p:nvSpPr>
        <p:spPr>
          <a:xfrm>
            <a:off x="1739360" y="3069357"/>
            <a:ext cx="1832553" cy="17242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3135D6-9C31-4E92-933C-3391363847E9}"/>
              </a:ext>
            </a:extLst>
          </p:cNvPr>
          <p:cNvSpPr/>
          <p:nvPr/>
        </p:nvSpPr>
        <p:spPr>
          <a:xfrm>
            <a:off x="1040123" y="1837826"/>
            <a:ext cx="1832553" cy="17242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0131EFAE-41D7-454C-A10E-67E129CE12A2}"/>
              </a:ext>
            </a:extLst>
          </p:cNvPr>
          <p:cNvSpPr>
            <a:spLocks noEditPoints="1"/>
          </p:cNvSpPr>
          <p:nvPr/>
        </p:nvSpPr>
        <p:spPr bwMode="auto">
          <a:xfrm>
            <a:off x="1783307" y="1944074"/>
            <a:ext cx="346186" cy="292599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1B957503-F4B7-4059-B0AB-F06D3D06988D}"/>
              </a:ext>
            </a:extLst>
          </p:cNvPr>
          <p:cNvSpPr>
            <a:spLocks noEditPoints="1"/>
          </p:cNvSpPr>
          <p:nvPr/>
        </p:nvSpPr>
        <p:spPr bwMode="auto">
          <a:xfrm>
            <a:off x="830527" y="3312886"/>
            <a:ext cx="352052" cy="266100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94189341-BC96-409A-8D2D-A82CEBDC7AEB}"/>
              </a:ext>
            </a:extLst>
          </p:cNvPr>
          <p:cNvSpPr>
            <a:spLocks noEditPoints="1"/>
          </p:cNvSpPr>
          <p:nvPr/>
        </p:nvSpPr>
        <p:spPr bwMode="auto">
          <a:xfrm>
            <a:off x="2601681" y="3341349"/>
            <a:ext cx="296898" cy="325724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charset="0"/>
              <a:ea typeface="ＭＳ Ｐゴシック" pitchFamily="-97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D5E9B7-8CD8-4CB0-8C0A-B2C200C343AE}"/>
              </a:ext>
            </a:extLst>
          </p:cNvPr>
          <p:cNvSpPr txBox="1"/>
          <p:nvPr/>
        </p:nvSpPr>
        <p:spPr>
          <a:xfrm>
            <a:off x="1531885" y="2303206"/>
            <a:ext cx="10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7249A7-57C4-4DC3-B7D7-1A1162D3EBDE}"/>
              </a:ext>
            </a:extLst>
          </p:cNvPr>
          <p:cNvSpPr txBox="1"/>
          <p:nvPr/>
        </p:nvSpPr>
        <p:spPr>
          <a:xfrm>
            <a:off x="531860" y="3669867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5A6178-63F2-4FB0-9FED-3DEEDACA6C69}"/>
              </a:ext>
            </a:extLst>
          </p:cNvPr>
          <p:cNvSpPr txBox="1"/>
          <p:nvPr/>
        </p:nvSpPr>
        <p:spPr>
          <a:xfrm>
            <a:off x="2299602" y="3607506"/>
            <a:ext cx="92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721AB-7875-4066-A16A-932203BE4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57466"/>
          <a:stretch/>
        </p:blipFill>
        <p:spPr>
          <a:xfrm>
            <a:off x="6887239" y="596939"/>
            <a:ext cx="1895255" cy="5960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DED175C-C7BC-44EA-87F7-F37C9DA3F3E7}"/>
              </a:ext>
            </a:extLst>
          </p:cNvPr>
          <p:cNvSpPr txBox="1"/>
          <p:nvPr/>
        </p:nvSpPr>
        <p:spPr>
          <a:xfrm>
            <a:off x="5721391" y="130195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模型表示：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286BD9-BE98-400B-9B8E-A47CD07CF3C1}"/>
              </a:ext>
            </a:extLst>
          </p:cNvPr>
          <p:cNvSpPr txBox="1"/>
          <p:nvPr/>
        </p:nvSpPr>
        <p:spPr>
          <a:xfrm>
            <a:off x="5212612" y="632633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08C068-A882-42D5-B38E-DACA7A49C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4170" y="1724217"/>
            <a:ext cx="4929356" cy="53485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E2E1B64-58DD-4F72-923B-7485951BE656}"/>
              </a:ext>
            </a:extLst>
          </p:cNvPr>
          <p:cNvSpPr txBox="1"/>
          <p:nvPr/>
        </p:nvSpPr>
        <p:spPr>
          <a:xfrm>
            <a:off x="5715955" y="18110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代价函数：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479421-8344-4ECA-BAE6-319F96DA8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0372" y="2228407"/>
            <a:ext cx="2705227" cy="67111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2959A74-C7F9-43D0-8057-1A912DF7B563}"/>
              </a:ext>
            </a:extLst>
          </p:cNvPr>
          <p:cNvSpPr txBox="1"/>
          <p:nvPr/>
        </p:nvSpPr>
        <p:spPr>
          <a:xfrm>
            <a:off x="5717494" y="22890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C0FF47-6D96-45D4-BD8E-A52C71DB54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35" y="4974130"/>
            <a:ext cx="2906759" cy="904325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2480961-BDBA-4630-B335-361ACE0BE5FA}"/>
              </a:ext>
            </a:extLst>
          </p:cNvPr>
          <p:cNvSpPr txBox="1"/>
          <p:nvPr/>
        </p:nvSpPr>
        <p:spPr>
          <a:xfrm>
            <a:off x="398512" y="6149643"/>
            <a:ext cx="688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zh-CN" altLang="en-US" baseline="-25000" dirty="0">
                <a:solidFill>
                  <a:srgbClr val="000000"/>
                </a:solidFill>
                <a:latin typeface="Helvetica Neue"/>
                <a:cs typeface="Calibri" panose="020F0502020204030204" pitchFamily="34" charset="0"/>
              </a:rPr>
              <a:t>ϴ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来给我们的分类器的训练精度打分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D48890-F6A9-4680-B59E-41902658D834}"/>
              </a:ext>
            </a:extLst>
          </p:cNvPr>
          <p:cNvSpPr txBox="1"/>
          <p:nvPr/>
        </p:nvSpPr>
        <p:spPr>
          <a:xfrm>
            <a:off x="4667693" y="6137531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Accuracy=89%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195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965759" y="4163397"/>
            <a:ext cx="160591" cy="17726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95994" y="3495675"/>
            <a:ext cx="797054" cy="87979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57000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2878" y="44669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79" y="686969"/>
            <a:ext cx="2274571" cy="22416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600765" y="1485695"/>
            <a:ext cx="2811398" cy="6441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Nature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65964" y="3514410"/>
            <a:ext cx="797054" cy="87979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449876" y="4163397"/>
            <a:ext cx="160591" cy="17726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E632B2-E5AD-477A-8BC3-35F3098D818F}"/>
              </a:ext>
            </a:extLst>
          </p:cNvPr>
          <p:cNvSpPr txBox="1"/>
          <p:nvPr/>
        </p:nvSpPr>
        <p:spPr>
          <a:xfrm>
            <a:off x="4758074" y="793945"/>
            <a:ext cx="693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1A4F97-221F-481F-B537-A3CA21A7F967}"/>
              </a:ext>
            </a:extLst>
          </p:cNvPr>
          <p:cNvSpPr txBox="1"/>
          <p:nvPr/>
        </p:nvSpPr>
        <p:spPr>
          <a:xfrm>
            <a:off x="6879698" y="4466994"/>
            <a:ext cx="26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Step1_timeWarp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B6D39E-15BA-47A5-A8F8-449297C09B56}"/>
              </a:ext>
            </a:extLst>
          </p:cNvPr>
          <p:cNvSpPr txBox="1"/>
          <p:nvPr/>
        </p:nvSpPr>
        <p:spPr>
          <a:xfrm>
            <a:off x="7913365" y="3636833"/>
            <a:ext cx="64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16280E-6850-494D-83E9-6D1AF75139B8}"/>
              </a:ext>
            </a:extLst>
          </p:cNvPr>
          <p:cNvSpPr txBox="1"/>
          <p:nvPr/>
        </p:nvSpPr>
        <p:spPr>
          <a:xfrm>
            <a:off x="2132457" y="5158339"/>
            <a:ext cx="382719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ensorflow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为深度神经网络（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）开发的功能强大的开源软件库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2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DC5DFA-27AF-46BF-854E-89AA7452EAB0}"/>
              </a:ext>
            </a:extLst>
          </p:cNvPr>
          <p:cNvSpPr/>
          <p:nvPr/>
        </p:nvSpPr>
        <p:spPr>
          <a:xfrm>
            <a:off x="2753836" y="850604"/>
            <a:ext cx="7644810" cy="28282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6820" y="125655"/>
            <a:ext cx="3012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Step1_timeWarp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D1C3DB-2260-4262-A1CC-75C0A5C3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2752" y="3790119"/>
            <a:ext cx="8569629" cy="294109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D760AD5-B739-4816-8E76-332B340F838B}"/>
              </a:ext>
            </a:extLst>
          </p:cNvPr>
          <p:cNvSpPr txBox="1"/>
          <p:nvPr/>
        </p:nvSpPr>
        <p:spPr>
          <a:xfrm>
            <a:off x="3696108" y="1212364"/>
            <a:ext cx="579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将数据归一化处理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X’=(X-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B31C43-5791-473C-AD07-78FAAF13CBCE}"/>
              </a:ext>
            </a:extLst>
          </p:cNvPr>
          <p:cNvSpPr txBox="1"/>
          <p:nvPr/>
        </p:nvSpPr>
        <p:spPr>
          <a:xfrm>
            <a:off x="3696108" y="1802519"/>
            <a:ext cx="4788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平滑装箱尖峰计数，去除噪声；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3836EA-D063-4CF6-A0E9-33EA30D62D89}"/>
              </a:ext>
            </a:extLst>
          </p:cNvPr>
          <p:cNvSpPr txBox="1"/>
          <p:nvPr/>
        </p:nvSpPr>
        <p:spPr>
          <a:xfrm>
            <a:off x="3696108" y="2451617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拟合时间扭曲模型；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01EC8FF-93B6-4DF7-8C43-24D2EDE29CC4}"/>
              </a:ext>
            </a:extLst>
          </p:cNvPr>
          <p:cNvSpPr txBox="1"/>
          <p:nvPr/>
        </p:nvSpPr>
        <p:spPr>
          <a:xfrm>
            <a:off x="3696108" y="3156738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使用模型对象对齐数据。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012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32701</TotalTime>
  <Words>395</Words>
  <Application>Microsoft Office PowerPoint</Application>
  <PresentationFormat>宽屏</PresentationFormat>
  <Paragraphs>98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Gotham Rounded Medium</vt:lpstr>
      <vt:lpstr>Helvetica Neue</vt:lpstr>
      <vt:lpstr>等线</vt:lpstr>
      <vt:lpstr>微软雅黑</vt:lpstr>
      <vt:lpstr>Arial</vt:lpstr>
      <vt:lpstr>Calibri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wangyiran</dc:creator>
  <cp:keywords>PPT之家www.52ppt.com; PPT之家</cp:keywords>
  <dc:description>http://www.52ppt.com</dc:description>
  <cp:lastModifiedBy>wang yiran</cp:lastModifiedBy>
  <cp:revision>124</cp:revision>
  <dcterms:created xsi:type="dcterms:W3CDTF">2016-01-19T08:46:18Z</dcterms:created>
  <dcterms:modified xsi:type="dcterms:W3CDTF">2021-12-30T14:36:39Z</dcterms:modified>
</cp:coreProperties>
</file>