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6" r:id="rId17"/>
    <p:sldId id="297" r:id="rId18"/>
    <p:sldId id="298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00" r:id="rId33"/>
    <p:sldId id="299" r:id="rId34"/>
    <p:sldId id="268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9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5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8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56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7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3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8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1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3.png"/><Relationship Id="rId10" Type="http://schemas.openxmlformats.org/officeDocument/2006/relationships/image" Target="../media/image19.e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7.wmf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110.png"/><Relationship Id="rId7" Type="http://schemas.openxmlformats.org/officeDocument/2006/relationships/image" Target="../media/image9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0.png"/><Relationship Id="rId11" Type="http://schemas.openxmlformats.org/officeDocument/2006/relationships/image" Target="../media/image16.emf"/><Relationship Id="rId5" Type="http://schemas.openxmlformats.org/officeDocument/2006/relationships/image" Target="../media/image109.png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310.png"/><Relationship Id="rId10" Type="http://schemas.openxmlformats.org/officeDocument/2006/relationships/image" Target="../media/image160.png"/><Relationship Id="rId4" Type="http://schemas.openxmlformats.org/officeDocument/2006/relationships/image" Target="../media/image27.png"/><Relationship Id="rId9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5" y="90805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第一章 概率论的基本概念</a:t>
            </a: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0" y="2636838"/>
            <a:ext cx="7053263" cy="1752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随机试验、样本空间</a:t>
            </a:r>
            <a:r>
              <a:rPr lang="zh-CN" altLang="en-US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随机事件、频率与概率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6743700" y="5835650"/>
            <a:ext cx="388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宫改云</a:t>
            </a:r>
            <a:endParaRPr lang="zh-CN" altLang="en-US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9336" y="-90511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0913" y="833213"/>
                <a:ext cx="8207375" cy="5327596"/>
              </a:xfrm>
            </p:spPr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积事件</a:t>
                </a:r>
                <a:endPara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同时</a:t>
                </a: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发生</a:t>
                </a:r>
                <a:endParaRPr lang="zh-CN" altLang="en-US" sz="12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差事件</a:t>
                </a:r>
                <a:endPara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70000"/>
                  </a:lnSpc>
                  <a:buNone/>
                </a:pP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发生且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不</a:t>
                </a: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发生</a:t>
                </a:r>
                <a:endParaRPr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互斥事件（互不相容）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不能同时发生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13" y="833213"/>
                <a:ext cx="8207375" cy="5327596"/>
              </a:xfrm>
              <a:blipFill rotWithShape="1">
                <a:blip r:embed="rId3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712015" y="3693372"/>
                <a:ext cx="44803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且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15" y="3693372"/>
                <a:ext cx="448032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39265" y="1974296"/>
                <a:ext cx="44530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且 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smtClean="0">
                    <a:solidFill>
                      <a:srgbClr val="0000FF"/>
                    </a:solidFill>
                  </a:rPr>
                  <a:t> </a:t>
                </a:r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65" y="1974296"/>
                <a:ext cx="445307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768895" y="5421564"/>
                <a:ext cx="18408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95" y="5421564"/>
                <a:ext cx="184088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87981"/>
              </p:ext>
            </p:extLst>
          </p:nvPr>
        </p:nvGraphicFramePr>
        <p:xfrm>
          <a:off x="8760296" y="809073"/>
          <a:ext cx="3276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7" imgW="2793101" imgH="1808334" progId="Visio.Drawing.11">
                  <p:embed/>
                </p:oleObj>
              </mc:Choice>
              <mc:Fallback>
                <p:oleObj name="Visio" r:id="rId7" imgW="2793101" imgH="1808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296" y="809073"/>
                        <a:ext cx="32766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53327"/>
              </p:ext>
            </p:extLst>
          </p:nvPr>
        </p:nvGraphicFramePr>
        <p:xfrm>
          <a:off x="8760296" y="2465257"/>
          <a:ext cx="3276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9" imgW="2793101" imgH="1808334" progId="Visio.Drawing.11">
                  <p:embed/>
                </p:oleObj>
              </mc:Choice>
              <mc:Fallback>
                <p:oleObj name="Visio" r:id="rId9" imgW="2793101" imgH="1808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296" y="2465257"/>
                        <a:ext cx="32766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39667"/>
              </p:ext>
            </p:extLst>
          </p:nvPr>
        </p:nvGraphicFramePr>
        <p:xfrm>
          <a:off x="8760296" y="4121441"/>
          <a:ext cx="3276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11" imgW="2793101" imgH="1808334" progId="Visio.Drawing.11">
                  <p:embed/>
                </p:oleObj>
              </mc:Choice>
              <mc:Fallback>
                <p:oleObj name="Visio" r:id="rId11" imgW="2793101" imgH="1808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296" y="4121441"/>
                        <a:ext cx="32766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1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9336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945" y="833340"/>
                <a:ext cx="8207375" cy="54006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逆事件</a:t>
                </a:r>
                <a:r>
                  <a:rPr lang="en-US" altLang="zh-CN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对立事件</a:t>
                </a:r>
                <a:r>
                  <a:rPr lang="en-US" altLang="zh-CN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marL="361950" lvl="1" indent="-9525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有且仅有一个</a:t>
                </a: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发生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zh-CN" altLang="en-US" sz="200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r>
                  <a:rPr lang="en-US" altLang="zh-CN" smtClean="0">
                    <a:ea typeface="黑体" panose="02010609060101010101" pitchFamily="49" charset="-122"/>
                  </a:rPr>
                  <a:t>    </a:t>
                </a:r>
                <a:r>
                  <a:rPr lang="zh-CN" altLang="en-US" smtClean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*</a:t>
                </a:r>
                <a:r>
                  <a:rPr lang="zh-CN" altLang="en-US" i="0" smtClean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对立事件必不相容；反之不成立。</a:t>
                </a:r>
                <a:endParaRPr lang="en-US" altLang="zh-CN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推广形式</a:t>
                </a:r>
                <a:endPara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个事件</a:t>
                </a:r>
                <a:r>
                  <a:rPr lang="zh-CN" altLang="en-US">
                    <a:ea typeface="黑体" panose="02010609060101010101" pitchFamily="49" charset="-122"/>
                  </a:rPr>
                  <a:t>的和</a:t>
                </a:r>
                <a:r>
                  <a:rPr lang="zh-CN" altLang="en-US" smtClean="0">
                    <a:ea typeface="黑体" panose="02010609060101010101" pitchFamily="49" charset="-122"/>
                  </a:rPr>
                  <a:t>事件：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zh-CN" altLang="en-US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mtClean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个事件</a:t>
                </a:r>
                <a:r>
                  <a:rPr lang="zh-CN" altLang="en-US" smtClean="0">
                    <a:ea typeface="黑体" panose="02010609060101010101" pitchFamily="49" charset="-122"/>
                  </a:rPr>
                  <a:t>的积事件</a:t>
                </a:r>
                <a:r>
                  <a:rPr lang="zh-CN" altLang="en-US"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zh-CN" altLang="en-US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>
                    <a:ea typeface="黑体" panose="02010609060101010101" pitchFamily="49" charset="-122"/>
                  </a:rPr>
                  <a:t>可列个事件的和事件：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zh-CN" altLang="en-US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mtClean="0">
                  <a:ea typeface="黑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i="0" smtClean="0">
                    <a:latin typeface="+mj-lt"/>
                    <a:ea typeface="黑体" panose="02010609060101010101" pitchFamily="49" charset="-122"/>
                  </a:rPr>
                  <a:t>可</a:t>
                </a: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列个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  <a:r>
                  <a:rPr lang="zh-CN" altLang="en-US">
                    <a:ea typeface="黑体" panose="02010609060101010101" pitchFamily="49" charset="-122"/>
                  </a:rPr>
                  <a:t>的积事件：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zh-CN" altLang="en-US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945" y="833340"/>
                <a:ext cx="8207375" cy="5400600"/>
              </a:xfrm>
              <a:blipFill rotWithShape="1">
                <a:blip r:embed="rId3"/>
                <a:stretch>
                  <a:fillRect l="-1634" t="-1129" b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19421" y="2037414"/>
                <a:ext cx="5164611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且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21" y="2037414"/>
                <a:ext cx="5164611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908452"/>
              </p:ext>
            </p:extLst>
          </p:nvPr>
        </p:nvGraphicFramePr>
        <p:xfrm>
          <a:off x="8106964" y="1265388"/>
          <a:ext cx="3276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5" imgW="2793378" imgH="1808434" progId="Visio.Drawing.11">
                  <p:embed/>
                </p:oleObj>
              </mc:Choice>
              <mc:Fallback>
                <p:oleObj name="Visio" r:id="rId5" imgW="2793378" imgH="18084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964" y="1265388"/>
                        <a:ext cx="32766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94037" y="1533358"/>
                <a:ext cx="121007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37" y="1533358"/>
                <a:ext cx="1210075" cy="5241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0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344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7281" y="1050586"/>
                <a:ext cx="8207375" cy="719084"/>
              </a:xfrm>
            </p:spPr>
            <p:txBody>
              <a:bodyPr/>
              <a:lstStyle/>
              <a:p>
                <a:pPr>
                  <a:lnSpc>
                    <a:spcPct val="140000"/>
                  </a:lnSpc>
                </a:pPr>
                <a:r>
                  <a:rPr lang="zh-CN" altLang="en-US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重要公式</a:t>
                </a:r>
                <a:endPara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61950" lvl="1" indent="-95250">
                  <a:lnSpc>
                    <a:spcPct val="14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mtClean="0">
                    <a:ea typeface="黑体" panose="02010609060101010101" pitchFamily="49" charset="-122"/>
                  </a:rPr>
                  <a:t>    </a:t>
                </a:r>
                <a:endParaRPr lang="en-US" altLang="zh-CN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281" y="1050586"/>
                <a:ext cx="8207375" cy="719084"/>
              </a:xfrm>
              <a:blipFill rotWithShape="1">
                <a:blip r:embed="rId2"/>
                <a:stretch>
                  <a:fillRect l="-1634" b="-2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09308" y="1937980"/>
                <a:ext cx="1195968" cy="562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8" y="1937980"/>
                <a:ext cx="1195968" cy="562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303912" y="1764651"/>
                <a:ext cx="4185441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𝜙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⊂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⊂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</m:mr>
                      </m:m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⊂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⊂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1764651"/>
                <a:ext cx="4185441" cy="807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74393" y="2918232"/>
                <a:ext cx="5062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3" y="2918232"/>
                <a:ext cx="506266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920502" y="2913582"/>
                <a:ext cx="37122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𝐴𝐵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2" y="2913582"/>
                <a:ext cx="371223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495600" y="1937980"/>
                <a:ext cx="1820947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1937980"/>
                <a:ext cx="1820947" cy="5241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723" y="3923409"/>
                <a:ext cx="23189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23" y="3923409"/>
                <a:ext cx="23189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33530" y="3845648"/>
                <a:ext cx="5999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∪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∪(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0" y="3845648"/>
                <a:ext cx="599920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42362" y="4850825"/>
                <a:ext cx="3957494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2" y="4850825"/>
                <a:ext cx="3957494" cy="5241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2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9336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594788" y="588850"/>
            <a:ext cx="8207375" cy="5040559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交换律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结合律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分配律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德摩根律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与集合的运算规律完全一致！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516629" y="1522552"/>
                <a:ext cx="2496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1522552"/>
                <a:ext cx="249606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509592" y="1522552"/>
                <a:ext cx="2496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592" y="1522552"/>
                <a:ext cx="249606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2516629" y="2278636"/>
                <a:ext cx="4363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2278636"/>
                <a:ext cx="436369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2516629" y="2890704"/>
                <a:ext cx="4363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2890704"/>
                <a:ext cx="436369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516629" y="3557940"/>
                <a:ext cx="5297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3557940"/>
                <a:ext cx="529721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516629" y="4170008"/>
                <a:ext cx="5297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29" y="4170008"/>
                <a:ext cx="529721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869508" y="4906030"/>
                <a:ext cx="2496068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08" y="4906030"/>
                <a:ext cx="2496068" cy="5241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509592" y="4906030"/>
                <a:ext cx="2496068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592" y="4906030"/>
                <a:ext cx="2496068" cy="5241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8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87084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9485" y="976795"/>
                <a:ext cx="10621091" cy="5040559"/>
              </a:xfrm>
            </p:spPr>
            <p:txBody>
              <a:bodyPr/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：在两次射击靶子的试验中，令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表示第一次射击击中目标的事件；令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表示第二次射击击中目标的事件，请用上述事件表示下列事件：</a:t>
                </a:r>
                <a:endParaRPr lang="en-US" altLang="zh-CN" sz="28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）至少有一次击中目标的事件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）两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次都击中目标的事件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）两次都未击中目标的事件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）至少有一次未击中目标的事件</a:t>
                </a:r>
              </a:p>
            </p:txBody>
          </p:sp>
        </mc:Choice>
        <mc:Fallback xmlns=""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485" y="976795"/>
                <a:ext cx="10621091" cy="5040559"/>
              </a:xfrm>
              <a:blipFill rotWithShape="1">
                <a:blip r:embed="rId2"/>
                <a:stretch>
                  <a:fillRect l="-1148" r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552260" y="2921010"/>
                <a:ext cx="11476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0" y="2921010"/>
                <a:ext cx="114762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52260" y="3616489"/>
                <a:ext cx="20877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0" y="3616489"/>
                <a:ext cx="208775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52260" y="4311968"/>
                <a:ext cx="2091277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0" y="4311968"/>
                <a:ext cx="2091277" cy="524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552260" y="5008344"/>
                <a:ext cx="2496068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0" y="5008344"/>
                <a:ext cx="2496068" cy="5241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="" xmlns:a16="http://schemas.microsoft.com/office/drawing/2014/main" id="{7F000027-7620-4DE5-B7DC-9EA73912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6412"/>
            <a:ext cx="10972800" cy="720080"/>
          </a:xfrm>
        </p:spPr>
        <p:txBody>
          <a:bodyPr/>
          <a:lstStyle/>
          <a:p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练习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="" xmlns:a16="http://schemas.microsoft.com/office/drawing/2014/main" id="{73E65565-B9D6-42A8-9F8D-F591B78D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4104456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、某人连续购买彩票，令事件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分别表示第一次、第二次、第三次所买彩票中奖，试用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、 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及其运算表示下列事件：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）第三次未中奖；（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）第三次才中奖；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）恰有一次中奖；（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）至少有一次中奖；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）不止一次中奖；（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）至多中奖两次。</a:t>
            </a:r>
          </a:p>
        </p:txBody>
      </p:sp>
      <p:graphicFrame>
        <p:nvGraphicFramePr>
          <p:cNvPr id="4" name="Object 17">
            <a:extLst>
              <a:ext uri="{FF2B5EF4-FFF2-40B4-BE49-F238E27FC236}">
                <a16:creationId xmlns="" xmlns:a16="http://schemas.microsoft.com/office/drawing/2014/main" id="{4167D77A-4AE1-47CE-A7CF-84CBA5AE8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4709"/>
              </p:ext>
            </p:extLst>
          </p:nvPr>
        </p:nvGraphicFramePr>
        <p:xfrm>
          <a:off x="982663" y="4869160"/>
          <a:ext cx="6089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527200" imgH="241200" progId="Equation.DSMT4">
                  <p:embed/>
                </p:oleObj>
              </mc:Choice>
              <mc:Fallback>
                <p:oleObj name="Equation" r:id="rId3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869160"/>
                        <a:ext cx="60896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>
            <a:extLst>
              <a:ext uri="{FF2B5EF4-FFF2-40B4-BE49-F238E27FC236}">
                <a16:creationId xmlns="" xmlns:a16="http://schemas.microsoft.com/office/drawing/2014/main" id="{DEA1F511-D0F7-4514-BFC6-F32B685CD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01993"/>
              </p:ext>
            </p:extLst>
          </p:nvPr>
        </p:nvGraphicFramePr>
        <p:xfrm>
          <a:off x="957560" y="5724525"/>
          <a:ext cx="6578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560" y="5724525"/>
                        <a:ext cx="6578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9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="" xmlns:a16="http://schemas.microsoft.com/office/drawing/2014/main" id="{7F000027-7620-4DE5-B7DC-9EA73912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720080"/>
          </a:xfrm>
        </p:spPr>
        <p:txBody>
          <a:bodyPr/>
          <a:lstStyle/>
          <a:p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练习题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="" xmlns:a16="http://schemas.microsoft.com/office/drawing/2014/main" id="{73E65565-B9D6-42A8-9F8D-F591B78D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66800"/>
            <a:ext cx="10972800" cy="634008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为任意两事件，则                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表示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" name="Object 17">
            <a:extLst>
              <a:ext uri="{FF2B5EF4-FFF2-40B4-BE49-F238E27FC236}">
                <a16:creationId xmlns="" xmlns:a16="http://schemas.microsoft.com/office/drawing/2014/main" id="{AD0CC10F-837F-440C-A487-037C958B8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06931"/>
              </p:ext>
            </p:extLst>
          </p:nvPr>
        </p:nvGraphicFramePr>
        <p:xfrm>
          <a:off x="5712851" y="1052736"/>
          <a:ext cx="22463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851" y="1052736"/>
                        <a:ext cx="22463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C11FF85-1934-448A-9705-3C388F23506B}"/>
              </a:ext>
            </a:extLst>
          </p:cNvPr>
          <p:cNvSpPr txBox="1"/>
          <p:nvPr/>
        </p:nvSpPr>
        <p:spPr>
          <a:xfrm>
            <a:off x="983432" y="204039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、必然事件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B0B8F8E-C270-4214-A72B-55764A5C0A38}"/>
              </a:ext>
            </a:extLst>
          </p:cNvPr>
          <p:cNvSpPr txBox="1"/>
          <p:nvPr/>
        </p:nvSpPr>
        <p:spPr>
          <a:xfrm>
            <a:off x="983432" y="2844225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、不可能事件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01218AE-874E-47BF-A1FD-84DB0674818A}"/>
              </a:ext>
            </a:extLst>
          </p:cNvPr>
          <p:cNvSpPr txBox="1"/>
          <p:nvPr/>
        </p:nvSpPr>
        <p:spPr>
          <a:xfrm>
            <a:off x="983432" y="357301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恰好有一个发生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8CC893A-E6FB-445F-BEFA-7617462F036C}"/>
              </a:ext>
            </a:extLst>
          </p:cNvPr>
          <p:cNvSpPr txBox="1"/>
          <p:nvPr/>
        </p:nvSpPr>
        <p:spPr>
          <a:xfrm>
            <a:off x="983432" y="428438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不能同时发生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7550DE-B558-473D-8E7B-0CC08CB75E2E}"/>
              </a:ext>
            </a:extLst>
          </p:cNvPr>
          <p:cNvSpPr txBox="1"/>
          <p:nvPr/>
        </p:nvSpPr>
        <p:spPr>
          <a:xfrm>
            <a:off x="981597" y="511070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答案：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1F5147A8-1DD5-4E3F-A1CD-BBA8CFE43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7057"/>
              </p:ext>
            </p:extLst>
          </p:nvPr>
        </p:nvGraphicFramePr>
        <p:xfrm>
          <a:off x="2567608" y="882347"/>
          <a:ext cx="396999" cy="43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3" imgW="156596" imgH="169553" progId="Equation.DSMT4">
                  <p:embed/>
                </p:oleObj>
              </mc:Choice>
              <mc:Fallback>
                <p:oleObj name="Equation" r:id="rId3" imgW="156596" imgH="1695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882347"/>
                        <a:ext cx="396999" cy="438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5EA9C809-2C4E-4C06-9012-67A52BB48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962799"/>
              </p:ext>
            </p:extLst>
          </p:nvPr>
        </p:nvGraphicFramePr>
        <p:xfrm>
          <a:off x="3359696" y="904760"/>
          <a:ext cx="396999" cy="43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5" imgW="156596" imgH="169553" progId="Equation.DSMT4">
                  <p:embed/>
                </p:oleObj>
              </mc:Choice>
              <mc:Fallback>
                <p:oleObj name="Equation" r:id="rId5" imgW="156596" imgH="1695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904760"/>
                        <a:ext cx="396999" cy="438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>
            <a:extLst>
              <a:ext uri="{FF2B5EF4-FFF2-40B4-BE49-F238E27FC236}">
                <a16:creationId xmlns="" xmlns:a16="http://schemas.microsoft.com/office/drawing/2014/main" id="{79FB6581-15D6-422E-8ED3-9E562294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821636"/>
            <a:ext cx="8097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如果事件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互不相容，则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37CADD44-AFAE-4A88-A127-1C7195B5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720080"/>
          </a:xfrm>
        </p:spPr>
        <p:txBody>
          <a:bodyPr/>
          <a:lstStyle/>
          <a:p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练习题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76F2719F-FC6A-431B-8F01-5AB2134A5515}"/>
              </a:ext>
            </a:extLst>
          </p:cNvPr>
          <p:cNvSpPr/>
          <p:nvPr/>
        </p:nvSpPr>
        <p:spPr>
          <a:xfrm>
            <a:off x="6744072" y="809135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3814FEBA-9A2F-4FD9-8CA2-90604E47F133}"/>
              </a:ext>
            </a:extLst>
          </p:cNvPr>
          <p:cNvSpPr/>
          <p:nvPr/>
        </p:nvSpPr>
        <p:spPr>
          <a:xfrm>
            <a:off x="7912448" y="2491772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 dirty="0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72C1B95D-4E35-4770-9F35-14AD72AA4585}"/>
              </a:ext>
            </a:extLst>
          </p:cNvPr>
          <p:cNvSpPr/>
          <p:nvPr/>
        </p:nvSpPr>
        <p:spPr>
          <a:xfrm>
            <a:off x="9811950" y="4742278"/>
            <a:ext cx="437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D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A976FED0-4136-4E67-BADE-AD897CB84E75}"/>
              </a:ext>
            </a:extLst>
          </p:cNvPr>
          <p:cNvCxnSpPr/>
          <p:nvPr/>
        </p:nvCxnSpPr>
        <p:spPr>
          <a:xfrm>
            <a:off x="7246394" y="5358140"/>
            <a:ext cx="119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7087" y="1613724"/>
            <a:ext cx="10762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 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   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D)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．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31787"/>
              </p:ext>
            </p:extLst>
          </p:nvPr>
        </p:nvGraphicFramePr>
        <p:xfrm>
          <a:off x="1487488" y="1574398"/>
          <a:ext cx="1496947" cy="71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7" imgW="500518" imgH="243889" progId="Equation.DSMT4">
                  <p:embed/>
                </p:oleObj>
              </mc:Choice>
              <mc:Fallback>
                <p:oleObj name="Equation" r:id="rId7" imgW="500518" imgH="243889" progId="Equation.DSMT4">
                  <p:embed/>
                  <p:pic>
                    <p:nvPicPr>
                      <p:cNvPr id="0" name="图片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574398"/>
                        <a:ext cx="1496947" cy="719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21972"/>
              </p:ext>
            </p:extLst>
          </p:nvPr>
        </p:nvGraphicFramePr>
        <p:xfrm>
          <a:off x="3946576" y="1559885"/>
          <a:ext cx="1249721" cy="596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9" imgW="423880" imgH="205385" progId="Equation.DSMT4">
                  <p:embed/>
                </p:oleObj>
              </mc:Choice>
              <mc:Fallback>
                <p:oleObj name="Equation" r:id="rId9" imgW="423880" imgH="205385" progId="Equation.DSMT4">
                  <p:embed/>
                  <p:pic>
                    <p:nvPicPr>
                      <p:cNvPr id="0" name="图片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76" y="1559885"/>
                        <a:ext cx="1249721" cy="596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46585"/>
              </p:ext>
            </p:extLst>
          </p:nvPr>
        </p:nvGraphicFramePr>
        <p:xfrm>
          <a:off x="6461487" y="1581836"/>
          <a:ext cx="1709379" cy="62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11" imgW="676837" imgH="216921" progId="Equation.DSMT4">
                  <p:embed/>
                </p:oleObj>
              </mc:Choice>
              <mc:Fallback>
                <p:oleObj name="Equation" r:id="rId11" imgW="676837" imgH="216921" progId="Equation.DSMT4">
                  <p:embed/>
                  <p:pic>
                    <p:nvPicPr>
                      <p:cNvPr id="0" name="图片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487" y="1581836"/>
                        <a:ext cx="1709379" cy="628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52901"/>
              </p:ext>
            </p:extLst>
          </p:nvPr>
        </p:nvGraphicFramePr>
        <p:xfrm>
          <a:off x="9244653" y="1664805"/>
          <a:ext cx="1328235" cy="5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13" imgW="676837" imgH="178534" progId="Equation.DSMT4">
                  <p:embed/>
                </p:oleObj>
              </mc:Choice>
              <mc:Fallback>
                <p:oleObj name="Equation" r:id="rId13" imgW="676837" imgH="178534" progId="Equation.DSMT4">
                  <p:embed/>
                  <p:pic>
                    <p:nvPicPr>
                      <p:cNvPr id="0" name="图片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653" y="1664805"/>
                        <a:ext cx="1328235" cy="500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9760" y="2333793"/>
            <a:ext cx="10153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两事件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则下列关系正确的是（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）．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A)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   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(B)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C)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   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                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．</a:t>
            </a:r>
          </a:p>
          <a:p>
            <a:endParaRPr lang="zh-CN" altLang="en-US" dirty="0"/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312362"/>
              </p:ext>
            </p:extLst>
          </p:nvPr>
        </p:nvGraphicFramePr>
        <p:xfrm>
          <a:off x="1560365" y="3255956"/>
          <a:ext cx="2967530" cy="57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Equation" r:id="rId15" imgW="1046890" imgH="204165" progId="Equation.DSMT4">
                  <p:embed/>
                </p:oleObj>
              </mc:Choice>
              <mc:Fallback>
                <p:oleObj name="Equation" r:id="rId15" imgW="1046890" imgH="204165" progId="Equation.DSMT4">
                  <p:embed/>
                  <p:pic>
                    <p:nvPicPr>
                      <p:cNvPr id="0" name="图片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365" y="3255956"/>
                        <a:ext cx="2967530" cy="571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32645"/>
              </p:ext>
            </p:extLst>
          </p:nvPr>
        </p:nvGraphicFramePr>
        <p:xfrm>
          <a:off x="6255597" y="3270470"/>
          <a:ext cx="3128985" cy="54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17" imgW="1149335" imgH="204165" progId="Equation.DSMT4">
                  <p:embed/>
                </p:oleObj>
              </mc:Choice>
              <mc:Fallback>
                <p:oleObj name="Equation" r:id="rId17" imgW="1149335" imgH="204165" progId="Equation.DSMT4">
                  <p:embed/>
                  <p:pic>
                    <p:nvPicPr>
                      <p:cNvPr id="0" name="图片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597" y="3270470"/>
                        <a:ext cx="3128985" cy="547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779313"/>
              </p:ext>
            </p:extLst>
          </p:nvPr>
        </p:nvGraphicFramePr>
        <p:xfrm>
          <a:off x="1537849" y="3961522"/>
          <a:ext cx="299004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19" imgW="1046890" imgH="204165" progId="Equation.DSMT4">
                  <p:embed/>
                </p:oleObj>
              </mc:Choice>
              <mc:Fallback>
                <p:oleObj name="Equation" r:id="rId19" imgW="1046890" imgH="204165" progId="Equation.DSMT4">
                  <p:embed/>
                  <p:pic>
                    <p:nvPicPr>
                      <p:cNvPr id="0" name="图片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849" y="3961522"/>
                        <a:ext cx="299004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39544"/>
              </p:ext>
            </p:extLst>
          </p:nvPr>
        </p:nvGraphicFramePr>
        <p:xfrm>
          <a:off x="6267645" y="3974987"/>
          <a:ext cx="3262077" cy="57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21" imgW="1149335" imgH="204165" progId="Equation.DSMT4">
                  <p:embed/>
                </p:oleObj>
              </mc:Choice>
              <mc:Fallback>
                <p:oleObj name="Equation" r:id="rId21" imgW="1149335" imgH="204165" progId="Equation.DSMT4">
                  <p:embed/>
                  <p:pic>
                    <p:nvPicPr>
                      <p:cNvPr id="0" name="图片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645" y="3974987"/>
                        <a:ext cx="3262077" cy="57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73065"/>
              </p:ext>
            </p:extLst>
          </p:nvPr>
        </p:nvGraphicFramePr>
        <p:xfrm>
          <a:off x="2063552" y="2477820"/>
          <a:ext cx="493866" cy="51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23" imgW="156596" imgH="169553" progId="Equation.DSMT4">
                  <p:embed/>
                </p:oleObj>
              </mc:Choice>
              <mc:Fallback>
                <p:oleObj name="Equation" r:id="rId23" imgW="156596" imgH="169553" progId="Equation.DSMT4">
                  <p:embed/>
                  <p:pic>
                    <p:nvPicPr>
                      <p:cNvPr id="0" name="图片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2477820"/>
                        <a:ext cx="493866" cy="51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34031"/>
              </p:ext>
            </p:extLst>
          </p:nvPr>
        </p:nvGraphicFramePr>
        <p:xfrm>
          <a:off x="2928210" y="2528536"/>
          <a:ext cx="427589" cy="4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24" imgW="156596" imgH="169553" progId="Equation.DSMT4">
                  <p:embed/>
                </p:oleObj>
              </mc:Choice>
              <mc:Fallback>
                <p:oleObj name="Equation" r:id="rId24" imgW="156596" imgH="169553" progId="Equation.DSMT4">
                  <p:embed/>
                  <p:pic>
                    <p:nvPicPr>
                      <p:cNvPr id="0" name="图片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10" y="2528536"/>
                        <a:ext cx="427589" cy="454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9588" y="4742278"/>
            <a:ext cx="1142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对于任意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事件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不等价的是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     )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．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53691"/>
              </p:ext>
            </p:extLst>
          </p:nvPr>
        </p:nvGraphicFramePr>
        <p:xfrm>
          <a:off x="3547254" y="4754904"/>
          <a:ext cx="4937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25" imgW="156596" imgH="169553" progId="Equation.DSMT4">
                  <p:embed/>
                </p:oleObj>
              </mc:Choice>
              <mc:Fallback>
                <p:oleObj name="Equation" r:id="rId25" imgW="156596" imgH="169553" progId="Equation.DSMT4">
                  <p:embed/>
                  <p:pic>
                    <p:nvPicPr>
                      <p:cNvPr id="0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254" y="4754904"/>
                        <a:ext cx="4937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37849"/>
              </p:ext>
            </p:extLst>
          </p:nvPr>
        </p:nvGraphicFramePr>
        <p:xfrm>
          <a:off x="4483358" y="4783026"/>
          <a:ext cx="4270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26" imgW="156596" imgH="169553" progId="Equation.DSMT4">
                  <p:embed/>
                </p:oleObj>
              </mc:Choice>
              <mc:Fallback>
                <p:oleObj name="Equation" r:id="rId26" imgW="156596" imgH="169553" progId="Equation.DSMT4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358" y="4783026"/>
                        <a:ext cx="4270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06492"/>
              </p:ext>
            </p:extLst>
          </p:nvPr>
        </p:nvGraphicFramePr>
        <p:xfrm>
          <a:off x="5612436" y="4809653"/>
          <a:ext cx="1607788" cy="43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27" imgW="689391" imgH="165964" progId="Equation.DSMT4">
                  <p:embed/>
                </p:oleObj>
              </mc:Choice>
              <mc:Fallback>
                <p:oleObj name="Equation" r:id="rId27" imgW="689391" imgH="165964" progId="Equation.DSMT4">
                  <p:embed/>
                  <p:pic>
                    <p:nvPicPr>
                      <p:cNvPr id="0" name="图片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436" y="4809653"/>
                        <a:ext cx="1607788" cy="439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67407" y="5502156"/>
            <a:ext cx="1086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(A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C)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       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．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46717"/>
              </p:ext>
            </p:extLst>
          </p:nvPr>
        </p:nvGraphicFramePr>
        <p:xfrm>
          <a:off x="1487488" y="5608717"/>
          <a:ext cx="11436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29" imgW="436537" imgH="166911" progId="Equation.DSMT4">
                  <p:embed/>
                </p:oleObj>
              </mc:Choice>
              <mc:Fallback>
                <p:oleObj name="Equation" r:id="rId29" imgW="436537" imgH="166911" progId="Equation.DSMT4">
                  <p:embed/>
                  <p:pic>
                    <p:nvPicPr>
                      <p:cNvPr id="0" name="图片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608717"/>
                        <a:ext cx="1143656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91272"/>
              </p:ext>
            </p:extLst>
          </p:nvPr>
        </p:nvGraphicFramePr>
        <p:xfrm>
          <a:off x="3863752" y="5577548"/>
          <a:ext cx="1152128" cy="47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31" imgW="475472" imgH="192759" progId="Equation.DSMT4">
                  <p:embed/>
                </p:oleObj>
              </mc:Choice>
              <mc:Fallback>
                <p:oleObj name="Equation" r:id="rId31" imgW="475472" imgH="192759" progId="Equation.DSMT4">
                  <p:embed/>
                  <p:pic>
                    <p:nvPicPr>
                      <p:cNvPr id="0" name="图片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5577548"/>
                        <a:ext cx="1152128" cy="470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70518"/>
              </p:ext>
            </p:extLst>
          </p:nvPr>
        </p:nvGraphicFramePr>
        <p:xfrm>
          <a:off x="6269257" y="5437735"/>
          <a:ext cx="1433642" cy="64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33" imgW="511329" imgH="230098" progId="Equation.DSMT4">
                  <p:embed/>
                </p:oleObj>
              </mc:Choice>
              <mc:Fallback>
                <p:oleObj name="Equation" r:id="rId33" imgW="511329" imgH="230098" progId="Equation.DSMT4">
                  <p:embed/>
                  <p:pic>
                    <p:nvPicPr>
                      <p:cNvPr id="0" name="图片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257" y="5437735"/>
                        <a:ext cx="1433642" cy="649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1798"/>
              </p:ext>
            </p:extLst>
          </p:nvPr>
        </p:nvGraphicFramePr>
        <p:xfrm>
          <a:off x="8927271" y="5498414"/>
          <a:ext cx="1402125" cy="63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35" imgW="511329" imgH="230098" progId="Equation.DSMT4">
                  <p:embed/>
                </p:oleObj>
              </mc:Choice>
              <mc:Fallback>
                <p:oleObj name="Equation" r:id="rId35" imgW="511329" imgH="230098" progId="Equation.DSMT4">
                  <p:embed/>
                  <p:pic>
                    <p:nvPicPr>
                      <p:cNvPr id="0" name="图片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7271" y="5498414"/>
                        <a:ext cx="1402125" cy="634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3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356" y="-89947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频率及其性质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9425" y="819388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频率的性质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非负性与规范性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有限可加性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71600" y="1501329"/>
                <a:ext cx="1958741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01329"/>
                <a:ext cx="1958741" cy="8302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52359" y="2024360"/>
                <a:ext cx="434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在相同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次实验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59" y="2024360"/>
                <a:ext cx="434740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6279" r="-1683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52359" y="1364571"/>
                <a:ext cx="46841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发生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的次数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频数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59" y="1364571"/>
                <a:ext cx="468416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734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H="1" flipV="1">
            <a:off x="2777327" y="2187540"/>
            <a:ext cx="645189" cy="98430"/>
          </a:xfrm>
          <a:prstGeom prst="straightConnector1">
            <a:avLst/>
          </a:prstGeom>
          <a:ln>
            <a:headEnd type="none" w="lg" len="lg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06212" y="1626181"/>
            <a:ext cx="670277" cy="109485"/>
          </a:xfrm>
          <a:prstGeom prst="straightConnector1">
            <a:avLst/>
          </a:prstGeom>
          <a:ln>
            <a:headEnd type="none" w="lg" len="lg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981411" y="3267660"/>
                <a:ext cx="4137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1" y="3267660"/>
                <a:ext cx="413735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59632" y="4688656"/>
                <a:ext cx="59686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两两互不相容，则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688656"/>
                <a:ext cx="596868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145" t="-16279" r="-817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04277" y="5480744"/>
                <a:ext cx="7364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277" y="5480744"/>
                <a:ext cx="736413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8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105025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五、频率及其性质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79425" y="876882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：抛硬币实验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35186"/>
                  </p:ext>
                </p:extLst>
              </p:nvPr>
            </p:nvGraphicFramePr>
            <p:xfrm>
              <a:off x="1847528" y="1776109"/>
              <a:ext cx="7584504" cy="3657600"/>
            </p:xfrm>
            <a:graphic>
              <a:graphicData uri="http://schemas.openxmlformats.org/drawingml/2006/table">
                <a:tbl>
                  <a:tblPr/>
                  <a:tblGrid>
                    <a:gridCol w="1738803"/>
                    <a:gridCol w="2000039"/>
                    <a:gridCol w="1817949"/>
                    <a:gridCol w="2027713"/>
                  </a:tblGrid>
                  <a:tr h="6941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实验者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0" lang="en-US" altLang="zh-CN" sz="2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kumimoji="0" lang="en-US" altLang="zh-CN" sz="28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8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𝑯</m:t>
                                </m:r>
                                <m:r>
                                  <a:rPr kumimoji="0" lang="en-US" altLang="zh-CN" sz="28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941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德摩根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2048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1061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0.5181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941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蒲丰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4040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2048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0.5069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941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K.</a:t>
                          </a: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皮尔逊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12000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6019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0.5016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K.</a:t>
                          </a: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皮尔逊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24000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12012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0.5005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35186"/>
                  </p:ext>
                </p:extLst>
              </p:nvPr>
            </p:nvGraphicFramePr>
            <p:xfrm>
              <a:off x="1847528" y="1776109"/>
              <a:ext cx="7584504" cy="3657600"/>
            </p:xfrm>
            <a:graphic>
              <a:graphicData uri="http://schemas.openxmlformats.org/drawingml/2006/table">
                <a:tbl>
                  <a:tblPr/>
                  <a:tblGrid>
                    <a:gridCol w="1738803"/>
                    <a:gridCol w="2000039"/>
                    <a:gridCol w="1817949"/>
                    <a:gridCol w="2027713"/>
                  </a:tblGrid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实验者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92988" r="-19268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2416" r="-112081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79580" r="-300" b="-411667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德摩根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2048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1061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0.5181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蒲丰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4040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2048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0.5069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K.</a:t>
                          </a: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皮尔逊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12000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6019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0.5016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K.</a:t>
                          </a:r>
                          <a:r>
                            <a:rPr kumimoji="0" lang="zh-CN" alt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皮尔逊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24000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12012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宋体" pitchFamily="2" charset="-122"/>
                            </a:rPr>
                            <a:t>0.5005</a:t>
                          </a:r>
                          <a:endParaRPr kumimoji="0" lang="zh-CN" alt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宋体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9947920" y="2317042"/>
            <a:ext cx="0" cy="26642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99592" y="5682254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呈现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“稳定性”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407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" y="620688"/>
            <a:ext cx="12192000" cy="720080"/>
          </a:xfrm>
        </p:spPr>
        <p:txBody>
          <a:bodyPr/>
          <a:lstStyle/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本章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知识结构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06780" y="1923108"/>
            <a:ext cx="2743200" cy="27432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概率论的基本概念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938350" y="1813520"/>
            <a:ext cx="2209800" cy="6096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随机实验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938350" y="2829520"/>
            <a:ext cx="2209800" cy="6096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样本空间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938350" y="3845520"/>
            <a:ext cx="2209800" cy="6096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随机事件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938350" y="4861520"/>
            <a:ext cx="2209800" cy="6096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频率与概率</a:t>
            </a:r>
          </a:p>
        </p:txBody>
      </p:sp>
      <p:sp>
        <p:nvSpPr>
          <p:cNvPr id="34" name="右箭头 33"/>
          <p:cNvSpPr/>
          <p:nvPr/>
        </p:nvSpPr>
        <p:spPr>
          <a:xfrm rot="20606246">
            <a:off x="3874896" y="2067989"/>
            <a:ext cx="1045038" cy="281318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4297174" y="2956520"/>
            <a:ext cx="641176" cy="303475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4144774" y="4023319"/>
            <a:ext cx="793576" cy="312437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37" name="右箭头 36"/>
          <p:cNvSpPr/>
          <p:nvPr/>
        </p:nvSpPr>
        <p:spPr>
          <a:xfrm rot="2061695">
            <a:off x="3647528" y="4770838"/>
            <a:ext cx="1395435" cy="321157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706374" y="5483696"/>
            <a:ext cx="2209800" cy="6096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等可能概型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8420358" y="2118320"/>
            <a:ext cx="1600200" cy="12954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条件</a:t>
            </a:r>
            <a:endParaRPr lang="en-US" altLang="zh-CN" sz="32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概率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8420358" y="4023320"/>
            <a:ext cx="1600200" cy="12954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独立性</a:t>
            </a:r>
          </a:p>
        </p:txBody>
      </p:sp>
      <p:sp>
        <p:nvSpPr>
          <p:cNvPr id="41" name="右箭头 40"/>
          <p:cNvSpPr/>
          <p:nvPr/>
        </p:nvSpPr>
        <p:spPr>
          <a:xfrm>
            <a:off x="7324925" y="3322005"/>
            <a:ext cx="1062674" cy="693065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42" name="右箭头 41"/>
          <p:cNvSpPr/>
          <p:nvPr/>
        </p:nvSpPr>
        <p:spPr>
          <a:xfrm rot="5400000">
            <a:off x="2498214" y="4969810"/>
            <a:ext cx="641176" cy="303475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C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105024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五、频率及其性质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9425" y="833340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：抛硬币实验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：英文中特定字母出现频率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19311"/>
              </p:ext>
            </p:extLst>
          </p:nvPr>
        </p:nvGraphicFramePr>
        <p:xfrm>
          <a:off x="1775522" y="2504332"/>
          <a:ext cx="8712966" cy="3657600"/>
        </p:xfrm>
        <a:graphic>
          <a:graphicData uri="http://schemas.openxmlformats.org/drawingml/2006/table">
            <a:tbl>
              <a:tblPr/>
              <a:tblGrid>
                <a:gridCol w="1452161"/>
                <a:gridCol w="1452161"/>
                <a:gridCol w="1452161"/>
                <a:gridCol w="1452161"/>
                <a:gridCol w="1452161"/>
                <a:gridCol w="1452161"/>
              </a:tblGrid>
              <a:tr h="70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+mn-cs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+mn-cs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+mn-cs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+mn-cs"/>
                        </a:rPr>
                        <a:t>频率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0.1268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0.0707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0.0060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0.0978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0.0706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0.0010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0.0788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0.0634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0.0009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0.0776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0.0006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0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381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五、频率及其性质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9425" y="876882"/>
            <a:ext cx="8664575" cy="316835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：抛硬币实验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：英文中特定字母出现频率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猜想：当实验次数充分大时，频率趋于稳定？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59632" y="4261258"/>
            <a:ext cx="9444880" cy="175650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indent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FF00"/>
              </a:buClr>
            </a:pPr>
            <a:r>
              <a:rPr lang="zh-CN" altLang="en-US" sz="3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频率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稳定性即通常所说的</a:t>
            </a:r>
            <a:r>
              <a:rPr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统计规律性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，其稳定值是事件在一次试验中发生的可能性大小的</a:t>
            </a:r>
            <a:r>
              <a:rPr lang="zh-CN" altLang="en-US" sz="3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数－－</a:t>
            </a:r>
            <a:r>
              <a:rPr lang="zh-CN" altLang="en-US" sz="36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</a:t>
            </a:r>
            <a:r>
              <a:rPr lang="zh-CN" altLang="en-US" sz="3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2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79425" y="746818"/>
            <a:ext cx="11010285" cy="511256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、概率定义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1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非负性：</a:t>
            </a:r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规范性：</a:t>
            </a:r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可列可加性：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9792" y="3489581"/>
                <a:ext cx="55920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/>
                  <a:t>对于每一个事件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/>
                  <a:t>，有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800" smtClean="0"/>
                  <a:t>；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489581"/>
                <a:ext cx="559204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290" t="-16279" r="-87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71600" y="1461662"/>
                <a:ext cx="61926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是随机实验，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是它的样本空间，</a:t>
                </a:r>
                <a:endParaRPr lang="zh-CN" alt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61662"/>
                <a:ext cx="61926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969" t="-15116" r="-137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31343" y="4165554"/>
                <a:ext cx="50860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/>
                  <a:t>对于</a:t>
                </a:r>
                <a:r>
                  <a:rPr lang="zh-CN" altLang="en-US" sz="2800"/>
                  <a:t>必然事件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/>
                  <a:t>，</a:t>
                </a:r>
                <a:r>
                  <a:rPr lang="zh-CN" altLang="en-US" sz="2800" smtClean="0"/>
                  <a:t>有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smtClean="0"/>
                  <a:t>；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343" y="4165554"/>
                <a:ext cx="508600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398" t="-16279" r="-119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403065" y="4841527"/>
                <a:ext cx="571727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 ，则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65" y="4841527"/>
                <a:ext cx="5717271" cy="557910"/>
              </a:xfrm>
              <a:prstGeom prst="rect">
                <a:avLst/>
              </a:prstGeom>
              <a:blipFill rotWithShape="1">
                <a:blip r:embed="rId5"/>
                <a:stretch>
                  <a:fillRect l="-2132" t="-14130" r="-1279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55403" y="5552190"/>
                <a:ext cx="6224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∪⋯)=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03" y="5552190"/>
                <a:ext cx="62249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20272" y="1461662"/>
                <a:ext cx="4548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的每</a:t>
                </a:r>
                <a:r>
                  <a:rPr lang="zh-CN" altLang="en-US" sz="2800">
                    <a:latin typeface="Cambria Math" panose="02040503050406030204" pitchFamily="18" charset="0"/>
                  </a:rPr>
                  <a:t>一个事件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latin typeface="Cambria Math" panose="02040503050406030204" pitchFamily="18" charset="0"/>
                  </a:rPr>
                  <a:t>赋予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461662"/>
                <a:ext cx="454833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815" t="-15116" r="-1475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559278" y="2137635"/>
                <a:ext cx="3930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>
                    <a:latin typeface="Cambria Math" panose="02040503050406030204" pitchFamily="18" charset="0"/>
                  </a:rPr>
                  <a:t>如果集合函数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>
                    <a:latin typeface="Cambria Math" panose="02040503050406030204" pitchFamily="18" charset="0"/>
                  </a:rPr>
                  <a:t>满足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278" y="2137635"/>
                <a:ext cx="3930432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3101" t="-1529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7201" y="2137635"/>
                <a:ext cx="39106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一个实数，记为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137635"/>
                <a:ext cx="3910607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3115" t="-15294" r="-1246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151784" y="2137635"/>
                <a:ext cx="36655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称之为事件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zh-CN" altLang="en-US" sz="280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m:rPr>
                        <m:nor/>
                      </m:rPr>
                      <a:rPr lang="zh-CN" altLang="en-US" sz="28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2137635"/>
                <a:ext cx="3665567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3328" t="-1529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79376" y="2813608"/>
            <a:ext cx="2028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Cambria Math" panose="02040503050406030204" pitchFamily="18" charset="0"/>
              </a:rPr>
              <a:t>如下条件：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1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79425" y="862368"/>
            <a:ext cx="11089183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公理化定义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4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统计定义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20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双色球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红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，蓝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买一次中特等奖的概率？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40202" y="3382648"/>
                <a:ext cx="66771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/>
                  <a:t>随机事件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smtClean="0"/>
                  <a:t>在</a:t>
                </a:r>
                <a:r>
                  <a:rPr lang="zh-CN" altLang="en-US" sz="2800"/>
                  <a:t>试验中发生的</a:t>
                </a:r>
                <a:r>
                  <a:rPr lang="zh-CN" altLang="en-US" sz="2800">
                    <a:solidFill>
                      <a:srgbClr val="0000FF"/>
                    </a:solidFill>
                  </a:rPr>
                  <a:t>可能性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sz="2800" smtClean="0"/>
                  <a:t>。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02" y="3382648"/>
                <a:ext cx="667714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826" t="-16279" r="-548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479425" y="2139348"/>
            <a:ext cx="2088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确的结论</a:t>
            </a:r>
            <a:r>
              <a:rPr lang="zh-CN" altLang="en-US" sz="2800" smtClean="0">
                <a:latin typeface="Cambria Math" panose="02040503050406030204" pitchFamily="18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758908" y="5415298"/>
                <a:ext cx="5929380" cy="775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17721088</m:t>
                        </m:r>
                      </m:den>
                    </m:f>
                  </m:oMath>
                </a14:m>
                <a:r>
                  <a:rPr lang="zh-CN" altLang="en-US" sz="2800" smtClean="0">
                    <a:solidFill>
                      <a:srgbClr val="0000FF"/>
                    </a:solidFill>
                  </a:rPr>
                  <a:t>（约为一亿分之六）</a:t>
                </a:r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08" y="5415298"/>
                <a:ext cx="5929380" cy="775662"/>
              </a:xfrm>
              <a:prstGeom prst="rect">
                <a:avLst/>
              </a:prstGeom>
              <a:blipFill rotWithShape="1">
                <a:blip r:embed="rId3"/>
                <a:stretch>
                  <a:fillRect r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124000" y="1585596"/>
            <a:ext cx="10516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Cambria Math" panose="02040503050406030204" pitchFamily="18" charset="0"/>
              </a:rPr>
              <a:t>上述概率定义为公理化定义</a:t>
            </a:r>
            <a:r>
              <a:rPr lang="zh-CN" altLang="en-US" sz="2800" smtClean="0">
                <a:latin typeface="Cambria Math" panose="02040503050406030204" pitchFamily="18" charset="0"/>
              </a:rPr>
              <a:t>，</a:t>
            </a:r>
            <a:r>
              <a:rPr lang="zh-CN" altLang="en-US" sz="2800">
                <a:latin typeface="Cambria Math" panose="02040503050406030204" pitchFamily="18" charset="0"/>
              </a:rPr>
              <a:t>是人们在长期实践中总结</a:t>
            </a:r>
            <a:r>
              <a:rPr lang="zh-CN" altLang="en-US" sz="2800" smtClean="0">
                <a:latin typeface="Cambria Math" panose="02040503050406030204" pitchFamily="18" charset="0"/>
              </a:rPr>
              <a:t>出来</a:t>
            </a:r>
            <a:r>
              <a:rPr lang="zh-CN" altLang="en-US" sz="2800">
                <a:latin typeface="Cambria Math" panose="02040503050406030204" pitchFamily="18" charset="0"/>
              </a:rPr>
              <a:t>的</a:t>
            </a:r>
            <a:r>
              <a:rPr lang="zh-CN" altLang="en-US" sz="2800" smtClean="0">
                <a:latin typeface="Cambria Math" panose="02040503050406030204" pitchFamily="18" charset="0"/>
              </a:rPr>
              <a:t>正</a:t>
            </a:r>
            <a:endParaRPr lang="zh-CN" altLang="en-US" sz="28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59" y="-90511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79376" y="490624"/>
            <a:ext cx="8664575" cy="511256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、概率的性质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不可能事件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335065" y="1422016"/>
                <a:ext cx="1688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65" y="1422016"/>
                <a:ext cx="168809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06530" y="2195345"/>
                <a:ext cx="4401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=1,2,⋯</m:t>
                        </m:r>
                      </m:e>
                    </m:d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，则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30" y="2195345"/>
                <a:ext cx="440126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909" t="-16279" r="-166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73247" y="219534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证明：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>
                <a:spLocks noChangeAspect="1"/>
              </p:cNvSpPr>
              <p:nvPr/>
            </p:nvSpPr>
            <p:spPr>
              <a:xfrm>
                <a:off x="6268064" y="1944229"/>
                <a:ext cx="1448152" cy="952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64" y="1944229"/>
                <a:ext cx="1448152" cy="9526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906530" y="2968674"/>
                <a:ext cx="5457456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=1,2,⋯</m:t>
                        </m:r>
                      </m:e>
                    </m:d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30" y="2968674"/>
                <a:ext cx="5457456" cy="557910"/>
              </a:xfrm>
              <a:prstGeom prst="rect">
                <a:avLst/>
              </a:prstGeom>
              <a:blipFill rotWithShape="0">
                <a:blip r:embed="rId5"/>
                <a:stretch>
                  <a:fillRect l="-2346" t="-15217" r="-1341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1906530" y="377669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由可列可加性得：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836319" y="4274256"/>
                <a:ext cx="7004097" cy="1274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(∅)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19" y="4274256"/>
                <a:ext cx="7004097" cy="12740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906530" y="5783852"/>
                <a:ext cx="4121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由非负性知：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30" y="5783852"/>
                <a:ext cx="4121449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107" t="-16279" r="-1627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095941" y="5783852"/>
                <a:ext cx="2481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41" y="5783852"/>
                <a:ext cx="2481577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5160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79425" y="785148"/>
            <a:ext cx="8664575" cy="511256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有限可加性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63552" y="2219888"/>
                <a:ext cx="83204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∪⋯∪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219888"/>
                <a:ext cx="832048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24694" y="1452384"/>
                <a:ext cx="74956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是两两互不相容的事件，则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94" y="1452384"/>
                <a:ext cx="749564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09" t="-16279" r="-325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843675" y="2987392"/>
                <a:ext cx="51421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=∅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+2,⋯)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75" y="2987392"/>
                <a:ext cx="514211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370" t="-16279" r="-142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788021" y="298739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证明：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04248" y="298739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从而有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20267" y="3754896"/>
                <a:ext cx="4819974" cy="1105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∪⋯∪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267" y="3754896"/>
                <a:ext cx="4819974" cy="1105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127415" y="3844906"/>
                <a:ext cx="1776897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15" y="3844906"/>
                <a:ext cx="1776897" cy="10993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标注 31"/>
          <p:cNvSpPr/>
          <p:nvPr/>
        </p:nvSpPr>
        <p:spPr>
          <a:xfrm>
            <a:off x="9155832" y="3947098"/>
            <a:ext cx="1116632" cy="720080"/>
          </a:xfrm>
          <a:prstGeom prst="wedgeRoundRectCallout">
            <a:avLst>
              <a:gd name="adj1" fmla="val -74405"/>
              <a:gd name="adj2" fmla="val 2943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可列</a:t>
            </a:r>
            <a:endParaRPr lang="en-US" altLang="zh-CN" sz="2000" b="1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可加性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159896" y="5423801"/>
                <a:ext cx="43016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5423801"/>
                <a:ext cx="430169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42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4769712" y="5423801"/>
            <a:ext cx="288032" cy="4210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>
            <a:off x="9654749" y="5294593"/>
            <a:ext cx="1553819" cy="720080"/>
          </a:xfrm>
          <a:prstGeom prst="wedgeRoundRectCallout">
            <a:avLst>
              <a:gd name="adj1" fmla="val -47214"/>
              <a:gd name="adj2" fmla="val 33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不可能事件的概率为零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739587" y="5104354"/>
                <a:ext cx="239770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87" y="5104354"/>
                <a:ext cx="2397708" cy="11005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  <p:bldP spid="28" grpId="0"/>
      <p:bldP spid="29" grpId="0"/>
      <p:bldP spid="32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104461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79425" y="833340"/>
            <a:ext cx="8664575" cy="1493004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差事件的概率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88085" y="2184555"/>
                <a:ext cx="44072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rgbClr val="0000FF"/>
                    </a:solidFill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85" y="2184555"/>
                <a:ext cx="440729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6279" r="-1798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792636" y="2887698"/>
                <a:ext cx="184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36" y="2887698"/>
                <a:ext cx="184646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6601" t="-16279" r="-5611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72469" y="1606264"/>
                <a:ext cx="3533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是两个事件，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69" y="1606264"/>
                <a:ext cx="353366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448" t="-16279" r="-2241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788021" y="28876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证明：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426492" y="2887698"/>
                <a:ext cx="42497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从而有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492" y="2887698"/>
                <a:ext cx="4249753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869" t="-16279" r="-1865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标注 22"/>
          <p:cNvSpPr/>
          <p:nvPr/>
        </p:nvSpPr>
        <p:spPr>
          <a:xfrm>
            <a:off x="6744072" y="1085271"/>
            <a:ext cx="1800200" cy="465922"/>
          </a:xfrm>
          <a:prstGeom prst="wedgeRoundRectCallout">
            <a:avLst>
              <a:gd name="adj1" fmla="val -75811"/>
              <a:gd name="adj2" fmla="val 7479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注意此条件！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792636" y="4293984"/>
                <a:ext cx="38558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36" y="4293984"/>
                <a:ext cx="3855864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6279" r="-221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47124" y="1606264"/>
                <a:ext cx="184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124" y="1606264"/>
                <a:ext cx="1846468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6954" t="-16279" r="-562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6562308" y="160626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则有：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498433" y="2184555"/>
                <a:ext cx="2630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433" y="2184555"/>
                <a:ext cx="263001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83479"/>
              </p:ext>
            </p:extLst>
          </p:nvPr>
        </p:nvGraphicFramePr>
        <p:xfrm>
          <a:off x="8040216" y="4356944"/>
          <a:ext cx="2801938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10" imgW="2793101" imgH="1808334" progId="Visio.Drawing.11">
                  <p:embed/>
                </p:oleObj>
              </mc:Choice>
              <mc:Fallback>
                <p:oleObj name="Visio" r:id="rId10" imgW="2793101" imgH="1808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4356944"/>
                        <a:ext cx="2801938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792636" y="3590841"/>
                <a:ext cx="38713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36" y="3590841"/>
                <a:ext cx="387131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3150" t="-16279" r="-2205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5326025" y="359084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由概率的</a:t>
            </a:r>
            <a:r>
              <a:rPr lang="zh-CN" altLang="en-US" sz="2800" i="0" smtClean="0">
                <a:solidFill>
                  <a:srgbClr val="0000FF"/>
                </a:solidFill>
                <a:latin typeface="+mj-lt"/>
              </a:rPr>
              <a:t>有限可加性</a:t>
            </a:r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2636" y="499712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又由概率的</a:t>
            </a:r>
            <a:r>
              <a:rPr lang="zh-CN" altLang="en-US" sz="2800" i="0" smtClean="0">
                <a:solidFill>
                  <a:srgbClr val="0000FF"/>
                </a:solidFill>
                <a:latin typeface="+mj-lt"/>
              </a:rPr>
              <a:t>非负性</a:t>
            </a:r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176634" y="5700267"/>
                <a:ext cx="2279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34" y="5700267"/>
                <a:ext cx="2279406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5364088" y="42939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移项即可。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 animBg="1"/>
      <p:bldP spid="37" grpId="0"/>
      <p:bldP spid="38" grpId="0"/>
      <p:bldP spid="40" grpId="0"/>
      <p:bldP spid="41" grpId="0"/>
      <p:bldP spid="42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21765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79425" y="847854"/>
            <a:ext cx="10297095" cy="540060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“减法公式”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任一事件概率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843675" y="3923792"/>
                <a:ext cx="2434897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75" y="3923792"/>
                <a:ext cx="2434897" cy="524118"/>
              </a:xfrm>
              <a:prstGeom prst="rect">
                <a:avLst/>
              </a:prstGeom>
              <a:blipFill rotWithShape="1">
                <a:blip r:embed="rId2"/>
                <a:stretch>
                  <a:fillRect l="-5000" t="-16279" r="-4000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788021" y="39246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证明：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14604" y="1044714"/>
                <a:ext cx="46108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是两个事件，则有：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04" y="1044714"/>
                <a:ext cx="461087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642" t="-16279" r="-1321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063552" y="1764259"/>
                <a:ext cx="5315237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764259"/>
                <a:ext cx="5315237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129420" y="1765158"/>
                <a:ext cx="28385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20" y="1765158"/>
                <a:ext cx="283853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808822" y="2484702"/>
                <a:ext cx="40065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是任一事件，则有：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22" y="2484702"/>
                <a:ext cx="400654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3196" t="-16471" r="-1674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516965" y="2484704"/>
                <a:ext cx="16948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65" y="2484704"/>
                <a:ext cx="169482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768208" y="3175219"/>
                <a:ext cx="30078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，有：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208" y="3175219"/>
                <a:ext cx="300787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049" t="-16279" r="-263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504512" y="3174324"/>
                <a:ext cx="288136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12" y="3174324"/>
                <a:ext cx="2881365" cy="5241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937303" y="3923796"/>
                <a:ext cx="2136932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03" y="3923796"/>
                <a:ext cx="2136932" cy="524118"/>
              </a:xfrm>
              <a:prstGeom prst="rect">
                <a:avLst/>
              </a:prstGeom>
              <a:blipFill rotWithShape="1">
                <a:blip r:embed="rId10"/>
                <a:stretch>
                  <a:fillRect l="-6000" t="-16279" r="-4571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5796136" y="392469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有：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422547" y="4644235"/>
                <a:ext cx="5930341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47" y="4644235"/>
                <a:ext cx="5930341" cy="5246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8650540" y="4645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即证。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1475656" y="5384358"/>
                <a:ext cx="32099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84358"/>
                <a:ext cx="3209917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50515" y="5384358"/>
                <a:ext cx="31816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15" y="5384358"/>
                <a:ext cx="318164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9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/>
      <p:bldP spid="46" grpId="0"/>
      <p:bldP spid="47" grpId="0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9022" y="-99392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79425" y="847854"/>
            <a:ext cx="8664575" cy="511256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加法公式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3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变形形式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842956" y="2344260"/>
                <a:ext cx="43307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56" y="2344260"/>
                <a:ext cx="433073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813" t="-16471" r="-1828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788021" y="234426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证明：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99361" y="991870"/>
                <a:ext cx="5329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是任意两个事件，则有：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61" y="991870"/>
                <a:ext cx="5329023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403" t="-16279" r="-915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078995" y="1668065"/>
                <a:ext cx="55372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95" y="1668065"/>
                <a:ext cx="553728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1584" y="2344260"/>
                <a:ext cx="2884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，有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4" y="2344260"/>
                <a:ext cx="288489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440" t="-16471" r="-2960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03333" y="2344260"/>
                <a:ext cx="33491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333" y="2344260"/>
                <a:ext cx="334918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3636" t="-16471" r="-2545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000319" y="5049040"/>
                <a:ext cx="5615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19" y="5049040"/>
                <a:ext cx="561596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763688" y="3020455"/>
                <a:ext cx="51053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20455"/>
                <a:ext cx="510530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307330" y="3696650"/>
                <a:ext cx="40266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330" y="3696650"/>
                <a:ext cx="402668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标注 40"/>
          <p:cNvSpPr/>
          <p:nvPr/>
        </p:nvSpPr>
        <p:spPr>
          <a:xfrm>
            <a:off x="7411163" y="3145227"/>
            <a:ext cx="1666528" cy="556002"/>
          </a:xfrm>
          <a:prstGeom prst="wedgeRoundRectCallout">
            <a:avLst>
              <a:gd name="adj1" fmla="val -94429"/>
              <a:gd name="adj2" fmla="val -36947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有限可加性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7232206" y="4219870"/>
            <a:ext cx="1528085" cy="556002"/>
          </a:xfrm>
          <a:prstGeom prst="wedgeRoundRectCallout">
            <a:avLst>
              <a:gd name="adj1" fmla="val -76756"/>
              <a:gd name="adj2" fmla="val -65977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0000FF"/>
                </a:solidFill>
              </a:rPr>
              <a:t>包含关系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000447" y="5725234"/>
                <a:ext cx="56158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47" y="5725234"/>
                <a:ext cx="561583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6205" y="-119539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79425" y="818826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加法公式推广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449" y="96284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三个事件时</a:t>
            </a:r>
            <a:r>
              <a:rPr lang="zh-CN" altLang="en-US" sz="2800" smtClean="0">
                <a:solidFill>
                  <a:schemeClr val="tx1"/>
                </a:solidFill>
              </a:rPr>
              <a:t>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8363" y="294696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多个事件时：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55674" y="1624215"/>
                <a:ext cx="76646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74" y="1624215"/>
                <a:ext cx="766466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096304" y="2285588"/>
                <a:ext cx="46744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04" y="2285588"/>
                <a:ext cx="467442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188890" y="3608334"/>
                <a:ext cx="6633419" cy="1320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0" y="3608334"/>
                <a:ext cx="6633419" cy="13208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319364" y="5067298"/>
                <a:ext cx="8321252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64" y="5067298"/>
                <a:ext cx="8321252" cy="11866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1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7" y="-101598"/>
            <a:ext cx="12192000" cy="72008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、随机现象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695400" y="1035413"/>
            <a:ext cx="6336704" cy="532859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自然界和社会上发生的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现象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现象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随机现象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105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社会中的现象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在地球表面向上抛一物品会下落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抛硬币观察是正面还是反面朝上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杭州移动公司明天的被呼叫次数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503712" y="1760059"/>
            <a:ext cx="28083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特征：结果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endParaRPr lang="zh-CN" altLang="en-US" sz="2800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3472166" y="2427805"/>
            <a:ext cx="61522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84250" indent="-9842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特征：结果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不确定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，但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统计规律性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528048" y="3843724"/>
            <a:ext cx="2484784" cy="6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8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63544" y="4468997"/>
            <a:ext cx="2088232" cy="63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SzPct val="75000"/>
            </a:pP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563544" y="5076957"/>
            <a:ext cx="2088232" cy="63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</a:t>
            </a:r>
          </a:p>
        </p:txBody>
      </p:sp>
    </p:spTree>
    <p:extLst>
      <p:ext uri="{BB962C8B-B14F-4D97-AF65-F5344CB8AC3E}">
        <p14:creationId xmlns:p14="http://schemas.microsoft.com/office/powerpoint/2010/main" val="200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113344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79425" y="776248"/>
            <a:ext cx="8664575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47664" y="848257"/>
                <a:ext cx="9516888" cy="70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，在如下条件下求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/>
                  <a:t>的值</a:t>
                </a:r>
                <a:r>
                  <a:rPr lang="zh-CN" altLang="en-US" sz="2800" smtClean="0"/>
                  <a:t>：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48257"/>
                <a:ext cx="9516888" cy="702885"/>
              </a:xfrm>
              <a:prstGeom prst="rect">
                <a:avLst/>
              </a:prstGeom>
              <a:blipFill rotWithShape="1">
                <a:blip r:embed="rId2"/>
                <a:stretch>
                  <a:fillRect l="-1345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63688" y="1565834"/>
                <a:ext cx="6732549" cy="703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+mj-lt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互斥；</a:t>
                </a:r>
                <a:r>
                  <a:rPr lang="en-US" altLang="zh-CN" sz="2800" i="0" dirty="0" smtClean="0">
                    <a:solidFill>
                      <a:schemeClr val="tx1"/>
                    </a:solidFill>
                    <a:latin typeface="+mj-lt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；</a:t>
                </a:r>
                <a:r>
                  <a:rPr lang="en-US" altLang="zh-CN" sz="2800" i="0" dirty="0" smtClean="0">
                    <a:solidFill>
                      <a:schemeClr val="tx1"/>
                    </a:solidFill>
                    <a:latin typeface="+mj-lt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565834"/>
                <a:ext cx="6732549" cy="703654"/>
              </a:xfrm>
              <a:prstGeom prst="rect">
                <a:avLst/>
              </a:prstGeom>
              <a:blipFill rotWithShape="1">
                <a:blip r:embed="rId3"/>
                <a:stretch>
                  <a:fillRect l="-1810"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17828" y="2285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0" smtClean="0">
                <a:solidFill>
                  <a:schemeClr val="tx1"/>
                </a:solidFill>
                <a:latin typeface="+mj-lt"/>
              </a:rPr>
              <a:t>解：</a:t>
            </a:r>
            <a:endParaRPr lang="zh-CN" alt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31180" y="2284180"/>
                <a:ext cx="4518994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+mj-lt"/>
                  </a:rPr>
                  <a:t>(1)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由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互斥，则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</a:rPr>
                  <a:t>，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80" y="2284180"/>
                <a:ext cx="4518994" cy="524118"/>
              </a:xfrm>
              <a:prstGeom prst="rect">
                <a:avLst/>
              </a:prstGeom>
              <a:blipFill rotWithShape="1">
                <a:blip r:embed="rId4"/>
                <a:stretch>
                  <a:fillRect l="-2695" t="-16279" r="-148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652120" y="2284180"/>
                <a:ext cx="2450799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从而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，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284180"/>
                <a:ext cx="2450799" cy="524118"/>
              </a:xfrm>
              <a:prstGeom prst="rect">
                <a:avLst/>
              </a:prstGeom>
              <a:blipFill rotWithShape="1">
                <a:blip r:embed="rId5"/>
                <a:stretch>
                  <a:fillRect l="-4975" t="-16279" r="-3980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693006" y="2822990"/>
                <a:ext cx="4129592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006" y="2822990"/>
                <a:ext cx="4129592" cy="700705"/>
              </a:xfrm>
              <a:prstGeom prst="rect">
                <a:avLst/>
              </a:prstGeom>
              <a:blipFill rotWithShape="1">
                <a:blip r:embed="rId6"/>
                <a:stretch>
                  <a:fillRect l="-3102" r="-1920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31180" y="3538387"/>
                <a:ext cx="76333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smtClean="0">
                    <a:latin typeface="+mj-lt"/>
                  </a:rPr>
                  <a:t>(2)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由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，则由事件的关系和差事件的概率得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80" y="3538387"/>
                <a:ext cx="763330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596" t="-16279" r="-239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693006" y="4076299"/>
                <a:ext cx="6727611" cy="703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；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006" y="4076299"/>
                <a:ext cx="6727611" cy="703398"/>
              </a:xfrm>
              <a:prstGeom prst="rect">
                <a:avLst/>
              </a:prstGeom>
              <a:blipFill rotWithShape="1">
                <a:blip r:embed="rId8"/>
                <a:stretch>
                  <a:fillRect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331180" y="4794389"/>
                <a:ext cx="3284682" cy="703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smtClean="0">
                    <a:latin typeface="+mj-lt"/>
                  </a:rPr>
                  <a:t>(3)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由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800" i="0" smtClean="0">
                    <a:solidFill>
                      <a:schemeClr val="tx1"/>
                    </a:solidFill>
                    <a:latin typeface="+mj-lt"/>
                  </a:rPr>
                  <a:t>，则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80" y="4794389"/>
                <a:ext cx="3284682" cy="703654"/>
              </a:xfrm>
              <a:prstGeom prst="rect">
                <a:avLst/>
              </a:prstGeom>
              <a:blipFill rotWithShape="1">
                <a:blip r:embed="rId9"/>
                <a:stretch>
                  <a:fillRect l="-3711" r="-2783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495600" y="5512736"/>
                <a:ext cx="6983450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800" smtClean="0">
                    <a:solidFill>
                      <a:schemeClr val="tx1"/>
                    </a:solidFill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512736"/>
                <a:ext cx="6983450" cy="704552"/>
              </a:xfrm>
              <a:prstGeom prst="rect">
                <a:avLst/>
              </a:prstGeom>
              <a:blipFill rotWithShape="1">
                <a:blip r:embed="rId10"/>
                <a:stretch>
                  <a:fillRect r="-785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113344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六、概率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056" y="620688"/>
                <a:ext cx="11521231" cy="1523522"/>
              </a:xfrm>
            </p:spPr>
            <p:txBody>
              <a:bodyPr/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  </a:t>
                </a:r>
                <a:r>
                  <a:rPr lang="zh-CN" altLang="zh-CN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=0,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𝐴</m:t>
                    </m:r>
                    <m:r>
                      <a:rPr lang="en-US" altLang="zh-CN" sz="2800" b="0">
                        <a:latin typeface="Cambria Math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</a:rPr>
                      <m:t>𝐵</m:t>
                    </m:r>
                    <m:r>
                      <a:rPr lang="en-US" altLang="zh-CN" sz="2800" b="0" i="1">
                        <a:latin typeface="Cambria Math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zh-CN" sz="2800" dirty="0"/>
                  <a:t>恰好发生一个的概率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.</m:t>
                    </m:r>
                  </m:oMath>
                </a14:m>
                <a:r>
                  <a:rPr lang="zh-CN" altLang="zh-CN" sz="2800" dirty="0"/>
                  <a:t>（</a:t>
                </a:r>
                <a:r>
                  <a:rPr lang="en-US" altLang="zh-CN" sz="2800" dirty="0"/>
                  <a:t>2020</a:t>
                </a:r>
                <a:r>
                  <a:rPr lang="zh-CN" altLang="zh-CN" sz="2800" dirty="0"/>
                  <a:t>考研题</a:t>
                </a:r>
                <a:r>
                  <a:rPr lang="zh-CN" altLang="zh-CN" sz="2800" dirty="0" smtClean="0"/>
                  <a:t>）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56" y="620688"/>
                <a:ext cx="11521231" cy="1523522"/>
              </a:xfrm>
              <a:blipFill rotWithShape="1"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806" y="1801844"/>
                <a:ext cx="11161240" cy="460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解：因为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𝐴</m:t>
                    </m:r>
                    <m:r>
                      <a:rPr lang="en-US" altLang="zh-CN" sz="2800" b="0">
                        <a:latin typeface="Cambria Math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</a:rPr>
                      <m:t>𝐵</m:t>
                    </m:r>
                    <m:r>
                      <a:rPr lang="en-US" altLang="zh-CN" sz="2800" b="0" i="1">
                        <a:latin typeface="Cambria Math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zh-CN" sz="2800" dirty="0"/>
                  <a:t>恰好发生一个的概率</a:t>
                </a:r>
                <a:r>
                  <a:rPr lang="zh-CN" altLang="en-US" sz="2800" dirty="0"/>
                  <a:t>是</a:t>
                </a:r>
                <a:endParaRPr lang="en-US" altLang="zh-C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>
                          <a:latin typeface="Cambria Math"/>
                        </a:rPr>
                        <m:t>+</m:t>
                      </m:r>
                      <m:r>
                        <a:rPr lang="en-US" altLang="zh-CN" sz="28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>
                          <a:latin typeface="Cambria Math"/>
                        </a:rPr>
                        <m:t>+</m:t>
                      </m:r>
                      <m:r>
                        <a:rPr lang="en-US" altLang="zh-CN" sz="28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en-US" sz="2800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zh-CN" sz="2800" b="0" i="1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altLang="zh-CN" sz="2800" b="0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zh-CN" altLang="zh-CN" sz="2800" dirty="0"/>
                  <a:t>（事件的运算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∪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zh-CN" sz="2800" dirty="0" smtClean="0"/>
                  <a:t>）</a:t>
                </a:r>
                <a:r>
                  <a:rPr lang="zh-CN" altLang="en-US" sz="2800" dirty="0" smtClean="0"/>
                  <a:t>，再由减法公式</a:t>
                </a:r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altLang="zh-CN" sz="2800" b="0" i="1">
                                      <a:latin typeface="Cambria Math"/>
                                    </a:rPr>
                                    <m:t>∪</m:t>
                                  </m:r>
                                  <m:r>
                                    <a:rPr lang="en-US" altLang="zh-CN" sz="2800" b="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zh-CN" sz="2800" b="0" i="1">
                          <a:latin typeface="Cambria Math"/>
                        </a:rPr>
                        <m:t>=</m:t>
                      </m:r>
                      <m:r>
                        <a:rPr lang="en-US" altLang="zh-CN" sz="28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>
                          <a:latin typeface="Cambria Math"/>
                        </a:rPr>
                        <m:t>−</m:t>
                      </m:r>
                      <m:r>
                        <a:rPr lang="en-US" altLang="zh-CN" sz="2800" b="0" i="1"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b="0" i="1">
                              <a:latin typeface="Cambria Math"/>
                            </a:rPr>
                            <m:t>∩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CN" sz="2800" b="0" i="1">
                                  <a:latin typeface="Cambria Math"/>
                                </a:rPr>
                                <m:t>∪</m:t>
                              </m:r>
                              <m:r>
                                <a:rPr lang="en-US" altLang="zh-CN" sz="2800" b="0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en-US" sz="2800" dirty="0" smtClean="0"/>
                  <a:t>又因为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∩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2800" b="0" i="1">
                                <a:latin typeface="Cambria Math"/>
                              </a:rPr>
                              <m:t>∪</m:t>
                            </m:r>
                            <m:r>
                              <a:rPr lang="en-US" altLang="zh-CN" sz="2800" b="0" i="1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∪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𝐴𝐶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𝐴𝐵𝐶</m:t>
                        </m:r>
                      </m:e>
                    </m:d>
                  </m:oMath>
                </a14:m>
                <a:endParaRPr lang="zh-CN" altLang="zh-CN" sz="2800" dirty="0"/>
              </a:p>
              <a:p>
                <a:r>
                  <a:rPr lang="zh-CN" altLang="en-US" sz="2800" dirty="0" smtClean="0"/>
                  <a:t>所以             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</a:rPr>
                      <m:t>𝐴𝐵𝐶</m:t>
                    </m:r>
                    <m:r>
                      <a:rPr lang="en-US" altLang="zh-CN" sz="2800" b="0" i="1">
                        <a:latin typeface="Cambria Math"/>
                      </a:rPr>
                      <m:t>)</m:t>
                    </m:r>
                  </m:oMath>
                </a14:m>
                <a:endParaRPr lang="zh-CN" altLang="zh-CN" sz="2800" dirty="0"/>
              </a:p>
              <a:p>
                <a:r>
                  <a:rPr lang="en-US" altLang="zh-CN" sz="2800" dirty="0"/>
                  <a:t>         </a:t>
                </a:r>
                <a:r>
                  <a:rPr lang="zh-CN" altLang="zh-CN" sz="2800" dirty="0"/>
                  <a:t>类似：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</a:rPr>
                      <m:t>𝐴𝐵𝐶</m:t>
                    </m:r>
                    <m:r>
                      <a:rPr lang="en-US" altLang="zh-CN" sz="2800" b="0" i="1">
                        <a:latin typeface="Cambria Math"/>
                      </a:rPr>
                      <m:t>)</m:t>
                    </m:r>
                  </m:oMath>
                </a14:m>
                <a:endParaRPr lang="zh-CN" altLang="zh-CN" sz="2800" dirty="0"/>
              </a:p>
              <a:p>
                <a:r>
                  <a:rPr lang="en-US" altLang="zh-CN" sz="2800" dirty="0"/>
                  <a:t>               </a:t>
                </a:r>
                <a:r>
                  <a:rPr lang="en-US" altLang="zh-CN" sz="28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</a:rPr>
                      <m:t>𝐴𝐵𝐶</m:t>
                    </m:r>
                    <m:r>
                      <a:rPr lang="en-US" altLang="zh-CN" sz="2800" b="0" i="1">
                        <a:latin typeface="Cambria Math"/>
                      </a:rPr>
                      <m:t>)</m:t>
                    </m:r>
                  </m:oMath>
                </a14:m>
                <a:endParaRPr lang="zh-CN" altLang="zh-CN" sz="2800" dirty="0"/>
              </a:p>
              <a:p>
                <a:r>
                  <a:rPr lang="en-US" altLang="zh-CN" sz="2800" dirty="0" smtClean="0"/>
                  <a:t>         </a:t>
                </a:r>
                <a:r>
                  <a:rPr lang="zh-CN" altLang="zh-CN" sz="2800" dirty="0" smtClean="0"/>
                  <a:t>再</a:t>
                </a:r>
                <a:r>
                  <a:rPr lang="zh-CN" altLang="zh-CN" sz="2800" dirty="0"/>
                  <a:t>由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𝐴𝐵𝐶</m:t>
                    </m:r>
                    <m:r>
                      <a:rPr lang="en-US" altLang="zh-CN" sz="2800" b="0" i="1">
                        <a:latin typeface="Cambria Math"/>
                      </a:rPr>
                      <m:t>⊂</m:t>
                    </m:r>
                    <m:r>
                      <a:rPr lang="en-US" altLang="zh-CN" sz="2800" b="0" i="1">
                        <a:latin typeface="Cambria Math"/>
                      </a:rPr>
                      <m:t>𝐴𝐵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zh-CN" sz="2800" dirty="0"/>
                  <a:t>得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≤</m:t>
                    </m:r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zh-CN" sz="2800" dirty="0"/>
                  <a:t>，可知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</a:rPr>
                          <m:t>𝐴𝐵𝐶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</a:rPr>
                      <m:t>=0</m:t>
                    </m:r>
                  </m:oMath>
                </a14:m>
                <a:endParaRPr lang="zh-CN" altLang="zh-CN" sz="2800" dirty="0"/>
              </a:p>
              <a:p>
                <a:r>
                  <a:rPr lang="zh-CN" altLang="en-US" sz="2800" dirty="0" smtClean="0"/>
                  <a:t>所以</a:t>
                </a:r>
                <a:r>
                  <a:rPr lang="en-US" altLang="zh-CN" sz="2800" dirty="0" smtClean="0"/>
                  <a:t> </a:t>
                </a:r>
                <a:r>
                  <a:rPr lang="zh-CN" altLang="zh-CN" sz="2800" dirty="0"/>
                  <a:t>代入计算，结果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6" y="1801844"/>
                <a:ext cx="11161240" cy="4601452"/>
              </a:xfrm>
              <a:prstGeom prst="rect">
                <a:avLst/>
              </a:prstGeom>
              <a:blipFill rotWithShape="1">
                <a:blip r:embed="rId3"/>
                <a:stretch>
                  <a:fillRect l="-1147" t="-1857" b="-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416" y="736800"/>
                <a:ext cx="11825247" cy="423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+mn-ea"/>
                    <a:ea typeface="+mn-ea"/>
                  </a:rPr>
                  <a:t>1</a:t>
                </a:r>
                <a:r>
                  <a:rPr lang="en-US" altLang="zh-CN" sz="2800" dirty="0">
                    <a:latin typeface="+mn-ea"/>
                    <a:ea typeface="+mn-ea"/>
                  </a:rPr>
                  <a:t>.</a:t>
                </a:r>
                <a:r>
                  <a:rPr lang="zh-CN" altLang="zh-CN" sz="2800" dirty="0">
                    <a:latin typeface="+mn-ea"/>
                    <a:ea typeface="+mn-ea"/>
                  </a:rPr>
                  <a:t>当事件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同时发生时，事件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𝐶</m:t>
                    </m:r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必发生，则</a:t>
                </a:r>
                <a:r>
                  <a:rPr lang="en-US" altLang="zh-CN" sz="2800" dirty="0">
                    <a:latin typeface="+mn-ea"/>
                    <a:ea typeface="+mn-ea"/>
                  </a:rPr>
                  <a:t>(     )</a:t>
                </a:r>
                <a:r>
                  <a:rPr lang="zh-CN" altLang="zh-CN" sz="2800" dirty="0">
                    <a:latin typeface="+mn-ea"/>
                    <a:ea typeface="+mn-ea"/>
                  </a:rPr>
                  <a:t>．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+mn-ea"/>
                    <a:ea typeface="+mn-ea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𝐴𝐵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+mn-ea"/>
                    <a:ea typeface="+mn-ea"/>
                  </a:rPr>
                  <a:t>        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     (</a:t>
                </a:r>
                <a:r>
                  <a:rPr lang="en-US" altLang="zh-CN" sz="2800" dirty="0">
                    <a:latin typeface="+mn-ea"/>
                    <a:ea typeface="+mn-ea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zh-CN" altLang="zh-CN" sz="28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+mn-ea"/>
                    <a:ea typeface="+mn-ea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≤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−1</m:t>
                    </m:r>
                  </m:oMath>
                </a14:m>
                <a:r>
                  <a:rPr lang="en-US" altLang="zh-CN" sz="2800" dirty="0">
                    <a:latin typeface="+mn-ea"/>
                    <a:ea typeface="+mn-ea"/>
                  </a:rPr>
                  <a:t>   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2800" dirty="0">
                    <a:latin typeface="+mn-ea"/>
                    <a:ea typeface="+mn-ea"/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𝐶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≥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−1</m:t>
                    </m:r>
                  </m:oMath>
                </a14:m>
                <a:endParaRPr lang="en-US" altLang="zh-CN" sz="2800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+mn-ea"/>
                    <a:ea typeface="+mn-ea"/>
                  </a:rPr>
                  <a:t>2.</a:t>
                </a:r>
                <a:r>
                  <a:rPr lang="zh-CN" altLang="zh-CN" sz="2800" dirty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是两个概率不为零的互不相容事件，则下列结论肯定正确的是</a:t>
                </a:r>
                <a:r>
                  <a:rPr lang="en-US" altLang="zh-CN" sz="2800" dirty="0">
                    <a:latin typeface="+mn-ea"/>
                    <a:ea typeface="+mn-ea"/>
                  </a:rPr>
                  <a:t>( 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 ).</a:t>
                </a:r>
                <a:endParaRPr lang="zh-CN" altLang="zh-CN" sz="28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+mn-ea"/>
                    <a:ea typeface="+mn-ea"/>
                  </a:rPr>
                  <a:t> (A)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互不相容；</a:t>
                </a:r>
                <a:r>
                  <a:rPr lang="en-US" altLang="zh-CN" sz="2800" dirty="0">
                    <a:latin typeface="+mn-ea"/>
                    <a:ea typeface="+mn-ea"/>
                  </a:rPr>
                  <a:t>         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 (</a:t>
                </a:r>
                <a:r>
                  <a:rPr lang="en-US" altLang="zh-CN" sz="2800" dirty="0">
                    <a:latin typeface="+mn-ea"/>
                    <a:ea typeface="+mn-ea"/>
                  </a:rPr>
                  <a:t>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相容；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+mn-ea"/>
                    <a:ea typeface="+mn-ea"/>
                  </a:rPr>
                  <a:t> (</a:t>
                </a:r>
                <a:r>
                  <a:rPr lang="en-US" altLang="zh-CN" sz="2800" dirty="0">
                    <a:latin typeface="+mn-ea"/>
                    <a:ea typeface="+mn-ea"/>
                  </a:rPr>
                  <a:t>C)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； </a:t>
                </a:r>
                <a:r>
                  <a:rPr lang="en-US" altLang="zh-CN" sz="2800" dirty="0">
                    <a:latin typeface="+mn-ea"/>
                    <a:ea typeface="+mn-ea"/>
                  </a:rPr>
                  <a:t>     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(</a:t>
                </a:r>
                <a:r>
                  <a:rPr lang="en-US" altLang="zh-CN" sz="2800" dirty="0">
                    <a:latin typeface="+mn-ea"/>
                    <a:ea typeface="+mn-ea"/>
                  </a:rPr>
                  <a:t>D)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．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+mn-ea"/>
                    <a:ea typeface="+mn-ea"/>
                  </a:rPr>
                  <a:t>3</a:t>
                </a:r>
                <a:r>
                  <a:rPr lang="en-US" altLang="zh-CN" sz="2800" dirty="0">
                    <a:latin typeface="+mn-ea"/>
                    <a:ea typeface="+mn-ea"/>
                  </a:rPr>
                  <a:t>.</a:t>
                </a:r>
                <a:r>
                  <a:rPr lang="zh-CN" altLang="zh-CN" sz="2800" dirty="0" smtClean="0">
                    <a:latin typeface="+mn-ea"/>
                    <a:ea typeface="+mn-ea"/>
                  </a:rPr>
                  <a:t>设</a:t>
                </a:r>
                <a:r>
                  <a:rPr lang="zh-CN" altLang="zh-CN" sz="2800" dirty="0">
                    <a:latin typeface="+mn-ea"/>
                    <a:ea typeface="+mn-ea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zh-CN" sz="2800" b="0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zh-CN" altLang="zh-CN" sz="2800" dirty="0">
                    <a:latin typeface="+mn-ea"/>
                    <a:ea typeface="+mn-ea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,</m:t>
                    </m:r>
                  </m:oMath>
                </a14:m>
                <a:r>
                  <a:rPr lang="en-US" altLang="zh-CN" sz="2800" dirty="0">
                    <a:latin typeface="+mn-ea"/>
                    <a:ea typeface="+mn-ea"/>
                  </a:rPr>
                  <a:t> </a:t>
                </a:r>
                <a:r>
                  <a:rPr lang="zh-CN" altLang="zh-CN" sz="2800" dirty="0">
                    <a:latin typeface="+mn-ea"/>
                    <a:ea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=0.3,</m:t>
                    </m:r>
                  </m:oMath>
                </a14:m>
                <a:r>
                  <a:rPr lang="en-US" altLang="zh-CN" sz="2800" dirty="0">
                    <a:latin typeface="+mn-ea"/>
                    <a:ea typeface="+mn-ea"/>
                  </a:rPr>
                  <a:t> </a:t>
                </a:r>
                <a:r>
                  <a:rPr lang="zh-CN" altLang="zh-CN" sz="2800" dirty="0"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6" y="736800"/>
                <a:ext cx="11825247" cy="4231030"/>
              </a:xfrm>
              <a:prstGeom prst="rect">
                <a:avLst/>
              </a:prstGeom>
              <a:blipFill rotWithShape="1">
                <a:blip r:embed="rId2"/>
                <a:stretch>
                  <a:fillRect l="-1083" t="-1009" b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9376" y="4996972"/>
                <a:ext cx="11593288" cy="166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dirty="0" smtClean="0">
                    <a:latin typeface="+mn-ea"/>
                    <a:ea typeface="+mn-ea"/>
                  </a:rPr>
                  <a:t>解</a:t>
                </a:r>
                <a:r>
                  <a:rPr lang="zh-CN" altLang="zh-CN" sz="2800" dirty="0">
                    <a:latin typeface="+mn-ea"/>
                    <a:ea typeface="+mn-ea"/>
                  </a:rPr>
                  <a:t>：因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800" i="1">
                                <a:latin typeface="Cambria Math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𝐴</m:t>
                            </m:r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∪</m:t>
                            </m:r>
                            <m:r>
                              <a:rPr lang="en-US" altLang="zh-CN" sz="2800" b="0" i="1"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=1−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∪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zh-CN" altLang="zh-CN" sz="2800" dirty="0">
                  <a:latin typeface="+mn-ea"/>
                  <a:ea typeface="+mn-ea"/>
                </a:endParaRPr>
              </a:p>
              <a:p>
                <a:r>
                  <a:rPr lang="en-US" altLang="zh-CN" sz="2800" dirty="0">
                    <a:latin typeface="+mn-ea"/>
                    <a:ea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=1−[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𝐴𝐵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)]</m:t>
                    </m:r>
                  </m:oMath>
                </a14:m>
                <a:endParaRPr lang="zh-CN" altLang="zh-CN" sz="2800" dirty="0">
                  <a:latin typeface="+mn-ea"/>
                  <a:ea typeface="+mn-ea"/>
                </a:endParaRPr>
              </a:p>
              <a:p>
                <a:r>
                  <a:rPr lang="en-US" altLang="zh-CN" sz="2800" dirty="0">
                    <a:latin typeface="+mn-ea"/>
                    <a:ea typeface="+mn-ea"/>
                  </a:rPr>
                  <a:t>    </a:t>
                </a:r>
                <a:r>
                  <a:rPr lang="zh-CN" altLang="zh-CN" sz="2800" dirty="0">
                    <a:latin typeface="+mn-ea"/>
                    <a:ea typeface="+mn-ea"/>
                  </a:rPr>
                  <a:t>整理，得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=1−</m:t>
                    </m:r>
                    <m:r>
                      <a:rPr lang="en-US" altLang="zh-CN" sz="2800" b="0" i="1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zh-CN" altLang="zh-CN" sz="28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800" b="0" i="1">
                        <a:latin typeface="Cambria Math"/>
                        <a:ea typeface="+mn-ea"/>
                      </a:rPr>
                      <m:t>=0.7</m:t>
                    </m:r>
                  </m:oMath>
                </a14:m>
                <a:endParaRPr lang="zh-CN" altLang="zh-CN" sz="2800" dirty="0">
                  <a:latin typeface="+mn-ea"/>
                  <a:ea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996972"/>
                <a:ext cx="11593288" cy="1662891"/>
              </a:xfrm>
              <a:prstGeom prst="rect">
                <a:avLst/>
              </a:prstGeom>
              <a:blipFill rotWithShape="1">
                <a:blip r:embed="rId3"/>
                <a:stretch>
                  <a:fillRect l="-1105" t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6F2719F-FC6A-431B-8F01-5AB2134A5515}"/>
              </a:ext>
            </a:extLst>
          </p:cNvPr>
          <p:cNvSpPr/>
          <p:nvPr/>
        </p:nvSpPr>
        <p:spPr>
          <a:xfrm>
            <a:off x="7608168" y="73680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6F2719F-FC6A-431B-8F01-5AB2134A5515}"/>
              </a:ext>
            </a:extLst>
          </p:cNvPr>
          <p:cNvSpPr/>
          <p:nvPr/>
        </p:nvSpPr>
        <p:spPr>
          <a:xfrm>
            <a:off x="11496600" y="226754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2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-113344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063750" y="1196975"/>
            <a:ext cx="8229600" cy="404495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4727575" y="2205038"/>
            <a:ext cx="3455988" cy="201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1282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二、随机实验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27448" y="1230292"/>
            <a:ext cx="9577064" cy="120173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indent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FF00"/>
              </a:buClr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概率论与数理统计是研究和揭示随机现象</a:t>
            </a:r>
            <a:r>
              <a:rPr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统计规律性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的一门数学学科。</a:t>
            </a:r>
            <a:endParaRPr lang="en-US" altLang="zh-CN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79425" y="2864078"/>
            <a:ext cx="8207375" cy="316835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随机实验的特点：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在相同的条件下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重复进行</a:t>
            </a:r>
          </a:p>
          <a:p>
            <a:pPr lvl="1">
              <a:lnSpc>
                <a:spcPct val="125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事先明确试验的所有可能结果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结果不止一个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试验进行前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哪一个结果会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出现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1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二、随机实验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79425" y="862368"/>
            <a:ext cx="8207375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实例：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抛一枚硬币观察试验结果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抛一颗骰子，观察出现的点数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测试某批灯泡的寿命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31640" y="2518552"/>
                <a:ext cx="64645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solidFill>
                      <a:srgbClr val="0000FF"/>
                    </a:solidFill>
                  </a:rPr>
                  <a:t>记</a:t>
                </a:r>
                <a:r>
                  <a:rPr lang="zh-CN" altLang="en-US" sz="2800">
                    <a:solidFill>
                      <a:srgbClr val="0000FF"/>
                    </a:solidFill>
                  </a:rPr>
                  <a:t>为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rgbClr val="0000FF"/>
                    </a:solidFill>
                  </a:rPr>
                  <a:t> ，两个结果：</a:t>
                </a:r>
                <a:r>
                  <a:rPr lang="zh-CN" altLang="en-US" sz="2800">
                    <a:solidFill>
                      <a:srgbClr val="0000FF"/>
                    </a:solidFill>
                  </a:rPr>
                  <a:t>正面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solidFill>
                      <a:srgbClr val="0000FF"/>
                    </a:solidFill>
                  </a:rPr>
                  <a:t>，反面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18552"/>
                <a:ext cx="646452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885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65" y="1602700"/>
            <a:ext cx="1455275" cy="1545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35088" y="4030720"/>
                <a:ext cx="52361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solidFill>
                      <a:srgbClr val="0000FF"/>
                    </a:solidFill>
                  </a:rPr>
                  <a:t>记</a:t>
                </a:r>
                <a:r>
                  <a:rPr lang="zh-CN" altLang="en-US" sz="2800">
                    <a:solidFill>
                      <a:srgbClr val="0000FF"/>
                    </a:solidFill>
                  </a:rPr>
                  <a:t>为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rgbClr val="0000FF"/>
                    </a:solidFill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</a:rPr>
                  <a:t>，六个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结果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1,2,3,4,5,6</m:t>
                    </m:r>
                  </m:oMath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88" y="4030720"/>
                <a:ext cx="523611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328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52" y="4661164"/>
            <a:ext cx="981900" cy="1313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335088" y="5307700"/>
                <a:ext cx="43111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smtClean="0">
                    <a:solidFill>
                      <a:srgbClr val="0000FF"/>
                    </a:solidFill>
                  </a:rPr>
                  <a:t>记</a:t>
                </a:r>
                <a:r>
                  <a:rPr lang="zh-CN" altLang="en-US" sz="2800">
                    <a:solidFill>
                      <a:srgbClr val="0000FF"/>
                    </a:solidFill>
                  </a:rPr>
                  <a:t>为</a:t>
                </a:r>
                <a:r>
                  <a:rPr lang="zh-CN" altLang="en-US" sz="2800" smtClean="0">
                    <a:solidFill>
                      <a:srgbClr val="0000FF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smtClean="0">
                    <a:solidFill>
                      <a:srgbClr val="0000FF"/>
                    </a:solidFill>
                  </a:rPr>
                  <a:t>  ，无穷多个结果</a:t>
                </a:r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88" y="5307700"/>
                <a:ext cx="431118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829" t="-16279" r="-1697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11" y="3254351"/>
            <a:ext cx="1336582" cy="13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458" y="-75996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样本空间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9425" y="832217"/>
                <a:ext cx="9216975" cy="5328591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样本空间</a:t>
                </a:r>
                <a:endParaRPr lang="en-US" altLang="zh-CN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随机实验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所有可能结果组成的集合，记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样本点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样本空间的元素，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每个结果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样本空间实例</a:t>
                </a:r>
                <a:endParaRPr lang="en-US" altLang="zh-CN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抛硬币一次</a:t>
                </a:r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掷骰子观察其点数</a:t>
                </a:r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灯泡寿命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832217"/>
                <a:ext cx="9216975" cy="5328591"/>
              </a:xfrm>
              <a:blipFill rotWithShape="1">
                <a:blip r:embed="rId2"/>
                <a:stretch>
                  <a:fillRect l="-1521" t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0"/>
              <p:cNvSpPr txBox="1">
                <a:spLocks noChangeArrowheads="1"/>
              </p:cNvSpPr>
              <p:nvPr/>
            </p:nvSpPr>
            <p:spPr bwMode="auto">
              <a:xfrm>
                <a:off x="3419872" y="4189861"/>
                <a:ext cx="5196880" cy="57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8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正</m:t>
                        </m:r>
                        <m: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面</m:t>
                        </m:r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，</m:t>
                        </m:r>
                        <m: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反</m:t>
                        </m:r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面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4189861"/>
                <a:ext cx="5196880" cy="576377"/>
              </a:xfrm>
              <a:prstGeom prst="rect">
                <a:avLst/>
              </a:prstGeom>
              <a:blipFill rotWithShape="1">
                <a:blip r:embed="rId3"/>
                <a:stretch>
                  <a:fillRect l="-2462" t="-4211" b="-2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4355976" y="4815871"/>
                <a:ext cx="4067944" cy="575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chemeClr val="hlink"/>
                  </a:buClr>
                  <a:buSzPct val="75000"/>
                </a:pPr>
                <a:r>
                  <a:rPr lang="en-US" altLang="zh-CN" sz="28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={1,2,3,4,5,6}</m:t>
                    </m:r>
                  </m:oMath>
                </a14:m>
                <a:endPara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4815871"/>
                <a:ext cx="4067944" cy="575223"/>
              </a:xfrm>
              <a:prstGeom prst="rect">
                <a:avLst/>
              </a:prstGeom>
              <a:blipFill rotWithShape="1">
                <a:blip r:embed="rId4"/>
                <a:stretch>
                  <a:fillRect l="-3148" t="-4255" b="-26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2915816" y="5440728"/>
                <a:ext cx="3168352" cy="575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286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8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≥0}</m:t>
                    </m:r>
                  </m:oMath>
                </a14:m>
                <a:endPara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5440728"/>
                <a:ext cx="3168352" cy="575223"/>
              </a:xfrm>
              <a:prstGeom prst="rect">
                <a:avLst/>
              </a:prstGeom>
              <a:blipFill rotWithShape="1">
                <a:blip r:embed="rId5"/>
                <a:stretch>
                  <a:fillRect l="-3846" t="-4255" b="-26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90511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676389"/>
                <a:ext cx="10585127" cy="5040559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、随机事件定义</a:t>
                </a:r>
                <a:endParaRPr lang="en-US" altLang="zh-CN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随机事件</a:t>
                </a:r>
                <a:endParaRPr lang="en-US" altLang="zh-CN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的样本空间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zh-CN" altLang="en-US" u="dbl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抛硬币两次</a:t>
                </a:r>
                <a:endParaRPr lang="en-US" altLang="zh-CN" u="dbl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“第一次出现的是正面”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“两次出现同一面”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事件发生</a:t>
                </a:r>
                <a:endPara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在每次试验中，当且仅当一个子集中的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一个样本点发生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时，称这一事件发生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676389"/>
                <a:ext cx="10585127" cy="5040559"/>
              </a:xfrm>
              <a:blipFill rotWithShape="1">
                <a:blip r:embed="rId2"/>
                <a:stretch>
                  <a:fillRect l="-1498" t="-1209" b="-13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95888" y="3312781"/>
                <a:ext cx="25481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𝐻𝐻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88" y="3312781"/>
                <a:ext cx="254813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15599" y="3873207"/>
                <a:ext cx="25083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𝐻𝐻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99" y="3873207"/>
                <a:ext cx="250831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89947"/>
            <a:ext cx="12192000" cy="72008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51384" y="836712"/>
            <a:ext cx="8207375" cy="489654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由一个样本点组成的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单点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必然事件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每次实验中一定发生的事件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不可能事件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每次实验中都不可能发生的事件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19650" y="3573016"/>
                <a:ext cx="66501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例如：样本空间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在每次实验中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均发生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0" y="3573016"/>
                <a:ext cx="665015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833" t="-16279" r="-6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9650" y="5733256"/>
                <a:ext cx="59538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例如空集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每次实验中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都不发生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0" y="5733256"/>
                <a:ext cx="595387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047" t="-16279" r="-614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630133"/>
                <a:ext cx="8207375" cy="5040559"/>
              </a:xfrm>
            </p:spPr>
            <p:txBody>
              <a:bodyPr/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、事件间的关系</a:t>
                </a:r>
                <a:endParaRPr lang="en-US" altLang="zh-CN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包含关系</a:t>
                </a:r>
                <a:endParaRPr lang="en-US" altLang="zh-CN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40000"/>
                  </a:lnSpc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发生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必然导致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发生</a:t>
                </a: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事件相等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40000"/>
                  </a:lnSpc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和事件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lnSpc>
                    <a:spcPct val="140000"/>
                  </a:lnSpc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有一个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发生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630133"/>
                <a:ext cx="8207375" cy="5040559"/>
              </a:xfrm>
              <a:blipFill rotWithShape="1">
                <a:blip r:embed="rId4"/>
                <a:stretch>
                  <a:fillRect l="-1857" b="-4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7624" y="3720763"/>
                <a:ext cx="1210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20763"/>
                <a:ext cx="121007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015958"/>
              </p:ext>
            </p:extLst>
          </p:nvPr>
        </p:nvGraphicFramePr>
        <p:xfrm>
          <a:off x="8400256" y="1650638"/>
          <a:ext cx="2801937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6" imgW="2793101" imgH="1808334" progId="Visio.Drawing.11">
                  <p:embed/>
                </p:oleObj>
              </mc:Choice>
              <mc:Fallback>
                <p:oleObj name="Visio" r:id="rId6" imgW="2793101" imgH="1808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1650638"/>
                        <a:ext cx="2801937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16216" y="2257708"/>
                <a:ext cx="1210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257708"/>
                <a:ext cx="121007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>
                <a:off x="3615142" y="3455626"/>
                <a:ext cx="1388906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42" y="3455626"/>
                <a:ext cx="1388906" cy="10534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箭头 11"/>
          <p:cNvSpPr/>
          <p:nvPr/>
        </p:nvSpPr>
        <p:spPr>
          <a:xfrm>
            <a:off x="2701621" y="3839498"/>
            <a:ext cx="609600" cy="28575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7624" y="5877272"/>
                <a:ext cx="44530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或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877272"/>
                <a:ext cx="445307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84026"/>
              </p:ext>
            </p:extLst>
          </p:nvPr>
        </p:nvGraphicFramePr>
        <p:xfrm>
          <a:off x="8162924" y="4509120"/>
          <a:ext cx="3276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11" imgW="2793101" imgH="1808334" progId="Visio.Drawing.11">
                  <p:embed/>
                </p:oleObj>
              </mc:Choice>
              <mc:Fallback>
                <p:oleObj name="Visio" r:id="rId11" imgW="2793101" imgH="18083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24" y="4509120"/>
                        <a:ext cx="32766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/>
          <p:cNvSpPr txBox="1">
            <a:spLocks/>
          </p:cNvSpPr>
          <p:nvPr/>
        </p:nvSpPr>
        <p:spPr bwMode="auto">
          <a:xfrm>
            <a:off x="0" y="-89947"/>
            <a:ext cx="12192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四、随机事件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7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5548</TotalTime>
  <Words>3498</Words>
  <Application>Microsoft Office PowerPoint</Application>
  <PresentationFormat>自定义</PresentationFormat>
  <Paragraphs>414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杭电概率统计在线模板（终极版）</vt:lpstr>
      <vt:lpstr>自定义设计方案</vt:lpstr>
      <vt:lpstr>Visio</vt:lpstr>
      <vt:lpstr>Equation</vt:lpstr>
      <vt:lpstr>第一章 概率论的基本概念</vt:lpstr>
      <vt:lpstr>本章知识结构</vt:lpstr>
      <vt:lpstr>一、随机现象</vt:lpstr>
      <vt:lpstr>二、随机实验</vt:lpstr>
      <vt:lpstr>二、随机实验</vt:lpstr>
      <vt:lpstr>三、样本空间</vt:lpstr>
      <vt:lpstr>四、随机事件</vt:lpstr>
      <vt:lpstr>四、随机事件</vt:lpstr>
      <vt:lpstr>PowerPoint 演示文稿</vt:lpstr>
      <vt:lpstr>四、随机事件</vt:lpstr>
      <vt:lpstr>四、随机事件</vt:lpstr>
      <vt:lpstr>四、随机事件</vt:lpstr>
      <vt:lpstr>四、随机事件</vt:lpstr>
      <vt:lpstr>四、随机事件</vt:lpstr>
      <vt:lpstr>练习题</vt:lpstr>
      <vt:lpstr>练习题</vt:lpstr>
      <vt:lpstr>练习题</vt:lpstr>
      <vt:lpstr>五、频率及其性质</vt:lpstr>
      <vt:lpstr>五、频率及其性质</vt:lpstr>
      <vt:lpstr>五、频率及其性质</vt:lpstr>
      <vt:lpstr>五、频率及其性质</vt:lpstr>
      <vt:lpstr>六、概率</vt:lpstr>
      <vt:lpstr>六、概率</vt:lpstr>
      <vt:lpstr>六、概率</vt:lpstr>
      <vt:lpstr>六、概率</vt:lpstr>
      <vt:lpstr>六、概率</vt:lpstr>
      <vt:lpstr>六、概率</vt:lpstr>
      <vt:lpstr>六、概率</vt:lpstr>
      <vt:lpstr>六、概率</vt:lpstr>
      <vt:lpstr>六、概率</vt:lpstr>
      <vt:lpstr>六、概率</vt:lpstr>
      <vt:lpstr>练习题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ES</cp:lastModifiedBy>
  <cp:revision>111</cp:revision>
  <dcterms:created xsi:type="dcterms:W3CDTF">2017-05-19T04:44:25Z</dcterms:created>
  <dcterms:modified xsi:type="dcterms:W3CDTF">2020-09-21T01:35:16Z</dcterms:modified>
</cp:coreProperties>
</file>