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58" r:id="rId4"/>
    <p:sldId id="288" r:id="rId5"/>
    <p:sldId id="289" r:id="rId6"/>
    <p:sldId id="290" r:id="rId7"/>
    <p:sldId id="287" r:id="rId8"/>
    <p:sldId id="291" r:id="rId9"/>
    <p:sldId id="292" r:id="rId10"/>
    <p:sldId id="293" r:id="rId11"/>
    <p:sldId id="294" r:id="rId12"/>
    <p:sldId id="32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22" r:id="rId21"/>
    <p:sldId id="302" r:id="rId22"/>
    <p:sldId id="303" r:id="rId23"/>
    <p:sldId id="304" r:id="rId24"/>
    <p:sldId id="320" r:id="rId25"/>
    <p:sldId id="305" r:id="rId26"/>
    <p:sldId id="306" r:id="rId27"/>
    <p:sldId id="307" r:id="rId28"/>
    <p:sldId id="324" r:id="rId29"/>
    <p:sldId id="308" r:id="rId30"/>
    <p:sldId id="309" r:id="rId31"/>
    <p:sldId id="310" r:id="rId32"/>
    <p:sldId id="311" r:id="rId33"/>
    <p:sldId id="312" r:id="rId34"/>
    <p:sldId id="314" r:id="rId35"/>
    <p:sldId id="313" r:id="rId36"/>
    <p:sldId id="315" r:id="rId37"/>
    <p:sldId id="316" r:id="rId38"/>
    <p:sldId id="317" r:id="rId39"/>
    <p:sldId id="268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1C54"/>
    <a:srgbClr val="E51111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12" Type="http://schemas.openxmlformats.org/officeDocument/2006/relationships/image" Target="../media/image78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77.wmf"/><Relationship Id="rId5" Type="http://schemas.openxmlformats.org/officeDocument/2006/relationships/image" Target="../media/image25.emf"/><Relationship Id="rId10" Type="http://schemas.openxmlformats.org/officeDocument/2006/relationships/image" Target="../media/image76.wmf"/><Relationship Id="rId4" Type="http://schemas.openxmlformats.org/officeDocument/2006/relationships/image" Target="../media/image24.emf"/><Relationship Id="rId9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0F384-B473-4607-875A-254D29706E6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8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0F384-B473-4607-875A-254D29706E6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7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0F384-B473-4607-875A-254D29706E6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7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0F384-B473-4607-875A-254D29706E6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1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0F384-B473-4607-875A-254D29706E6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5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3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9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5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8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56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73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3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8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8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1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110.png"/><Relationship Id="rId7" Type="http://schemas.openxmlformats.org/officeDocument/2006/relationships/image" Target="../media/image1510.png"/><Relationship Id="rId12" Type="http://schemas.openxmlformats.org/officeDocument/2006/relationships/image" Target="../media/image2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10.png"/><Relationship Id="rId11" Type="http://schemas.openxmlformats.org/officeDocument/2006/relationships/image" Target="../media/image19.png"/><Relationship Id="rId5" Type="http://schemas.openxmlformats.org/officeDocument/2006/relationships/image" Target="../media/image1310.png"/><Relationship Id="rId10" Type="http://schemas.openxmlformats.org/officeDocument/2006/relationships/image" Target="../media/image18.png"/><Relationship Id="rId4" Type="http://schemas.openxmlformats.org/officeDocument/2006/relationships/image" Target="../media/image1210.png"/><Relationship Id="rId9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18" Type="http://schemas.openxmlformats.org/officeDocument/2006/relationships/image" Target="../media/image36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2.png"/><Relationship Id="rId11" Type="http://schemas.openxmlformats.org/officeDocument/2006/relationships/image" Target="../media/image290.png"/><Relationship Id="rId5" Type="http://schemas.openxmlformats.org/officeDocument/2006/relationships/image" Target="../media/image231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210.png"/><Relationship Id="rId9" Type="http://schemas.openxmlformats.org/officeDocument/2006/relationships/image" Target="../media/image270.png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110.png"/><Relationship Id="rId7" Type="http://schemas.openxmlformats.org/officeDocument/2006/relationships/image" Target="../media/image15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10.png"/><Relationship Id="rId11" Type="http://schemas.openxmlformats.org/officeDocument/2006/relationships/image" Target="../media/image19.png"/><Relationship Id="rId5" Type="http://schemas.openxmlformats.org/officeDocument/2006/relationships/image" Target="../media/image1310.png"/><Relationship Id="rId10" Type="http://schemas.openxmlformats.org/officeDocument/2006/relationships/image" Target="../media/image18.png"/><Relationship Id="rId4" Type="http://schemas.openxmlformats.org/officeDocument/2006/relationships/image" Target="../media/image1210.png"/><Relationship Id="rId9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0.png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6.emf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1.e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5.emf"/><Relationship Id="rId4" Type="http://schemas.openxmlformats.org/officeDocument/2006/relationships/image" Target="../media/image18.png"/><Relationship Id="rId9" Type="http://schemas.openxmlformats.org/officeDocument/2006/relationships/image" Target="../media/image74.png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6.pn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4.emf"/><Relationship Id="rId18" Type="http://schemas.openxmlformats.org/officeDocument/2006/relationships/oleObject" Target="../embeddings/oleObject20.bin"/><Relationship Id="rId26" Type="http://schemas.openxmlformats.org/officeDocument/2006/relationships/image" Target="../media/image76.wmf"/><Relationship Id="rId3" Type="http://schemas.openxmlformats.org/officeDocument/2006/relationships/image" Target="../media/image190.png"/><Relationship Id="rId21" Type="http://schemas.openxmlformats.org/officeDocument/2006/relationships/image" Target="../media/image28.emf"/><Relationship Id="rId34" Type="http://schemas.openxmlformats.org/officeDocument/2006/relationships/image" Target="../media/image197.png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6.emf"/><Relationship Id="rId25" Type="http://schemas.openxmlformats.org/officeDocument/2006/relationships/oleObject" Target="../embeddings/oleObject23.bin"/><Relationship Id="rId33" Type="http://schemas.openxmlformats.org/officeDocument/2006/relationships/image" Target="../media/image196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emf"/><Relationship Id="rId24" Type="http://schemas.openxmlformats.org/officeDocument/2006/relationships/image" Target="../media/image75.wmf"/><Relationship Id="rId32" Type="http://schemas.openxmlformats.org/officeDocument/2006/relationships/image" Target="../media/image195.png"/><Relationship Id="rId5" Type="http://schemas.openxmlformats.org/officeDocument/2006/relationships/image" Target="../media/image192.png"/><Relationship Id="rId15" Type="http://schemas.openxmlformats.org/officeDocument/2006/relationships/image" Target="../media/image25.emf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77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7.wmf"/><Relationship Id="rId31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18.bin"/><Relationship Id="rId22" Type="http://schemas.openxmlformats.org/officeDocument/2006/relationships/image" Target="../media/image79.jpeg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78.wmf"/><Relationship Id="rId35" Type="http://schemas.openxmlformats.org/officeDocument/2006/relationships/image" Target="../media/image19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74.png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4.emf"/><Relationship Id="rId7" Type="http://schemas.openxmlformats.org/officeDocument/2006/relationships/image" Target="../media/image242.png"/><Relationship Id="rId12" Type="http://schemas.openxmlformats.org/officeDocument/2006/relationships/image" Target="../media/image290.png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2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10.png"/><Relationship Id="rId11" Type="http://schemas.openxmlformats.org/officeDocument/2006/relationships/image" Target="../media/image280.png"/><Relationship Id="rId24" Type="http://schemas.openxmlformats.org/officeDocument/2006/relationships/oleObject" Target="../embeddings/oleObject31.bin"/><Relationship Id="rId32" Type="http://schemas.openxmlformats.org/officeDocument/2006/relationships/image" Target="../media/image75.wmf"/><Relationship Id="rId5" Type="http://schemas.openxmlformats.org/officeDocument/2006/relationships/image" Target="../media/image2210.png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oleObject" Target="../embeddings/oleObject33.bin"/><Relationship Id="rId10" Type="http://schemas.openxmlformats.org/officeDocument/2006/relationships/image" Target="../media/image270.png"/><Relationship Id="rId19" Type="http://schemas.openxmlformats.org/officeDocument/2006/relationships/image" Target="../media/image23.emf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1.png"/><Relationship Id="rId9" Type="http://schemas.openxmlformats.org/officeDocument/2006/relationships/image" Target="../media/image260.png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7.wmf"/><Relationship Id="rId30" Type="http://schemas.openxmlformats.org/officeDocument/2006/relationships/image" Target="../media/image7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emf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2352675" y="90805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第一章 概率论的基本概念</a:t>
            </a: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711450" y="2636838"/>
            <a:ext cx="7053263" cy="1752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r>
              <a:rPr lang="zh-CN" altLang="en-US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可能概型</a:t>
            </a:r>
            <a:r>
              <a:rPr lang="en-US" altLang="zh-CN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古典概型</a:t>
            </a:r>
            <a:r>
              <a:rPr lang="en-US" altLang="zh-CN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、条件概率</a:t>
            </a:r>
            <a:endParaRPr lang="zh-CN" altLang="en-US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6743700" y="5835650"/>
            <a:ext cx="388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en-US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宫改云</a:t>
            </a:r>
            <a:endParaRPr lang="zh-CN" altLang="en-US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55576" y="2786858"/>
                <a:ext cx="48599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球中恰有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+mj-lt"/>
                  </a:rPr>
                  <a:t>个白球的概率为：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6858"/>
                <a:ext cx="485992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635" t="-16279" r="-112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343472" y="2282802"/>
                <a:ext cx="10441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+mj-lt"/>
                    <a:sym typeface="Wingdings" panose="05000000000000000000" pitchFamily="2" charset="2"/>
                  </a:rPr>
                  <a:t>设袋中有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+mj-lt"/>
                    <a:sym typeface="Wingdings" panose="05000000000000000000" pitchFamily="2" charset="2"/>
                  </a:rPr>
                  <a:t>个球，其中有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+mj-lt"/>
                    <a:sym typeface="Wingdings" panose="05000000000000000000" pitchFamily="2" charset="2"/>
                  </a:rPr>
                  <a:t>个白球，从中抽取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+mj-lt"/>
                  </a:rPr>
                  <a:t>个</a:t>
                </a:r>
                <a:r>
                  <a:rPr lang="zh-CN" altLang="en-US" sz="2800"/>
                  <a:t>球，则这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/>
                  <a:t>个</a:t>
                </a:r>
                <a:endParaRPr lang="zh-CN" altLang="en-US" sz="2800">
                  <a:latin typeface="+mj-lt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282802"/>
                <a:ext cx="1044116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168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1115615" y="1063733"/>
            <a:ext cx="7592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+mj-lt"/>
              </a:rPr>
              <a:t>注：购买彩票、抽奖等问题均属于此类问题！</a:t>
            </a:r>
            <a:endParaRPr lang="zh-CN" altLang="en-US" sz="280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277612" y="4762563"/>
            <a:ext cx="1908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873276" y="4500953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276" y="4500953"/>
                <a:ext cx="144016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884895" y="4788985"/>
                <a:ext cx="9361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95" y="4788985"/>
                <a:ext cx="93610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7306299" y="5240197"/>
                <a:ext cx="3263721" cy="374137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个球中取出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个球的取法数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99" y="5240197"/>
                <a:ext cx="3263721" cy="374137"/>
              </a:xfrm>
              <a:prstGeom prst="rect">
                <a:avLst/>
              </a:prstGeom>
              <a:blipFill rotWithShape="1">
                <a:blip r:embed="rId6"/>
                <a:stretch>
                  <a:fillRect l="-1487" t="-10938" r="-743" b="-15625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961508" y="4165416"/>
                <a:ext cx="936104" cy="55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08" y="4165416"/>
                <a:ext cx="936104" cy="5515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461968" y="4193757"/>
                <a:ext cx="499540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68" y="4193757"/>
                <a:ext cx="499540" cy="540533"/>
              </a:xfrm>
              <a:prstGeom prst="rect">
                <a:avLst/>
              </a:prstGeom>
              <a:blipFill rotWithShape="1">
                <a:blip r:embed="rId8"/>
                <a:stretch>
                  <a:fillRect r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6294530" y="3574721"/>
                <a:ext cx="4384085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剩下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个球可从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个球中任意选取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30" y="3574721"/>
                <a:ext cx="43840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108" t="-10938" r="-277" b="-15625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/>
          <p:cNvCxnSpPr/>
          <p:nvPr/>
        </p:nvCxnSpPr>
        <p:spPr>
          <a:xfrm flipH="1" flipV="1">
            <a:off x="6820999" y="5146767"/>
            <a:ext cx="491208" cy="264660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6904472" y="3961724"/>
            <a:ext cx="281140" cy="270361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351584" y="3574721"/>
                <a:ext cx="3521670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个白球中取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个白球的取法数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574721"/>
                <a:ext cx="35216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79" t="-10938" r="-690" b="-15625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/>
          <p:cNvCxnSpPr/>
          <p:nvPr/>
        </p:nvCxnSpPr>
        <p:spPr>
          <a:xfrm>
            <a:off x="5272551" y="3961724"/>
            <a:ext cx="328917" cy="270361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内容占位符 2"/>
          <p:cNvSpPr>
            <a:spLocks noGrp="1"/>
          </p:cNvSpPr>
          <p:nvPr>
            <p:ph idx="1"/>
          </p:nvPr>
        </p:nvSpPr>
        <p:spPr>
          <a:xfrm>
            <a:off x="675159" y="933814"/>
            <a:ext cx="8468842" cy="1488199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一般抽签问题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0" y="-99392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6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4" grpId="0"/>
      <p:bldP spid="50" grpId="0" animBg="1"/>
      <p:bldP spid="51" grpId="0"/>
      <p:bldP spid="52" grpId="0"/>
      <p:bldP spid="53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CC11C84C-5A30-4F29-95DA-6A553C689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46192"/>
              </p:ext>
            </p:extLst>
          </p:nvPr>
        </p:nvGraphicFramePr>
        <p:xfrm>
          <a:off x="1013792" y="4460056"/>
          <a:ext cx="20399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927000" imgH="457200" progId="Equation.DSMT4">
                  <p:embed/>
                </p:oleObj>
              </mc:Choice>
              <mc:Fallback>
                <p:oleObj name="Equation" r:id="rId3" imgW="927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92" y="4460056"/>
                        <a:ext cx="20399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CADCA413-A9D7-4049-804A-898EE6A1E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01413"/>
              </p:ext>
            </p:extLst>
          </p:nvPr>
        </p:nvGraphicFramePr>
        <p:xfrm>
          <a:off x="3278832" y="4460056"/>
          <a:ext cx="20970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952200" imgH="457200" progId="Equation.DSMT4">
                  <p:embed/>
                </p:oleObj>
              </mc:Choice>
              <mc:Fallback>
                <p:oleObj name="Equation" r:id="rId5" imgW="95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832" y="4460056"/>
                        <a:ext cx="20970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9CF4CBD3-E54F-47E2-878A-72B5960AD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90796"/>
              </p:ext>
            </p:extLst>
          </p:nvPr>
        </p:nvGraphicFramePr>
        <p:xfrm>
          <a:off x="5735960" y="4460056"/>
          <a:ext cx="20669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939600" imgH="457200" progId="Equation.DSMT4">
                  <p:embed/>
                </p:oleObj>
              </mc:Choice>
              <mc:Fallback>
                <p:oleObj name="Equation" r:id="rId7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4460056"/>
                        <a:ext cx="20669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7AF3CF1A-80F6-4333-8526-639E906C8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28134"/>
              </p:ext>
            </p:extLst>
          </p:nvPr>
        </p:nvGraphicFramePr>
        <p:xfrm>
          <a:off x="8090522" y="4532064"/>
          <a:ext cx="20955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9" imgW="952200" imgH="457200" progId="Equation.DSMT4">
                  <p:embed/>
                </p:oleObj>
              </mc:Choice>
              <mc:Fallback>
                <p:oleObj name="Equation" r:id="rId9" imgW="95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0522" y="4532064"/>
                        <a:ext cx="20955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2B529A17-A7A2-4267-A1B7-F1E06A6E1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560332"/>
              </p:ext>
            </p:extLst>
          </p:nvPr>
        </p:nvGraphicFramePr>
        <p:xfrm>
          <a:off x="1003522" y="5655667"/>
          <a:ext cx="7324726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1" imgW="3327120" imgH="469800" progId="Equation.DSMT4">
                  <p:embed/>
                </p:oleObj>
              </mc:Choice>
              <mc:Fallback>
                <p:oleObj name="Equation" r:id="rId11" imgW="3327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22" y="5655667"/>
                        <a:ext cx="7324726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72835E7F-33C3-4FBE-8A3B-A85375D6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720080"/>
          </a:xfrm>
        </p:spPr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练</a:t>
            </a:r>
            <a:r>
              <a:rPr lang="zh-CN" altLang="en-US" sz="4000" dirty="0" smtClean="0">
                <a:ea typeface="宋体" panose="02010600030101010101" pitchFamily="2" charset="-122"/>
              </a:rPr>
              <a:t>习题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794" y="620688"/>
            <a:ext cx="11233248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、某产品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件，其中有次品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件，现从中任取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件，求下列事件的概率：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件中恰有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件次品；（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件中恰有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件次品；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件全是次品；     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件全是正品；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件中至少一件次品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8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34278" y="-75433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79425" y="1412776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分球入盒：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生日问题：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电梯下客问题：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印刷错误问题：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汽车旅客下车问题：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9712" y="15567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也称为分球入盒问题</a:t>
            </a:r>
            <a:r>
              <a:rPr lang="zh-CN" altLang="en-US" sz="2800" smtClean="0">
                <a:solidFill>
                  <a:schemeClr val="tx1"/>
                </a:solidFill>
              </a:rPr>
              <a:t>，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103" y="1556792"/>
            <a:ext cx="5763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主要考虑球在盒子中</a:t>
            </a:r>
            <a:r>
              <a:rPr lang="zh-CN" altLang="en-US" sz="2800"/>
              <a:t>的分布问题</a:t>
            </a:r>
            <a:r>
              <a:rPr lang="zh-CN" altLang="en-US" sz="2800" smtClean="0"/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3917" y="2146067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实际情况可归入此类，但要分清</a:t>
            </a:r>
            <a:r>
              <a:rPr lang="zh-CN" altLang="en-US" sz="2800"/>
              <a:t>问题中的“球”与“盒”</a:t>
            </a:r>
            <a:r>
              <a:rPr lang="zh-CN" altLang="en-US" sz="2800" smtClean="0"/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47728" y="29036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球与盒含义较明显</a:t>
            </a:r>
            <a:endParaRPr lang="zh-CN" altLang="en-US" sz="2800"/>
          </a:p>
        </p:txBody>
      </p:sp>
      <p:sp>
        <p:nvSpPr>
          <p:cNvPr id="33" name="矩形 32"/>
          <p:cNvSpPr/>
          <p:nvPr/>
        </p:nvSpPr>
        <p:spPr>
          <a:xfrm>
            <a:off x="3071664" y="3604594"/>
            <a:ext cx="5567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考虑的人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球，</a:t>
            </a:r>
            <a:r>
              <a:rPr lang="en-US" altLang="zh-CN" sz="2800" smtClean="0"/>
              <a:t>365</a:t>
            </a:r>
            <a:r>
              <a:rPr lang="zh-CN" altLang="en-US" sz="2800" smtClean="0"/>
              <a:t>天或月份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盒</a:t>
            </a:r>
            <a:endParaRPr lang="zh-CN" altLang="en-US" sz="2800"/>
          </a:p>
        </p:txBody>
      </p:sp>
      <p:sp>
        <p:nvSpPr>
          <p:cNvPr id="34" name="矩形 33"/>
          <p:cNvSpPr/>
          <p:nvPr/>
        </p:nvSpPr>
        <p:spPr>
          <a:xfrm>
            <a:off x="3696802" y="4252666"/>
            <a:ext cx="3583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乘客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球，楼层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盒</a:t>
            </a:r>
            <a:endParaRPr lang="zh-CN" altLang="en-US" sz="2800"/>
          </a:p>
        </p:txBody>
      </p:sp>
      <p:sp>
        <p:nvSpPr>
          <p:cNvPr id="47" name="矩形 46"/>
          <p:cNvSpPr/>
          <p:nvPr/>
        </p:nvSpPr>
        <p:spPr>
          <a:xfrm>
            <a:off x="3877250" y="4900738"/>
            <a:ext cx="5019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印刷错误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球，书的页面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盒</a:t>
            </a:r>
            <a:endParaRPr lang="zh-CN" altLang="en-US" sz="2800"/>
          </a:p>
        </p:txBody>
      </p:sp>
      <p:sp>
        <p:nvSpPr>
          <p:cNvPr id="48" name="矩形 47"/>
          <p:cNvSpPr/>
          <p:nvPr/>
        </p:nvSpPr>
        <p:spPr>
          <a:xfrm>
            <a:off x="4389045" y="5620818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旅客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球，下车的车站</a:t>
            </a:r>
            <a:r>
              <a:rPr lang="en-US" altLang="zh-CN" sz="2800" smtClean="0"/>
              <a:t>----</a:t>
            </a:r>
            <a:r>
              <a:rPr lang="zh-CN" altLang="en-US" sz="2800" smtClean="0"/>
              <a:t>盒</a:t>
            </a:r>
            <a:endParaRPr lang="zh-CN" altLang="en-US" sz="2800"/>
          </a:p>
        </p:txBody>
      </p:sp>
      <p:sp>
        <p:nvSpPr>
          <p:cNvPr id="49" name="矩形 48"/>
          <p:cNvSpPr/>
          <p:nvPr/>
        </p:nvSpPr>
        <p:spPr>
          <a:xfrm>
            <a:off x="10776520" y="155679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有些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479376" y="617262"/>
            <a:ext cx="717611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、随机分球问题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8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2" grpId="0"/>
      <p:bldP spid="33" grpId="0"/>
      <p:bldP spid="34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479425" y="905348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分球入盒）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80189" y="1049364"/>
            <a:ext cx="8090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j-lt"/>
              </a:rPr>
              <a:t>将</a:t>
            </a:r>
            <a:r>
              <a:rPr lang="en-US" altLang="zh-CN" sz="2800">
                <a:latin typeface="+mj-lt"/>
              </a:rPr>
              <a:t>3</a:t>
            </a:r>
            <a:r>
              <a:rPr lang="zh-CN" altLang="en-US" sz="2800">
                <a:latin typeface="+mj-lt"/>
              </a:rPr>
              <a:t>个球随机地放入</a:t>
            </a:r>
            <a:r>
              <a:rPr lang="en-US" altLang="zh-CN" sz="2800">
                <a:latin typeface="+mj-lt"/>
              </a:rPr>
              <a:t>3</a:t>
            </a:r>
            <a:r>
              <a:rPr lang="zh-CN" altLang="en-US" sz="2800">
                <a:latin typeface="+mj-lt"/>
              </a:rPr>
              <a:t>个盒子中</a:t>
            </a:r>
            <a:r>
              <a:rPr lang="zh-CN" altLang="en-US" sz="2800" smtClean="0">
                <a:latin typeface="+mj-lt"/>
              </a:rPr>
              <a:t>，</a:t>
            </a:r>
            <a:r>
              <a:rPr lang="zh-CN" altLang="en-US" sz="2800"/>
              <a:t>求每一盒子恰</a:t>
            </a:r>
            <a:r>
              <a:rPr lang="zh-CN" altLang="en-US" sz="2800" smtClean="0"/>
              <a:t>有一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5576" y="1674643"/>
            <a:ext cx="526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+mj-lt"/>
              </a:rPr>
              <a:t>球</a:t>
            </a:r>
            <a:r>
              <a:rPr lang="zh-CN" altLang="en-US" sz="2800">
                <a:latin typeface="+mj-lt"/>
              </a:rPr>
              <a:t>的概率，并求空一盒的概率</a:t>
            </a:r>
            <a:r>
              <a:rPr lang="zh-CN" altLang="en-US" sz="2800" smtClean="0">
                <a:latin typeface="+mj-lt"/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5576" y="234550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解：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378476" y="2345508"/>
                <a:ext cx="103560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+mj-lt"/>
                  </a:rPr>
                  <a:t>表示“每个盒子恰有</a:t>
                </a:r>
                <a:r>
                  <a:rPr lang="zh-CN" altLang="en-US" sz="2800">
                    <a:latin typeface="+mj-lt"/>
                  </a:rPr>
                  <a:t>一</a:t>
                </a:r>
                <a:r>
                  <a:rPr lang="zh-CN" altLang="en-US" sz="2800" smtClean="0">
                    <a:latin typeface="+mj-lt"/>
                  </a:rPr>
                  <a:t>球”的事件，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latin typeface="+mj-lt"/>
                  </a:rPr>
                  <a:t>表示“空一盒”的事件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76" y="2345508"/>
                <a:ext cx="1035604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177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288033" y="31184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lt"/>
              </a:rPr>
              <a:t>(1)</a:t>
            </a:r>
            <a:endParaRPr lang="zh-CN" altLang="en-US" sz="280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052096" y="3659318"/>
            <a:ext cx="864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647760" y="3400620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60" y="3400620"/>
                <a:ext cx="144016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015880" y="3685740"/>
                <a:ext cx="9361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3685740"/>
                <a:ext cx="93610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198174" y="3090512"/>
                <a:ext cx="57151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3!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74" y="3090512"/>
                <a:ext cx="57151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6288663" y="3848918"/>
            <a:ext cx="2831673" cy="368798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+mj-lt"/>
              </a:rPr>
              <a:t>每个球有</a:t>
            </a:r>
            <a:r>
              <a:rPr lang="en-US" altLang="zh-CN" smtClean="0">
                <a:latin typeface="+mj-lt"/>
              </a:rPr>
              <a:t>3</a:t>
            </a:r>
            <a:r>
              <a:rPr lang="zh-CN" altLang="en-US" smtClean="0">
                <a:latin typeface="+mj-lt"/>
              </a:rPr>
              <a:t>个盒子可供选择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5728744" y="3947350"/>
            <a:ext cx="563184" cy="64042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6312024" y="3052879"/>
                <a:ext cx="2334448" cy="646331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</a:t>
                </a:r>
                <a:endParaRPr lang="en-US" altLang="zh-CN" smtClean="0">
                  <a:latin typeface="+mj-lt"/>
                </a:endParaRPr>
              </a:p>
              <a:p>
                <a:r>
                  <a:rPr lang="zh-CN" altLang="en-US" smtClean="0">
                    <a:latin typeface="+mj-lt"/>
                  </a:rPr>
                  <a:t>盒子可供选择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3052879"/>
                <a:ext cx="2334448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813" t="-6422" r="-259" b="-9174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/>
          <p:cNvCxnSpPr>
            <a:endCxn id="44" idx="3"/>
          </p:cNvCxnSpPr>
          <p:nvPr/>
        </p:nvCxnSpPr>
        <p:spPr>
          <a:xfrm flipH="1">
            <a:off x="5769691" y="3206187"/>
            <a:ext cx="542333" cy="145935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9200760" y="3168498"/>
                <a:ext cx="999696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60" y="3168498"/>
                <a:ext cx="999696" cy="9017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1259632" y="4232871"/>
            <a:ext cx="3457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lt"/>
              </a:rPr>
              <a:t>(2)</a:t>
            </a:r>
            <a:r>
              <a:rPr lang="zh-CN" altLang="en-US" sz="2800" smtClean="0">
                <a:latin typeface="+mj-lt"/>
              </a:rPr>
              <a:t>采用逆事件的概率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575720" y="4888488"/>
                <a:ext cx="544877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空</m:t>
                          </m:r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两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盒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>
                          <a:solidFill>
                            <a:srgbClr val="0000FF"/>
                          </a:solidFill>
                        </a:rPr>
                        <m:t>不空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4888488"/>
                <a:ext cx="544877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414365" y="5404163"/>
                <a:ext cx="2593902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65" y="5404163"/>
                <a:ext cx="2593902" cy="9017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6720235" y="5404163"/>
                <a:ext cx="999696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35" y="5404163"/>
                <a:ext cx="999696" cy="9017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-34278" y="-75433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54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 animBg="1"/>
      <p:bldP spid="63" grpId="0" animBg="1"/>
      <p:bldP spid="65" grpId="0"/>
      <p:bldP spid="66" grpId="0"/>
      <p:bldP spid="67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21369" y="832778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一般情况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生日问题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614021" y="976794"/>
                <a:ext cx="94165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+mj-lt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+mj-lt"/>
                  </a:rPr>
                  <a:t>个</a:t>
                </a:r>
                <a:r>
                  <a:rPr lang="zh-CN" altLang="en-US" sz="2800" dirty="0">
                    <a:latin typeface="+mj-lt"/>
                  </a:rPr>
                  <a:t>球随机地放入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+mj-lt"/>
                  </a:rPr>
                  <a:t>个</a:t>
                </a:r>
                <a:r>
                  <a:rPr lang="zh-CN" altLang="en-US" sz="2800" dirty="0" smtClean="0">
                    <a:latin typeface="+mj-lt"/>
                  </a:rPr>
                  <a:t>盒子</a:t>
                </a:r>
                <a:r>
                  <a:rPr lang="zh-CN" altLang="en-US" sz="2800" dirty="0"/>
                  <a:t>中，每个盒子</a:t>
                </a:r>
                <a:r>
                  <a:rPr lang="zh-CN" altLang="en-US" sz="2800" dirty="0" smtClean="0"/>
                  <a:t>至多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021" y="976794"/>
                <a:ext cx="941655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359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697520" y="160207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有一个球的概率为：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935257" y="2807369"/>
            <a:ext cx="3852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530921" y="2548671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21" y="2548671"/>
                <a:ext cx="144016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399560" y="2833791"/>
                <a:ext cx="9361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60" y="2833791"/>
                <a:ext cx="93610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822843" y="2238563"/>
                <a:ext cx="40895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843" y="2238563"/>
                <a:ext cx="408953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304578" y="3199750"/>
                <a:ext cx="3047697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每个球有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个盒子可供选择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78" y="3199750"/>
                <a:ext cx="30476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92" t="-11111" b="-17460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>
            <a:stCxn id="30" idx="1"/>
          </p:cNvCxnSpPr>
          <p:nvPr/>
        </p:nvCxnSpPr>
        <p:spPr>
          <a:xfrm flipH="1" flipV="1">
            <a:off x="6357889" y="3095467"/>
            <a:ext cx="946689" cy="288949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8167992" y="2074190"/>
                <a:ext cx="2334448" cy="646331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</a:t>
                </a:r>
                <a:endParaRPr lang="en-US" altLang="zh-CN" smtClean="0">
                  <a:latin typeface="+mj-lt"/>
                </a:endParaRPr>
              </a:p>
              <a:p>
                <a:r>
                  <a:rPr lang="zh-CN" altLang="en-US" smtClean="0">
                    <a:latin typeface="+mj-lt"/>
                  </a:rPr>
                  <a:t>盒子可供选择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992" y="2074190"/>
                <a:ext cx="2334448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073" t="-6422" r="-1554" b="-9174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H="1">
            <a:off x="7715497" y="2353693"/>
            <a:ext cx="452496" cy="140233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13622" y="3713098"/>
            <a:ext cx="86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j-lt"/>
              </a:rPr>
              <a:t>假设每人的生日在一年</a:t>
            </a:r>
            <a:r>
              <a:rPr lang="en-US" altLang="zh-CN" sz="2800">
                <a:latin typeface="+mj-lt"/>
              </a:rPr>
              <a:t>365</a:t>
            </a:r>
            <a:r>
              <a:rPr lang="zh-CN" altLang="en-US" sz="2800">
                <a:latin typeface="+mj-lt"/>
              </a:rPr>
              <a:t>天中</a:t>
            </a:r>
            <a:r>
              <a:rPr lang="zh-CN" altLang="en-US" sz="2800" smtClean="0">
                <a:latin typeface="+mj-lt"/>
              </a:rPr>
              <a:t>的</a:t>
            </a:r>
            <a:r>
              <a:rPr lang="zh-CN" altLang="en-US" sz="2800"/>
              <a:t>任一天是等</a:t>
            </a:r>
            <a:r>
              <a:rPr lang="zh-CN" altLang="en-US" sz="2800" smtClean="0"/>
              <a:t>可能的，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97520" y="4378785"/>
                <a:ext cx="88133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随机选择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+mj-lt"/>
                  </a:rPr>
                  <a:t>个人至少有两个人</a:t>
                </a:r>
                <a:r>
                  <a:rPr lang="zh-CN" altLang="en-US" sz="2800" smtClean="0">
                    <a:latin typeface="+mj-lt"/>
                  </a:rPr>
                  <a:t>生</a:t>
                </a:r>
                <a:r>
                  <a:rPr lang="zh-CN" altLang="en-US" sz="2800"/>
                  <a:t>日相同的概率是多少</a:t>
                </a:r>
                <a:r>
                  <a:rPr lang="zh-CN" altLang="en-US" sz="2800" smtClean="0"/>
                  <a:t>？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0" y="4378785"/>
                <a:ext cx="8813375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383" t="-16279" r="-138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713525" y="504447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分析：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49629" y="504447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+mj-lt"/>
              </a:rPr>
              <a:t>随机分球的特例</a:t>
            </a:r>
            <a:r>
              <a:rPr lang="zh-CN" altLang="en-US" sz="2800" smtClean="0">
                <a:latin typeface="+mj-lt"/>
              </a:rPr>
              <a:t>，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53022" y="5044472"/>
            <a:ext cx="3413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人</a:t>
            </a:r>
            <a:r>
              <a:rPr lang="en-US" altLang="zh-CN" sz="2800" smtClean="0">
                <a:latin typeface="+mj-lt"/>
              </a:rPr>
              <a:t>----</a:t>
            </a:r>
            <a:r>
              <a:rPr lang="zh-CN" altLang="en-US" sz="2800" smtClean="0">
                <a:latin typeface="+mj-lt"/>
              </a:rPr>
              <a:t>球，</a:t>
            </a:r>
            <a:r>
              <a:rPr lang="en-US" altLang="zh-CN" sz="2800" smtClean="0">
                <a:latin typeface="+mj-lt"/>
              </a:rPr>
              <a:t>365</a:t>
            </a:r>
            <a:r>
              <a:rPr lang="zh-CN" altLang="en-US" sz="2800" smtClean="0">
                <a:latin typeface="+mj-lt"/>
              </a:rPr>
              <a:t>天</a:t>
            </a:r>
            <a:r>
              <a:rPr lang="en-US" altLang="zh-CN" sz="2800" smtClean="0">
                <a:latin typeface="+mj-lt"/>
              </a:rPr>
              <a:t>----</a:t>
            </a:r>
            <a:r>
              <a:rPr lang="zh-CN" altLang="en-US" sz="2800" smtClean="0">
                <a:latin typeface="+mj-lt"/>
              </a:rPr>
              <a:t>盒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81360" y="571015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解：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471431" y="5710158"/>
                <a:ext cx="57836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smtClean="0">
                    <a:latin typeface="+mj-lt"/>
                  </a:rPr>
                  <a:t>个人中，每个人生日不同的概率为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31" y="5710158"/>
                <a:ext cx="5783699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6279" r="-738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-34278" y="-75433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6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29" grpId="0"/>
      <p:bldP spid="30" grpId="0" animBg="1"/>
      <p:bldP spid="32" grpId="0" animBg="1"/>
      <p:bldP spid="34" grpId="0"/>
      <p:bldP spid="47" grpId="0"/>
      <p:bldP spid="49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143672" y="888024"/>
                <a:ext cx="6264696" cy="936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365×364×⋯×(365−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888024"/>
                <a:ext cx="6264696" cy="9361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240288" y="2634143"/>
                <a:ext cx="1647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88" y="2634143"/>
                <a:ext cx="16478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380589" y="1948980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latin typeface="+mj-lt"/>
              </a:rPr>
              <a:t>从而至少有两个人生日相同的概率为：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721922"/>
                  </p:ext>
                </p:extLst>
              </p:nvPr>
            </p:nvGraphicFramePr>
            <p:xfrm>
              <a:off x="2423592" y="3465628"/>
              <a:ext cx="8280923" cy="1166812"/>
            </p:xfrm>
            <a:graphic>
              <a:graphicData uri="http://schemas.openxmlformats.org/drawingml/2006/table">
                <a:tbl>
                  <a:tblPr/>
                  <a:tblGrid>
                    <a:gridCol w="1441223"/>
                    <a:gridCol w="977100"/>
                    <a:gridCol w="977100"/>
                    <a:gridCol w="977100"/>
                    <a:gridCol w="977100"/>
                    <a:gridCol w="977100"/>
                    <a:gridCol w="977100"/>
                    <a:gridCol w="977100"/>
                  </a:tblGrid>
                  <a:tr h="4810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23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30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40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50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64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100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57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1−</m:t>
                                </m:r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𝑃</m:t>
                                </m:r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𝐴</m:t>
                                </m:r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0.411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0.507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0.706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0.891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0.970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0.997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0.999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721922"/>
                  </p:ext>
                </p:extLst>
              </p:nvPr>
            </p:nvGraphicFramePr>
            <p:xfrm>
              <a:off x="2423592" y="3465628"/>
              <a:ext cx="8280923" cy="1166812"/>
            </p:xfrm>
            <a:graphic>
              <a:graphicData uri="http://schemas.openxmlformats.org/drawingml/2006/table">
                <a:tbl>
                  <a:tblPr/>
                  <a:tblGrid>
                    <a:gridCol w="1441223"/>
                    <a:gridCol w="977100"/>
                    <a:gridCol w="977100"/>
                    <a:gridCol w="977100"/>
                    <a:gridCol w="977100"/>
                    <a:gridCol w="977100"/>
                    <a:gridCol w="977100"/>
                    <a:gridCol w="977100"/>
                  </a:tblGrid>
                  <a:tr h="4810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1695" t="-8861" r="-480085" b="-146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23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30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40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50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64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100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57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1695" t="-76786" r="-480085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0.411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0.507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0.706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0.891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0.970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0.997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0.999</a:t>
                          </a:r>
                          <a:endParaRPr kumimoji="0" lang="zh-CN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矩形 37"/>
          <p:cNvSpPr/>
          <p:nvPr/>
        </p:nvSpPr>
        <p:spPr>
          <a:xfrm>
            <a:off x="1043573" y="497331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latin typeface="+mj-lt"/>
              </a:rPr>
              <a:t>结论：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72070" y="5786100"/>
            <a:ext cx="10068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j-lt"/>
              </a:rPr>
              <a:t>当一个班人数超过</a:t>
            </a:r>
            <a:r>
              <a:rPr lang="en-US" altLang="zh-CN" sz="2800">
                <a:latin typeface="+mj-lt"/>
              </a:rPr>
              <a:t>64</a:t>
            </a:r>
            <a:r>
              <a:rPr lang="zh-CN" altLang="en-US" sz="2800">
                <a:latin typeface="+mj-lt"/>
              </a:rPr>
              <a:t>人，则至少两人生日</a:t>
            </a:r>
            <a:r>
              <a:rPr lang="zh-CN" altLang="en-US" sz="2800" smtClean="0">
                <a:latin typeface="+mj-lt"/>
              </a:rPr>
              <a:t>相</a:t>
            </a:r>
            <a:r>
              <a:rPr lang="zh-CN" altLang="en-US" sz="2800"/>
              <a:t>同的</a:t>
            </a:r>
            <a:r>
              <a:rPr lang="zh-CN" altLang="en-US" sz="2800" smtClean="0"/>
              <a:t>概率</a:t>
            </a:r>
            <a:r>
              <a:rPr lang="zh-CN" altLang="en-US" sz="2800"/>
              <a:t>几乎为</a:t>
            </a:r>
            <a:r>
              <a:rPr lang="en-US" altLang="zh-CN" sz="2800"/>
              <a:t>1</a:t>
            </a:r>
            <a:r>
              <a:rPr lang="zh-CN" altLang="en-US" sz="2800"/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34278" y="-75433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7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/>
      <p:bldP spid="36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51208" y="621637"/>
            <a:ext cx="4618110" cy="72008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、随机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取数问题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675159" y="1268760"/>
            <a:ext cx="8468842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5576" y="275492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解：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63688" y="1448780"/>
            <a:ext cx="9876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+mj-lt"/>
              </a:rPr>
              <a:t>在</a:t>
            </a:r>
            <a:r>
              <a:rPr lang="en-US" altLang="zh-CN" sz="2800">
                <a:latin typeface="+mj-lt"/>
              </a:rPr>
              <a:t>1</a:t>
            </a:r>
            <a:r>
              <a:rPr lang="zh-CN" altLang="en-US" sz="2800">
                <a:latin typeface="+mj-lt"/>
              </a:rPr>
              <a:t>～</a:t>
            </a:r>
            <a:r>
              <a:rPr lang="en-US" altLang="zh-CN" sz="2800">
                <a:latin typeface="+mj-lt"/>
              </a:rPr>
              <a:t>2000</a:t>
            </a:r>
            <a:r>
              <a:rPr lang="zh-CN" altLang="en-US" sz="2800">
                <a:latin typeface="+mj-lt"/>
              </a:rPr>
              <a:t>的整数中随机取一个数，问取到</a:t>
            </a:r>
            <a:r>
              <a:rPr lang="zh-CN" altLang="en-US" sz="2800" smtClean="0">
                <a:latin typeface="+mj-lt"/>
              </a:rPr>
              <a:t>的</a:t>
            </a:r>
            <a:r>
              <a:rPr lang="zh-CN" altLang="en-US" sz="2800"/>
              <a:t>整数既</a:t>
            </a:r>
            <a:r>
              <a:rPr lang="zh-CN" altLang="en-US" sz="2800" smtClean="0"/>
              <a:t>不能</a:t>
            </a:r>
            <a:r>
              <a:rPr lang="zh-CN" altLang="en-US" sz="2800"/>
              <a:t>被</a:t>
            </a:r>
            <a:r>
              <a:rPr lang="en-US" altLang="zh-CN" sz="2800"/>
              <a:t>6</a:t>
            </a:r>
            <a:r>
              <a:rPr lang="zh-CN" altLang="en-US" sz="2800"/>
              <a:t>整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7584" y="2101854"/>
            <a:ext cx="5772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+mj-lt"/>
              </a:rPr>
              <a:t>除</a:t>
            </a:r>
            <a:r>
              <a:rPr lang="zh-CN" altLang="en-US" sz="2800">
                <a:latin typeface="+mj-lt"/>
              </a:rPr>
              <a:t>，又不能被</a:t>
            </a:r>
            <a:r>
              <a:rPr lang="en-US" altLang="zh-CN" sz="2800">
                <a:latin typeface="+mj-lt"/>
              </a:rPr>
              <a:t>8</a:t>
            </a:r>
            <a:r>
              <a:rPr lang="zh-CN" altLang="en-US" sz="2800">
                <a:latin typeface="+mj-lt"/>
              </a:rPr>
              <a:t>整除的概率是多少？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331640" y="2754928"/>
                <a:ext cx="44105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smtClean="0">
                    <a:latin typeface="+mj-lt"/>
                  </a:rPr>
                  <a:t>--</a:t>
                </a:r>
                <a:r>
                  <a:rPr lang="zh-CN" altLang="en-US" sz="2800" smtClean="0">
                    <a:latin typeface="+mj-lt"/>
                  </a:rPr>
                  <a:t>取得的数能被</a:t>
                </a:r>
                <a:r>
                  <a:rPr lang="en-US" altLang="zh-CN" sz="2800" smtClean="0">
                    <a:latin typeface="+mj-lt"/>
                  </a:rPr>
                  <a:t>6</a:t>
                </a:r>
                <a:r>
                  <a:rPr lang="zh-CN" altLang="en-US" sz="2800" smtClean="0">
                    <a:latin typeface="+mj-lt"/>
                  </a:rPr>
                  <a:t>整除，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54928"/>
                <a:ext cx="4410503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62" t="-17442" r="-1381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30227" y="3990740"/>
                <a:ext cx="1296144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27" y="3990740"/>
                <a:ext cx="1296144" cy="524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1331640" y="340800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则所求的概率为：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483931" y="2754928"/>
                <a:ext cx="40655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smtClean="0">
                    <a:latin typeface="+mj-lt"/>
                  </a:rPr>
                  <a:t>--</a:t>
                </a:r>
                <a:r>
                  <a:rPr lang="zh-CN" altLang="en-US" sz="2800" smtClean="0">
                    <a:latin typeface="+mj-lt"/>
                  </a:rPr>
                  <a:t>取得的数能被</a:t>
                </a:r>
                <a:r>
                  <a:rPr lang="en-US" altLang="zh-CN" sz="2800" smtClean="0">
                    <a:latin typeface="+mj-lt"/>
                  </a:rPr>
                  <a:t>8</a:t>
                </a:r>
                <a:r>
                  <a:rPr lang="zh-CN" altLang="en-US" sz="2800" smtClean="0">
                    <a:latin typeface="+mj-lt"/>
                  </a:rPr>
                  <a:t>整除，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31" y="2754928"/>
                <a:ext cx="4065537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7442" r="-1499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482355" y="3990740"/>
                <a:ext cx="1944216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355" y="3990740"/>
                <a:ext cx="1944216" cy="5241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354563" y="3991638"/>
                <a:ext cx="25922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63" y="3991638"/>
                <a:ext cx="259228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3419872" y="4644712"/>
                <a:ext cx="48245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644712"/>
                <a:ext cx="482453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圆角矩形标注 54"/>
          <p:cNvSpPr/>
          <p:nvPr/>
        </p:nvSpPr>
        <p:spPr>
          <a:xfrm>
            <a:off x="8472264" y="4590710"/>
            <a:ext cx="1368152" cy="494474"/>
          </a:xfrm>
          <a:prstGeom prst="wedgeRoundRectCallout">
            <a:avLst>
              <a:gd name="adj1" fmla="val -74405"/>
              <a:gd name="adj2" fmla="val 17873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加法公式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8544272" y="3573016"/>
            <a:ext cx="1368152" cy="648072"/>
          </a:xfrm>
          <a:prstGeom prst="wedgeRoundRectCallout">
            <a:avLst>
              <a:gd name="adj1" fmla="val -99468"/>
              <a:gd name="adj2" fmla="val 4738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逆事件的概率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087888" y="5178840"/>
                <a:ext cx="1152128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333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178840"/>
                <a:ext cx="1152128" cy="9017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068095" y="6372036"/>
            <a:ext cx="3479745" cy="369332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+mj-lt"/>
              </a:rPr>
              <a:t>2000</a:t>
            </a:r>
            <a:r>
              <a:rPr lang="zh-CN" altLang="en-US" smtClean="0">
                <a:latin typeface="+mj-lt"/>
              </a:rPr>
              <a:t>除以</a:t>
            </a:r>
            <a:r>
              <a:rPr lang="en-US" altLang="zh-CN" smtClean="0">
                <a:latin typeface="+mj-lt"/>
              </a:rPr>
              <a:t>6</a:t>
            </a:r>
            <a:r>
              <a:rPr lang="zh-CN" altLang="en-US" smtClean="0">
                <a:latin typeface="+mj-lt"/>
              </a:rPr>
              <a:t>约为</a:t>
            </a:r>
            <a:r>
              <a:rPr lang="en-US" altLang="zh-CN" smtClean="0">
                <a:latin typeface="+mj-lt"/>
              </a:rPr>
              <a:t>333.33</a:t>
            </a:r>
            <a:r>
              <a:rPr lang="zh-CN" altLang="en-US" smtClean="0">
                <a:latin typeface="+mj-lt"/>
              </a:rPr>
              <a:t>，故取</a:t>
            </a:r>
            <a:r>
              <a:rPr lang="en-US" altLang="zh-CN" smtClean="0">
                <a:latin typeface="+mj-lt"/>
              </a:rPr>
              <a:t>333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8" idx="0"/>
          </p:cNvCxnSpPr>
          <p:nvPr/>
        </p:nvCxnSpPr>
        <p:spPr>
          <a:xfrm flipV="1">
            <a:off x="5807968" y="6063060"/>
            <a:ext cx="0" cy="308976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6312024" y="5178840"/>
                <a:ext cx="1152128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250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5178840"/>
                <a:ext cx="1152128" cy="901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536160" y="5178840"/>
                <a:ext cx="1152128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178840"/>
                <a:ext cx="1152128" cy="9017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7872839" y="6372036"/>
            <a:ext cx="2327617" cy="369332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+mj-lt"/>
              </a:rPr>
              <a:t>2000</a:t>
            </a:r>
            <a:r>
              <a:rPr lang="zh-CN" altLang="en-US" smtClean="0">
                <a:latin typeface="+mj-lt"/>
              </a:rPr>
              <a:t>除以</a:t>
            </a:r>
            <a:r>
              <a:rPr lang="en-US" altLang="zh-CN" smtClean="0">
                <a:latin typeface="+mj-lt"/>
              </a:rPr>
              <a:t>24</a:t>
            </a:r>
            <a:r>
              <a:rPr lang="zh-CN" altLang="en-US" smtClean="0">
                <a:latin typeface="+mj-lt"/>
              </a:rPr>
              <a:t>约为</a:t>
            </a:r>
            <a:r>
              <a:rPr lang="en-US" altLang="zh-CN" smtClean="0">
                <a:latin typeface="+mj-lt"/>
              </a:rPr>
              <a:t>83.33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8184232" y="6074479"/>
            <a:ext cx="0" cy="308976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3503712" y="5368122"/>
                <a:ext cx="58326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1−[            +            −            ]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5368122"/>
                <a:ext cx="583264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8544272" y="5180250"/>
                <a:ext cx="1008112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5180250"/>
                <a:ext cx="1008112" cy="8989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圆角矩形标注 65"/>
          <p:cNvSpPr/>
          <p:nvPr/>
        </p:nvSpPr>
        <p:spPr>
          <a:xfrm>
            <a:off x="1484302" y="5211163"/>
            <a:ext cx="1947402" cy="1026149"/>
          </a:xfrm>
          <a:prstGeom prst="wedgeRoundRectCallout">
            <a:avLst>
              <a:gd name="adj1" fmla="val -49342"/>
              <a:gd name="adj2" fmla="val 21726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</a:rPr>
              <a:t>1</a:t>
            </a:r>
            <a:r>
              <a:rPr lang="zh-CN" altLang="en-US" sz="2000" b="1" smtClean="0">
                <a:solidFill>
                  <a:srgbClr val="0000FF"/>
                </a:solidFill>
              </a:rPr>
              <a:t>、整除的倍数</a:t>
            </a:r>
            <a:endParaRPr lang="en-US" altLang="zh-CN" sz="2000" b="1" smtClean="0">
              <a:solidFill>
                <a:srgbClr val="0000FF"/>
              </a:solidFill>
            </a:endParaRPr>
          </a:p>
          <a:p>
            <a:pPr algn="ctr"/>
            <a:r>
              <a:rPr lang="en-US" altLang="zh-CN" sz="2000" b="1" smtClean="0">
                <a:solidFill>
                  <a:srgbClr val="0000FF"/>
                </a:solidFill>
              </a:rPr>
              <a:t>2</a:t>
            </a:r>
            <a:r>
              <a:rPr lang="zh-CN" altLang="en-US" sz="2000" b="1" smtClean="0">
                <a:solidFill>
                  <a:srgbClr val="0000FF"/>
                </a:solidFill>
              </a:rPr>
              <a:t>、最小公倍数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 bwMode="auto">
          <a:xfrm>
            <a:off x="-34278" y="-75433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1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/>
      <p:bldP spid="58" grpId="0" animBg="1"/>
      <p:bldP spid="60" grpId="0"/>
      <p:bldP spid="61" grpId="0"/>
      <p:bldP spid="62" grpId="0" animBg="1"/>
      <p:bldP spid="64" grpId="0"/>
      <p:bldP spid="65" grpId="0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33495" y="644647"/>
            <a:ext cx="3222704" cy="72008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、分组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内容占位符 2"/>
          <p:cNvSpPr>
            <a:spLocks noGrp="1"/>
          </p:cNvSpPr>
          <p:nvPr>
            <p:ph idx="1"/>
          </p:nvPr>
        </p:nvSpPr>
        <p:spPr>
          <a:xfrm>
            <a:off x="675159" y="1304764"/>
            <a:ext cx="8468842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55576" y="249289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解：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27634" y="1484784"/>
            <a:ext cx="10101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lt"/>
              </a:rPr>
              <a:t>将</a:t>
            </a:r>
            <a:r>
              <a:rPr lang="zh-CN" altLang="en-US" sz="2800" dirty="0">
                <a:latin typeface="+mj-lt"/>
              </a:rPr>
              <a:t>包含</a:t>
            </a:r>
            <a:r>
              <a:rPr lang="en-US" altLang="zh-CN" sz="2800" dirty="0">
                <a:latin typeface="+mj-lt"/>
              </a:rPr>
              <a:t>3</a:t>
            </a:r>
            <a:r>
              <a:rPr lang="zh-CN" altLang="en-US" sz="2800" dirty="0">
                <a:latin typeface="+mj-lt"/>
              </a:rPr>
              <a:t>名运动员的</a:t>
            </a:r>
            <a:r>
              <a:rPr lang="en-US" altLang="zh-CN" sz="2800" dirty="0">
                <a:latin typeface="+mj-lt"/>
              </a:rPr>
              <a:t>30</a:t>
            </a:r>
            <a:r>
              <a:rPr lang="zh-CN" altLang="en-US" sz="2800" dirty="0">
                <a:latin typeface="+mj-lt"/>
              </a:rPr>
              <a:t>名学生平均分成</a:t>
            </a:r>
            <a:r>
              <a:rPr lang="en-US" altLang="zh-CN" sz="2800" dirty="0" smtClean="0">
                <a:latin typeface="+mj-lt"/>
              </a:rPr>
              <a:t>3</a:t>
            </a:r>
            <a:r>
              <a:rPr lang="zh-CN" altLang="en-US" sz="2800" dirty="0">
                <a:latin typeface="+mj-lt"/>
              </a:rPr>
              <a:t>组，</a:t>
            </a:r>
            <a:r>
              <a:rPr lang="zh-CN" altLang="en-US" sz="2800" dirty="0" smtClean="0">
                <a:latin typeface="+mj-lt"/>
              </a:rPr>
              <a:t>求</a:t>
            </a:r>
            <a:r>
              <a:rPr lang="en-US" altLang="zh-CN" sz="2800" dirty="0"/>
              <a:t>(1)</a:t>
            </a:r>
            <a:r>
              <a:rPr lang="zh-CN" altLang="en-US" sz="2800" dirty="0"/>
              <a:t>每组有一名</a:t>
            </a:r>
            <a:r>
              <a:rPr lang="zh-CN" altLang="en-US" sz="2800" dirty="0" smtClean="0"/>
              <a:t>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27583" y="1988840"/>
            <a:ext cx="758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+mj-lt"/>
              </a:rPr>
              <a:t>动员</a:t>
            </a:r>
            <a:r>
              <a:rPr lang="zh-CN" altLang="en-US" sz="2800">
                <a:latin typeface="+mj-lt"/>
              </a:rPr>
              <a:t>的概率；</a:t>
            </a:r>
            <a:r>
              <a:rPr lang="en-US" altLang="zh-CN" sz="2800">
                <a:latin typeface="+mj-lt"/>
              </a:rPr>
              <a:t>(2)3</a:t>
            </a:r>
            <a:r>
              <a:rPr lang="zh-CN" altLang="en-US" sz="2800">
                <a:latin typeface="+mj-lt"/>
              </a:rPr>
              <a:t>名运动员集中在</a:t>
            </a:r>
            <a:r>
              <a:rPr lang="zh-CN" altLang="en-US" sz="2800" smtClean="0">
                <a:latin typeface="+mj-lt"/>
              </a:rPr>
              <a:t>一组</a:t>
            </a:r>
            <a:r>
              <a:rPr lang="zh-CN" altLang="en-US" sz="2800" smtClean="0"/>
              <a:t>的</a:t>
            </a:r>
            <a:r>
              <a:rPr lang="zh-CN" altLang="en-US" sz="2800"/>
              <a:t>概率</a:t>
            </a:r>
            <a:r>
              <a:rPr lang="zh-CN" altLang="en-US" sz="2800" smtClean="0"/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331640" y="2492896"/>
                <a:ext cx="4331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smtClean="0">
                    <a:latin typeface="+mj-lt"/>
                  </a:rPr>
                  <a:t>—</a:t>
                </a:r>
                <a:r>
                  <a:rPr lang="zh-CN" altLang="en-US" sz="2800" smtClean="0">
                    <a:latin typeface="+mj-lt"/>
                  </a:rPr>
                  <a:t>每组有一名运动员，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92896"/>
                <a:ext cx="433195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813" t="-17442" r="-1547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5487697" y="2492896"/>
                <a:ext cx="4528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smtClean="0">
                    <a:latin typeface="+mj-lt"/>
                  </a:rPr>
                  <a:t>—3</a:t>
                </a:r>
                <a:r>
                  <a:rPr lang="zh-CN" altLang="en-US" sz="2800" smtClean="0">
                    <a:latin typeface="+mj-lt"/>
                  </a:rPr>
                  <a:t>名运动员集中在一组，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97" y="2492896"/>
                <a:ext cx="452880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7442" r="-1346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9819159" y="2492896"/>
                <a:ext cx="984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有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159" y="2492896"/>
                <a:ext cx="98456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连接符 74"/>
          <p:cNvCxnSpPr/>
          <p:nvPr/>
        </p:nvCxnSpPr>
        <p:spPr>
          <a:xfrm>
            <a:off x="3906961" y="4246276"/>
            <a:ext cx="3168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2502625" y="3954522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25" y="3954522"/>
                <a:ext cx="144016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4547997" y="4334783"/>
                <a:ext cx="1750645" cy="534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997" y="4334783"/>
                <a:ext cx="1750645" cy="5343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6600648" y="4643844"/>
                <a:ext cx="4860000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每次从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∗10)</m:t>
                    </m:r>
                  </m:oMath>
                </a14:m>
                <a:r>
                  <a:rPr lang="zh-CN" altLang="en-US" smtClean="0">
                    <a:latin typeface="+mj-lt"/>
                  </a:rPr>
                  <a:t>人选</a:t>
                </a:r>
                <a:r>
                  <a:rPr lang="en-US" altLang="zh-CN" smtClean="0">
                    <a:latin typeface="+mj-lt"/>
                  </a:rPr>
                  <a:t>10</a:t>
                </a:r>
                <a:r>
                  <a:rPr lang="zh-CN" altLang="en-US" smtClean="0">
                    <a:latin typeface="+mj-lt"/>
                  </a:rPr>
                  <a:t>个成一组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48" y="4643844"/>
                <a:ext cx="486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00" t="-12698" b="-23810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5238929" y="3706506"/>
                <a:ext cx="1584176" cy="55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929" y="3706506"/>
                <a:ext cx="1584176" cy="551561"/>
              </a:xfrm>
              <a:prstGeom prst="rect">
                <a:avLst/>
              </a:prstGeom>
              <a:blipFill rotWithShape="0">
                <a:blip r:embed="rId9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884975" y="3706506"/>
                <a:ext cx="1425962" cy="530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75" y="3706506"/>
                <a:ext cx="1425962" cy="5302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/>
          <p:cNvSpPr/>
          <p:nvPr/>
        </p:nvSpPr>
        <p:spPr>
          <a:xfrm>
            <a:off x="2675904" y="3074175"/>
            <a:ext cx="2556000" cy="369332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mtClean="0">
                <a:latin typeface="+mj-lt"/>
              </a:rPr>
              <a:t>先将</a:t>
            </a:r>
            <a:r>
              <a:rPr lang="en-US" altLang="zh-CN" smtClean="0">
                <a:latin typeface="+mj-lt"/>
              </a:rPr>
              <a:t>3</a:t>
            </a:r>
            <a:r>
              <a:rPr lang="zh-CN" altLang="en-US" smtClean="0">
                <a:latin typeface="+mj-lt"/>
              </a:rPr>
              <a:t>名运动员分成</a:t>
            </a:r>
            <a:r>
              <a:rPr lang="en-US" altLang="zh-CN" smtClean="0">
                <a:latin typeface="+mj-lt"/>
              </a:rPr>
              <a:t>3</a:t>
            </a:r>
            <a:r>
              <a:rPr lang="zh-CN" altLang="en-US" smtClean="0">
                <a:latin typeface="+mj-lt"/>
              </a:rPr>
              <a:t>组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8" idx="1"/>
          </p:cNvCxnSpPr>
          <p:nvPr/>
        </p:nvCxnSpPr>
        <p:spPr>
          <a:xfrm flipH="1" flipV="1">
            <a:off x="6236218" y="4686236"/>
            <a:ext cx="364430" cy="142274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4372255" y="3429209"/>
            <a:ext cx="86961" cy="285347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6616943" y="3464492"/>
            <a:ext cx="261198" cy="299708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6247377" y="3100591"/>
                <a:ext cx="2907337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再将剩下</a:t>
                </a:r>
                <a:r>
                  <a:rPr lang="en-US" altLang="zh-CN" smtClean="0">
                    <a:latin typeface="+mj-lt"/>
                  </a:rPr>
                  <a:t>27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依次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77" y="3100591"/>
                <a:ext cx="290733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667" t="-12698" b="-23810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2495600" y="5924777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924777"/>
                <a:ext cx="144016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4561379" y="6182488"/>
                <a:ext cx="1750645" cy="534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79" y="6182488"/>
                <a:ext cx="1750645" cy="5343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连接符 87"/>
          <p:cNvCxnSpPr/>
          <p:nvPr/>
        </p:nvCxnSpPr>
        <p:spPr>
          <a:xfrm>
            <a:off x="4151784" y="6212809"/>
            <a:ext cx="2628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4811688" y="5661248"/>
                <a:ext cx="1805255" cy="534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88" y="5661248"/>
                <a:ext cx="1805255" cy="534377"/>
              </a:xfrm>
              <a:prstGeom prst="rect">
                <a:avLst/>
              </a:prstGeom>
              <a:blipFill rotWithShape="1">
                <a:blip r:embed="rId14"/>
                <a:stretch>
                  <a:fillRect r="-6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4367808" y="5682536"/>
                <a:ext cx="481603" cy="530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682536"/>
                <a:ext cx="481603" cy="53027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6672064" y="5708753"/>
                <a:ext cx="1368152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203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5708753"/>
                <a:ext cx="1368152" cy="90178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圆角矩形标注 91"/>
          <p:cNvSpPr/>
          <p:nvPr/>
        </p:nvSpPr>
        <p:spPr>
          <a:xfrm>
            <a:off x="911424" y="4491083"/>
            <a:ext cx="1080120" cy="954141"/>
          </a:xfrm>
          <a:prstGeom prst="wedgeRoundRectCallout">
            <a:avLst>
              <a:gd name="adj1" fmla="val -49342"/>
              <a:gd name="adj2" fmla="val 21726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先特殊</a:t>
            </a:r>
            <a:endParaRPr lang="en-US" altLang="zh-CN" sz="2000" b="1" smtClean="0">
              <a:solidFill>
                <a:srgbClr val="0000FF"/>
              </a:solidFill>
            </a:endParaRPr>
          </a:p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后一般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7047505" y="3729508"/>
                <a:ext cx="1368152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203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505" y="3729508"/>
                <a:ext cx="1368152" cy="90178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2639616" y="5157192"/>
            <a:ext cx="2556000" cy="369332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mtClean="0">
                <a:latin typeface="+mj-lt"/>
              </a:rPr>
              <a:t>将</a:t>
            </a:r>
            <a:r>
              <a:rPr lang="en-US" altLang="zh-CN" smtClean="0">
                <a:latin typeface="+mj-lt"/>
              </a:rPr>
              <a:t>3</a:t>
            </a:r>
            <a:r>
              <a:rPr lang="zh-CN" altLang="en-US" smtClean="0">
                <a:latin typeface="+mj-lt"/>
              </a:rPr>
              <a:t>名运动员集中在</a:t>
            </a:r>
            <a:r>
              <a:rPr lang="en-US" altLang="zh-CN" smtClean="0">
                <a:latin typeface="+mj-lt"/>
              </a:rPr>
              <a:t>1</a:t>
            </a:r>
            <a:r>
              <a:rPr lang="zh-CN" altLang="en-US" smtClean="0">
                <a:latin typeface="+mj-lt"/>
              </a:rPr>
              <a:t>组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403095" y="5527280"/>
            <a:ext cx="86961" cy="285347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6672064" y="5229200"/>
                <a:ext cx="5076000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将剩下</a:t>
                </a:r>
                <a:r>
                  <a:rPr lang="en-US" altLang="zh-CN" smtClean="0">
                    <a:latin typeface="+mj-lt"/>
                  </a:rPr>
                  <a:t>27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依次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smtClean="0">
                    <a:solidFill>
                      <a:schemeClr val="tx1"/>
                    </a:solidFill>
                  </a:rPr>
                  <a:t>，人数分别为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7</a:t>
                </a:r>
                <a:r>
                  <a:rPr lang="zh-CN" altLang="en-US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10</a:t>
                </a:r>
                <a:r>
                  <a:rPr lang="zh-CN" altLang="en-US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10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5229200"/>
                <a:ext cx="5076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837" t="-12698" b="-23810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/>
          <p:cNvCxnSpPr/>
          <p:nvPr/>
        </p:nvCxnSpPr>
        <p:spPr>
          <a:xfrm flipH="1">
            <a:off x="6418433" y="5452318"/>
            <a:ext cx="256233" cy="191746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>
            <a:spLocks/>
          </p:cNvSpPr>
          <p:nvPr/>
        </p:nvSpPr>
        <p:spPr bwMode="auto">
          <a:xfrm>
            <a:off x="-34278" y="-75433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5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4" grpId="0"/>
      <p:bldP spid="76" grpId="0"/>
      <p:bldP spid="77" grpId="0"/>
      <p:bldP spid="78" grpId="0" animBg="1"/>
      <p:bldP spid="79" grpId="0"/>
      <p:bldP spid="80" grpId="0"/>
      <p:bldP spid="81" grpId="0" animBg="1"/>
      <p:bldP spid="85" grpId="0" animBg="1"/>
      <p:bldP spid="86" grpId="0"/>
      <p:bldP spid="87" grpId="0"/>
      <p:bldP spid="89" grpId="0"/>
      <p:bldP spid="90" grpId="0"/>
      <p:bldP spid="91" grpId="0"/>
      <p:bldP spid="92" grpId="0" animBg="1"/>
      <p:bldP spid="93" grpId="0"/>
      <p:bldP spid="94" grpId="0" animBg="1"/>
      <p:bldP spid="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392" y="636151"/>
            <a:ext cx="5231903" cy="72008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、实际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推断原理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675159" y="1268760"/>
            <a:ext cx="8468842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5576" y="27330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解：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27634" y="1448780"/>
            <a:ext cx="9812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+mj-lt"/>
              </a:rPr>
              <a:t>某接待站在某一周曾接待过</a:t>
            </a:r>
            <a:r>
              <a:rPr lang="en-US" altLang="zh-CN" sz="2800">
                <a:latin typeface="+mj-lt"/>
              </a:rPr>
              <a:t>12</a:t>
            </a:r>
            <a:r>
              <a:rPr lang="zh-CN" altLang="en-US" sz="2800">
                <a:latin typeface="+mj-lt"/>
              </a:rPr>
              <a:t>次来访，</a:t>
            </a:r>
            <a:r>
              <a:rPr lang="zh-CN" altLang="en-US" sz="2800" smtClean="0">
                <a:latin typeface="+mj-lt"/>
              </a:rPr>
              <a:t>已知</a:t>
            </a:r>
            <a:r>
              <a:rPr lang="zh-CN" altLang="en-US" sz="2800"/>
              <a:t>所有这</a:t>
            </a:r>
            <a:r>
              <a:rPr lang="en-US" altLang="zh-CN" sz="2800"/>
              <a:t>12</a:t>
            </a:r>
            <a:r>
              <a:rPr lang="zh-CN" altLang="en-US" sz="2800"/>
              <a:t>次接待</a:t>
            </a:r>
            <a:r>
              <a:rPr lang="zh-CN" altLang="en-US" sz="2800" smtClean="0"/>
              <a:t>都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7584" y="2090933"/>
            <a:ext cx="9588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+mj-lt"/>
              </a:rPr>
              <a:t>是</a:t>
            </a:r>
            <a:r>
              <a:rPr lang="zh-CN" altLang="en-US" sz="2800">
                <a:latin typeface="+mj-lt"/>
              </a:rPr>
              <a:t>在周二和周四进行的，问</a:t>
            </a:r>
            <a:r>
              <a:rPr lang="zh-CN" altLang="en-US" sz="2800" smtClean="0">
                <a:latin typeface="+mj-lt"/>
              </a:rPr>
              <a:t>是否</a:t>
            </a:r>
            <a:r>
              <a:rPr lang="zh-CN" altLang="en-US" sz="2800"/>
              <a:t>推断接待时间是有规定的</a:t>
            </a:r>
            <a:r>
              <a:rPr lang="zh-CN" altLang="en-US" sz="2800" smtClean="0"/>
              <a:t>？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31640" y="2733086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j-lt"/>
              </a:rPr>
              <a:t>假设接待站的接待时间没有规定</a:t>
            </a:r>
            <a:r>
              <a:rPr lang="zh-CN" altLang="en-US" sz="2800" smtClean="0">
                <a:latin typeface="+mj-lt"/>
              </a:rPr>
              <a:t>，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31640" y="3375238"/>
            <a:ext cx="3421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接待站</a:t>
            </a:r>
            <a:r>
              <a:rPr lang="zh-CN" altLang="en-US" sz="2800">
                <a:latin typeface="+mj-lt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+mj-lt"/>
              </a:rPr>
              <a:t>等可能</a:t>
            </a:r>
            <a:r>
              <a:rPr lang="zh-CN" altLang="en-US" sz="2800">
                <a:latin typeface="+mj-lt"/>
              </a:rPr>
              <a:t>的</a:t>
            </a:r>
            <a:r>
              <a:rPr lang="zh-CN" altLang="en-US" sz="2800" smtClean="0">
                <a:latin typeface="+mj-lt"/>
              </a:rPr>
              <a:t>，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83832" y="3392996"/>
            <a:ext cx="5936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从而</a:t>
            </a:r>
            <a:r>
              <a:rPr lang="en-US" altLang="zh-CN" sz="2800"/>
              <a:t>12</a:t>
            </a:r>
            <a:r>
              <a:rPr lang="zh-CN" altLang="en-US" sz="2800"/>
              <a:t>次来访都在周二、四的概率</a:t>
            </a:r>
            <a:r>
              <a:rPr lang="zh-CN" altLang="en-US" sz="2800" smtClean="0"/>
              <a:t>为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32240" y="273308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而</a:t>
            </a:r>
            <a:r>
              <a:rPr lang="zh-CN" altLang="en-US" sz="2800">
                <a:latin typeface="+mj-lt"/>
              </a:rPr>
              <a:t>各位</a:t>
            </a:r>
            <a:r>
              <a:rPr lang="zh-CN" altLang="en-US" sz="2800" smtClean="0">
                <a:latin typeface="+mj-lt"/>
              </a:rPr>
              <a:t>来访者</a:t>
            </a:r>
            <a:r>
              <a:rPr lang="zh-CN" altLang="en-US" sz="2800"/>
              <a:t>在一周</a:t>
            </a:r>
            <a:r>
              <a:rPr lang="zh-CN" altLang="en-US" sz="2800" smtClean="0"/>
              <a:t>任一天</a:t>
            </a:r>
            <a:r>
              <a:rPr lang="zh-CN" altLang="en-US" sz="2800"/>
              <a:t>去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071665" y="4705858"/>
                <a:ext cx="1440160" cy="95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5" y="4705858"/>
                <a:ext cx="1440160" cy="9553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525969" y="4993890"/>
                <a:ext cx="214609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=0.0000003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69" y="4993890"/>
                <a:ext cx="214609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1658387" y="5945428"/>
            <a:ext cx="7893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由</a:t>
            </a:r>
            <a:r>
              <a:rPr lang="zh-CN" altLang="en-US" sz="2800" smtClean="0"/>
              <a:t>小概率事件不发生</a:t>
            </a:r>
            <a:r>
              <a:rPr lang="zh-CN" altLang="en-US" sz="2800"/>
              <a:t>，故接待时间是</a:t>
            </a:r>
            <a:r>
              <a:rPr lang="zh-CN" altLang="en-US" sz="2800">
                <a:solidFill>
                  <a:srgbClr val="FF0000"/>
                </a:solidFill>
              </a:rPr>
              <a:t>有规定</a:t>
            </a:r>
            <a:r>
              <a:rPr lang="zh-CN" altLang="en-US" sz="2800" smtClean="0">
                <a:solidFill>
                  <a:srgbClr val="FF0000"/>
                </a:solidFill>
              </a:rPr>
              <a:t>的</a:t>
            </a:r>
            <a:r>
              <a:rPr lang="zh-CN" altLang="en-US" sz="2800" smtClean="0"/>
              <a:t>！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8722167" y="4667251"/>
            <a:ext cx="2592288" cy="954141"/>
          </a:xfrm>
          <a:prstGeom prst="wedgeRoundRectCallout">
            <a:avLst>
              <a:gd name="adj1" fmla="val -49342"/>
              <a:gd name="adj2" fmla="val 21726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小概率事件在一次实验中几乎不发生！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564642" y="4131364"/>
            <a:ext cx="2907337" cy="1631216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/>
              <a:t>实际推断原理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31605" y="4096647"/>
            <a:ext cx="3636000" cy="369332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mtClean="0">
                <a:latin typeface="+mj-lt"/>
              </a:rPr>
              <a:t>每一位来访者都在</a:t>
            </a:r>
            <a:r>
              <a:rPr lang="en-US" altLang="zh-CN" smtClean="0">
                <a:latin typeface="+mj-lt"/>
              </a:rPr>
              <a:t>7</a:t>
            </a:r>
            <a:r>
              <a:rPr lang="zh-CN" altLang="en-US" smtClean="0">
                <a:latin typeface="+mj-lt"/>
              </a:rPr>
              <a:t>天中选择</a:t>
            </a:r>
            <a:r>
              <a:rPr lang="en-US" altLang="zh-CN" smtClean="0">
                <a:latin typeface="+mj-lt"/>
              </a:rPr>
              <a:t>2</a:t>
            </a:r>
            <a:r>
              <a:rPr lang="zh-CN" altLang="en-US" smtClean="0">
                <a:latin typeface="+mj-lt"/>
              </a:rPr>
              <a:t>天来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834292" y="4473103"/>
            <a:ext cx="86961" cy="285347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>
            <a:spLocks/>
          </p:cNvSpPr>
          <p:nvPr/>
        </p:nvSpPr>
        <p:spPr bwMode="auto">
          <a:xfrm>
            <a:off x="-34278" y="-75433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3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7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548680"/>
            <a:ext cx="10972800" cy="22322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（设有</a:t>
            </a:r>
            <a:r>
              <a:rPr lang="en-US" altLang="zh-CN" b="1" dirty="0"/>
              <a:t>3</a:t>
            </a:r>
            <a:r>
              <a:rPr lang="zh-CN" altLang="zh-CN" b="1" dirty="0"/>
              <a:t>只球，</a:t>
            </a:r>
            <a:r>
              <a:rPr lang="en-US" altLang="zh-CN" b="1" dirty="0"/>
              <a:t>4</a:t>
            </a:r>
            <a:r>
              <a:rPr lang="zh-CN" altLang="zh-CN" b="1" dirty="0"/>
              <a:t>个盒子，盒子的编号为</a:t>
            </a:r>
            <a:r>
              <a:rPr lang="en-US" altLang="zh-CN" b="1" dirty="0"/>
              <a:t>1,2,3,4</a:t>
            </a:r>
            <a:r>
              <a:rPr lang="zh-CN" altLang="zh-CN" b="1" dirty="0"/>
              <a:t>，将球逐个独立地，随机地放入</a:t>
            </a:r>
            <a:r>
              <a:rPr lang="en-US" altLang="zh-CN" b="1" dirty="0"/>
              <a:t>4</a:t>
            </a:r>
            <a:r>
              <a:rPr lang="zh-CN" altLang="zh-CN" b="1" dirty="0"/>
              <a:t>个盒子中去，求其中至少有一只球的盒子的最小号码是</a:t>
            </a:r>
            <a:r>
              <a:rPr lang="en-US" altLang="zh-CN" b="1" dirty="0"/>
              <a:t>3</a:t>
            </a:r>
            <a:r>
              <a:rPr lang="zh-CN" altLang="zh-CN" b="1" dirty="0"/>
              <a:t>的概率</a:t>
            </a:r>
            <a:r>
              <a:rPr lang="en-US" altLang="zh-CN" b="1" dirty="0" smtClean="0"/>
              <a:t>.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72835E7F-33C3-4FBE-8A3B-A85375D6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720080"/>
          </a:xfrm>
        </p:spPr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练</a:t>
            </a:r>
            <a:r>
              <a:rPr lang="zh-CN" altLang="en-US" sz="4000" dirty="0" smtClean="0">
                <a:ea typeface="宋体" panose="02010600030101010101" pitchFamily="2" charset="-122"/>
              </a:rPr>
              <a:t>习题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 bwMode="auto">
              <a:xfrm>
                <a:off x="407368" y="2632224"/>
                <a:ext cx="11233248" cy="3888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b="1" dirty="0" smtClean="0"/>
                  <a:t>解：</a:t>
                </a:r>
                <a:r>
                  <a:rPr lang="zh-CN" altLang="zh-CN" b="1" dirty="0" smtClean="0"/>
                  <a:t>方法</a:t>
                </a:r>
                <a:r>
                  <a:rPr lang="en-US" altLang="zh-CN" b="1" dirty="0"/>
                  <a:t>1</a:t>
                </a:r>
                <a:r>
                  <a:rPr lang="zh-CN" altLang="zh-CN" b="1" dirty="0"/>
                  <a:t>：</a:t>
                </a:r>
                <a:r>
                  <a:rPr lang="en-US" altLang="zh-CN" b="1" dirty="0"/>
                  <a:t>3,4</a:t>
                </a:r>
                <a:r>
                  <a:rPr lang="zh-CN" altLang="zh-CN" b="1" dirty="0"/>
                  <a:t>号盒子可放球，但不能都放入</a:t>
                </a:r>
                <a:r>
                  <a:rPr lang="en-US" altLang="zh-CN" b="1" dirty="0"/>
                  <a:t>4</a:t>
                </a:r>
                <a:r>
                  <a:rPr lang="zh-CN" altLang="zh-CN" b="1" dirty="0"/>
                  <a:t>号…</a:t>
                </a:r>
                <a:r>
                  <a:rPr lang="en-US" altLang="zh-CN" b="1" dirty="0"/>
                  <a:t>.</a:t>
                </a:r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zh-CN" b="1" dirty="0"/>
                  <a:t>方法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：列举法：</a:t>
                </a:r>
                <a:r>
                  <a:rPr lang="en-US" altLang="zh-CN" b="1" dirty="0"/>
                  <a:t>3</a:t>
                </a:r>
                <a:r>
                  <a:rPr lang="zh-CN" altLang="zh-CN" b="1" dirty="0"/>
                  <a:t>只球中的一只球放</a:t>
                </a:r>
                <a:r>
                  <a:rPr lang="en-US" altLang="zh-CN" b="1" dirty="0"/>
                  <a:t>3</a:t>
                </a:r>
                <a:r>
                  <a:rPr lang="zh-CN" altLang="zh-CN" b="1" dirty="0"/>
                  <a:t>号盒子，另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只放</a:t>
                </a:r>
                <a:r>
                  <a:rPr lang="en-US" altLang="zh-CN" b="1" dirty="0"/>
                  <a:t>4</a:t>
                </a:r>
                <a:r>
                  <a:rPr lang="zh-CN" altLang="zh-CN" b="1" dirty="0"/>
                  <a:t>号盒子；</a:t>
                </a:r>
                <a:r>
                  <a:rPr lang="en-US" altLang="zh-CN" b="1" dirty="0"/>
                  <a:t>…</a:t>
                </a:r>
                <a:endParaRPr lang="zh-CN" altLang="zh-CN" dirty="0"/>
              </a:p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altLang="zh-CN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zh-CN" altLang="zh-CN" b="1" dirty="0"/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b="1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altLang="zh-CN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𝟔𝟒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368" y="2632224"/>
                <a:ext cx="11233248" cy="3888432"/>
              </a:xfrm>
              <a:prstGeom prst="rect">
                <a:avLst/>
              </a:prstGeom>
              <a:blipFill rotWithShape="1">
                <a:blip r:embed="rId2"/>
                <a:stretch>
                  <a:fillRect l="-14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7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7980" y="-72570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79425" y="861806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古典概型定义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4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概率计算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9592" y="2982576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称</a:t>
            </a:r>
            <a:r>
              <a:rPr lang="zh-CN" altLang="en-US" sz="2800">
                <a:latin typeface="+mj-lt"/>
              </a:rPr>
              <a:t>这种试验为</a:t>
            </a:r>
            <a:r>
              <a:rPr lang="zh-CN" altLang="en-US" sz="2800">
                <a:solidFill>
                  <a:srgbClr val="0000FF"/>
                </a:solidFill>
                <a:latin typeface="+mj-lt"/>
              </a:rPr>
              <a:t>等可能概型</a:t>
            </a:r>
            <a:r>
              <a:rPr lang="zh-CN" altLang="en-US" sz="2800">
                <a:latin typeface="+mj-lt"/>
              </a:rPr>
              <a:t>，或</a:t>
            </a:r>
            <a:r>
              <a:rPr lang="zh-CN" altLang="en-US" sz="2800">
                <a:solidFill>
                  <a:srgbClr val="0000FF"/>
                </a:solidFill>
                <a:latin typeface="+mj-lt"/>
              </a:rPr>
              <a:t>古典概型</a:t>
            </a:r>
            <a:r>
              <a:rPr lang="zh-CN" altLang="en-US" sz="2800" smtClean="0">
                <a:latin typeface="+mj-lt"/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1199" y="1529974"/>
            <a:ext cx="2402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有限性：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55776" y="1671090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样本空间</a:t>
            </a:r>
            <a:r>
              <a:rPr lang="zh-CN" altLang="en-US" sz="2800">
                <a:latin typeface="+mj-lt"/>
              </a:rPr>
              <a:t>只包含有限个元素</a:t>
            </a:r>
            <a:r>
              <a:rPr lang="zh-CN" altLang="en-US" sz="2800" smtClean="0">
                <a:latin typeface="+mj-lt"/>
              </a:rPr>
              <a:t>；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50769" y="2326833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每个</a:t>
            </a:r>
            <a:r>
              <a:rPr lang="zh-CN" altLang="en-US" sz="2800">
                <a:latin typeface="+mj-lt"/>
              </a:rPr>
              <a:t>基本事件发生的可能性相同</a:t>
            </a:r>
            <a:r>
              <a:rPr lang="zh-CN" altLang="en-US" sz="2800" smtClean="0">
                <a:latin typeface="+mj-lt"/>
              </a:rPr>
              <a:t>，</a:t>
            </a:r>
            <a:endParaRPr lang="zh-CN" altLang="en-US" sz="28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71600" y="4294062"/>
                <a:ext cx="55999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在古典概型中，事件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的概率为：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4062"/>
                <a:ext cx="559993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176" t="-16279" r="-76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526140" y="1015347"/>
                <a:ext cx="27346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若实验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满足：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140" y="1015347"/>
                <a:ext cx="273465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454" t="-16471" r="-3118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41199" y="2171182"/>
            <a:ext cx="2834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等可能性：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334574" y="4949803"/>
                <a:ext cx="3120661" cy="131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74" y="4949803"/>
                <a:ext cx="3120661" cy="13126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304163" y="5150947"/>
                <a:ext cx="846835" cy="910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63" y="5150947"/>
                <a:ext cx="846835" cy="910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024243" y="5106961"/>
                <a:ext cx="3816173" cy="99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包含</m:t>
                          </m:r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基本</m:t>
                          </m:r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事件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数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中</m:t>
                          </m:r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基本</m:t>
                          </m:r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事件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数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243" y="5106961"/>
                <a:ext cx="3816173" cy="9982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75996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0349" y="688762"/>
            <a:ext cx="1728143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18500" y="859200"/>
                <a:ext cx="41764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在事件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发生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的条件下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00" y="859200"/>
                <a:ext cx="417646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920" t="-15116" r="-1314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78940" y="859200"/>
                <a:ext cx="41764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考虑事件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发生的概率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940" y="859200"/>
                <a:ext cx="417646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66" t="-15116" r="-146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9595364" y="859200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称为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条件概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10388" y="1511331"/>
                <a:ext cx="34563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率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记为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88" y="1511331"/>
                <a:ext cx="3456384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704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2716" y="1511331"/>
                <a:ext cx="78488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而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表示在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发生的条件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发生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的概率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16" y="1511331"/>
                <a:ext cx="7848872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553" t="-15116" r="-108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50349" y="1984906"/>
            <a:ext cx="158417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6492" y="2163462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抛硬币两次，观察其出现正面的情况。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795164" y="2163462"/>
                <a:ext cx="3888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若事件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smtClean="0">
                    <a:latin typeface="Cambria Math" panose="02040503050406030204" pitchFamily="18" charset="0"/>
                  </a:rPr>
                  <a:t>---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至少有一次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164" y="2163462"/>
                <a:ext cx="3888432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3292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10388" y="2815593"/>
                <a:ext cx="56166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---</a:t>
                </a:r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两次掷出同一面，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88" y="2815593"/>
                <a:ext cx="5616624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280" t="-15116" r="-43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138980" y="2815593"/>
                <a:ext cx="56166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发生的条件下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发生的概率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80" y="2815593"/>
                <a:ext cx="5616624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2172" t="-15116" r="-130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10388" y="3477910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458460" y="3467724"/>
                <a:ext cx="42484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60" y="3467724"/>
                <a:ext cx="4248472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2869" t="-15116" r="-229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418900" y="3467724"/>
                <a:ext cx="33123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00" y="3467724"/>
                <a:ext cx="3312368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5116" r="-202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443236" y="3467724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36" y="3467724"/>
                <a:ext cx="2664296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5116" r="-274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458460" y="4119855"/>
                <a:ext cx="44644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发生，则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不发生，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60" y="4119855"/>
                <a:ext cx="446449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729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562916" y="4119855"/>
                <a:ext cx="61926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中有</a:t>
                </a:r>
                <a:r>
                  <a:rPr lang="en-US" altLang="zh-CN" sz="2800" smtClean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个元素，仅有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916" y="4119855"/>
                <a:ext cx="6192688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2069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58460" y="4771986"/>
                <a:ext cx="2808312" cy="702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60" y="4771986"/>
                <a:ext cx="2808312" cy="702885"/>
              </a:xfrm>
              <a:prstGeom prst="rect">
                <a:avLst/>
              </a:prstGeom>
              <a:blipFill rotWithShape="1">
                <a:blip r:embed="rId14"/>
                <a:stretch>
                  <a:fillRect l="-4338" r="-217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03600" y="5371560"/>
                <a:ext cx="4392488" cy="701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00" y="5371560"/>
                <a:ext cx="4392488" cy="701602"/>
              </a:xfrm>
              <a:prstGeom prst="rect">
                <a:avLst/>
              </a:prstGeom>
              <a:blipFill rotWithShape="1">
                <a:blip r:embed="rId15"/>
                <a:stretch>
                  <a:fillRect l="-2774" r="-693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744060" y="5286152"/>
                <a:ext cx="4788532" cy="787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3/4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60" y="5286152"/>
                <a:ext cx="4788532" cy="787010"/>
              </a:xfrm>
              <a:prstGeom prst="rect">
                <a:avLst/>
              </a:prstGeom>
              <a:blipFill rotWithShape="1">
                <a:blip r:embed="rId16"/>
                <a:stretch>
                  <a:fillRect l="-2545" r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标注 27"/>
          <p:cNvSpPr/>
          <p:nvPr/>
        </p:nvSpPr>
        <p:spPr>
          <a:xfrm>
            <a:off x="10531468" y="4814263"/>
            <a:ext cx="1413707" cy="720080"/>
          </a:xfrm>
          <a:prstGeom prst="wedgeRoundRectCallout">
            <a:avLst>
              <a:gd name="adj1" fmla="val -86743"/>
              <a:gd name="adj2" fmla="val 66286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巧合</a:t>
            </a:r>
            <a:r>
              <a:rPr lang="en-US" altLang="zh-CN" sz="2400" b="1" smtClean="0">
                <a:solidFill>
                  <a:srgbClr val="0000FF"/>
                </a:solidFill>
              </a:rPr>
              <a:t>or</a:t>
            </a:r>
            <a:r>
              <a:rPr lang="zh-CN" altLang="en-US" sz="2400" b="1" smtClean="0">
                <a:solidFill>
                  <a:srgbClr val="0000FF"/>
                </a:solidFill>
              </a:rPr>
              <a:t>必然？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377" y="746818"/>
            <a:ext cx="1728143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47528" y="917256"/>
                <a:ext cx="59046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是两个事件，且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917256"/>
                <a:ext cx="590465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064" t="-15116" r="-103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680176" y="917256"/>
            <a:ext cx="792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称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83432" y="2389940"/>
                <a:ext cx="8208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为在事件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发生的条件下事件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发生的条件概率。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389940"/>
                <a:ext cx="820891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485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79377" y="2763042"/>
            <a:ext cx="158417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552" y="2933480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条件概率是概率！</a:t>
            </a:r>
            <a:endParaRPr lang="zh-CN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1199" y="3396405"/>
            <a:ext cx="63748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非负性、规范性、可列可加性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7369" y="3968594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概率的六个性质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135832" y="4616086"/>
                <a:ext cx="22958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32" y="4616086"/>
                <a:ext cx="229587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5116" r="-504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287688" y="4616086"/>
                <a:ext cx="7848872" cy="572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∪⋯∪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4616086"/>
                <a:ext cx="7848872" cy="572336"/>
              </a:xfrm>
              <a:prstGeom prst="rect">
                <a:avLst/>
              </a:prstGeom>
              <a:blipFill rotWithShape="1">
                <a:blip r:embed="rId5"/>
                <a:stretch>
                  <a:fillRect l="-1553" t="-13830" r="-1009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127448" y="5228154"/>
                <a:ext cx="78488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时，有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5228154"/>
                <a:ext cx="7848872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632" t="-15294" r="-78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127448" y="5840222"/>
                <a:ext cx="71287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5840222"/>
                <a:ext cx="7128792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5116" r="-1625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38833" y="5840222"/>
                <a:ext cx="40960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833" y="5840222"/>
                <a:ext cx="409607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840688" y="5228154"/>
                <a:ext cx="23678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688" y="5228154"/>
                <a:ext cx="236788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5294" r="-257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223792" y="1420489"/>
                <a:ext cx="2880320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420489"/>
                <a:ext cx="2880320" cy="9894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6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30" grpId="0"/>
      <p:bldP spid="31" grpId="0"/>
      <p:bldP spid="32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425" y="717228"/>
            <a:ext cx="1728143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7528" y="88766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设袋中有</a:t>
            </a:r>
            <a:r>
              <a:rPr lang="en-US" altLang="zh-CN" sz="2800">
                <a:latin typeface="Cambria Math" panose="02040503050406030204" pitchFamily="18" charset="0"/>
              </a:rPr>
              <a:t>6</a:t>
            </a:r>
            <a:r>
              <a:rPr lang="zh-CN" altLang="en-US" sz="2800">
                <a:latin typeface="Cambria Math" panose="02040503050406030204" pitchFamily="18" charset="0"/>
              </a:rPr>
              <a:t>只红球，</a:t>
            </a:r>
            <a:r>
              <a:rPr lang="en-US" altLang="zh-CN" sz="2800">
                <a:latin typeface="Cambria Math" panose="02040503050406030204" pitchFamily="18" charset="0"/>
              </a:rPr>
              <a:t>2</a:t>
            </a:r>
            <a:r>
              <a:rPr lang="zh-CN" altLang="en-US" sz="2800">
                <a:latin typeface="Cambria Math" panose="02040503050406030204" pitchFamily="18" charset="0"/>
              </a:rPr>
              <a:t>只白球，无放回摸取两次，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323065" y="887666"/>
                <a:ext cx="24615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 为“第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065" y="887666"/>
                <a:ext cx="246156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950" t="-15294" r="-3218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839416" y="1562160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一次取得的是红球”</a:t>
            </a:r>
            <a:r>
              <a:rPr lang="zh-CN" altLang="en-US" sz="2800" smtClean="0">
                <a:latin typeface="Cambria Math" panose="02040503050406030204" pitchFamily="18" charset="0"/>
              </a:rPr>
              <a:t>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295800" y="1562160"/>
                <a:ext cx="61206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为“第二次取得的是红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球”，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1562160"/>
                <a:ext cx="612068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092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912424" y="1562160"/>
                <a:ext cx="20882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24" y="1562160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5831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11424" y="2167870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若</a:t>
            </a:r>
            <a:r>
              <a:rPr lang="zh-CN" altLang="en-US" sz="2800">
                <a:latin typeface="Cambria Math" panose="02040503050406030204" pitchFamily="18" charset="0"/>
              </a:rPr>
              <a:t>有放回时，</a:t>
            </a:r>
            <a:r>
              <a:rPr lang="zh-CN" altLang="en-US" sz="2800" smtClean="0">
                <a:latin typeface="Cambria Math" panose="02040503050406030204" pitchFamily="18" charset="0"/>
              </a:rPr>
              <a:t>结果又如何？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9416" y="2843976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59496" y="2843976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无放回时，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665127" y="3461575"/>
                <a:ext cx="2880320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27" y="3461575"/>
                <a:ext cx="2880320" cy="9894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313139" y="2843976"/>
            <a:ext cx="6169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每取一次球，袋中球的总数减少</a:t>
            </a:r>
            <a:r>
              <a:rPr lang="en-US" altLang="zh-CN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个</a:t>
            </a:r>
            <a:r>
              <a:rPr lang="zh-CN" altLang="en-US" sz="2800" smtClean="0">
                <a:latin typeface="Cambria Math" panose="02040503050406030204" pitchFamily="18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87488" y="3486807"/>
                <a:ext cx="2592288" cy="93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486807"/>
                <a:ext cx="2592288" cy="9389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223792" y="3505402"/>
                <a:ext cx="1656184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3505402"/>
                <a:ext cx="1656184" cy="9017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408368" y="3501779"/>
                <a:ext cx="936104" cy="909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68" y="3501779"/>
                <a:ext cx="936104" cy="9090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1559496" y="4533652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有放回时，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13139" y="4533652"/>
            <a:ext cx="6239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每取一次球，袋中球的总数不变</a:t>
            </a:r>
            <a:r>
              <a:rPr lang="zh-CN" altLang="en-US" sz="2800" smtClean="0">
                <a:latin typeface="Cambria Math" panose="02040503050406030204" pitchFamily="18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665127" y="5200398"/>
                <a:ext cx="2880320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27" y="5200398"/>
                <a:ext cx="2880320" cy="98943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59496" y="5244225"/>
                <a:ext cx="2592288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244225"/>
                <a:ext cx="2592288" cy="9017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223792" y="5244225"/>
                <a:ext cx="1656184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244225"/>
                <a:ext cx="1656184" cy="9017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404899" y="5244225"/>
                <a:ext cx="936104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99" y="5244225"/>
                <a:ext cx="936104" cy="9017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0200456" y="5433507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5433507"/>
                <a:ext cx="144016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标注 31"/>
          <p:cNvSpPr/>
          <p:nvPr/>
        </p:nvSpPr>
        <p:spPr>
          <a:xfrm>
            <a:off x="10203649" y="4586986"/>
            <a:ext cx="1872208" cy="594738"/>
          </a:xfrm>
          <a:prstGeom prst="wedgeRoundRectCallout">
            <a:avLst>
              <a:gd name="adj1" fmla="val -37448"/>
              <a:gd name="adj2" fmla="val 12134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无条件概率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6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19" grpId="0"/>
      <p:bldP spid="20" grpId="0"/>
      <p:bldP spid="21" grpId="0"/>
      <p:bldP spid="22" grpId="0"/>
      <p:bldP spid="23" grpId="0"/>
      <p:bldP spid="14" grpId="0"/>
      <p:bldP spid="15" grpId="0"/>
      <p:bldP spid="16" grpId="0"/>
      <p:bldP spid="17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7367" y="620689"/>
                <a:ext cx="11432901" cy="2880319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 smtClean="0"/>
                  <a:t>3</a:t>
                </a:r>
                <a:r>
                  <a:rPr lang="zh-CN" altLang="en-US" sz="2800" b="1" dirty="0" smtClean="0"/>
                  <a:t>、</a:t>
                </a:r>
                <a:r>
                  <a:rPr lang="zh-CN" altLang="zh-CN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zh-CN" sz="2800" b="1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zh-CN" sz="2800" b="1" dirty="0"/>
                  <a:t>是两随机事件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800" b="1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&lt;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&lt;</m:t>
                    </m:r>
                    <m:r>
                      <a:rPr lang="en-US" altLang="zh-CN" sz="2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&gt;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zh-CN" sz="2800" b="1" dirty="0"/>
                  <a:t>,</a:t>
                </a:r>
                <a:r>
                  <a:rPr lang="zh-CN" altLang="zh-CN" sz="2800" b="1" dirty="0"/>
                  <a:t>则必有（ </a:t>
                </a:r>
                <a:r>
                  <a:rPr lang="en-US" altLang="zh-CN" sz="2800" b="1" dirty="0"/>
                  <a:t>    </a:t>
                </a:r>
                <a:r>
                  <a:rPr lang="zh-CN" altLang="zh-CN" sz="2800" b="1" dirty="0"/>
                  <a:t>）</a:t>
                </a:r>
                <a:r>
                  <a:rPr lang="en-US" altLang="zh-CN" sz="2800" b="1" dirty="0"/>
                  <a:t>.</a:t>
                </a:r>
                <a:endParaRPr lang="zh-CN" altLang="zh-CN" sz="28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dirty="0"/>
                  <a:t>(A)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𝑨</m:t>
                            </m:r>
                          </m:e>
                        </m:acc>
                        <m:d>
                          <m:dPr>
                            <m:begChr m:val="|"/>
                            <m:endChr m:val="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𝑩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b="1" dirty="0"/>
                  <a:t>                 (B)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≠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𝑨</m:t>
                            </m:r>
                          </m:e>
                        </m:acc>
                        <m:d>
                          <m:dPr>
                            <m:begChr m:val="|"/>
                            <m:endChr m:val="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𝑩</m:t>
                            </m:r>
                          </m:e>
                        </m:d>
                      </m:e>
                    </m:d>
                  </m:oMath>
                </a14:m>
                <a:endParaRPr lang="zh-CN" altLang="zh-CN" sz="28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/>
                  <a:t>(C)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𝑩</m:t>
                    </m:r>
                    <m:r>
                      <a:rPr lang="en-US" altLang="zh-CN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="1" dirty="0"/>
                  <a:t>               (D)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≠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𝑩</m:t>
                    </m:r>
                    <m:r>
                      <a:rPr lang="en-US" altLang="zh-CN" sz="2800" b="1" i="1">
                        <a:latin typeface="Cambria Math"/>
                      </a:rPr>
                      <m:t>)</m:t>
                    </m:r>
                  </m:oMath>
                </a14:m>
                <a:endParaRPr lang="zh-CN" altLang="zh-CN" sz="28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 smtClean="0"/>
                  <a:t>4</a:t>
                </a:r>
                <a:r>
                  <a:rPr lang="zh-CN" altLang="en-US" sz="2800" b="1" dirty="0" smtClean="0"/>
                  <a:t>、</a:t>
                </a:r>
                <a:r>
                  <a:rPr lang="zh-CN" altLang="zh-CN" sz="2800" b="1" dirty="0" smtClean="0"/>
                  <a:t>设</a:t>
                </a:r>
                <a:r>
                  <a:rPr lang="zh-CN" altLang="zh-CN" sz="2800" b="1" dirty="0"/>
                  <a:t>事件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zh-CN" sz="2800" b="1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𝑩</m:t>
                    </m:r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800" b="1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𝟔</m:t>
                    </m:r>
                  </m:oMath>
                </a14:m>
                <a:r>
                  <a:rPr lang="zh-CN" altLang="zh-CN" sz="28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𝟒</m:t>
                    </m:r>
                  </m:oMath>
                </a14:m>
                <a:r>
                  <a:rPr lang="zh-CN" altLang="zh-CN" sz="28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𝟓</m:t>
                    </m:r>
                  </m:oMath>
                </a14:m>
                <a:r>
                  <a:rPr lang="zh-CN" altLang="zh-CN" sz="2800" b="1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𝑩</m:t>
                    </m:r>
                    <m:r>
                      <a:rPr lang="en-US" altLang="zh-CN" sz="2800" b="1" i="1">
                        <a:latin typeface="Cambria Math"/>
                      </a:rPr>
                      <m:t>|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  <m:r>
                      <a:rPr lang="en-US" altLang="zh-CN" sz="2800" b="1" i="1">
                        <a:latin typeface="Cambria Math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367" y="620689"/>
                <a:ext cx="11432901" cy="2880319"/>
              </a:xfrm>
              <a:blipFill rotWithShape="1">
                <a:blip r:embed="rId2"/>
                <a:stretch>
                  <a:fillRect l="-1120" t="-2542" b="-7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77905" y="1015945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 bwMode="auto">
              <a:xfrm>
                <a:off x="381855" y="3690815"/>
                <a:ext cx="11432901" cy="3096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800" b="1" dirty="0" smtClean="0"/>
                  <a:t>3</a:t>
                </a:r>
                <a:r>
                  <a:rPr lang="zh-CN" altLang="en-US" sz="2800" b="1" dirty="0" smtClean="0"/>
                  <a:t>、</a:t>
                </a:r>
                <a:r>
                  <a:rPr lang="zh-CN" altLang="zh-CN" sz="2800" b="1" dirty="0" smtClean="0"/>
                  <a:t>解：从</a:t>
                </a:r>
                <a:r>
                  <a:rPr lang="zh-CN" altLang="zh-CN" sz="2800" b="1" dirty="0"/>
                  <a:t>条件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zh-CN" altLang="zh-CN" sz="2800" b="1" dirty="0"/>
                  <a:t>转化</a:t>
                </a:r>
                <a:r>
                  <a:rPr lang="zh-CN" altLang="zh-CN" sz="2800" b="1" dirty="0" smtClean="0"/>
                  <a:t>为</a:t>
                </a:r>
                <a:r>
                  <a:rPr lang="en-US" altLang="zh-CN" sz="2800" b="1" dirty="0" smtClean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b="1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800" b="1" dirty="0" smtClean="0"/>
                  <a:t>4</a:t>
                </a:r>
                <a:r>
                  <a:rPr lang="zh-CN" altLang="en-US" sz="2800" b="1" dirty="0" smtClean="0"/>
                  <a:t>、解：</a:t>
                </a:r>
                <a:r>
                  <a:rPr lang="zh-CN" altLang="zh-CN" sz="2800" b="1" dirty="0" smtClean="0"/>
                  <a:t>由</a:t>
                </a:r>
                <a:r>
                  <a:rPr lang="zh-CN" altLang="zh-CN" sz="2800" b="1" dirty="0"/>
                  <a:t>条件概率公式得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𝑩𝑨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2800" b="1">
                        <a:latin typeface="Cambria Math"/>
                      </a:rPr>
                      <m:t> </m:t>
                    </m:r>
                    <m:r>
                      <a:rPr lang="zh-CN" altLang="zh-CN" sz="2800" b="1">
                        <a:latin typeface="Cambria Math"/>
                      </a:rPr>
                      <m:t>即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2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800" b="1" dirty="0"/>
                  <a:t>      </a:t>
                </a:r>
                <a:r>
                  <a:rPr lang="zh-CN" altLang="zh-CN" sz="2800" b="1" dirty="0"/>
                  <a:t>又由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−</m:t>
                    </m:r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  <m:acc>
                      <m:accPr>
                        <m:chr m:val="̅"/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/>
                      </a:rPr>
                      <m:t>)=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𝟔</m:t>
                    </m:r>
                    <m:r>
                      <a:rPr lang="en-US" altLang="zh-CN" sz="2800" b="1" i="1">
                        <a:latin typeface="Cambria Math"/>
                      </a:rPr>
                      <m:t>−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𝟓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𝟏</m:t>
                    </m:r>
                  </m:oMath>
                </a14:m>
                <a:endParaRPr lang="zh-CN" altLang="zh-CN" sz="2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800" b="1" dirty="0" smtClean="0"/>
                  <a:t>    </a:t>
                </a:r>
                <a:r>
                  <a:rPr lang="zh-CN" altLang="zh-CN" sz="2800" b="1" dirty="0"/>
                  <a:t>故：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𝑩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𝟎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.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𝟎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.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zh-CN" altLang="zh-CN" sz="2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855" y="3690815"/>
                <a:ext cx="11432901" cy="3096344"/>
              </a:xfrm>
              <a:prstGeom prst="rect">
                <a:avLst/>
              </a:prstGeom>
              <a:blipFill rotWithShape="1">
                <a:blip r:embed="rId3"/>
                <a:stretch>
                  <a:fillRect l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72835E7F-33C3-4FBE-8A3B-A85375D6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720080"/>
          </a:xfrm>
        </p:spPr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练</a:t>
            </a:r>
            <a:r>
              <a:rPr lang="zh-CN" altLang="en-US" sz="4000" dirty="0" smtClean="0">
                <a:ea typeface="宋体" panose="02010600030101010101" pitchFamily="2" charset="-122"/>
              </a:rPr>
              <a:t>习题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4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0348" y="591483"/>
            <a:ext cx="3939951" cy="72008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、乘法公式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377" y="1196752"/>
            <a:ext cx="2304255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基本公式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15816" y="1367190"/>
                <a:ext cx="24482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6" y="1367190"/>
                <a:ext cx="244827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5237" t="-15116" r="-2494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943872" y="1367190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有如下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乘法公式</a:t>
            </a:r>
            <a:r>
              <a:rPr lang="zh-CN" altLang="en-US" sz="2800" smtClean="0">
                <a:latin typeface="Cambria Math" panose="02040503050406030204" pitchFamily="18" charset="0"/>
              </a:rPr>
              <a:t>成立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075856" y="2052635"/>
                <a:ext cx="3888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56" y="2052635"/>
                <a:ext cx="388843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839416" y="2738080"/>
            <a:ext cx="1253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同理，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003848" y="3423525"/>
                <a:ext cx="3888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48" y="3423525"/>
                <a:ext cx="388843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464152" y="2184768"/>
                <a:ext cx="4508991" cy="1420325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2184768"/>
                <a:ext cx="4508991" cy="1420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602206" y="2524742"/>
            <a:ext cx="861946" cy="330027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602206" y="2904878"/>
            <a:ext cx="861946" cy="462061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79376" y="3943104"/>
            <a:ext cx="230425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推广形式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868216" y="4108970"/>
                <a:ext cx="2655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16" y="4108970"/>
                <a:ext cx="265591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828" t="-15116" r="-344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5231904" y="4113542"/>
            <a:ext cx="576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有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211760" y="4794415"/>
                <a:ext cx="51845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60" y="4794415"/>
                <a:ext cx="518457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标注 39"/>
              <p:cNvSpPr/>
              <p:nvPr/>
            </p:nvSpPr>
            <p:spPr>
              <a:xfrm>
                <a:off x="7752184" y="4077072"/>
                <a:ext cx="3600400" cy="792088"/>
              </a:xfrm>
              <a:prstGeom prst="wedgeRoundRectCallout">
                <a:avLst>
                  <a:gd name="adj1" fmla="val -63682"/>
                  <a:gd name="adj2" fmla="val 59183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smtClean="0">
                    <a:solidFill>
                      <a:srgbClr val="0000FF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400" b="1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zh-CN" altLang="en-US" sz="2400" b="1" smtClean="0">
                    <a:solidFill>
                      <a:srgbClr val="0000FF"/>
                    </a:solidFill>
                  </a:rPr>
                  <a:t>能推出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smtClean="0">
                    <a:solidFill>
                      <a:srgbClr val="0000FF"/>
                    </a:solidFill>
                  </a:rPr>
                  <a:t>吗？</a:t>
                </a:r>
                <a:endParaRPr lang="zh-CN" alt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圆角矩形标注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84" y="4077072"/>
                <a:ext cx="3600400" cy="792088"/>
              </a:xfrm>
              <a:prstGeom prst="wedgeRoundRectCallout">
                <a:avLst>
                  <a:gd name="adj1" fmla="val -63682"/>
                  <a:gd name="adj2" fmla="val 59183"/>
                  <a:gd name="adj3" fmla="val 16667"/>
                </a:avLst>
              </a:prstGeom>
              <a:blipFill rotWithShape="0">
                <a:blip r:embed="rId8"/>
                <a:stretch>
                  <a:fillRect t="-8904" b="-47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39416" y="5479860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进而，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855912" y="5479860"/>
                <a:ext cx="47462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，有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12" y="5479860"/>
                <a:ext cx="474629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567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271464" y="6165304"/>
                <a:ext cx="10513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)⋯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6165304"/>
                <a:ext cx="10513168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860104" y="2738080"/>
                <a:ext cx="28637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，有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04" y="2738080"/>
                <a:ext cx="2863769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4255" t="-15116" r="-42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8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9" grpId="0"/>
      <p:bldP spid="30" grpId="0"/>
      <p:bldP spid="31" grpId="0"/>
      <p:bldP spid="33" grpId="0" animBg="1"/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425" y="775846"/>
            <a:ext cx="1800151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7528" y="946284"/>
            <a:ext cx="10153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某厂产品的废品率为</a:t>
            </a:r>
            <a:r>
              <a:rPr lang="en-US" altLang="zh-CN" sz="2800">
                <a:latin typeface="Cambria Math" panose="02040503050406030204" pitchFamily="18" charset="0"/>
              </a:rPr>
              <a:t>4%</a:t>
            </a:r>
            <a:r>
              <a:rPr lang="zh-CN" altLang="en-US" sz="2800">
                <a:latin typeface="Cambria Math" panose="02040503050406030204" pitchFamily="18" charset="0"/>
              </a:rPr>
              <a:t>，而合格品中</a:t>
            </a:r>
            <a:r>
              <a:rPr lang="zh-CN" altLang="en-US" sz="2800" smtClean="0">
                <a:latin typeface="Cambria Math" panose="02040503050406030204" pitchFamily="18" charset="0"/>
              </a:rPr>
              <a:t>有</a:t>
            </a:r>
            <a:r>
              <a:rPr lang="en-US" altLang="zh-CN" sz="2800">
                <a:latin typeface="Cambria Math" panose="02040503050406030204" pitchFamily="18" charset="0"/>
              </a:rPr>
              <a:t>80%</a:t>
            </a:r>
            <a:r>
              <a:rPr lang="zh-CN" altLang="en-US" sz="2800">
                <a:latin typeface="Cambria Math" panose="02040503050406030204" pitchFamily="18" charset="0"/>
              </a:rPr>
              <a:t>是一等品，求</a:t>
            </a:r>
            <a:r>
              <a:rPr lang="zh-CN" altLang="en-US" sz="2800" smtClean="0">
                <a:latin typeface="Cambria Math" panose="02040503050406030204" pitchFamily="18" charset="0"/>
              </a:rPr>
              <a:t>一等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9416" y="1509137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品率。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9416" y="2071990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559496" y="2071990"/>
                <a:ext cx="57606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为“产品是合格品”的事件，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2071990"/>
                <a:ext cx="576064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222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35560" y="2648054"/>
                <a:ext cx="3312368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2648054"/>
                <a:ext cx="3312368" cy="524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1559496" y="2628890"/>
            <a:ext cx="720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则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8722186" y="2653274"/>
            <a:ext cx="1846452" cy="458152"/>
          </a:xfrm>
          <a:prstGeom prst="wedgeRoundRectCallout">
            <a:avLst>
              <a:gd name="adj1" fmla="val -68619"/>
              <a:gd name="adj2" fmla="val 2883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有限可加性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816080" y="2071990"/>
                <a:ext cx="51845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为“产品是一等品”的事件，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2071990"/>
                <a:ext cx="5184576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5116" r="-82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03912" y="2648054"/>
                <a:ext cx="3024336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648054"/>
                <a:ext cx="3024336" cy="524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927648" y="3282263"/>
                <a:ext cx="4854503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3282263"/>
                <a:ext cx="4854503" cy="5241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标注 35"/>
          <p:cNvSpPr/>
          <p:nvPr/>
        </p:nvSpPr>
        <p:spPr>
          <a:xfrm>
            <a:off x="8237695" y="3276986"/>
            <a:ext cx="1603987" cy="458152"/>
          </a:xfrm>
          <a:prstGeom prst="wedgeRoundRectCallout">
            <a:avLst>
              <a:gd name="adj1" fmla="val -77665"/>
              <a:gd name="adj2" fmla="val 1787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乘法公式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618168" y="3916472"/>
                <a:ext cx="2164503" cy="523220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168" y="3916472"/>
                <a:ext cx="21645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935760" y="3916472"/>
                <a:ext cx="2324804" cy="523220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3916472"/>
                <a:ext cx="232480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470364" y="3916472"/>
                <a:ext cx="2164503" cy="524118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364" y="3916472"/>
                <a:ext cx="2164503" cy="5241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844667" y="3916472"/>
                <a:ext cx="2052292" cy="524118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67" y="3916472"/>
                <a:ext cx="2052292" cy="5241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927648" y="4549783"/>
                <a:ext cx="52145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=0.96∗0.8+0.04∗0=0.768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4549783"/>
                <a:ext cx="521454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1559496" y="5183094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另解：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67608" y="5183094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由一等品一定是合格品，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312023" y="5183094"/>
                <a:ext cx="23228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即有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3" y="5183094"/>
                <a:ext cx="2322843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5249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8184232" y="5183094"/>
                <a:ext cx="25202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5183094"/>
                <a:ext cx="2520280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5085" t="-15116" r="-96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1559496" y="5816406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从而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423592" y="5816406"/>
                <a:ext cx="2664296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5816406"/>
                <a:ext cx="2664296" cy="52411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727848" y="5816406"/>
                <a:ext cx="2592288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5816406"/>
                <a:ext cx="2592288" cy="52411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7032104" y="5816406"/>
                <a:ext cx="1602762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=0.768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5816406"/>
                <a:ext cx="1602762" cy="52411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0" y="-75996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9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1" grpId="0"/>
      <p:bldP spid="22" grpId="0"/>
      <p:bldP spid="15" grpId="0"/>
      <p:bldP spid="25" grpId="0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47201" y="833902"/>
            <a:ext cx="1872159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5304" y="1004340"/>
            <a:ext cx="10153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某人参加某一门课程的考试，第一次通过的概率是</a:t>
            </a:r>
            <a:r>
              <a:rPr lang="en-US" altLang="zh-CN" sz="2800">
                <a:latin typeface="Cambria Math" panose="02040503050406030204" pitchFamily="18" charset="0"/>
              </a:rPr>
              <a:t>60%</a:t>
            </a:r>
            <a:r>
              <a:rPr lang="zh-CN" altLang="en-US" sz="2800" smtClean="0">
                <a:latin typeface="Cambria Math" panose="02040503050406030204" pitchFamily="18" charset="0"/>
              </a:rPr>
              <a:t>，若</a:t>
            </a:r>
            <a:r>
              <a:rPr lang="zh-CN" altLang="en-US" sz="2800">
                <a:latin typeface="Cambria Math" panose="02040503050406030204" pitchFamily="18" charset="0"/>
              </a:rPr>
              <a:t>未</a:t>
            </a:r>
            <a:r>
              <a:rPr lang="zh-CN" altLang="en-US" sz="2800" smtClean="0">
                <a:latin typeface="Cambria Math" panose="02040503050406030204" pitchFamily="18" charset="0"/>
              </a:rPr>
              <a:t>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192" y="1553982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过允许</a:t>
            </a:r>
            <a:r>
              <a:rPr lang="zh-CN" altLang="en-US" sz="2800">
                <a:latin typeface="Cambria Math" panose="02040503050406030204" pitchFamily="18" charset="0"/>
              </a:rPr>
              <a:t>补考一次，通过的</a:t>
            </a:r>
            <a:r>
              <a:rPr lang="zh-CN" altLang="en-US" sz="2800" smtClean="0">
                <a:latin typeface="Cambria Math" panose="02040503050406030204" pitchFamily="18" charset="0"/>
              </a:rPr>
              <a:t>概率</a:t>
            </a:r>
            <a:r>
              <a:rPr lang="zh-CN" altLang="en-US" sz="2800">
                <a:latin typeface="Cambria Math" panose="02040503050406030204" pitchFamily="18" charset="0"/>
              </a:rPr>
              <a:t>是</a:t>
            </a:r>
            <a:r>
              <a:rPr lang="en-US" altLang="zh-CN" sz="2800">
                <a:latin typeface="Cambria Math" panose="02040503050406030204" pitchFamily="18" charset="0"/>
              </a:rPr>
              <a:t>80%</a:t>
            </a:r>
            <a:r>
              <a:rPr lang="zh-CN" altLang="en-US" sz="2800">
                <a:latin typeface="Cambria Math" panose="02040503050406030204" pitchFamily="18" charset="0"/>
              </a:rPr>
              <a:t>，求此人这门考试通过的</a:t>
            </a:r>
            <a:r>
              <a:rPr lang="zh-CN" altLang="en-US" sz="2800" smtClean="0">
                <a:latin typeface="Cambria Math" panose="02040503050406030204" pitchFamily="18" charset="0"/>
              </a:rPr>
              <a:t>概率。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7192" y="2130046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27272" y="2103624"/>
                <a:ext cx="73448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=1,2)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为此人第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次通过考试的事件，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272" y="2103624"/>
                <a:ext cx="734481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743" t="-15116" r="-49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48560" y="2653266"/>
                <a:ext cx="46085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为此人考试通过的事件，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60" y="2653266"/>
                <a:ext cx="4608512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863776" y="2653266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则有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543296" y="3262112"/>
                <a:ext cx="3744416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96" y="3262112"/>
                <a:ext cx="3744416" cy="524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99680" y="3262112"/>
                <a:ext cx="3384376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80" y="3262112"/>
                <a:ext cx="3384376" cy="524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圆角矩形标注 49"/>
          <p:cNvSpPr/>
          <p:nvPr/>
        </p:nvSpPr>
        <p:spPr>
          <a:xfrm>
            <a:off x="8553828" y="3138158"/>
            <a:ext cx="1846452" cy="458152"/>
          </a:xfrm>
          <a:prstGeom prst="wedgeRoundRectCallout">
            <a:avLst>
              <a:gd name="adj1" fmla="val -68619"/>
              <a:gd name="adj2" fmla="val 2883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有限可加性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479400" y="3892406"/>
                <a:ext cx="4265170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00" y="3892406"/>
                <a:ext cx="4265170" cy="5241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圆角矩形标注 51"/>
          <p:cNvSpPr/>
          <p:nvPr/>
        </p:nvSpPr>
        <p:spPr>
          <a:xfrm>
            <a:off x="7159920" y="3904142"/>
            <a:ext cx="1846452" cy="458152"/>
          </a:xfrm>
          <a:prstGeom prst="wedgeRoundRectCallout">
            <a:avLst>
              <a:gd name="adj1" fmla="val -68619"/>
              <a:gd name="adj2" fmla="val 2883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乘法公式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519592" y="4522700"/>
                <a:ext cx="46805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=0.6+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1−0.6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∗0.8</m:t>
                    </m:r>
                  </m:oMath>
                </a14:m>
                <a:r>
                  <a:rPr lang="en-US" altLang="zh-CN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=0.92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92" y="4522700"/>
                <a:ext cx="4680520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1471288" y="5152994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另解：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551408" y="5152096"/>
                <a:ext cx="5472608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08" y="5152096"/>
                <a:ext cx="5472608" cy="5241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圆角矩形标注 55"/>
          <p:cNvSpPr/>
          <p:nvPr/>
        </p:nvSpPr>
        <p:spPr>
          <a:xfrm>
            <a:off x="8312048" y="5082374"/>
            <a:ext cx="2232248" cy="458152"/>
          </a:xfrm>
          <a:prstGeom prst="wedgeRoundRectCallout">
            <a:avLst>
              <a:gd name="adj1" fmla="val -68619"/>
              <a:gd name="adj2" fmla="val 2883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第六节 独立性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3415504" y="5782392"/>
                <a:ext cx="3240360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04" y="5782392"/>
                <a:ext cx="3240360" cy="5241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6439840" y="5802454"/>
                <a:ext cx="36724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=1−0.4∗0.2</m:t>
                    </m:r>
                  </m:oMath>
                </a14:m>
                <a:r>
                  <a:rPr lang="en-US" altLang="zh-CN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=0.92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840" y="5802454"/>
                <a:ext cx="3672408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8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1" grpId="0"/>
      <p:bldP spid="22" grpId="0"/>
      <p:bldP spid="28" grpId="0"/>
      <p:bldP spid="29" grpId="0"/>
      <p:bldP spid="30" grpId="0"/>
      <p:bldP spid="31" grpId="0"/>
      <p:bldP spid="50" grpId="0" animBg="1"/>
      <p:bldP spid="51" grpId="0"/>
      <p:bldP spid="52" grpId="0" animBg="1"/>
      <p:bldP spid="53" grpId="0"/>
      <p:bldP spid="54" grpId="0"/>
      <p:bldP spid="55" grpId="0"/>
      <p:bldP spid="56" grpId="0" animBg="1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763" y="764705"/>
            <a:ext cx="10972800" cy="259228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盒中有</a:t>
            </a:r>
            <a:r>
              <a:rPr lang="en-US" altLang="zh-CN" b="1" dirty="0"/>
              <a:t>3</a:t>
            </a:r>
            <a:r>
              <a:rPr lang="zh-CN" altLang="zh-CN" b="1" dirty="0"/>
              <a:t>个红球，</a:t>
            </a:r>
            <a:r>
              <a:rPr lang="en-US" altLang="zh-CN" b="1" dirty="0"/>
              <a:t>2</a:t>
            </a:r>
            <a:r>
              <a:rPr lang="zh-CN" altLang="zh-CN" b="1" dirty="0"/>
              <a:t>个白球，每次从袋中任取一只，观察其颜色后放回，并再放入一只与所取之球颜色相同的球，若从盒中连续取球</a:t>
            </a:r>
            <a:r>
              <a:rPr lang="en-US" altLang="zh-CN" b="1" dirty="0"/>
              <a:t>4</a:t>
            </a:r>
            <a:r>
              <a:rPr lang="zh-CN" altLang="zh-CN" b="1" dirty="0"/>
              <a:t>次，试求第</a:t>
            </a:r>
            <a:r>
              <a:rPr lang="en-US" altLang="zh-CN" b="1" dirty="0"/>
              <a:t>1</a:t>
            </a:r>
            <a:r>
              <a:rPr lang="zh-CN" altLang="zh-CN" b="1" dirty="0"/>
              <a:t>、</a:t>
            </a:r>
            <a:r>
              <a:rPr lang="en-US" altLang="zh-CN" b="1" dirty="0"/>
              <a:t>2</a:t>
            </a:r>
            <a:r>
              <a:rPr lang="zh-CN" altLang="zh-CN" b="1" dirty="0"/>
              <a:t>次取得白球、第</a:t>
            </a:r>
            <a:r>
              <a:rPr lang="en-US" altLang="zh-CN" b="1" dirty="0"/>
              <a:t>3</a:t>
            </a:r>
            <a:r>
              <a:rPr lang="zh-CN" altLang="zh-CN" b="1" dirty="0"/>
              <a:t>、</a:t>
            </a:r>
            <a:r>
              <a:rPr lang="en-US" altLang="zh-CN" b="1" dirty="0"/>
              <a:t>4</a:t>
            </a:r>
            <a:r>
              <a:rPr lang="zh-CN" altLang="zh-CN" b="1" dirty="0"/>
              <a:t>次取得红球的概率</a:t>
            </a:r>
            <a:r>
              <a:rPr lang="en-US" altLang="zh-CN" b="1" dirty="0" smtClean="0"/>
              <a:t>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72835E7F-33C3-4FBE-8A3B-A85375D6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720080"/>
          </a:xfrm>
        </p:spPr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练</a:t>
            </a:r>
            <a:r>
              <a:rPr lang="zh-CN" altLang="en-US" sz="4000" dirty="0" smtClean="0">
                <a:ea typeface="宋体" panose="02010600030101010101" pitchFamily="2" charset="-122"/>
              </a:rPr>
              <a:t>习题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 bwMode="auto">
              <a:xfrm>
                <a:off x="535314" y="3212976"/>
                <a:ext cx="10972800" cy="2814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1" dirty="0" smtClean="0"/>
                  <a:t>解：以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表示第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次取到白球，则所求问题表示为：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，利用乘法公式有：</a:t>
                </a:r>
                <a:endParaRPr lang="en-US" altLang="zh-CN" b="1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𝟕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𝟕𝟎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314" y="3212976"/>
                <a:ext cx="10972800" cy="2814690"/>
              </a:xfrm>
              <a:prstGeom prst="rect">
                <a:avLst/>
              </a:prstGeom>
              <a:blipFill rotWithShape="1">
                <a:blip r:embed="rId2"/>
                <a:stretch>
                  <a:fillRect l="-1444" t="-3463" r="-1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8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9376" y="644084"/>
            <a:ext cx="7836296" cy="72008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、全概率公式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376" y="1196752"/>
            <a:ext cx="1800199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1543" y="1367190"/>
            <a:ext cx="2732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已知的简单事件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0016" y="1367190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未知的复杂事件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79376" y="2564904"/>
            <a:ext cx="135596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9088308" y="1815198"/>
            <a:ext cx="1800200" cy="559637"/>
          </a:xfrm>
          <a:prstGeom prst="wedgeRoundRectCallout">
            <a:avLst>
              <a:gd name="adj1" fmla="val -91033"/>
              <a:gd name="adj2" fmla="val 2239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不重不漏！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860104" y="2715144"/>
                <a:ext cx="45239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是试验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的样本空间，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04" y="2715144"/>
                <a:ext cx="452392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695" t="-15116" r="-148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箭头 21"/>
          <p:cNvSpPr/>
          <p:nvPr/>
        </p:nvSpPr>
        <p:spPr>
          <a:xfrm>
            <a:off x="4943872" y="1457813"/>
            <a:ext cx="1063885" cy="341974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479376" y="1880828"/>
            <a:ext cx="18002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1545" y="2041167"/>
            <a:ext cx="20162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将复杂</a:t>
            </a:r>
            <a:r>
              <a:rPr lang="zh-CN" altLang="en-US" sz="2800" smtClean="0">
                <a:latin typeface="Cambria Math" panose="02040503050406030204" pitchFamily="18" charset="0"/>
              </a:rPr>
              <a:t>事件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5761" y="2041167"/>
            <a:ext cx="165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Cambria Math" panose="02040503050406030204" pitchFamily="18" charset="0"/>
              </a:rPr>
              <a:t>合理分解</a:t>
            </a:r>
          </a:p>
        </p:txBody>
      </p:sp>
      <p:sp>
        <p:nvSpPr>
          <p:cNvPr id="26" name="矩形 25"/>
          <p:cNvSpPr/>
          <p:nvPr/>
        </p:nvSpPr>
        <p:spPr>
          <a:xfrm>
            <a:off x="5663953" y="2041167"/>
            <a:ext cx="2808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成若干简单</a:t>
            </a:r>
            <a:r>
              <a:rPr lang="zh-CN" altLang="en-US" sz="2800" smtClean="0">
                <a:latin typeface="Cambria Math" panose="02040503050406030204" pitchFamily="18" charset="0"/>
              </a:rPr>
              <a:t>问题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168008" y="2715144"/>
                <a:ext cx="51125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2715144"/>
                <a:ext cx="511256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955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1775520" y="3389121"/>
            <a:ext cx="1643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若满足：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775520" y="4063098"/>
                <a:ext cx="6180112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smtClean="0">
                    <a:latin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063098"/>
                <a:ext cx="6180112" cy="557910"/>
              </a:xfrm>
              <a:prstGeom prst="rect">
                <a:avLst/>
              </a:prstGeom>
              <a:blipFill rotWithShape="0">
                <a:blip r:embed="rId6"/>
                <a:stretch>
                  <a:fillRect l="-1972" t="-15385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标注 31"/>
          <p:cNvSpPr/>
          <p:nvPr/>
        </p:nvSpPr>
        <p:spPr>
          <a:xfrm>
            <a:off x="7765858" y="3520578"/>
            <a:ext cx="1755441" cy="751842"/>
          </a:xfrm>
          <a:prstGeom prst="wedgeRoundRectCallout">
            <a:avLst>
              <a:gd name="adj1" fmla="val -75619"/>
              <a:gd name="adj2" fmla="val 45475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每次至多发生一个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775520" y="4771765"/>
                <a:ext cx="42196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smtClean="0">
                    <a:latin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771765"/>
                <a:ext cx="4219661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89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圆角矩形标注 45"/>
          <p:cNvSpPr/>
          <p:nvPr/>
        </p:nvSpPr>
        <p:spPr>
          <a:xfrm>
            <a:off x="6197242" y="4621008"/>
            <a:ext cx="1626234" cy="719250"/>
          </a:xfrm>
          <a:prstGeom prst="wedgeRoundRectCallout">
            <a:avLst>
              <a:gd name="adj1" fmla="val -74906"/>
              <a:gd name="adj2" fmla="val 1770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每次至少发生一个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775520" y="5445742"/>
                <a:ext cx="65401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是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样本空间的一个</a:t>
                </a:r>
                <a:r>
                  <a:rPr lang="zh-CN" altLang="en-US" sz="2800" b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划分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445742"/>
                <a:ext cx="654015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864" t="-15116" r="-139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249" y="5051722"/>
            <a:ext cx="28098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47061"/>
              </p:ext>
            </p:extLst>
          </p:nvPr>
        </p:nvGraphicFramePr>
        <p:xfrm>
          <a:off x="8838674" y="5053310"/>
          <a:ext cx="8334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10" imgW="1387245" imgH="1739437" progId="Visio.Drawing.11">
                  <p:embed/>
                </p:oleObj>
              </mc:Choice>
              <mc:Fallback>
                <p:oleObj name="Visio" r:id="rId10" imgW="1387245" imgH="17394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8674" y="5053310"/>
                        <a:ext cx="83343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31558"/>
              </p:ext>
            </p:extLst>
          </p:nvPr>
        </p:nvGraphicFramePr>
        <p:xfrm>
          <a:off x="9521299" y="5037435"/>
          <a:ext cx="10525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12" imgW="1755432" imgH="1217444" progId="Visio.Drawing.11">
                  <p:embed/>
                </p:oleObj>
              </mc:Choice>
              <mc:Fallback>
                <p:oleObj name="Visio" r:id="rId12" imgW="1755432" imgH="12174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1299" y="5037435"/>
                        <a:ext cx="10525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90295"/>
              </p:ext>
            </p:extLst>
          </p:nvPr>
        </p:nvGraphicFramePr>
        <p:xfrm>
          <a:off x="8667224" y="5678785"/>
          <a:ext cx="14239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14" imgW="2372855" imgH="1527884" progId="Visio.Drawing.11">
                  <p:embed/>
                </p:oleObj>
              </mc:Choice>
              <mc:Fallback>
                <p:oleObj name="Visio" r:id="rId14" imgW="2372855" imgH="15278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224" y="5678785"/>
                        <a:ext cx="142398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4486"/>
              </p:ext>
            </p:extLst>
          </p:nvPr>
        </p:nvGraphicFramePr>
        <p:xfrm>
          <a:off x="9341911" y="5378747"/>
          <a:ext cx="179546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16" imgW="2993244" imgH="2156059" progId="Visio.Drawing.11">
                  <p:embed/>
                </p:oleObj>
              </mc:Choice>
              <mc:Fallback>
                <p:oleObj name="Visio" r:id="rId16" imgW="2993244" imgH="21560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1911" y="5378747"/>
                        <a:ext cx="1795463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48360"/>
              </p:ext>
            </p:extLst>
          </p:nvPr>
        </p:nvGraphicFramePr>
        <p:xfrm>
          <a:off x="10823049" y="4869160"/>
          <a:ext cx="10795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18" imgW="1798320" imgH="1936400" progId="Visio.Drawing.11">
                  <p:embed/>
                </p:oleObj>
              </mc:Choice>
              <mc:Fallback>
                <p:oleObj name="Visio" r:id="rId18" imgW="1798320" imgH="1936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3049" y="4869160"/>
                        <a:ext cx="10795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73823"/>
              </p:ext>
            </p:extLst>
          </p:nvPr>
        </p:nvGraphicFramePr>
        <p:xfrm>
          <a:off x="10021361" y="4904085"/>
          <a:ext cx="145891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20" imgW="2429499" imgH="2594025" progId="Visio.Drawing.11">
                  <p:embed/>
                </p:oleObj>
              </mc:Choice>
              <mc:Fallback>
                <p:oleObj name="Visio" r:id="rId20" imgW="2429499" imgH="25940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1361" y="4904085"/>
                        <a:ext cx="1458913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10760"/>
              </p:ext>
            </p:extLst>
          </p:nvPr>
        </p:nvGraphicFramePr>
        <p:xfrm>
          <a:off x="11189761" y="5170785"/>
          <a:ext cx="34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22" imgW="139579" imgH="177646" progId="Equation.DSMT4">
                  <p:embed/>
                </p:oleObj>
              </mc:Choice>
              <mc:Fallback>
                <p:oleObj name="Equation" r:id="rId22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9761" y="5170785"/>
                        <a:ext cx="349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49473"/>
              </p:ext>
            </p:extLst>
          </p:nvPr>
        </p:nvGraphicFramePr>
        <p:xfrm>
          <a:off x="10427444" y="5484475"/>
          <a:ext cx="15732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24" imgW="2622359" imgH="2073653" progId="Visio.Drawing.11">
                  <p:embed/>
                </p:oleObj>
              </mc:Choice>
              <mc:Fallback>
                <p:oleObj name="Visio" r:id="rId24" imgW="2622359" imgH="20736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444" y="5484475"/>
                        <a:ext cx="157321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479376" y="5949280"/>
            <a:ext cx="2304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图形表示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55640" y="6119718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注意划分的特点！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4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0" grpId="0" animBg="1"/>
      <p:bldP spid="44" grpId="0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2" grpId="0" animBg="1"/>
      <p:bldP spid="45" grpId="0"/>
      <p:bldP spid="46" grpId="0" animBg="1"/>
      <p:bldP spid="47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376" y="717790"/>
            <a:ext cx="1800199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47527" y="869705"/>
                <a:ext cx="70197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设试验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为“投掷一个骰子观察其点数”，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7" y="869705"/>
                <a:ext cx="701972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736" t="-15294" r="-69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标注 31"/>
          <p:cNvSpPr/>
          <p:nvPr/>
        </p:nvSpPr>
        <p:spPr>
          <a:xfrm>
            <a:off x="8332989" y="1735964"/>
            <a:ext cx="1755441" cy="532090"/>
          </a:xfrm>
          <a:prstGeom prst="wedgeRoundRectCallout">
            <a:avLst>
              <a:gd name="adj1" fmla="val -73251"/>
              <a:gd name="adj2" fmla="val 3375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满足条件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81335" y="869705"/>
            <a:ext cx="3095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易知其样本空间为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39971" y="1425955"/>
                <a:ext cx="30957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1" y="1425955"/>
                <a:ext cx="3095789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5116" r="-137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3647729" y="1418706"/>
            <a:ext cx="648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则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839416" y="1982205"/>
                <a:ext cx="72728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事件组</a:t>
                </a:r>
                <a:r>
                  <a:rPr lang="en-US" altLang="zh-CN" sz="2800" smtClean="0">
                    <a:latin typeface="Cambria Math" panose="02040503050406030204" pitchFamily="18" charset="0"/>
                  </a:rPr>
                  <a:t>(I)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={6}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982205"/>
                <a:ext cx="727280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760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39416" y="2538455"/>
                <a:ext cx="76328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事件组</a:t>
                </a:r>
                <a:r>
                  <a:rPr lang="en-US" altLang="zh-CN" sz="2800" smtClean="0">
                    <a:latin typeface="Cambria Math" panose="02040503050406030204" pitchFamily="18" charset="0"/>
                  </a:rPr>
                  <a:t>(II)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={4,6}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538455"/>
                <a:ext cx="763284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677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10456936" y="1869918"/>
            <a:ext cx="1261884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Cambria Math" panose="02040503050406030204" pitchFamily="18" charset="0"/>
              </a:rPr>
              <a:t>是</a:t>
            </a:r>
            <a:r>
              <a:rPr lang="zh-CN" altLang="en-US" sz="2800" smtClean="0">
                <a:solidFill>
                  <a:srgbClr val="FF0000"/>
                </a:solidFill>
                <a:latin typeface="Cambria Math" panose="02040503050406030204" pitchFamily="18" charset="0"/>
              </a:rPr>
              <a:t>划分</a:t>
            </a:r>
            <a:endParaRPr lang="zh-CN" altLang="en-US" sz="280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圆角矩形标注 56"/>
              <p:cNvSpPr/>
              <p:nvPr/>
            </p:nvSpPr>
            <p:spPr>
              <a:xfrm>
                <a:off x="8515320" y="2417948"/>
                <a:ext cx="1755441" cy="532090"/>
              </a:xfrm>
              <a:prstGeom prst="wedgeRoundRectCallout">
                <a:avLst>
                  <a:gd name="adj1" fmla="val -68516"/>
                  <a:gd name="adj2" fmla="val 18135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zh-CN" alt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圆角矩形标注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20" y="2417948"/>
                <a:ext cx="1755441" cy="532090"/>
              </a:xfrm>
              <a:prstGeom prst="wedgeRoundRectCallout">
                <a:avLst>
                  <a:gd name="adj1" fmla="val -68516"/>
                  <a:gd name="adj2" fmla="val 18135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10450740" y="2538455"/>
            <a:ext cx="1620957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Cambria Math" panose="02040503050406030204" pitchFamily="18" charset="0"/>
              </a:rPr>
              <a:t>不是划分</a:t>
            </a:r>
            <a:endParaRPr lang="zh-CN" altLang="en-US" sz="280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9" name="内容占位符 2"/>
          <p:cNvSpPr txBox="1">
            <a:spLocks/>
          </p:cNvSpPr>
          <p:nvPr/>
        </p:nvSpPr>
        <p:spPr bwMode="auto">
          <a:xfrm>
            <a:off x="479376" y="3012384"/>
            <a:ext cx="136815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847529" y="3157289"/>
                <a:ext cx="446449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设试验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的样本空间为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9" y="3157289"/>
                <a:ext cx="446449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732" t="-15116" r="-109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6168008" y="3157289"/>
                <a:ext cx="51125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的一个划分，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157289"/>
                <a:ext cx="5112568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5116" r="-23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0991990" y="3157289"/>
            <a:ext cx="648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且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767409" y="3650954"/>
                <a:ext cx="21602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9" y="3650954"/>
                <a:ext cx="216024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5116" r="-84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567609" y="3650954"/>
                <a:ext cx="39604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的一个事件，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9" y="3650954"/>
                <a:ext cx="3960439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3077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6168008" y="3650954"/>
            <a:ext cx="3960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则有如下的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全概率公式</a:t>
            </a:r>
            <a:endParaRPr lang="zh-CN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863752" y="4129758"/>
                <a:ext cx="4104456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4129758"/>
                <a:ext cx="4104456" cy="126855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614786" y="5325723"/>
            <a:ext cx="1296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特例：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1571672" y="5325723"/>
                <a:ext cx="21602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72" y="5325723"/>
                <a:ext cx="2160239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5932" t="-15294" r="-367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3264118" y="5855818"/>
                <a:ext cx="57122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18" y="5855818"/>
                <a:ext cx="5712202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3503712" y="5325723"/>
                <a:ext cx="44644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划分中仅包含两个事件：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5325723"/>
                <a:ext cx="446449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869" t="-1529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7824192" y="5325723"/>
                <a:ext cx="8640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5325723"/>
                <a:ext cx="86409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14085" t="-1529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9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 animBg="1"/>
      <p:bldP spid="50" grpId="0"/>
      <p:bldP spid="51" grpId="0"/>
      <p:bldP spid="52" grpId="0"/>
      <p:bldP spid="53" grpId="0"/>
      <p:bldP spid="54" grpId="0"/>
      <p:bldP spid="56" grpId="0" animBg="1"/>
      <p:bldP spid="57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9" grpId="0"/>
      <p:bldP spid="95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79425" y="818264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加法原理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400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10274" y="1591188"/>
                <a:ext cx="45990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设完成一件事有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种</a:t>
                </a:r>
                <a:r>
                  <a:rPr lang="zh-CN" altLang="en-US" sz="2800" smtClean="0">
                    <a:solidFill>
                      <a:srgbClr val="0000FF"/>
                    </a:solidFill>
                  </a:rPr>
                  <a:t>方式</a:t>
                </a:r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74" y="1591188"/>
                <a:ext cx="459908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649" t="-16279" r="-119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874988" y="1591188"/>
                <a:ext cx="54046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种方式</a:t>
                </a:r>
                <a:r>
                  <a:rPr lang="zh-CN" altLang="en-US" sz="2800"/>
                  <a:t>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/>
                      <m:t>种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988" y="1591188"/>
                <a:ext cx="540462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370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55576" y="214831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方法，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5520" y="214831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则完成这件事共有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700919" y="2148319"/>
                <a:ext cx="44800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/>
                  <a:t>种方法。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19" y="2148319"/>
                <a:ext cx="4480073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6279" r="-1633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755576" y="339138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例如：</a:t>
            </a:r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763688" y="3391388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某人从杭州到上海去，可选动车和汽车两</a:t>
            </a:r>
            <a:r>
              <a:rPr lang="zh-CN" altLang="en-US" sz="2800"/>
              <a:t>类交通工具</a:t>
            </a:r>
            <a:r>
              <a:rPr lang="zh-CN" altLang="en-US" sz="2800" smtClean="0"/>
              <a:t>。</a:t>
            </a:r>
            <a:endParaRPr lang="zh-CN" altLang="en-US" sz="2800"/>
          </a:p>
        </p:txBody>
      </p:sp>
      <p:pic>
        <p:nvPicPr>
          <p:cNvPr id="25" name="Picture 12" descr="http://fj.sinaimg.cn/2010/0603/2010639342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32" y="3986616"/>
            <a:ext cx="11160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4" descr="http://pic2.nipic.com/20090427/814960_155702075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32" y="5289606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组合 47"/>
          <p:cNvGrpSpPr>
            <a:grpSpLocks/>
          </p:cNvGrpSpPr>
          <p:nvPr/>
        </p:nvGrpSpPr>
        <p:grpSpPr bwMode="auto">
          <a:xfrm>
            <a:off x="2038672" y="4215216"/>
            <a:ext cx="1090613" cy="1295400"/>
            <a:chOff x="838201" y="3486150"/>
            <a:chExt cx="1089998" cy="1295400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950341" y="3486150"/>
              <a:ext cx="906017" cy="523220"/>
            </a:xfrm>
            <a:prstGeom prst="rect">
              <a:avLst/>
            </a:prstGeom>
            <a:noFill/>
            <a:ln w="6350">
              <a:solidFill>
                <a:srgbClr val="FFFF00">
                  <a:alpha val="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杭州</a:t>
              </a:r>
              <a:endParaRPr 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38" name="Picture 16" descr="align=cent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3962400"/>
              <a:ext cx="1089998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组合 48"/>
          <p:cNvGrpSpPr>
            <a:grpSpLocks/>
          </p:cNvGrpSpPr>
          <p:nvPr/>
        </p:nvGrpSpPr>
        <p:grpSpPr bwMode="auto">
          <a:xfrm>
            <a:off x="7437040" y="4291416"/>
            <a:ext cx="954088" cy="1220788"/>
            <a:chOff x="7580313" y="3562350"/>
            <a:chExt cx="954087" cy="1220918"/>
          </a:xfrm>
        </p:grpSpPr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7580313" y="3562350"/>
              <a:ext cx="9064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上海</a:t>
              </a:r>
              <a:endParaRPr 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41" name="Picture 18" descr="http://b.hiphotos.baidu.com/image/h%3D200/sign=c71df1f6d4160924c325a51be406359b/86d6277f9e2f070859d8bca0ed24b899a801f2b5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4095749"/>
              <a:ext cx="914400" cy="687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右箭头 41"/>
          <p:cNvSpPr/>
          <p:nvPr/>
        </p:nvSpPr>
        <p:spPr>
          <a:xfrm>
            <a:off x="3410272" y="4850712"/>
            <a:ext cx="3852000" cy="381000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5307632" y="4058624"/>
            <a:ext cx="2057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动车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166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zh-CN" altLang="en-US" sz="3200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307632" y="5559481"/>
            <a:ext cx="2057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汽车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zh-CN" altLang="en-US" sz="3200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668072" y="4695385"/>
            <a:ext cx="1676400" cy="5873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</a:t>
            </a: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</a:p>
        </p:txBody>
      </p:sp>
      <p:sp>
        <p:nvSpPr>
          <p:cNvPr id="46" name="圆角矩形标注 45"/>
          <p:cNvSpPr/>
          <p:nvPr/>
        </p:nvSpPr>
        <p:spPr>
          <a:xfrm>
            <a:off x="2927648" y="2770002"/>
            <a:ext cx="1545079" cy="568542"/>
          </a:xfrm>
          <a:prstGeom prst="wedgeRoundRectCallout">
            <a:avLst>
              <a:gd name="adj1" fmla="val -76272"/>
              <a:gd name="adj2" fmla="val -68175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一步完成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42" grpId="0" animBg="1"/>
      <p:bldP spid="43" grpId="0"/>
      <p:bldP spid="44" grpId="0"/>
      <p:bldP spid="45" grpId="0" animBg="1" autoUpdateAnimBg="0"/>
      <p:bldP spid="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376" y="2202054"/>
            <a:ext cx="1800199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071664" y="933814"/>
                <a:ext cx="4104456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933814"/>
                <a:ext cx="4104456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874341" y="3507274"/>
                <a:ext cx="4501579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1" y="3507274"/>
                <a:ext cx="4501579" cy="557910"/>
              </a:xfrm>
              <a:prstGeom prst="rect">
                <a:avLst/>
              </a:prstGeom>
              <a:blipFill rotWithShape="1">
                <a:blip r:embed="rId4"/>
                <a:stretch>
                  <a:fillRect l="-2706" t="-14130" b="-2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073021" y="2365930"/>
                <a:ext cx="56026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21" y="2365930"/>
                <a:ext cx="5602657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176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58868"/>
              </p:ext>
            </p:extLst>
          </p:nvPr>
        </p:nvGraphicFramePr>
        <p:xfrm>
          <a:off x="8655167" y="1333001"/>
          <a:ext cx="8334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Visio" r:id="rId6" imgW="1387245" imgH="1739437" progId="Visio.Drawing.11">
                  <p:embed/>
                </p:oleObj>
              </mc:Choice>
              <mc:Fallback>
                <p:oleObj name="Visio" r:id="rId6" imgW="1387245" imgH="17394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167" y="1333001"/>
                        <a:ext cx="83343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82253"/>
              </p:ext>
            </p:extLst>
          </p:nvPr>
        </p:nvGraphicFramePr>
        <p:xfrm>
          <a:off x="9337792" y="1317126"/>
          <a:ext cx="10525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8" imgW="1755432" imgH="1217444" progId="Visio.Drawing.11">
                  <p:embed/>
                </p:oleObj>
              </mc:Choice>
              <mc:Fallback>
                <p:oleObj name="Visio" r:id="rId8" imgW="1755432" imgH="12174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7792" y="1317126"/>
                        <a:ext cx="10525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62423"/>
              </p:ext>
            </p:extLst>
          </p:nvPr>
        </p:nvGraphicFramePr>
        <p:xfrm>
          <a:off x="8483717" y="1958476"/>
          <a:ext cx="14239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Visio" r:id="rId10" imgW="2372855" imgH="1527884" progId="Visio.Drawing.11">
                  <p:embed/>
                </p:oleObj>
              </mc:Choice>
              <mc:Fallback>
                <p:oleObj name="Visio" r:id="rId10" imgW="2372855" imgH="15278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717" y="1958476"/>
                        <a:ext cx="142398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45725"/>
              </p:ext>
            </p:extLst>
          </p:nvPr>
        </p:nvGraphicFramePr>
        <p:xfrm>
          <a:off x="9158404" y="1658438"/>
          <a:ext cx="179546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12" imgW="2993244" imgH="2156059" progId="Visio.Drawing.11">
                  <p:embed/>
                </p:oleObj>
              </mc:Choice>
              <mc:Fallback>
                <p:oleObj name="Visio" r:id="rId12" imgW="2993244" imgH="21560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8404" y="1658438"/>
                        <a:ext cx="1795463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746339"/>
              </p:ext>
            </p:extLst>
          </p:nvPr>
        </p:nvGraphicFramePr>
        <p:xfrm>
          <a:off x="10639542" y="1148851"/>
          <a:ext cx="10795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Visio" r:id="rId14" imgW="1798320" imgH="1936400" progId="Visio.Drawing.11">
                  <p:embed/>
                </p:oleObj>
              </mc:Choice>
              <mc:Fallback>
                <p:oleObj name="Visio" r:id="rId14" imgW="1798320" imgH="1936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9542" y="1148851"/>
                        <a:ext cx="10795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520167"/>
              </p:ext>
            </p:extLst>
          </p:nvPr>
        </p:nvGraphicFramePr>
        <p:xfrm>
          <a:off x="9837854" y="1183776"/>
          <a:ext cx="145891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Visio" r:id="rId16" imgW="2429499" imgH="2594025" progId="Visio.Drawing.11">
                  <p:embed/>
                </p:oleObj>
              </mc:Choice>
              <mc:Fallback>
                <p:oleObj name="Visio" r:id="rId16" imgW="2429499" imgH="25940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854" y="1183776"/>
                        <a:ext cx="1458913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53457"/>
              </p:ext>
            </p:extLst>
          </p:nvPr>
        </p:nvGraphicFramePr>
        <p:xfrm>
          <a:off x="11006254" y="1450476"/>
          <a:ext cx="34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18" imgW="139579" imgH="177646" progId="Equation.DSMT4">
                  <p:embed/>
                </p:oleObj>
              </mc:Choice>
              <mc:Fallback>
                <p:oleObj name="Equation" r:id="rId18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6254" y="1450476"/>
                        <a:ext cx="349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82156"/>
              </p:ext>
            </p:extLst>
          </p:nvPr>
        </p:nvGraphicFramePr>
        <p:xfrm>
          <a:off x="10249017" y="1764801"/>
          <a:ext cx="15732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Visio" r:id="rId20" imgW="2622359" imgH="2073653" progId="Visio.Drawing.11">
                  <p:embed/>
                </p:oleObj>
              </mc:Choice>
              <mc:Fallback>
                <p:oleObj name="Visio" r:id="rId20" imgW="2622359" imgH="20736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9017" y="1764801"/>
                        <a:ext cx="157321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组合 62"/>
          <p:cNvGrpSpPr>
            <a:grpSpLocks/>
          </p:cNvGrpSpPr>
          <p:nvPr/>
        </p:nvGrpSpPr>
        <p:grpSpPr bwMode="auto">
          <a:xfrm>
            <a:off x="9013942" y="1587001"/>
            <a:ext cx="1447800" cy="990600"/>
            <a:chOff x="827088" y="1668463"/>
            <a:chExt cx="1447800" cy="990600"/>
          </a:xfrm>
        </p:grpSpPr>
        <p:grpSp>
          <p:nvGrpSpPr>
            <p:cNvPr id="100" name="组合 100"/>
            <p:cNvGrpSpPr>
              <a:grpSpLocks/>
            </p:cNvGrpSpPr>
            <p:nvPr/>
          </p:nvGrpSpPr>
          <p:grpSpPr bwMode="auto">
            <a:xfrm>
              <a:off x="827088" y="1668463"/>
              <a:ext cx="1447800" cy="990600"/>
              <a:chOff x="826848" y="1669137"/>
              <a:chExt cx="1447800" cy="990600"/>
            </a:xfrm>
          </p:grpSpPr>
          <p:grpSp>
            <p:nvGrpSpPr>
              <p:cNvPr id="102" name="组合 99"/>
              <p:cNvGrpSpPr/>
              <p:nvPr/>
            </p:nvGrpSpPr>
            <p:grpSpPr>
              <a:xfrm>
                <a:off x="826848" y="1669137"/>
                <a:ext cx="1447800" cy="990600"/>
                <a:chOff x="826848" y="1669137"/>
                <a:chExt cx="1447800" cy="990600"/>
              </a:xfrm>
              <a:blipFill dpi="0" rotWithShape="1">
                <a:blip r:embed="rId22">
                  <a:alphaModFix amt="50000"/>
                </a:blip>
                <a:srcRect/>
                <a:tile tx="0" ty="0" sx="100000" sy="100000" flip="none" algn="tl"/>
              </a:blipFill>
            </p:grpSpPr>
            <p:grpSp>
              <p:nvGrpSpPr>
                <p:cNvPr id="104" name="组合 80"/>
                <p:cNvGrpSpPr/>
                <p:nvPr/>
              </p:nvGrpSpPr>
              <p:grpSpPr>
                <a:xfrm>
                  <a:off x="826848" y="1669137"/>
                  <a:ext cx="1447800" cy="990600"/>
                  <a:chOff x="826848" y="1669137"/>
                  <a:chExt cx="1447800" cy="990600"/>
                </a:xfrm>
                <a:grpFill/>
              </p:grpSpPr>
              <p:sp>
                <p:nvSpPr>
                  <p:cNvPr id="112" name="椭圆 111"/>
                  <p:cNvSpPr/>
                  <p:nvPr/>
                </p:nvSpPr>
                <p:spPr>
                  <a:xfrm>
                    <a:off x="826848" y="1669137"/>
                    <a:ext cx="1447800" cy="990600"/>
                  </a:xfrm>
                  <a:prstGeom prst="ellipse">
                    <a:avLst/>
                  </a:prstGeom>
                  <a:grpFill/>
                  <a:ln w="50800">
                    <a:solidFill>
                      <a:srgbClr val="FF0000"/>
                    </a:solidFill>
                  </a:ln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stA="0" endPos="65000" dist="508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cxnSp>
              <p:nvCxnSpPr>
                <p:cNvPr id="105" name="直接连接符 104"/>
                <p:cNvCxnSpPr>
                  <a:stCxn id="112" idx="0"/>
                  <a:endCxn id="112" idx="2"/>
                </p:cNvCxnSpPr>
                <p:nvPr/>
              </p:nvCxnSpPr>
              <p:spPr>
                <a:xfrm flipH="1">
                  <a:off x="826848" y="1669137"/>
                  <a:ext cx="723900" cy="49530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 flipH="1">
                  <a:off x="925483" y="1733550"/>
                  <a:ext cx="903317" cy="628575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 flipH="1">
                  <a:off x="1093130" y="1814207"/>
                  <a:ext cx="984739" cy="700318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flipH="1">
                  <a:off x="1316543" y="2002123"/>
                  <a:ext cx="903317" cy="628575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>
                  <a:stCxn id="112" idx="0"/>
                  <a:endCxn id="112" idx="6"/>
                </p:cNvCxnSpPr>
                <p:nvPr/>
              </p:nvCxnSpPr>
              <p:spPr>
                <a:xfrm>
                  <a:off x="1550748" y="1669137"/>
                  <a:ext cx="723900" cy="49530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1295400" y="1733550"/>
                  <a:ext cx="903317" cy="60960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>
                  <a:stCxn id="112" idx="1"/>
                  <a:endCxn id="112" idx="5"/>
                </p:cNvCxnSpPr>
                <p:nvPr/>
              </p:nvCxnSpPr>
              <p:spPr>
                <a:xfrm>
                  <a:off x="1038873" y="1814207"/>
                  <a:ext cx="1023750" cy="70046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连接符 102"/>
              <p:cNvCxnSpPr/>
              <p:nvPr/>
            </p:nvCxnSpPr>
            <p:spPr>
              <a:xfrm>
                <a:off x="898285" y="2042199"/>
                <a:ext cx="849313" cy="588963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1" name="Object 24"/>
            <p:cNvGraphicFramePr>
              <a:graphicFrameLocks noChangeAspect="1"/>
            </p:cNvGraphicFramePr>
            <p:nvPr/>
          </p:nvGraphicFramePr>
          <p:xfrm>
            <a:off x="1295400" y="1885950"/>
            <a:ext cx="38100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Equation" r:id="rId23" imgW="152268" imgH="164957" progId="Equation.DSMT4">
                    <p:embed/>
                  </p:oleObj>
                </mc:Choice>
                <mc:Fallback>
                  <p:oleObj name="Equation" r:id="rId2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1885950"/>
                          <a:ext cx="38100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" name="组合 90"/>
          <p:cNvGrpSpPr>
            <a:grpSpLocks/>
          </p:cNvGrpSpPr>
          <p:nvPr/>
        </p:nvGrpSpPr>
        <p:grpSpPr bwMode="auto">
          <a:xfrm>
            <a:off x="10244254" y="737688"/>
            <a:ext cx="1371600" cy="838200"/>
            <a:chOff x="152400" y="2724150"/>
            <a:chExt cx="1371600" cy="838200"/>
          </a:xfrm>
        </p:grpSpPr>
        <p:sp>
          <p:nvSpPr>
            <p:cNvPr id="114" name="椭圆形标注 113"/>
            <p:cNvSpPr/>
            <p:nvPr/>
          </p:nvSpPr>
          <p:spPr>
            <a:xfrm>
              <a:off x="152400" y="2724150"/>
              <a:ext cx="1371600" cy="838200"/>
            </a:xfrm>
            <a:prstGeom prst="wedgeEllipseCallout">
              <a:avLst>
                <a:gd name="adj1" fmla="val -84514"/>
                <a:gd name="adj2" fmla="val 6901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graphicFrame>
          <p:nvGraphicFramePr>
            <p:cNvPr id="115" name="Object 34"/>
            <p:cNvGraphicFramePr>
              <a:graphicFrameLocks noChangeAspect="1"/>
            </p:cNvGraphicFramePr>
            <p:nvPr/>
          </p:nvGraphicFramePr>
          <p:xfrm>
            <a:off x="450850" y="2882900"/>
            <a:ext cx="733425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Equation" r:id="rId25" imgW="291973" imgH="228501" progId="Equation.DSMT4">
                    <p:embed/>
                  </p:oleObj>
                </mc:Choice>
                <mc:Fallback>
                  <p:oleObj name="Equation" r:id="rId25" imgW="29197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50" y="2882900"/>
                          <a:ext cx="733425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" name="组合 97"/>
          <p:cNvGrpSpPr>
            <a:grpSpLocks/>
          </p:cNvGrpSpPr>
          <p:nvPr/>
        </p:nvGrpSpPr>
        <p:grpSpPr bwMode="auto">
          <a:xfrm>
            <a:off x="10396654" y="3023688"/>
            <a:ext cx="1371600" cy="838200"/>
            <a:chOff x="152400" y="2724150"/>
            <a:chExt cx="1371600" cy="838200"/>
          </a:xfrm>
        </p:grpSpPr>
        <p:sp>
          <p:nvSpPr>
            <p:cNvPr id="117" name="椭圆形标注 116"/>
            <p:cNvSpPr/>
            <p:nvPr/>
          </p:nvSpPr>
          <p:spPr>
            <a:xfrm>
              <a:off x="152400" y="2724150"/>
              <a:ext cx="1371600" cy="838200"/>
            </a:xfrm>
            <a:prstGeom prst="wedgeEllipseCallout">
              <a:avLst>
                <a:gd name="adj1" fmla="val -92474"/>
                <a:gd name="adj2" fmla="val -142656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graphicFrame>
          <p:nvGraphicFramePr>
            <p:cNvPr id="118" name="Object 35"/>
            <p:cNvGraphicFramePr>
              <a:graphicFrameLocks noChangeAspect="1"/>
            </p:cNvGraphicFramePr>
            <p:nvPr/>
          </p:nvGraphicFramePr>
          <p:xfrm>
            <a:off x="482600" y="2882900"/>
            <a:ext cx="668338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27" imgW="266584" imgH="228501" progId="Equation.DSMT4">
                    <p:embed/>
                  </p:oleObj>
                </mc:Choice>
                <mc:Fallback>
                  <p:oleObj name="Equation" r:id="rId27" imgW="26658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00" y="2882900"/>
                          <a:ext cx="668338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" name="组合 80"/>
          <p:cNvGrpSpPr>
            <a:grpSpLocks/>
          </p:cNvGrpSpPr>
          <p:nvPr/>
        </p:nvGrpSpPr>
        <p:grpSpPr bwMode="auto">
          <a:xfrm>
            <a:off x="8324800" y="2642688"/>
            <a:ext cx="1371600" cy="838200"/>
            <a:chOff x="152400" y="2724150"/>
            <a:chExt cx="1371600" cy="838200"/>
          </a:xfrm>
        </p:grpSpPr>
        <p:grpSp>
          <p:nvGrpSpPr>
            <p:cNvPr id="120" name="组合 88"/>
            <p:cNvGrpSpPr>
              <a:grpSpLocks/>
            </p:cNvGrpSpPr>
            <p:nvPr/>
          </p:nvGrpSpPr>
          <p:grpSpPr bwMode="auto">
            <a:xfrm>
              <a:off x="152400" y="2724150"/>
              <a:ext cx="1371600" cy="838200"/>
              <a:chOff x="152400" y="2724150"/>
              <a:chExt cx="1371600" cy="83820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22" name="椭圆形标注 121"/>
              <p:cNvSpPr/>
              <p:nvPr/>
            </p:nvSpPr>
            <p:spPr>
              <a:xfrm>
                <a:off x="152400" y="2724150"/>
                <a:ext cx="1371600" cy="838200"/>
              </a:xfrm>
              <a:prstGeom prst="wedgeEllipseCallout">
                <a:avLst>
                  <a:gd name="adj1" fmla="val 13993"/>
                  <a:gd name="adj2" fmla="val -132887"/>
                </a:avLst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ea typeface="宋体" charset="-122"/>
                </a:endParaRPr>
              </a:p>
            </p:txBody>
          </p:sp>
        </p:grpSp>
        <p:graphicFrame>
          <p:nvGraphicFramePr>
            <p:cNvPr id="121" name="Object 69"/>
            <p:cNvGraphicFramePr>
              <a:graphicFrameLocks noChangeAspect="1"/>
            </p:cNvGraphicFramePr>
            <p:nvPr/>
          </p:nvGraphicFramePr>
          <p:xfrm>
            <a:off x="488950" y="2876550"/>
            <a:ext cx="669925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29" imgW="266400" imgH="228600" progId="Equation.DSMT4">
                    <p:embed/>
                  </p:oleObj>
                </mc:Choice>
                <mc:Fallback>
                  <p:oleObj name="Equation" r:id="rId29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50" y="2876550"/>
                          <a:ext cx="669925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矩形 122"/>
          <p:cNvSpPr/>
          <p:nvPr/>
        </p:nvSpPr>
        <p:spPr>
          <a:xfrm>
            <a:off x="983209" y="1306480"/>
            <a:ext cx="2374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全概率公式：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2351584" y="2936602"/>
                <a:ext cx="4822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∪⋯∪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936602"/>
                <a:ext cx="4822629" cy="52322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1991545" y="4002254"/>
                <a:ext cx="3168351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4002254"/>
                <a:ext cx="3168351" cy="126855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4873577" y="3507274"/>
            <a:ext cx="1366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从而有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5015880" y="4002254"/>
                <a:ext cx="31683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002254"/>
                <a:ext cx="3168352" cy="126855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圆角矩形标注 127"/>
          <p:cNvSpPr/>
          <p:nvPr/>
        </p:nvSpPr>
        <p:spPr>
          <a:xfrm>
            <a:off x="8688288" y="4042500"/>
            <a:ext cx="1755441" cy="751842"/>
          </a:xfrm>
          <a:prstGeom prst="wedgeRoundRectCallout">
            <a:avLst>
              <a:gd name="adj1" fmla="val -84498"/>
              <a:gd name="adj2" fmla="val 33036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乘法公式 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29" name="内容占位符 2"/>
          <p:cNvSpPr txBox="1">
            <a:spLocks/>
          </p:cNvSpPr>
          <p:nvPr/>
        </p:nvSpPr>
        <p:spPr bwMode="auto">
          <a:xfrm>
            <a:off x="479376" y="5154382"/>
            <a:ext cx="259228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适用范围：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/>
              <p:cNvSpPr/>
              <p:nvPr/>
            </p:nvSpPr>
            <p:spPr>
              <a:xfrm>
                <a:off x="2927648" y="5284624"/>
                <a:ext cx="65759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smtClean="0">
                    <a:latin typeface="Cambria Math" panose="02040503050406030204" pitchFamily="18" charset="0"/>
                  </a:rPr>
                  <a:t>(1)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容易找到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的一个划分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5284624"/>
                <a:ext cx="6575989" cy="523220"/>
              </a:xfrm>
              <a:prstGeom prst="rect">
                <a:avLst/>
              </a:prstGeom>
              <a:blipFill rotWithShape="1">
                <a:blip r:embed="rId34"/>
                <a:stretch>
                  <a:fillRect l="-1854" t="-15116" r="-27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2958930" y="5948057"/>
                <a:ext cx="8688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Cambria Math" panose="020405030504060302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不易求得，但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已知或易求得。</a:t>
                </a:r>
                <a:endParaRPr lang="zh-CN" alt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30" y="5948057"/>
                <a:ext cx="8688206" cy="523220"/>
              </a:xfrm>
              <a:prstGeom prst="rect">
                <a:avLst/>
              </a:prstGeom>
              <a:blipFill rotWithShape="1">
                <a:blip r:embed="rId35"/>
                <a:stretch>
                  <a:fillRect l="-1403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5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123" grpId="0"/>
      <p:bldP spid="124" grpId="0"/>
      <p:bldP spid="125" grpId="0"/>
      <p:bldP spid="126" grpId="0"/>
      <p:bldP spid="127" grpId="0"/>
      <p:bldP spid="128" grpId="0" animBg="1"/>
      <p:bldP spid="130" grpId="0"/>
      <p:bldP spid="1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425" y="674248"/>
            <a:ext cx="1872159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416" y="798459"/>
            <a:ext cx="1116124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            某电子元件</a:t>
            </a:r>
            <a:r>
              <a:rPr lang="zh-CN" altLang="en-US" sz="2800" dirty="0">
                <a:latin typeface="Cambria Math" panose="02040503050406030204" pitchFamily="18" charset="0"/>
              </a:rPr>
              <a:t>是由三家元件制造厂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zh-CN" altLang="en-US" sz="2800" dirty="0">
                <a:latin typeface="Cambria Math" panose="02040503050406030204" pitchFamily="18" charset="0"/>
              </a:rPr>
              <a:t>、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zh-CN" altLang="en-US" sz="2800" dirty="0">
                <a:latin typeface="Cambria Math" panose="02040503050406030204" pitchFamily="18" charset="0"/>
              </a:rPr>
              <a:t>和</a:t>
            </a:r>
            <a:r>
              <a:rPr lang="en-US" altLang="zh-CN" sz="2800" dirty="0">
                <a:latin typeface="Cambria Math" panose="02040503050406030204" pitchFamily="18" charset="0"/>
              </a:rPr>
              <a:t>3</a:t>
            </a:r>
            <a:r>
              <a:rPr lang="zh-CN" altLang="en-US" sz="2800" dirty="0">
                <a:latin typeface="Cambria Math" panose="02040503050406030204" pitchFamily="18" charset="0"/>
              </a:rPr>
              <a:t>提供，它们的次品率分别为</a:t>
            </a:r>
            <a:r>
              <a:rPr lang="en-US" altLang="zh-CN" sz="2800" dirty="0">
                <a:latin typeface="Cambria Math" panose="02040503050406030204" pitchFamily="18" charset="0"/>
              </a:rPr>
              <a:t>0.02</a:t>
            </a:r>
            <a:r>
              <a:rPr lang="zh-CN" altLang="en-US" sz="2800" dirty="0">
                <a:latin typeface="Cambria Math" panose="02040503050406030204" pitchFamily="18" charset="0"/>
              </a:rPr>
              <a:t>、</a:t>
            </a:r>
            <a:r>
              <a:rPr lang="en-US" altLang="zh-CN" sz="2800" dirty="0">
                <a:latin typeface="Cambria Math" panose="02040503050406030204" pitchFamily="18" charset="0"/>
              </a:rPr>
              <a:t>0.01</a:t>
            </a:r>
            <a:r>
              <a:rPr lang="zh-CN" altLang="en-US" sz="2800" dirty="0">
                <a:latin typeface="Cambria Math" panose="02040503050406030204" pitchFamily="18" charset="0"/>
              </a:rPr>
              <a:t>和</a:t>
            </a:r>
            <a:r>
              <a:rPr lang="en-US" altLang="zh-CN" sz="2800" dirty="0">
                <a:latin typeface="Cambria Math" panose="02040503050406030204" pitchFamily="18" charset="0"/>
              </a:rPr>
              <a:t>0.03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，提供</a:t>
            </a:r>
            <a:r>
              <a:rPr lang="zh-CN" altLang="en-US" sz="2800" dirty="0">
                <a:latin typeface="Cambria Math" panose="02040503050406030204" pitchFamily="18" charset="0"/>
              </a:rPr>
              <a:t>元件的份额为：</a:t>
            </a:r>
            <a:r>
              <a:rPr lang="en-US" altLang="zh-CN" sz="2800" dirty="0">
                <a:latin typeface="Cambria Math" panose="02040503050406030204" pitchFamily="18" charset="0"/>
              </a:rPr>
              <a:t>0.15</a:t>
            </a:r>
            <a:r>
              <a:rPr lang="zh-CN" altLang="en-US" sz="2800" dirty="0">
                <a:latin typeface="Cambria Math" panose="02040503050406030204" pitchFamily="18" charset="0"/>
              </a:rPr>
              <a:t>、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0.80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800" dirty="0">
                <a:latin typeface="Cambria Math" panose="02040503050406030204" pitchFamily="18" charset="0"/>
              </a:rPr>
              <a:t>0.05</a:t>
            </a:r>
            <a:r>
              <a:rPr lang="zh-CN" altLang="en-US" sz="2800" dirty="0">
                <a:latin typeface="Cambria Math" panose="02040503050406030204" pitchFamily="18" charset="0"/>
              </a:rPr>
              <a:t>，设三家产品在仓库中均匀混合，现随机取一只元件，求它是次品的概率。</a:t>
            </a:r>
            <a:endParaRPr lang="zh-CN" altLang="en-US" sz="2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96001" y="3626576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从而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912321" y="4238644"/>
                <a:ext cx="68165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=0.15,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=0.85,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21" y="4238644"/>
                <a:ext cx="681654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8616280" y="5581174"/>
                <a:ext cx="1602762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=0.0125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581174"/>
                <a:ext cx="1602762" cy="524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839416" y="2402440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487488" y="2402440"/>
                <a:ext cx="62646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为“取得的元件为次品”的事件，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402440"/>
                <a:ext cx="626469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946" t="-15116" r="-136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464152" y="2402440"/>
                <a:ext cx="44644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为“取得的元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2402440"/>
                <a:ext cx="4464496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5116" r="-163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415480" y="3014508"/>
                <a:ext cx="58326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件是由第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家制造厂提供”的事件。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3014508"/>
                <a:ext cx="583264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090" t="-15294" r="-1045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/>
          <p:nvPr/>
        </p:nvCxnSpPr>
        <p:spPr>
          <a:xfrm flipH="1" flipV="1">
            <a:off x="1991495" y="1322320"/>
            <a:ext cx="6840809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960096" y="3014508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因元件只能由这三家厂提供，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487488" y="3626576"/>
                <a:ext cx="48245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的一个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划分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626576"/>
                <a:ext cx="4824536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2528" t="-15116" r="-189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135560" y="4850712"/>
                <a:ext cx="79208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=0.02,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850712"/>
                <a:ext cx="792088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1559496" y="5582072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由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全概率公式</a:t>
            </a:r>
            <a:r>
              <a:rPr lang="zh-CN" altLang="en-US" sz="2800" smtClean="0">
                <a:latin typeface="Cambria Math" panose="02040503050406030204" pitchFamily="18" charset="0"/>
              </a:rPr>
              <a:t>得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223792" y="5373932"/>
                <a:ext cx="4536504" cy="97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373932"/>
                <a:ext cx="4536504" cy="9739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/>
          <p:cNvCxnSpPr/>
          <p:nvPr/>
        </p:nvCxnSpPr>
        <p:spPr>
          <a:xfrm flipH="1" flipV="1">
            <a:off x="7824143" y="1826376"/>
            <a:ext cx="2916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1487488" y="1826376"/>
            <a:ext cx="2916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9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  <p:bldP spid="47" grpId="0"/>
      <p:bldP spid="49" grpId="0"/>
      <p:bldP spid="27" grpId="0"/>
      <p:bldP spid="29" grpId="0"/>
      <p:bldP spid="30" grpId="0"/>
      <p:bldP spid="31" grpId="0"/>
      <p:bldP spid="52" grpId="0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425" y="703276"/>
            <a:ext cx="1944167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416" y="816848"/>
            <a:ext cx="1116124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             以往数据结果</a:t>
            </a:r>
            <a:r>
              <a:rPr lang="zh-CN" altLang="en-US" sz="2800" dirty="0">
                <a:latin typeface="Cambria Math" panose="02040503050406030204" pitchFamily="18" charset="0"/>
              </a:rPr>
              <a:t>表明，当机器调整良好时，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产品合格率</a:t>
            </a:r>
            <a:r>
              <a:rPr lang="zh-CN" altLang="en-US" sz="2800" dirty="0">
                <a:latin typeface="Cambria Math" panose="02040503050406030204" pitchFamily="18" charset="0"/>
              </a:rPr>
              <a:t>为</a:t>
            </a:r>
            <a:r>
              <a:rPr lang="en-US" altLang="zh-CN" sz="2800" dirty="0">
                <a:latin typeface="Cambria Math" panose="02040503050406030204" pitchFamily="18" charset="0"/>
              </a:rPr>
              <a:t>98%</a:t>
            </a:r>
            <a:r>
              <a:rPr lang="zh-CN" altLang="en-US" sz="2800" dirty="0">
                <a:latin typeface="Cambria Math" panose="02040503050406030204" pitchFamily="18" charset="0"/>
              </a:rPr>
              <a:t>，而当机器发生某种故障时，其合格率为</a:t>
            </a:r>
            <a:r>
              <a:rPr lang="en-US" altLang="zh-CN" sz="2800" dirty="0">
                <a:latin typeface="Cambria Math" panose="02040503050406030204" pitchFamily="18" charset="0"/>
              </a:rPr>
              <a:t>55%</a:t>
            </a:r>
            <a:r>
              <a:rPr lang="zh-CN" altLang="en-US" sz="2800" dirty="0">
                <a:latin typeface="Cambria Math" panose="02040503050406030204" pitchFamily="18" charset="0"/>
              </a:rPr>
              <a:t>，每天早上机器开动时调整良好的概率为</a:t>
            </a:r>
            <a:r>
              <a:rPr lang="en-US" altLang="zh-CN" sz="2800" dirty="0">
                <a:latin typeface="Cambria Math" panose="02040503050406030204" pitchFamily="18" charset="0"/>
              </a:rPr>
              <a:t>95%</a:t>
            </a:r>
            <a:r>
              <a:rPr lang="zh-CN" altLang="en-US" sz="2800" dirty="0">
                <a:latin typeface="Cambria Math" panose="02040503050406030204" pitchFamily="18" charset="0"/>
              </a:rPr>
              <a:t>，试求某日早上的第一件产品是合格品的概率。</a:t>
            </a:r>
            <a:endParaRPr lang="zh-CN" altLang="en-US" sz="2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0488488" y="3113195"/>
                <a:ext cx="1296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488" y="3113195"/>
                <a:ext cx="129614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9906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8072419" y="3773251"/>
                <a:ext cx="24635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19" y="3773251"/>
                <a:ext cx="246359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9948428" y="5092465"/>
                <a:ext cx="1602762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=0.9585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428" y="5092465"/>
                <a:ext cx="1602762" cy="524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839416" y="2484312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487488" y="2484312"/>
                <a:ext cx="66967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为“第一件产品是合格品”的事件，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484312"/>
                <a:ext cx="6696744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820" t="-15294" r="-9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824192" y="2484312"/>
                <a:ext cx="42484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“机器调整良好”的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484312"/>
                <a:ext cx="4248472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529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1415480" y="3113195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事件。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23592" y="3113195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因机器只有“调整良好”或“出现故障”两种状态，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487488" y="3773251"/>
                <a:ext cx="63367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CN" sz="280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机器发生故障</a:t>
                </a:r>
                <a:r>
                  <a:rPr lang="en-US" altLang="zh-CN" sz="280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的一个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划分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773251"/>
                <a:ext cx="6336704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925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792898" y="4433307"/>
                <a:ext cx="28083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98" y="4433307"/>
                <a:ext cx="2808312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5116" r="-3254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1559496" y="5093363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由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全概率公式</a:t>
            </a:r>
            <a:r>
              <a:rPr lang="zh-CN" altLang="en-US" sz="2800" smtClean="0">
                <a:latin typeface="Cambria Math" panose="02040503050406030204" pitchFamily="18" charset="0"/>
              </a:rPr>
              <a:t>得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223792" y="5093363"/>
                <a:ext cx="59046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093363"/>
                <a:ext cx="5904656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10344472" y="775284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456040" y="1351348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927648" y="1855404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5519936" y="1423356"/>
            <a:ext cx="2088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379800" y="1927412"/>
            <a:ext cx="2916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536160" y="3773251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由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53507" y="4433307"/>
                <a:ext cx="43924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07" y="4433307"/>
                <a:ext cx="4392488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5116" r="-27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8552656" y="4433307"/>
                <a:ext cx="25118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656" y="4433307"/>
                <a:ext cx="25118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479376" y="5599820"/>
            <a:ext cx="172814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59496" y="5753418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利用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全概率公式</a:t>
            </a:r>
            <a:r>
              <a:rPr lang="zh-CN" altLang="en-US" sz="2800" smtClean="0">
                <a:latin typeface="Cambria Math" panose="02040503050406030204" pitchFamily="18" charset="0"/>
              </a:rPr>
              <a:t>解题的关键是：</a:t>
            </a:r>
            <a:endParaRPr lang="zh-CN" altLang="en-US" sz="2800">
              <a:latin typeface="Cambria Math" panose="020405030504060302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23786" y="5753418"/>
            <a:ext cx="4512774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找到样本空间的一个划分。</a:t>
            </a:r>
            <a:endParaRPr lang="zh-CN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8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  <p:bldP spid="47" grpId="0"/>
      <p:bldP spid="49" grpId="0"/>
      <p:bldP spid="27" grpId="0"/>
      <p:bldP spid="29" grpId="0"/>
      <p:bldP spid="30" grpId="0"/>
      <p:bldP spid="31" grpId="0"/>
      <p:bldP spid="52" grpId="0"/>
      <p:bldP spid="53" grpId="0"/>
      <p:bldP spid="54" grpId="0"/>
      <p:bldP spid="55" grpId="0"/>
      <p:bldP spid="56" grpId="0"/>
      <p:bldP spid="2" grpId="0" animBg="1"/>
      <p:bldP spid="21" grpId="0" animBg="1"/>
      <p:bldP spid="23" grpId="0" animBg="1"/>
      <p:bldP spid="26" grpId="0"/>
      <p:bldP spid="28" grpId="0"/>
      <p:bldP spid="32" grpId="0"/>
      <p:bldP spid="34" grpId="0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内容占位符 2"/>
          <p:cNvSpPr txBox="1">
            <a:spLocks/>
          </p:cNvSpPr>
          <p:nvPr/>
        </p:nvSpPr>
        <p:spPr bwMode="auto">
          <a:xfrm>
            <a:off x="479376" y="1286482"/>
            <a:ext cx="136815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847529" y="1431387"/>
                <a:ext cx="446449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设试验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的样本空间为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9" y="1431387"/>
                <a:ext cx="446449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732" t="-16279" r="-109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6168008" y="1431387"/>
                <a:ext cx="51125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的一个划分，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431387"/>
                <a:ext cx="511256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279" r="-23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0991990" y="1431387"/>
            <a:ext cx="648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且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767409" y="2041684"/>
                <a:ext cx="21602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9" y="2041684"/>
                <a:ext cx="216024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6279" r="-84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567609" y="2041684"/>
                <a:ext cx="59766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的一个事件，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9" y="2041684"/>
                <a:ext cx="597666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039" t="-16279" r="-91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8256239" y="2041684"/>
            <a:ext cx="388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则有如下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贝叶斯公式</a:t>
            </a:r>
            <a:r>
              <a:rPr lang="zh-CN" altLang="en-US" sz="2800" smtClean="0">
                <a:latin typeface="Cambria Math" panose="02040503050406030204" pitchFamily="18" charset="0"/>
              </a:rPr>
              <a:t>：</a:t>
            </a:r>
            <a:endParaRPr lang="zh-CN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495600" y="2749654"/>
                <a:ext cx="6768751" cy="1111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2749654"/>
                <a:ext cx="6768751" cy="11113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767409" y="4221088"/>
            <a:ext cx="1296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特例：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1223752" y="4914069"/>
                <a:ext cx="21602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52" y="4914069"/>
                <a:ext cx="2160239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932" t="-15116" r="-367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1032424" y="5661248"/>
                <a:ext cx="7727872" cy="101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24" y="5661248"/>
                <a:ext cx="7727872" cy="10160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3155792" y="4914069"/>
                <a:ext cx="44644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划分中仅包含两个事件：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92" y="4914069"/>
                <a:ext cx="4464496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2869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7392144" y="4922004"/>
                <a:ext cx="8640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4922004"/>
                <a:ext cx="864096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4894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标注 27"/>
          <p:cNvSpPr/>
          <p:nvPr/>
        </p:nvSpPr>
        <p:spPr>
          <a:xfrm>
            <a:off x="3530499" y="3933120"/>
            <a:ext cx="1756800" cy="576000"/>
          </a:xfrm>
          <a:prstGeom prst="wedgeRoundRectCallout">
            <a:avLst>
              <a:gd name="adj1" fmla="val -8140"/>
              <a:gd name="adj2" fmla="val -13142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条件概率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9696400" y="3501072"/>
            <a:ext cx="1872208" cy="576000"/>
          </a:xfrm>
          <a:prstGeom prst="wedgeRoundRectCallout">
            <a:avLst>
              <a:gd name="adj1" fmla="val -92786"/>
              <a:gd name="adj2" fmla="val -36067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全概率公式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9336360" y="2636976"/>
            <a:ext cx="1872208" cy="576000"/>
          </a:xfrm>
          <a:prstGeom prst="wedgeRoundRectCallout">
            <a:avLst>
              <a:gd name="adj1" fmla="val -93341"/>
              <a:gd name="adj2" fmla="val 1264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乘法公式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37" y="4487317"/>
            <a:ext cx="28098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207830"/>
              </p:ext>
            </p:extLst>
          </p:nvPr>
        </p:nvGraphicFramePr>
        <p:xfrm>
          <a:off x="8934062" y="4488904"/>
          <a:ext cx="83343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14" imgW="1387245" imgH="1739437" progId="Visio.Drawing.11">
                  <p:embed/>
                </p:oleObj>
              </mc:Choice>
              <mc:Fallback>
                <p:oleObj name="Visio" r:id="rId14" imgW="1387245" imgH="17394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4062" y="4488904"/>
                        <a:ext cx="833437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19247"/>
              </p:ext>
            </p:extLst>
          </p:nvPr>
        </p:nvGraphicFramePr>
        <p:xfrm>
          <a:off x="9616687" y="4483420"/>
          <a:ext cx="10525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16" imgW="1755432" imgH="1217444" progId="Visio.Drawing.11">
                  <p:embed/>
                </p:oleObj>
              </mc:Choice>
              <mc:Fallback>
                <p:oleObj name="Visio" r:id="rId16" imgW="1755432" imgH="12174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6687" y="4483420"/>
                        <a:ext cx="10525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98390"/>
              </p:ext>
            </p:extLst>
          </p:nvPr>
        </p:nvGraphicFramePr>
        <p:xfrm>
          <a:off x="8762612" y="5114379"/>
          <a:ext cx="14239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18" imgW="2372855" imgH="1527884" progId="Visio.Drawing.11">
                  <p:embed/>
                </p:oleObj>
              </mc:Choice>
              <mc:Fallback>
                <p:oleObj name="Visio" r:id="rId18" imgW="2372855" imgH="15278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612" y="5114379"/>
                        <a:ext cx="14239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090942"/>
              </p:ext>
            </p:extLst>
          </p:nvPr>
        </p:nvGraphicFramePr>
        <p:xfrm>
          <a:off x="9437299" y="4814342"/>
          <a:ext cx="1795463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20" imgW="2993244" imgH="2156059" progId="Visio.Drawing.11">
                  <p:embed/>
                </p:oleObj>
              </mc:Choice>
              <mc:Fallback>
                <p:oleObj name="Visio" r:id="rId20" imgW="2993244" imgH="21560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7299" y="4814342"/>
                        <a:ext cx="1795463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84670"/>
              </p:ext>
            </p:extLst>
          </p:nvPr>
        </p:nvGraphicFramePr>
        <p:xfrm>
          <a:off x="10908046" y="4304754"/>
          <a:ext cx="10795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22" imgW="1798320" imgH="1936400" progId="Visio.Drawing.11">
                  <p:embed/>
                </p:oleObj>
              </mc:Choice>
              <mc:Fallback>
                <p:oleObj name="Visio" r:id="rId22" imgW="1798320" imgH="1936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8046" y="4304754"/>
                        <a:ext cx="10795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89703"/>
              </p:ext>
            </p:extLst>
          </p:nvPr>
        </p:nvGraphicFramePr>
        <p:xfrm>
          <a:off x="10116749" y="4339679"/>
          <a:ext cx="145891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24" imgW="2429499" imgH="2594025" progId="Visio.Drawing.11">
                  <p:embed/>
                </p:oleObj>
              </mc:Choice>
              <mc:Fallback>
                <p:oleObj name="Visio" r:id="rId24" imgW="2429499" imgH="25940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6749" y="4339679"/>
                        <a:ext cx="1458913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34178"/>
              </p:ext>
            </p:extLst>
          </p:nvPr>
        </p:nvGraphicFramePr>
        <p:xfrm>
          <a:off x="11285149" y="4606379"/>
          <a:ext cx="34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26" imgW="139579" imgH="177646" progId="Equation.DSMT4">
                  <p:embed/>
                </p:oleObj>
              </mc:Choice>
              <mc:Fallback>
                <p:oleObj name="Equation" r:id="rId26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5149" y="4606379"/>
                        <a:ext cx="349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4186"/>
              </p:ext>
            </p:extLst>
          </p:nvPr>
        </p:nvGraphicFramePr>
        <p:xfrm>
          <a:off x="10516799" y="4920704"/>
          <a:ext cx="15732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Visio" r:id="rId28" imgW="2622359" imgH="2073653" progId="Visio.Drawing.11">
                  <p:embed/>
                </p:oleObj>
              </mc:Choice>
              <mc:Fallback>
                <p:oleObj name="Visio" r:id="rId28" imgW="2622359" imgH="20736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6799" y="4920704"/>
                        <a:ext cx="15732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62"/>
          <p:cNvGrpSpPr>
            <a:grpSpLocks/>
          </p:cNvGrpSpPr>
          <p:nvPr/>
        </p:nvGrpSpPr>
        <p:grpSpPr bwMode="auto">
          <a:xfrm>
            <a:off x="9292837" y="4742904"/>
            <a:ext cx="1447800" cy="990600"/>
            <a:chOff x="827088" y="1668463"/>
            <a:chExt cx="1447800" cy="990600"/>
          </a:xfrm>
        </p:grpSpPr>
        <p:grpSp>
          <p:nvGrpSpPr>
            <p:cNvPr id="42" name="组合 100"/>
            <p:cNvGrpSpPr>
              <a:grpSpLocks/>
            </p:cNvGrpSpPr>
            <p:nvPr/>
          </p:nvGrpSpPr>
          <p:grpSpPr bwMode="auto">
            <a:xfrm>
              <a:off x="827088" y="1668463"/>
              <a:ext cx="1447800" cy="990600"/>
              <a:chOff x="826848" y="1669137"/>
              <a:chExt cx="1447800" cy="990600"/>
            </a:xfrm>
          </p:grpSpPr>
          <p:grpSp>
            <p:nvGrpSpPr>
              <p:cNvPr id="44" name="组合 99"/>
              <p:cNvGrpSpPr/>
              <p:nvPr/>
            </p:nvGrpSpPr>
            <p:grpSpPr>
              <a:xfrm>
                <a:off x="826848" y="1669137"/>
                <a:ext cx="1447800" cy="990600"/>
                <a:chOff x="826848" y="1669137"/>
                <a:chExt cx="1447800" cy="990600"/>
              </a:xfrm>
              <a:blipFill dpi="0" rotWithShape="1">
                <a:blip r:embed="rId30">
                  <a:alphaModFix amt="50000"/>
                </a:blip>
                <a:srcRect/>
                <a:tile tx="0" ty="0" sx="100000" sy="100000" flip="none" algn="tl"/>
              </a:blipFill>
            </p:grpSpPr>
            <p:grpSp>
              <p:nvGrpSpPr>
                <p:cNvPr id="46" name="组合 80"/>
                <p:cNvGrpSpPr/>
                <p:nvPr/>
              </p:nvGrpSpPr>
              <p:grpSpPr>
                <a:xfrm>
                  <a:off x="826848" y="1669137"/>
                  <a:ext cx="1447800" cy="990600"/>
                  <a:chOff x="826848" y="1669137"/>
                  <a:chExt cx="1447800" cy="990600"/>
                </a:xfrm>
                <a:grpFill/>
              </p:grpSpPr>
              <p:sp>
                <p:nvSpPr>
                  <p:cNvPr id="72" name="椭圆 71"/>
                  <p:cNvSpPr/>
                  <p:nvPr/>
                </p:nvSpPr>
                <p:spPr>
                  <a:xfrm>
                    <a:off x="826848" y="1669137"/>
                    <a:ext cx="1447800" cy="990600"/>
                  </a:xfrm>
                  <a:prstGeom prst="ellipse">
                    <a:avLst/>
                  </a:prstGeom>
                  <a:grpFill/>
                  <a:ln w="50800">
                    <a:solidFill>
                      <a:srgbClr val="FF0000"/>
                    </a:solidFill>
                  </a:ln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stA="0" endPos="65000" dist="508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cxnSp>
              <p:nvCxnSpPr>
                <p:cNvPr id="47" name="直接连接符 46"/>
                <p:cNvCxnSpPr>
                  <a:stCxn id="72" idx="0"/>
                  <a:endCxn id="72" idx="2"/>
                </p:cNvCxnSpPr>
                <p:nvPr/>
              </p:nvCxnSpPr>
              <p:spPr>
                <a:xfrm flipH="1">
                  <a:off x="826848" y="1669137"/>
                  <a:ext cx="723900" cy="49530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flipH="1">
                  <a:off x="925483" y="1733550"/>
                  <a:ext cx="903317" cy="628575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H="1">
                  <a:off x="1093130" y="1814207"/>
                  <a:ext cx="984739" cy="700318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H="1">
                  <a:off x="1316543" y="2002123"/>
                  <a:ext cx="903317" cy="628575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72" idx="0"/>
                  <a:endCxn id="72" idx="6"/>
                </p:cNvCxnSpPr>
                <p:nvPr/>
              </p:nvCxnSpPr>
              <p:spPr>
                <a:xfrm>
                  <a:off x="1550748" y="1669137"/>
                  <a:ext cx="723900" cy="49530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1295400" y="1733550"/>
                  <a:ext cx="903317" cy="60960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038873" y="1814207"/>
                  <a:ext cx="1023750" cy="700460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898285" y="2042200"/>
                <a:ext cx="849313" cy="58896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3" name="Object 53"/>
            <p:cNvGraphicFramePr>
              <a:graphicFrameLocks noChangeAspect="1"/>
            </p:cNvGraphicFramePr>
            <p:nvPr/>
          </p:nvGraphicFramePr>
          <p:xfrm>
            <a:off x="1295400" y="1885950"/>
            <a:ext cx="38100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31" imgW="152268" imgH="164957" progId="Equation.DSMT4">
                    <p:embed/>
                  </p:oleObj>
                </mc:Choice>
                <mc:Fallback>
                  <p:oleObj name="Equation" r:id="rId31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1885950"/>
                          <a:ext cx="38100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421721" y="569462"/>
            <a:ext cx="9274679" cy="72008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、贝叶斯公式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4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9" grpId="0"/>
      <p:bldP spid="95" grpId="0"/>
      <p:bldP spid="96" grpId="0"/>
      <p:bldP spid="28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376" y="819388"/>
            <a:ext cx="1800199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贝叶斯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2908" y="912178"/>
            <a:ext cx="10981724" cy="115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Cambria Math" panose="02040503050406030204" pitchFamily="18" charset="0"/>
              </a:rPr>
              <a:t>                 (</a:t>
            </a:r>
            <a:r>
              <a:rPr lang="en-US" altLang="zh-CN" sz="2800" dirty="0">
                <a:latin typeface="Cambria Math" panose="02040503050406030204" pitchFamily="18" charset="0"/>
              </a:rPr>
              <a:t>1701-1761)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，英国</a:t>
            </a:r>
            <a:r>
              <a:rPr lang="zh-CN" altLang="en-US" sz="2800" dirty="0">
                <a:latin typeface="Cambria Math" panose="02040503050406030204" pitchFamily="18" charset="0"/>
              </a:rPr>
              <a:t>数学家，将归纳推理法应用于概率论基础理论，创立贝叶斯统计理论。</a:t>
            </a:r>
            <a:endParaRPr lang="zh-CN" altLang="en-US" sz="2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79375" y="1971516"/>
            <a:ext cx="180019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引例：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1172226" y="4671832"/>
            <a:ext cx="2547509" cy="1332132"/>
          </a:xfrm>
          <a:prstGeom prst="wedgeRoundRectCallout">
            <a:avLst>
              <a:gd name="adj1" fmla="val -17774"/>
              <a:gd name="adj2" fmla="val -86235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伸手</a:t>
            </a:r>
            <a:r>
              <a:rPr lang="zh-CN" altLang="en-US" sz="2400" b="1">
                <a:solidFill>
                  <a:srgbClr val="0000FF"/>
                </a:solidFill>
              </a:rPr>
              <a:t>进去摸一次，摸出黑球的概率是多</a:t>
            </a:r>
            <a:r>
              <a:rPr lang="zh-CN" altLang="en-US" sz="2400" b="1" smtClean="0">
                <a:solidFill>
                  <a:srgbClr val="0000FF"/>
                </a:solidFill>
              </a:rPr>
              <a:t>大？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80376" y="2835612"/>
            <a:ext cx="2009935" cy="1384995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白球和红球的个数（比例）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未知</a:t>
            </a:r>
            <a:endParaRPr lang="zh-CN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27" y="2865571"/>
            <a:ext cx="2456306" cy="13400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2850592"/>
            <a:ext cx="2456306" cy="1340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791744" y="2835612"/>
                <a:ext cx="2009935" cy="1384995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白球和红球的个数分别为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个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2835612"/>
                <a:ext cx="2009935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5706" t="-3913" r="-2703" b="-9130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圆角矩形标注 15"/>
          <p:cNvSpPr/>
          <p:nvPr/>
        </p:nvSpPr>
        <p:spPr>
          <a:xfrm>
            <a:off x="6816080" y="4671832"/>
            <a:ext cx="3384376" cy="1332132"/>
          </a:xfrm>
          <a:prstGeom prst="wedgeRoundRectCallout">
            <a:avLst>
              <a:gd name="adj1" fmla="val -22686"/>
              <a:gd name="adj2" fmla="val -89355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通过观测摸出的</a:t>
            </a:r>
            <a:r>
              <a:rPr lang="zh-CN" altLang="en-US" sz="2400" b="1">
                <a:solidFill>
                  <a:srgbClr val="0000FF"/>
                </a:solidFill>
              </a:rPr>
              <a:t>球的</a:t>
            </a:r>
            <a:r>
              <a:rPr lang="zh-CN" altLang="en-US" sz="2400" b="1" smtClean="0">
                <a:solidFill>
                  <a:srgbClr val="0000FF"/>
                </a:solidFill>
              </a:rPr>
              <a:t>颜色，对箱子里黑白</a:t>
            </a:r>
            <a:r>
              <a:rPr lang="zh-CN" altLang="en-US" sz="2400" b="1">
                <a:solidFill>
                  <a:srgbClr val="0000FF"/>
                </a:solidFill>
              </a:rPr>
              <a:t>球的比例</a:t>
            </a:r>
            <a:r>
              <a:rPr lang="zh-CN" altLang="en-US" sz="2400" b="1" smtClean="0">
                <a:solidFill>
                  <a:srgbClr val="0000FF"/>
                </a:solidFill>
              </a:rPr>
              <a:t>作出怎样的推测？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84132" y="5566491"/>
            <a:ext cx="1643606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正向概率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22186" y="5498074"/>
            <a:ext cx="861946" cy="330027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29058" y="5768776"/>
            <a:ext cx="1643606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逆向概率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567112" y="5700359"/>
            <a:ext cx="861946" cy="330027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8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 animBg="1"/>
      <p:bldP spid="11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376" y="804874"/>
            <a:ext cx="2664296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本质特征：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063552" y="5283636"/>
            <a:ext cx="9433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latin typeface="Cambria Math" panose="02040503050406030204" pitchFamily="18" charset="0"/>
              </a:rPr>
              <a:t>(1)</a:t>
            </a:r>
            <a:r>
              <a:rPr lang="zh-CN" altLang="en-US" sz="2800" smtClean="0">
                <a:latin typeface="Cambria Math" panose="02040503050406030204" pitchFamily="18" charset="0"/>
              </a:rPr>
              <a:t>已知某题测试结果，求“会做”还是“猜对”的概率？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479376" y="1998566"/>
            <a:ext cx="266429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适用范围：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855640" y="2144300"/>
                <a:ext cx="5256584" cy="60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smtClean="0">
                    <a:latin typeface="Cambria Math" panose="02040503050406030204" pitchFamily="18" charset="0"/>
                  </a:rPr>
                  <a:t>在观察到事件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发生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的情况下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144300"/>
                <a:ext cx="5256584" cy="609398"/>
              </a:xfrm>
              <a:prstGeom prst="rect">
                <a:avLst/>
              </a:prstGeom>
              <a:blipFill rotWithShape="1">
                <a:blip r:embed="rId2"/>
                <a:stretch>
                  <a:fillRect l="-2317" t="-7000" r="-579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824192" y="2144300"/>
                <a:ext cx="4176464" cy="60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smtClean="0">
                    <a:latin typeface="Cambria Math" panose="02040503050406030204" pitchFamily="18" charset="0"/>
                  </a:rPr>
                  <a:t>寻找导致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发生的每个原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144300"/>
                <a:ext cx="4176464" cy="609398"/>
              </a:xfrm>
              <a:prstGeom prst="rect">
                <a:avLst/>
              </a:prstGeom>
              <a:blipFill rotWithShape="1">
                <a:blip r:embed="rId3"/>
                <a:stretch>
                  <a:fillRect l="-2915" t="-7000" r="-116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39416" y="2749090"/>
                <a:ext cx="7488832" cy="60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smtClean="0">
                    <a:latin typeface="Cambria Math" panose="02040503050406030204" pitchFamily="18" charset="0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或某个特定原因</a:t>
                </a:r>
                <a:r>
                  <a:rPr lang="en-US" altLang="zh-CN" sz="280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的概率。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749090"/>
                <a:ext cx="7488832" cy="609398"/>
              </a:xfrm>
              <a:prstGeom prst="rect">
                <a:avLst/>
              </a:prstGeom>
              <a:blipFill rotWithShape="1">
                <a:blip r:embed="rId4"/>
                <a:stretch>
                  <a:fillRect l="-1710" t="-7000" r="-407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27648" y="934718"/>
            <a:ext cx="885698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mtClean="0">
                <a:latin typeface="Cambria Math" panose="02040503050406030204" pitchFamily="18" charset="0"/>
              </a:rPr>
              <a:t>贝叶斯公式</a:t>
            </a:r>
            <a:r>
              <a:rPr lang="zh-CN" altLang="en-US" sz="2800">
                <a:latin typeface="Cambria Math" panose="02040503050406030204" pitchFamily="18" charset="0"/>
              </a:rPr>
              <a:t>实际上是一个</a:t>
            </a:r>
            <a:r>
              <a:rPr lang="zh-CN" altLang="en-US" sz="2800" b="1">
                <a:solidFill>
                  <a:srgbClr val="FF0000"/>
                </a:solidFill>
                <a:latin typeface="Cambria Math" panose="02040503050406030204" pitchFamily="18" charset="0"/>
              </a:rPr>
              <a:t>条件概率</a:t>
            </a:r>
            <a:r>
              <a:rPr lang="zh-CN" altLang="en-US" sz="2800">
                <a:latin typeface="Cambria Math" panose="02040503050406030204" pitchFamily="18" charset="0"/>
              </a:rPr>
              <a:t>，是条件概率公式</a:t>
            </a:r>
            <a:r>
              <a:rPr lang="zh-CN" altLang="en-US" sz="2800" smtClean="0">
                <a:latin typeface="Cambria Math" panose="02040503050406030204" pitchFamily="18" charset="0"/>
              </a:rPr>
              <a:t>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0182" y="1539509"/>
            <a:ext cx="44477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mtClean="0">
                <a:latin typeface="Cambria Math" panose="02040503050406030204" pitchFamily="18" charset="0"/>
              </a:rPr>
              <a:t>全概率公式</a:t>
            </a:r>
            <a:r>
              <a:rPr lang="zh-CN" altLang="en-US" sz="2800">
                <a:latin typeface="Cambria Math" panose="02040503050406030204" pitchFamily="18" charset="0"/>
              </a:rPr>
              <a:t>的综合运用</a:t>
            </a:r>
            <a:r>
              <a:rPr lang="zh-CN" altLang="en-US" sz="2800" smtClean="0">
                <a:latin typeface="Cambria Math" panose="02040503050406030204" pitchFamily="18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479376" y="3613186"/>
            <a:ext cx="266429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关系：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内容占位符 2"/>
          <p:cNvSpPr txBox="1">
            <a:spLocks/>
          </p:cNvSpPr>
          <p:nvPr/>
        </p:nvSpPr>
        <p:spPr bwMode="auto">
          <a:xfrm>
            <a:off x="479376" y="5125354"/>
            <a:ext cx="266429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实例：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063552" y="5826270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latin typeface="Cambria Math" panose="02040503050406030204" pitchFamily="18" charset="0"/>
              </a:rPr>
              <a:t>(2)</a:t>
            </a:r>
            <a:r>
              <a:rPr lang="zh-CN" altLang="en-US" sz="2800" smtClean="0">
                <a:latin typeface="Cambria Math" panose="02040503050406030204" pitchFamily="18" charset="0"/>
              </a:rPr>
              <a:t>已知抽取的是次品，问是哪个工厂生产的？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977894" y="3738038"/>
            <a:ext cx="2016224" cy="115469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事件发生的原因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64152" y="3738038"/>
            <a:ext cx="2016224" cy="115469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事件发生（结果）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32745" y="3574858"/>
            <a:ext cx="2009935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全概率公式</a:t>
            </a:r>
            <a:endParaRPr lang="zh-CN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936216" y="4116184"/>
            <a:ext cx="2628000" cy="0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936216" y="4530126"/>
            <a:ext cx="2628000" cy="0"/>
          </a:xfrm>
          <a:prstGeom prst="straightConnector1">
            <a:avLst/>
          </a:prstGeom>
          <a:ln w="38100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32745" y="4530126"/>
            <a:ext cx="2009935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贝叶斯公式</a:t>
            </a:r>
            <a:endParaRPr lang="zh-CN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52" grpId="0"/>
      <p:bldP spid="53" grpId="0"/>
      <p:bldP spid="54" grpId="0"/>
      <p:bldP spid="56" grpId="0"/>
      <p:bldP spid="57" grpId="0"/>
      <p:bldP spid="64" grpId="0"/>
      <p:bldP spid="2" grpId="0" animBg="1"/>
      <p:bldP spid="17" grpId="0" animBg="1"/>
      <p:bldP spid="18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89145" y="688762"/>
            <a:ext cx="2016175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136" y="802334"/>
            <a:ext cx="1116124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            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(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续例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14)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 当</a:t>
            </a:r>
            <a:r>
              <a:rPr lang="zh-CN" altLang="en-US" sz="2800" dirty="0">
                <a:latin typeface="Cambria Math" panose="02040503050406030204" pitchFamily="18" charset="0"/>
              </a:rPr>
              <a:t>机器调整良好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时产品合格率</a:t>
            </a:r>
            <a:r>
              <a:rPr lang="zh-CN" altLang="en-US" sz="2800" dirty="0">
                <a:latin typeface="Cambria Math" panose="02040503050406030204" pitchFamily="18" charset="0"/>
              </a:rPr>
              <a:t>为</a:t>
            </a:r>
            <a:r>
              <a:rPr lang="en-US" altLang="zh-CN" sz="2800" dirty="0">
                <a:latin typeface="Cambria Math" panose="02040503050406030204" pitchFamily="18" charset="0"/>
              </a:rPr>
              <a:t>98%</a:t>
            </a:r>
            <a:r>
              <a:rPr lang="zh-CN" altLang="en-US" sz="2800" dirty="0">
                <a:latin typeface="Cambria Math" panose="02040503050406030204" pitchFamily="18" charset="0"/>
              </a:rPr>
              <a:t>，而当机器发生某种故障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时其</a:t>
            </a:r>
            <a:r>
              <a:rPr lang="zh-CN" altLang="en-US" sz="2800" dirty="0">
                <a:latin typeface="Cambria Math" panose="02040503050406030204" pitchFamily="18" charset="0"/>
              </a:rPr>
              <a:t>合格率为</a:t>
            </a:r>
            <a:r>
              <a:rPr lang="en-US" altLang="zh-CN" sz="2800" dirty="0">
                <a:latin typeface="Cambria Math" panose="02040503050406030204" pitchFamily="18" charset="0"/>
              </a:rPr>
              <a:t>55%</a:t>
            </a:r>
            <a:r>
              <a:rPr lang="zh-CN" altLang="en-US" sz="2800" dirty="0">
                <a:latin typeface="Cambria Math" panose="02040503050406030204" pitchFamily="18" charset="0"/>
              </a:rPr>
              <a:t>，每天早上机器开动时调整良好的概率为</a:t>
            </a:r>
            <a:r>
              <a:rPr lang="en-US" altLang="zh-CN" sz="2800" dirty="0">
                <a:latin typeface="Cambria Math" panose="02040503050406030204" pitchFamily="18" charset="0"/>
              </a:rPr>
              <a:t>95%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，求某日早上第一</a:t>
            </a:r>
            <a:r>
              <a:rPr lang="zh-CN" altLang="en-US" sz="2800" dirty="0">
                <a:latin typeface="Cambria Math" panose="02040503050406030204" pitchFamily="18" charset="0"/>
              </a:rPr>
              <a:t>件产品是合格品时，机器调整良好的概率。</a:t>
            </a:r>
            <a:endParaRPr lang="zh-CN" altLang="en-US" sz="2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3465856" y="2385775"/>
            <a:ext cx="3564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70761" y="760770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25896" y="1300061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5115" y="1768882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133312" y="3117870"/>
                <a:ext cx="73448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CN" sz="2800">
                    <a:latin typeface="Cambria Math" panose="02040503050406030204" pitchFamily="18" charset="0"/>
                  </a:rPr>
                  <a:t>(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机器发生故障</a:t>
                </a:r>
                <a:r>
                  <a:rPr lang="en-US" altLang="zh-CN" sz="280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的一个</a:t>
                </a:r>
                <a:r>
                  <a:rPr lang="zh-CN" altLang="en-US" sz="2800" b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划分</a:t>
                </a:r>
                <a:r>
                  <a:rPr lang="zh-CN" altLang="en-US" sz="2800" smtClean="0"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12" y="3117870"/>
                <a:ext cx="734481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743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902064" y="3117870"/>
                <a:ext cx="2887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64" y="3117870"/>
                <a:ext cx="288741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549136" y="2469798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197208" y="2469798"/>
                <a:ext cx="66967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为“第一件产品是合格品”的事件，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8" y="2469798"/>
                <a:ext cx="6696744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820" t="-15116" r="-91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533912" y="2469798"/>
                <a:ext cx="42484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“机器调整良好”的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12" y="2469798"/>
                <a:ext cx="4248472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125200" y="3117870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事件。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236599" y="3765942"/>
                <a:ext cx="28083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99" y="3765942"/>
                <a:ext cx="2808312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5116" r="-3254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197208" y="3765942"/>
                <a:ext cx="43924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8" y="3765942"/>
                <a:ext cx="4392488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5116" r="-27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996356" y="3765942"/>
                <a:ext cx="28499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356" y="3765942"/>
                <a:ext cx="2849923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5116" r="-171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1197208" y="4414014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从而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104696" y="4649202"/>
                <a:ext cx="6143696" cy="101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96" y="4649202"/>
                <a:ext cx="6143696" cy="10160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062464" y="4902874"/>
                <a:ext cx="12716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64" y="4902874"/>
                <a:ext cx="1271648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9430800" y="4422284"/>
            <a:ext cx="2351584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“先验概率”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10681141" y="3569082"/>
            <a:ext cx="165138" cy="845975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430800" y="5657314"/>
            <a:ext cx="2351584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“后验概率”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 flipV="1">
            <a:off x="8991863" y="5441290"/>
            <a:ext cx="429454" cy="516286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7458529" y="2364325"/>
            <a:ext cx="3168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内容占位符 2"/>
          <p:cNvSpPr txBox="1">
            <a:spLocks/>
          </p:cNvSpPr>
          <p:nvPr/>
        </p:nvSpPr>
        <p:spPr bwMode="auto">
          <a:xfrm>
            <a:off x="189096" y="5585306"/>
            <a:ext cx="172814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69216" y="5738904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利用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贝叶斯公式</a:t>
            </a:r>
            <a:r>
              <a:rPr lang="zh-CN" altLang="en-US" sz="2800" smtClean="0">
                <a:latin typeface="Cambria Math" panose="02040503050406030204" pitchFamily="18" charset="0"/>
              </a:rPr>
              <a:t>可求得后验概率。</a:t>
            </a:r>
            <a:endParaRPr lang="zh-CN" altLang="en-US" sz="2800">
              <a:latin typeface="Cambria Math" panose="02040503050406030204" pitchFamily="18" charset="0"/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7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8" grpId="0"/>
      <p:bldP spid="32" grpId="0"/>
      <p:bldP spid="35" grpId="0"/>
      <p:bldP spid="37" grpId="0"/>
      <p:bldP spid="38" grpId="0"/>
      <p:bldP spid="39" grpId="0"/>
      <p:bldP spid="41" grpId="0"/>
      <p:bldP spid="42" grpId="0"/>
      <p:bldP spid="50" grpId="0" animBg="1"/>
      <p:bldP spid="60" grpId="0" animBg="1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76229" y="746818"/>
            <a:ext cx="2043876" cy="86409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6220" y="860390"/>
            <a:ext cx="11161240" cy="201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800" dirty="0" smtClean="0">
                <a:latin typeface="Cambria Math" panose="02040503050406030204" pitchFamily="18" charset="0"/>
              </a:rPr>
              <a:t>            根据以往临床</a:t>
            </a:r>
            <a:r>
              <a:rPr lang="zh-CN" altLang="en-US" sz="2800" dirty="0">
                <a:latin typeface="Cambria Math" panose="02040503050406030204" pitchFamily="18" charset="0"/>
              </a:rPr>
              <a:t>记录，某种诊断癌症具有如下效果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：被诊断者患有癌症时试验反应为阳性、不患病时试验反应为阴性的概率均为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95%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。现在</a:t>
            </a:r>
            <a:r>
              <a:rPr lang="zh-CN" altLang="en-US" sz="2800" dirty="0">
                <a:latin typeface="Cambria Math" panose="02040503050406030204" pitchFamily="18" charset="0"/>
              </a:rPr>
              <a:t>对自然人群进行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普查，设</a:t>
            </a:r>
            <a:r>
              <a:rPr lang="zh-CN" altLang="en-US" sz="2800" dirty="0">
                <a:latin typeface="Cambria Math" panose="02040503050406030204" pitchFamily="18" charset="0"/>
              </a:rPr>
              <a:t>人群患有癌症的概率为</a:t>
            </a:r>
            <a:r>
              <a:rPr lang="en-US" altLang="zh-CN" sz="2800" dirty="0">
                <a:latin typeface="Cambria Math" panose="02040503050406030204" pitchFamily="18" charset="0"/>
              </a:rPr>
              <a:t>0.5%</a:t>
            </a:r>
            <a:r>
              <a:rPr lang="zh-CN" altLang="en-US" sz="2800" dirty="0">
                <a:latin typeface="Cambria Math" panose="02040503050406030204" pitchFamily="18" charset="0"/>
              </a:rPr>
              <a:t>，问此种方法能否用于普查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？</a:t>
            </a:r>
            <a:endParaRPr lang="zh-CN" altLang="en-US" sz="2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726428" y="1892098"/>
            <a:ext cx="3564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225624" y="1322882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785372" y="1807774"/>
            <a:ext cx="936104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5067" y="3589129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则有：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320105" y="3589129"/>
                <a:ext cx="2787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05" y="3589129"/>
                <a:ext cx="278733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671011" y="3011848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319083" y="3011848"/>
                <a:ext cx="56166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为“试验反应为阳性”事件，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83" y="3011848"/>
                <a:ext cx="561667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69" t="-15116" r="-434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647675" y="3011848"/>
                <a:ext cx="51845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 为“被诊断者患病”的事件，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75" y="3011848"/>
                <a:ext cx="5184528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5116" r="-47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140275" y="4166410"/>
                <a:ext cx="3358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又由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=0.005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75" y="4166410"/>
                <a:ext cx="3358861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630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428308" y="4707258"/>
                <a:ext cx="6143696" cy="101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308" y="4707258"/>
                <a:ext cx="6143696" cy="10160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348710" y="4953671"/>
                <a:ext cx="14279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0.087</m:t>
                      </m:r>
                    </m:oMath>
                  </m:oMathPara>
                </a14:m>
                <a:endParaRPr lang="zh-CN" altLang="en-US" sz="280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710" y="4953671"/>
                <a:ext cx="142798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H="1" flipV="1">
            <a:off x="4741028" y="1898946"/>
            <a:ext cx="3816000" cy="0"/>
          </a:xfrm>
          <a:prstGeom prst="straightConnector1">
            <a:avLst/>
          </a:prstGeom>
          <a:ln w="1905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940459" y="3588231"/>
                <a:ext cx="2787336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59" y="3588231"/>
                <a:ext cx="2787336" cy="5241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7501476" y="3588231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从而有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701116" y="3587333"/>
                <a:ext cx="2787336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16" y="3587333"/>
                <a:ext cx="2787336" cy="5241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164612" y="4166410"/>
                <a:ext cx="2787336" cy="524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=0.995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12" y="4166410"/>
                <a:ext cx="2787336" cy="5246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612884" y="4166410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根据贝叶斯公式得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61156" y="4976126"/>
            <a:ext cx="2736304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不适用于普查！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276180" y="5643362"/>
            <a:ext cx="172814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356300" y="5813800"/>
                <a:ext cx="489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较大如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时，</a:t>
                </a:r>
                <a:endParaRPr lang="zh-CN" altLang="en-US" sz="28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00" y="5813800"/>
                <a:ext cx="4896544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2488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820796" y="5813800"/>
                <a:ext cx="33123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=0.987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。</a:t>
                </a:r>
                <a:endParaRPr lang="zh-CN" altLang="en-US" sz="28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96" y="5813800"/>
                <a:ext cx="3312368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3867" t="-15116" r="-368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9061156" y="5813800"/>
            <a:ext cx="2736304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Cambria Math" panose="02040503050406030204" pitchFamily="18" charset="0"/>
              </a:rPr>
              <a:t>用于</a:t>
            </a:r>
            <a:r>
              <a:rPr lang="zh-CN" altLang="en-US" sz="2800" b="1" smtClean="0">
                <a:solidFill>
                  <a:srgbClr val="FF0000"/>
                </a:solidFill>
                <a:latin typeface="Cambria Math" panose="02040503050406030204" pitchFamily="18" charset="0"/>
              </a:rPr>
              <a:t>医院检查</a:t>
            </a:r>
            <a:r>
              <a:rPr lang="zh-CN" altLang="en-US" sz="2800" smtClean="0">
                <a:latin typeface="Cambria Math" panose="02040503050406030204" pitchFamily="18" charset="0"/>
              </a:rPr>
              <a:t>！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97948" y="2475010"/>
            <a:ext cx="2351584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试验效果较好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7644" y="2498549"/>
            <a:ext cx="2351584" cy="523220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检查效果较好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965901" y="1900136"/>
            <a:ext cx="649053" cy="590821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232627" y="1907728"/>
            <a:ext cx="649053" cy="590821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>
            <a:spLocks/>
          </p:cNvSpPr>
          <p:nvPr/>
        </p:nvSpPr>
        <p:spPr bwMode="auto">
          <a:xfrm>
            <a:off x="0" y="-75996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二、条件概率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23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  <p:bldP spid="21" grpId="0" animBg="1"/>
      <p:bldP spid="23" grpId="0"/>
      <p:bldP spid="24" grpId="0"/>
      <p:bldP spid="25" grpId="0"/>
      <p:bldP spid="26" grpId="0"/>
      <p:bldP spid="28" grpId="0"/>
      <p:bldP spid="39" grpId="0"/>
      <p:bldP spid="41" grpId="0"/>
      <p:bldP spid="42" grpId="0"/>
      <p:bldP spid="29" grpId="0"/>
      <p:bldP spid="34" grpId="0"/>
      <p:bldP spid="36" grpId="0"/>
      <p:bldP spid="40" grpId="0"/>
      <p:bldP spid="44" grpId="0"/>
      <p:bldP spid="45" grpId="0" animBg="1"/>
      <p:bldP spid="47" grpId="0"/>
      <p:bldP spid="48" grpId="0"/>
      <p:bldP spid="49" grpId="0" animBg="1"/>
      <p:bldP spid="53" grpId="0" animBg="1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063750" y="1196975"/>
            <a:ext cx="8229600" cy="404495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4727575" y="2205038"/>
            <a:ext cx="3455988" cy="201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谢谢大家！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31282" y="-72570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79425" y="687638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乘法原理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400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610274" y="1388554"/>
                <a:ext cx="45990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设完成一件事有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/>
                  <a:t>个</a:t>
                </a:r>
                <a:r>
                  <a:rPr lang="zh-CN" altLang="en-US" sz="2800" smtClean="0">
                    <a:solidFill>
                      <a:srgbClr val="0000FF"/>
                    </a:solidFill>
                  </a:rPr>
                  <a:t>步骤</a:t>
                </a:r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74" y="1388554"/>
                <a:ext cx="459908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649" t="-16279" r="-119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74988" y="1388554"/>
                <a:ext cx="5763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种步骤</a:t>
                </a:r>
                <a:r>
                  <a:rPr lang="zh-CN" altLang="en-US" sz="2800"/>
                  <a:t>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/>
                      <m:t>种方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988" y="1388554"/>
                <a:ext cx="576369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22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930877" y="19964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法，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55228" y="199643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则完成这件事共有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601918" y="1996438"/>
                <a:ext cx="4446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/>
                  <a:t>种方法。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918" y="1996438"/>
                <a:ext cx="444641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5116" r="-1646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67459" y="331360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例如：</a:t>
            </a:r>
            <a:endParaRPr lang="zh-CN" altLang="en-US" sz="2800"/>
          </a:p>
        </p:txBody>
      </p:sp>
      <p:sp>
        <p:nvSpPr>
          <p:cNvPr id="33" name="矩形 32"/>
          <p:cNvSpPr/>
          <p:nvPr/>
        </p:nvSpPr>
        <p:spPr>
          <a:xfrm>
            <a:off x="1775571" y="3313606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某人从杭州到上海去，</a:t>
            </a:r>
            <a:r>
              <a:rPr lang="zh-CN" altLang="en-US" sz="2800" smtClean="0">
                <a:solidFill>
                  <a:srgbClr val="0000FF"/>
                </a:solidFill>
              </a:rPr>
              <a:t>中间必须经过嘉兴</a:t>
            </a:r>
            <a:r>
              <a:rPr lang="zh-CN" altLang="en-US" sz="2800" smtClean="0"/>
              <a:t>，</a:t>
            </a:r>
            <a:endParaRPr lang="zh-CN" altLang="en-US" sz="2800"/>
          </a:p>
        </p:txBody>
      </p:sp>
      <p:sp>
        <p:nvSpPr>
          <p:cNvPr id="34" name="矩形 33"/>
          <p:cNvSpPr/>
          <p:nvPr/>
        </p:nvSpPr>
        <p:spPr>
          <a:xfrm>
            <a:off x="1775520" y="383682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交通工具。</a:t>
            </a:r>
            <a:endParaRPr lang="zh-CN" altLang="en-US" sz="2800"/>
          </a:p>
        </p:txBody>
      </p:sp>
      <p:sp>
        <p:nvSpPr>
          <p:cNvPr id="47" name="圆角矩形标注 46"/>
          <p:cNvSpPr/>
          <p:nvPr/>
        </p:nvSpPr>
        <p:spPr>
          <a:xfrm>
            <a:off x="2511311" y="2670476"/>
            <a:ext cx="1545079" cy="568542"/>
          </a:xfrm>
          <a:prstGeom prst="wedgeRoundRectCallout">
            <a:avLst>
              <a:gd name="adj1" fmla="val -34860"/>
              <a:gd name="adj2" fmla="val -9858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多步完成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135560" y="4632947"/>
            <a:ext cx="1090613" cy="1295400"/>
            <a:chOff x="838201" y="3486150"/>
            <a:chExt cx="1089998" cy="1295400"/>
          </a:xfrm>
        </p:grpSpPr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950341" y="3486150"/>
              <a:ext cx="906017" cy="523220"/>
            </a:xfrm>
            <a:prstGeom prst="rect">
              <a:avLst/>
            </a:prstGeom>
            <a:noFill/>
            <a:ln w="6350">
              <a:solidFill>
                <a:srgbClr val="FFFF00">
                  <a:alpha val="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杭州</a:t>
              </a:r>
              <a:endParaRPr 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50" name="Picture 16" descr="align=cent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3962400"/>
              <a:ext cx="1089998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组合 48"/>
          <p:cNvGrpSpPr>
            <a:grpSpLocks/>
          </p:cNvGrpSpPr>
          <p:nvPr/>
        </p:nvGrpSpPr>
        <p:grpSpPr bwMode="auto">
          <a:xfrm>
            <a:off x="7469560" y="4669460"/>
            <a:ext cx="954088" cy="1222375"/>
            <a:chOff x="7580313" y="3562350"/>
            <a:chExt cx="954087" cy="1220918"/>
          </a:xfrm>
        </p:grpSpPr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7580313" y="3562350"/>
              <a:ext cx="9064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上海</a:t>
              </a:r>
              <a:endParaRPr 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53" name="Picture 18" descr="http://b.hiphotos.baidu.com/image/h%3D200/sign=c71df1f6d4160924c325a51be406359b/86d6277f9e2f070859d8bca0ed24b899a801f2b5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4095749"/>
              <a:ext cx="914400" cy="687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3126160" y="4274172"/>
            <a:ext cx="2057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196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945560" y="4274172"/>
            <a:ext cx="2057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124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</a:p>
        </p:txBody>
      </p:sp>
      <p:grpSp>
        <p:nvGrpSpPr>
          <p:cNvPr id="56" name="组合 34"/>
          <p:cNvGrpSpPr>
            <a:grpSpLocks/>
          </p:cNvGrpSpPr>
          <p:nvPr/>
        </p:nvGrpSpPr>
        <p:grpSpPr bwMode="auto">
          <a:xfrm>
            <a:off x="4688260" y="4617072"/>
            <a:ext cx="1066800" cy="1327150"/>
            <a:chOff x="3238500" y="3257550"/>
            <a:chExt cx="1066800" cy="1327150"/>
          </a:xfrm>
        </p:grpSpPr>
        <p:pic>
          <p:nvPicPr>
            <p:cNvPr id="57" name="Picture 7" descr="http://www.cs.com.cn/ssgs/fcgs/201401/W020140102646178548614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3790950"/>
              <a:ext cx="1066800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3318892" y="3257550"/>
              <a:ext cx="906017" cy="523220"/>
            </a:xfrm>
            <a:prstGeom prst="rect">
              <a:avLst/>
            </a:prstGeom>
            <a:noFill/>
            <a:ln w="6350">
              <a:solidFill>
                <a:srgbClr val="FFFF00">
                  <a:alpha val="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嘉兴</a:t>
              </a:r>
              <a:endParaRPr 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右箭头 58"/>
          <p:cNvSpPr/>
          <p:nvPr/>
        </p:nvSpPr>
        <p:spPr>
          <a:xfrm>
            <a:off x="3429472" y="5282284"/>
            <a:ext cx="1066800" cy="381000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6134572" y="5319118"/>
            <a:ext cx="1066800" cy="381000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8592121" y="4720807"/>
            <a:ext cx="2040383" cy="10793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en-US" altLang="zh-CN" sz="3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196*124</a:t>
            </a:r>
          </a:p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=24304</a:t>
            </a:r>
            <a:r>
              <a:rPr lang="zh-CN" altLang="en-US" sz="3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44190" y="331360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可选动车、汽车等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615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7" grpId="0" animBg="1"/>
      <p:bldP spid="54" grpId="0"/>
      <p:bldP spid="55" grpId="0"/>
      <p:bldP spid="59" grpId="0" animBg="1"/>
      <p:bldP spid="60" grpId="0" animBg="1"/>
      <p:bldP spid="61" grpId="0" animBg="1" autoUpdateAnimBg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61482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479425" y="832778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排列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60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833330" y="957630"/>
                <a:ext cx="70253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+mj-lt"/>
                  </a:rPr>
                  <a:t>个</a:t>
                </a:r>
                <a:r>
                  <a:rPr lang="zh-CN" altLang="en-US" sz="2800">
                    <a:latin typeface="+mj-lt"/>
                  </a:rPr>
                  <a:t>元素中取出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+mj-lt"/>
                  </a:rPr>
                  <a:t>个不同</a:t>
                </a:r>
                <a:r>
                  <a:rPr lang="zh-CN" altLang="en-US" sz="2800">
                    <a:latin typeface="+mj-lt"/>
                  </a:rPr>
                  <a:t>元素的</a:t>
                </a:r>
                <a:r>
                  <a:rPr lang="zh-CN" altLang="en-US" sz="2800" smtClean="0">
                    <a:latin typeface="+mj-lt"/>
                  </a:rPr>
                  <a:t>排列数：</a:t>
                </a:r>
                <a:endParaRPr lang="zh-CN" altLang="en-US" sz="2800">
                  <a:latin typeface="+mj-lt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330" y="957630"/>
                <a:ext cx="702532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823" t="-16279" r="-434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296054" y="1703090"/>
                <a:ext cx="470154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54" y="1703090"/>
                <a:ext cx="4701543" cy="5309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823764" y="1480850"/>
                <a:ext cx="1712824" cy="97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64" y="1480850"/>
                <a:ext cx="1712824" cy="975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508990" y="2497817"/>
                <a:ext cx="14661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90" y="2497817"/>
                <a:ext cx="146610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852157" y="3189878"/>
                <a:ext cx="63071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个元素中取出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个元素的组合数</a:t>
                </a:r>
                <a:r>
                  <a:rPr lang="zh-CN" altLang="en-US" sz="2800" smtClean="0">
                    <a:solidFill>
                      <a:schemeClr val="tx1"/>
                    </a:solidFill>
                  </a:rPr>
                  <a:t>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57" y="3189878"/>
                <a:ext cx="630717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031" t="-16279" r="-580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475574" y="3663097"/>
                <a:ext cx="2772554" cy="959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74" y="3663097"/>
                <a:ext cx="2772554" cy="9598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509230" y="1706937"/>
                <a:ext cx="2123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(1≤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30" y="1706937"/>
                <a:ext cx="212327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394413" y="2381847"/>
            <a:ext cx="2402609" cy="66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全排列：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89110" y="2344946"/>
            <a:ext cx="3914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允许重复的排列：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163563" y="2534111"/>
                <a:ext cx="66062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63" y="2534111"/>
                <a:ext cx="660629" cy="5309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69191" y="4572974"/>
                <a:ext cx="851490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个元素分成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组（每组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个元素）的分法数：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91" y="4572974"/>
                <a:ext cx="8514905" cy="738664"/>
              </a:xfrm>
              <a:prstGeom prst="rect">
                <a:avLst/>
              </a:prstGeom>
              <a:blipFill rotWithShape="1">
                <a:blip r:embed="rId10"/>
                <a:stretch>
                  <a:fillRect r="-43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835614" y="5261637"/>
                <a:ext cx="1983085" cy="971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14" y="5261637"/>
                <a:ext cx="1983085" cy="9717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46968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79425" y="1253121"/>
            <a:ext cx="8664575" cy="28803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有放回与不放回抽样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（以取球为例）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有放回：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不放回：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21996" y="1991733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取出球观察其颜色后再放回，</a:t>
            </a:r>
            <a:r>
              <a:rPr lang="zh-CN" altLang="en-US" sz="2800" i="0" smtClean="0">
                <a:solidFill>
                  <a:srgbClr val="0000FF"/>
                </a:solidFill>
                <a:latin typeface="+mj-lt"/>
              </a:rPr>
              <a:t>总数不变</a:t>
            </a:r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3688" y="3323131"/>
            <a:ext cx="988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设袋中有</a:t>
            </a:r>
            <a:r>
              <a:rPr lang="en-US" altLang="zh-CN" sz="2800" i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只白球</a:t>
            </a:r>
            <a:r>
              <a:rPr lang="en-US" altLang="zh-CN" sz="2800" i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只红球，从袋中随机取球两</a:t>
            </a:r>
            <a:r>
              <a:rPr lang="zh-CN" altLang="en-US" sz="2800"/>
              <a:t>次，采用有放回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27784" y="2679203"/>
            <a:ext cx="6471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dirty="0" smtClean="0">
                <a:solidFill>
                  <a:schemeClr val="tx1"/>
                </a:solidFill>
                <a:latin typeface="+mj-lt"/>
              </a:rPr>
              <a:t>取出球观察其颜色后</a:t>
            </a:r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</a:rPr>
              <a:t>不</a:t>
            </a:r>
            <a:r>
              <a:rPr lang="zh-CN" altLang="en-US" sz="2800" i="0" dirty="0" smtClean="0">
                <a:solidFill>
                  <a:schemeClr val="tx1"/>
                </a:solidFill>
                <a:latin typeface="+mj-lt"/>
              </a:rPr>
              <a:t>放回，</a:t>
            </a:r>
            <a:r>
              <a:rPr lang="zh-CN" altLang="en-US" sz="2800" i="0" dirty="0" smtClean="0">
                <a:solidFill>
                  <a:srgbClr val="0000FF"/>
                </a:solidFill>
                <a:latin typeface="+mj-lt"/>
              </a:rPr>
              <a:t>总数少</a:t>
            </a:r>
            <a:r>
              <a:rPr lang="en-US" altLang="zh-CN" sz="28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zh-CN" altLang="en-US" sz="2800" i="0" dirty="0" smtClean="0">
                <a:solidFill>
                  <a:schemeClr val="tx1"/>
                </a:solidFill>
                <a:latin typeface="+mj-lt"/>
              </a:rPr>
              <a:t>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4010601"/>
            <a:ext cx="10681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和不放回两种方式，分别求：</a:t>
            </a:r>
            <a:r>
              <a:rPr lang="en-US" altLang="zh-CN" sz="2800" i="0" smtClean="0">
                <a:solidFill>
                  <a:schemeClr val="tx1"/>
                </a:solidFill>
                <a:latin typeface="+mj-lt"/>
              </a:rPr>
              <a:t>(1)</a:t>
            </a:r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取</a:t>
            </a:r>
            <a:r>
              <a:rPr lang="zh-CN" altLang="en-US" sz="2800"/>
              <a:t>得一只白球一只红球</a:t>
            </a:r>
            <a:r>
              <a:rPr lang="zh-CN" altLang="en-US" sz="2800" smtClean="0"/>
              <a:t>的</a:t>
            </a:r>
            <a:r>
              <a:rPr lang="zh-CN" altLang="en-US" sz="2800"/>
              <a:t>概率；</a:t>
            </a:r>
            <a:r>
              <a:rPr lang="en-US" altLang="zh-CN" sz="2800"/>
              <a:t>(2)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554" y="4698071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至少取得一只红球</a:t>
            </a:r>
            <a:r>
              <a:rPr lang="zh-CN" altLang="en-US" sz="2800"/>
              <a:t>的概率</a:t>
            </a:r>
            <a:r>
              <a:rPr lang="zh-CN" altLang="en-US" sz="2800" smtClean="0"/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92" y="53999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解：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19672" y="5385540"/>
                <a:ext cx="59590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为取得一只白球一只红球的事件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85540"/>
                <a:ext cx="595900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149" t="-16279" r="-614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920188" y="6073008"/>
                <a:ext cx="4895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为至少取得一只红球的事件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88" y="6073008"/>
                <a:ext cx="4895892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6279" r="-996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 bwMode="auto">
          <a:xfrm>
            <a:off x="245393" y="574509"/>
            <a:ext cx="585060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、随机取球问题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75997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2448" y="1134940"/>
            <a:ext cx="202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latin typeface="+mj-lt"/>
              </a:rPr>
              <a:t>(</a:t>
            </a:r>
            <a:r>
              <a:rPr lang="en-US" altLang="zh-CN" sz="2800" smtClean="0">
                <a:latin typeface="+mj-lt"/>
              </a:rPr>
              <a:t>1)</a:t>
            </a:r>
            <a:r>
              <a:rPr lang="zh-CN" altLang="en-US" sz="2800" smtClean="0">
                <a:latin typeface="+mj-lt"/>
              </a:rPr>
              <a:t>有放回时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54495" y="1691761"/>
                <a:ext cx="3554685" cy="90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95" y="1691761"/>
                <a:ext cx="3554685" cy="9002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810881" y="1690222"/>
                <a:ext cx="864095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81" y="1690222"/>
                <a:ext cx="864095" cy="9017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61251" y="2619261"/>
                <a:ext cx="5599931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为两次取得的球颜色相同的事件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1" y="2619261"/>
                <a:ext cx="5599931" cy="524118"/>
              </a:xfrm>
              <a:prstGeom prst="rect">
                <a:avLst/>
              </a:prstGeom>
              <a:blipFill rotWithShape="1">
                <a:blip r:embed="rId4"/>
                <a:stretch>
                  <a:fillRect t="-16279" r="-653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圆角矩形标注 25"/>
          <p:cNvSpPr/>
          <p:nvPr/>
        </p:nvSpPr>
        <p:spPr>
          <a:xfrm>
            <a:off x="6456040" y="1711388"/>
            <a:ext cx="1944216" cy="720080"/>
          </a:xfrm>
          <a:prstGeom prst="wedgeRoundRectCallout">
            <a:avLst>
              <a:gd name="adj1" fmla="val -75647"/>
              <a:gd name="adj2" fmla="val 20236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乘法原理与加法原理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43808" y="1141287"/>
            <a:ext cx="3993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lt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latin typeface="+mj-lt"/>
              </a:rPr>
              <a:t>球的总数总是不变的！</a:t>
            </a:r>
            <a:r>
              <a:rPr lang="en-US" altLang="zh-CN" sz="2800" smtClean="0">
                <a:latin typeface="+mj-lt"/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233339" y="3170633"/>
                <a:ext cx="7453461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39" y="3170633"/>
                <a:ext cx="7453461" cy="1060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1331640" y="444219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同理，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385467" y="4252917"/>
                <a:ext cx="5642917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67" y="4252917"/>
                <a:ext cx="5642917" cy="9017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1403648" y="543664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或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241451" y="5168009"/>
                <a:ext cx="6146973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1" y="5168009"/>
                <a:ext cx="6146973" cy="10604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2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2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2448" y="951381"/>
            <a:ext cx="202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lt"/>
              </a:rPr>
              <a:t>(2)</a:t>
            </a:r>
            <a:r>
              <a:rPr lang="zh-CN" altLang="en-US" sz="2800" smtClean="0">
                <a:latin typeface="+mj-lt"/>
              </a:rPr>
              <a:t>不放回时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354495" y="1514441"/>
                <a:ext cx="3554685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95" y="1514441"/>
                <a:ext cx="3554685" cy="9017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810881" y="1514441"/>
                <a:ext cx="864095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81" y="1514441"/>
                <a:ext cx="864095" cy="9017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261251" y="2449719"/>
                <a:ext cx="5599931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为两次取得的球颜色相同的事件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1" y="2449719"/>
                <a:ext cx="5599931" cy="524118"/>
              </a:xfrm>
              <a:prstGeom prst="rect">
                <a:avLst/>
              </a:prstGeom>
              <a:blipFill rotWithShape="1">
                <a:blip r:embed="rId4"/>
                <a:stretch>
                  <a:fillRect t="-16279" r="-653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圆角矩形标注 38"/>
          <p:cNvSpPr/>
          <p:nvPr/>
        </p:nvSpPr>
        <p:spPr>
          <a:xfrm>
            <a:off x="6168008" y="1580200"/>
            <a:ext cx="1944216" cy="720080"/>
          </a:xfrm>
          <a:prstGeom prst="wedgeRoundRectCallout">
            <a:avLst>
              <a:gd name="adj1" fmla="val -75647"/>
              <a:gd name="adj2" fmla="val 20236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rgbClr val="0000FF"/>
                </a:solidFill>
              </a:rPr>
              <a:t>乘法原理与加法原理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43808" y="957728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lt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latin typeface="+mj-lt"/>
              </a:rPr>
              <a:t>球的总数每取一次减少一个</a:t>
            </a:r>
            <a:r>
              <a:rPr lang="zh-CN" altLang="en-US" sz="2800" smtClean="0">
                <a:solidFill>
                  <a:srgbClr val="FF0000"/>
                </a:solidFill>
                <a:latin typeface="+mj-lt"/>
              </a:rPr>
              <a:t>！</a:t>
            </a:r>
            <a:r>
              <a:rPr lang="en-US" altLang="zh-CN" sz="2800" smtClean="0">
                <a:latin typeface="+mj-lt"/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233339" y="3007330"/>
                <a:ext cx="7453461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39" y="3007330"/>
                <a:ext cx="7453461" cy="1060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1331640" y="427188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同理，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411250" y="5198858"/>
                <a:ext cx="6146973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50" y="5198858"/>
                <a:ext cx="6146973" cy="10604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385467" y="4082606"/>
                <a:ext cx="5642917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67" y="4082606"/>
                <a:ext cx="5642917" cy="9017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1403648" y="53248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或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56748" y="620688"/>
            <a:ext cx="3930563" cy="72008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、抽签问题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675159" y="1333792"/>
            <a:ext cx="8468842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576" y="32948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lt"/>
              </a:rPr>
              <a:t>解：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27584" y="2626674"/>
                <a:ext cx="33962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sym typeface="Wingdings" panose="05000000000000000000" pitchFamily="2" charset="2"/>
                  </a:rPr>
                  <a:t>概</a:t>
                </a:r>
                <a:r>
                  <a:rPr lang="zh-CN" altLang="en-US" sz="2800" smtClean="0">
                    <a:latin typeface="+mj-lt"/>
                    <a:sym typeface="Wingdings" panose="05000000000000000000" pitchFamily="2" charset="2"/>
                  </a:rPr>
                  <a:t>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800" smtClean="0">
                    <a:latin typeface="+mj-lt"/>
                    <a:sym typeface="Wingdings" panose="05000000000000000000" pitchFamily="2" charset="2"/>
                  </a:rPr>
                  <a:t> 。</a:t>
                </a:r>
                <a:endParaRPr lang="zh-CN" altLang="en-US" sz="2800">
                  <a:latin typeface="+mj-lt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26674"/>
                <a:ext cx="339620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770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979712" y="1513812"/>
                <a:ext cx="9732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设袋</a:t>
                </a:r>
                <a:r>
                  <a:rPr lang="zh-CN" altLang="en-US" sz="2800">
                    <a:latin typeface="+mj-lt"/>
                  </a:rPr>
                  <a:t>中有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>
                    <a:latin typeface="+mj-lt"/>
                  </a:rPr>
                  <a:t>只白球和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>
                    <a:latin typeface="+mj-lt"/>
                  </a:rPr>
                  <a:t>只红球，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>
                    <a:latin typeface="+mj-lt"/>
                  </a:rPr>
                  <a:t>个人依次从</a:t>
                </a:r>
                <a:r>
                  <a:rPr lang="zh-CN" altLang="en-US" sz="2800" smtClean="0">
                    <a:latin typeface="+mj-lt"/>
                  </a:rPr>
                  <a:t>袋</a:t>
                </a:r>
                <a:r>
                  <a:rPr lang="zh-CN" altLang="en-US" sz="2800"/>
                  <a:t>中取一只球</a:t>
                </a:r>
                <a:r>
                  <a:rPr lang="zh-CN" altLang="en-US" sz="2800" smtClean="0"/>
                  <a:t>，采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513812"/>
                <a:ext cx="973291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316" t="-16279" r="-501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27584" y="2070243"/>
                <a:ext cx="108850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/>
                  <a:t>用</a:t>
                </a:r>
                <a:r>
                  <a:rPr lang="zh-CN" altLang="en-US" sz="2800" smtClean="0">
                    <a:solidFill>
                      <a:srgbClr val="0000FF"/>
                    </a:solidFill>
                    <a:latin typeface="+mj-lt"/>
                  </a:rPr>
                  <a:t>有放回</a:t>
                </a:r>
                <a:r>
                  <a:rPr lang="zh-CN" altLang="en-US" sz="2800" smtClean="0">
                    <a:latin typeface="+mj-lt"/>
                  </a:rPr>
                  <a:t>与</a:t>
                </a:r>
                <a:r>
                  <a:rPr lang="zh-CN" altLang="en-US" sz="2800" smtClean="0">
                    <a:solidFill>
                      <a:srgbClr val="0000FF"/>
                    </a:solidFill>
                    <a:latin typeface="+mj-lt"/>
                  </a:rPr>
                  <a:t>不放回</a:t>
                </a:r>
                <a:r>
                  <a:rPr lang="zh-CN" altLang="en-US" sz="2800" smtClean="0">
                    <a:latin typeface="+mj-lt"/>
                  </a:rPr>
                  <a:t>两种方式，</a:t>
                </a:r>
                <a:r>
                  <a:rPr lang="zh-CN" altLang="en-US" sz="2800">
                    <a:latin typeface="+mj-lt"/>
                  </a:rPr>
                  <a:t>求</a:t>
                </a:r>
                <a:r>
                  <a:rPr lang="zh-CN" altLang="en-US" sz="2800" smtClean="0">
                    <a:latin typeface="+mj-lt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800">
                    <a:sym typeface="Wingdings" panose="05000000000000000000" pitchFamily="2" charset="2"/>
                  </a:rPr>
                  <a:t>人取得白球</a:t>
                </a:r>
                <a:r>
                  <a:rPr lang="en-US" altLang="zh-CN" sz="2800">
                    <a:sym typeface="Wingdings" panose="05000000000000000000" pitchFamily="2" charset="2"/>
                  </a:rPr>
                  <a:t>(</a:t>
                </a:r>
                <a:r>
                  <a:rPr lang="zh-CN" altLang="en-US" sz="2800">
                    <a:sym typeface="Wingdings" panose="05000000000000000000" pitchFamily="2" charset="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altLang="zh-CN" sz="2800">
                    <a:sym typeface="Wingdings" panose="05000000000000000000" pitchFamily="2" charset="2"/>
                  </a:rPr>
                  <a:t>)</a:t>
                </a:r>
                <a:r>
                  <a:rPr lang="zh-CN" altLang="en-US" sz="2800" smtClean="0">
                    <a:sym typeface="Wingdings" panose="05000000000000000000" pitchFamily="2" charset="2"/>
                  </a:rPr>
                  <a:t>的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70243"/>
                <a:ext cx="1088504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176" t="-16471" r="-504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331640" y="3294848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lt"/>
              </a:rPr>
              <a:t>(1)</a:t>
            </a:r>
            <a:r>
              <a:rPr lang="zh-CN" altLang="en-US" sz="2800" smtClean="0">
                <a:latin typeface="+mj-lt"/>
              </a:rPr>
              <a:t>有放回时，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347863" y="3124611"/>
                <a:ext cx="2520280" cy="837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3" y="3124611"/>
                <a:ext cx="2520280" cy="8374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331640" y="4014928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lt"/>
              </a:rPr>
              <a:t>(2)</a:t>
            </a:r>
            <a:r>
              <a:rPr lang="zh-CN" altLang="en-US" sz="2800" smtClean="0">
                <a:latin typeface="+mj-lt"/>
              </a:rPr>
              <a:t>不放回时，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11" y="4917736"/>
            <a:ext cx="4325085" cy="70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979713" y="5608976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3" y="560897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75956" y="5608976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56" y="5608976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/>
          <p:nvPr/>
        </p:nvCxnSpPr>
        <p:spPr>
          <a:xfrm>
            <a:off x="7572376" y="5279311"/>
            <a:ext cx="1908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168040" y="5017701"/>
                <a:ext cx="144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40" y="5017701"/>
                <a:ext cx="144016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179659" y="5305733"/>
                <a:ext cx="936104" cy="55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659" y="5305733"/>
                <a:ext cx="936104" cy="55156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359788" y="6174273"/>
                <a:ext cx="3240360" cy="38754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每人取一球，共有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</a:rPr>
                  <a:t>种取法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788" y="6174273"/>
                <a:ext cx="3240360" cy="387542"/>
              </a:xfrm>
              <a:prstGeom prst="rect">
                <a:avLst/>
              </a:prstGeom>
              <a:blipFill rotWithShape="1">
                <a:blip r:embed="rId11"/>
                <a:stretch>
                  <a:fillRect l="-1308" t="-7576" b="-15152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9541981" y="4849265"/>
                <a:ext cx="1310638" cy="837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981" y="4849265"/>
                <a:ext cx="1310638" cy="83747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256272" y="4682164"/>
                <a:ext cx="936104" cy="55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72" y="4682164"/>
                <a:ext cx="936104" cy="551561"/>
              </a:xfrm>
              <a:prstGeom prst="rect">
                <a:avLst/>
              </a:prstGeom>
              <a:blipFill rotWithShape="1">
                <a:blip r:embed="rId13"/>
                <a:stretch>
                  <a:fillRect r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756732" y="4710505"/>
                <a:ext cx="4995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732" y="4710505"/>
                <a:ext cx="499540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726617" y="4320260"/>
                <a:ext cx="1881541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个人取得白球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17" y="4320260"/>
                <a:ext cx="1881541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244" t="-11111" r="-1923" b="-17460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116650" y="3956788"/>
                <a:ext cx="3743141" cy="369332"/>
              </a:xfrm>
              <a:prstGeom prst="rect">
                <a:avLst/>
              </a:prstGeom>
              <a:ln w="15875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mtClean="0">
                    <a:latin typeface="+mj-lt"/>
                  </a:rPr>
                  <a:t>另外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mtClean="0">
                    <a:latin typeface="+mj-lt"/>
                  </a:rPr>
                  <a:t>个球中取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50" y="3956788"/>
                <a:ext cx="3743141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133" t="-10938" r="-324" b="-15625"/>
                </a:stretch>
              </a:blipFill>
              <a:ln w="1587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 flipV="1">
            <a:off x="6774369" y="5581514"/>
            <a:ext cx="1405290" cy="584243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608200" y="4648192"/>
            <a:ext cx="306331" cy="203630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9039973" y="4323660"/>
            <a:ext cx="356673" cy="386845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244372" y="3264344"/>
            <a:ext cx="1569660" cy="369332"/>
          </a:xfrm>
          <a:prstGeom prst="rect">
            <a:avLst/>
          </a:prstGeom>
          <a:ln w="15875"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+mj-lt"/>
              </a:rPr>
              <a:t>球的总数不变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5690114" y="3633676"/>
            <a:ext cx="542584" cy="72650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 txBox="1">
            <a:spLocks/>
          </p:cNvSpPr>
          <p:nvPr/>
        </p:nvSpPr>
        <p:spPr bwMode="auto">
          <a:xfrm>
            <a:off x="0" y="-99392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一、等可能概型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1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35" grpId="0"/>
      <p:bldP spid="37" grpId="0"/>
      <p:bldP spid="38" grpId="0"/>
      <p:bldP spid="39" grpId="0" animBg="1"/>
      <p:bldP spid="40" grpId="0"/>
      <p:bldP spid="41" grpId="0"/>
      <p:bldP spid="42" grpId="0"/>
      <p:bldP spid="43" grpId="0" animBg="1"/>
      <p:bldP spid="44" grpId="0" animBg="1"/>
      <p:bldP spid="48" grpId="0" animBg="1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7806</TotalTime>
  <Words>6110</Words>
  <Application>Microsoft Office PowerPoint</Application>
  <PresentationFormat>自定义</PresentationFormat>
  <Paragraphs>626</Paragraphs>
  <Slides>38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杭电概率统计在线模板（终极版）</vt:lpstr>
      <vt:lpstr>自定义设计方案</vt:lpstr>
      <vt:lpstr>Equation</vt:lpstr>
      <vt:lpstr>Visio</vt:lpstr>
      <vt:lpstr>第一章 概率论的基本概念</vt:lpstr>
      <vt:lpstr>一、等可能概型</vt:lpstr>
      <vt:lpstr>一、等可能概型</vt:lpstr>
      <vt:lpstr>一、等可能概型</vt:lpstr>
      <vt:lpstr>一、等可能概型</vt:lpstr>
      <vt:lpstr>一、等可能概型</vt:lpstr>
      <vt:lpstr>一、等可能概型</vt:lpstr>
      <vt:lpstr>一、等可能概型</vt:lpstr>
      <vt:lpstr>2、抽签问题</vt:lpstr>
      <vt:lpstr>PowerPoint 演示文稿</vt:lpstr>
      <vt:lpstr>练习题</vt:lpstr>
      <vt:lpstr>一、等可能概型</vt:lpstr>
      <vt:lpstr>一、等可能概型</vt:lpstr>
      <vt:lpstr>一、等可能概型</vt:lpstr>
      <vt:lpstr>一、等可能概型</vt:lpstr>
      <vt:lpstr>4、随机取数问题</vt:lpstr>
      <vt:lpstr>5、分组问题</vt:lpstr>
      <vt:lpstr>6、实际推断原理</vt:lpstr>
      <vt:lpstr>练习题</vt:lpstr>
      <vt:lpstr>二、条件概率</vt:lpstr>
      <vt:lpstr>PowerPoint 演示文稿</vt:lpstr>
      <vt:lpstr>PowerPoint 演示文稿</vt:lpstr>
      <vt:lpstr>练习题</vt:lpstr>
      <vt:lpstr>1、乘法公式</vt:lpstr>
      <vt:lpstr>二、条件概率</vt:lpstr>
      <vt:lpstr>PowerPoint 演示文稿</vt:lpstr>
      <vt:lpstr>练习题</vt:lpstr>
      <vt:lpstr>2、全概率公式</vt:lpstr>
      <vt:lpstr>PowerPoint 演示文稿</vt:lpstr>
      <vt:lpstr>PowerPoint 演示文稿</vt:lpstr>
      <vt:lpstr>PowerPoint 演示文稿</vt:lpstr>
      <vt:lpstr>PowerPoint 演示文稿</vt:lpstr>
      <vt:lpstr>3、贝叶斯公式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Sky123.Org</cp:lastModifiedBy>
  <cp:revision>144</cp:revision>
  <dcterms:created xsi:type="dcterms:W3CDTF">2017-05-19T04:44:25Z</dcterms:created>
  <dcterms:modified xsi:type="dcterms:W3CDTF">2020-09-27T07:13:06Z</dcterms:modified>
</cp:coreProperties>
</file>