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70" r:id="rId4"/>
    <p:sldId id="269" r:id="rId5"/>
    <p:sldId id="277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8" r:id="rId14"/>
    <p:sldId id="29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68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9900"/>
    <a:srgbClr val="F0D118"/>
    <a:srgbClr val="FF0000"/>
    <a:srgbClr val="C62918"/>
    <a:srgbClr val="99FF33"/>
    <a:srgbClr val="E51111"/>
    <a:srgbClr val="001C5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-108" y="-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6.wmf"/><Relationship Id="rId26" Type="http://schemas.openxmlformats.org/officeDocument/2006/relationships/image" Target="../media/image44.wmf"/><Relationship Id="rId3" Type="http://schemas.openxmlformats.org/officeDocument/2006/relationships/image" Target="../media/image21.wmf"/><Relationship Id="rId21" Type="http://schemas.openxmlformats.org/officeDocument/2006/relationships/image" Target="../media/image39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5" Type="http://schemas.openxmlformats.org/officeDocument/2006/relationships/image" Target="../media/image43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20" Type="http://schemas.openxmlformats.org/officeDocument/2006/relationships/image" Target="../media/image38.wmf"/><Relationship Id="rId29" Type="http://schemas.openxmlformats.org/officeDocument/2006/relationships/image" Target="../media/image47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24" Type="http://schemas.openxmlformats.org/officeDocument/2006/relationships/image" Target="../media/image42.wmf"/><Relationship Id="rId32" Type="http://schemas.openxmlformats.org/officeDocument/2006/relationships/image" Target="../media/image50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23" Type="http://schemas.openxmlformats.org/officeDocument/2006/relationships/image" Target="../media/image41.wmf"/><Relationship Id="rId28" Type="http://schemas.openxmlformats.org/officeDocument/2006/relationships/image" Target="../media/image46.wmf"/><Relationship Id="rId10" Type="http://schemas.openxmlformats.org/officeDocument/2006/relationships/image" Target="../media/image28.wmf"/><Relationship Id="rId19" Type="http://schemas.openxmlformats.org/officeDocument/2006/relationships/image" Target="../media/image37.wmf"/><Relationship Id="rId31" Type="http://schemas.openxmlformats.org/officeDocument/2006/relationships/image" Target="../media/image49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Relationship Id="rId22" Type="http://schemas.openxmlformats.org/officeDocument/2006/relationships/image" Target="../media/image40.wmf"/><Relationship Id="rId27" Type="http://schemas.openxmlformats.org/officeDocument/2006/relationships/image" Target="../media/image45.wmf"/><Relationship Id="rId30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E1470B7-2D87-4A73-8DB5-2F8C133769E3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C7037F3-C8DE-4488-AE38-2DF7EC1C9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19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5F8BF4D-E076-42FA-AE45-E2400B17F79B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404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FED296B-9BC1-4853-9ADA-2EE40BA4CF19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96A57E-B6B7-4EA0-99B2-5BD61BC60A17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47C7A59-5481-420F-92E2-75A6F8AA9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5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5F5ADF-660F-4913-934C-61427A1717EB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5648F63-1ACB-4619-8D6A-B7D6B213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1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9FF757-6D3F-4E0B-B04B-BFEFB3CD9141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66C3C35-C3D1-4A88-9E64-9340973AF5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8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0475F01-1837-469B-ACCD-090391C3C52A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F3D52EE-54E9-4AB4-9747-870130B342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85D993-BB17-4154-8BBE-75BF81C28C1C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53BCC52-3C8A-481E-AA89-9EAF46BBC2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7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C785162-83F2-44E3-B21C-B61CD59B6A30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87B23F3-BDA8-4FE6-BB22-B2E0B8ECD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8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D5806E-075D-4CEE-88D5-145F240B7087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2BBF440-FA1A-4336-BA9A-A6B4C24D9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94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608A2D-7F84-43E2-9240-695DEEEAD8DF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83D5E56-0CDE-4EA6-AEE2-18F27A2C3E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1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5648557-B09A-4C66-8133-9FA1DFD5D734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7882EBA-D9C8-41EC-BA9A-67C7570639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24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E1FDA9-904D-49FC-BE1D-C47067215E36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9B1981A-D9BF-43EB-B46B-0FB90E694B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16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6435ED0-E07D-45D3-B084-3DDB4B446AF2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E4B5A1B-9EF5-4810-9EDE-E22B71B9B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6C6595-B4C4-46B2-81B2-CD1E70AEADAF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950C7D4-A473-4D2B-8B34-0934CC6D74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107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40342C-6640-410A-9171-8E8ECE94AAAF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E83F4FD-9B83-4022-94E7-6911342C0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6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2F37C55-1BE0-49EE-9EA4-2C57D1DEF3A4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B448E22-2FC2-4F16-B46B-7BD785163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2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04F62DE-2342-4279-BFF9-9E78863AC050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5CD357D-A683-4077-A011-8964105A6B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4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4693BEE-3F96-4F47-9F07-BE0FAD0F6B0E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A085E5E-3F28-46E3-872D-FC7141B8A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5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BC36E3-F0AC-4CEC-AD59-954D65B6D51B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6FC58FD-7EE5-4AB6-95A4-BB2BAD180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2F33D68-AC48-40B9-9EB0-0D1E1F2D1501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39D0E92-EAEA-490E-A7D2-588BC96479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090359-EE9F-4D12-B431-4860F0DACC2E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77EDDFD-7E31-4FC8-BF1E-7DBC82B01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B3E94B9-A3E8-4726-936C-A8750CE9C1F8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2FF8D1D-0FAB-4797-A9BF-E36FED531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C98D37-7397-4B31-B138-300BD7106A8D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CC64C70-6253-409A-A947-E8A1C1B0A6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440D141-9A3A-4B83-911C-C577286D3197}" type="datetimeFigureOut">
              <a:rPr lang="zh-CN" altLang="en-US"/>
              <a:pPr>
                <a:defRPr/>
              </a:pPr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7A16F4D-EA27-43CD-AD68-EFD769D189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/>
            </a:extLst>
          </p:cNvPr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3" name="文本占位符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/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5" Type="http://schemas.openxmlformats.org/officeDocument/2006/relationships/image" Target="../media/image73.png"/><Relationship Id="rId4" Type="http://schemas.openxmlformats.org/officeDocument/2006/relationships/image" Target="../media/image64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82.png"/><Relationship Id="rId15" Type="http://schemas.openxmlformats.org/officeDocument/2006/relationships/image" Target="../media/image86.png"/><Relationship Id="rId10" Type="http://schemas.openxmlformats.org/officeDocument/2006/relationships/image" Target="../media/image43.png"/><Relationship Id="rId9" Type="http://schemas.openxmlformats.org/officeDocument/2006/relationships/image" Target="../media/image42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630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1.png"/><Relationship Id="rId4" Type="http://schemas.openxmlformats.org/officeDocument/2006/relationships/image" Target="../media/image6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4.png"/><Relationship Id="rId5" Type="http://schemas.openxmlformats.org/officeDocument/2006/relationships/image" Target="../media/image74.png"/><Relationship Id="rId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8.png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129.png"/><Relationship Id="rId4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9" Type="http://schemas.openxmlformats.org/officeDocument/2006/relationships/oleObject" Target="../embeddings/oleObject18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33.wmf"/><Relationship Id="rId42" Type="http://schemas.openxmlformats.org/officeDocument/2006/relationships/image" Target="../media/image37.wmf"/><Relationship Id="rId47" Type="http://schemas.openxmlformats.org/officeDocument/2006/relationships/image" Target="../media/image39.wmf"/><Relationship Id="rId50" Type="http://schemas.openxmlformats.org/officeDocument/2006/relationships/oleObject" Target="../embeddings/oleObject23.bin"/><Relationship Id="rId55" Type="http://schemas.openxmlformats.org/officeDocument/2006/relationships/image" Target="../media/image43.wmf"/><Relationship Id="rId63" Type="http://schemas.openxmlformats.org/officeDocument/2006/relationships/oleObject" Target="../embeddings/oleObject30.bin"/><Relationship Id="rId68" Type="http://schemas.openxmlformats.org/officeDocument/2006/relationships/image" Target="../media/image49.wmf"/><Relationship Id="rId7" Type="http://schemas.openxmlformats.org/officeDocument/2006/relationships/oleObject" Target="../embeddings/oleObject2.bin"/><Relationship Id="rId71" Type="http://schemas.openxmlformats.org/officeDocument/2006/relationships/image" Target="../media/image5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36.wmf"/><Relationship Id="rId45" Type="http://schemas.openxmlformats.org/officeDocument/2006/relationships/image" Target="../media/image38.wmf"/><Relationship Id="rId53" Type="http://schemas.openxmlformats.org/officeDocument/2006/relationships/image" Target="../media/image42.wmf"/><Relationship Id="rId58" Type="http://schemas.openxmlformats.org/officeDocument/2006/relationships/oleObject" Target="../embeddings/oleObject27.bin"/><Relationship Id="rId66" Type="http://schemas.openxmlformats.org/officeDocument/2006/relationships/image" Target="../media/image4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30.wmf"/><Relationship Id="rId36" Type="http://schemas.openxmlformats.org/officeDocument/2006/relationships/image" Target="../media/image34.wmf"/><Relationship Id="rId49" Type="http://schemas.openxmlformats.org/officeDocument/2006/relationships/image" Target="../media/image40.wmf"/><Relationship Id="rId57" Type="http://schemas.openxmlformats.org/officeDocument/2006/relationships/image" Target="../media/image44.wmf"/><Relationship Id="rId61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4" Type="http://schemas.openxmlformats.org/officeDocument/2006/relationships/oleObject" Target="../embeddings/oleObject20.bin"/><Relationship Id="rId52" Type="http://schemas.openxmlformats.org/officeDocument/2006/relationships/oleObject" Target="../embeddings/oleObject24.bin"/><Relationship Id="rId60" Type="http://schemas.openxmlformats.org/officeDocument/2006/relationships/image" Target="../media/image45.wmf"/><Relationship Id="rId65" Type="http://schemas.openxmlformats.org/officeDocument/2006/relationships/oleObject" Target="../embeddings/oleObject31.bin"/><Relationship Id="rId4" Type="http://schemas.openxmlformats.org/officeDocument/2006/relationships/image" Target="../media/image5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16.bin"/><Relationship Id="rId43" Type="http://schemas.openxmlformats.org/officeDocument/2006/relationships/image" Target="../media/image52.png"/><Relationship Id="rId48" Type="http://schemas.openxmlformats.org/officeDocument/2006/relationships/oleObject" Target="../embeddings/oleObject22.bin"/><Relationship Id="rId56" Type="http://schemas.openxmlformats.org/officeDocument/2006/relationships/oleObject" Target="../embeddings/oleObject26.bin"/><Relationship Id="rId64" Type="http://schemas.openxmlformats.org/officeDocument/2006/relationships/image" Target="../media/image47.wmf"/><Relationship Id="rId69" Type="http://schemas.openxmlformats.org/officeDocument/2006/relationships/oleObject" Target="../embeddings/oleObject33.bin"/><Relationship Id="rId8" Type="http://schemas.openxmlformats.org/officeDocument/2006/relationships/image" Target="../media/image20.wmf"/><Relationship Id="rId51" Type="http://schemas.openxmlformats.org/officeDocument/2006/relationships/image" Target="../media/image41.wmf"/><Relationship Id="rId72" Type="http://schemas.openxmlformats.org/officeDocument/2006/relationships/image" Target="../media/image54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35.wmf"/><Relationship Id="rId46" Type="http://schemas.openxmlformats.org/officeDocument/2006/relationships/oleObject" Target="../embeddings/oleObject21.bin"/><Relationship Id="rId59" Type="http://schemas.openxmlformats.org/officeDocument/2006/relationships/oleObject" Target="../embeddings/oleObject28.bin"/><Relationship Id="rId67" Type="http://schemas.openxmlformats.org/officeDocument/2006/relationships/oleObject" Target="../embeddings/oleObject32.bin"/><Relationship Id="rId20" Type="http://schemas.openxmlformats.org/officeDocument/2006/relationships/image" Target="../media/image26.wmf"/><Relationship Id="rId41" Type="http://schemas.openxmlformats.org/officeDocument/2006/relationships/oleObject" Target="../embeddings/oleObject19.bin"/><Relationship Id="rId54" Type="http://schemas.openxmlformats.org/officeDocument/2006/relationships/oleObject" Target="../embeddings/oleObject25.bin"/><Relationship Id="rId62" Type="http://schemas.openxmlformats.org/officeDocument/2006/relationships/image" Target="../media/image46.wmf"/><Relationship Id="rId70" Type="http://schemas.openxmlformats.org/officeDocument/2006/relationships/image" Target="../media/image5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1.png"/><Relationship Id="rId12" Type="http://schemas.openxmlformats.org/officeDocument/2006/relationships/image" Target="../media/image520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50.png"/><Relationship Id="rId15" Type="http://schemas.openxmlformats.org/officeDocument/2006/relationships/image" Target="../media/image55.png"/><Relationship Id="rId10" Type="http://schemas.openxmlformats.org/officeDocument/2006/relationships/image" Target="../media/image49.png"/><Relationship Id="rId9" Type="http://schemas.openxmlformats.org/officeDocument/2006/relationships/image" Target="../media/image510.png"/><Relationship Id="rId14" Type="http://schemas.openxmlformats.org/officeDocument/2006/relationships/image" Target="../media/image5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57.wmf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9.wmf"/><Relationship Id="rId5" Type="http://schemas.openxmlformats.org/officeDocument/2006/relationships/image" Target="../media/image62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61.png"/><Relationship Id="rId9" Type="http://schemas.openxmlformats.org/officeDocument/2006/relationships/image" Target="../media/image5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5.wmf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2279650" y="10525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第二章 随机变量及其分布</a:t>
            </a:r>
          </a:p>
        </p:txBody>
      </p:sp>
      <p:sp>
        <p:nvSpPr>
          <p:cNvPr id="25603" name="副标题 2"/>
          <p:cNvSpPr>
            <a:spLocks noGrp="1"/>
          </p:cNvSpPr>
          <p:nvPr>
            <p:ph type="subTitle" idx="1"/>
          </p:nvPr>
        </p:nvSpPr>
        <p:spPr>
          <a:xfrm>
            <a:off x="2566988" y="2565400"/>
            <a:ext cx="7200900" cy="10795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：随机变量函数的分布</a:t>
            </a: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8832850" y="5876925"/>
            <a:ext cx="27352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3200" b="1" dirty="0" smtClean="0">
                <a:solidFill>
                  <a:srgbClr val="FFFF00"/>
                </a:solidFill>
                <a:latin typeface="华文楷体" pitchFamily="2" charset="-122"/>
                <a:ea typeface="华文楷体" pitchFamily="2" charset="-122"/>
              </a:rPr>
              <a:t>宫改云</a:t>
            </a:r>
            <a:endParaRPr lang="zh-CN" altLang="en-US" sz="3200" b="1" dirty="0">
              <a:solidFill>
                <a:srgbClr val="FFFF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 noChangeArrowheads="1"/>
          </p:cNvSpPr>
          <p:nvPr/>
        </p:nvSpPr>
        <p:spPr bwMode="auto">
          <a:xfrm>
            <a:off x="694928" y="1528763"/>
            <a:ext cx="65532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等式两边关于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67808" y="2136827"/>
                <a:ext cx="5041032" cy="788742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sz="320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i="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altLang="zh-CN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endParaRPr lang="zh-CN" altLang="en-US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2136827"/>
                <a:ext cx="5041032" cy="788742"/>
              </a:xfrm>
              <a:prstGeom prst="rect">
                <a:avLst/>
              </a:prstGeom>
              <a:blipFill rotWithShape="1">
                <a:blip r:embed="rId2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04138" y="2282861"/>
                <a:ext cx="1463670" cy="523220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138" y="2282861"/>
                <a:ext cx="146367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67808" y="4206443"/>
                <a:ext cx="4549259" cy="1153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/>
                        <a:ea typeface="微软雅黑" pitchFamily="34" charset="-122"/>
                        <a:sym typeface="Arial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/>
                                    <a:ea typeface="微软雅黑" pitchFamily="34" charset="-122"/>
                                    <a:sym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/>
                                    <a:ea typeface="微软雅黑" pitchFamily="34" charset="-122"/>
                                    <a:sym typeface="Arial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  <a:ea typeface="微软雅黑" pitchFamily="34" charset="-122"/>
                                    <a:sym typeface="Arial" charset="0"/>
                                  </a:rPr>
                                  <m:t>−8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/>
                                    <a:ea typeface="微软雅黑" pitchFamily="34" charset="-122"/>
                                    <a:sym typeface="Arial" charset="0"/>
                                  </a:rPr>
                                  <m:t>32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      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8</m:t>
                            </m:r>
                            <m:r>
                              <a:rPr lang="en-US" altLang="zh-CN" sz="2800" i="1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&lt;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&lt;16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0                      </m:t>
                            </m:r>
                            <m:r>
                              <a:rPr lang="zh-CN" altLang="en-US" sz="2800" i="1">
                                <a:latin typeface="Cambria Math"/>
                              </a:rPr>
                              <m:t>其它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4206443"/>
                <a:ext cx="4549259" cy="11534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>
                <a:spLocks noGrp="1" noChangeArrowheads="1"/>
              </p:cNvSpPr>
              <p:nvPr/>
            </p:nvSpPr>
            <p:spPr bwMode="auto">
              <a:xfrm>
                <a:off x="551384" y="3429000"/>
                <a:ext cx="6553200" cy="458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C0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  <a:ea typeface="微软雅黑" panose="020B0503020204020204" pitchFamily="34" charset="-122"/>
                      </a:rPr>
                      <m:t>Y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的概率密度函数为：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3429000"/>
                <a:ext cx="6553200" cy="458787"/>
              </a:xfrm>
              <a:prstGeom prst="rect">
                <a:avLst/>
              </a:prstGeom>
              <a:blipFill rotWithShape="1">
                <a:blip r:embed="rId5"/>
                <a:stretch>
                  <a:fillRect l="-1395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182651" y="2811791"/>
                <a:ext cx="10961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prstClr val="white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651" y="2811791"/>
                <a:ext cx="109619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6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3" grpId="0" animBg="1"/>
      <p:bldP spid="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40216" y="875014"/>
            <a:ext cx="2025315" cy="461665"/>
          </a:xfrm>
          <a:prstGeom prst="rect">
            <a:avLst/>
          </a:prstGeom>
          <a:blipFill rotWithShape="0">
            <a:blip r:embed="rId2"/>
            <a:stretch>
              <a:fillRect b="-18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45100" y="3345639"/>
                <a:ext cx="5904656" cy="855299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3345639"/>
                <a:ext cx="5904656" cy="8552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43472" y="4149080"/>
                <a:ext cx="504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综上，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的概率密度函数为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4149080"/>
                <a:ext cx="504056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81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4"/>
              <p:cNvSpPr txBox="1"/>
              <p:nvPr/>
            </p:nvSpPr>
            <p:spPr>
              <a:xfrm>
                <a:off x="554326" y="728498"/>
                <a:ext cx="56166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解：（</a:t>
                </a:r>
                <a:r>
                  <a:rPr lang="en-US" altLang="zh-CN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26" y="728498"/>
                <a:ext cx="5616624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737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5"/>
              <p:cNvSpPr txBox="1"/>
              <p:nvPr/>
            </p:nvSpPr>
            <p:spPr>
              <a:xfrm>
                <a:off x="1288736" y="1308678"/>
                <a:ext cx="5616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所以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36" y="1308678"/>
                <a:ext cx="5616624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87488" y="1772506"/>
                <a:ext cx="19174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1772506"/>
                <a:ext cx="1917448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95614" y="2234171"/>
                <a:ext cx="9608898" cy="1053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rad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≤1+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14" y="2234171"/>
                <a:ext cx="9608898" cy="105317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2"/>
          <p:cNvSpPr>
            <a:spLocks noGrp="1" noChangeArrowheads="1"/>
          </p:cNvSpPr>
          <p:nvPr/>
        </p:nvSpPr>
        <p:spPr bwMode="auto">
          <a:xfrm>
            <a:off x="1319408" y="3466662"/>
            <a:ext cx="376848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等式两边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545552" y="4587209"/>
                <a:ext cx="5250796" cy="2195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𝑧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        0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𝑧</m:t>
                                      </m:r>
                                    </m:e>
                                  </m:rad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𝑧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     1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&lt;9,      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52" y="4587209"/>
                <a:ext cx="5250796" cy="21959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0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/>
      <p:bldP spid="14" grpId="0"/>
      <p:bldP spid="15" grpId="0"/>
      <p:bldP spid="17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17309" y="815623"/>
                <a:ext cx="7704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练习：已知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的概率密度函数为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" y="815623"/>
                <a:ext cx="77048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8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51384" y="2645589"/>
                <a:ext cx="69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645589"/>
                <a:ext cx="698477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87688" y="1388259"/>
                <a:ext cx="3747564" cy="1120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&lt;4,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0,             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388259"/>
                <a:ext cx="3747564" cy="11207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4"/>
              <p:cNvSpPr txBox="1"/>
              <p:nvPr/>
            </p:nvSpPr>
            <p:spPr>
              <a:xfrm>
                <a:off x="551384" y="3273713"/>
                <a:ext cx="63510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US" altLang="zh-CN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273713"/>
                <a:ext cx="6351034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440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5"/>
              <p:cNvSpPr txBox="1"/>
              <p:nvPr/>
            </p:nvSpPr>
            <p:spPr>
              <a:xfrm>
                <a:off x="5591944" y="3273714"/>
                <a:ext cx="5616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所以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273714"/>
                <a:ext cx="5616624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27448" y="3873878"/>
                <a:ext cx="2073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/>
                          <a:ea typeface="Cambria Math" panose="02040503050406030204" pitchFamily="18" charset="0"/>
                        </a:rPr>
                        <m:t>17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873878"/>
                <a:ext cx="207390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1424" y="4509120"/>
                <a:ext cx="9608898" cy="115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+1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rad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509120"/>
                <a:ext cx="9608898" cy="1159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2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  <p:bldP spid="17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19233" y="1029351"/>
            <a:ext cx="3206968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等式两边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4"/>
              <p:cNvSpPr txBox="1">
                <a:spLocks noChangeArrowheads="1"/>
              </p:cNvSpPr>
              <p:nvPr/>
            </p:nvSpPr>
            <p:spPr bwMode="auto">
              <a:xfrm>
                <a:off x="1231539" y="2580322"/>
                <a:ext cx="6557962" cy="462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综上，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</a:t>
                </a:r>
              </a:p>
            </p:txBody>
          </p:sp>
        </mc:Choice>
        <mc:Fallback xmlns="">
          <p:sp>
            <p:nvSpPr>
              <p:cNvPr id="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1539" y="2580322"/>
                <a:ext cx="6557962" cy="462884"/>
              </a:xfrm>
              <a:prstGeom prst="rect">
                <a:avLst/>
              </a:prstGeom>
              <a:blipFill rotWithShape="1">
                <a:blip r:embed="rId2"/>
                <a:stretch>
                  <a:fillRect l="-1394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19906" y="1548327"/>
                <a:ext cx="7908896" cy="941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rad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06" y="1548327"/>
                <a:ext cx="7908896" cy="941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32351" y="3284984"/>
                <a:ext cx="3700179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    1&lt;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&lt;17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其它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51" y="3284984"/>
                <a:ext cx="3700179" cy="12714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1147220" y="4906537"/>
                <a:ext cx="6557962" cy="9965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7220" y="4906537"/>
                <a:ext cx="6557962" cy="996555"/>
              </a:xfrm>
              <a:prstGeom prst="rect">
                <a:avLst/>
              </a:prstGeom>
              <a:blipFill rotWithShape="1">
                <a:blip r:embed="rId5"/>
                <a:stretch>
                  <a:fillRect l="-13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2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79376" y="620688"/>
            <a:ext cx="8170862" cy="1017587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、连续型随机变量函数的分布（公式法）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3624263"/>
            <a:ext cx="1781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>
                <a:spLocks noGrp="1" noChangeArrowheads="1"/>
              </p:cNvSpPr>
              <p:nvPr/>
            </p:nvSpPr>
            <p:spPr bwMode="auto">
              <a:xfrm>
                <a:off x="698390" y="1697866"/>
                <a:ext cx="8839200" cy="28646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rgbClr val="FF0000"/>
                  </a:buClr>
                  <a:defRPr/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定理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具有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概率密度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&lt;+∞,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 处处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可导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且恒有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)&gt;0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或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)&lt;0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）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Y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是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连续型随机变量，其概率密度为  </a:t>
                </a:r>
                <a:endParaRPr lang="zh-CN" altLang="en-US" sz="24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Clr>
                    <a:srgbClr val="FF0000"/>
                  </a:buClr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  </m:t>
                              </m:r>
                              <m: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90" y="1697866"/>
                <a:ext cx="8839200" cy="2864676"/>
              </a:xfrm>
              <a:prstGeom prst="rect">
                <a:avLst/>
              </a:prstGeom>
              <a:blipFill rotWithShape="1">
                <a:blip r:embed="rId3"/>
                <a:stretch>
                  <a:fillRect l="-1103" r="-96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40" name="Text Box 13"/>
              <p:cNvSpPr txBox="1">
                <a:spLocks noChangeArrowheads="1"/>
              </p:cNvSpPr>
              <p:nvPr/>
            </p:nvSpPr>
            <p:spPr bwMode="auto">
              <a:xfrm>
                <a:off x="785813" y="4495142"/>
                <a:ext cx="8664354" cy="1134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的反函数。</a:t>
                </a:r>
              </a:p>
            </p:txBody>
          </p:sp>
        </mc:Choice>
        <mc:Fallback xmlns="">
          <p:sp>
            <p:nvSpPr>
              <p:cNvPr id="266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13" y="4495142"/>
                <a:ext cx="8664354" cy="1134930"/>
              </a:xfrm>
              <a:prstGeom prst="rect">
                <a:avLst/>
              </a:prstGeom>
              <a:blipFill rotWithShape="0">
                <a:blip r:embed="rId4"/>
                <a:stretch>
                  <a:fillRect l="-1126" b="-11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8251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11" grpId="0" animBg="1"/>
      <p:bldP spid="266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>
                <a:spLocks noGrp="1" noChangeArrowheads="1"/>
              </p:cNvSpPr>
              <p:nvPr/>
            </p:nvSpPr>
            <p:spPr bwMode="auto">
              <a:xfrm>
                <a:off x="873125" y="943724"/>
                <a:ext cx="4835525" cy="38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  只证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)&gt;0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情况。   </a:t>
                </a:r>
              </a:p>
              <a:p>
                <a:pPr>
                  <a:buClr>
                    <a:srgbClr val="FF0000"/>
                  </a:buClr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125" y="943724"/>
                <a:ext cx="4835525" cy="381000"/>
              </a:xfrm>
              <a:prstGeom prst="rect">
                <a:avLst/>
              </a:prstGeom>
              <a:blipFill rotWithShape="1">
                <a:blip r:embed="rId3"/>
                <a:stretch>
                  <a:fillRect l="-1892" t="-12903" b="-580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5"/>
              <p:cNvSpPr txBox="1">
                <a:spLocks noChangeArrowheads="1"/>
              </p:cNvSpPr>
              <p:nvPr/>
            </p:nvSpPr>
            <p:spPr bwMode="auto">
              <a:xfrm>
                <a:off x="1041400" y="5506199"/>
                <a:ext cx="476726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)&lt;0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时，同理可证明。</a:t>
                </a:r>
              </a:p>
            </p:txBody>
          </p:sp>
        </mc:Choice>
        <mc:Fallback xmlns="">
          <p:sp>
            <p:nvSpPr>
              <p:cNvPr id="31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1400" y="5506199"/>
                <a:ext cx="476726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384" b="-113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983432" y="4137377"/>
            <a:ext cx="3124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两边关于y求导，即得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2"/>
              <p:cNvSpPr>
                <a:spLocks noGrp="1" noChangeArrowheads="1"/>
              </p:cNvSpPr>
              <p:nvPr/>
            </p:nvSpPr>
            <p:spPr bwMode="auto">
              <a:xfrm>
                <a:off x="902892" y="2063562"/>
                <a:ext cx="10737723" cy="2292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间取值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dirty="0" smtClean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FF0000"/>
                  </a:buClr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pPr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r>
                      <a:rPr lang="zh-CN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)≤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892" y="2063562"/>
                <a:ext cx="10737723" cy="2292065"/>
              </a:xfrm>
              <a:prstGeom prst="rect">
                <a:avLst/>
              </a:prstGeom>
              <a:blipFill rotWithShape="1">
                <a:blip r:embed="rId5"/>
                <a:stretch>
                  <a:fillRect b="-31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98" name="矩形 1"/>
              <p:cNvSpPr>
                <a:spLocks noChangeArrowheads="1"/>
              </p:cNvSpPr>
              <p:nvPr/>
            </p:nvSpPr>
            <p:spPr bwMode="auto">
              <a:xfrm>
                <a:off x="1027113" y="1429349"/>
                <a:ext cx="9793288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严格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单调增加，反函数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h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存在且严格单调增加，可导。下面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8698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113" y="1429349"/>
                <a:ext cx="9793288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933" t="-5839" b="-153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18357" y="4796005"/>
                <a:ext cx="5639877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57" y="4796005"/>
                <a:ext cx="5639877" cy="9161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305779" y="2081054"/>
                <a:ext cx="5688632" cy="83099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ea typeface="微软雅黑" pitchFamily="34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zh-CN" alt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r>
                  <a:rPr lang="en-US" altLang="zh-CN" sz="24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严格单调增加</a:t>
                </a:r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 smtClean="0"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79" y="2081054"/>
                <a:ext cx="5688632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1606" t="-8759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3771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  <p:bldP spid="34" grpId="0"/>
      <p:bldP spid="35" grpId="0"/>
      <p:bldP spid="28698" grpId="0"/>
      <p:bldP spid="6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>
                <a:spLocks noChangeArrowheads="1"/>
              </p:cNvSpPr>
              <p:nvPr/>
            </p:nvSpPr>
            <p:spPr bwMode="auto">
              <a:xfrm>
                <a:off x="592776" y="903093"/>
                <a:ext cx="8208962" cy="624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𝟏𝟔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试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𝒀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776" y="903093"/>
                <a:ext cx="8208962" cy="624082"/>
              </a:xfrm>
              <a:prstGeom prst="rect">
                <a:avLst/>
              </a:prstGeom>
              <a:blipFill rotWithShape="1">
                <a:blip r:embed="rId2"/>
                <a:stretch>
                  <a:fillRect l="-1114" b="-77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592280" y="1508774"/>
                <a:ext cx="8551153" cy="77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−3)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32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&lt;+∞,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80" y="1508774"/>
                <a:ext cx="8551153" cy="771558"/>
              </a:xfrm>
              <a:prstGeom prst="rect">
                <a:avLst/>
              </a:prstGeom>
              <a:blipFill rotWithShape="1">
                <a:blip r:embed="rId3"/>
                <a:stretch>
                  <a:fillRect l="-1069" b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7" name="Text Box 9"/>
              <p:cNvSpPr txBox="1">
                <a:spLocks noChangeArrowheads="1"/>
              </p:cNvSpPr>
              <p:nvPr/>
            </p:nvSpPr>
            <p:spPr bwMode="auto">
              <a:xfrm>
                <a:off x="561664" y="2262271"/>
                <a:ext cx="9535672" cy="614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处处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可导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且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导数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大于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满足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定理条件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7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664" y="2262271"/>
                <a:ext cx="9535672" cy="614655"/>
              </a:xfrm>
              <a:prstGeom prst="rect">
                <a:avLst/>
              </a:prstGeom>
              <a:blipFill rotWithShape="1">
                <a:blip r:embed="rId4"/>
                <a:stretch>
                  <a:fillRect l="-959" b="-89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4" name="Text Box 18"/>
              <p:cNvSpPr txBox="1">
                <a:spLocks noChangeArrowheads="1"/>
              </p:cNvSpPr>
              <p:nvPr/>
            </p:nvSpPr>
            <p:spPr bwMode="auto">
              <a:xfrm>
                <a:off x="613413" y="5469214"/>
                <a:ext cx="4443363" cy="64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也即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𝟒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71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13" y="5469214"/>
                <a:ext cx="4443363" cy="648072"/>
              </a:xfrm>
              <a:prstGeom prst="rect">
                <a:avLst/>
              </a:prstGeom>
              <a:blipFill rotWithShape="1">
                <a:blip r:embed="rId5"/>
                <a:stretch>
                  <a:fillRect l="-2195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1826" y="3486089"/>
                <a:ext cx="93414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由定理知</a:t>
                </a:r>
              </a:p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      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e>
                    </m:d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  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6" y="3486089"/>
                <a:ext cx="9341494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978" t="-5882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181416" y="4502409"/>
                <a:ext cx="9341494" cy="89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4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+3−3)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32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&lt;+∞,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416" y="4502409"/>
                <a:ext cx="9341494" cy="8947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82616" y="2931434"/>
                <a:ext cx="103068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=4,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16" y="2931434"/>
                <a:ext cx="1030680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47"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264087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9717" grpId="0"/>
      <p:bldP spid="29714" grpId="0"/>
      <p:bldP spid="4" grpId="0"/>
      <p:bldP spid="2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>
                <a:spLocks noChangeArrowheads="1"/>
              </p:cNvSpPr>
              <p:nvPr/>
            </p:nvSpPr>
            <p:spPr bwMode="auto">
              <a:xfrm>
                <a:off x="623888" y="736509"/>
                <a:ext cx="820896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概率密度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函数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为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736509"/>
                <a:ext cx="8208962" cy="461962"/>
              </a:xfrm>
              <a:prstGeom prst="rect">
                <a:avLst/>
              </a:prstGeom>
              <a:blipFill rotWithShape="1">
                <a:blip r:embed="rId2"/>
                <a:stretch>
                  <a:fillRect l="-111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695325" y="2566896"/>
                <a:ext cx="5616699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C00000"/>
                  </a:buClr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求下列随机变量的概率密度函数</a:t>
                </a:r>
                <a:endParaRPr lang="en-US" altLang="zh-CN" sz="2400" b="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spcBef>
                    <a:spcPct val="20000"/>
                  </a:spcBef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+8;      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𝑍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（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𝑋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566896"/>
                <a:ext cx="5616699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629" t="-5882" b="-102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1335658" y="3535851"/>
                <a:ext cx="9440862" cy="983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处可导且恒有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满足定理条件。有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=16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−8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5658" y="3535851"/>
                <a:ext cx="9440862" cy="983987"/>
              </a:xfrm>
              <a:prstGeom prst="rect">
                <a:avLst/>
              </a:prstGeom>
              <a:blipFill rotWithShape="1">
                <a:blip r:embed="rId4"/>
                <a:stretch>
                  <a:fillRect l="-968" t="-4969" b="-6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2" name="Text Box 24"/>
          <p:cNvSpPr txBox="1">
            <a:spLocks noChangeArrowheads="1"/>
          </p:cNvSpPr>
          <p:nvPr/>
        </p:nvSpPr>
        <p:spPr bwMode="auto">
          <a:xfrm>
            <a:off x="623888" y="3574959"/>
            <a:ext cx="7195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00000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60463" y="1126488"/>
                <a:ext cx="3973267" cy="1120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&lt;4,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63" y="1126488"/>
                <a:ext cx="3973267" cy="11207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23592" y="4950979"/>
                <a:ext cx="6891694" cy="1459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−8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8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&lt;16,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4950979"/>
                <a:ext cx="6891694" cy="1459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03561" y="4519838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            </a:t>
                </a: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61" y="4519838"/>
                <a:ext cx="4752528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2054"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32977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bldLvl="0" autoUpdateAnimBg="0"/>
      <p:bldP spid="21" grpId="0" bldLvl="0" autoUpdateAnimBg="0"/>
      <p:bldP spid="30732" grpId="0"/>
      <p:bldP spid="2" grpId="0"/>
      <p:bldP spid="1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24"/>
          <p:cNvSpPr txBox="1">
            <a:spLocks noChangeArrowheads="1"/>
          </p:cNvSpPr>
          <p:nvPr/>
        </p:nvSpPr>
        <p:spPr bwMode="auto">
          <a:xfrm>
            <a:off x="623888" y="4005263"/>
            <a:ext cx="1370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00000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Text Box 2"/>
              <p:cNvSpPr txBox="1">
                <a:spLocks noChangeArrowheads="1"/>
              </p:cNvSpPr>
              <p:nvPr/>
            </p:nvSpPr>
            <p:spPr bwMode="auto">
              <a:xfrm>
                <a:off x="479425" y="1701555"/>
                <a:ext cx="8352879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=2(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−1)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没有恒大于零或小于零，不符合定理条件，不能套用公式，需用上一节中分布函数法求解。             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74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5" y="1701555"/>
                <a:ext cx="8352879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168" t="-4061" b="-10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113"/>
          <p:cNvSpPr>
            <a:spLocks noChangeArrowheads="1"/>
          </p:cNvSpPr>
          <p:nvPr/>
        </p:nvSpPr>
        <p:spPr bwMode="auto">
          <a:xfrm>
            <a:off x="9120336" y="783545"/>
            <a:ext cx="1905000" cy="762000"/>
          </a:xfrm>
          <a:prstGeom prst="wedgeEllipseCallout">
            <a:avLst>
              <a:gd name="adj1" fmla="val -195623"/>
              <a:gd name="adj2" fmla="val 61073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Z=(X-1)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25976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1016000" y="951475"/>
                <a:ext cx="84582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的可能取值范围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的取值范围：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0" y="951475"/>
                <a:ext cx="84582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t="-45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651254" y="2532916"/>
            <a:ext cx="31940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等式两边关于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求导得</a:t>
            </a:r>
          </a:p>
        </p:txBody>
      </p:sp>
      <p:graphicFrame>
        <p:nvGraphicFramePr>
          <p:cNvPr id="3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01034"/>
              </p:ext>
            </p:extLst>
          </p:nvPr>
        </p:nvGraphicFramePr>
        <p:xfrm>
          <a:off x="7272338" y="1210237"/>
          <a:ext cx="1736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r:id="rId4" imgW="802131" imgH="229232" progId="Equation.DSMT4">
                  <p:embed/>
                </p:oleObj>
              </mc:Choice>
              <mc:Fallback>
                <p:oleObj r:id="rId4" imgW="802131" imgH="2292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1210237"/>
                        <a:ext cx="1736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8"/>
              <p:cNvSpPr txBox="1">
                <a:spLocks noChangeArrowheads="1"/>
              </p:cNvSpPr>
              <p:nvPr/>
            </p:nvSpPr>
            <p:spPr bwMode="auto">
              <a:xfrm>
                <a:off x="1821215" y="1818105"/>
                <a:ext cx="10153128" cy="882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&lt;9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𝑋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−1)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dirty="0" smtClean="0">
                    <a:ea typeface="微软雅黑" panose="020B0503020204020204" pitchFamily="34" charset="-122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ra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ra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ra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</m:rad>
                      </m:e>
                    </m:d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78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1215" y="1818105"/>
                <a:ext cx="10153128" cy="882549"/>
              </a:xfrm>
              <a:prstGeom prst="rect">
                <a:avLst/>
              </a:prstGeom>
              <a:blipFill rotWithShape="1">
                <a:blip r:embed="rId6"/>
                <a:stretch>
                  <a:fillRect l="-180" t="-55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4" name="Text Box 14"/>
              <p:cNvSpPr txBox="1">
                <a:spLocks noChangeArrowheads="1"/>
              </p:cNvSpPr>
              <p:nvPr/>
            </p:nvSpPr>
            <p:spPr bwMode="auto">
              <a:xfrm>
                <a:off x="1474788" y="3734362"/>
                <a:ext cx="6557962" cy="462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综上，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</a:t>
                </a:r>
              </a:p>
            </p:txBody>
          </p:sp>
        </mc:Choice>
        <mc:Fallback xmlns="">
          <p:sp>
            <p:nvSpPr>
              <p:cNvPr id="3278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4788" y="3734362"/>
                <a:ext cx="6557962" cy="462884"/>
              </a:xfrm>
              <a:prstGeom prst="rect">
                <a:avLst/>
              </a:prstGeom>
              <a:blipFill rotWithShape="1">
                <a:blip r:embed="rId7"/>
                <a:stretch>
                  <a:fillRect l="-1487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3" name="AutoShape 113"/>
          <p:cNvSpPr>
            <a:spLocks noChangeArrowheads="1"/>
          </p:cNvSpPr>
          <p:nvPr/>
        </p:nvSpPr>
        <p:spPr bwMode="auto">
          <a:xfrm>
            <a:off x="9120336" y="783545"/>
            <a:ext cx="1905000" cy="762000"/>
          </a:xfrm>
          <a:prstGeom prst="wedgeEllipseCallout">
            <a:avLst>
              <a:gd name="adj1" fmla="val -202191"/>
              <a:gd name="adj2" fmla="val 157073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Z=(X-1)</a:t>
            </a:r>
            <a:r>
              <a:rPr lang="zh-CN" altLang="en-US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567608" y="2831810"/>
                <a:ext cx="6345904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</m:rad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</m:rad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</m:rad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831810"/>
                <a:ext cx="6345904" cy="855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219906" y="4197246"/>
                <a:ext cx="5250796" cy="2195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𝑧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        0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&lt;1,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𝑧</m:t>
                                      </m:r>
                                    </m:e>
                                  </m:rad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anose="020B0503020204020204" pitchFamily="34" charset="-122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𝑧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     1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&lt;9,           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906" y="4197246"/>
                <a:ext cx="5250796" cy="21959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54682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utoUpdateAnimBg="0"/>
      <p:bldP spid="31" grpId="0" bldLvl="0" autoUpdateAnimBg="0"/>
      <p:bldP spid="32787" grpId="0"/>
      <p:bldP spid="32784" grpId="0"/>
      <p:bldP spid="32783" grpId="0" animBg="1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>
                <a:spLocks noChangeArrowheads="1"/>
              </p:cNvSpPr>
              <p:nvPr/>
            </p:nvSpPr>
            <p:spPr bwMode="auto">
              <a:xfrm>
                <a:off x="623888" y="1052736"/>
                <a:ext cx="1045686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latinLnBrk="1"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引例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若要测量一个圆的面积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，可以测量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其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半径。半径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的测量值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是随机变量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，如果其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分布可知，则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服从什么分布？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1052736"/>
                <a:ext cx="10456862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874" b="-55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2" name="Text Box 7"/>
              <p:cNvSpPr txBox="1">
                <a:spLocks noChangeArrowheads="1"/>
              </p:cNvSpPr>
              <p:nvPr/>
            </p:nvSpPr>
            <p:spPr bwMode="auto">
              <a:xfrm>
                <a:off x="558372" y="2406005"/>
                <a:ext cx="39639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buSzPct val="100000"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的分布律 </a:t>
                </a:r>
              </a:p>
            </p:txBody>
          </p:sp>
        </mc:Choice>
        <mc:Fallback xmlns="">
          <p:sp>
            <p:nvSpPr>
              <p:cNvPr id="2766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72" y="2406005"/>
                <a:ext cx="396398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462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Text Box 19"/>
              <p:cNvSpPr txBox="1">
                <a:spLocks noChangeArrowheads="1"/>
              </p:cNvSpPr>
              <p:nvPr/>
            </p:nvSpPr>
            <p:spPr bwMode="auto">
              <a:xfrm>
                <a:off x="623888" y="3831431"/>
                <a:ext cx="10008616" cy="1202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𝜋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所有可能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取值可以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的取值建立对应关系，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取值的事件可以</a:t>
                </a:r>
                <a14:m>
                  <m:oMath xmlns:m="http://schemas.openxmlformats.org/officeDocument/2006/math">
                    <m:r>
                      <a:rPr lang="zh-CN" altLang="en-US" sz="240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转化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为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取值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的事件计算概率。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658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3831431"/>
                <a:ext cx="10008616" cy="1202189"/>
              </a:xfrm>
              <a:prstGeom prst="rect">
                <a:avLst/>
              </a:prstGeom>
              <a:blipFill rotWithShape="1">
                <a:blip r:embed="rId4"/>
                <a:stretch>
                  <a:fillRect l="-914" b="-55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983432" y="3068960"/>
                <a:ext cx="5472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i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=1,2,3,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432" y="3068960"/>
                <a:ext cx="547260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18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662" grpId="0"/>
      <p:bldP spid="27658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533400" y="843151"/>
            <a:ext cx="914400" cy="422275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>
                <a:spLocks noGrp="1" noChangeArrowheads="1"/>
              </p:cNvSpPr>
              <p:nvPr/>
            </p:nvSpPr>
            <p:spPr bwMode="auto">
              <a:xfrm>
                <a:off x="1011932" y="1284476"/>
                <a:ext cx="8685212" cy="86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3400"/>
                  </a:lnSpc>
                  <a:buClr>
                    <a:srgbClr val="FF0000"/>
                  </a:buClr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概率密度，</a:t>
                </a:r>
                <a:r>
                  <a:rPr lang="en-US" altLang="zh-CN" sz="24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y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连续函数，利用公式法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求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随机变量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的概率密度，需验证定理条件是否满足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: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932" y="1284476"/>
                <a:ext cx="8685212" cy="863600"/>
              </a:xfrm>
              <a:prstGeom prst="rect">
                <a:avLst/>
              </a:prstGeom>
              <a:blipFill rotWithShape="1">
                <a:blip r:embed="rId2"/>
                <a:stretch>
                  <a:fillRect l="-1053" t="-2128" b="-234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367532" y="2273488"/>
                <a:ext cx="528161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AutoNum type="circleNumDbPlain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itchFamily="34" charset="-122"/>
                      </a:rPr>
                      <m:t>y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可导；</a:t>
                </a:r>
              </a:p>
              <a:p>
                <a:pPr marL="0" indent="0" eaLnBrk="1" hangingPunct="1"/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buFont typeface="Arial" panose="020B0604020202020204" pitchFamily="34" charset="0"/>
                  <a:buAutoNum type="circleNumDbPlain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)&gt;0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)&lt;0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532" y="2273488"/>
                <a:ext cx="528161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076" t="-7614" b="-126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>
                <a:spLocks noGrp="1" noChangeArrowheads="1"/>
              </p:cNvSpPr>
              <p:nvPr/>
            </p:nvSpPr>
            <p:spPr bwMode="auto">
              <a:xfrm>
                <a:off x="1113532" y="3713351"/>
                <a:ext cx="9879012" cy="1371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FF0000"/>
                  </a:buClr>
                </a:pP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定理中若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以外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等于零，则只要求在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恒有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)&gt;0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)&lt;0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。此时</a:t>
                </a:r>
              </a:p>
            </p:txBody>
          </p:sp>
        </mc:Choice>
        <mc:Fallback xmlns="">
          <p:sp>
            <p:nvSpPr>
              <p:cNvPr id="1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532" y="3713351"/>
                <a:ext cx="9879012" cy="1371600"/>
              </a:xfrm>
              <a:prstGeom prst="rect">
                <a:avLst/>
              </a:prstGeom>
              <a:blipFill rotWithShape="1">
                <a:blip r:embed="rId4"/>
                <a:stretch>
                  <a:fillRect l="-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47276" y="5234845"/>
                <a:ext cx="5897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𝛽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76" y="5234845"/>
                <a:ext cx="589732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29381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10" grpId="0"/>
      <p:bldP spid="13" grpId="0"/>
      <p:bldP spid="1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1451" y="832909"/>
                <a:ext cx="10972800" cy="2232248"/>
              </a:xfrm>
            </p:spPr>
            <p:txBody>
              <a:bodyPr/>
              <a:lstStyle/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练习：已知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的概率密度函数为：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451" y="832909"/>
                <a:ext cx="10972800" cy="2232248"/>
              </a:xfrm>
              <a:blipFill rotWithShape="1">
                <a:blip r:embed="rId2"/>
                <a:stretch>
                  <a:fillRect l="-722" t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03712" y="1556792"/>
                <a:ext cx="3747564" cy="1120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&lt;4,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0,             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1556792"/>
                <a:ext cx="3747564" cy="11207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7120" y="2879661"/>
                <a:ext cx="7560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/>
                      </a:rPr>
                      <m:t>（</m:t>
                    </m:r>
                    <m:r>
                      <a:rPr lang="en-US" altLang="zh-CN" sz="2400" b="0" i="1" smtClean="0">
                        <a:latin typeface="Cambria Math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&gt;0</m:t>
                    </m:r>
                    <m:r>
                      <a:rPr lang="zh-CN" altLang="en-US" sz="2400" i="1">
                        <a:latin typeface="Cambria Math"/>
                      </a:rPr>
                      <m:t>）</m:t>
                    </m:r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的概率密度函数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20" y="2879661"/>
                <a:ext cx="756084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95400" y="3361228"/>
                <a:ext cx="10487472" cy="993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0" dirty="0" smtClean="0">
                    <a:ea typeface="微软雅黑" panose="020B0503020204020204" pitchFamily="34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处可导且恒有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)&gt;0(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 dirty="0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/>
                        <a:ea typeface="微软雅黑" pitchFamily="34" charset="-122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满足定理条件，当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&gt;0</m:t>
                    </m:r>
                    <m:r>
                      <a:rPr lang="zh-CN" altLang="en-US" sz="2400" i="1">
                        <a:latin typeface="Cambria Math"/>
                        <a:ea typeface="微软雅黑" panose="020B0503020204020204" pitchFamily="34" charset="-122"/>
                      </a:rPr>
                      <m:t>时，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,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=4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00" y="3361228"/>
                <a:ext cx="10487472" cy="993605"/>
              </a:xfrm>
              <a:prstGeom prst="rect">
                <a:avLst/>
              </a:prstGeom>
              <a:blipFill rotWithShape="1">
                <a:blip r:embed="rId5"/>
                <a:stretch>
                  <a:fillRect l="-872" t="-4908" b="-5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121296" y="4869160"/>
                <a:ext cx="7635680" cy="13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&lt;4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96" y="4869160"/>
                <a:ext cx="7635680" cy="13181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3"/>
              <p:cNvSpPr txBox="1"/>
              <p:nvPr/>
            </p:nvSpPr>
            <p:spPr>
              <a:xfrm>
                <a:off x="905023" y="4325313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            </a:t>
                </a: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23" y="4325313"/>
                <a:ext cx="4752528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923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2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551384" y="836712"/>
                <a:ext cx="10487472" cy="624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&lt;0</m:t>
                    </m:r>
                    <m:r>
                      <a:rPr lang="zh-CN" altLang="en-US" sz="2400" i="1">
                        <a:latin typeface="Cambria Math"/>
                        <a:ea typeface="微软雅黑" panose="020B0503020204020204" pitchFamily="34" charset="-122"/>
                      </a:rPr>
                      <m:t>时，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=4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微软雅黑" pitchFamily="34" charset="-122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4" y="836712"/>
                <a:ext cx="10487472" cy="624273"/>
              </a:xfrm>
              <a:prstGeom prst="rect">
                <a:avLst/>
              </a:prstGeom>
              <a:blipFill rotWithShape="1">
                <a:blip r:embed="rId2"/>
                <a:stretch>
                  <a:fillRect l="-872" b="-87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63960" y="2276872"/>
                <a:ext cx="7241662" cy="1320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60" y="2276872"/>
                <a:ext cx="7241662" cy="1320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3"/>
              <p:cNvSpPr txBox="1"/>
              <p:nvPr/>
            </p:nvSpPr>
            <p:spPr>
              <a:xfrm>
                <a:off x="599329" y="3933056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综上，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            </a:t>
                </a: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9" y="3933056"/>
                <a:ext cx="4752528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923"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3"/>
              <p:cNvSpPr txBox="1"/>
              <p:nvPr/>
            </p:nvSpPr>
            <p:spPr>
              <a:xfrm>
                <a:off x="551384" y="1837275"/>
                <a:ext cx="47525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的概率密度函数            </a:t>
                </a: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837275"/>
                <a:ext cx="4752528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923" t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74289" y="4581128"/>
                <a:ext cx="6380144" cy="1320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微软雅黑" pitchFamily="34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微软雅黑" pitchFamily="34" charset="-122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,</m:t>
                              </m:r>
                              <m: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0,                          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其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itchFamily="34" charset="-122"/>
                                </a:rPr>
                                <m:t>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89" y="4581128"/>
                <a:ext cx="6380144" cy="13208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7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063750" y="1196975"/>
            <a:ext cx="8229600" cy="4044950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矩形 3">
            <a:extLst>
              <a:ext uri="{FF2B5EF4-FFF2-40B4-BE49-F238E27FC236}"/>
            </a:extLst>
          </p:cNvPr>
          <p:cNvSpPr/>
          <p:nvPr/>
        </p:nvSpPr>
        <p:spPr>
          <a:xfrm>
            <a:off x="4727575" y="2205038"/>
            <a:ext cx="3455988" cy="2016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谢谢大家！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028826" y="1"/>
            <a:ext cx="8170862" cy="620687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圆角矩形 17"/>
              <p:cNvSpPr/>
              <p:nvPr/>
            </p:nvSpPr>
            <p:spPr>
              <a:xfrm>
                <a:off x="2257373" y="1898235"/>
                <a:ext cx="2920518" cy="1143658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anchor="ctr"/>
              <a:lstStyle/>
              <a:p>
                <a:pPr algn="ctr">
                  <a:lnSpc>
                    <a:spcPct val="90000"/>
                  </a:lnSpc>
                  <a:buClr>
                    <a:srgbClr val="FF0000"/>
                  </a:buClr>
                  <a:defRPr/>
                </a:pPr>
                <a:r>
                  <a:rPr lang="zh-CN" altLang="en-US" sz="3200" b="1" dirty="0" smtClean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 随机变量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chemeClr val="bg1"/>
                        </a:solidFill>
                        <a:latin typeface="Cambria Math"/>
                        <a:sym typeface="Arial" pitchFamily="34" charset="0"/>
                      </a:rPr>
                      <m:t>𝑿</m:t>
                    </m:r>
                    <m:r>
                      <a:rPr lang="en-US" altLang="zh-CN" sz="3200" b="1" i="1">
                        <a:solidFill>
                          <a:schemeClr val="bg1"/>
                        </a:solidFill>
                        <a:latin typeface="Cambria Math"/>
                        <a:sym typeface="Arial" pitchFamily="34" charset="0"/>
                      </a:rPr>
                      <m:t> </m:t>
                    </m:r>
                  </m:oMath>
                </a14:m>
                <a:endParaRPr lang="en-US" altLang="zh-CN" sz="3200" b="1" dirty="0" smtClean="0">
                  <a:solidFill>
                    <a:schemeClr val="bg1"/>
                  </a:solidFill>
                  <a:latin typeface="宋体" pitchFamily="2" charset="-122"/>
                  <a:sym typeface="Arial" pitchFamily="34" charset="0"/>
                </a:endParaRPr>
              </a:p>
              <a:p>
                <a:pPr algn="ctr">
                  <a:lnSpc>
                    <a:spcPct val="90000"/>
                  </a:lnSpc>
                  <a:buClr>
                    <a:srgbClr val="FF0000"/>
                  </a:buClr>
                  <a:defRPr/>
                </a:pPr>
                <a:r>
                  <a:rPr lang="zh-CN" altLang="en-US" sz="3200" b="1" dirty="0" smtClean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的</a:t>
                </a:r>
                <a:r>
                  <a:rPr lang="zh-CN" altLang="en-US" sz="3200" b="1" dirty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概率分布</a:t>
                </a:r>
                <a:endParaRPr lang="en-US" altLang="zh-CN" sz="3200" b="1" dirty="0">
                  <a:solidFill>
                    <a:schemeClr val="bg1"/>
                  </a:solidFill>
                  <a:latin typeface="黑体" pitchFamily="2" charset="-122"/>
                </a:endParaRPr>
              </a:p>
            </p:txBody>
          </p:sp>
        </mc:Choice>
        <mc:Fallback>
          <p:sp>
            <p:nvSpPr>
              <p:cNvPr id="18" name="圆角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73" y="1898235"/>
                <a:ext cx="2920518" cy="1143658"/>
              </a:xfrm>
              <a:prstGeom prst="roundRect">
                <a:avLst/>
              </a:prstGeom>
              <a:blipFill rotWithShape="1">
                <a:blip r:embed="rId2"/>
                <a:stretch>
                  <a:fillRect t="-5208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形标注 9"/>
          <p:cNvSpPr>
            <a:spLocks noChangeArrowheads="1"/>
          </p:cNvSpPr>
          <p:nvPr/>
        </p:nvSpPr>
        <p:spPr bwMode="auto">
          <a:xfrm>
            <a:off x="9495165" y="908050"/>
            <a:ext cx="2055813" cy="593725"/>
          </a:xfrm>
          <a:prstGeom prst="wedgeEllipseCallout">
            <a:avLst>
              <a:gd name="adj1" fmla="val -136139"/>
              <a:gd name="adj2" fmla="val 14034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连续函数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8237468" y="1853264"/>
            <a:ext cx="2736850" cy="1223963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>
              <a:lnSpc>
                <a:spcPct val="90000"/>
              </a:lnSpc>
              <a:buClr>
                <a:srgbClr val="FF0000"/>
              </a:buClr>
              <a:defRPr/>
            </a:pPr>
            <a:endParaRPr lang="en-US" altLang="zh-CN" sz="32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7" name="直接连接符 6"/>
          <p:cNvCxnSpPr>
            <a:stCxn id="18" idx="3"/>
            <a:endCxn id="20" idx="1"/>
          </p:cNvCxnSpPr>
          <p:nvPr/>
        </p:nvCxnSpPr>
        <p:spPr>
          <a:xfrm flipV="1">
            <a:off x="5177891" y="2465246"/>
            <a:ext cx="3059577" cy="48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圆角矩形 14"/>
              <p:cNvSpPr/>
              <p:nvPr/>
            </p:nvSpPr>
            <p:spPr>
              <a:xfrm>
                <a:off x="2189490" y="3933825"/>
                <a:ext cx="2988401" cy="1223963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anchor="ctr"/>
              <a:lstStyle/>
              <a:p>
                <a:pPr algn="ctr">
                  <a:lnSpc>
                    <a:spcPct val="90000"/>
                  </a:lnSpc>
                  <a:buClr>
                    <a:srgbClr val="FF0000"/>
                  </a:buClr>
                  <a:defRPr/>
                </a:pPr>
                <a:r>
                  <a:rPr lang="zh-CN" altLang="en-US" sz="3200" b="1" dirty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求</a:t>
                </a:r>
                <a:r>
                  <a:rPr lang="zh-CN" altLang="en-US" sz="3200" b="1" dirty="0" smtClean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随机变量</a:t>
                </a:r>
                <a:endParaRPr lang="en-US" altLang="zh-CN" sz="3200" b="1" dirty="0" smtClean="0">
                  <a:solidFill>
                    <a:schemeClr val="bg1"/>
                  </a:solidFill>
                  <a:latin typeface="宋体" pitchFamily="2" charset="-122"/>
                  <a:sym typeface="Arial" pitchFamily="34" charset="0"/>
                </a:endParaRPr>
              </a:p>
              <a:p>
                <a:pPr algn="ctr">
                  <a:lnSpc>
                    <a:spcPct val="90000"/>
                  </a:lnSpc>
                  <a:buClr>
                    <a:srgbClr val="FF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chemeClr val="bg1"/>
                        </a:solidFill>
                        <a:latin typeface="Cambria Math"/>
                        <a:sym typeface="Arial" pitchFamily="34" charset="0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的概率分布</a:t>
                </a:r>
                <a:endParaRPr lang="en-US" altLang="zh-CN" sz="3200" b="1" dirty="0">
                  <a:solidFill>
                    <a:schemeClr val="bg1"/>
                  </a:solidFill>
                  <a:latin typeface="黑体" pitchFamily="2" charset="-122"/>
                </a:endParaRPr>
              </a:p>
            </p:txBody>
          </p:sp>
        </mc:Choice>
        <mc:Fallback>
          <p:sp>
            <p:nvSpPr>
              <p:cNvPr id="15" name="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90" y="3933825"/>
                <a:ext cx="2988401" cy="1223963"/>
              </a:xfrm>
              <a:prstGeom prst="roundRect">
                <a:avLst/>
              </a:prstGeom>
              <a:blipFill rotWithShape="1">
                <a:blip r:embed="rId3"/>
                <a:stretch>
                  <a:fillRect t="-488" b="-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/>
          <p:cNvSpPr/>
          <p:nvPr/>
        </p:nvSpPr>
        <p:spPr>
          <a:xfrm>
            <a:off x="5177891" y="3767137"/>
            <a:ext cx="940662" cy="1893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118553" y="3334543"/>
            <a:ext cx="3128962" cy="865187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>
              <a:lnSpc>
                <a:spcPct val="90000"/>
              </a:lnSpc>
              <a:buClr>
                <a:srgbClr val="FF0000"/>
              </a:buCl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itchFamily="2" charset="-122"/>
              </a:rPr>
              <a:t>离散型求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itchFamily="2" charset="-122"/>
              </a:rPr>
              <a:t>分布</a:t>
            </a:r>
            <a:r>
              <a:rPr lang="zh-CN" altLang="en-US" sz="3200" b="1" dirty="0">
                <a:solidFill>
                  <a:schemeClr val="bg1"/>
                </a:solidFill>
                <a:latin typeface="黑体" pitchFamily="2" charset="-122"/>
              </a:rPr>
              <a:t>律</a:t>
            </a:r>
            <a:endParaRPr lang="en-US" altLang="zh-CN" sz="3200" b="1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18553" y="5110475"/>
            <a:ext cx="3600450" cy="863600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anchor="ctr"/>
          <a:lstStyle/>
          <a:p>
            <a:pPr>
              <a:lnSpc>
                <a:spcPct val="90000"/>
              </a:lnSpc>
              <a:buClr>
                <a:srgbClr val="FF0000"/>
              </a:buCl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itchFamily="2" charset="-122"/>
              </a:rPr>
              <a:t>连续型求概率密度</a:t>
            </a:r>
            <a:endParaRPr lang="en-US" altLang="zh-CN" sz="3200" b="1" dirty="0">
              <a:solidFill>
                <a:schemeClr val="bg1"/>
              </a:solidFill>
              <a:latin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形标注 8"/>
              <p:cNvSpPr>
                <a:spLocks noChangeArrowheads="1"/>
              </p:cNvSpPr>
              <p:nvPr/>
            </p:nvSpPr>
            <p:spPr bwMode="auto">
              <a:xfrm>
                <a:off x="1252692" y="5589240"/>
                <a:ext cx="4032448" cy="844898"/>
              </a:xfrm>
              <a:prstGeom prst="wedgeEllipseCallout">
                <a:avLst>
                  <a:gd name="adj1" fmla="val 38074"/>
                  <a:gd name="adj2" fmla="val -165128"/>
                </a:avLst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𝒓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𝒗𝑿</m:t>
                    </m:r>
                  </m:oMath>
                </a14:m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的函数的分布</a:t>
                </a:r>
              </a:p>
            </p:txBody>
          </p:sp>
        </mc:Choice>
        <mc:Fallback>
          <p:sp>
            <p:nvSpPr>
              <p:cNvPr id="9" name="椭圆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2692" y="5589240"/>
                <a:ext cx="4032448" cy="844898"/>
              </a:xfrm>
              <a:prstGeom prst="wedgeEllipseCallout">
                <a:avLst>
                  <a:gd name="adj1" fmla="val 38074"/>
                  <a:gd name="adj2" fmla="val -165128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307019" y="1979602"/>
                <a:ext cx="259774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  <a:sym typeface="Arial" pitchFamily="34" charset="0"/>
                        </a:rPr>
                        <m:t>𝒀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  <a:sym typeface="Arial" pitchFamily="34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  <a:sym typeface="Arial" pitchFamily="34" charset="0"/>
                        </a:rPr>
                        <m:t>𝒈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  <a:sym typeface="Arial" pitchFamily="34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  <a:sym typeface="Arial" pitchFamily="34" charset="0"/>
                        </a:rPr>
                        <m:t>𝑿</m:t>
                      </m:r>
                      <m:r>
                        <a:rPr lang="en-US" altLang="zh-CN" sz="2800" b="1" i="1" smtClean="0">
                          <a:solidFill>
                            <a:schemeClr val="bg1"/>
                          </a:solidFill>
                          <a:latin typeface="Cambria Math"/>
                          <a:sym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 smtClean="0">
                  <a:solidFill>
                    <a:schemeClr val="bg1"/>
                  </a:solidFill>
                  <a:latin typeface="宋体" pitchFamily="2" charset="-122"/>
                  <a:sym typeface="Arial" pitchFamily="34" charset="0"/>
                </a:endParaRPr>
              </a:p>
              <a:p>
                <a:r>
                  <a:rPr lang="zh-CN" altLang="en-US" sz="2800" b="1" dirty="0" smtClean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仍</a:t>
                </a:r>
                <a:r>
                  <a:rPr lang="zh-CN" altLang="en-US" sz="2800" b="1" dirty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为</a:t>
                </a:r>
                <a:r>
                  <a:rPr lang="zh-CN" altLang="en-US" sz="2800" b="1" dirty="0" smtClean="0">
                    <a:solidFill>
                      <a:schemeClr val="bg1"/>
                    </a:solidFill>
                    <a:latin typeface="宋体" pitchFamily="2" charset="-122"/>
                    <a:sym typeface="Arial" pitchFamily="34" charset="0"/>
                  </a:rPr>
                  <a:t>随机变量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019" y="1979602"/>
                <a:ext cx="2597747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4930" b="-14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118553" y="1943745"/>
                <a:ext cx="179645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/>
                          <a:sym typeface="Arial" pitchFamily="34" charset="0"/>
                        </a:rPr>
                        <m:t>函数</m:t>
                      </m:r>
                    </m:oMath>
                  </m:oMathPara>
                </a14:m>
                <a:endParaRPr lang="en-US" altLang="zh-CN" sz="2800" b="1" i="1" dirty="0" smtClean="0">
                  <a:latin typeface="Cambria Math"/>
                  <a:sym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  <a:sym typeface="Arial" pitchFamily="34" charset="0"/>
                        </a:rPr>
                        <m:t>𝒚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  <a:sym typeface="Arial" pitchFamily="34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chemeClr val="tx1"/>
                          </a:solidFill>
                          <a:latin typeface="Cambria Math"/>
                          <a:sym typeface="Arial" pitchFamily="34" charset="0"/>
                        </a:rPr>
                        <m:t>𝒈</m:t>
                      </m:r>
                      <m:r>
                        <a:rPr lang="en-US" altLang="zh-CN" sz="2800" b="1" i="1">
                          <a:solidFill>
                            <a:schemeClr val="tx1"/>
                          </a:solidFill>
                          <a:latin typeface="Cambria Math"/>
                          <a:sym typeface="Arial" pitchFamily="34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  <a:sym typeface="Arial" pitchFamily="34" charset="0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chemeClr val="tx1"/>
                          </a:solidFill>
                          <a:latin typeface="Cambria Math"/>
                          <a:sym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chemeClr val="tx1"/>
                  </a:solidFill>
                  <a:latin typeface="宋体" pitchFamily="2" charset="-122"/>
                  <a:sym typeface="Arial" pitchFamily="34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53" y="1943745"/>
                <a:ext cx="1796454" cy="9541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75836" y="2154956"/>
            <a:ext cx="100860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/>
                <a:sym typeface="Arial" pitchFamily="34" charset="0"/>
              </a:rPr>
              <a:t>已知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75837" y="4234639"/>
            <a:ext cx="100860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/>
                <a:sym typeface="Arial" pitchFamily="34" charset="0"/>
              </a:rPr>
              <a:t>问题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5837" y="908050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  <a:sym typeface="Arial" pitchFamily="34" charset="0"/>
              </a:rPr>
              <a:t>根据引例，给出如下的问题描述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0" grpId="0" animBg="1"/>
      <p:bldP spid="15" grpId="0" animBg="1"/>
      <p:bldP spid="8" grpId="0" animBg="1"/>
      <p:bldP spid="21" grpId="0" animBg="1"/>
      <p:bldP spid="23" grpId="0" animBg="1"/>
      <p:bldP spid="9" grpId="0" animBg="1"/>
      <p:bldP spid="3" grpId="0"/>
      <p:bldP spid="4" grpId="0"/>
      <p:bldP spid="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/>
              <p:cNvSpPr>
                <a:spLocks noGrp="1" noChangeArrowheads="1"/>
              </p:cNvSpPr>
              <p:nvPr/>
            </p:nvSpPr>
            <p:spPr bwMode="auto">
              <a:xfrm>
                <a:off x="400220" y="1404365"/>
                <a:ext cx="6697662" cy="9569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C00000"/>
                  </a:buClr>
                  <a:defRPr/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例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1 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设随机变量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X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的分布律如图，</a:t>
                </a:r>
                <a:endParaRPr lang="en-US" altLang="zh-CN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spcBef>
                    <a:spcPct val="20000"/>
                  </a:spcBef>
                  <a:buClr>
                    <a:srgbClr val="C00000"/>
                  </a:buClr>
                  <a:defRPr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+1</m:t>
                    </m:r>
                  </m:oMath>
                </a14:m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分布律。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chemeClr val="hlink"/>
                  </a:buClr>
                  <a:buFont typeface="Wingdings" pitchFamily="2" charset="2"/>
                  <a:buNone/>
                  <a:defRPr/>
                </a:pP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None/>
                  <a:defRPr/>
                </a:pP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</mc:Choice>
        <mc:Fallback>
          <p:sp>
            <p:nvSpPr>
              <p:cNvPr id="1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220" y="1404365"/>
                <a:ext cx="6697662" cy="956915"/>
              </a:xfrm>
              <a:prstGeom prst="rect">
                <a:avLst/>
              </a:prstGeom>
              <a:blipFill rotWithShape="1">
                <a:blip r:embed="rId4"/>
                <a:stretch>
                  <a:fillRect l="-1457" t="-5096" b="-82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24" name="组合 5"/>
          <p:cNvGrpSpPr>
            <a:grpSpLocks/>
          </p:cNvGrpSpPr>
          <p:nvPr/>
        </p:nvGrpSpPr>
        <p:grpSpPr bwMode="auto">
          <a:xfrm>
            <a:off x="7615238" y="980728"/>
            <a:ext cx="3810000" cy="1154112"/>
            <a:chOff x="6534472" y="1582738"/>
            <a:chExt cx="3810000" cy="1154112"/>
          </a:xfrm>
        </p:grpSpPr>
        <p:sp>
          <p:nvSpPr>
            <p:cNvPr id="30802" name="Line 36"/>
            <p:cNvSpPr>
              <a:spLocks noChangeShapeType="1"/>
            </p:cNvSpPr>
            <p:nvPr/>
          </p:nvSpPr>
          <p:spPr bwMode="auto">
            <a:xfrm>
              <a:off x="6563047" y="2116138"/>
              <a:ext cx="378142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803" name="Line 37"/>
            <p:cNvSpPr>
              <a:spLocks noChangeShapeType="1"/>
            </p:cNvSpPr>
            <p:nvPr/>
          </p:nvSpPr>
          <p:spPr bwMode="auto">
            <a:xfrm flipH="1">
              <a:off x="7220272" y="1582738"/>
              <a:ext cx="0" cy="11430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804" name="Object 38"/>
            <p:cNvGraphicFramePr>
              <a:graphicFrameLocks noChangeAspect="1"/>
            </p:cNvGraphicFramePr>
            <p:nvPr/>
          </p:nvGraphicFramePr>
          <p:xfrm>
            <a:off x="6534472" y="1647825"/>
            <a:ext cx="60960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04" r:id="rId5" imgW="180320" imgH="167518" progId="Equation.DSMT4">
                    <p:embed/>
                  </p:oleObj>
                </mc:Choice>
                <mc:Fallback>
                  <p:oleObj r:id="rId5" imgW="180320" imgH="167518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4472" y="1647825"/>
                          <a:ext cx="60960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5" name="Object 39"/>
            <p:cNvGraphicFramePr>
              <a:graphicFrameLocks noChangeAspect="1"/>
            </p:cNvGraphicFramePr>
            <p:nvPr/>
          </p:nvGraphicFramePr>
          <p:xfrm>
            <a:off x="6534472" y="2217738"/>
            <a:ext cx="52705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05" r:id="rId7" imgW="155027" imgH="167854" progId="Equation.DSMT4">
                    <p:embed/>
                  </p:oleObj>
                </mc:Choice>
                <mc:Fallback>
                  <p:oleObj r:id="rId7" imgW="155027" imgH="167854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4472" y="2217738"/>
                          <a:ext cx="52705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6" name="Object 40"/>
            <p:cNvGraphicFramePr>
              <a:graphicFrameLocks noChangeAspect="1"/>
            </p:cNvGraphicFramePr>
            <p:nvPr/>
          </p:nvGraphicFramePr>
          <p:xfrm>
            <a:off x="7664772" y="1643063"/>
            <a:ext cx="3937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06" r:id="rId9" imgW="128748" imgH="180320" progId="Equation.DSMT4">
                    <p:embed/>
                  </p:oleObj>
                </mc:Choice>
                <mc:Fallback>
                  <p:oleObj r:id="rId9" imgW="128748" imgH="18032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4772" y="1643063"/>
                          <a:ext cx="3937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7" name="Object 41"/>
            <p:cNvGraphicFramePr>
              <a:graphicFrameLocks noChangeAspect="1"/>
            </p:cNvGraphicFramePr>
            <p:nvPr/>
          </p:nvGraphicFramePr>
          <p:xfrm>
            <a:off x="8712522" y="1658938"/>
            <a:ext cx="2778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07" r:id="rId11" imgW="90193" imgH="167921" progId="Equation.DSMT4">
                    <p:embed/>
                  </p:oleObj>
                </mc:Choice>
                <mc:Fallback>
                  <p:oleObj r:id="rId11" imgW="90193" imgH="167921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2522" y="1658938"/>
                          <a:ext cx="277813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8" name="Object 42"/>
            <p:cNvGraphicFramePr>
              <a:graphicFrameLocks noChangeAspect="1"/>
            </p:cNvGraphicFramePr>
            <p:nvPr/>
          </p:nvGraphicFramePr>
          <p:xfrm>
            <a:off x="7526660" y="2227263"/>
            <a:ext cx="682625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08" r:id="rId13" imgW="269369" imgH="179458" progId="Equation.DSMT4">
                    <p:embed/>
                  </p:oleObj>
                </mc:Choice>
                <mc:Fallback>
                  <p:oleObj r:id="rId13" imgW="269369" imgH="179458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6660" y="2227263"/>
                          <a:ext cx="682625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9" name="Object 43"/>
            <p:cNvGraphicFramePr>
              <a:graphicFrameLocks noChangeAspect="1"/>
            </p:cNvGraphicFramePr>
            <p:nvPr/>
          </p:nvGraphicFramePr>
          <p:xfrm>
            <a:off x="9718997" y="1658938"/>
            <a:ext cx="30956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09" r:id="rId15" imgW="129006" imgH="167854" progId="Equation.DSMT4">
                    <p:embed/>
                  </p:oleObj>
                </mc:Choice>
                <mc:Fallback>
                  <p:oleObj r:id="rId15" imgW="129006" imgH="167854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8997" y="1658938"/>
                          <a:ext cx="309563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0" name="Object 44"/>
            <p:cNvGraphicFramePr>
              <a:graphicFrameLocks noChangeAspect="1"/>
            </p:cNvGraphicFramePr>
            <p:nvPr/>
          </p:nvGraphicFramePr>
          <p:xfrm>
            <a:off x="8591872" y="2243138"/>
            <a:ext cx="682625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10" r:id="rId17" imgW="269369" imgH="179458" progId="Equation.DSMT4">
                    <p:embed/>
                  </p:oleObj>
                </mc:Choice>
                <mc:Fallback>
                  <p:oleObj r:id="rId17" imgW="269369" imgH="179458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1872" y="2243138"/>
                          <a:ext cx="682625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1" name="Object 45"/>
            <p:cNvGraphicFramePr>
              <a:graphicFrameLocks noChangeAspect="1"/>
            </p:cNvGraphicFramePr>
            <p:nvPr/>
          </p:nvGraphicFramePr>
          <p:xfrm>
            <a:off x="9506272" y="2243138"/>
            <a:ext cx="682625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11" r:id="rId19" imgW="269369" imgH="179458" progId="Equation.DSMT4">
                    <p:embed/>
                  </p:oleObj>
                </mc:Choice>
                <mc:Fallback>
                  <p:oleObj r:id="rId19" imgW="269369" imgH="179458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6272" y="2243138"/>
                          <a:ext cx="682625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95"/>
          <p:cNvGrpSpPr>
            <a:grpSpLocks/>
          </p:cNvGrpSpPr>
          <p:nvPr/>
        </p:nvGrpSpPr>
        <p:grpSpPr bwMode="auto">
          <a:xfrm>
            <a:off x="6391275" y="1026765"/>
            <a:ext cx="4437063" cy="1154113"/>
            <a:chOff x="0" y="0"/>
            <a:chExt cx="6986" cy="1818"/>
          </a:xfrm>
        </p:grpSpPr>
        <p:graphicFrame>
          <p:nvGraphicFramePr>
            <p:cNvPr id="30788" name="Object 96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4560" y="683"/>
            <a:ext cx="14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12" r:id="rId21" imgW="916927" imgH="199269" progId="Equation.DSMT4">
                    <p:embed/>
                  </p:oleObj>
                </mc:Choice>
                <mc:Fallback>
                  <p:oleObj r:id="rId21" imgW="916927" imgH="199269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683"/>
                          <a:ext cx="14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89" name="Group 97"/>
            <p:cNvGrpSpPr>
              <a:grpSpLocks/>
            </p:cNvGrpSpPr>
            <p:nvPr/>
          </p:nvGrpSpPr>
          <p:grpSpPr bwMode="auto">
            <a:xfrm>
              <a:off x="0" y="0"/>
              <a:ext cx="6000" cy="1818"/>
              <a:chOff x="0" y="0"/>
              <a:chExt cx="2400" cy="727"/>
            </a:xfrm>
          </p:grpSpPr>
          <p:sp>
            <p:nvSpPr>
              <p:cNvPr id="30792" name="Line 98"/>
              <p:cNvSpPr>
                <a:spLocks noChangeShapeType="1"/>
              </p:cNvSpPr>
              <p:nvPr/>
            </p:nvSpPr>
            <p:spPr bwMode="auto">
              <a:xfrm>
                <a:off x="18" y="336"/>
                <a:ext cx="238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93" name="Line 99"/>
              <p:cNvSpPr>
                <a:spLocks noChangeShapeType="1"/>
              </p:cNvSpPr>
              <p:nvPr/>
            </p:nvSpPr>
            <p:spPr bwMode="auto">
              <a:xfrm flipH="1">
                <a:off x="432" y="0"/>
                <a:ext cx="0" cy="72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0794" name="Object 100"/>
              <p:cNvGraphicFramePr>
                <a:graphicFrameLocks noChangeAspect="1"/>
              </p:cNvGraphicFramePr>
              <p:nvPr/>
            </p:nvGraphicFramePr>
            <p:xfrm>
              <a:off x="0" y="41"/>
              <a:ext cx="38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3" r:id="rId23" imgW="179744" imgH="166984" progId="Equation.DSMT4">
                      <p:embed/>
                    </p:oleObj>
                  </mc:Choice>
                  <mc:Fallback>
                    <p:oleObj r:id="rId23" imgW="179744" imgH="166984" progId="Equation.DSMT4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1"/>
                            <a:ext cx="384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5" name="Object 101"/>
              <p:cNvGraphicFramePr>
                <a:graphicFrameLocks noChangeAspect="1"/>
              </p:cNvGraphicFramePr>
              <p:nvPr/>
            </p:nvGraphicFramePr>
            <p:xfrm>
              <a:off x="0" y="400"/>
              <a:ext cx="332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4" r:id="rId25" imgW="154408" imgH="167184" progId="Equation.DSMT4">
                      <p:embed/>
                    </p:oleObj>
                  </mc:Choice>
                  <mc:Fallback>
                    <p:oleObj r:id="rId25" imgW="154408" imgH="167184" progId="Equation.DSMT4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00"/>
                            <a:ext cx="332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6" name="Object 102"/>
              <p:cNvGraphicFramePr>
                <a:graphicFrameLocks noChangeAspect="1"/>
              </p:cNvGraphicFramePr>
              <p:nvPr/>
            </p:nvGraphicFramePr>
            <p:xfrm>
              <a:off x="712" y="38"/>
              <a:ext cx="248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5" r:id="rId27" imgW="191344" imgH="165663" progId="Equation.DSMT4">
                      <p:embed/>
                    </p:oleObj>
                  </mc:Choice>
                  <mc:Fallback>
                    <p:oleObj r:id="rId27" imgW="191344" imgH="165663" progId="Equation.DSMT4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" y="38"/>
                            <a:ext cx="248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7" name="Object 103"/>
              <p:cNvGraphicFramePr>
                <a:graphicFrameLocks noChangeAspect="1"/>
              </p:cNvGraphicFramePr>
              <p:nvPr/>
            </p:nvGraphicFramePr>
            <p:xfrm>
              <a:off x="1372" y="48"/>
              <a:ext cx="175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6" r:id="rId29" imgW="127929" imgH="179173" progId="Equation.DSMT4">
                      <p:embed/>
                    </p:oleObj>
                  </mc:Choice>
                  <mc:Fallback>
                    <p:oleObj r:id="rId29" imgW="127929" imgH="179173" progId="Equation.DSMT4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2" y="48"/>
                            <a:ext cx="175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8" name="Object 104"/>
              <p:cNvGraphicFramePr>
                <a:graphicFrameLocks noChangeAspect="1"/>
              </p:cNvGraphicFramePr>
              <p:nvPr/>
            </p:nvGraphicFramePr>
            <p:xfrm>
              <a:off x="625" y="406"/>
              <a:ext cx="430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7" r:id="rId31" imgW="242729" imgH="178605" progId="Equation.DSMT4">
                      <p:embed/>
                    </p:oleObj>
                  </mc:Choice>
                  <mc:Fallback>
                    <p:oleObj r:id="rId31" imgW="242729" imgH="178605" progId="Equation.DSMT4">
                      <p:embed/>
                      <p:pic>
                        <p:nvPicPr>
                          <p:cNvPr id="0" name="Object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5" y="406"/>
                            <a:ext cx="430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99" name="Object 105"/>
              <p:cNvGraphicFramePr>
                <a:graphicFrameLocks noChangeAspect="1"/>
              </p:cNvGraphicFramePr>
              <p:nvPr/>
            </p:nvGraphicFramePr>
            <p:xfrm>
              <a:off x="2006" y="48"/>
              <a:ext cx="195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8" r:id="rId33" imgW="89476" imgH="166585" progId="Equation.DSMT4">
                      <p:embed/>
                    </p:oleObj>
                  </mc:Choice>
                  <mc:Fallback>
                    <p:oleObj r:id="rId33" imgW="89476" imgH="166585" progId="Equation.DSMT4">
                      <p:embed/>
                      <p:pic>
                        <p:nvPicPr>
                          <p:cNvPr id="0" name="Object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6" y="48"/>
                            <a:ext cx="195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0" name="Object 106"/>
              <p:cNvGraphicFramePr>
                <a:graphicFrameLocks noChangeAspect="1"/>
              </p:cNvGraphicFramePr>
              <p:nvPr/>
            </p:nvGraphicFramePr>
            <p:xfrm>
              <a:off x="1296" y="416"/>
              <a:ext cx="430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9" r:id="rId35" imgW="242729" imgH="178605" progId="Equation.DSMT4">
                      <p:embed/>
                    </p:oleObj>
                  </mc:Choice>
                  <mc:Fallback>
                    <p:oleObj r:id="rId35" imgW="242729" imgH="178605" progId="Equation.DSMT4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416"/>
                            <a:ext cx="430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801" name="Object 107"/>
              <p:cNvGraphicFramePr>
                <a:graphicFrameLocks noChangeAspect="1"/>
              </p:cNvGraphicFramePr>
              <p:nvPr/>
            </p:nvGraphicFramePr>
            <p:xfrm>
              <a:off x="1872" y="416"/>
              <a:ext cx="430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20" r:id="rId37" imgW="230232" imgH="178747" progId="Equation.DSMT4">
                      <p:embed/>
                    </p:oleObj>
                  </mc:Choice>
                  <mc:Fallback>
                    <p:oleObj r:id="rId37" imgW="230232" imgH="178747" progId="Equation.DSMT4">
                      <p:embed/>
                      <p:pic>
                        <p:nvPicPr>
                          <p:cNvPr id="0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416"/>
                            <a:ext cx="430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90" name="Object 108"/>
            <p:cNvGraphicFramePr>
              <a:graphicFrameLocks noChangeAspect="1"/>
            </p:cNvGraphicFramePr>
            <p:nvPr/>
          </p:nvGraphicFramePr>
          <p:xfrm>
            <a:off x="6240" y="120"/>
            <a:ext cx="481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21" r:id="rId39" imgW="127980" imgH="166519" progId="Equation.DSMT4">
                    <p:embed/>
                  </p:oleObj>
                </mc:Choice>
                <mc:Fallback>
                  <p:oleObj r:id="rId39" imgW="127980" imgH="166519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0" y="120"/>
                          <a:ext cx="481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1" name="Object 109"/>
            <p:cNvGraphicFramePr>
              <a:graphicFrameLocks noChangeAspect="1"/>
            </p:cNvGraphicFramePr>
            <p:nvPr/>
          </p:nvGraphicFramePr>
          <p:xfrm>
            <a:off x="6120" y="1080"/>
            <a:ext cx="866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22" r:id="rId41" imgW="230232" imgH="178747" progId="Equation.DSMT4">
                    <p:embed/>
                  </p:oleObj>
                </mc:Choice>
                <mc:Fallback>
                  <p:oleObj r:id="rId41" imgW="230232" imgH="178747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0" y="1080"/>
                          <a:ext cx="866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785" name="Text Box 7"/>
              <p:cNvSpPr txBox="1">
                <a:spLocks noChangeArrowheads="1"/>
              </p:cNvSpPr>
              <p:nvPr/>
            </p:nvSpPr>
            <p:spPr bwMode="auto">
              <a:xfrm>
                <a:off x="527851" y="2392614"/>
                <a:ext cx="535542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：</a:t>
                </a:r>
                <a:r>
                  <a:rPr lang="en-US" altLang="zh-CN" sz="24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所有可能取值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为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:1,2,5</a:t>
                </a:r>
                <a:endParaRPr lang="en-US" altLang="zh-CN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078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7851" y="2392614"/>
                <a:ext cx="5355423" cy="461665"/>
              </a:xfrm>
              <a:prstGeom prst="rect">
                <a:avLst/>
              </a:prstGeom>
              <a:blipFill rotWithShape="1">
                <a:blip r:embed="rId43"/>
                <a:stretch>
                  <a:fillRect l="-1822" t="-11842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86171"/>
              </p:ext>
            </p:extLst>
          </p:nvPr>
        </p:nvGraphicFramePr>
        <p:xfrm>
          <a:off x="820738" y="2997200"/>
          <a:ext cx="6495363" cy="546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3" name="Equation" r:id="rId44" imgW="2527200" imgH="228600" progId="Equation.DSMT4">
                  <p:embed/>
                </p:oleObj>
              </mc:Choice>
              <mc:Fallback>
                <p:oleObj name="Equation" r:id="rId44" imgW="2527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997200"/>
                        <a:ext cx="6495363" cy="546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643237"/>
              </p:ext>
            </p:extLst>
          </p:nvPr>
        </p:nvGraphicFramePr>
        <p:xfrm>
          <a:off x="693738" y="3690939"/>
          <a:ext cx="7607300" cy="5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4" name="Equation" r:id="rId46" imgW="3009600" imgH="228600" progId="Equation.DSMT4">
                  <p:embed/>
                </p:oleObj>
              </mc:Choice>
              <mc:Fallback>
                <p:oleObj name="Equation" r:id="rId46" imgW="30096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690939"/>
                        <a:ext cx="7607300" cy="524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72124"/>
              </p:ext>
            </p:extLst>
          </p:nvPr>
        </p:nvGraphicFramePr>
        <p:xfrm>
          <a:off x="2042695" y="4509120"/>
          <a:ext cx="4392488" cy="46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5" name="Equation" r:id="rId48" imgW="1790640" imgH="203040" progId="Equation.DSMT4">
                  <p:embed/>
                </p:oleObj>
              </mc:Choice>
              <mc:Fallback>
                <p:oleObj name="Equation" r:id="rId48" imgW="17906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695" y="4509120"/>
                        <a:ext cx="4392488" cy="462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59333"/>
              </p:ext>
            </p:extLst>
          </p:nvPr>
        </p:nvGraphicFramePr>
        <p:xfrm>
          <a:off x="901700" y="5149850"/>
          <a:ext cx="71612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6" name="Equation" r:id="rId50" imgW="2565360" imgH="228600" progId="Equation.DSMT4">
                  <p:embed/>
                </p:oleObj>
              </mc:Choice>
              <mc:Fallback>
                <p:oleObj name="Equation" r:id="rId50" imgW="25653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149850"/>
                        <a:ext cx="71612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378488"/>
              </p:ext>
            </p:extLst>
          </p:nvPr>
        </p:nvGraphicFramePr>
        <p:xfrm>
          <a:off x="1344613" y="5854700"/>
          <a:ext cx="66627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7" name="Equation" r:id="rId52" imgW="2387520" imgH="203040" progId="Equation.DSMT4">
                  <p:embed/>
                </p:oleObj>
              </mc:Choice>
              <mc:Fallback>
                <p:oleObj name="Equation" r:id="rId52" imgW="23875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5854700"/>
                        <a:ext cx="66627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623888" y="5780088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或</a:t>
            </a:r>
          </a:p>
        </p:txBody>
      </p:sp>
      <p:grpSp>
        <p:nvGrpSpPr>
          <p:cNvPr id="30754" name="组合 7"/>
          <p:cNvGrpSpPr>
            <a:grpSpLocks/>
          </p:cNvGrpSpPr>
          <p:nvPr/>
        </p:nvGrpSpPr>
        <p:grpSpPr bwMode="auto">
          <a:xfrm>
            <a:off x="5411101" y="2112663"/>
            <a:ext cx="1905000" cy="762000"/>
            <a:chOff x="1147256" y="1978024"/>
            <a:chExt cx="1905000" cy="762000"/>
          </a:xfrm>
        </p:grpSpPr>
        <p:sp>
          <p:nvSpPr>
            <p:cNvPr id="30783" name="AutoShape 113"/>
            <p:cNvSpPr>
              <a:spLocks noChangeArrowheads="1"/>
            </p:cNvSpPr>
            <p:nvPr/>
          </p:nvSpPr>
          <p:spPr bwMode="auto">
            <a:xfrm>
              <a:off x="1147256" y="1978024"/>
              <a:ext cx="1905000" cy="762000"/>
            </a:xfrm>
            <a:prstGeom prst="wedgeEllipseCallout">
              <a:avLst>
                <a:gd name="adj1" fmla="val -176392"/>
                <a:gd name="adj2" fmla="val 70979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784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284478"/>
                </p:ext>
              </p:extLst>
            </p:nvPr>
          </p:nvGraphicFramePr>
          <p:xfrm>
            <a:off x="1475639" y="2095821"/>
            <a:ext cx="14287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28" name="Equation" r:id="rId54" imgW="660240" imgH="203040" progId="Equation.DSMT4">
                    <p:embed/>
                  </p:oleObj>
                </mc:Choice>
                <mc:Fallback>
                  <p:oleObj name="Equation" r:id="rId54" imgW="660240" imgH="20304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39" y="2095821"/>
                          <a:ext cx="142875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Group 46"/>
          <p:cNvGrpSpPr>
            <a:grpSpLocks/>
          </p:cNvGrpSpPr>
          <p:nvPr/>
        </p:nvGrpSpPr>
        <p:grpSpPr bwMode="auto">
          <a:xfrm>
            <a:off x="8322641" y="5514975"/>
            <a:ext cx="3781425" cy="1157288"/>
            <a:chOff x="18" y="0"/>
            <a:chExt cx="2382" cy="729"/>
          </a:xfrm>
        </p:grpSpPr>
        <p:sp>
          <p:nvSpPr>
            <p:cNvPr id="30773" name="Line 47"/>
            <p:cNvSpPr>
              <a:spLocks noChangeShapeType="1"/>
            </p:cNvSpPr>
            <p:nvPr/>
          </p:nvSpPr>
          <p:spPr bwMode="auto">
            <a:xfrm>
              <a:off x="18" y="336"/>
              <a:ext cx="2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4" name="Line 48"/>
            <p:cNvSpPr>
              <a:spLocks noChangeShapeType="1"/>
            </p:cNvSpPr>
            <p:nvPr/>
          </p:nvSpPr>
          <p:spPr bwMode="auto">
            <a:xfrm flipH="1">
              <a:off x="432" y="0"/>
              <a:ext cx="0" cy="72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77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7997115"/>
                </p:ext>
              </p:extLst>
            </p:nvPr>
          </p:nvGraphicFramePr>
          <p:xfrm>
            <a:off x="20" y="97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29" r:id="rId56" imgW="141068" imgH="166519" progId="Equation.DSMT4">
                    <p:embed/>
                  </p:oleObj>
                </mc:Choice>
                <mc:Fallback>
                  <p:oleObj r:id="rId56" imgW="141068" imgH="16651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97"/>
                          <a:ext cx="3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0471546"/>
                </p:ext>
              </p:extLst>
            </p:nvPr>
          </p:nvGraphicFramePr>
          <p:xfrm>
            <a:off x="41" y="423"/>
            <a:ext cx="3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0" r:id="rId58" imgW="154408" imgH="167184" progId="Equation.DSMT4">
                    <p:embed/>
                  </p:oleObj>
                </mc:Choice>
                <mc:Fallback>
                  <p:oleObj r:id="rId58" imgW="154408" imgH="167184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" y="423"/>
                          <a:ext cx="33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7" name="Object 51"/>
            <p:cNvGraphicFramePr>
              <a:graphicFrameLocks noChangeAspect="1"/>
            </p:cNvGraphicFramePr>
            <p:nvPr/>
          </p:nvGraphicFramePr>
          <p:xfrm>
            <a:off x="712" y="38"/>
            <a:ext cx="2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1" r:id="rId59" imgW="89476" imgH="166585" progId="Equation.DSMT4">
                    <p:embed/>
                  </p:oleObj>
                </mc:Choice>
                <mc:Fallback>
                  <p:oleObj r:id="rId59" imgW="89476" imgH="166585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38"/>
                          <a:ext cx="2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8" name="Object 52"/>
            <p:cNvGraphicFramePr>
              <a:graphicFrameLocks noChangeAspect="1"/>
            </p:cNvGraphicFramePr>
            <p:nvPr/>
          </p:nvGraphicFramePr>
          <p:xfrm>
            <a:off x="1372" y="48"/>
            <a:ext cx="17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2" r:id="rId61" imgW="127980" imgH="166519" progId="Equation.DSMT4">
                    <p:embed/>
                  </p:oleObj>
                </mc:Choice>
                <mc:Fallback>
                  <p:oleObj r:id="rId61" imgW="127980" imgH="166519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48"/>
                          <a:ext cx="17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9" name="Object 53"/>
            <p:cNvGraphicFramePr>
              <a:graphicFrameLocks noChangeAspect="1"/>
            </p:cNvGraphicFramePr>
            <p:nvPr/>
          </p:nvGraphicFramePr>
          <p:xfrm>
            <a:off x="625" y="406"/>
            <a:ext cx="43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3" r:id="rId63" imgW="242729" imgH="178605" progId="Equation.DSMT4">
                    <p:embed/>
                  </p:oleObj>
                </mc:Choice>
                <mc:Fallback>
                  <p:oleObj r:id="rId63" imgW="242729" imgH="178605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" y="406"/>
                          <a:ext cx="43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0" name="Object 54"/>
            <p:cNvGraphicFramePr>
              <a:graphicFrameLocks noChangeAspect="1"/>
            </p:cNvGraphicFramePr>
            <p:nvPr/>
          </p:nvGraphicFramePr>
          <p:xfrm>
            <a:off x="2006" y="48"/>
            <a:ext cx="19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4" r:id="rId65" imgW="115209" imgH="179173" progId="Equation.DSMT4">
                    <p:embed/>
                  </p:oleObj>
                </mc:Choice>
                <mc:Fallback>
                  <p:oleObj r:id="rId65" imgW="115209" imgH="179173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48"/>
                          <a:ext cx="19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1" name="Object 55"/>
            <p:cNvGraphicFramePr>
              <a:graphicFrameLocks noChangeAspect="1"/>
            </p:cNvGraphicFramePr>
            <p:nvPr/>
          </p:nvGraphicFramePr>
          <p:xfrm>
            <a:off x="1296" y="416"/>
            <a:ext cx="43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5" r:id="rId67" imgW="230232" imgH="178747" progId="Equation.DSMT4">
                    <p:embed/>
                  </p:oleObj>
                </mc:Choice>
                <mc:Fallback>
                  <p:oleObj r:id="rId67" imgW="230232" imgH="178747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16"/>
                          <a:ext cx="43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2" name="Object 56"/>
            <p:cNvGraphicFramePr>
              <a:graphicFrameLocks noChangeAspect="1"/>
            </p:cNvGraphicFramePr>
            <p:nvPr/>
          </p:nvGraphicFramePr>
          <p:xfrm>
            <a:off x="1872" y="416"/>
            <a:ext cx="43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36" r:id="rId69" imgW="230232" imgH="178747" progId="Equation.DSMT4">
                    <p:embed/>
                  </p:oleObj>
                </mc:Choice>
                <mc:Fallback>
                  <p:oleObj r:id="rId69" imgW="230232" imgH="178747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16"/>
                          <a:ext cx="43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2028826" y="1"/>
            <a:ext cx="8170862" cy="620687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430745"/>
                  </p:ext>
                </p:extLst>
              </p:nvPr>
            </p:nvGraphicFramePr>
            <p:xfrm>
              <a:off x="6600703" y="1212850"/>
              <a:ext cx="4824535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4907"/>
                    <a:gridCol w="964907"/>
                    <a:gridCol w="964907"/>
                    <a:gridCol w="964907"/>
                    <a:gridCol w="96490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430745"/>
                  </p:ext>
                </p:extLst>
              </p:nvPr>
            </p:nvGraphicFramePr>
            <p:xfrm>
              <a:off x="6600703" y="1212850"/>
              <a:ext cx="4824535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4907"/>
                    <a:gridCol w="964907"/>
                    <a:gridCol w="964907"/>
                    <a:gridCol w="964907"/>
                    <a:gridCol w="964907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71"/>
                          <a:stretch>
                            <a:fillRect l="-633" t="-10588" r="-401266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71"/>
                          <a:stretch>
                            <a:fillRect l="-633" t="-110588" r="-401266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格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600687"/>
                  </p:ext>
                </p:extLst>
              </p:nvPr>
            </p:nvGraphicFramePr>
            <p:xfrm>
              <a:off x="8112224" y="5198601"/>
              <a:ext cx="3528392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098"/>
                    <a:gridCol w="882098"/>
                    <a:gridCol w="882098"/>
                    <a:gridCol w="882098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微软雅黑" pitchFamily="34" charset="-122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0.5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格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600687"/>
                  </p:ext>
                </p:extLst>
              </p:nvPr>
            </p:nvGraphicFramePr>
            <p:xfrm>
              <a:off x="8112224" y="5198601"/>
              <a:ext cx="3528392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098"/>
                    <a:gridCol w="882098"/>
                    <a:gridCol w="882098"/>
                    <a:gridCol w="882098"/>
                  </a:tblGrid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72"/>
                          <a:stretch>
                            <a:fillRect l="-690" t="-10588" r="-299310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72"/>
                          <a:stretch>
                            <a:fillRect l="-690" t="-110588" r="-299310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0.5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5" name="标题 1"/>
          <p:cNvSpPr txBox="1">
            <a:spLocks/>
          </p:cNvSpPr>
          <p:nvPr/>
        </p:nvSpPr>
        <p:spPr bwMode="auto">
          <a:xfrm>
            <a:off x="97253" y="753957"/>
            <a:ext cx="6979969" cy="54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、离散型随机变量函数的分布</a:t>
            </a: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utoUpdateAnimBg="0"/>
      <p:bldP spid="30785" grpId="0"/>
      <p:bldP spid="82" grpId="0" bldLvl="0" autoUpdateAnimBg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2"/>
              <p:cNvSpPr txBox="1">
                <a:spLocks noChangeArrowheads="1"/>
              </p:cNvSpPr>
              <p:nvPr/>
            </p:nvSpPr>
            <p:spPr bwMode="auto">
              <a:xfrm>
                <a:off x="769938" y="1395413"/>
                <a:ext cx="2373312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</m:oMath>
                </a14:m>
                <a:r>
                  <a:rPr lang="en-US" altLang="zh-CN" sz="28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的概率分布</a:t>
                </a:r>
              </a:p>
            </p:txBody>
          </p:sp>
        </mc:Choice>
        <mc:Fallback xmlns="">
          <p:sp>
            <p:nvSpPr>
              <p:cNvPr id="5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938" y="1395413"/>
                <a:ext cx="2373312" cy="523875"/>
              </a:xfrm>
              <a:prstGeom prst="rect">
                <a:avLst/>
              </a:prstGeom>
              <a:blipFill rotWithShape="0">
                <a:blip r:embed="rId2"/>
                <a:stretch>
                  <a:fillRect t="-12791" r="-1795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3"/>
              <p:cNvSpPr txBox="1">
                <a:spLocks noChangeArrowheads="1"/>
              </p:cNvSpPr>
              <p:nvPr/>
            </p:nvSpPr>
            <p:spPr bwMode="auto">
              <a:xfrm>
                <a:off x="769938" y="2538413"/>
                <a:ext cx="6858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800" dirty="0" smtClean="0">
                    <a:latin typeface="微软雅黑" pitchFamily="34" charset="-122"/>
                    <a:ea typeface="微软雅黑" pitchFamily="34" charset="-122"/>
                  </a:rPr>
                  <a:t>建立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</m:oMath>
                </a14:m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取值和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</m:oMath>
                </a14:m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 取值的对应关系      </a:t>
                </a:r>
              </a:p>
            </p:txBody>
          </p:sp>
        </mc:Choice>
        <mc:Fallback xmlns="">
          <p:sp>
            <p:nvSpPr>
              <p:cNvPr id="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938" y="2538413"/>
                <a:ext cx="6858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778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695325" y="3757613"/>
            <a:ext cx="418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相应的有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91345" y="773113"/>
            <a:ext cx="936104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4980608" y="1395413"/>
                <a:ext cx="2195512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</m:oMath>
                </a14:m>
                <a:r>
                  <a:rPr lang="zh-CN" altLang="en-US" sz="2800" dirty="0">
                    <a:latin typeface="微软雅黑" pitchFamily="34" charset="-122"/>
                    <a:ea typeface="微软雅黑" pitchFamily="34" charset="-122"/>
                  </a:rPr>
                  <a:t>的概率分布</a:t>
                </a: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0608" y="1395413"/>
                <a:ext cx="2195512" cy="523875"/>
              </a:xfrm>
              <a:prstGeom prst="rect">
                <a:avLst/>
              </a:prstGeom>
              <a:blipFill rotWithShape="0">
                <a:blip r:embed="rId4"/>
                <a:stretch>
                  <a:fillRect t="-12791" r="-5000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3143250" y="1599191"/>
            <a:ext cx="1690071" cy="115664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57" name="矩形 3"/>
          <p:cNvSpPr>
            <a:spLocks noChangeArrowheads="1"/>
          </p:cNvSpPr>
          <p:nvPr/>
        </p:nvSpPr>
        <p:spPr bwMode="auto">
          <a:xfrm>
            <a:off x="721127" y="198597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关键点：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1758" name="AutoShape 113"/>
          <p:cNvSpPr>
            <a:spLocks noChangeArrowheads="1"/>
          </p:cNvSpPr>
          <p:nvPr/>
        </p:nvSpPr>
        <p:spPr bwMode="auto">
          <a:xfrm>
            <a:off x="7627938" y="4724400"/>
            <a:ext cx="1905000" cy="1004888"/>
          </a:xfrm>
          <a:prstGeom prst="wedgeEllipseCallout">
            <a:avLst>
              <a:gd name="adj1" fmla="val -159477"/>
              <a:gd name="adj2" fmla="val -121185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事件对应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概率相等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71664" y="1052736"/>
                <a:ext cx="17223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𝑌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𝑔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1052736"/>
                <a:ext cx="17223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210466" y="3125552"/>
                <a:ext cx="31422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/>
                              <a:ea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𝑌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↔{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66" y="3125552"/>
                <a:ext cx="314227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07568" y="4489956"/>
                <a:ext cx="34603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489956"/>
                <a:ext cx="3460371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765" r="-264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028826" y="1"/>
            <a:ext cx="8170862" cy="620687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6" grpId="0"/>
      <p:bldP spid="58" grpId="0" animBg="1"/>
      <p:bldP spid="59" grpId="0"/>
      <p:bldP spid="2" grpId="0" animBg="1"/>
      <p:bldP spid="31757" grpId="0"/>
      <p:bldP spid="31758" grpId="0" animBg="1"/>
      <p:bldP spid="3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 noChangeArrowheads="1"/>
          </p:cNvSpPr>
          <p:nvPr/>
        </p:nvSpPr>
        <p:spPr bwMode="auto">
          <a:xfrm>
            <a:off x="596178" y="873919"/>
            <a:ext cx="11188454" cy="12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sym typeface="Arial" charset="0"/>
              </a:rPr>
              <a:t>三十秒钟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通过某十字路口的自行车数服从参数为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泊松分布，通过的汽车数是自行车的四倍，求30秒钟内通过的汽车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辆的概率。</a:t>
            </a:r>
            <a:endParaRPr lang="zh-CN" altLang="en-US" sz="24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71588" y="2276475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</a:t>
            </a:r>
            <a:r>
              <a:rPr lang="en-US" altLang="zh-CN" sz="2400" i="1" dirty="0"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为30秒内通过的自行车数，设</a:t>
            </a:r>
            <a:r>
              <a:rPr lang="zh-CN" altLang="en-US" sz="2400" i="1" dirty="0">
                <a:latin typeface="微软雅黑" pitchFamily="34" charset="-122"/>
                <a:ea typeface="微软雅黑" pitchFamily="34" charset="-122"/>
              </a:rPr>
              <a:t>Y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为30秒内通过的汽车数.       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81025" y="229711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00000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</a:p>
        </p:txBody>
      </p:sp>
      <p:sp>
        <p:nvSpPr>
          <p:cNvPr id="32782" name="AutoShape 11"/>
          <p:cNvSpPr>
            <a:spLocks noChangeArrowheads="1"/>
          </p:cNvSpPr>
          <p:nvPr/>
        </p:nvSpPr>
        <p:spPr bwMode="auto">
          <a:xfrm>
            <a:off x="8370674" y="2688622"/>
            <a:ext cx="3225800" cy="1033013"/>
          </a:xfrm>
          <a:prstGeom prst="wedgeEllipseCallout">
            <a:avLst>
              <a:gd name="adj1" fmla="val -135993"/>
              <a:gd name="adj2" fmla="val 6505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80" name="AutoShape 14"/>
          <p:cNvSpPr>
            <a:spLocks noChangeArrowheads="1"/>
          </p:cNvSpPr>
          <p:nvPr/>
        </p:nvSpPr>
        <p:spPr bwMode="auto">
          <a:xfrm>
            <a:off x="7567613" y="4198938"/>
            <a:ext cx="3097212" cy="935038"/>
          </a:xfrm>
          <a:prstGeom prst="wedgeEllipseCallout">
            <a:avLst>
              <a:gd name="adj1" fmla="val -97452"/>
              <a:gd name="adj2" fmla="val -67240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0170" tIns="46990" rIns="90170" bIns="4699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08213" y="3702477"/>
                <a:ext cx="34084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13" y="3702477"/>
                <a:ext cx="3408434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8500924" y="3012211"/>
                <a:ext cx="2965299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↔{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24" y="3012211"/>
                <a:ext cx="296529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663225" y="4451013"/>
                <a:ext cx="2905988" cy="4308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25" y="4451013"/>
                <a:ext cx="290598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845558" y="2954101"/>
                <a:ext cx="1212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58" y="2954101"/>
                <a:ext cx="1212576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2028826" y="1"/>
            <a:ext cx="8170862" cy="620687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58888" y="4351858"/>
                <a:ext cx="57941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88" y="4351858"/>
                <a:ext cx="5794150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148826" y="5176579"/>
                <a:ext cx="5368777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i="1" smtClean="0">
                          <a:latin typeface="Cambria Math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  <a:ea typeface="Cambria Math" panose="02040503050406030204" pitchFamily="18" charset="0"/>
                        </a:rPr>
                        <m:t>=1+4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26" y="5176579"/>
                <a:ext cx="5368777" cy="95410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3"/>
              <p:cNvSpPr txBox="1"/>
              <p:nvPr/>
            </p:nvSpPr>
            <p:spPr>
              <a:xfrm>
                <a:off x="1200150" y="2954100"/>
                <a:ext cx="12956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zh-CN" altLang="en-US" sz="28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(2)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0" y="2954100"/>
                <a:ext cx="1295675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utoUpdateAnimBg="0"/>
      <p:bldP spid="16" grpId="0"/>
      <p:bldP spid="21" grpId="0" bldLvl="0" autoUpdateAnimBg="0"/>
      <p:bldP spid="32782" grpId="0" animBg="1"/>
      <p:bldP spid="32780" grpId="0" animBg="1"/>
      <p:bldP spid="2" grpId="0"/>
      <p:bldP spid="23" grpId="0" animBg="1"/>
      <p:bldP spid="24" grpId="0" animBg="1"/>
      <p:bldP spid="14" grpId="0"/>
      <p:bldP spid="3" grpId="0"/>
      <p:bldP spid="2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 noChangeArrowheads="1"/>
              </p:cNvSpPr>
              <p:nvPr/>
            </p:nvSpPr>
            <p:spPr bwMode="auto">
              <a:xfrm>
                <a:off x="378097" y="813494"/>
                <a:ext cx="11521280" cy="1198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C00000"/>
                  </a:buClr>
                  <a:defRPr/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练习：设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随机变量</a:t>
                </a:r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X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的分布律如图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 smtClean="0">
                            <a:latin typeface="Cambria Math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分布函数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chemeClr val="hlink"/>
                  </a:buClr>
                  <a:buFont typeface="Wingdings" pitchFamily="2" charset="2"/>
                  <a:buNone/>
                  <a:defRPr/>
                </a:pP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rgbClr val="C00000"/>
                  </a:buClr>
                  <a:buFont typeface="Wingdings" pitchFamily="2" charset="2"/>
                  <a:buNone/>
                  <a:defRPr/>
                </a:pPr>
                <a:r>
                  <a:rPr lang="zh-CN" altLang="en-US" sz="24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097" y="813494"/>
                <a:ext cx="11521280" cy="1198563"/>
              </a:xfrm>
              <a:prstGeom prst="rect">
                <a:avLst/>
              </a:prstGeom>
              <a:blipFill rotWithShape="1">
                <a:blip r:embed="rId2"/>
                <a:stretch>
                  <a:fillRect l="-794" t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0014"/>
              </p:ext>
            </p:extLst>
          </p:nvPr>
        </p:nvGraphicFramePr>
        <p:xfrm>
          <a:off x="3071664" y="1628800"/>
          <a:ext cx="4240388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97"/>
                <a:gridCol w="1060097"/>
                <a:gridCol w="1060097"/>
                <a:gridCol w="1060097"/>
              </a:tblGrid>
              <a:tr h="612068"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l="-575" t="-7921" r="-300000" b="-9901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16/25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1/25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378097" y="2996952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100000"/>
            </a:pP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99456" y="3068686"/>
                <a:ext cx="2322431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rgbClr val="C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𝑋</m:t>
                        </m:r>
                      </m:e>
                    </m:rad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分布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律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为：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068686"/>
                <a:ext cx="2322431" cy="395429"/>
              </a:xfrm>
              <a:prstGeom prst="rect">
                <a:avLst/>
              </a:prstGeom>
              <a:blipFill rotWithShape="1">
                <a:blip r:embed="rId4"/>
                <a:stretch>
                  <a:fillRect t="-1538" r="-183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2617"/>
              </p:ext>
            </p:extLst>
          </p:nvPr>
        </p:nvGraphicFramePr>
        <p:xfrm>
          <a:off x="2393790" y="3717032"/>
          <a:ext cx="8128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Y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16/25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8/25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1/25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8"/>
              <p:cNvSpPr txBox="1"/>
              <p:nvPr/>
            </p:nvSpPr>
            <p:spPr>
              <a:xfrm>
                <a:off x="998184" y="4869160"/>
                <a:ext cx="10354400" cy="155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zh-CN" sz="240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25</m:t>
                                        </m:r>
                                      </m:den>
                                    </m:f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24/25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≤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&lt;2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84" y="4869160"/>
                <a:ext cx="10354400" cy="15517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55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7" grpId="0" bldLvl="0" autoUpdateAnimBg="0"/>
      <p:bldP spid="2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551384" y="690539"/>
            <a:ext cx="8170862" cy="1017587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、连续型随机变量函数的分布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3946991"/>
            <a:ext cx="1781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圆角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0150" y="1844675"/>
            <a:ext cx="3527425" cy="1223963"/>
          </a:xfrm>
          <a:prstGeom prst="roundRect">
            <a:avLst/>
          </a:prstGeom>
          <a:blipFill rotWithShape="0">
            <a:blip r:embed="rId4"/>
            <a:stretch>
              <a:fillRect l="-4974" t="-1961" b="-392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右箭头 1"/>
          <p:cNvSpPr/>
          <p:nvPr/>
        </p:nvSpPr>
        <p:spPr>
          <a:xfrm>
            <a:off x="4872038" y="2599203"/>
            <a:ext cx="2303462" cy="3254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43763" y="1773238"/>
            <a:ext cx="3527425" cy="1223962"/>
          </a:xfrm>
          <a:prstGeom prst="roundRect">
            <a:avLst/>
          </a:prstGeom>
          <a:blipFill rotWithShape="0">
            <a:blip r:embed="rId5"/>
            <a:stretch>
              <a:fillRect l="-4803" t="-1951" b="-341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92586"/>
              </p:ext>
            </p:extLst>
          </p:nvPr>
        </p:nvGraphicFramePr>
        <p:xfrm>
          <a:off x="5159375" y="2049928"/>
          <a:ext cx="1597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r:id="rId6" imgW="673901" imgH="203360" progId="Equation.DSMT4">
                  <p:embed/>
                </p:oleObj>
              </mc:Choice>
              <mc:Fallback>
                <p:oleObj r:id="rId6" imgW="673901" imgH="203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049928"/>
                        <a:ext cx="1597025" cy="4953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711450" y="5518992"/>
            <a:ext cx="6329363" cy="766762"/>
            <a:chOff x="831131" y="1539330"/>
            <a:chExt cx="6330555" cy="766762"/>
          </a:xfrm>
        </p:grpSpPr>
        <p:graphicFrame>
          <p:nvGraphicFramePr>
            <p:cNvPr id="14" name="对象 3"/>
            <p:cNvGraphicFramePr>
              <a:graphicFrameLocks noChangeAspect="1"/>
            </p:cNvGraphicFramePr>
            <p:nvPr/>
          </p:nvGraphicFramePr>
          <p:xfrm>
            <a:off x="831131" y="1556792"/>
            <a:ext cx="1325562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2" name="Equation" r:id="rId8" imgW="406224" imgH="228501" progId="Equation.DSMT4">
                    <p:embed/>
                  </p:oleObj>
                </mc:Choice>
                <mc:Fallback>
                  <p:oleObj name="Equation" r:id="rId8" imgW="40622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131" y="1556792"/>
                          <a:ext cx="1325562" cy="749300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4"/>
            <p:cNvGraphicFramePr>
              <a:graphicFrameLocks noChangeAspect="1"/>
            </p:cNvGraphicFramePr>
            <p:nvPr/>
          </p:nvGraphicFramePr>
          <p:xfrm>
            <a:off x="5877399" y="1539330"/>
            <a:ext cx="1284287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3" name="Equation" r:id="rId10" imgW="393529" imgH="228501" progId="Equation.DSMT4">
                    <p:embed/>
                  </p:oleObj>
                </mc:Choice>
                <mc:Fallback>
                  <p:oleObj name="Equation" r:id="rId10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7399" y="1539330"/>
                          <a:ext cx="1284287" cy="749300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右箭头 16"/>
            <p:cNvSpPr/>
            <p:nvPr/>
          </p:nvSpPr>
          <p:spPr>
            <a:xfrm>
              <a:off x="2271265" y="1969542"/>
              <a:ext cx="3605891" cy="26193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53612" y="4872136"/>
            <a:ext cx="1111782" cy="5232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右箭头 18"/>
          <p:cNvSpPr/>
          <p:nvPr/>
        </p:nvSpPr>
        <p:spPr bwMode="auto">
          <a:xfrm rot="20102252">
            <a:off x="3255963" y="5123704"/>
            <a:ext cx="1030287" cy="2254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右箭头 19"/>
          <p:cNvSpPr/>
          <p:nvPr/>
        </p:nvSpPr>
        <p:spPr bwMode="auto">
          <a:xfrm>
            <a:off x="5573713" y="4831604"/>
            <a:ext cx="954087" cy="2047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文本框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74362" y="4879366"/>
            <a:ext cx="1111782" cy="52322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2" name="右箭头 21"/>
          <p:cNvSpPr/>
          <p:nvPr/>
        </p:nvSpPr>
        <p:spPr bwMode="auto">
          <a:xfrm rot="1891143">
            <a:off x="7700963" y="5122117"/>
            <a:ext cx="1030287" cy="227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90181" y="3632448"/>
            <a:ext cx="4127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借助分布函数作为中介桥梁</a:t>
            </a:r>
          </a:p>
        </p:txBody>
      </p:sp>
    </p:spTree>
    <p:extLst>
      <p:ext uri="{BB962C8B-B14F-4D97-AF65-F5344CB8AC3E}">
        <p14:creationId xmlns:p14="http://schemas.microsoft.com/office/powerpoint/2010/main" val="289568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" grpId="0" animBg="1"/>
      <p:bldP spid="19" grpId="0" animBg="1"/>
      <p:bldP spid="20" grpId="0" animBg="1"/>
      <p:bldP spid="2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2" name="组合 7"/>
          <p:cNvGrpSpPr>
            <a:grpSpLocks/>
          </p:cNvGrpSpPr>
          <p:nvPr/>
        </p:nvGrpSpPr>
        <p:grpSpPr bwMode="auto">
          <a:xfrm>
            <a:off x="7535863" y="3902075"/>
            <a:ext cx="1905000" cy="762000"/>
            <a:chOff x="3899694" y="2039888"/>
            <a:chExt cx="1905000" cy="762000"/>
          </a:xfrm>
        </p:grpSpPr>
        <p:sp>
          <p:nvSpPr>
            <p:cNvPr id="29707" name="AutoShape 113"/>
            <p:cNvSpPr>
              <a:spLocks noChangeArrowheads="1"/>
            </p:cNvSpPr>
            <p:nvPr/>
          </p:nvSpPr>
          <p:spPr bwMode="auto">
            <a:xfrm>
              <a:off x="3899694" y="2039888"/>
              <a:ext cx="1905000" cy="762000"/>
            </a:xfrm>
            <a:prstGeom prst="wedgeEllipseCallout">
              <a:avLst>
                <a:gd name="adj1" fmla="val -156858"/>
                <a:gd name="adj2" fmla="val 143104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170" tIns="46990" rIns="90170" bIns="4699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9708" name="对象 6"/>
            <p:cNvGraphicFramePr>
              <a:graphicFrameLocks noChangeAspect="1"/>
            </p:cNvGraphicFramePr>
            <p:nvPr/>
          </p:nvGraphicFramePr>
          <p:xfrm>
            <a:off x="4110534" y="2211598"/>
            <a:ext cx="14843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3" name="Equation" r:id="rId3" imgW="685502" imgH="177723" progId="Equation.DSMT4">
                    <p:embed/>
                  </p:oleObj>
                </mc:Choice>
                <mc:Fallback>
                  <p:oleObj name="Equation" r:id="rId3" imgW="685502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534" y="2211598"/>
                          <a:ext cx="1484313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7228" y="2919134"/>
                <a:ext cx="56166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解：（</a:t>
                </a:r>
                <a:r>
                  <a:rPr lang="en-US" altLang="zh-CN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8" y="2919134"/>
                <a:ext cx="5616624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737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55440" y="3730147"/>
                <a:ext cx="56166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所以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&lt;16</m:t>
                    </m:r>
                  </m:oMath>
                </a14:m>
                <a:endParaRPr lang="en-US" altLang="zh-CN" sz="2400" b="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3730147"/>
                <a:ext cx="5616624" cy="830997"/>
              </a:xfrm>
              <a:prstGeom prst="rect">
                <a:avLst/>
              </a:prstGeom>
              <a:blipFill rotWithShape="1">
                <a:blip r:embed="rId6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11638" y="4433242"/>
                <a:ext cx="2073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&lt;16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638" y="4433242"/>
                <a:ext cx="2073901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294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/>
          <p:cNvSpPr txBox="1">
            <a:spLocks/>
          </p:cNvSpPr>
          <p:nvPr/>
        </p:nvSpPr>
        <p:spPr bwMode="auto">
          <a:xfrm>
            <a:off x="2028826" y="1"/>
            <a:ext cx="8170862" cy="6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随机变量函数的分布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>
                <a:spLocks noGrp="1" noChangeArrowheads="1"/>
              </p:cNvSpPr>
              <p:nvPr/>
            </p:nvSpPr>
            <p:spPr bwMode="auto">
              <a:xfrm>
                <a:off x="520030" y="836712"/>
                <a:ext cx="11188454" cy="2016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C00000"/>
                  </a:buClr>
                </a:pPr>
                <a:r>
                  <a:rPr lang="zh-CN" altLang="en-US" sz="2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例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3  </a:t>
                </a: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设随机变量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  <a:ea typeface="微软雅黑" pitchFamily="34" charset="-122"/>
                        <a:sym typeface="Arial" charset="0"/>
                      </a:rPr>
                      <m:t>X</m:t>
                    </m:r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的概率密度为</a:t>
                </a:r>
                <a:endParaRPr lang="en-US" altLang="zh-CN" sz="2400" dirty="0" smtClean="0">
                  <a:latin typeface="微软雅黑" pitchFamily="34" charset="-122"/>
                  <a:ea typeface="微软雅黑" pitchFamily="34" charset="-122"/>
                  <a:sym typeface="Arial" charset="0"/>
                </a:endParaRPr>
              </a:p>
              <a:p>
                <a:pPr>
                  <a:spcBef>
                    <a:spcPct val="20000"/>
                  </a:spcBef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/>
                                    <a:ea typeface="微软雅黑" pitchFamily="34" charset="-122"/>
                                    <a:sym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/>
                                    <a:ea typeface="微软雅黑" pitchFamily="34" charset="-122"/>
                                    <a:sym typeface="Arial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/>
                                    <a:ea typeface="微软雅黑" pitchFamily="34" charset="-122"/>
                                    <a:sym typeface="Arial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      0&lt;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&lt;4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0                      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其它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    </a:t>
                </a:r>
              </a:p>
              <a:p>
                <a:pPr>
                  <a:spcBef>
                    <a:spcPct val="20000"/>
                  </a:spcBef>
                  <a:buClr>
                    <a:srgbClr val="C00000"/>
                  </a:buClr>
                </a:pPr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求</a:t>
                </a:r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+8;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/>
                        <a:ea typeface="微软雅黑" pitchFamily="34" charset="-122"/>
                        <a:sym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𝑋</m:t>
                            </m:r>
                            <m:r>
                              <a:rPr lang="en-US" altLang="zh-CN" sz="2400" b="0" i="1" smtClean="0">
                                <a:latin typeface="Cambria Math"/>
                                <a:ea typeface="微软雅黑" pitchFamily="34" charset="-122"/>
                                <a:sym typeface="Arial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/>
                            <a:ea typeface="微软雅黑" pitchFamily="34" charset="-122"/>
                            <a:sym typeface="Arial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微软雅黑" pitchFamily="34" charset="-122"/>
                    <a:ea typeface="微软雅黑" pitchFamily="34" charset="-122"/>
                    <a:sym typeface="Arial" charset="0"/>
                  </a:rPr>
                  <a:t>的概率密度函数</a:t>
                </a:r>
                <a:endParaRPr lang="zh-CN" altLang="en-US" sz="2400" dirty="0">
                  <a:latin typeface="微软雅黑" pitchFamily="34" charset="-122"/>
                  <a:ea typeface="微软雅黑" pitchFamily="34" charset="-122"/>
                  <a:sym typeface="Arial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030" y="836712"/>
                <a:ext cx="11188454" cy="2016224"/>
              </a:xfrm>
              <a:prstGeom prst="rect">
                <a:avLst/>
              </a:prstGeom>
              <a:blipFill rotWithShape="1">
                <a:blip r:embed="rId8"/>
                <a:stretch>
                  <a:fillRect l="-817" t="-2417" b="-3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2612" y="5013176"/>
                <a:ext cx="9608898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+8≤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−8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−8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12" y="5013176"/>
                <a:ext cx="9608898" cy="92217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5" grpId="0" bldLvl="0" autoUpdateAnimBg="0"/>
      <p:bldP spid="8" grpId="0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7224</TotalTime>
  <Words>2811</Words>
  <Application>Microsoft Office PowerPoint</Application>
  <PresentationFormat>自定义</PresentationFormat>
  <Paragraphs>216</Paragraphs>
  <Slides>23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杭电概率统计在线模板（终极版）</vt:lpstr>
      <vt:lpstr>自定义设计方案</vt:lpstr>
      <vt:lpstr>Equation.DSMT4</vt:lpstr>
      <vt:lpstr>Equation</vt:lpstr>
      <vt:lpstr>第二章 随机变量及其分布</vt:lpstr>
      <vt:lpstr>PowerPoint 演示文稿</vt:lpstr>
      <vt:lpstr>2.5 随机变量函数的分布</vt:lpstr>
      <vt:lpstr>2.5 随机变量函数的分布</vt:lpstr>
      <vt:lpstr>2.5 随机变量函数的分布</vt:lpstr>
      <vt:lpstr>2.5 随机变量函数的分布</vt:lpstr>
      <vt:lpstr>PowerPoint 演示文稿</vt:lpstr>
      <vt:lpstr>2、连续型随机变量函数的分布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3、连续型随机变量函数的分布（公式法）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注：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微软用户</cp:lastModifiedBy>
  <cp:revision>176</cp:revision>
  <dcterms:created xsi:type="dcterms:W3CDTF">2017-05-19T04:44:25Z</dcterms:created>
  <dcterms:modified xsi:type="dcterms:W3CDTF">2021-03-25T13:18:26Z</dcterms:modified>
</cp:coreProperties>
</file>