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354" r:id="rId4"/>
    <p:sldId id="355" r:id="rId5"/>
    <p:sldId id="356" r:id="rId6"/>
    <p:sldId id="372" r:id="rId7"/>
    <p:sldId id="357" r:id="rId8"/>
    <p:sldId id="358" r:id="rId9"/>
    <p:sldId id="359" r:id="rId10"/>
    <p:sldId id="360" r:id="rId11"/>
    <p:sldId id="362" r:id="rId12"/>
    <p:sldId id="361" r:id="rId13"/>
    <p:sldId id="363" r:id="rId14"/>
    <p:sldId id="364" r:id="rId15"/>
    <p:sldId id="365" r:id="rId16"/>
    <p:sldId id="366" r:id="rId17"/>
    <p:sldId id="367" r:id="rId18"/>
    <p:sldId id="373" r:id="rId19"/>
    <p:sldId id="368" r:id="rId20"/>
    <p:sldId id="369" r:id="rId21"/>
    <p:sldId id="370" r:id="rId22"/>
    <p:sldId id="371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8" r:id="rId33"/>
    <p:sldId id="383" r:id="rId34"/>
    <p:sldId id="384" r:id="rId35"/>
    <p:sldId id="385" r:id="rId36"/>
    <p:sldId id="386" r:id="rId37"/>
    <p:sldId id="387" r:id="rId38"/>
    <p:sldId id="389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1C54"/>
    <a:srgbClr val="E51111"/>
    <a:srgbClr val="C62918"/>
    <a:srgbClr val="F0D118"/>
    <a:srgbClr val="FF3300"/>
    <a:srgbClr val="1C4372"/>
    <a:srgbClr val="F28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2" autoAdjust="0"/>
  </p:normalViewPr>
  <p:slideViewPr>
    <p:cSldViewPr>
      <p:cViewPr varScale="1">
        <p:scale>
          <a:sx n="63" d="100"/>
          <a:sy n="63" d="100"/>
        </p:scale>
        <p:origin x="-126" y="-204"/>
      </p:cViewPr>
      <p:guideLst>
        <p:guide orient="horz" pos="212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emf"/><Relationship Id="rId1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3.wmf"/><Relationship Id="rId7" Type="http://schemas.openxmlformats.org/officeDocument/2006/relationships/image" Target="../media/image1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17.wmf"/><Relationship Id="rId2" Type="http://schemas.openxmlformats.org/officeDocument/2006/relationships/image" Target="../media/image72.wmf"/><Relationship Id="rId1" Type="http://schemas.openxmlformats.org/officeDocument/2006/relationships/image" Target="../media/image66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76.wmf"/><Relationship Id="rId7" Type="http://schemas.openxmlformats.org/officeDocument/2006/relationships/image" Target="../media/image15.wmf"/><Relationship Id="rId2" Type="http://schemas.openxmlformats.org/officeDocument/2006/relationships/image" Target="../media/image75.wmf"/><Relationship Id="rId1" Type="http://schemas.openxmlformats.org/officeDocument/2006/relationships/image" Target="../media/image66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9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60.emf"/><Relationship Id="rId1" Type="http://schemas.openxmlformats.org/officeDocument/2006/relationships/image" Target="../media/image81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527DEF5-92F6-4B37-80F8-35A0CBD431A2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50F384-B473-4607-875A-254D29706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2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FEEDA7-DB78-4D5C-858E-8375C6A544B3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B016187-AFFC-43B2-B365-79DA24EBA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91A621-38D8-46E1-9C73-9D48E390C137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246233C-560A-4F27-BCC7-32F0ED288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5F5FE0-9CF9-484D-A1DF-9D883A2688FE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288B3E8-3480-488C-8ED7-420CF89BA2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95EEDE-10A3-48D9-BFE3-63CAC9D29B5D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7CC72A6-3981-45C0-973E-0FDA408A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0C7564-94A0-41D7-BADE-AB32FCD2062B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68CDD9B-5BAE-43C4-A8EE-FEA727C8F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833259-4D65-488F-86C2-940D6E35096A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83AB7D7-F165-4090-8792-E32C8335F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ABE0AF-69DB-4709-BC81-F8544BDA11BE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920D44D-260A-4D19-818A-827A08D54C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542371-9856-44C5-BB56-4D9DA12897FB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E0032BA-CBC6-46DC-82EF-48DA741EE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B8EF99-71CF-4BFC-A06A-7F3BAF37138B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26111D5-171D-48C2-BCD9-A6A171DC75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DB91EF-1F3B-41AE-AE16-BDB1DCE09982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83A06A7-0DCA-44C5-83C8-DD45326AD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B291CAC-8DD3-4E16-BEB2-A57940119D68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4786777-6BA7-408F-9F73-D2F5A2527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3C8A23-3A9B-4DA4-8B60-7AF539BED9D1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A107578-1745-4A79-A4AF-805BC87C98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B27318-8B5D-4246-9D28-D887A2DFCBEB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FFD5707-0912-4689-A5E6-F752DC5420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0E25F8-46DA-4BE4-AA24-3B38AC5B31F7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60241F4-29D5-4200-90ED-48D4614B3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A6BA96-B28F-47BF-BAFC-1BFD954964C1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9BE5E6B-C756-4626-8E85-2E8980A9B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E6973-9468-4269-9737-ACA667E7D3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337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6A1ABE-4B55-4D6B-A9F7-C8CBF192B97D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3DE1A065-44F3-4DA4-955A-A061836BF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EDA82D-D2C4-4FC2-B350-4B6C4A05CB0C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9DFFB01-2BBF-48A8-B082-5A0CA5934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724897-DDA5-4597-A7DE-DE6521D46B78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0E88991-7914-4F16-AB08-313D2457C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198B1B0-88E3-4342-A75B-DCA69A31D95C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35928AC3-FABC-4321-B07D-E5B08CA91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F7E0BE-26B0-412E-ADB5-3C60D74B1D12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0F564E7-DDCF-4F3B-B5DF-458E0F747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7AD160-73B7-430E-9C24-9754723CEABE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F2032AE-C3A0-4483-94AC-CE73B0BA6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790C1A9-2E27-4BB4-8E5A-F587F83D76DD}" type="datetimeFigureOut">
              <a:rPr lang="zh-CN" altLang="en-US"/>
              <a:pPr>
                <a:defRPr/>
              </a:pPr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7D92E37-C378-4928-A35D-EC154CA07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" y="450169"/>
            <a:ext cx="12187684" cy="44883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114300" prst="hardEdge"/>
          </a:sp3d>
        </p:spPr>
      </p:pic>
      <p:sp>
        <p:nvSpPr>
          <p:cNvPr id="7" name="矩形 6"/>
          <p:cNvSpPr/>
          <p:nvPr/>
        </p:nvSpPr>
        <p:spPr>
          <a:xfrm>
            <a:off x="-1588" y="0"/>
            <a:ext cx="12211051" cy="476250"/>
          </a:xfrm>
          <a:prstGeom prst="rect">
            <a:avLst/>
          </a:prstGeom>
          <a:solidFill>
            <a:srgbClr val="8AB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1" dirty="0">
                <a:solidFill>
                  <a:srgbClr val="FFC000"/>
                </a:solidFill>
                <a:latin typeface="Mathematica6" pitchFamily="2" charset="0"/>
              </a:rPr>
              <a:t>                      </a:t>
            </a:r>
            <a:endParaRPr lang="zh-CN" altLang="en-US" sz="2000" b="1" dirty="0">
              <a:solidFill>
                <a:srgbClr val="FF3300"/>
              </a:solidFill>
              <a:latin typeface="Mathematica6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207567" cy="47667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9195" y="5301209"/>
            <a:ext cx="12218658" cy="1556790"/>
          </a:xfrm>
          <a:prstGeom prst="rect">
            <a:avLst/>
          </a:prstGeom>
          <a:solidFill>
            <a:srgbClr val="001C54"/>
          </a:solidFill>
          <a:ln>
            <a:noFill/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565775"/>
            <a:ext cx="11303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标题占位符 1"/>
          <p:cNvSpPr>
            <a:spLocks noGrp="1"/>
          </p:cNvSpPr>
          <p:nvPr>
            <p:ph type="title"/>
          </p:nvPr>
        </p:nvSpPr>
        <p:spPr bwMode="auto">
          <a:xfrm>
            <a:off x="966788" y="836613"/>
            <a:ext cx="98742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87488" y="2530475"/>
            <a:ext cx="9601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3" name="文本占位符 2"/>
          <p:cNvSpPr txBox="1"/>
          <p:nvPr/>
        </p:nvSpPr>
        <p:spPr>
          <a:xfrm>
            <a:off x="5475288" y="5676900"/>
            <a:ext cx="6049962" cy="995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36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826125"/>
            <a:ext cx="117951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6138863"/>
            <a:ext cx="13033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830888"/>
            <a:ext cx="1050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28247" y="4845719"/>
            <a:ext cx="12237915" cy="599504"/>
          </a:xfrm>
          <a:prstGeom prst="rect">
            <a:avLst/>
          </a:prstGeom>
          <a:solidFill>
            <a:srgbClr val="E51111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b="1">
              <a:solidFill>
                <a:srgbClr val="FFC000"/>
              </a:solidFill>
              <a:latin typeface="Mathematica6" pitchFamily="2" charset="0"/>
            </a:endParaRPr>
          </a:p>
        </p:txBody>
      </p:sp>
      <p:pic>
        <p:nvPicPr>
          <p:cNvPr id="1042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5565775"/>
            <a:ext cx="115728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27"/>
            <a:ext cx="12192001" cy="5684836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850900"/>
            <a:ext cx="109728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2047875"/>
            <a:ext cx="109728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238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4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4288"/>
            <a:ext cx="576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9.png"/><Relationship Id="rId4" Type="http://schemas.openxmlformats.org/officeDocument/2006/relationships/image" Target="../media/image20.wmf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0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wmf"/><Relationship Id="rId4" Type="http://schemas.openxmlformats.org/officeDocument/2006/relationships/oleObject" Target="../embeddings/Microsoft_Word_97_-_2003___1.doc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png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2.png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0.png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5.wmf"/><Relationship Id="rId9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14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Microsoft_Word_97_-_2003___3.doc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Microsoft_Word_97_-_2003___5.doc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Microsoft_Word_97_-_2003___4.doc"/><Relationship Id="rId10" Type="http://schemas.openxmlformats.org/officeDocument/2006/relationships/image" Target="../media/image15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17.wmf"/><Relationship Id="rId20" Type="http://schemas.openxmlformats.org/officeDocument/2006/relationships/image" Target="../media/image75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64.wmf"/><Relationship Id="rId19" Type="http://schemas.openxmlformats.org/officeDocument/2006/relationships/image" Target="../media/image74.png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3.pn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82.png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7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15.wmf"/><Relationship Id="rId17" Type="http://schemas.openxmlformats.org/officeDocument/2006/relationships/image" Target="../media/image8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74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68.bin"/><Relationship Id="rId18" Type="http://schemas.openxmlformats.org/officeDocument/2006/relationships/oleObject" Target="../embeddings/oleObject70.bin"/><Relationship Id="rId3" Type="http://schemas.openxmlformats.org/officeDocument/2006/relationships/oleObject" Target="../embeddings/oleObject63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8.wmf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80.png"/><Relationship Id="rId10" Type="http://schemas.openxmlformats.org/officeDocument/2006/relationships/image" Target="../media/image77.wmf"/><Relationship Id="rId19" Type="http://schemas.openxmlformats.org/officeDocument/2006/relationships/image" Target="../media/image16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Microsoft_Word_97_-_2003___6.doc"/><Relationship Id="rId10" Type="http://schemas.openxmlformats.org/officeDocument/2006/relationships/image" Target="../media/image83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95.png"/><Relationship Id="rId4" Type="http://schemas.openxmlformats.org/officeDocument/2006/relationships/image" Target="../media/image8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8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90.bin"/><Relationship Id="rId3" Type="http://schemas.openxmlformats.org/officeDocument/2006/relationships/image" Target="../media/image100.png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8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6.png"/><Relationship Id="rId4" Type="http://schemas.openxmlformats.org/officeDocument/2006/relationships/image" Target="../media/image12.wmf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2352674" y="908050"/>
            <a:ext cx="8567861" cy="1470025"/>
          </a:xfrm>
        </p:spPr>
        <p:txBody>
          <a:bodyPr/>
          <a:lstStyle/>
          <a:p>
            <a:pPr eaLnBrk="1" hangingPunct="1"/>
            <a:r>
              <a:rPr lang="zh-CN" altLang="en-US" sz="5400" b="1" dirty="0" smtClean="0">
                <a:latin typeface="隶书" pitchFamily="49" charset="-122"/>
                <a:ea typeface="隶书" pitchFamily="49" charset="-122"/>
                <a:sym typeface="+mn-ea"/>
              </a:rPr>
              <a:t>第三章 随机变量及其分</a:t>
            </a:r>
            <a:r>
              <a:rPr lang="zh-CN" altLang="en-US" sz="5400" b="1" dirty="0">
                <a:latin typeface="隶书" pitchFamily="49" charset="-122"/>
                <a:ea typeface="隶书" pitchFamily="49" charset="-122"/>
                <a:sym typeface="+mn-ea"/>
              </a:rPr>
              <a:t>布</a:t>
            </a:r>
            <a:endParaRPr lang="zh-CN" altLang="en-US" sz="5400" b="1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7" name="副标题 2"/>
          <p:cNvSpPr>
            <a:spLocks noGrp="1"/>
          </p:cNvSpPr>
          <p:nvPr>
            <p:ph type="subTitle" idx="1"/>
          </p:nvPr>
        </p:nvSpPr>
        <p:spPr>
          <a:xfrm>
            <a:off x="2711451" y="2708846"/>
            <a:ext cx="6912941" cy="1080194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3.1  </a:t>
            </a:r>
            <a:r>
              <a:rPr lang="zh-CN" altLang="en-US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二维随机变量</a:t>
            </a:r>
            <a:endParaRPr lang="zh-CN" altLang="en-US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509728"/>
              </p:ext>
            </p:extLst>
          </p:nvPr>
        </p:nvGraphicFramePr>
        <p:xfrm>
          <a:off x="2159001" y="2565401"/>
          <a:ext cx="77597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2" name="Equation" r:id="rId3" imgW="2438400" imgH="304800" progId="Equation.DSMT4">
                  <p:embed/>
                </p:oleObj>
              </mc:Choice>
              <mc:Fallback>
                <p:oleObj name="Equation" r:id="rId3" imgW="2438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1" y="2565401"/>
                        <a:ext cx="77597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48900"/>
              </p:ext>
            </p:extLst>
          </p:nvPr>
        </p:nvGraphicFramePr>
        <p:xfrm>
          <a:off x="2063751" y="3228069"/>
          <a:ext cx="8159749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3" name="Equation" r:id="rId5" imgW="2425700" imgH="304800" progId="Equation.DSMT4">
                  <p:embed/>
                </p:oleObj>
              </mc:Choice>
              <mc:Fallback>
                <p:oleObj name="Equation" r:id="rId5" imgW="2425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3228069"/>
                        <a:ext cx="8159749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4" name="Rectangle 6"/>
          <p:cNvSpPr>
            <a:spLocks noChangeArrowheads="1"/>
          </p:cNvSpPr>
          <p:nvPr/>
        </p:nvSpPr>
        <p:spPr bwMode="auto">
          <a:xfrm>
            <a:off x="1034571" y="1336449"/>
            <a:ext cx="1986441" cy="630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右连续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</a:rPr>
              <a:t>性</a:t>
            </a:r>
            <a:endParaRPr lang="en-US" altLang="zh-CN" sz="3200" b="1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2055" name="Text Box 7"/>
          <p:cNvSpPr txBox="1">
            <a:spLocks noChangeArrowheads="1"/>
          </p:cNvSpPr>
          <p:nvPr/>
        </p:nvSpPr>
        <p:spPr bwMode="auto">
          <a:xfrm>
            <a:off x="1202570" y="4501783"/>
            <a:ext cx="10094361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zh-CN" sz="2800" dirty="0" smtClean="0">
                <a:latin typeface="楷体_GB2312" pitchFamily="1" charset="-122"/>
                <a:ea typeface="楷体_GB2312" pitchFamily="1" charset="-122"/>
              </a:rPr>
              <a:t>对于任意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800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), 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2800" baseline="42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, 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且满足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aseline="-25000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则有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3200" i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200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32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32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)-</a:t>
            </a:r>
            <a:r>
              <a:rPr lang="en-US" altLang="zh-CN" sz="3000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0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30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32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32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)- </a:t>
            </a:r>
            <a:r>
              <a:rPr lang="en-US" altLang="zh-CN" sz="3200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 (</a:t>
            </a:r>
            <a:r>
              <a:rPr lang="en-US" altLang="zh-CN" sz="32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32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32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32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)+</a:t>
            </a:r>
            <a:r>
              <a:rPr lang="en-US" altLang="zh-CN" sz="3200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 (</a:t>
            </a:r>
            <a:r>
              <a:rPr lang="en-US" altLang="zh-CN" sz="32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32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32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32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endParaRPr lang="zh-CN" altLang="en-US" sz="32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9528" y="1970559"/>
            <a:ext cx="3366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对</a:t>
            </a:r>
            <a:r>
              <a:rPr lang="zh-CN" altLang="zh-CN" sz="2800" b="1" dirty="0" smtClean="0">
                <a:latin typeface="楷体_GB2312" pitchFamily="1" charset="-122"/>
                <a:ea typeface="楷体_GB2312" pitchFamily="1" charset="-122"/>
              </a:rPr>
              <a:t>任意</a:t>
            </a:r>
            <a:r>
              <a:rPr lang="en-US" altLang="zh-CN" sz="2800" b="1" dirty="0" smtClean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 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1018157" y="3792863"/>
            <a:ext cx="2654894" cy="584775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zh-CN" sz="3200" b="1" dirty="0">
                <a:latin typeface="楷体_GB2312" pitchFamily="1" charset="-122"/>
                <a:ea typeface="楷体_GB2312" pitchFamily="1" charset="-122"/>
              </a:rPr>
              <a:t>矩形不等式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016214" y="5488915"/>
            <a:ext cx="393643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668595" y="3828184"/>
            <a:ext cx="0" cy="1905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97162" y="4942996"/>
                <a:ext cx="12165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871" y="4942995"/>
                <a:ext cx="121655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35156" y="3958463"/>
                <a:ext cx="1223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367" y="3958463"/>
                <a:ext cx="122366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90786" y="4900847"/>
                <a:ext cx="1223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89" y="4900846"/>
                <a:ext cx="1223668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429155" y="4015181"/>
                <a:ext cx="1230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66" y="4015180"/>
                <a:ext cx="1230785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9079212" y="4462912"/>
            <a:ext cx="1603237" cy="562342"/>
          </a:xfrm>
          <a:prstGeom prst="rect">
            <a:avLst/>
          </a:prstGeom>
          <a:solidFill>
            <a:schemeClr val="tx2">
              <a:lumMod val="60000"/>
              <a:lumOff val="40000"/>
              <a:alpha val="97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430" y="692696"/>
            <a:ext cx="7503977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（四）分布函数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x, y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的基本</a:t>
            </a:r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性质（续）</a:t>
            </a:r>
            <a:endParaRPr lang="zh-CN" altLang="en-US" sz="32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3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64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64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4" grpId="0" animBg="1"/>
      <p:bldP spid="642055" grpId="0" build="allAtOnce" autoUpdateAnimBg="0"/>
      <p:bldP spid="2" grpId="0"/>
      <p:bldP spid="3" grpId="0" animBg="1"/>
      <p:bldP spid="13" grpId="0"/>
      <p:bldP spid="14" grpId="0"/>
      <p:bldP spid="15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523208" y="2488438"/>
            <a:ext cx="11089216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79376" y="673532"/>
            <a:ext cx="1036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例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 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已知二维随机变量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的分布函数为</a:t>
            </a:r>
          </a:p>
        </p:txBody>
      </p:sp>
      <p:graphicFrame>
        <p:nvGraphicFramePr>
          <p:cNvPr id="1229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152858"/>
              </p:ext>
            </p:extLst>
          </p:nvPr>
        </p:nvGraphicFramePr>
        <p:xfrm>
          <a:off x="2054225" y="1065213"/>
          <a:ext cx="84105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8" name="Equation" r:id="rId3" imgW="2857320" imgH="393480" progId="Equation.DSMT4">
                  <p:embed/>
                </p:oleObj>
              </mc:Choice>
              <mc:Fallback>
                <p:oleObj name="Equation" r:id="rId3" imgW="2857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1065213"/>
                        <a:ext cx="84105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696089" y="2655888"/>
            <a:ext cx="142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解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:</a:t>
            </a:r>
          </a:p>
        </p:txBody>
      </p:sp>
      <p:graphicFrame>
        <p:nvGraphicFramePr>
          <p:cNvPr id="64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34692"/>
              </p:ext>
            </p:extLst>
          </p:nvPr>
        </p:nvGraphicFramePr>
        <p:xfrm>
          <a:off x="1871531" y="4091215"/>
          <a:ext cx="8448939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9" name="Equation" r:id="rId5" imgW="2501900" imgH="406400" progId="Equation.DSMT4">
                  <p:embed/>
                </p:oleObj>
              </mc:Choice>
              <mc:Fallback>
                <p:oleObj name="Equation" r:id="rId5" imgW="2501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531" y="4091215"/>
                        <a:ext cx="8448939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012206"/>
              </p:ext>
            </p:extLst>
          </p:nvPr>
        </p:nvGraphicFramePr>
        <p:xfrm>
          <a:off x="1717873" y="4778376"/>
          <a:ext cx="389466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0" name="Equation" r:id="rId7" imgW="1459866" imgH="406224" progId="Equation.DSMT4">
                  <p:embed/>
                </p:oleObj>
              </mc:Choice>
              <mc:Fallback>
                <p:oleObj name="Equation" r:id="rId7" imgW="145986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873" y="4778376"/>
                        <a:ext cx="3894667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7164"/>
              </p:ext>
            </p:extLst>
          </p:nvPr>
        </p:nvGraphicFramePr>
        <p:xfrm>
          <a:off x="1370392" y="5539920"/>
          <a:ext cx="104648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1" name="Equation" r:id="rId9" imgW="4140200" imgH="406400" progId="Equation.DSMT4">
                  <p:embed/>
                </p:oleObj>
              </mc:Choice>
              <mc:Fallback>
                <p:oleObj name="Equation" r:id="rId9" imgW="4140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92" y="5539920"/>
                        <a:ext cx="104648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8"/>
          <p:cNvSpPr>
            <a:spLocks noChangeArrowheads="1"/>
          </p:cNvSpPr>
          <p:nvPr/>
        </p:nvSpPr>
        <p:spPr bwMode="auto">
          <a:xfrm>
            <a:off x="1438807" y="1919165"/>
            <a:ext cx="544358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）求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常数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A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B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C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. 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  2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）求</a:t>
            </a:r>
          </a:p>
        </p:txBody>
      </p:sp>
      <p:graphicFrame>
        <p:nvGraphicFramePr>
          <p:cNvPr id="1230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955472"/>
              </p:ext>
            </p:extLst>
          </p:nvPr>
        </p:nvGraphicFramePr>
        <p:xfrm>
          <a:off x="5591944" y="2000128"/>
          <a:ext cx="441925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2" name="Equation" r:id="rId11" imgW="1524000" imgH="203200" progId="Equation.DSMT4">
                  <p:embed/>
                </p:oleObj>
              </mc:Choice>
              <mc:Fallback>
                <p:oleObj name="Equation" r:id="rId11" imgW="1524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2000128"/>
                        <a:ext cx="441925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88192" y="3387028"/>
                <a:ext cx="5560753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sz="2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−∞,−∞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n-US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n-US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144" y="3387027"/>
                <a:ext cx="5488234" cy="77226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728075" y="2529313"/>
                <a:ext cx="5063822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sz="2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∞,∞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n-US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n-US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56" y="2529312"/>
                <a:ext cx="4991303" cy="77226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3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44454" y="90079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设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41400" y="2434782"/>
            <a:ext cx="553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解：</a:t>
            </a:r>
            <a:r>
              <a:rPr lang="zh-CN" altLang="en-US" sz="2800" b="1" dirty="0">
                <a:latin typeface="+mn-ea"/>
                <a:ea typeface="+mn-ea"/>
              </a:rPr>
              <a:t>由图形我注意到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555101" y="5501686"/>
            <a:ext cx="6593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不满足性质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，因此 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不能！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354436" y="612646"/>
                <a:ext cx="4723986" cy="1011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&lt;1,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≥1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27" y="612645"/>
                <a:ext cx="4723986" cy="10114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248205" y="1710901"/>
            <a:ext cx="9902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讨论：这个函数能否称为二维</a:t>
            </a:r>
            <a:r>
              <a:rPr lang="en-US" altLang="zh-CN" sz="2800" b="1" i="1" dirty="0" smtClean="0"/>
              <a:t>r. v</a:t>
            </a:r>
            <a:r>
              <a:rPr lang="en-US" altLang="zh-CN" sz="2800" b="1" i="1" dirty="0"/>
              <a:t>.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的分布函数？</a:t>
            </a:r>
            <a:endParaRPr lang="zh-CN" alt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49014" y="3281450"/>
            <a:ext cx="575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F(2,,2)-F(2,0)-F(0,2)+F(0,0)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55494" y="4135652"/>
                <a:ext cx="2718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1−1−1+0</m:t>
                      </m:r>
                    </m:oMath>
                  </m:oMathPara>
                </a14:m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" y="4135652"/>
                <a:ext cx="271067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55494" y="4878602"/>
                <a:ext cx="1775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=−1&lt;0</m:t>
                      </m:r>
                    </m:oMath>
                  </m:oMathPara>
                </a14:m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" y="4878602"/>
                <a:ext cx="180805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055494" y="857248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2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9087" y="3936689"/>
                <a:ext cx="64353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？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0&lt;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≤2, 0&lt;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≤2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15" y="3936689"/>
                <a:ext cx="4826543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0"/>
          <p:cNvGrpSpPr>
            <a:grpSpLocks/>
          </p:cNvGrpSpPr>
          <p:nvPr/>
        </p:nvGrpSpPr>
        <p:grpSpPr bwMode="auto">
          <a:xfrm>
            <a:off x="8139088" y="2724365"/>
            <a:ext cx="3651250" cy="2306637"/>
            <a:chOff x="2832" y="1471"/>
            <a:chExt cx="2300" cy="1937"/>
          </a:xfrm>
        </p:grpSpPr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2832" y="297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 flipV="1">
              <a:off x="3264" y="1584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4886" y="2914"/>
              <a:ext cx="24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x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3053" y="1471"/>
              <a:ext cx="24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y</a:t>
              </a:r>
            </a:p>
          </p:txBody>
        </p:sp>
      </p:grp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8215288" y="3386352"/>
            <a:ext cx="2057400" cy="1543050"/>
          </a:xfrm>
          <a:prstGeom prst="line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 rot="2786127">
            <a:off x="8898707" y="4411083"/>
            <a:ext cx="16446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/>
              <a:t>x+ y = </a:t>
            </a:r>
            <a:r>
              <a:rPr lang="en-US" altLang="zh-CN" sz="3200"/>
              <a:t>1</a:t>
            </a:r>
            <a:endParaRPr lang="en-US" altLang="zh-CN" sz="3200" i="1"/>
          </a:p>
        </p:txBody>
      </p:sp>
      <p:grpSp>
        <p:nvGrpSpPr>
          <p:cNvPr id="56" name="Group 41"/>
          <p:cNvGrpSpPr>
            <a:grpSpLocks/>
          </p:cNvGrpSpPr>
          <p:nvPr/>
        </p:nvGrpSpPr>
        <p:grpSpPr bwMode="auto">
          <a:xfrm>
            <a:off x="8443888" y="2992652"/>
            <a:ext cx="2514600" cy="1885950"/>
            <a:chOff x="3024" y="1824"/>
            <a:chExt cx="1584" cy="1584"/>
          </a:xfrm>
        </p:grpSpPr>
        <p:sp>
          <p:nvSpPr>
            <p:cNvPr id="57" name="Line 14"/>
            <p:cNvSpPr>
              <a:spLocks noChangeShapeType="1"/>
            </p:cNvSpPr>
            <p:nvPr/>
          </p:nvSpPr>
          <p:spPr bwMode="auto">
            <a:xfrm flipV="1">
              <a:off x="3024" y="1824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 flipV="1">
              <a:off x="3120" y="1920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 flipV="1">
              <a:off x="3216" y="2016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17"/>
            <p:cNvSpPr>
              <a:spLocks noChangeShapeType="1"/>
            </p:cNvSpPr>
            <p:nvPr/>
          </p:nvSpPr>
          <p:spPr bwMode="auto">
            <a:xfrm flipV="1">
              <a:off x="3312" y="2112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18"/>
            <p:cNvSpPr>
              <a:spLocks noChangeShapeType="1"/>
            </p:cNvSpPr>
            <p:nvPr/>
          </p:nvSpPr>
          <p:spPr bwMode="auto">
            <a:xfrm flipV="1">
              <a:off x="3408" y="2208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19"/>
            <p:cNvSpPr>
              <a:spLocks noChangeShapeType="1"/>
            </p:cNvSpPr>
            <p:nvPr/>
          </p:nvSpPr>
          <p:spPr bwMode="auto">
            <a:xfrm flipV="1">
              <a:off x="3504" y="2304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 flipV="1">
              <a:off x="3600" y="2400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21"/>
            <p:cNvSpPr>
              <a:spLocks noChangeShapeType="1"/>
            </p:cNvSpPr>
            <p:nvPr/>
          </p:nvSpPr>
          <p:spPr bwMode="auto">
            <a:xfrm flipV="1">
              <a:off x="3696" y="2496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3792" y="2592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 flipV="1">
              <a:off x="3888" y="2688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 flipV="1">
              <a:off x="3984" y="2784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V="1">
              <a:off x="4080" y="2880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 flipV="1">
              <a:off x="4176" y="2976"/>
              <a:ext cx="432" cy="4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0" name="Group 44"/>
          <p:cNvGrpSpPr>
            <a:grpSpLocks/>
          </p:cNvGrpSpPr>
          <p:nvPr/>
        </p:nvGrpSpPr>
        <p:grpSpPr bwMode="auto">
          <a:xfrm>
            <a:off x="7918425" y="3976902"/>
            <a:ext cx="1079500" cy="838200"/>
            <a:chOff x="2693" y="2582"/>
            <a:chExt cx="680" cy="705"/>
          </a:xfrm>
        </p:grpSpPr>
        <p:sp>
          <p:nvSpPr>
            <p:cNvPr id="71" name="Text Box 27"/>
            <p:cNvSpPr txBox="1">
              <a:spLocks noChangeArrowheads="1"/>
            </p:cNvSpPr>
            <p:nvPr/>
          </p:nvSpPr>
          <p:spPr bwMode="auto">
            <a:xfrm>
              <a:off x="3166" y="2796"/>
              <a:ext cx="207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FF"/>
                  </a:solidFill>
                </a:rPr>
                <a:t>•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2693" y="2582"/>
              <a:ext cx="64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FF"/>
                  </a:solidFill>
                </a:rPr>
                <a:t>(0,0)</a:t>
              </a:r>
            </a:p>
          </p:txBody>
        </p:sp>
      </p:grpSp>
      <p:grpSp>
        <p:nvGrpSpPr>
          <p:cNvPr id="73" name="Group 45"/>
          <p:cNvGrpSpPr>
            <a:grpSpLocks/>
          </p:cNvGrpSpPr>
          <p:nvPr/>
        </p:nvGrpSpPr>
        <p:grpSpPr bwMode="auto">
          <a:xfrm>
            <a:off x="10199663" y="4034052"/>
            <a:ext cx="1147762" cy="782638"/>
            <a:chOff x="4130" y="2631"/>
            <a:chExt cx="723" cy="657"/>
          </a:xfrm>
        </p:grpSpPr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4130" y="2797"/>
              <a:ext cx="207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FF"/>
                  </a:solidFill>
                </a:rPr>
                <a:t>•</a:t>
              </a:r>
            </a:p>
          </p:txBody>
        </p:sp>
        <p:sp>
          <p:nvSpPr>
            <p:cNvPr id="75" name="Text Box 32"/>
            <p:cNvSpPr txBox="1">
              <a:spLocks noChangeArrowheads="1"/>
            </p:cNvSpPr>
            <p:nvPr/>
          </p:nvSpPr>
          <p:spPr bwMode="auto">
            <a:xfrm>
              <a:off x="4207" y="2631"/>
              <a:ext cx="64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FF"/>
                  </a:solidFill>
                </a:rPr>
                <a:t>(2,0)</a:t>
              </a:r>
            </a:p>
          </p:txBody>
        </p:sp>
      </p:grpSp>
      <p:grpSp>
        <p:nvGrpSpPr>
          <p:cNvPr id="76" name="Group 46"/>
          <p:cNvGrpSpPr>
            <a:grpSpLocks/>
          </p:cNvGrpSpPr>
          <p:nvPr/>
        </p:nvGrpSpPr>
        <p:grpSpPr bwMode="auto">
          <a:xfrm>
            <a:off x="10196488" y="2924390"/>
            <a:ext cx="1177925" cy="619125"/>
            <a:chOff x="4128" y="1699"/>
            <a:chExt cx="742" cy="520"/>
          </a:xfrm>
        </p:grpSpPr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4128" y="1728"/>
              <a:ext cx="207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FF"/>
                  </a:solidFill>
                </a:rPr>
                <a:t>•</a:t>
              </a:r>
            </a:p>
          </p:txBody>
        </p:sp>
        <p:sp>
          <p:nvSpPr>
            <p:cNvPr id="78" name="Text Box 33"/>
            <p:cNvSpPr txBox="1">
              <a:spLocks noChangeArrowheads="1"/>
            </p:cNvSpPr>
            <p:nvPr/>
          </p:nvSpPr>
          <p:spPr bwMode="auto">
            <a:xfrm>
              <a:off x="4224" y="1699"/>
              <a:ext cx="64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FF"/>
                  </a:solidFill>
                </a:rPr>
                <a:t>(2,2)</a:t>
              </a:r>
            </a:p>
          </p:txBody>
        </p:sp>
      </p:grpSp>
      <p:grpSp>
        <p:nvGrpSpPr>
          <p:cNvPr id="79" name="Group 47"/>
          <p:cNvGrpSpPr>
            <a:grpSpLocks/>
          </p:cNvGrpSpPr>
          <p:nvPr/>
        </p:nvGrpSpPr>
        <p:grpSpPr bwMode="auto">
          <a:xfrm>
            <a:off x="7896200" y="2959315"/>
            <a:ext cx="1104900" cy="584200"/>
            <a:chOff x="2679" y="1728"/>
            <a:chExt cx="696" cy="491"/>
          </a:xfrm>
        </p:grpSpPr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3168" y="1728"/>
              <a:ext cx="207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FF"/>
                  </a:solidFill>
                </a:rPr>
                <a:t>•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2679" y="1728"/>
              <a:ext cx="64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FF"/>
                  </a:solidFill>
                </a:rPr>
                <a:t>(0,2)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8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5" grpId="0"/>
      <p:bldP spid="46" grpId="0"/>
      <p:bldP spid="47" grpId="0"/>
      <p:bldP spid="2" grpId="0"/>
      <p:bldP spid="2" grpId="1"/>
      <p:bldP spid="54" grpId="0" animBg="1"/>
      <p:bldP spid="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966947" y="2868378"/>
            <a:ext cx="4737100" cy="2306638"/>
            <a:chOff x="2832" y="1471"/>
            <a:chExt cx="2238" cy="1937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2832" y="297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V="1">
              <a:off x="3264" y="1584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886" y="2914"/>
              <a:ext cx="184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x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053" y="1471"/>
              <a:ext cx="184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y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6329147" y="2984266"/>
            <a:ext cx="2032000" cy="977900"/>
            <a:chOff x="4080" y="1152"/>
            <a:chExt cx="960" cy="821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080" y="1968"/>
              <a:ext cx="960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4080" y="1152"/>
              <a:ext cx="0" cy="816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4128" y="1152"/>
              <a:ext cx="816" cy="816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4320" y="1274"/>
              <a:ext cx="694" cy="694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V="1">
              <a:off x="4512" y="1440"/>
              <a:ext cx="528" cy="52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4673" y="1680"/>
              <a:ext cx="319" cy="293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4896" y="1824"/>
              <a:ext cx="144" cy="144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4080" y="1152"/>
              <a:ext cx="480" cy="48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4080" y="1178"/>
              <a:ext cx="624" cy="624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4080" y="1152"/>
              <a:ext cx="288" cy="28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4080" y="1152"/>
              <a:ext cx="144" cy="144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6125953" y="3995504"/>
            <a:ext cx="412750" cy="1196975"/>
            <a:chOff x="4316" y="1968"/>
            <a:chExt cx="195" cy="1005"/>
          </a:xfrm>
        </p:grpSpPr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4431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316" y="2482"/>
              <a:ext cx="195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a</a:t>
              </a:r>
            </a:p>
          </p:txBody>
        </p:sp>
      </p:grpSp>
      <p:grpSp>
        <p:nvGrpSpPr>
          <p:cNvPr id="23" name="Group 35"/>
          <p:cNvGrpSpPr>
            <a:grpSpLocks/>
          </p:cNvGrpSpPr>
          <p:nvPr/>
        </p:nvGrpSpPr>
        <p:grpSpPr bwMode="auto">
          <a:xfrm>
            <a:off x="4339480" y="3731978"/>
            <a:ext cx="1962149" cy="584595"/>
            <a:chOff x="3491" y="1749"/>
            <a:chExt cx="927" cy="490"/>
          </a:xfrm>
        </p:grpSpPr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H="1">
              <a:off x="369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3491" y="1749"/>
              <a:ext cx="184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c</a:t>
              </a:r>
            </a:p>
          </p:txBody>
        </p:sp>
      </p:grp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5368180" y="3827229"/>
            <a:ext cx="1032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5344896" y="2508017"/>
            <a:ext cx="171026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 , 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7556814" y="2534548"/>
            <a:ext cx="1527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, 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7649948" y="3870092"/>
            <a:ext cx="1847849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, c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3672" y="1753652"/>
                <a:ext cx="4870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1753652"/>
                <a:ext cx="487011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1384" y="674693"/>
                <a:ext cx="1075319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latin typeface="+mn-ea"/>
                  </a:rPr>
                  <a:t>3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已知二维 </a:t>
                </a:r>
                <a:r>
                  <a:rPr lang="en-US" altLang="zh-CN" sz="2800" i="1" dirty="0" smtClean="0">
                    <a:latin typeface="Times New Roman" pitchFamily="18" charset="0"/>
                    <a:cs typeface="Times New Roman" pitchFamily="18" charset="0"/>
                  </a:rPr>
                  <a:t>r. v. (X,Y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，其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分布函数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/>
                        <a:cs typeface="Times New Roman" pitchFamily="18" charset="0"/>
                      </a:rPr>
                      <m:t>为</m:t>
                    </m:r>
                    <m:r>
                      <a:rPr lang="en-US" altLang="zh-CN" sz="2800" i="1">
                        <a:latin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           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问：是否有下列等式成立？</a:t>
                </a:r>
                <a:r>
                  <a:rPr lang="en-US" altLang="zh-CN" sz="2800" dirty="0" smtClean="0">
                    <a:latin typeface="+mn-ea"/>
                  </a:rPr>
                  <a:t> </a:t>
                </a:r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674693"/>
                <a:ext cx="10753195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134" t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47528" y="5703483"/>
            <a:ext cx="964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提示：通常</a:t>
            </a:r>
            <a:r>
              <a:rPr lang="zh-CN" altLang="en-US" sz="2800" dirty="0" smtClean="0"/>
              <a:t>此等式是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不成立</a:t>
            </a:r>
            <a:r>
              <a:rPr lang="zh-CN" altLang="en-US" sz="2800" dirty="0" smtClean="0"/>
              <a:t>的（如图，</a:t>
            </a:r>
            <a:r>
              <a:rPr lang="zh-CN" altLang="en-US" sz="2800" b="1" dirty="0">
                <a:solidFill>
                  <a:srgbClr val="FF0000"/>
                </a:solidFill>
              </a:rPr>
              <a:t>构建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广义矩形区域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950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8" grpId="0" autoUpdateAnimBg="0"/>
      <p:bldP spid="29" grpId="0" autoUpdateAnimBg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7408" y="688688"/>
            <a:ext cx="3990772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二、二维离散型 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r. v. </a:t>
            </a:r>
            <a:endParaRPr lang="zh-CN" altLang="en-US" sz="32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839416" y="1844824"/>
                <a:ext cx="10580579" cy="114828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1" charset="-122"/>
                  </a:rPr>
                  <a:t> 定义：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如果二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维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随机变量 </a:t>
                </a:r>
                <a:r>
                  <a:rPr lang="en-US" altLang="zh-CN" sz="2800" dirty="0" smtClean="0">
                    <a:latin typeface="Times New Roman" pitchFamily="18" charset="0"/>
                    <a:ea typeface="楷体_GB2312" pitchFamily="1" charset="-122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</a:rPr>
                  <a:t>X</a:t>
                </a:r>
                <a:r>
                  <a:rPr lang="en-US" altLang="zh-CN" sz="2800" dirty="0" smtClean="0">
                    <a:latin typeface="Times New Roman" pitchFamily="18" charset="0"/>
                    <a:ea typeface="楷体_GB2312" pitchFamily="1" charset="-122"/>
                  </a:rPr>
                  <a:t>, </a:t>
                </a:r>
                <a:r>
                  <a:rPr lang="en-US" altLang="zh-CN" sz="2800" i="1" dirty="0" smtClean="0">
                    <a:latin typeface="Times New Roman" pitchFamily="18" charset="0"/>
                    <a:ea typeface="楷体_GB2312" pitchFamily="1" charset="-122"/>
                  </a:rPr>
                  <a:t>Y</a:t>
                </a:r>
                <a:r>
                  <a:rPr lang="en-US" altLang="zh-CN" sz="2800" dirty="0" smtClean="0">
                    <a:latin typeface="Times New Roman" pitchFamily="18" charset="0"/>
                    <a:ea typeface="楷体_GB2312" pitchFamily="1" charset="-122"/>
                  </a:rPr>
                  <a:t>) 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的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所有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可能的取值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为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有限组或者可列无限组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/>
                            <a:ea typeface="楷体_GB2312" pitchFamily="1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/>
                                <a:ea typeface="楷体_GB2312" pitchFamily="1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  <a:ea typeface="楷体_GB2312" pitchFamily="1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  <a:ea typeface="楷体_GB2312" pitchFamily="1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/>
                            <a:ea typeface="楷体_GB2312" pitchFamily="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/>
                                <a:ea typeface="楷体_GB2312" pitchFamily="1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  <a:ea typeface="楷体_GB2312" pitchFamily="1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  <a:ea typeface="楷体_GB2312" pitchFamily="1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/>
                        <a:ea typeface="楷体_GB2312" pitchFamily="1" charset="-122"/>
                      </a:rPr>
                      <m:t>,  </m:t>
                    </m:r>
                    <m:r>
                      <a:rPr lang="en-US" altLang="zh-CN" sz="2800" b="0" i="1" dirty="0" smtClean="0">
                        <a:latin typeface="Cambria Math"/>
                        <a:ea typeface="楷体_GB2312" pitchFamily="1" charset="-122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/>
                        <a:ea typeface="楷体_GB2312" pitchFamily="1" charset="-122"/>
                      </a:rPr>
                      <m:t>, </m:t>
                    </m:r>
                    <m:r>
                      <a:rPr lang="en-US" altLang="zh-CN" sz="2800" b="0" i="1" dirty="0" smtClean="0">
                        <a:latin typeface="Cambria Math"/>
                        <a:ea typeface="楷体_GB2312" pitchFamily="1" charset="-122"/>
                      </a:rPr>
                      <m:t>𝑗</m:t>
                    </m:r>
                    <m:r>
                      <a:rPr lang="en-US" altLang="zh-CN" sz="2800" b="0" i="1" dirty="0" smtClean="0">
                        <a:latin typeface="Cambria Math"/>
                        <a:ea typeface="楷体_GB2312" pitchFamily="1" charset="-122"/>
                      </a:rPr>
                      <m:t>=1,2,…</m:t>
                    </m:r>
                  </m:oMath>
                </a14:m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，</a:t>
                </a:r>
                <a:r>
                  <a:rPr lang="zh-CN" altLang="zh-CN" sz="2800" dirty="0">
                    <a:latin typeface="Times New Roman" pitchFamily="18" charset="0"/>
                    <a:ea typeface="楷体_GB2312" pitchFamily="1" charset="-122"/>
                  </a:rPr>
                  <a:t>则称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</a:rPr>
                  <a:t>X</a:t>
                </a:r>
                <a:r>
                  <a:rPr lang="en-US" altLang="zh-CN" sz="2800" dirty="0" smtClean="0">
                    <a:latin typeface="Times New Roman" pitchFamily="18" charset="0"/>
                    <a:ea typeface="楷体_GB2312" pitchFamily="1" charset="-122"/>
                  </a:rPr>
                  <a:t>, </a:t>
                </a:r>
                <a:r>
                  <a:rPr lang="en-US" altLang="zh-CN" sz="2800" i="1" dirty="0" smtClean="0">
                    <a:latin typeface="Times New Roman" pitchFamily="18" charset="0"/>
                    <a:ea typeface="楷体_GB2312" pitchFamily="1" charset="-122"/>
                  </a:rPr>
                  <a:t>Y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)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为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1" charset="-122"/>
                  </a:rPr>
                  <a:t>二维离散型随机变量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1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416" y="1844824"/>
                <a:ext cx="10580579" cy="1148283"/>
              </a:xfrm>
              <a:prstGeom prst="rect">
                <a:avLst/>
              </a:prstGeom>
              <a:blipFill rotWithShape="1">
                <a:blip r:embed="rId2"/>
                <a:stretch>
                  <a:fillRect l="-1151" t="-5789" r="-403" b="-5789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9416" y="3356992"/>
            <a:ext cx="10425157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    </a:t>
            </a:r>
            <a:endParaRPr lang="zh-CN" altLang="en-US" sz="2800" dirty="0">
              <a:solidFill>
                <a:schemeClr val="folHlink"/>
              </a:solidFill>
              <a:latin typeface="Times New Roman" pitchFamily="18" charset="0"/>
              <a:ea typeface="楷体_GB2312" pitchFamily="1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858780" y="3502332"/>
                <a:ext cx="928968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袋中有2只白球3只黑球，做有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放回</a:t>
                </a:r>
                <a:r>
                  <a:rPr lang="zh-CN" altLang="en-US" sz="2800" dirty="0" smtClean="0"/>
                  <a:t>摸球试验，摸球两次，每次取一个。定义：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X</a:t>
                </a:r>
                <a:r>
                  <a:rPr lang="zh-CN" altLang="en-US" sz="2800" dirty="0"/>
                  <a:t>为第一次摸得的白球数，</a:t>
                </a:r>
                <a:r>
                  <a:rPr lang="en-US" altLang="zh-CN" sz="2800" i="1" dirty="0">
                    <a:latin typeface="Times New Roman" pitchFamily="18" charset="0"/>
                  </a:rPr>
                  <a:t>Y</a:t>
                </a:r>
                <a:r>
                  <a:rPr lang="zh-CN" altLang="en-US" sz="2800" dirty="0"/>
                  <a:t>为第二次摸得的白球数</a:t>
                </a:r>
                <a:r>
                  <a:rPr lang="zh-CN" altLang="en-US" sz="2800" dirty="0" smtClean="0"/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的所有可能取值为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780" y="3502332"/>
                <a:ext cx="9289680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1378" t="-6167" b="-9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842780" y="3487618"/>
            <a:ext cx="10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例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2907061" y="5111606"/>
            <a:ext cx="3765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0,0),(0,1),(1,0),(1,1)</a:t>
            </a:r>
          </a:p>
        </p:txBody>
      </p:sp>
    </p:spTree>
    <p:extLst>
      <p:ext uri="{BB962C8B-B14F-4D97-AF65-F5344CB8AC3E}">
        <p14:creationId xmlns:p14="http://schemas.microsoft.com/office/powerpoint/2010/main" val="29697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7" grpId="0" autoUpdateAnimBg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5704" y="1714415"/>
            <a:ext cx="9600662" cy="5663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     若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二维离散型随机变量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)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取每对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x</a:t>
            </a:r>
            <a:r>
              <a:rPr lang="en-US" altLang="zh-CN" sz="2800" i="1" baseline="-250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i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y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j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)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的概率为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p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ij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, 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即</a:t>
            </a:r>
            <a:r>
              <a:rPr lang="zh-CN" altLang="zh-CN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  </a:t>
            </a:r>
            <a:endParaRPr lang="zh-CN" altLang="en-US" sz="2800" dirty="0">
              <a:latin typeface="Times New Roman" pitchFamily="18" charset="0"/>
              <a:ea typeface="楷体_GB2312" pitchFamily="1" charset="-122"/>
              <a:cs typeface="Times New Roman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7408" y="819984"/>
            <a:ext cx="7399783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（一）二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维离散型 </a:t>
            </a:r>
            <a:r>
              <a:rPr lang="en-US" altLang="zh-CN" sz="3200" b="1" i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r. v.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的联合分布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471597" y="2484006"/>
                <a:ext cx="7776864" cy="6510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i="1" dirty="0" smtClean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800" i="1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P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(</a:t>
                </a:r>
                <a:r>
                  <a:rPr lang="en-US" altLang="zh-CN" sz="2800" i="1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  <a:ea typeface="楷体_GB2312" pitchFamily="1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, </a:t>
                </a:r>
                <a:r>
                  <a:rPr lang="en-US" altLang="zh-CN" sz="2800" i="1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Y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=</a:t>
                </a:r>
                <a:r>
                  <a:rPr lang="zh-CN" altLang="en-US" sz="2800" i="1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  <a:ea typeface="楷体_GB2312" pitchFamily="1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  <a:ea typeface="楷体_GB2312" pitchFamily="1" charset="-122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ea typeface="楷体_GB2312" pitchFamily="1" charset="-122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  <a:ea typeface="楷体_GB2312" pitchFamily="1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=</a:t>
                </a:r>
                <a:r>
                  <a:rPr lang="zh-CN" altLang="en-US" sz="2800" i="1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/>
                            <a:ea typeface="楷体_GB2312" pitchFamily="1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itchFamily="18" charset="0"/>
                            <a:ea typeface="楷体_GB2312" pitchFamily="1" charset="-122"/>
                            <a:cs typeface="Times New Roman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楷体_GB2312" pitchFamily="1" charset="-122"/>
                            <a:cs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 </a:t>
                </a:r>
                <a:r>
                  <a:rPr lang="zh-CN" altLang="en-US" sz="2800" i="1" dirty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，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i,  </a:t>
                </a:r>
                <a:r>
                  <a:rPr lang="en-US" altLang="zh-CN" sz="2800" i="1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j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=</a:t>
                </a:r>
                <a:r>
                  <a:rPr lang="en-US" altLang="zh-CN" sz="2800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1,2</a:t>
                </a:r>
                <a:r>
                  <a:rPr lang="en-US" altLang="zh-CN" sz="2800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,</a:t>
                </a:r>
                <a:r>
                  <a:rPr lang="en-US" altLang="zh-CN" sz="2800" i="1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…</a:t>
                </a:r>
                <a:r>
                  <a:rPr lang="en-US" altLang="zh-CN" sz="2800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)</a:t>
                </a:r>
                <a:r>
                  <a:rPr lang="en-US" altLang="zh-CN" sz="2800" i="1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                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（</a:t>
                </a:r>
                <a:r>
                  <a:rPr lang="en-US" altLang="zh-CN" sz="2800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1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）</a:t>
                </a:r>
                <a:r>
                  <a:rPr lang="en-US" altLang="zh-CN" sz="2800" i="1" dirty="0" smtClean="0">
                    <a:latin typeface="Times New Roman" pitchFamily="18" charset="0"/>
                    <a:ea typeface="楷体_GB2312" pitchFamily="1" charset="-122"/>
                    <a:cs typeface="Times New Roman" pitchFamily="18" charset="0"/>
                  </a:rPr>
                  <a:t> </a:t>
                </a:r>
                <a:endParaRPr lang="en-US" altLang="zh-CN" sz="2800" i="1" dirty="0">
                  <a:latin typeface="Times New Roman" pitchFamily="18" charset="0"/>
                  <a:ea typeface="楷体_GB2312" pitchFamily="1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97" y="2484006"/>
                <a:ext cx="7776864" cy="651012"/>
              </a:xfrm>
              <a:prstGeom prst="rect">
                <a:avLst/>
              </a:prstGeom>
              <a:blipFill rotWithShape="1">
                <a:blip r:embed="rId3"/>
                <a:stretch>
                  <a:fillRect l="-862" t="-3738" r="-78" b="-14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007840" y="3237736"/>
            <a:ext cx="1065718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且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p</a:t>
            </a:r>
            <a:r>
              <a:rPr lang="en-US" altLang="zh-CN" sz="2800" i="1" baseline="-25000" dirty="0" err="1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ij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满足如下条件：</a:t>
            </a:r>
            <a:endParaRPr lang="en-US" altLang="zh-CN" sz="2800" dirty="0" smtClean="0">
              <a:latin typeface="Times New Roman" pitchFamily="18" charset="0"/>
              <a:ea typeface="楷体_GB2312" pitchFamily="1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 smtClean="0">
              <a:latin typeface="Times New Roman" pitchFamily="18" charset="0"/>
              <a:ea typeface="楷体_GB2312" pitchFamily="1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 smtClean="0">
              <a:latin typeface="Times New Roman" pitchFamily="18" charset="0"/>
              <a:ea typeface="楷体_GB2312" pitchFamily="1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则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称（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）式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为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二维离散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型 </a:t>
            </a:r>
            <a:r>
              <a:rPr lang="en-US" altLang="zh-CN" sz="3200" i="1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r. v.</a:t>
            </a:r>
            <a:r>
              <a:rPr lang="zh-CN" altLang="en-US" sz="32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X, 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分布律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, 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或随机变量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X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与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Y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的</a:t>
            </a:r>
            <a:r>
              <a:rPr lang="zh-CN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联合分布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律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822084"/>
              </p:ext>
            </p:extLst>
          </p:nvPr>
        </p:nvGraphicFramePr>
        <p:xfrm>
          <a:off x="4093840" y="3859386"/>
          <a:ext cx="4857553" cy="110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r:id="rId4" imgW="1809946" imgH="395926" progId="Word.Document.8">
                  <p:embed/>
                </p:oleObj>
              </mc:Choice>
              <mc:Fallback>
                <p:oleObj r:id="rId4" imgW="1809946" imgH="395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840" y="3859386"/>
                        <a:ext cx="4857553" cy="110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909472" y="3266822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）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非负性  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b="1" i="1" baseline="-25000" dirty="0" err="1"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0 ,  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1, 2,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679201" y="2204864"/>
            <a:ext cx="7513455" cy="343889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lnSpc>
                <a:spcPct val="18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  Y    </a:t>
            </a:r>
            <a:r>
              <a:rPr lang="en-US" altLang="zh-CN" sz="3600" i="1" baseline="50000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3600" baseline="50000" dirty="0" smtClean="0"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4000" i="1" baseline="50000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4000" baseline="24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4000" baseline="50000" dirty="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4000" i="1" baseline="50000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4000" baseline="24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4000" baseline="50000" dirty="0" smtClean="0">
                <a:latin typeface="Times New Roman" pitchFamily="18" charset="0"/>
                <a:ea typeface="宋体" pitchFamily="2" charset="-122"/>
              </a:rPr>
              <a:t>      …    </a:t>
            </a:r>
            <a:r>
              <a:rPr lang="en-US" altLang="zh-CN" sz="4000" i="1" baseline="50000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4000" i="1" baseline="24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4000" baseline="50000" dirty="0" smtClean="0">
                <a:latin typeface="Times New Roman" pitchFamily="18" charset="0"/>
                <a:ea typeface="宋体" pitchFamily="2" charset="-122"/>
              </a:rPr>
              <a:t>   …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11       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21 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 ...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i="1" baseline="-25000" dirty="0" smtClean="0">
                <a:latin typeface="Times New Roman" pitchFamily="18" charset="0"/>
                <a:ea typeface="宋体" pitchFamily="2" charset="-122"/>
              </a:rPr>
              <a:t>i1 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... </a:t>
            </a:r>
            <a:endParaRPr lang="en-US" altLang="zh-CN" sz="2800" baseline="50000" dirty="0" smtClean="0"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12       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22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...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i="1" baseline="-25000" dirty="0" smtClean="0">
                <a:latin typeface="Times New Roman" pitchFamily="18" charset="0"/>
                <a:ea typeface="宋体" pitchFamily="2" charset="-122"/>
              </a:rPr>
              <a:t>i2 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... </a:t>
            </a:r>
            <a:endParaRPr lang="en-US" altLang="zh-CN" sz="2800" baseline="50000" dirty="0"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aseline="50000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      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1j         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2j 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...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800" i="1" dirty="0" err="1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i="1" baseline="-25000" dirty="0" err="1" smtClean="0"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i="1" baseline="-25000" dirty="0" smtClean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... </a:t>
            </a:r>
            <a:endParaRPr lang="en-US" altLang="zh-CN" sz="2800" baseline="50000" dirty="0"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endParaRPr lang="en-US" altLang="zh-CN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1678691" y="2204864"/>
            <a:ext cx="6168221" cy="3294705"/>
            <a:chOff x="1721" y="820"/>
            <a:chExt cx="2978" cy="2202"/>
          </a:xfrm>
          <a:solidFill>
            <a:schemeClr val="accent1">
              <a:lumMod val="20000"/>
              <a:lumOff val="80000"/>
              <a:alpha val="43000"/>
            </a:schemeClr>
          </a:solidFill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1843" y="1466"/>
              <a:ext cx="252" cy="12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i="1" dirty="0" smtClean="0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lang="en-US" altLang="zh-CN" sz="2800" b="1" baseline="-25000" dirty="0" smtClean="0">
                  <a:latin typeface="Times New Roman" pitchFamily="18" charset="0"/>
                  <a:ea typeface="宋体" pitchFamily="2" charset="-122"/>
                </a:rPr>
                <a:t>1 </a:t>
              </a:r>
              <a:endParaRPr lang="en-US" altLang="zh-CN" sz="2800" b="1" baseline="-25000" dirty="0">
                <a:latin typeface="Times New Roman" pitchFamily="18" charset="0"/>
                <a:ea typeface="宋体" pitchFamily="2" charset="-122"/>
              </a:endParaRPr>
            </a:p>
            <a:p>
              <a:pPr algn="l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i="1" dirty="0" smtClean="0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lang="en-US" altLang="zh-CN" sz="2800" b="1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</a:p>
            <a:p>
              <a:pPr algn="l"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altLang="zh-CN" sz="2800" b="1" baseline="-25000" dirty="0" smtClean="0">
                <a:latin typeface="Times New Roman" pitchFamily="18" charset="0"/>
                <a:ea typeface="宋体" pitchFamily="2" charset="-122"/>
              </a:endParaRPr>
            </a:p>
            <a:p>
              <a:pPr algn="l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i="1" dirty="0" err="1" smtClean="0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lang="en-US" altLang="zh-CN" sz="2800" b="1" i="1" baseline="-25000" dirty="0" err="1" smtClean="0">
                  <a:latin typeface="Times New Roman" pitchFamily="18" charset="0"/>
                  <a:ea typeface="宋体" pitchFamily="2" charset="-122"/>
                </a:rPr>
                <a:t>j</a:t>
              </a:r>
              <a:endParaRPr lang="en-US" altLang="zh-CN" sz="2800" b="1" i="1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921" y="2167"/>
              <a:ext cx="267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...</a:t>
              </a: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1925" y="2734"/>
              <a:ext cx="267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...</a:t>
              </a: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2590" y="2149"/>
              <a:ext cx="267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...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148" y="2160"/>
              <a:ext cx="267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...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4073" y="2151"/>
              <a:ext cx="267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...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614" y="2732"/>
              <a:ext cx="267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...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149" y="2723"/>
              <a:ext cx="267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...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091" y="2722"/>
              <a:ext cx="267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...</a:t>
              </a: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1721" y="1343"/>
              <a:ext cx="2978" cy="0"/>
            </a:xfrm>
            <a:prstGeom prst="line">
              <a:avLst/>
            </a:prstGeom>
            <a:grpFill/>
            <a:ln w="22225">
              <a:solidFill>
                <a:schemeClr val="folHlink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2295" y="820"/>
              <a:ext cx="0" cy="2112"/>
            </a:xfrm>
            <a:prstGeom prst="line">
              <a:avLst/>
            </a:prstGeom>
            <a:grpFill/>
            <a:ln w="22225">
              <a:solidFill>
                <a:schemeClr val="folHlink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 flipV="1">
              <a:off x="1767" y="820"/>
              <a:ext cx="528" cy="528"/>
            </a:xfrm>
            <a:prstGeom prst="line">
              <a:avLst/>
            </a:prstGeom>
            <a:grpFill/>
            <a:ln w="22225">
              <a:solidFill>
                <a:srgbClr val="993300"/>
              </a:solidFill>
              <a:round/>
              <a:headEnd/>
              <a:tailEnd/>
            </a:ln>
            <a:ex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839416" y="961564"/>
            <a:ext cx="9721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 注  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二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维离散型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r. v.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X, 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的分布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律也可以用下面表格表示：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978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83432" y="836712"/>
            <a:ext cx="8635697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（二）二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维离散型 </a:t>
            </a:r>
            <a:r>
              <a:rPr lang="en-US" altLang="zh-CN" sz="3200" b="1" i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r. v.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的联合分布律的性质</a:t>
            </a:r>
            <a:endParaRPr lang="zh-CN" altLang="en-US" sz="32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78143"/>
              </p:ext>
            </p:extLst>
          </p:nvPr>
        </p:nvGraphicFramePr>
        <p:xfrm>
          <a:off x="1299313" y="2899352"/>
          <a:ext cx="4857553" cy="110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r:id="rId3" imgW="1809946" imgH="395926" progId="Word.Document.8">
                  <p:embed/>
                </p:oleObj>
              </mc:Choice>
              <mc:Fallback>
                <p:oleObj r:id="rId3" imgW="1809946" imgH="395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313" y="2899352"/>
                        <a:ext cx="4857553" cy="110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271464" y="2060848"/>
            <a:ext cx="6037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ea typeface="宋体" pitchFamily="2" charset="-122"/>
              </a:rPr>
              <a:t>(1) 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非负性  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b="1" i="1" baseline="-25000" dirty="0" err="1"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0 ,  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1, 2,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1464" y="4054961"/>
            <a:ext cx="5233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</a:rPr>
              <a:t>) 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是一个平面区域， 则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23992" y="3849205"/>
                <a:ext cx="4392488" cy="1235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𝑮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𝑮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92" y="3849205"/>
                <a:ext cx="4392488" cy="12359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7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9416" y="692696"/>
            <a:ext cx="10177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袋中有两只红球</a:t>
            </a:r>
            <a:r>
              <a:rPr lang="en-US" altLang="zh-CN" sz="2800" b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三只白球</a:t>
            </a:r>
            <a:r>
              <a:rPr lang="en-US" altLang="zh-CN" sz="2800" b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不放回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摸球二次</a:t>
            </a:r>
            <a:r>
              <a:rPr lang="en-US" altLang="zh-CN" sz="2800" b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761893"/>
              </p:ext>
            </p:extLst>
          </p:nvPr>
        </p:nvGraphicFramePr>
        <p:xfrm>
          <a:off x="3719959" y="1268760"/>
          <a:ext cx="4944103" cy="17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0" name="Equation" r:id="rId3" imgW="1701800" imgH="965200" progId="Equation.DSMT4">
                  <p:embed/>
                </p:oleObj>
              </mc:Choice>
              <mc:Fallback>
                <p:oleObj name="Equation" r:id="rId3" imgW="17018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959" y="1268760"/>
                        <a:ext cx="4944103" cy="17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103446" y="2909306"/>
            <a:ext cx="446404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求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X,Y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的分布</a:t>
            </a:r>
            <a:r>
              <a:rPr lang="zh-CN" altLang="en-US" sz="2800" b="1" dirty="0" smtClean="0">
                <a:latin typeface="Times New Roman" pitchFamily="18" charset="0"/>
                <a:ea typeface="楷体_GB2312" pitchFamily="1" charset="-122"/>
              </a:rPr>
              <a:t>律</a:t>
            </a:r>
            <a:r>
              <a:rPr lang="en-US" altLang="zh-CN" sz="2800" b="1" dirty="0" smtClean="0">
                <a:latin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1200151" y="348683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1" charset="-122"/>
              </a:rPr>
              <a:t>解：</a:t>
            </a:r>
            <a:endParaRPr lang="zh-CN" altLang="en-US" sz="2800" b="1" dirty="0">
              <a:solidFill>
                <a:srgbClr val="0000CC"/>
              </a:solidFill>
              <a:latin typeface="Times New Roman" pitchFamily="18" charset="0"/>
              <a:ea typeface="楷体_GB2312" pitchFamily="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52358" y="3864199"/>
                <a:ext cx="4245201" cy="769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68" y="3864198"/>
                <a:ext cx="4245201" cy="769185"/>
              </a:xfrm>
              <a:prstGeom prst="rect">
                <a:avLst/>
              </a:prstGeom>
              <a:blipFill rotWithShape="1">
                <a:blip r:embed="rId5"/>
                <a:stretch>
                  <a:fillRect l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40697" y="4663184"/>
                <a:ext cx="4405821" cy="699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/>
                            <a:ea typeface="Cambria Math"/>
                          </a:rPr>
                          <m:t>𝟐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22" y="4663184"/>
                <a:ext cx="4405821" cy="699294"/>
              </a:xfrm>
              <a:prstGeom prst="rect">
                <a:avLst/>
              </a:prstGeom>
              <a:blipFill rotWithShape="1">
                <a:blip r:embed="rId6"/>
                <a:stretch>
                  <a:fillRect l="-2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787" y="5338686"/>
                <a:ext cx="4405821" cy="699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𝟑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40" y="5338686"/>
                <a:ext cx="4405821" cy="699294"/>
              </a:xfrm>
              <a:prstGeom prst="rect">
                <a:avLst/>
              </a:prstGeom>
              <a:blipFill rotWithShape="1">
                <a:blip r:embed="rId7"/>
                <a:stretch>
                  <a:fillRect l="-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10615" y="6030240"/>
                <a:ext cx="4245201" cy="769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dirty="0" smtClean="0">
                            <a:latin typeface="Cambria Math"/>
                            <a:cs typeface="Times New Roman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61" y="6030239"/>
                <a:ext cx="4245201" cy="769185"/>
              </a:xfrm>
              <a:prstGeom prst="rect">
                <a:avLst/>
              </a:prstGeom>
              <a:blipFill rotWithShape="1">
                <a:blip r:embed="rId8"/>
                <a:stretch>
                  <a:fillRect l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384032" y="3621210"/>
            <a:ext cx="4816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 smtClean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400" b="1" dirty="0">
                <a:latin typeface="Times New Roman" pitchFamily="18" charset="0"/>
                <a:ea typeface="楷体_GB2312" pitchFamily="1" charset="-122"/>
              </a:rPr>
              <a:t>X,Y)</a:t>
            </a:r>
            <a:r>
              <a:rPr lang="zh-CN" altLang="en-US" sz="2400" b="1" dirty="0">
                <a:latin typeface="Times New Roman" pitchFamily="18" charset="0"/>
                <a:ea typeface="楷体_GB2312" pitchFamily="1" charset="-122"/>
              </a:rPr>
              <a:t>的分布</a:t>
            </a:r>
            <a:r>
              <a:rPr lang="zh-CN" altLang="en-US" sz="2400" b="1" dirty="0" smtClean="0">
                <a:latin typeface="Times New Roman" pitchFamily="18" charset="0"/>
                <a:ea typeface="楷体_GB2312" pitchFamily="1" charset="-122"/>
              </a:rPr>
              <a:t>律也表示为</a:t>
            </a:r>
            <a:r>
              <a:rPr lang="zh-CN" altLang="en-US" sz="2400" b="1" dirty="0">
                <a:latin typeface="Times New Roman" pitchFamily="18" charset="0"/>
                <a:ea typeface="楷体_GB2312" pitchFamily="1" charset="-122"/>
              </a:rPr>
              <a:t>：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7229481" y="4102259"/>
            <a:ext cx="3697701" cy="2175934"/>
            <a:chOff x="845" y="2428"/>
            <a:chExt cx="2275" cy="1822"/>
          </a:xfrm>
        </p:grpSpPr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912" y="3024"/>
              <a:ext cx="19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H="1">
              <a:off x="1383" y="2544"/>
              <a:ext cx="9" cy="1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912" y="2592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1085" y="2428"/>
              <a:ext cx="288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</a:rPr>
                <a:t>X</a:t>
              </a: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845" y="2697"/>
              <a:ext cx="38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</a:rPr>
                <a:t>Y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848" y="3120"/>
              <a:ext cx="379" cy="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 anchor="ctr" anchorCtr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dirty="0" smtClean="0">
                  <a:latin typeface="Times New Roman" pitchFamily="18" charset="0"/>
                  <a:ea typeface="华文楷体" pitchFamily="2" charset="-122"/>
                </a:rPr>
                <a:t> 0</a:t>
              </a: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1584" y="2640"/>
              <a:ext cx="153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Verdana" pitchFamily="34" charset="0"/>
                  <a:ea typeface="华文彩云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dirty="0" smtClean="0">
                  <a:latin typeface="Times New Roman" pitchFamily="18" charset="0"/>
                  <a:ea typeface="华文楷体" pitchFamily="2" charset="-122"/>
                </a:rPr>
                <a:t>0       1</a:t>
              </a:r>
              <a:endParaRPr lang="en-US" altLang="zh-CN" sz="2800" dirty="0">
                <a:latin typeface="Times New Roman" pitchFamily="18" charset="0"/>
                <a:ea typeface="华文楷体" pitchFamily="2" charset="-122"/>
              </a:endParaRPr>
            </a:p>
          </p:txBody>
        </p:sp>
        <p:graphicFrame>
          <p:nvGraphicFramePr>
            <p:cNvPr id="3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5262501"/>
                </p:ext>
              </p:extLst>
            </p:nvPr>
          </p:nvGraphicFramePr>
          <p:xfrm>
            <a:off x="2136" y="3751"/>
            <a:ext cx="463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1" name="Equation" r:id="rId9" imgW="291973" imgH="304668" progId="Equation.DSMT4">
                    <p:embed/>
                  </p:oleObj>
                </mc:Choice>
                <mc:Fallback>
                  <p:oleObj name="Equation" r:id="rId9" imgW="291973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3751"/>
                          <a:ext cx="463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3"/>
            <p:cNvGraphicFramePr>
              <a:graphicFrameLocks noChangeAspect="1"/>
            </p:cNvGraphicFramePr>
            <p:nvPr/>
          </p:nvGraphicFramePr>
          <p:xfrm>
            <a:off x="2186" y="3142"/>
            <a:ext cx="463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2" name="Equation" r:id="rId11" imgW="291973" imgH="304668" progId="Equation.DSMT4">
                    <p:embed/>
                  </p:oleObj>
                </mc:Choice>
                <mc:Fallback>
                  <p:oleObj name="Equation" r:id="rId11" imgW="291973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3142"/>
                          <a:ext cx="463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4"/>
            <p:cNvGraphicFramePr>
              <a:graphicFrameLocks noChangeAspect="1"/>
            </p:cNvGraphicFramePr>
            <p:nvPr/>
          </p:nvGraphicFramePr>
          <p:xfrm>
            <a:off x="1466" y="3766"/>
            <a:ext cx="463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3" name="Equation" r:id="rId13" imgW="291973" imgH="304668" progId="Equation.DSMT4">
                    <p:embed/>
                  </p:oleObj>
                </mc:Choice>
                <mc:Fallback>
                  <p:oleObj name="Equation" r:id="rId13" imgW="291973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" y="3766"/>
                          <a:ext cx="463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4796311"/>
                </p:ext>
              </p:extLst>
            </p:nvPr>
          </p:nvGraphicFramePr>
          <p:xfrm>
            <a:off x="1503" y="3160"/>
            <a:ext cx="463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4" name="Equation" r:id="rId15" imgW="291973" imgH="304668" progId="Equation.DSMT4">
                    <p:embed/>
                  </p:oleObj>
                </mc:Choice>
                <mc:Fallback>
                  <p:oleObj name="Equation" r:id="rId15" imgW="291973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" y="3160"/>
                          <a:ext cx="463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7228238" y="5638004"/>
            <a:ext cx="615553" cy="67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 anchorCtr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  <a:ea typeface="华文楷体" pitchFamily="2" charset="-122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05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6" grpId="0"/>
      <p:bldP spid="18" grpId="0"/>
      <p:bldP spid="19" grpId="0"/>
      <p:bldP spid="20" grpId="0"/>
      <p:bldP spid="21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91067" y="617240"/>
            <a:ext cx="1127125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33CC"/>
                </a:solidFill>
              </a:rPr>
              <a:t>例</a:t>
            </a:r>
            <a:r>
              <a:rPr lang="en-US" altLang="zh-CN" dirty="0" smtClean="0">
                <a:solidFill>
                  <a:srgbClr val="0033CC"/>
                </a:solidFill>
              </a:rPr>
              <a:t>3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令</a:t>
            </a:r>
            <a:r>
              <a:rPr lang="zh-CN" altLang="en-US" dirty="0">
                <a:solidFill>
                  <a:schemeClr val="tx1"/>
                </a:solidFill>
              </a:rPr>
              <a:t>随机变量X表示在1，2，3，4中等可能地取一个值，令随机变量Y在1～X中等可能取一个值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dirty="0" smtClean="0">
                <a:solidFill>
                  <a:schemeClr val="tx1"/>
                </a:solidFill>
              </a:rPr>
              <a:t>求：（</a:t>
            </a:r>
            <a:r>
              <a:rPr lang="zh-CN" altLang="en-US" dirty="0">
                <a:solidFill>
                  <a:schemeClr val="tx1"/>
                </a:solidFill>
              </a:rPr>
              <a:t>X,Y）的联合分布律</a:t>
            </a:r>
            <a:r>
              <a:rPr lang="zh-CN" altLang="en-US" dirty="0" smtClean="0">
                <a:solidFill>
                  <a:schemeClr val="tx1"/>
                </a:solidFill>
              </a:rPr>
              <a:t>及                    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043556"/>
              </p:ext>
            </p:extLst>
          </p:nvPr>
        </p:nvGraphicFramePr>
        <p:xfrm>
          <a:off x="5159896" y="1471846"/>
          <a:ext cx="355176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0" r:id="rId3" imgW="980849" imgH="203682" progId="">
                  <p:embed/>
                </p:oleObj>
              </mc:Choice>
              <mc:Fallback>
                <p:oleObj r:id="rId3" imgW="980849" imgH="20368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896" y="1471846"/>
                        <a:ext cx="355176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51301" y="2401724"/>
            <a:ext cx="1456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33CC"/>
                </a:solidFill>
              </a:rPr>
              <a:t>解</a:t>
            </a:r>
            <a:r>
              <a:rPr lang="en-US" altLang="zh-CN" dirty="0" smtClean="0">
                <a:solidFill>
                  <a:srgbClr val="0033CC"/>
                </a:solidFill>
              </a:rPr>
              <a:t>:</a:t>
            </a:r>
            <a:endParaRPr lang="zh-CN" altLang="en-US" dirty="0">
              <a:solidFill>
                <a:srgbClr val="0033CC"/>
              </a:solidFill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381143"/>
              </p:ext>
            </p:extLst>
          </p:nvPr>
        </p:nvGraphicFramePr>
        <p:xfrm>
          <a:off x="1703512" y="2419921"/>
          <a:ext cx="765100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1" name="Equation" r:id="rId5" imgW="2958840" imgH="457200" progId="Equation.DSMT4">
                  <p:embed/>
                </p:oleObj>
              </mc:Choice>
              <mc:Fallback>
                <p:oleObj name="Equation" r:id="rId5" imgW="2958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2419921"/>
                        <a:ext cx="765100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836088"/>
              </p:ext>
            </p:extLst>
          </p:nvPr>
        </p:nvGraphicFramePr>
        <p:xfrm>
          <a:off x="2279576" y="3861048"/>
          <a:ext cx="71120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2" r:id="rId7" imgW="1854730" imgH="876585" progId="">
                  <p:embed/>
                </p:oleObj>
              </mc:Choice>
              <mc:Fallback>
                <p:oleObj r:id="rId7" imgW="1854730" imgH="87658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861048"/>
                        <a:ext cx="7112000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3312585" y="1844675"/>
            <a:ext cx="428835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latin typeface="Times New Roman" pitchFamily="18" charset="0"/>
                <a:ea typeface="楷体_GB2312" pitchFamily="1" charset="-122"/>
              </a:rPr>
              <a:t>一维随机变量及其分布</a:t>
            </a:r>
          </a:p>
        </p:txBody>
      </p:sp>
      <p:sp>
        <p:nvSpPr>
          <p:cNvPr id="533507" name="AutoShape 3"/>
          <p:cNvSpPr>
            <a:spLocks noChangeArrowheads="1"/>
          </p:cNvSpPr>
          <p:nvPr/>
        </p:nvSpPr>
        <p:spPr bwMode="auto">
          <a:xfrm>
            <a:off x="5204879" y="2461706"/>
            <a:ext cx="4064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3215219" y="3500439"/>
            <a:ext cx="4385720" cy="579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l"/>
            <a:r>
              <a:rPr lang="zh-CN" altLang="en-US" sz="3200" u="sng" dirty="0">
                <a:latin typeface="Times New Roman" pitchFamily="18" charset="0"/>
                <a:ea typeface="楷体_GB2312" pitchFamily="1" charset="-122"/>
              </a:rPr>
              <a:t>多维随机变量及其分布</a:t>
            </a:r>
          </a:p>
        </p:txBody>
      </p:sp>
      <p:sp>
        <p:nvSpPr>
          <p:cNvPr id="533509" name="Rectangle 5"/>
          <p:cNvSpPr>
            <a:spLocks noChangeArrowheads="1"/>
          </p:cNvSpPr>
          <p:nvPr/>
        </p:nvSpPr>
        <p:spPr bwMode="auto">
          <a:xfrm>
            <a:off x="1199457" y="4652963"/>
            <a:ext cx="8424935" cy="1066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latin typeface="楷体_GB2312" pitchFamily="1" charset="-122"/>
                <a:ea typeface="楷体_GB2312" pitchFamily="1" charset="-122"/>
              </a:rPr>
              <a:t>由于从二维推广到多维一般无实质性的困难，我们重点讨论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二维随机变量</a:t>
            </a:r>
            <a:r>
              <a:rPr lang="zh-CN" altLang="en-US" sz="3200"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  <p:sp>
        <p:nvSpPr>
          <p:cNvPr id="533510" name="Rectangle 6"/>
          <p:cNvSpPr>
            <a:spLocks noChangeArrowheads="1"/>
          </p:cNvSpPr>
          <p:nvPr/>
        </p:nvSpPr>
        <p:spPr bwMode="auto">
          <a:xfrm>
            <a:off x="2736780" y="908050"/>
            <a:ext cx="5519460" cy="5847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latin typeface="Times New Roman" pitchFamily="18" charset="0"/>
                <a:ea typeface="楷体_GB2312" pitchFamily="1" charset="-122"/>
              </a:rPr>
              <a:t>本章内容是第二章内容的推广</a:t>
            </a:r>
          </a:p>
        </p:txBody>
      </p:sp>
    </p:spTree>
    <p:extLst>
      <p:ext uri="{BB962C8B-B14F-4D97-AF65-F5344CB8AC3E}">
        <p14:creationId xmlns:p14="http://schemas.microsoft.com/office/powerpoint/2010/main" val="4162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 autoUpdateAnimBg="0"/>
      <p:bldP spid="533507" grpId="0" animBg="1"/>
      <p:bldP spid="533508" grpId="0" animBg="1"/>
      <p:bldP spid="53350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Line 2"/>
          <p:cNvSpPr>
            <a:spLocks noChangeShapeType="1"/>
          </p:cNvSpPr>
          <p:nvPr/>
        </p:nvSpPr>
        <p:spPr bwMode="auto">
          <a:xfrm>
            <a:off x="624419" y="1350744"/>
            <a:ext cx="9505949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 flipH="1">
            <a:off x="1944155" y="476251"/>
            <a:ext cx="24343" cy="41678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 flipH="1" flipV="1">
            <a:off x="719667" y="429767"/>
            <a:ext cx="1151467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774639"/>
              </p:ext>
            </p:extLst>
          </p:nvPr>
        </p:nvGraphicFramePr>
        <p:xfrm>
          <a:off x="529167" y="819730"/>
          <a:ext cx="57573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r:id="rId3" imgW="180032" imgH="167250" progId="">
                  <p:embed/>
                </p:oleObj>
              </mc:Choice>
              <mc:Fallback>
                <p:oleObj r:id="rId3" imgW="180032" imgH="1672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67" y="819730"/>
                        <a:ext cx="57573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94740"/>
              </p:ext>
            </p:extLst>
          </p:nvPr>
        </p:nvGraphicFramePr>
        <p:xfrm>
          <a:off x="1200151" y="429766"/>
          <a:ext cx="47836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r:id="rId5" imgW="141915" imgH="167518" progId="">
                  <p:embed/>
                </p:oleObj>
              </mc:Choice>
              <mc:Fallback>
                <p:oleObj r:id="rId5" imgW="141915" imgH="1675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429766"/>
                        <a:ext cx="47836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278905" y="700668"/>
            <a:ext cx="787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 1        2        3         4</a:t>
            </a:r>
            <a:endParaRPr lang="en-US" altLang="zh-CN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817033" y="1565967"/>
            <a:ext cx="71966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1</a:t>
            </a:r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zh-CN" altLang="en-US"/>
              <a:t>2</a:t>
            </a:r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zh-CN" altLang="en-US"/>
              <a:t>3</a:t>
            </a:r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zh-CN" altLang="en-US"/>
              <a:t>4</a:t>
            </a:r>
            <a:endParaRPr lang="en-US" altLang="zh-CN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2311400" y="1589552"/>
            <a:ext cx="815269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1/4       0        0         0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r>
              <a:rPr lang="zh-CN" altLang="en-US" dirty="0"/>
              <a:t>1/8      1/8       0         0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r>
              <a:rPr lang="zh-CN" altLang="en-US" dirty="0"/>
              <a:t>1/12     1/12     1/12       0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r>
              <a:rPr lang="zh-CN" altLang="en-US" dirty="0"/>
              <a:t>1/16     1/16     1/16      1/16         </a:t>
            </a:r>
            <a:endParaRPr lang="en-US" altLang="zh-CN" dirty="0"/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2063751" y="2766844"/>
            <a:ext cx="37443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2063751" y="3971482"/>
            <a:ext cx="3096145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5159896" y="1451194"/>
            <a:ext cx="22539" cy="2532066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736184" y="198934"/>
                <a:ext cx="2591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≤3,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≤2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137" y="198933"/>
                <a:ext cx="259186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706" t="-10667" r="-2588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806121"/>
              </p:ext>
            </p:extLst>
          </p:nvPr>
        </p:nvGraphicFramePr>
        <p:xfrm>
          <a:off x="1536701" y="5085184"/>
          <a:ext cx="6671535" cy="159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6" r:id="rId8" imgW="2032640" imgH="851015" progId="Equation.3">
                  <p:embed/>
                </p:oleObj>
              </mc:Choice>
              <mc:Fallback>
                <p:oleObj r:id="rId8" imgW="2032640" imgH="8510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1" y="5085184"/>
                        <a:ext cx="6671535" cy="1597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4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nimBg="1"/>
      <p:bldP spid="18444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90333"/>
              </p:ext>
            </p:extLst>
          </p:nvPr>
        </p:nvGraphicFramePr>
        <p:xfrm>
          <a:off x="1007436" y="1628801"/>
          <a:ext cx="10991849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4" name="Equation" r:id="rId3" imgW="3632200" imgH="533400" progId="Equation.DSMT4">
                  <p:embed/>
                </p:oleObj>
              </mc:Choice>
              <mc:Fallback>
                <p:oleObj name="Equation" r:id="rId3" imgW="36322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436" y="1628801"/>
                        <a:ext cx="10991849" cy="12112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10000"/>
                        </a:schemeClr>
                      </a:solidFill>
                      <a:ln w="9525">
                        <a:solidFill>
                          <a:srgbClr val="6C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460932"/>
              </p:ext>
            </p:extLst>
          </p:nvPr>
        </p:nvGraphicFramePr>
        <p:xfrm>
          <a:off x="1007435" y="2924945"/>
          <a:ext cx="11041227" cy="105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5" name="Equation" r:id="rId5" imgW="3200400" imgH="406400" progId="Equation.DSMT4">
                  <p:embed/>
                </p:oleObj>
              </mc:Choice>
              <mc:Fallback>
                <p:oleObj name="Equation" r:id="rId5" imgW="3200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435" y="2924945"/>
                        <a:ext cx="11041227" cy="105154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10000"/>
                        </a:schemeClr>
                      </a:solidFill>
                      <a:ln w="9525">
                        <a:solidFill>
                          <a:srgbClr val="6C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5415" y="842970"/>
            <a:ext cx="822372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（三</a:t>
            </a:r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）二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维离散型 </a:t>
            </a:r>
            <a:r>
              <a:rPr lang="en-US" altLang="zh-CN" sz="3200" b="1" i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r. v.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分布函数（了解）</a:t>
            </a:r>
            <a:endParaRPr lang="zh-CN" altLang="en-US" sz="32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296822"/>
              </p:ext>
            </p:extLst>
          </p:nvPr>
        </p:nvGraphicFramePr>
        <p:xfrm>
          <a:off x="2735627" y="4079827"/>
          <a:ext cx="5088567" cy="275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6" name="位图图像" r:id="rId7" imgW="4019048" imgH="3543795" progId="Paint.Picture">
                  <p:embed/>
                </p:oleObj>
              </mc:Choice>
              <mc:Fallback>
                <p:oleObj name="位图图像" r:id="rId7" imgW="4019048" imgH="3543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627" y="4079827"/>
                        <a:ext cx="5088567" cy="2752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4039" y="4031486"/>
            <a:ext cx="2400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ea typeface="楷体_GB2312" pitchFamily="1" charset="-122"/>
              </a:rPr>
              <a:t>如图：</a:t>
            </a:r>
            <a:endParaRPr lang="zh-CN" altLang="en-US" sz="2800" dirty="0">
              <a:ea typeface="楷体_GB2312" pitchFamily="1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89965"/>
              </p:ext>
            </p:extLst>
          </p:nvPr>
        </p:nvGraphicFramePr>
        <p:xfrm>
          <a:off x="8496269" y="4203231"/>
          <a:ext cx="3301519" cy="44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7" name="Equation" r:id="rId9" imgW="914400" imgH="165100" progId="Equation.DSMT4">
                  <p:embed/>
                </p:oleObj>
              </mc:Choice>
              <mc:Fallback>
                <p:oleObj name="Equation" r:id="rId9" imgW="9144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269" y="4203231"/>
                        <a:ext cx="3301519" cy="44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8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85622"/>
              </p:ext>
            </p:extLst>
          </p:nvPr>
        </p:nvGraphicFramePr>
        <p:xfrm>
          <a:off x="2438400" y="3711208"/>
          <a:ext cx="6705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r:id="rId3" imgW="1969355" imgH="343049" progId="Equation.3">
                  <p:embed/>
                </p:oleObj>
              </mc:Choice>
              <mc:Fallback>
                <p:oleObj r:id="rId3" imgW="1969355" imgH="343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11208"/>
                        <a:ext cx="67056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423592" y="3645024"/>
            <a:ext cx="6825952" cy="8640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586615" y="683985"/>
            <a:ext cx="718818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三、二</a:t>
            </a:r>
            <a:r>
              <a:rPr lang="zh-CN" altLang="en-US" dirty="0"/>
              <a:t>维连续型随机变量及其概率密度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840243" y="2060848"/>
            <a:ext cx="1439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33CC"/>
                </a:solidFill>
              </a:rPr>
              <a:t>定义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3446" y="4797152"/>
            <a:ext cx="566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二维连续型随机变量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1069305" y="5346431"/>
            <a:ext cx="10369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为二维连续型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r.v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概率密度函数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2994" y="5877272"/>
            <a:ext cx="6587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或者称为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r.v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. 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联合概率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密度函数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883" y="2109183"/>
            <a:ext cx="77235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       设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是二维随机变量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的分布函数，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如果存在一个非负可积函数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/>
              <a:t>(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，使得对任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意的实数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zh-CN" altLang="en-US" sz="2800" b="1" dirty="0" smtClean="0"/>
              <a:t>，有</a:t>
            </a:r>
            <a:endParaRPr lang="en-US" altLang="zh-CN" sz="2800" b="1" dirty="0" smtClean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86616" y="1332057"/>
            <a:ext cx="793999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sz="2800" dirty="0" smtClean="0"/>
              <a:t>（一） 、二</a:t>
            </a:r>
            <a:r>
              <a:rPr lang="zh-CN" altLang="en-US" sz="2800" dirty="0"/>
              <a:t>维连续型随机变量及其</a:t>
            </a:r>
            <a:r>
              <a:rPr lang="zh-CN" altLang="en-US" sz="2800" dirty="0" smtClean="0"/>
              <a:t>概率密度定义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1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" grpId="0"/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13794"/>
              </p:ext>
            </p:extLst>
          </p:nvPr>
        </p:nvGraphicFramePr>
        <p:xfrm>
          <a:off x="911424" y="1503948"/>
          <a:ext cx="475252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6" r:id="rId3" imgW="1885361" imgH="395926" progId="Word.Document.8">
                  <p:embed/>
                </p:oleObj>
              </mc:Choice>
              <mc:Fallback>
                <p:oleObj r:id="rId3" imgW="1885361" imgH="395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503948"/>
                        <a:ext cx="475252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078826"/>
              </p:ext>
            </p:extLst>
          </p:nvPr>
        </p:nvGraphicFramePr>
        <p:xfrm>
          <a:off x="911424" y="2492896"/>
          <a:ext cx="7416824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7" name="Document" r:id="rId5" imgW="2837173" imgH="400598" progId="Word.Document.8">
                  <p:embed/>
                </p:oleObj>
              </mc:Choice>
              <mc:Fallback>
                <p:oleObj name="Document" r:id="rId5" imgW="2837173" imgH="400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2492896"/>
                        <a:ext cx="7416824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515956"/>
              </p:ext>
            </p:extLst>
          </p:nvPr>
        </p:nvGraphicFramePr>
        <p:xfrm>
          <a:off x="7585351" y="2060849"/>
          <a:ext cx="4572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8" name="公式" r:id="rId7" imgW="1095052" imgH="203731" progId="Equation.3">
                  <p:embed/>
                </p:oleObj>
              </mc:Choice>
              <mc:Fallback>
                <p:oleObj name="公式" r:id="rId7" imgW="1095052" imgH="2037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351" y="2060849"/>
                        <a:ext cx="4572000" cy="6254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485902"/>
              </p:ext>
            </p:extLst>
          </p:nvPr>
        </p:nvGraphicFramePr>
        <p:xfrm>
          <a:off x="911424" y="3429001"/>
          <a:ext cx="10153651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9" r:id="rId9" imgW="3057525" imgH="590550" progId="Word.Document.8">
                  <p:embed/>
                </p:oleObj>
              </mc:Choice>
              <mc:Fallback>
                <p:oleObj r:id="rId9" imgW="3057525" imgH="590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3429001"/>
                        <a:ext cx="10153651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846310"/>
              </p:ext>
            </p:extLst>
          </p:nvPr>
        </p:nvGraphicFramePr>
        <p:xfrm>
          <a:off x="911424" y="4886492"/>
          <a:ext cx="10363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0" r:id="rId11" imgW="3533775" imgH="381000" progId="Word.Document.8">
                  <p:embed/>
                </p:oleObj>
              </mc:Choice>
              <mc:Fallback>
                <p:oleObj r:id="rId11" imgW="3533775" imgH="38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4886492"/>
                        <a:ext cx="10363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775520" y="5719304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上的一个区域.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585437" y="692696"/>
                <a:ext cx="5027723" cy="52322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defRPr>
                </a:lvl1pPr>
              </a:lstStyle>
              <a:p>
                <a:r>
                  <a:rPr lang="zh-CN" altLang="en-US" dirty="0"/>
                  <a:t>（二）概率密度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𝒙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a:rPr lang="en-US" altLang="zh-CN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dirty="0"/>
                  <a:t>的性质</a:t>
                </a:r>
              </a:p>
            </p:txBody>
          </p:sp>
        </mc:Choice>
        <mc:Fallback xmlns="">
          <p:sp>
            <p:nvSpPr>
              <p:cNvPr id="1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437" y="692696"/>
                <a:ext cx="5027723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424" t="-14118" r="-1455" b="-3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89938"/>
              </p:ext>
            </p:extLst>
          </p:nvPr>
        </p:nvGraphicFramePr>
        <p:xfrm>
          <a:off x="7632171" y="1126585"/>
          <a:ext cx="4320480" cy="69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1" r:id="rId15" imgW="1969355" imgH="343049" progId="Equation.3">
                  <p:embed/>
                </p:oleObj>
              </mc:Choice>
              <mc:Fallback>
                <p:oleObj r:id="rId15" imgW="1969355" imgH="343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171" y="1126585"/>
                        <a:ext cx="4320480" cy="690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46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9456" y="620689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注意：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5598" y="1238608"/>
            <a:ext cx="413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1) </a:t>
            </a:r>
            <a:r>
              <a:rPr lang="zh-CN" altLang="en-US" sz="2800" dirty="0" smtClean="0">
                <a:latin typeface="+mn-ea"/>
              </a:rPr>
              <a:t>由性质</a:t>
            </a:r>
            <a:r>
              <a:rPr lang="en-US" altLang="zh-CN" sz="2800" dirty="0" smtClean="0">
                <a:latin typeface="+mn-ea"/>
              </a:rPr>
              <a:t>(3)</a:t>
            </a:r>
            <a:r>
              <a:rPr lang="zh-CN" altLang="en-US" sz="2800" dirty="0" smtClean="0">
                <a:latin typeface="+mn-ea"/>
              </a:rPr>
              <a:t>容易得到，</a:t>
            </a:r>
            <a:endParaRPr lang="zh-CN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31750" y="1761828"/>
                <a:ext cx="57832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+∆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+∆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812" y="1761828"/>
                <a:ext cx="577523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59145" y="2778138"/>
                <a:ext cx="7445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+∆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</a:rPr>
                          <m:t>+∆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  <m:r>
                          <a:rPr lang="en-US" altLang="zh-CN" sz="240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359" y="2778137"/>
                <a:ext cx="741061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59146" y="2257619"/>
                <a:ext cx="2520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≈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359" y="2257619"/>
                <a:ext cx="251273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864949" y="3239802"/>
            <a:ext cx="9261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由上面结论，结合性质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，我们知道，当连续型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r. v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在平面上取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某点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、或者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某线上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的值，其概率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0.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比如有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23659" y="4728314"/>
                <a:ext cx="34059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28314"/>
                <a:ext cx="340593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27648" y="5373216"/>
                <a:ext cx="48222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,−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∞&lt;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&lt;+∞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373216"/>
                <a:ext cx="48222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27648" y="6036364"/>
                <a:ext cx="4814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∞&lt;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&lt;+∞,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6036364"/>
                <a:ext cx="481497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59702" y="3239802"/>
                <a:ext cx="4225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76" y="3239802"/>
                <a:ext cx="4225387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2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" grpId="1"/>
      <p:bldP spid="6" grpId="0"/>
      <p:bldP spid="7" grpId="0"/>
      <p:bldP spid="9" grpId="0"/>
      <p:bldP spid="12" grpId="0"/>
      <p:bldP spid="13" grpId="0"/>
      <p:bldP spid="14" grpId="0"/>
      <p:bldP spid="1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59467" y="692696"/>
            <a:ext cx="890693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设二维随机变量(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的联合密度函数为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9668" y="754608"/>
            <a:ext cx="138641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31800" y="24208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92179" y="1346291"/>
                <a:ext cx="5837687" cy="877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0&lt;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&lt;1, 0&lt;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&lt;1,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𝑜𝑡h𝑒𝑟𝑠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179" y="1346291"/>
                <a:ext cx="5837687" cy="8770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438834" y="1523198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求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53172" y="1565385"/>
                <a:ext cx="17298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&gt;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𝑌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172" y="1565385"/>
                <a:ext cx="172983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225233" y="260052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18855" y="2658939"/>
                <a:ext cx="17298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&gt;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𝑌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55" y="2658939"/>
                <a:ext cx="172983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7385094" y="3095152"/>
            <a:ext cx="3704167" cy="2286000"/>
            <a:chOff x="3743" y="2761"/>
            <a:chExt cx="1750" cy="1440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015" y="2761"/>
              <a:ext cx="0" cy="14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775" y="3817"/>
              <a:ext cx="17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4682" y="3165"/>
              <a:ext cx="0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743" y="2799"/>
              <a:ext cx="1318" cy="126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4443" y="3503"/>
              <a:ext cx="247" cy="230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G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</p:grpSp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71920"/>
              </p:ext>
            </p:extLst>
          </p:nvPr>
        </p:nvGraphicFramePr>
        <p:xfrm>
          <a:off x="1732221" y="4283502"/>
          <a:ext cx="2651951" cy="115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Equation" r:id="rId6" imgW="812447" imgH="469696" progId="Equation.DSMT4">
                  <p:embed/>
                </p:oleObj>
              </mc:Choice>
              <mc:Fallback>
                <p:oleObj name="Equation" r:id="rId6" imgW="812447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221" y="4283502"/>
                        <a:ext cx="2651951" cy="115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62936" y="5517232"/>
                <a:ext cx="83266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936" y="5517232"/>
                <a:ext cx="832664" cy="8989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13"/>
          <p:cNvSpPr>
            <a:spLocks noChangeShapeType="1"/>
          </p:cNvSpPr>
          <p:nvPr/>
        </p:nvSpPr>
        <p:spPr bwMode="auto">
          <a:xfrm flipH="1" flipV="1">
            <a:off x="7961125" y="3756761"/>
            <a:ext cx="142875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991522" y="3765682"/>
            <a:ext cx="1367953" cy="1014792"/>
          </a:xfrm>
          <a:prstGeom prst="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8367" y="2868202"/>
                <a:ext cx="5243143" cy="1385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altLang="zh-CN" sz="2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6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={(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)|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600" b="0" i="1" smtClean="0">
                              <a:latin typeface="Cambria Math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67" y="2868202"/>
                <a:ext cx="5243143" cy="138550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132129" y="302877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y=x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61675" y="4808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58215" y="3598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8675498" y="3301297"/>
            <a:ext cx="1" cy="1780186"/>
          </a:xfrm>
          <a:prstGeom prst="line">
            <a:avLst/>
          </a:prstGeom>
          <a:ln w="28575">
            <a:solidFill>
              <a:srgbClr val="DF27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1" grpId="0"/>
      <p:bldP spid="23" grpId="0" animBg="1"/>
      <p:bldP spid="4" grpId="0" animBg="1"/>
      <p:bldP spid="5" grpId="0"/>
      <p:bldP spid="6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659467" y="671938"/>
            <a:ext cx="890693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设二维随机变量(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的联合密度函数为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19668" y="733851"/>
            <a:ext cx="138641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309424"/>
              </p:ext>
            </p:extLst>
          </p:nvPr>
        </p:nvGraphicFramePr>
        <p:xfrm>
          <a:off x="2408768" y="1226699"/>
          <a:ext cx="5933016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4" r:id="rId3" imgW="1766067" imgH="457399" progId="">
                  <p:embed/>
                </p:oleObj>
              </mc:Choice>
              <mc:Fallback>
                <p:oleObj r:id="rId3" imgW="1766067" imgH="45739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768" y="1226699"/>
                        <a:ext cx="5933016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660813"/>
              </p:ext>
            </p:extLst>
          </p:nvPr>
        </p:nvGraphicFramePr>
        <p:xfrm>
          <a:off x="4661342" y="2315146"/>
          <a:ext cx="424297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5" r:id="rId5" imgW="1881720" imgH="592200" progId="Word.Document.8">
                  <p:embed/>
                </p:oleObj>
              </mc:Choice>
              <mc:Fallback>
                <p:oleObj r:id="rId5" imgW="1881720" imgH="592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342" y="2315146"/>
                        <a:ext cx="424297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97931"/>
              </p:ext>
            </p:extLst>
          </p:nvPr>
        </p:nvGraphicFramePr>
        <p:xfrm>
          <a:off x="1638171" y="2461894"/>
          <a:ext cx="256851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6" r:id="rId7" imgW="990360" imgH="212400" progId="Word.Document.8">
                  <p:embed/>
                </p:oleObj>
              </mc:Choice>
              <mc:Fallback>
                <p:oleObj r:id="rId7" imgW="990360" imgH="212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171" y="2461894"/>
                        <a:ext cx="256851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4078818" y="3141663"/>
            <a:ext cx="3946605" cy="2447276"/>
            <a:chOff x="0" y="0"/>
            <a:chExt cx="1505" cy="1292"/>
          </a:xfrm>
        </p:grpSpPr>
        <p:graphicFrame>
          <p:nvGraphicFramePr>
            <p:cNvPr id="256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9289421"/>
                </p:ext>
              </p:extLst>
            </p:nvPr>
          </p:nvGraphicFramePr>
          <p:xfrm>
            <a:off x="1279" y="925"/>
            <a:ext cx="22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7" r:id="rId9" imgW="141855" imgH="141855" progId="">
                    <p:embed/>
                  </p:oleObj>
                </mc:Choice>
                <mc:Fallback>
                  <p:oleObj r:id="rId9" imgW="141855" imgH="14185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925"/>
                          <a:ext cx="22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10"/>
            <p:cNvGraphicFramePr>
              <a:graphicFrameLocks noChangeAspect="1"/>
            </p:cNvGraphicFramePr>
            <p:nvPr/>
          </p:nvGraphicFramePr>
          <p:xfrm>
            <a:off x="336" y="0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8" r:id="rId11" imgW="141294" imgH="166984" progId="">
                    <p:embed/>
                  </p:oleObj>
                </mc:Choice>
                <mc:Fallback>
                  <p:oleObj r:id="rId11" imgW="141294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0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3" name="Line 11"/>
            <p:cNvSpPr>
              <a:spLocks noChangeShapeType="1"/>
            </p:cNvSpPr>
            <p:nvPr/>
          </p:nvSpPr>
          <p:spPr bwMode="auto">
            <a:xfrm flipV="1">
              <a:off x="286" y="16"/>
              <a:ext cx="2" cy="12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12"/>
            <p:cNvSpPr>
              <a:spLocks noChangeShapeType="1"/>
            </p:cNvSpPr>
            <p:nvPr/>
          </p:nvSpPr>
          <p:spPr bwMode="auto">
            <a:xfrm flipV="1">
              <a:off x="0" y="944"/>
              <a:ext cx="1392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5" name="Object 13"/>
            <p:cNvGraphicFramePr>
              <a:graphicFrameLocks noChangeAspect="1"/>
            </p:cNvGraphicFramePr>
            <p:nvPr/>
          </p:nvGraphicFramePr>
          <p:xfrm>
            <a:off x="96" y="680"/>
            <a:ext cx="18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9" r:id="rId13" imgW="166838" imgH="179672" progId="">
                    <p:embed/>
                  </p:oleObj>
                </mc:Choice>
                <mc:Fallback>
                  <p:oleObj r:id="rId13" imgW="166838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680"/>
                          <a:ext cx="18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8" name="AutoShape 14"/>
          <p:cNvSpPr>
            <a:spLocks noChangeArrowheads="1"/>
          </p:cNvSpPr>
          <p:nvPr/>
        </p:nvSpPr>
        <p:spPr bwMode="auto">
          <a:xfrm flipV="1">
            <a:off x="4847168" y="3816628"/>
            <a:ext cx="1056217" cy="1097994"/>
          </a:xfrm>
          <a:prstGeom prst="rtTriangl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46760" y="3779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90783" y="4808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935760" y="3212976"/>
            <a:ext cx="2520280" cy="266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3"/>
            <a:endCxn id="26638" idx="4"/>
          </p:cNvCxnSpPr>
          <p:nvPr/>
        </p:nvCxnSpPr>
        <p:spPr>
          <a:xfrm flipV="1">
            <a:off x="5892469" y="3816628"/>
            <a:ext cx="10916" cy="117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829238" y="3789040"/>
            <a:ext cx="1056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90355" y="333846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y=x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6706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 animBg="1"/>
      <p:bldP spid="2" grpId="0"/>
      <p:bldP spid="17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388485"/>
              </p:ext>
            </p:extLst>
          </p:nvPr>
        </p:nvGraphicFramePr>
        <p:xfrm>
          <a:off x="5693761" y="1459994"/>
          <a:ext cx="617643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8" r:id="rId3" imgW="1828007" imgH="355446" progId="Equation.3">
                  <p:embed/>
                </p:oleObj>
              </mc:Choice>
              <mc:Fallback>
                <p:oleObj r:id="rId3" imgW="1828007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761" y="1459994"/>
                        <a:ext cx="617643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68631"/>
              </p:ext>
            </p:extLst>
          </p:nvPr>
        </p:nvGraphicFramePr>
        <p:xfrm>
          <a:off x="1156785" y="1410103"/>
          <a:ext cx="457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9" r:id="rId5" imgW="1311515" imgH="343795" progId="Equation.3">
                  <p:embed/>
                </p:oleObj>
              </mc:Choice>
              <mc:Fallback>
                <p:oleObj r:id="rId5" imgW="1311515" imgH="3437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785" y="1410103"/>
                        <a:ext cx="457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85329"/>
              </p:ext>
            </p:extLst>
          </p:nvPr>
        </p:nvGraphicFramePr>
        <p:xfrm>
          <a:off x="934077" y="2220253"/>
          <a:ext cx="214418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0" r:id="rId7" imgW="636658" imgH="394728" progId="Equation.3">
                  <p:embed/>
                </p:oleObj>
              </mc:Choice>
              <mc:Fallback>
                <p:oleObj r:id="rId7" imgW="636658" imgH="3947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077" y="2220253"/>
                        <a:ext cx="214418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5504"/>
              </p:ext>
            </p:extLst>
          </p:nvPr>
        </p:nvGraphicFramePr>
        <p:xfrm>
          <a:off x="3427811" y="2477201"/>
          <a:ext cx="2360084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1" r:id="rId9" imgW="700324" imgH="203731" progId="Equation.3">
                  <p:embed/>
                </p:oleObj>
              </mc:Choice>
              <mc:Fallback>
                <p:oleObj r:id="rId9" imgW="700324" imgH="2037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811" y="2477201"/>
                        <a:ext cx="2360084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99489" y="85774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解</a:t>
            </a:r>
          </a:p>
        </p:txBody>
      </p: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7616665" y="2994248"/>
            <a:ext cx="4368800" cy="2667000"/>
            <a:chOff x="0" y="0"/>
            <a:chExt cx="1666" cy="1408"/>
          </a:xfrm>
        </p:grpSpPr>
        <p:graphicFrame>
          <p:nvGraphicFramePr>
            <p:cNvPr id="26639" name="Object 11"/>
            <p:cNvGraphicFramePr>
              <a:graphicFrameLocks noChangeAspect="1"/>
            </p:cNvGraphicFramePr>
            <p:nvPr/>
          </p:nvGraphicFramePr>
          <p:xfrm>
            <a:off x="1440" y="936"/>
            <a:ext cx="22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02" r:id="rId11" imgW="141855" imgH="141855" progId="">
                    <p:embed/>
                  </p:oleObj>
                </mc:Choice>
                <mc:Fallback>
                  <p:oleObj r:id="rId11" imgW="141855" imgH="14185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936"/>
                          <a:ext cx="22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0" name="Object 12"/>
            <p:cNvGraphicFramePr>
              <a:graphicFrameLocks noChangeAspect="1"/>
            </p:cNvGraphicFramePr>
            <p:nvPr/>
          </p:nvGraphicFramePr>
          <p:xfrm>
            <a:off x="336" y="0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03" r:id="rId13" imgW="141294" imgH="166984" progId="">
                    <p:embed/>
                  </p:oleObj>
                </mc:Choice>
                <mc:Fallback>
                  <p:oleObj r:id="rId13" imgW="141294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0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V="1">
              <a:off x="288" y="16"/>
              <a:ext cx="0" cy="13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0" y="880"/>
              <a:ext cx="16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43" name="Object 15"/>
            <p:cNvGraphicFramePr>
              <a:graphicFrameLocks noChangeAspect="1"/>
            </p:cNvGraphicFramePr>
            <p:nvPr/>
          </p:nvGraphicFramePr>
          <p:xfrm>
            <a:off x="96" y="680"/>
            <a:ext cx="18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04" r:id="rId15" imgW="166838" imgH="179672" progId="">
                    <p:embed/>
                  </p:oleObj>
                </mc:Choice>
                <mc:Fallback>
                  <p:oleObj r:id="rId15" imgW="166838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680"/>
                          <a:ext cx="18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4" name="AutoShape 16"/>
          <p:cNvSpPr>
            <a:spLocks noChangeArrowheads="1"/>
          </p:cNvSpPr>
          <p:nvPr/>
        </p:nvSpPr>
        <p:spPr bwMode="auto">
          <a:xfrm flipV="1">
            <a:off x="8385016" y="3558441"/>
            <a:ext cx="1045023" cy="1097994"/>
          </a:xfrm>
          <a:prstGeom prst="rtTriangl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7918353" y="3194839"/>
            <a:ext cx="1838132" cy="177435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aphicFrame>
        <p:nvGraphicFramePr>
          <p:cNvPr id="27666" name="Object 1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5083698"/>
              </p:ext>
            </p:extLst>
          </p:nvPr>
        </p:nvGraphicFramePr>
        <p:xfrm>
          <a:off x="1271464" y="4004543"/>
          <a:ext cx="6242049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5" r:id="rId17" imgW="2096410" imgH="419282" progId="">
                  <p:embed/>
                </p:oleObj>
              </mc:Choice>
              <mc:Fallback>
                <p:oleObj r:id="rId17" imgW="2096410" imgH="41928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4004543"/>
                        <a:ext cx="6242049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52737" y="4643844"/>
                <a:ext cx="1207125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189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r>
                        <a:rPr lang="en-US" altLang="zh-CN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737" y="4643844"/>
                <a:ext cx="12071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18352" y="3444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089881" y="44537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582790" y="4377315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790" y="4377315"/>
                <a:ext cx="365806" cy="61093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509635" y="836712"/>
            <a:ext cx="2634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(1) 由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规范性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得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1559496" y="3337828"/>
            <a:ext cx="2566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(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) 由性质</a:t>
            </a:r>
            <a:r>
              <a:rPr lang="en-US" altLang="zh-CN" sz="2800" b="1" dirty="0" smtClean="0"/>
              <a:t>4), </a:t>
            </a:r>
            <a:r>
              <a:rPr lang="zh-CN" altLang="en-US" sz="2800" b="1" dirty="0" smtClean="0"/>
              <a:t>得</a:t>
            </a:r>
            <a:endParaRPr lang="zh-CN" altLang="en-US" sz="2800" b="1" dirty="0"/>
          </a:p>
        </p:txBody>
      </p:sp>
      <p:sp>
        <p:nvSpPr>
          <p:cNvPr id="43" name="等腰三角形 42"/>
          <p:cNvSpPr/>
          <p:nvPr/>
        </p:nvSpPr>
        <p:spPr>
          <a:xfrm rot="10800000" flipV="1">
            <a:off x="8088430" y="3906471"/>
            <a:ext cx="1103912" cy="553478"/>
          </a:xfrm>
          <a:prstGeom prst="triangle">
            <a:avLst>
              <a:gd name="adj" fmla="val 52782"/>
            </a:avLst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4105257" y="4087769"/>
            <a:ext cx="1656184" cy="7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5960481" y="1556792"/>
            <a:ext cx="1656184" cy="7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399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bldLvl="0" autoUpdateAnimBg="0"/>
      <p:bldP spid="27664" grpId="0" animBg="1"/>
      <p:bldP spid="27665" grpId="0" animBg="1"/>
      <p:bldP spid="4" grpId="0"/>
      <p:bldP spid="5" grpId="0"/>
      <p:bldP spid="24" grpId="0"/>
      <p:bldP spid="7" grpId="0"/>
      <p:bldP spid="8" grpId="0"/>
      <p:bldP spid="28" grpId="0"/>
      <p:bldP spid="43" grpId="0" animBg="1"/>
      <p:bldP spid="23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659467" y="685030"/>
            <a:ext cx="890693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设二维随机变量(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的联合密度函数为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09600" y="737418"/>
            <a:ext cx="10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9600" y="3738039"/>
            <a:ext cx="101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358764"/>
              </p:ext>
            </p:extLst>
          </p:nvPr>
        </p:nvGraphicFramePr>
        <p:xfrm>
          <a:off x="1765300" y="1332731"/>
          <a:ext cx="734271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2" r:id="rId3" imgW="2184400" imgH="482600" progId="">
                  <p:embed/>
                </p:oleObj>
              </mc:Choice>
              <mc:Fallback>
                <p:oleObj r:id="rId3" imgW="21844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332731"/>
                        <a:ext cx="734271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28650"/>
              </p:ext>
            </p:extLst>
          </p:nvPr>
        </p:nvGraphicFramePr>
        <p:xfrm>
          <a:off x="4673600" y="2323330"/>
          <a:ext cx="47752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3" r:id="rId5" imgW="1743959" imgH="395926" progId="Word.Document.8">
                  <p:embed/>
                </p:oleObj>
              </mc:Choice>
              <mc:Fallback>
                <p:oleObj r:id="rId5" imgW="1743959" imgH="395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2323330"/>
                        <a:ext cx="47752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39114"/>
              </p:ext>
            </p:extLst>
          </p:nvPr>
        </p:nvGraphicFramePr>
        <p:xfrm>
          <a:off x="1625600" y="2932931"/>
          <a:ext cx="4673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4" r:id="rId7" imgW="1414021" imgH="395926" progId="Word.Document.8">
                  <p:embed/>
                </p:oleObj>
              </mc:Choice>
              <mc:Fallback>
                <p:oleObj r:id="rId7" imgW="1414021" imgH="395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932931"/>
                        <a:ext cx="46736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260681"/>
              </p:ext>
            </p:extLst>
          </p:nvPr>
        </p:nvGraphicFramePr>
        <p:xfrm>
          <a:off x="5879976" y="4424908"/>
          <a:ext cx="5103284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5" name="公式" r:id="rId9" imgW="1511300" imgH="342900" progId="Equation.3">
                  <p:embed/>
                </p:oleObj>
              </mc:Choice>
              <mc:Fallback>
                <p:oleObj name="公式" r:id="rId9" imgW="1511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6" y="4424908"/>
                        <a:ext cx="5103284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153876"/>
              </p:ext>
            </p:extLst>
          </p:nvPr>
        </p:nvGraphicFramePr>
        <p:xfrm>
          <a:off x="1625600" y="2551930"/>
          <a:ext cx="3149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6" r:id="rId11" imgW="990600" imgH="209550" progId="Word.Document.8">
                  <p:embed/>
                </p:oleObj>
              </mc:Choice>
              <mc:Fallback>
                <p:oleObj r:id="rId11" imgW="990600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551930"/>
                        <a:ext cx="3149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422400" y="3750739"/>
            <a:ext cx="314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(1) 由</a:t>
            </a:r>
            <a:r>
              <a:rPr lang="zh-CN" altLang="en-US" dirty="0">
                <a:solidFill>
                  <a:srgbClr val="C00000"/>
                </a:solidFill>
              </a:rPr>
              <a:t>规范性</a:t>
            </a: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446700"/>
              </p:ext>
            </p:extLst>
          </p:nvPr>
        </p:nvGraphicFramePr>
        <p:xfrm>
          <a:off x="5231904" y="5527950"/>
          <a:ext cx="253153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7" r:id="rId13" imgW="751256" imgH="203731" progId="">
                  <p:embed/>
                </p:oleObj>
              </mc:Choice>
              <mc:Fallback>
                <p:oleObj r:id="rId13" imgW="751256" imgH="20373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5527950"/>
                        <a:ext cx="253153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7514" y="4357082"/>
                <a:ext cx="3799052" cy="908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𝒅𝒙𝒅𝒚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14" y="4357082"/>
                <a:ext cx="3799052" cy="9087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67234" y="5570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积分，得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19736" y="5266340"/>
                <a:ext cx="142218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266340"/>
                <a:ext cx="1422184" cy="89896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71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82" grpId="0" autoUpdateAnimBg="0"/>
      <p:bldP spid="2" grpId="0"/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04312" y="3428999"/>
            <a:ext cx="2102895" cy="15841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0435"/>
              </p:ext>
            </p:extLst>
          </p:nvPr>
        </p:nvGraphicFramePr>
        <p:xfrm>
          <a:off x="1828800" y="724619"/>
          <a:ext cx="734271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8" r:id="rId3" imgW="2184400" imgH="482600" progId="">
                  <p:embed/>
                </p:oleObj>
              </mc:Choice>
              <mc:Fallback>
                <p:oleObj r:id="rId3" imgW="21844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24619"/>
                        <a:ext cx="734271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616859"/>
              </p:ext>
            </p:extLst>
          </p:nvPr>
        </p:nvGraphicFramePr>
        <p:xfrm>
          <a:off x="972748" y="2929557"/>
          <a:ext cx="7211484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9" r:id="rId5" imgW="2108990" imgH="609720" progId="">
                  <p:embed/>
                </p:oleObj>
              </mc:Choice>
              <mc:Fallback>
                <p:oleObj r:id="rId5" imgW="2108990" imgH="609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48" y="2929557"/>
                        <a:ext cx="7211484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711200" y="1867618"/>
            <a:ext cx="1056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952675"/>
              </p:ext>
            </p:extLst>
          </p:nvPr>
        </p:nvGraphicFramePr>
        <p:xfrm>
          <a:off x="983432" y="1944315"/>
          <a:ext cx="7397749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0" r:id="rId7" imgW="2171700" imgH="342900" progId="">
                  <p:embed/>
                </p:oleObj>
              </mc:Choice>
              <mc:Fallback>
                <p:oleObj r:id="rId7" imgW="21717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1944315"/>
                        <a:ext cx="7397749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25726"/>
              </p:ext>
            </p:extLst>
          </p:nvPr>
        </p:nvGraphicFramePr>
        <p:xfrm>
          <a:off x="983432" y="4691980"/>
          <a:ext cx="7213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1" r:id="rId9" imgW="2095500" imgH="482600" progId="">
                  <p:embed/>
                </p:oleObj>
              </mc:Choice>
              <mc:Fallback>
                <p:oleObj r:id="rId9" imgW="20955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4691980"/>
                        <a:ext cx="72136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9096048" y="2843444"/>
            <a:ext cx="2579097" cy="2024874"/>
            <a:chOff x="283" y="100"/>
            <a:chExt cx="1004" cy="1069"/>
          </a:xfrm>
        </p:grpSpPr>
        <p:graphicFrame>
          <p:nvGraphicFramePr>
            <p:cNvPr id="1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280055"/>
                </p:ext>
              </p:extLst>
            </p:nvPr>
          </p:nvGraphicFramePr>
          <p:xfrm>
            <a:off x="1061" y="880"/>
            <a:ext cx="22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82" r:id="rId11" imgW="141855" imgH="141855" progId="">
                    <p:embed/>
                  </p:oleObj>
                </mc:Choice>
                <mc:Fallback>
                  <p:oleObj r:id="rId11" imgW="141855" imgH="14185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" y="880"/>
                          <a:ext cx="22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2093651"/>
                </p:ext>
              </p:extLst>
            </p:nvPr>
          </p:nvGraphicFramePr>
          <p:xfrm>
            <a:off x="392" y="100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83" r:id="rId13" imgW="141294" imgH="166984" progId="">
                    <p:embed/>
                  </p:oleObj>
                </mc:Choice>
                <mc:Fallback>
                  <p:oleObj r:id="rId13" imgW="141294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" y="100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596" y="143"/>
              <a:ext cx="0" cy="10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83" y="880"/>
              <a:ext cx="91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6311570"/>
                </p:ext>
              </p:extLst>
            </p:nvPr>
          </p:nvGraphicFramePr>
          <p:xfrm>
            <a:off x="396" y="680"/>
            <a:ext cx="18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84" r:id="rId15" imgW="166838" imgH="179672" progId="">
                    <p:embed/>
                  </p:oleObj>
                </mc:Choice>
                <mc:Fallback>
                  <p:oleObj r:id="rId15" imgW="166838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680"/>
                          <a:ext cx="18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863772" y="3113930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772" y="3113930"/>
                <a:ext cx="7807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915173" y="3428998"/>
            <a:ext cx="1092033" cy="891903"/>
          </a:xfrm>
          <a:prstGeom prst="rect">
            <a:avLst/>
          </a:prstGeom>
          <a:solidFill>
            <a:srgbClr val="92D050">
              <a:alpha val="75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Text Box 2"/>
          <p:cNvSpPr txBox="1">
            <a:spLocks noChangeArrowheads="1"/>
          </p:cNvSpPr>
          <p:nvPr/>
        </p:nvSpPr>
        <p:spPr bwMode="auto">
          <a:xfrm>
            <a:off x="812800" y="381001"/>
            <a:ext cx="1097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fontAlgn="ctr" hangingPunct="1">
              <a:spcBef>
                <a:spcPct val="50000"/>
              </a:spcBef>
            </a:pPr>
            <a:r>
              <a:rPr lang="en-US" altLang="zh-CN" sz="4000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1173832" y="2698874"/>
            <a:ext cx="701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在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打靶时，命中点的位置由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一对 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r. v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.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（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两个坐标）确定。</a:t>
            </a:r>
            <a:endParaRPr lang="zh-CN" altLang="en-US" sz="2800" b="0" dirty="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534533" name="Rectangle 5"/>
          <p:cNvSpPr>
            <a:spLocks noChangeArrowheads="1"/>
          </p:cNvSpPr>
          <p:nvPr/>
        </p:nvSpPr>
        <p:spPr bwMode="auto">
          <a:xfrm>
            <a:off x="1199456" y="3923010"/>
            <a:ext cx="6623049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飞机的重心在空中的位置由三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个 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r. v.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（三个坐标）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确定。</a:t>
            </a:r>
            <a:endParaRPr lang="zh-CN" altLang="en-US" sz="2800" b="0" dirty="0">
              <a:latin typeface="Times New Roman" pitchFamily="18" charset="0"/>
              <a:ea typeface="楷体_GB2312" pitchFamily="1" charset="-122"/>
            </a:endParaRPr>
          </a:p>
        </p:txBody>
      </p:sp>
      <p:graphicFrame>
        <p:nvGraphicFramePr>
          <p:cNvPr id="534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799445"/>
              </p:ext>
            </p:extLst>
          </p:nvPr>
        </p:nvGraphicFramePr>
        <p:xfrm>
          <a:off x="8712289" y="4149080"/>
          <a:ext cx="249627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剪辑" r:id="rId3" imgW="5318125" imgH="3086100" progId="MS_ClipArt_Gallery.2">
                  <p:embed/>
                </p:oleObj>
              </mc:Choice>
              <mc:Fallback>
                <p:oleObj name="剪辑" r:id="rId3" imgW="5318125" imgH="30861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289" y="4149080"/>
                        <a:ext cx="2496279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4535" name="Picture 7" descr="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067" y="2630359"/>
            <a:ext cx="2680912" cy="130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727067" y="5462102"/>
            <a:ext cx="2680912" cy="93610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F9966"/>
                </a:solidFill>
                <a:latin typeface="华文琥珀" pitchFamily="2" charset="-122"/>
                <a:ea typeface="华文琥珀" pitchFamily="2" charset="-122"/>
              </a:rPr>
              <a:t>大学生</a:t>
            </a:r>
            <a:endParaRPr lang="en-US" altLang="zh-CN" sz="2400" dirty="0">
              <a:solidFill>
                <a:srgbClr val="FF9966"/>
              </a:solidFill>
              <a:latin typeface="华文琥珀" pitchFamily="2" charset="-122"/>
              <a:ea typeface="华文琥珀" pitchFamily="2" charset="-122"/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rgbClr val="FF9966"/>
                </a:solidFill>
                <a:latin typeface="华文琥珀" pitchFamily="2" charset="-122"/>
                <a:ea typeface="华文琥珀" pitchFamily="2" charset="-122"/>
              </a:rPr>
              <a:t>综合评测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99456" y="5228506"/>
            <a:ext cx="6623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大学生综合素质评测问题由多个 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r. v.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（</a:t>
            </a:r>
            <a:r>
              <a:rPr lang="en-US" altLang="zh-CN" sz="2800" dirty="0" smtClean="0">
                <a:latin typeface="Times New Roman" pitchFamily="18" charset="0"/>
                <a:ea typeface="楷体_GB2312" pitchFamily="1" charset="-122"/>
              </a:rPr>
              <a:t>4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个甚至更多分量数据）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确定等等。</a:t>
            </a:r>
            <a:endParaRPr lang="zh-CN" altLang="en-US" sz="2800" b="0" dirty="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1424" y="731838"/>
            <a:ext cx="10595179" cy="168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 为了描述随机现象，我们在前一章讨论了一维随机变量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(Random 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Varable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简记为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r. v.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及其分布。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  <a:ea typeface="楷体_GB2312" pitchFamily="1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但有些随机现象用一个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r. v.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</a:rPr>
              <a:t>来描述还不够，需要用多个随机变量来描述。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10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2" grpId="0" autoUpdateAnimBg="0"/>
      <p:bldP spid="534533" grpId="0" autoUpdateAnimBg="0"/>
      <p:bldP spid="8" grpId="0" animBg="1"/>
      <p:bldP spid="1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483096"/>
              </p:ext>
            </p:extLst>
          </p:nvPr>
        </p:nvGraphicFramePr>
        <p:xfrm>
          <a:off x="1828800" y="796627"/>
          <a:ext cx="734271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6" r:id="rId3" imgW="2184400" imgH="482600" progId="">
                  <p:embed/>
                </p:oleObj>
              </mc:Choice>
              <mc:Fallback>
                <p:oleObj r:id="rId3" imgW="21844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96627"/>
                        <a:ext cx="734271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711200" y="1939626"/>
            <a:ext cx="1056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306533"/>
              </p:ext>
            </p:extLst>
          </p:nvPr>
        </p:nvGraphicFramePr>
        <p:xfrm>
          <a:off x="609601" y="2456755"/>
          <a:ext cx="298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7" r:id="rId5" imgW="878206" imgH="203642" progId="">
                  <p:embed/>
                </p:oleObj>
              </mc:Choice>
              <mc:Fallback>
                <p:oleObj r:id="rId5" imgW="878206" imgH="2036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456755"/>
                        <a:ext cx="2984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933566"/>
              </p:ext>
            </p:extLst>
          </p:nvPr>
        </p:nvGraphicFramePr>
        <p:xfrm>
          <a:off x="3431704" y="2304355"/>
          <a:ext cx="48895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8" r:id="rId7" imgW="1438847" imgH="343795" progId="">
                  <p:embed/>
                </p:oleObj>
              </mc:Choice>
              <mc:Fallback>
                <p:oleObj r:id="rId7" imgW="1438847" imgH="3437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2304355"/>
                        <a:ext cx="48895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64986"/>
              </p:ext>
            </p:extLst>
          </p:nvPr>
        </p:nvGraphicFramePr>
        <p:xfrm>
          <a:off x="1320800" y="3322563"/>
          <a:ext cx="5384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9" r:id="rId9" imgW="1473200" imgH="342900" progId="">
                  <p:embed/>
                </p:oleObj>
              </mc:Choice>
              <mc:Fallback>
                <p:oleObj r:id="rId9" imgW="14732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322563"/>
                        <a:ext cx="53848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49613"/>
              </p:ext>
            </p:extLst>
          </p:nvPr>
        </p:nvGraphicFramePr>
        <p:xfrm>
          <a:off x="1265768" y="4329707"/>
          <a:ext cx="503343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10" r:id="rId11" imgW="1451580" imgH="343795" progId="">
                  <p:embed/>
                </p:oleObj>
              </mc:Choice>
              <mc:Fallback>
                <p:oleObj r:id="rId11" imgW="1451580" imgH="3437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768" y="4329707"/>
                        <a:ext cx="503343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41501"/>
              </p:ext>
            </p:extLst>
          </p:nvPr>
        </p:nvGraphicFramePr>
        <p:xfrm>
          <a:off x="1337733" y="5244107"/>
          <a:ext cx="11938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11" r:id="rId13" imgW="344695" imgH="408528" progId="">
                  <p:embed/>
                </p:oleObj>
              </mc:Choice>
              <mc:Fallback>
                <p:oleObj r:id="rId13" imgW="344695" imgH="40852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733" y="5244107"/>
                        <a:ext cx="11938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7828384" y="4027512"/>
            <a:ext cx="1676400" cy="1676400"/>
            <a:chOff x="0" y="0"/>
            <a:chExt cx="1056" cy="1056"/>
          </a:xfrm>
        </p:grpSpPr>
        <p:sp>
          <p:nvSpPr>
            <p:cNvPr id="22" name="AutoShape 3" descr="宽下对角线"/>
            <p:cNvSpPr>
              <a:spLocks noChangeArrowheads="1"/>
            </p:cNvSpPr>
            <p:nvPr/>
          </p:nvSpPr>
          <p:spPr bwMode="auto">
            <a:xfrm flipH="1">
              <a:off x="0" y="0"/>
              <a:ext cx="1056" cy="1056"/>
            </a:xfrm>
            <a:prstGeom prst="rtTriangle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 flipH="1">
              <a:off x="0" y="0"/>
              <a:ext cx="1056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 flipH="1">
            <a:off x="8310984" y="4027512"/>
            <a:ext cx="1219200" cy="1219200"/>
          </a:xfrm>
          <a:prstGeom prst="rtTriangl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7752184" y="3570312"/>
            <a:ext cx="3276600" cy="2667000"/>
            <a:chOff x="0" y="0"/>
            <a:chExt cx="1666" cy="1408"/>
          </a:xfrm>
        </p:grpSpPr>
        <p:graphicFrame>
          <p:nvGraphicFramePr>
            <p:cNvPr id="26" name="Object 10"/>
            <p:cNvGraphicFramePr>
              <a:graphicFrameLocks noChangeAspect="1"/>
            </p:cNvGraphicFramePr>
            <p:nvPr/>
          </p:nvGraphicFramePr>
          <p:xfrm>
            <a:off x="1440" y="936"/>
            <a:ext cx="22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12" r:id="rId16" imgW="141855" imgH="141855" progId="">
                    <p:embed/>
                  </p:oleObj>
                </mc:Choice>
                <mc:Fallback>
                  <p:oleObj r:id="rId16" imgW="141855" imgH="14185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936"/>
                          <a:ext cx="22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1"/>
            <p:cNvGraphicFramePr>
              <a:graphicFrameLocks noChangeAspect="1"/>
            </p:cNvGraphicFramePr>
            <p:nvPr/>
          </p:nvGraphicFramePr>
          <p:xfrm>
            <a:off x="336" y="0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13" r:id="rId18" imgW="141294" imgH="166984" progId="">
                    <p:embed/>
                  </p:oleObj>
                </mc:Choice>
                <mc:Fallback>
                  <p:oleObj r:id="rId18" imgW="141294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0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V="1">
              <a:off x="288" y="16"/>
              <a:ext cx="0" cy="13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0" y="880"/>
              <a:ext cx="16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" name="Object 14"/>
            <p:cNvGraphicFramePr>
              <a:graphicFrameLocks noChangeAspect="1"/>
            </p:cNvGraphicFramePr>
            <p:nvPr/>
          </p:nvGraphicFramePr>
          <p:xfrm>
            <a:off x="96" y="680"/>
            <a:ext cx="18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14" r:id="rId20" imgW="166838" imgH="179672" progId="">
                    <p:embed/>
                  </p:oleObj>
                </mc:Choice>
                <mc:Fallback>
                  <p:oleObj r:id="rId20" imgW="166838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680"/>
                          <a:ext cx="18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8971384" y="3875112"/>
            <a:ext cx="0" cy="1676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4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59467" y="620688"/>
            <a:ext cx="890693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设二维随机变量(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的联合密度函数为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9668" y="682601"/>
            <a:ext cx="138641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练习 </a:t>
            </a: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473901"/>
              </p:ext>
            </p:extLst>
          </p:nvPr>
        </p:nvGraphicFramePr>
        <p:xfrm>
          <a:off x="2066925" y="1145283"/>
          <a:ext cx="66167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3" name="Equation" r:id="rId3" imgW="1968480" imgH="482400" progId="Equation.DSMT4">
                  <p:embed/>
                </p:oleObj>
              </mc:Choice>
              <mc:Fallback>
                <p:oleObj name="Equation" r:id="rId3" imgW="1968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145283"/>
                        <a:ext cx="66167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800292"/>
              </p:ext>
            </p:extLst>
          </p:nvPr>
        </p:nvGraphicFramePr>
        <p:xfrm>
          <a:off x="1638171" y="2410644"/>
          <a:ext cx="256851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4" r:id="rId5" imgW="990360" imgH="212400" progId="Word.Document.8">
                  <p:embed/>
                </p:oleObj>
              </mc:Choice>
              <mc:Fallback>
                <p:oleObj r:id="rId5" imgW="990360" imgH="212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171" y="2410644"/>
                        <a:ext cx="256851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757053"/>
              </p:ext>
            </p:extLst>
          </p:nvPr>
        </p:nvGraphicFramePr>
        <p:xfrm>
          <a:off x="4871864" y="2420888"/>
          <a:ext cx="43204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5" name="Equation" r:id="rId7" imgW="1320480" imgH="215640" progId="Equation.DSMT4">
                  <p:embed/>
                </p:oleObj>
              </mc:Choice>
              <mc:Fallback>
                <p:oleObj name="Equation" r:id="rId7" imgW="13204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2420888"/>
                        <a:ext cx="432048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95743"/>
              </p:ext>
            </p:extLst>
          </p:nvPr>
        </p:nvGraphicFramePr>
        <p:xfrm>
          <a:off x="479376" y="3677884"/>
          <a:ext cx="11233248" cy="83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6" name="Equation" r:id="rId9" imgW="3619440" imgH="355320" progId="Equation.DSMT4">
                  <p:embed/>
                </p:oleObj>
              </mc:Choice>
              <mc:Fallback>
                <p:oleObj name="Equation" r:id="rId9" imgW="3619440" imgH="355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3677884"/>
                        <a:ext cx="11233248" cy="83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445404"/>
              </p:ext>
            </p:extLst>
          </p:nvPr>
        </p:nvGraphicFramePr>
        <p:xfrm>
          <a:off x="496309" y="4725144"/>
          <a:ext cx="11233248" cy="109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7" name="Equation" r:id="rId11" imgW="3733560" imgH="482400" progId="Equation.DSMT4">
                  <p:embed/>
                </p:oleObj>
              </mc:Choice>
              <mc:Fallback>
                <p:oleObj name="Equation" r:id="rId11" imgW="3733560" imgH="482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09" y="4725144"/>
                        <a:ext cx="11233248" cy="109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7464152" y="4797152"/>
            <a:ext cx="1656184" cy="7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347062" y="3663551"/>
            <a:ext cx="1656184" cy="7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26400" y="593011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注意积分上下限</a:t>
            </a:r>
          </a:p>
        </p:txBody>
      </p:sp>
    </p:spTree>
    <p:extLst>
      <p:ext uri="{BB962C8B-B14F-4D97-AF65-F5344CB8AC3E}">
        <p14:creationId xmlns:p14="http://schemas.microsoft.com/office/powerpoint/2010/main" val="7938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7264" y="1634702"/>
            <a:ext cx="3430747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/>
              <a:t>（一）二维均匀分布</a:t>
            </a:r>
          </a:p>
        </p:txBody>
      </p:sp>
      <p:sp>
        <p:nvSpPr>
          <p:cNvPr id="3" name="矩形 2"/>
          <p:cNvSpPr/>
          <p:nvPr/>
        </p:nvSpPr>
        <p:spPr>
          <a:xfrm>
            <a:off x="695400" y="2852936"/>
            <a:ext cx="107696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     设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zh-CN" altLang="en-US" sz="2800" dirty="0">
                <a:latin typeface="Times New Roman" pitchFamily="18" charset="0"/>
              </a:rPr>
              <a:t>是平面上的有界区域, 其面积</a:t>
            </a:r>
            <a:r>
              <a:rPr lang="zh-CN" altLang="en-US" sz="2800" dirty="0" smtClean="0">
                <a:latin typeface="Times New Roman" pitchFamily="18" charset="0"/>
              </a:rPr>
              <a:t>为</a:t>
            </a:r>
            <a:r>
              <a:rPr lang="en-US" altLang="zh-CN" sz="2800" i="1" dirty="0" smtClean="0">
                <a:latin typeface="Times New Roman" pitchFamily="18" charset="0"/>
              </a:rPr>
              <a:t>S(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en-US" altLang="zh-CN" sz="2800" i="1" dirty="0" smtClean="0">
                <a:latin typeface="Times New Roman" pitchFamily="18" charset="0"/>
              </a:rPr>
              <a:t>)=A</a:t>
            </a:r>
            <a:r>
              <a:rPr lang="en-US" altLang="zh-CN" sz="2800" dirty="0" smtClean="0">
                <a:latin typeface="Times New Roman" pitchFamily="18" charset="0"/>
              </a:rPr>
              <a:t>. </a:t>
            </a:r>
            <a:r>
              <a:rPr lang="zh-CN" altLang="en-US" sz="2800" dirty="0">
                <a:latin typeface="Times New Roman" pitchFamily="18" charset="0"/>
              </a:rPr>
              <a:t>若二维随机变量( 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,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</a:rPr>
              <a:t>具有概率密度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89998"/>
              </p:ext>
            </p:extLst>
          </p:nvPr>
        </p:nvGraphicFramePr>
        <p:xfrm>
          <a:off x="3119669" y="3944798"/>
          <a:ext cx="5378451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0" name="公式" r:id="rId3" imgW="1702539" imgH="647981" progId="Equation.3">
                  <p:embed/>
                </p:oleObj>
              </mc:Choice>
              <mc:Fallback>
                <p:oleObj name="公式" r:id="rId3" imgW="1702539" imgH="6479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669" y="3944798"/>
                        <a:ext cx="5378451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87309" y="5210036"/>
            <a:ext cx="7545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itchFamily="18" charset="0"/>
              </a:rPr>
              <a:t>则称</a:t>
            </a:r>
            <a:r>
              <a:rPr lang="zh-CN" altLang="en-US" b="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0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altLang="zh-CN" b="0" i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en-US" b="0" dirty="0" smtClean="0">
                <a:solidFill>
                  <a:srgbClr val="0000FF"/>
                </a:solidFill>
                <a:latin typeface="Times New Roman" pitchFamily="18" charset="0"/>
              </a:rPr>
              <a:t>在区域</a:t>
            </a:r>
            <a:r>
              <a:rPr lang="en-US" altLang="zh-CN" b="0" i="1" dirty="0" smtClean="0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lang="zh-CN" altLang="en-US" b="0" dirty="0">
                <a:solidFill>
                  <a:srgbClr val="0000FF"/>
                </a:solidFill>
                <a:latin typeface="Times New Roman" pitchFamily="18" charset="0"/>
              </a:rPr>
              <a:t>上服从</a:t>
            </a:r>
            <a:r>
              <a:rPr lang="zh-CN" altLang="en-US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均匀分布</a:t>
            </a:r>
            <a:r>
              <a:rPr lang="zh-CN" altLang="en-US" b="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4112" y="1634702"/>
                <a:ext cx="3391313" cy="107491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𝒃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𝒐𝒕𝒉𝒆𝒓𝒔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1634702"/>
                <a:ext cx="3391313" cy="10749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05013" y="764704"/>
            <a:ext cx="6364243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sz="3200" dirty="0" smtClean="0"/>
              <a:t>四、两种常见二维随机变量的分布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901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utoUpdateAnimBg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95400" y="1019402"/>
            <a:ext cx="1127365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注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</a:rPr>
              <a:t>若</a:t>
            </a:r>
            <a:r>
              <a:rPr lang="zh-CN" altLang="en-US" b="0" dirty="0">
                <a:solidFill>
                  <a:schemeClr val="tx1"/>
                </a:solidFill>
                <a:latin typeface="Times New Roman" pitchFamily="18" charset="0"/>
              </a:rPr>
              <a:t>( 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latin typeface="Times New Roman" pitchFamily="18" charset="0"/>
              </a:rPr>
              <a:t>服从区域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G</a:t>
            </a:r>
            <a:r>
              <a:rPr lang="zh-CN" altLang="en-US" b="0" dirty="0">
                <a:solidFill>
                  <a:schemeClr val="tx1"/>
                </a:solidFill>
                <a:latin typeface="Times New Roman" pitchFamily="18" charset="0"/>
              </a:rPr>
              <a:t>上的均匀分布, 则对于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G</a:t>
            </a:r>
            <a:r>
              <a:rPr lang="zh-CN" altLang="en-US" b="0" dirty="0">
                <a:solidFill>
                  <a:schemeClr val="tx1"/>
                </a:solidFill>
                <a:latin typeface="Times New Roman" pitchFamily="18" charset="0"/>
              </a:rPr>
              <a:t>中任一子区域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zh-CN" altLang="en-US" b="0" dirty="0">
                <a:solidFill>
                  <a:schemeClr val="tx1"/>
                </a:solidFill>
                <a:latin typeface="Times New Roman" pitchFamily="18" charset="0"/>
              </a:rPr>
              <a:t>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133411"/>
              </p:ext>
            </p:extLst>
          </p:nvPr>
        </p:nvGraphicFramePr>
        <p:xfrm>
          <a:off x="1271464" y="1986285"/>
          <a:ext cx="10107084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8" r:id="rId3" imgW="3427512" imgH="444307" progId="Equation.3">
                  <p:embed/>
                </p:oleObj>
              </mc:Choice>
              <mc:Fallback>
                <p:oleObj r:id="rId3" imgW="342751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986285"/>
                        <a:ext cx="10107084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23392" y="3573016"/>
                <a:ext cx="10769600" cy="1126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b="1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     注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2:  </a:t>
                </a:r>
                <a:r>
                  <a:rPr lang="zh-CN" altLang="en-US" sz="2800" dirty="0" smtClean="0">
                    <a:latin typeface="Times New Roman" pitchFamily="18" charset="0"/>
                  </a:rPr>
                  <a:t>二</a:t>
                </a:r>
                <a:r>
                  <a:rPr lang="zh-CN" altLang="en-US" sz="2800" dirty="0">
                    <a:latin typeface="Times New Roman" pitchFamily="18" charset="0"/>
                  </a:rPr>
                  <a:t>维 </a:t>
                </a:r>
                <a:r>
                  <a:rPr lang="en-US" altLang="zh-CN" sz="2800" b="1" i="1" dirty="0" err="1" smtClean="0">
                    <a:latin typeface="Times New Roman" pitchFamily="18" charset="0"/>
                  </a:rPr>
                  <a:t>r.v</a:t>
                </a:r>
                <a:r>
                  <a:rPr lang="en-US" altLang="zh-CN" sz="2800" b="1" i="1" dirty="0" smtClean="0">
                    <a:latin typeface="Times New Roman" pitchFamily="18" charset="0"/>
                  </a:rPr>
                  <a:t>. </a:t>
                </a:r>
                <a:r>
                  <a:rPr lang="zh-CN" altLang="en-US" sz="2800" dirty="0" smtClean="0">
                    <a:latin typeface="Times New Roman" pitchFamily="18" charset="0"/>
                  </a:rPr>
                  <a:t>( </a:t>
                </a:r>
                <a:r>
                  <a:rPr lang="en-US" altLang="zh-CN" sz="2800" i="1" dirty="0">
                    <a:latin typeface="Times New Roman" pitchFamily="18" charset="0"/>
                  </a:rPr>
                  <a:t>X</a:t>
                </a:r>
                <a:r>
                  <a:rPr lang="en-US" altLang="zh-CN" sz="2800" dirty="0">
                    <a:latin typeface="Times New Roman" pitchFamily="18" charset="0"/>
                  </a:rPr>
                  <a:t>,</a:t>
                </a:r>
                <a:r>
                  <a:rPr lang="en-US" altLang="zh-CN" sz="2800" i="1" dirty="0">
                    <a:latin typeface="Times New Roman" pitchFamily="18" charset="0"/>
                  </a:rPr>
                  <a:t>Y</a:t>
                </a:r>
                <a:r>
                  <a:rPr lang="en-US" altLang="zh-CN" sz="2800" dirty="0" smtClean="0">
                    <a:latin typeface="Times New Roman" pitchFamily="18" charset="0"/>
                  </a:rPr>
                  <a:t>) </a:t>
                </a:r>
                <a:r>
                  <a:rPr lang="zh-CN" altLang="en-US" sz="2800" dirty="0" smtClean="0">
                    <a:latin typeface="Times New Roman" pitchFamily="18" charset="0"/>
                  </a:rPr>
                  <a:t>落</a:t>
                </a:r>
                <a:r>
                  <a:rPr lang="zh-CN" altLang="en-US" sz="2800" dirty="0">
                    <a:latin typeface="Times New Roman" pitchFamily="18" charset="0"/>
                  </a:rPr>
                  <a:t>在</a:t>
                </a:r>
                <a:r>
                  <a:rPr lang="en-US" altLang="zh-CN" sz="2800" i="1" dirty="0">
                    <a:latin typeface="Times New Roman" pitchFamily="18" charset="0"/>
                  </a:rPr>
                  <a:t>G</a:t>
                </a:r>
                <a:r>
                  <a:rPr lang="zh-CN" altLang="en-US" sz="2800" dirty="0">
                    <a:latin typeface="Times New Roman" pitchFamily="18" charset="0"/>
                  </a:rPr>
                  <a:t>中任一子区域</a:t>
                </a:r>
                <a:r>
                  <a:rPr lang="en-US" altLang="zh-CN" sz="2800" i="1" dirty="0">
                    <a:latin typeface="Times New Roman" pitchFamily="18" charset="0"/>
                  </a:rPr>
                  <a:t>D</a:t>
                </a:r>
                <a:r>
                  <a:rPr lang="zh-CN" altLang="en-US" sz="2800" dirty="0">
                    <a:latin typeface="Times New Roman" pitchFamily="18" charset="0"/>
                  </a:rPr>
                  <a:t>的概率与</a:t>
                </a:r>
                <a:r>
                  <a:rPr lang="en-US" altLang="zh-CN" sz="2800" i="1" dirty="0">
                    <a:latin typeface="Times New Roman" pitchFamily="18" charset="0"/>
                  </a:rPr>
                  <a:t>D</a:t>
                </a:r>
                <a:r>
                  <a:rPr lang="zh-CN" altLang="en-US" sz="2800" dirty="0">
                    <a:latin typeface="Times New Roman" pitchFamily="18" charset="0"/>
                  </a:rPr>
                  <a:t>的面积成正比, 而与</a:t>
                </a:r>
                <a:r>
                  <a:rPr lang="en-US" altLang="zh-CN" sz="2800" i="1" dirty="0">
                    <a:latin typeface="Times New Roman" pitchFamily="18" charset="0"/>
                  </a:rPr>
                  <a:t>D</a:t>
                </a:r>
                <a:r>
                  <a:rPr lang="zh-CN" altLang="en-US" sz="2800" dirty="0">
                    <a:latin typeface="Times New Roman" pitchFamily="18" charset="0"/>
                  </a:rPr>
                  <a:t>的形状和位置无关. </a:t>
                </a:r>
                <a:r>
                  <a:rPr lang="zh-CN" altLang="en-US" sz="2800" dirty="0" smtClean="0">
                    <a:latin typeface="Times New Roman" pitchFamily="18" charset="0"/>
                  </a:rPr>
                  <a:t>即当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/>
                      </a:rPr>
                      <m:t>和</m:t>
                    </m:r>
                  </m:oMath>
                </a14:m>
                <a:r>
                  <a:rPr lang="en-US" altLang="zh-CN" sz="28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r>
                      <a:rPr lang="zh-CN" altLang="en-US" sz="2800" i="1">
                        <a:latin typeface="Cambria Math"/>
                      </a:rPr>
                      <m:t>的面积相等</m:t>
                    </m:r>
                  </m:oMath>
                </a14:m>
                <a:r>
                  <a:rPr lang="zh-CN" altLang="en-US" sz="2800" dirty="0" smtClean="0">
                    <a:latin typeface="Times New Roman" pitchFamily="18" charset="0"/>
                  </a:rPr>
                  <a:t>时，</a:t>
                </a:r>
                <a:r>
                  <a:rPr lang="zh-CN" altLang="en-US" sz="2800" dirty="0">
                    <a:latin typeface="Times New Roman" pitchFamily="18" charset="0"/>
                  </a:rPr>
                  <a:t>有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573016"/>
                <a:ext cx="10769600" cy="1126462"/>
              </a:xfrm>
              <a:prstGeom prst="rect">
                <a:avLst/>
              </a:prstGeom>
              <a:blipFill rotWithShape="1">
                <a:blip r:embed="rId5"/>
                <a:stretch>
                  <a:fillRect l="-1132" t="-3784" b="-10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7368" y="4815826"/>
                <a:ext cx="10613757" cy="98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𝑺</m:t>
                          </m:r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𝑺</m:t>
                          </m:r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𝑮</m:t>
                          </m:r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𝑺</m:t>
                          </m:r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𝑺</m:t>
                          </m:r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𝑮</m:t>
                          </m:r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815826"/>
                <a:ext cx="10613757" cy="9894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59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06401" y="640000"/>
            <a:ext cx="6837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/>
              <a:t> </a:t>
            </a:r>
            <a:r>
              <a:rPr lang="zh-CN" altLang="en-US" sz="2800" b="1" dirty="0"/>
              <a:t>设(</a:t>
            </a:r>
            <a:r>
              <a:rPr lang="en-US" altLang="zh-CN" sz="2800" b="1" i="1" dirty="0"/>
              <a:t>X ,Y </a:t>
            </a:r>
            <a:r>
              <a:rPr lang="en-US" altLang="zh-CN" sz="2800" b="1" dirty="0"/>
              <a:t>) ~ 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上的均匀分布,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231697"/>
              </p:ext>
            </p:extLst>
          </p:nvPr>
        </p:nvGraphicFramePr>
        <p:xfrm>
          <a:off x="2495601" y="1331828"/>
          <a:ext cx="4896544" cy="58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0" name="Equation" r:id="rId3" imgW="4848232" imgH="485578" progId="Equation.3">
                  <p:embed/>
                </p:oleObj>
              </mc:Choice>
              <mc:Fallback>
                <p:oleObj name="Equation" r:id="rId3" imgW="4848232" imgH="4855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1" y="1331828"/>
                        <a:ext cx="4896544" cy="585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282804" y="2041684"/>
            <a:ext cx="9313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zh-CN" altLang="en-US" sz="2800" dirty="0"/>
              <a:t> </a:t>
            </a:r>
            <a:r>
              <a:rPr lang="en-US" altLang="zh-CN" sz="2800" i="1" dirty="0"/>
              <a:t>f </a:t>
            </a:r>
            <a:r>
              <a:rPr lang="en-US" altLang="zh-CN" sz="2800" dirty="0"/>
              <a:t>( </a:t>
            </a:r>
            <a:r>
              <a:rPr lang="en-US" altLang="zh-CN" sz="2800" i="1" dirty="0"/>
              <a:t>x, y </a:t>
            </a:r>
            <a:r>
              <a:rPr lang="en-US" altLang="zh-CN" sz="2800" dirty="0" smtClean="0"/>
              <a:t>);    (2)  </a:t>
            </a:r>
            <a:r>
              <a:rPr lang="en-US" altLang="zh-CN" sz="2800" i="1" dirty="0"/>
              <a:t>P </a:t>
            </a:r>
            <a:r>
              <a:rPr lang="en-US" altLang="zh-CN" sz="2800" dirty="0"/>
              <a:t>( </a:t>
            </a:r>
            <a:r>
              <a:rPr lang="en-US" altLang="zh-CN" sz="2800" i="1" dirty="0"/>
              <a:t>Y </a:t>
            </a:r>
            <a:r>
              <a:rPr lang="en-US" altLang="zh-CN" sz="2800" dirty="0"/>
              <a:t>&gt; </a:t>
            </a:r>
            <a:r>
              <a:rPr lang="en-US" altLang="zh-CN" sz="2800" i="1" dirty="0"/>
              <a:t>X </a:t>
            </a:r>
            <a:r>
              <a:rPr lang="en-US" altLang="zh-CN" sz="2800" baseline="30000" dirty="0" smtClean="0"/>
              <a:t>2 </a:t>
            </a:r>
            <a:r>
              <a:rPr lang="en-US" altLang="zh-CN" sz="2800" dirty="0" smtClean="0"/>
              <a:t>).</a:t>
            </a:r>
            <a:endParaRPr lang="zh-CN" altLang="en-US" sz="2800" dirty="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391479" y="2041684"/>
            <a:ext cx="1023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求</a:t>
            </a:r>
            <a:r>
              <a:rPr lang="en-US" altLang="zh-CN" sz="2800" dirty="0" smtClean="0"/>
              <a:t>: </a:t>
            </a:r>
            <a:endParaRPr lang="zh-CN" altLang="en-US" sz="2800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406400" y="2798931"/>
            <a:ext cx="1618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  <a:ea typeface="黑体" pitchFamily="49" charset="-122"/>
              </a:rPr>
              <a:t>解</a:t>
            </a:r>
            <a:r>
              <a:rPr lang="zh-CN" altLang="en-US" sz="2800" b="1" dirty="0">
                <a:solidFill>
                  <a:srgbClr val="0000CC"/>
                </a:solidFill>
              </a:rPr>
              <a:t> </a:t>
            </a:r>
            <a:r>
              <a:rPr lang="zh-CN" altLang="en-US" sz="2800" dirty="0"/>
              <a:t>(1)</a:t>
            </a:r>
          </a:p>
        </p:txBody>
      </p:sp>
      <p:graphicFrame>
        <p:nvGraphicFramePr>
          <p:cNvPr id="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167605"/>
              </p:ext>
            </p:extLst>
          </p:nvPr>
        </p:nvGraphicFramePr>
        <p:xfrm>
          <a:off x="2025026" y="2747240"/>
          <a:ext cx="5151094" cy="114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1" name="Equation" r:id="rId5" imgW="5324466" imgH="1076259" progId="Equation.3">
                  <p:embed/>
                </p:oleObj>
              </mc:Choice>
              <mc:Fallback>
                <p:oleObj name="Equation" r:id="rId5" imgW="5324466" imgH="10762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026" y="2747240"/>
                        <a:ext cx="5151094" cy="1149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988375" y="4315818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/>
              <a:t>(2)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654069"/>
              </p:ext>
            </p:extLst>
          </p:nvPr>
        </p:nvGraphicFramePr>
        <p:xfrm>
          <a:off x="1794579" y="4884482"/>
          <a:ext cx="2912956" cy="91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2" name="Equation" r:id="rId7" imgW="809723" imgH="314470" progId="Equation.3">
                  <p:embed/>
                </p:oleObj>
              </mc:Choice>
              <mc:Fallback>
                <p:oleObj name="Equation" r:id="rId7" imgW="809723" imgH="3144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579" y="4884482"/>
                        <a:ext cx="2912956" cy="91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735005"/>
              </p:ext>
            </p:extLst>
          </p:nvPr>
        </p:nvGraphicFramePr>
        <p:xfrm>
          <a:off x="1837220" y="5923628"/>
          <a:ext cx="1472896" cy="62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3" name="Equation" r:id="rId9" imgW="409704" imgH="180778" progId="Equation.3">
                  <p:embed/>
                </p:oleObj>
              </mc:Choice>
              <mc:Fallback>
                <p:oleObj name="Equation" r:id="rId9" imgW="409704" imgH="180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220" y="5923628"/>
                        <a:ext cx="1472896" cy="62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179653"/>
              </p:ext>
            </p:extLst>
          </p:nvPr>
        </p:nvGraphicFramePr>
        <p:xfrm>
          <a:off x="1583499" y="4226591"/>
          <a:ext cx="2774392" cy="62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4" name="Equation" r:id="rId11" imgW="809723" imgH="209366" progId="Equation.3">
                  <p:embed/>
                </p:oleObj>
              </mc:Choice>
              <mc:Fallback>
                <p:oleObj name="Equation" r:id="rId11" imgW="809723" imgH="209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499" y="4226591"/>
                        <a:ext cx="2774392" cy="628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13" descr="深色横线"/>
          <p:cNvSpPr>
            <a:spLocks noChangeArrowheads="1"/>
          </p:cNvSpPr>
          <p:nvPr/>
        </p:nvSpPr>
        <p:spPr bwMode="auto">
          <a:xfrm flipH="1">
            <a:off x="8479333" y="4573786"/>
            <a:ext cx="1219200" cy="1219200"/>
          </a:xfrm>
          <a:prstGeom prst="rtTriangle">
            <a:avLst/>
          </a:prstGeom>
          <a:pattFill prst="dkHorz">
            <a:fgClr>
              <a:srgbClr val="FFFF99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7758608" y="2852936"/>
            <a:ext cx="3810000" cy="3625850"/>
            <a:chOff x="3360" y="1344"/>
            <a:chExt cx="2400" cy="2284"/>
          </a:xfrm>
        </p:grpSpPr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4814" y="1975"/>
              <a:ext cx="94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 i="1"/>
                <a:t>y=x</a:t>
              </a: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3360" y="319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V="1">
              <a:off x="3792" y="156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3504" y="2236"/>
              <a:ext cx="124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3792" y="23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3576" y="2116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4000"/>
                <a:t>1</a:t>
              </a:r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3572" y="2823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4000"/>
                <a:t>0</a:t>
              </a: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5270" y="3072"/>
              <a:ext cx="2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4000" i="1"/>
                <a:t>x</a:t>
              </a:r>
            </a:p>
          </p:txBody>
        </p: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3550" y="1344"/>
              <a:ext cx="2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4000" i="1"/>
                <a:t>y</a:t>
              </a:r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>
              <a:off x="4599" y="23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4454" y="3084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4000"/>
                <a:t>1</a:t>
              </a:r>
            </a:p>
          </p:txBody>
        </p:sp>
      </p:grpSp>
      <p:grpSp>
        <p:nvGrpSpPr>
          <p:cNvPr id="50" name="Group 25"/>
          <p:cNvGrpSpPr>
            <a:grpSpLocks/>
          </p:cNvGrpSpPr>
          <p:nvPr/>
        </p:nvGrpSpPr>
        <p:grpSpPr bwMode="auto">
          <a:xfrm>
            <a:off x="9511208" y="5015111"/>
            <a:ext cx="942975" cy="701675"/>
            <a:chOff x="4464" y="2316"/>
            <a:chExt cx="594" cy="442"/>
          </a:xfrm>
        </p:grpSpPr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4760" y="2316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4000" i="1" dirty="0"/>
                <a:t>G</a:t>
              </a: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446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" name="Group 40"/>
          <p:cNvGrpSpPr>
            <a:grpSpLocks/>
          </p:cNvGrpSpPr>
          <p:nvPr/>
        </p:nvGrpSpPr>
        <p:grpSpPr bwMode="auto">
          <a:xfrm>
            <a:off x="7072808" y="2973586"/>
            <a:ext cx="3759200" cy="2851150"/>
            <a:chOff x="2928" y="1440"/>
            <a:chExt cx="2368" cy="1796"/>
          </a:xfrm>
        </p:grpSpPr>
        <p:sp>
          <p:nvSpPr>
            <p:cNvPr id="54" name="Arc 27"/>
            <p:cNvSpPr>
              <a:spLocks/>
            </p:cNvSpPr>
            <p:nvPr/>
          </p:nvSpPr>
          <p:spPr bwMode="auto">
            <a:xfrm flipV="1">
              <a:off x="3818" y="1844"/>
              <a:ext cx="864" cy="1392"/>
            </a:xfrm>
            <a:custGeom>
              <a:avLst/>
              <a:gdLst>
                <a:gd name="T0" fmla="*/ 0 w 21600"/>
                <a:gd name="T1" fmla="*/ 0 h 21600"/>
                <a:gd name="T2" fmla="*/ 35 w 21600"/>
                <a:gd name="T3" fmla="*/ 90 h 21600"/>
                <a:gd name="T4" fmla="*/ 0 w 21600"/>
                <a:gd name="T5" fmla="*/ 9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" name="Group 38"/>
            <p:cNvGrpSpPr>
              <a:grpSpLocks/>
            </p:cNvGrpSpPr>
            <p:nvPr/>
          </p:nvGrpSpPr>
          <p:grpSpPr bwMode="auto">
            <a:xfrm>
              <a:off x="2928" y="1440"/>
              <a:ext cx="2368" cy="1796"/>
              <a:chOff x="2928" y="1408"/>
              <a:chExt cx="2368" cy="1796"/>
            </a:xfrm>
          </p:grpSpPr>
          <p:sp>
            <p:nvSpPr>
              <p:cNvPr id="56" name="Arc 28"/>
              <p:cNvSpPr>
                <a:spLocks/>
              </p:cNvSpPr>
              <p:nvPr/>
            </p:nvSpPr>
            <p:spPr bwMode="auto">
              <a:xfrm flipH="1" flipV="1">
                <a:off x="2928" y="1812"/>
                <a:ext cx="864" cy="1392"/>
              </a:xfrm>
              <a:custGeom>
                <a:avLst/>
                <a:gdLst>
                  <a:gd name="T0" fmla="*/ 0 w 21600"/>
                  <a:gd name="T1" fmla="*/ 0 h 21600"/>
                  <a:gd name="T2" fmla="*/ 35 w 21600"/>
                  <a:gd name="T3" fmla="*/ 90 h 21600"/>
                  <a:gd name="T4" fmla="*/ 0 w 21600"/>
                  <a:gd name="T5" fmla="*/ 9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CC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Text Box 29"/>
              <p:cNvSpPr txBox="1">
                <a:spLocks noChangeArrowheads="1"/>
              </p:cNvSpPr>
              <p:nvPr/>
            </p:nvSpPr>
            <p:spPr bwMode="auto">
              <a:xfrm>
                <a:off x="4504" y="1408"/>
                <a:ext cx="7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66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kumimoji="1" sz="66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kumimoji="1" sz="66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kumimoji="1" sz="66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kumimoji="1" sz="66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6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6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6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6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en-US" altLang="zh-CN" sz="3600" b="1" i="1" dirty="0">
                    <a:solidFill>
                      <a:srgbClr val="CC0000"/>
                    </a:solidFill>
                  </a:rPr>
                  <a:t>y = x</a:t>
                </a:r>
                <a:r>
                  <a:rPr lang="en-US" altLang="zh-CN" sz="3600" b="1" baseline="30000" dirty="0">
                    <a:solidFill>
                      <a:srgbClr val="CC0000"/>
                    </a:solidFill>
                  </a:rPr>
                  <a:t>2</a:t>
                </a:r>
                <a:endParaRPr lang="en-US" altLang="zh-CN" sz="3600" b="1" i="1" dirty="0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58" name="Freeform 33" descr="深色竖线"/>
          <p:cNvSpPr>
            <a:spLocks/>
          </p:cNvSpPr>
          <p:nvPr/>
        </p:nvSpPr>
        <p:spPr bwMode="auto">
          <a:xfrm>
            <a:off x="8511083" y="4573786"/>
            <a:ext cx="1219200" cy="1219200"/>
          </a:xfrm>
          <a:custGeom>
            <a:avLst/>
            <a:gdLst>
              <a:gd name="T0" fmla="*/ 1935480000 w 768"/>
              <a:gd name="T1" fmla="*/ 0 h 768"/>
              <a:gd name="T2" fmla="*/ 1693545000 w 768"/>
              <a:gd name="T3" fmla="*/ 604837500 h 768"/>
              <a:gd name="T4" fmla="*/ 1572577500 w 768"/>
              <a:gd name="T5" fmla="*/ 846772500 h 768"/>
              <a:gd name="T6" fmla="*/ 1330642500 w 768"/>
              <a:gd name="T7" fmla="*/ 1209675000 h 768"/>
              <a:gd name="T8" fmla="*/ 1209675000 w 768"/>
              <a:gd name="T9" fmla="*/ 1330642500 h 768"/>
              <a:gd name="T10" fmla="*/ 967740000 w 768"/>
              <a:gd name="T11" fmla="*/ 1572577500 h 768"/>
              <a:gd name="T12" fmla="*/ 846772500 w 768"/>
              <a:gd name="T13" fmla="*/ 1572577500 h 768"/>
              <a:gd name="T14" fmla="*/ 967740000 w 768"/>
              <a:gd name="T15" fmla="*/ 1572577500 h 768"/>
              <a:gd name="T16" fmla="*/ 725805000 w 768"/>
              <a:gd name="T17" fmla="*/ 1693545000 h 768"/>
              <a:gd name="T18" fmla="*/ 846772500 w 768"/>
              <a:gd name="T19" fmla="*/ 1693545000 h 768"/>
              <a:gd name="T20" fmla="*/ 604837500 w 768"/>
              <a:gd name="T21" fmla="*/ 1814512500 h 768"/>
              <a:gd name="T22" fmla="*/ 483870000 w 768"/>
              <a:gd name="T23" fmla="*/ 1814512500 h 768"/>
              <a:gd name="T24" fmla="*/ 362902500 w 768"/>
              <a:gd name="T25" fmla="*/ 1935480000 h 768"/>
              <a:gd name="T26" fmla="*/ 241935000 w 768"/>
              <a:gd name="T27" fmla="*/ 1935480000 h 768"/>
              <a:gd name="T28" fmla="*/ 120967500 w 768"/>
              <a:gd name="T29" fmla="*/ 1935480000 h 768"/>
              <a:gd name="T30" fmla="*/ 0 w 768"/>
              <a:gd name="T31" fmla="*/ 1935480000 h 768"/>
              <a:gd name="T32" fmla="*/ 1935480000 w 768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672" y="240"/>
                </a:lnTo>
                <a:lnTo>
                  <a:pt x="624" y="336"/>
                </a:lnTo>
                <a:lnTo>
                  <a:pt x="528" y="480"/>
                </a:lnTo>
                <a:lnTo>
                  <a:pt x="480" y="528"/>
                </a:lnTo>
                <a:lnTo>
                  <a:pt x="384" y="624"/>
                </a:lnTo>
                <a:lnTo>
                  <a:pt x="336" y="624"/>
                </a:lnTo>
                <a:lnTo>
                  <a:pt x="384" y="624"/>
                </a:lnTo>
                <a:lnTo>
                  <a:pt x="288" y="672"/>
                </a:lnTo>
                <a:lnTo>
                  <a:pt x="336" y="672"/>
                </a:lnTo>
                <a:lnTo>
                  <a:pt x="240" y="720"/>
                </a:lnTo>
                <a:lnTo>
                  <a:pt x="192" y="720"/>
                </a:lnTo>
                <a:lnTo>
                  <a:pt x="144" y="768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768" y="0"/>
                </a:lnTo>
                <a:close/>
              </a:path>
            </a:pathLst>
          </a:custGeom>
          <a:pattFill prst="dkVert">
            <a:fgClr>
              <a:srgbClr val="FF00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7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utoUpdateAnimBg="0"/>
      <p:bldP spid="20" grpId="0" autoUpdateAnimBg="0"/>
      <p:bldP spid="22" grpId="0"/>
      <p:bldP spid="28" grpId="0" autoUpdateAnimBg="0"/>
      <p:bldP spid="34" grpId="0" animBg="1"/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586616" y="602318"/>
            <a:ext cx="3430747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/>
              <a:t>（二）二维正态分布</a:t>
            </a:r>
          </a:p>
        </p:txBody>
      </p:sp>
      <p:pic>
        <p:nvPicPr>
          <p:cNvPr id="32" name="Picture 2" descr="zt_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76" y="130789"/>
            <a:ext cx="4751851" cy="182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86615" y="1211877"/>
            <a:ext cx="598943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         若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二维随机变量(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algn="just"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具有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概率密度</a:t>
            </a: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296625" y="5709783"/>
            <a:ext cx="8229600" cy="603250"/>
            <a:chOff x="0" y="0"/>
            <a:chExt cx="3888" cy="380"/>
          </a:xfrm>
        </p:grpSpPr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0" y="16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记作</a:t>
              </a:r>
            </a:p>
          </p:txBody>
        </p:sp>
        <p:graphicFrame>
          <p:nvGraphicFramePr>
            <p:cNvPr id="36" name="Object 6"/>
            <p:cNvGraphicFramePr>
              <a:graphicFrameLocks noChangeAspect="1"/>
            </p:cNvGraphicFramePr>
            <p:nvPr/>
          </p:nvGraphicFramePr>
          <p:xfrm>
            <a:off x="672" y="0"/>
            <a:ext cx="321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0" r:id="rId4" imgW="1918533" imgH="228699" progId="">
                    <p:embed/>
                  </p:oleObj>
                </mc:Choice>
                <mc:Fallback>
                  <p:oleObj r:id="rId4" imgW="1918533" imgH="22869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0"/>
                          <a:ext cx="321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7"/>
          <p:cNvGrpSpPr>
            <a:grpSpLocks/>
          </p:cNvGrpSpPr>
          <p:nvPr/>
        </p:nvGrpSpPr>
        <p:grpSpPr bwMode="auto">
          <a:xfrm>
            <a:off x="296626" y="4943814"/>
            <a:ext cx="11895375" cy="619126"/>
            <a:chOff x="0" y="14"/>
            <a:chExt cx="3936" cy="390"/>
          </a:xfrm>
        </p:grpSpPr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0" y="20"/>
              <a:ext cx="39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则称(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,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服从参数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</a:rPr>
                <a:t>为        </a:t>
              </a:r>
              <a:r>
                <a:rPr lang="zh-CN" altLang="en-US" dirty="0" smtClean="0">
                  <a:solidFill>
                    <a:schemeClr val="accent2"/>
                  </a:solidFill>
                  <a:latin typeface="Times New Roman" pitchFamily="18" charset="0"/>
                </a:rPr>
                <a:t>                           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</a:rPr>
                <a:t>的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itchFamily="18" charset="0"/>
                  <a:ea typeface="黑体" pitchFamily="49" charset="-122"/>
                </a:rPr>
                <a:t>二维正态分布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3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8766123"/>
                </p:ext>
              </p:extLst>
            </p:nvPr>
          </p:nvGraphicFramePr>
          <p:xfrm>
            <a:off x="1133" y="14"/>
            <a:ext cx="105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1" r:id="rId6" imgW="1005045" imgH="216275" progId="">
                    <p:embed/>
                  </p:oleObj>
                </mc:Choice>
                <mc:Fallback>
                  <p:oleObj r:id="rId6" imgW="1005045" imgH="21627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4"/>
                          <a:ext cx="105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10"/>
          <p:cNvGrpSpPr>
            <a:grpSpLocks noChangeAspect="1"/>
          </p:cNvGrpSpPr>
          <p:nvPr/>
        </p:nvGrpSpPr>
        <p:grpSpPr bwMode="auto">
          <a:xfrm>
            <a:off x="7650677" y="4253248"/>
            <a:ext cx="3943351" cy="512763"/>
            <a:chOff x="2404" y="-243"/>
            <a:chExt cx="1863" cy="323"/>
          </a:xfrm>
        </p:grpSpPr>
        <p:graphicFrame>
          <p:nvGraphicFramePr>
            <p:cNvPr id="4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3508319"/>
                </p:ext>
              </p:extLst>
            </p:nvPr>
          </p:nvGraphicFramePr>
          <p:xfrm>
            <a:off x="2404" y="-243"/>
            <a:ext cx="118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2" r:id="rId8" imgW="915990" imgH="216275" progId="">
                    <p:embed/>
                  </p:oleObj>
                </mc:Choice>
                <mc:Fallback>
                  <p:oleObj r:id="rId8" imgW="915990" imgH="21627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-243"/>
                          <a:ext cx="118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52120"/>
                </p:ext>
              </p:extLst>
            </p:nvPr>
          </p:nvGraphicFramePr>
          <p:xfrm>
            <a:off x="3629" y="-227"/>
            <a:ext cx="63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3" r:id="rId10" imgW="421294" imgH="204264" progId="">
                    <p:embed/>
                  </p:oleObj>
                </mc:Choice>
                <mc:Fallback>
                  <p:oleObj r:id="rId10" imgW="421294" imgH="20426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-227"/>
                          <a:ext cx="638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13"/>
          <p:cNvGrpSpPr>
            <a:grpSpLocks/>
          </p:cNvGrpSpPr>
          <p:nvPr/>
        </p:nvGrpSpPr>
        <p:grpSpPr bwMode="auto">
          <a:xfrm>
            <a:off x="296513" y="4137820"/>
            <a:ext cx="7497233" cy="601664"/>
            <a:chOff x="-10" y="99"/>
            <a:chExt cx="3542" cy="379"/>
          </a:xfrm>
        </p:grpSpPr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-10" y="143"/>
              <a:ext cx="4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+mn-ea"/>
                </a:rPr>
                <a:t>其中</a:t>
              </a: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2092" y="151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均为常数, 且</a:t>
              </a:r>
            </a:p>
          </p:txBody>
        </p:sp>
        <p:graphicFrame>
          <p:nvGraphicFramePr>
            <p:cNvPr id="4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0740618"/>
                </p:ext>
              </p:extLst>
            </p:nvPr>
          </p:nvGraphicFramePr>
          <p:xfrm>
            <a:off x="528" y="99"/>
            <a:ext cx="155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4" r:id="rId12" imgW="1005045" imgH="216275" progId="">
                    <p:embed/>
                  </p:oleObj>
                </mc:Choice>
                <mc:Fallback>
                  <p:oleObj r:id="rId12" imgW="1005045" imgH="21627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99"/>
                          <a:ext cx="155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06056"/>
              </p:ext>
            </p:extLst>
          </p:nvPr>
        </p:nvGraphicFramePr>
        <p:xfrm>
          <a:off x="1" y="2330820"/>
          <a:ext cx="216882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5" r:id="rId14" imgW="522060" imgH="203731" progId="">
                  <p:embed/>
                </p:oleObj>
              </mc:Choice>
              <mc:Fallback>
                <p:oleObj r:id="rId14" imgW="522060" imgH="20373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330820"/>
                        <a:ext cx="216882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982334"/>
              </p:ext>
            </p:extLst>
          </p:nvPr>
        </p:nvGraphicFramePr>
        <p:xfrm>
          <a:off x="1085669" y="2638426"/>
          <a:ext cx="33528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6" r:id="rId16" imgW="1158717" imgH="483860" progId="">
                  <p:embed/>
                </p:oleObj>
              </mc:Choice>
              <mc:Fallback>
                <p:oleObj r:id="rId16" imgW="1158717" imgH="4838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669" y="2638426"/>
                        <a:ext cx="33528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33486"/>
              </p:ext>
            </p:extLst>
          </p:nvPr>
        </p:nvGraphicFramePr>
        <p:xfrm>
          <a:off x="4356876" y="2284477"/>
          <a:ext cx="7655996" cy="116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7" r:id="rId18" imgW="2057400" imgH="381000" progId="">
                  <p:embed/>
                </p:oleObj>
              </mc:Choice>
              <mc:Fallback>
                <p:oleObj r:id="rId18" imgW="2057400" imgH="38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876" y="2284477"/>
                        <a:ext cx="7655996" cy="116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119336" y="2165984"/>
            <a:ext cx="11927519" cy="204168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15414" y="4345940"/>
            <a:ext cx="3936437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ea typeface="黑体" pitchFamily="49" charset="-122"/>
              </a:rPr>
              <a:t>二维正态分布图</a:t>
            </a:r>
            <a:endParaRPr lang="en-US" altLang="zh-CN" sz="28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0" y="1556794"/>
            <a:ext cx="5616351" cy="248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1691228"/>
            <a:ext cx="4806271" cy="21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7079769" y="4122658"/>
            <a:ext cx="4566923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ea typeface="黑体" pitchFamily="49" charset="-122"/>
              </a:rPr>
              <a:t>二维正态分布剖面图</a:t>
            </a:r>
            <a:endParaRPr lang="en-US" altLang="zh-CN" sz="2800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4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9496" y="2270482"/>
            <a:ext cx="8496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作业 ：</a:t>
            </a:r>
            <a:endParaRPr lang="en-US" altLang="zh-CN" sz="4400" dirty="0" smtClean="0"/>
          </a:p>
          <a:p>
            <a:pPr algn="ctr"/>
            <a:r>
              <a:rPr lang="en-US" altLang="zh-CN" sz="4400" dirty="0" smtClean="0"/>
              <a:t>P84:1,3</a:t>
            </a:r>
          </a:p>
        </p:txBody>
      </p:sp>
    </p:spTree>
    <p:extLst>
      <p:ext uri="{BB962C8B-B14F-4D97-AF65-F5344CB8AC3E}">
        <p14:creationId xmlns:p14="http://schemas.microsoft.com/office/powerpoint/2010/main" val="31659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623392" y="1700808"/>
            <a:ext cx="10657416" cy="10402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        设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随机试验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E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的样本空间是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S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={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e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}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。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=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  <a:sym typeface="Symbol" pitchFamily="18" charset="2"/>
              </a:rPr>
              <a:t>e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和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=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  <a:sym typeface="Symbol" pitchFamily="18" charset="2"/>
              </a:rPr>
              <a:t>e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是定义在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S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上的随机变量，由它们构成的向量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，称为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二维随机变（向）量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。 </a:t>
            </a: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623392" y="3214400"/>
            <a:ext cx="10657416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10000"/>
              </a:spcBef>
            </a:pPr>
            <a:r>
              <a:rPr lang="zh-CN" altLang="en-US" sz="2600" dirty="0" smtClean="0">
                <a:latin typeface="Times New Roman" pitchFamily="18" charset="0"/>
                <a:ea typeface="楷体_GB2312" pitchFamily="1" charset="-122"/>
              </a:rPr>
              <a:t>     二维 </a:t>
            </a:r>
            <a:r>
              <a:rPr lang="en-US" altLang="zh-CN" sz="2600" i="1" dirty="0" smtClean="0">
                <a:latin typeface="Times New Roman" pitchFamily="18" charset="0"/>
                <a:ea typeface="楷体_GB2312" pitchFamily="1" charset="-122"/>
              </a:rPr>
              <a:t>r. v.</a:t>
            </a:r>
            <a:r>
              <a:rPr lang="en-US" altLang="zh-CN" sz="2600" dirty="0" smtClean="0">
                <a:latin typeface="Times New Roman" pitchFamily="18" charset="0"/>
                <a:ea typeface="楷体_GB2312" pitchFamily="1" charset="-122"/>
              </a:rPr>
              <a:t> (</a:t>
            </a:r>
            <a:r>
              <a:rPr lang="en-US" altLang="zh-CN" sz="2600" i="1" dirty="0" smtClean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600" dirty="0" smtClean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600" i="1" dirty="0" smtClean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600" dirty="0" smtClean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600" dirty="0" smtClean="0">
                <a:latin typeface="Times New Roman" pitchFamily="18" charset="0"/>
                <a:ea typeface="楷体_GB2312" pitchFamily="1" charset="-122"/>
              </a:rPr>
              <a:t>的</a:t>
            </a:r>
            <a:r>
              <a:rPr lang="zh-CN" altLang="en-US" sz="2600" dirty="0">
                <a:latin typeface="Times New Roman" pitchFamily="18" charset="0"/>
                <a:ea typeface="楷体_GB2312" pitchFamily="1" charset="-122"/>
              </a:rPr>
              <a:t>性质不仅与</a:t>
            </a:r>
            <a:r>
              <a:rPr lang="en-US" altLang="zh-CN" sz="2600" i="1" dirty="0" smtClean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zh-CN" altLang="en-US" sz="2600" dirty="0" smtClean="0">
                <a:latin typeface="Times New Roman" pitchFamily="18" charset="0"/>
                <a:ea typeface="楷体_GB2312" pitchFamily="1" charset="-122"/>
              </a:rPr>
              <a:t>及</a:t>
            </a:r>
            <a:r>
              <a:rPr lang="en-US" altLang="zh-CN" sz="2600" i="1" dirty="0" smtClean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zh-CN" altLang="en-US" sz="2600" dirty="0">
                <a:latin typeface="Times New Roman" pitchFamily="18" charset="0"/>
                <a:ea typeface="楷体_GB2312" pitchFamily="1" charset="-122"/>
              </a:rPr>
              <a:t>的性质有关，而且还依赖于</a:t>
            </a:r>
            <a:r>
              <a:rPr lang="en-US" altLang="zh-CN" sz="26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zh-CN" altLang="zh-CN" sz="2600" dirty="0">
                <a:latin typeface="Times New Roman" pitchFamily="18" charset="0"/>
                <a:ea typeface="楷体_GB2312" pitchFamily="1" charset="-122"/>
              </a:rPr>
              <a:t>和</a:t>
            </a:r>
            <a:r>
              <a:rPr lang="en-US" altLang="zh-CN" sz="26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zh-CN" altLang="en-US" sz="2600" dirty="0">
                <a:latin typeface="Times New Roman" pitchFamily="18" charset="0"/>
                <a:ea typeface="楷体_GB2312" pitchFamily="1" charset="-122"/>
              </a:rPr>
              <a:t>的相互关系，因此必须把</a:t>
            </a:r>
            <a:r>
              <a:rPr lang="en-US" altLang="zh-CN" sz="26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6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600" dirty="0">
                <a:latin typeface="Times New Roman" pitchFamily="18" charset="0"/>
                <a:ea typeface="楷体_GB2312" pitchFamily="1" charset="-122"/>
              </a:rPr>
              <a:t>,</a:t>
            </a:r>
            <a:r>
              <a:rPr lang="en-US" altLang="zh-CN" sz="26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6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600" dirty="0">
                <a:latin typeface="Times New Roman" pitchFamily="18" charset="0"/>
                <a:ea typeface="楷体_GB2312" pitchFamily="1" charset="-122"/>
              </a:rPr>
              <a:t>作为一个</a:t>
            </a:r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整体</a:t>
            </a:r>
            <a:r>
              <a:rPr lang="zh-CN" altLang="en-US" sz="2600" dirty="0">
                <a:latin typeface="Times New Roman" pitchFamily="18" charset="0"/>
                <a:ea typeface="楷体_GB2312" pitchFamily="1" charset="-122"/>
              </a:rPr>
              <a:t>加以研究。</a:t>
            </a:r>
          </a:p>
        </p:txBody>
      </p:sp>
      <p:sp>
        <p:nvSpPr>
          <p:cNvPr id="535561" name="Rectangle 9"/>
          <p:cNvSpPr>
            <a:spLocks noChangeArrowheads="1"/>
          </p:cNvSpPr>
          <p:nvPr/>
        </p:nvSpPr>
        <p:spPr bwMode="auto">
          <a:xfrm>
            <a:off x="767408" y="4653136"/>
            <a:ext cx="10177129" cy="946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1" charset="-122"/>
              </a:rPr>
              <a:t>     研究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方法与一维类似，用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分布函数、分布律、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或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概率密度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来描述其统计规律。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95400" y="692696"/>
            <a:ext cx="265649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二维随机变量</a:t>
            </a:r>
            <a:endParaRPr kumimoji="0" lang="zh-CN" altLang="en-US" sz="32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88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animBg="1"/>
      <p:bldP spid="535557" grpId="0"/>
      <p:bldP spid="535561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5440" y="1052736"/>
            <a:ext cx="9937104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15480" y="1123873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分布函数： 定义，几何意义，性质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9576" y="2493767"/>
            <a:ext cx="9962968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1444" y="3861048"/>
            <a:ext cx="9901100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9456" y="2570565"/>
            <a:ext cx="1000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离散型随机变量： 联合分布律，性质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1444" y="5300337"/>
            <a:ext cx="9901100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1464" y="3938717"/>
            <a:ext cx="1000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连续型随机变量： 联合密度函数，性质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8176" y="5372345"/>
            <a:ext cx="1000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均匀分布、二维正态分布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9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ChangeArrowheads="1"/>
          </p:cNvSpPr>
          <p:nvPr/>
        </p:nvSpPr>
        <p:spPr bwMode="auto">
          <a:xfrm>
            <a:off x="839416" y="3532935"/>
            <a:ext cx="7850289" cy="2736304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8195" name="Text Box 8"/>
          <p:cNvSpPr txBox="1">
            <a:spLocks noChangeArrowheads="1"/>
          </p:cNvSpPr>
          <p:nvPr/>
        </p:nvSpPr>
        <p:spPr bwMode="auto">
          <a:xfrm>
            <a:off x="7517733" y="836712"/>
            <a:ext cx="232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回顾：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6585" name="AutoShape 9"/>
          <p:cNvSpPr>
            <a:spLocks noChangeArrowheads="1"/>
          </p:cNvSpPr>
          <p:nvPr/>
        </p:nvSpPr>
        <p:spPr bwMode="auto">
          <a:xfrm>
            <a:off x="7451762" y="764630"/>
            <a:ext cx="4604357" cy="2304330"/>
          </a:xfrm>
          <a:prstGeom prst="wedgeRectCallout">
            <a:avLst>
              <a:gd name="adj1" fmla="val -25463"/>
              <a:gd name="adj2" fmla="val 49579"/>
            </a:avLst>
          </a:prstGeom>
          <a:solidFill>
            <a:schemeClr val="bg2">
              <a:lumMod val="25000"/>
              <a:alpha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b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36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520674"/>
              </p:ext>
            </p:extLst>
          </p:nvPr>
        </p:nvGraphicFramePr>
        <p:xfrm>
          <a:off x="7864475" y="1785938"/>
          <a:ext cx="3956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8" name="Equation" r:id="rId3" imgW="1155600" imgH="203040" progId="Equation.DSMT4">
                  <p:embed/>
                </p:oleObj>
              </mc:Choice>
              <mc:Fallback>
                <p:oleObj name="Equation" r:id="rId3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475" y="1785938"/>
                        <a:ext cx="39560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108550"/>
              </p:ext>
            </p:extLst>
          </p:nvPr>
        </p:nvGraphicFramePr>
        <p:xfrm>
          <a:off x="9048328" y="2420888"/>
          <a:ext cx="27368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9" name="Equation" r:id="rId5" imgW="761760" imgH="152280" progId="Equation.DSMT4">
                  <p:embed/>
                </p:oleObj>
              </mc:Choice>
              <mc:Fallback>
                <p:oleObj name="Equation" r:id="rId5" imgW="7617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328" y="2420888"/>
                        <a:ext cx="27368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9" name="Rectangle 13"/>
          <p:cNvSpPr>
            <a:spLocks noChangeArrowheads="1"/>
          </p:cNvSpPr>
          <p:nvPr/>
        </p:nvSpPr>
        <p:spPr bwMode="auto">
          <a:xfrm>
            <a:off x="7637572" y="1293913"/>
            <a:ext cx="4701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一</a:t>
            </a:r>
            <a:r>
              <a:rPr lang="zh-CN" altLang="en-US" sz="2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维 </a:t>
            </a:r>
            <a:r>
              <a:rPr lang="en-US" altLang="zh-CN" sz="26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r. v  </a:t>
            </a:r>
            <a:r>
              <a:rPr lang="en-US" altLang="zh-CN" sz="2600" b="1" i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的分布函数</a:t>
            </a:r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479376" y="1393612"/>
            <a:ext cx="5758115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一）二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维</a:t>
            </a:r>
            <a:r>
              <a:rPr lang="en-US" altLang="zh-CN" sz="3200" b="1" i="1" dirty="0" err="1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r.v</a:t>
            </a:r>
            <a:r>
              <a:rPr lang="en-US" altLang="zh-CN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分布函数定义</a:t>
            </a:r>
            <a:endParaRPr lang="zh-CN" altLang="en-US" sz="32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36592" name="Rectangle 16"/>
          <p:cNvSpPr>
            <a:spLocks noChangeArrowheads="1"/>
          </p:cNvSpPr>
          <p:nvPr/>
        </p:nvSpPr>
        <p:spPr bwMode="auto">
          <a:xfrm>
            <a:off x="623392" y="1971997"/>
            <a:ext cx="940858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1" charset="-122"/>
              </a:rPr>
              <a:t>定义</a:t>
            </a:r>
            <a:r>
              <a:rPr lang="zh-CN" altLang="en-US" sz="2800" i="1" dirty="0" smtClean="0">
                <a:latin typeface="Times New Roman" pitchFamily="18" charset="0"/>
                <a:ea typeface="楷体_GB2312" pitchFamily="1" charset="-122"/>
                <a:sym typeface="Wingdings" pitchFamily="2" charset="2"/>
              </a:rPr>
              <a:t>（简述）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  <a:sym typeface="Wingdings" pitchFamily="2" charset="2"/>
              </a:rPr>
              <a:t> </a:t>
            </a:r>
          </a:p>
          <a:p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sym typeface="Wingdings" pitchFamily="2" charset="2"/>
              </a:rPr>
              <a:t>        二维 </a:t>
            </a:r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  <a:sym typeface="Wingdings" pitchFamily="2" charset="2"/>
              </a:rPr>
              <a:t>r. v. (X,Y)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sym typeface="Wingdings" pitchFamily="2" charset="2"/>
              </a:rPr>
              <a:t>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  <a:sym typeface="Wingdings" pitchFamily="2" charset="2"/>
              </a:rPr>
              <a:t>分布函数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  <a:sym typeface="Wingdings" pitchFamily="2" charset="2"/>
              </a:rPr>
              <a:t>，或者</a:t>
            </a:r>
            <a:endParaRPr lang="en-US" altLang="zh-CN" sz="2800" b="1" dirty="0" smtClean="0">
              <a:latin typeface="Times New Roman" pitchFamily="18" charset="0"/>
              <a:ea typeface="楷体_GB2312" pitchFamily="1" charset="-122"/>
            </a:endParaRPr>
          </a:p>
          <a:p>
            <a:r>
              <a:rPr lang="en-US" altLang="zh-CN" sz="2800" i="1" dirty="0" smtClean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和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联合分布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函数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itchFamily="18" charset="0"/>
                <a:ea typeface="楷体_GB2312" pitchFamily="1" charset="-122"/>
              </a:rPr>
              <a:t>定义为</a:t>
            </a:r>
            <a:endParaRPr lang="zh-CN" altLang="en-US" sz="2800" dirty="0">
              <a:solidFill>
                <a:srgbClr val="0000CC"/>
              </a:solidFill>
              <a:latin typeface="Times New Roman" pitchFamily="18" charset="0"/>
              <a:ea typeface="楷体_GB2312" pitchFamily="1" charset="-122"/>
            </a:endParaRPr>
          </a:p>
        </p:txBody>
      </p:sp>
      <p:graphicFrame>
        <p:nvGraphicFramePr>
          <p:cNvPr id="5365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858027"/>
              </p:ext>
            </p:extLst>
          </p:nvPr>
        </p:nvGraphicFramePr>
        <p:xfrm>
          <a:off x="5136598" y="5373217"/>
          <a:ext cx="345651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0" name="Equation" r:id="rId7" imgW="914400" imgH="165100" progId="Equation.DSMT4">
                  <p:embed/>
                </p:oleObj>
              </mc:Choice>
              <mc:Fallback>
                <p:oleObj name="Equation" r:id="rId7" imgW="9144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598" y="5373217"/>
                        <a:ext cx="345651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83493" y="3861048"/>
                <a:ext cx="7680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sz="32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3200" b="1" i="1" dirty="0" smtClean="0">
                    <a:latin typeface="Times New Roman" pitchFamily="18" charset="0"/>
                    <a:cs typeface="Times New Roman" pitchFamily="18" charset="0"/>
                  </a:rPr>
                  <a:t> x, y</a:t>
                </a:r>
                <a:r>
                  <a:rPr lang="en-US" altLang="zh-CN" sz="32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3200" b="1" i="1" dirty="0" smtClean="0">
                    <a:latin typeface="Times New Roman" pitchFamily="18" charset="0"/>
                    <a:cs typeface="Times New Roman" pitchFamily="18" charset="0"/>
                  </a:rPr>
                  <a:t> =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32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3200" b="1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32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𝒀</m:t>
                            </m:r>
                            <m:r>
                              <a:rPr lang="en-US" altLang="zh-CN" sz="3200" b="1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endParaRPr lang="zh-CN" altLang="en-US" sz="3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93" y="3861048"/>
                <a:ext cx="7680860" cy="584775"/>
              </a:xfrm>
              <a:prstGeom prst="rect">
                <a:avLst/>
              </a:prstGeom>
              <a:blipFill rotWithShape="1">
                <a:blip r:embed="rId9"/>
                <a:stretch>
                  <a:fillRect l="-2063"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17455" y="4622465"/>
                <a:ext cx="36161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  <a:cs typeface="Times New Roman" pitchFamily="18" charset="0"/>
                      </a:rPr>
                      <m:t>  ≜</m:t>
                    </m:r>
                  </m:oMath>
                </a14:m>
                <a:r>
                  <a:rPr lang="en-US" altLang="zh-CN" sz="3200" b="1" i="1" dirty="0" smtClean="0">
                    <a:latin typeface="Times New Roman" pitchFamily="18" charset="0"/>
                    <a:cs typeface="Times New Roman" pitchFamily="18" charset="0"/>
                  </a:rPr>
                  <a:t>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zh-CN" altLang="en-US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55" y="4622465"/>
                <a:ext cx="3616118" cy="584775"/>
              </a:xfrm>
              <a:prstGeom prst="rect">
                <a:avLst/>
              </a:prstGeom>
              <a:blipFill rotWithShape="1">
                <a:blip r:embed="rId10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21672" y="620688"/>
            <a:ext cx="506119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一、二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维</a:t>
            </a:r>
            <a:r>
              <a:rPr lang="en-US" altLang="zh-CN" sz="3600" b="1" i="1" dirty="0" err="1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r.v</a:t>
            </a:r>
            <a:r>
              <a:rPr lang="en-US" altLang="zh-CN" sz="36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en-US" sz="36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分布函数</a:t>
            </a:r>
            <a:endParaRPr lang="zh-CN" altLang="en-US" sz="36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4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96" grpId="0" animBg="1"/>
      <p:bldP spid="8195" grpId="0"/>
      <p:bldP spid="536585" grpId="0" animBg="1"/>
      <p:bldP spid="536589" grpId="0"/>
      <p:bldP spid="53659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742168" y="2802448"/>
            <a:ext cx="61453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    取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定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 err="1">
                <a:latin typeface="Times New Roman" pitchFamily="18" charset="0"/>
                <a:ea typeface="楷体_GB2312" pitchFamily="1" charset="-122"/>
                <a:sym typeface="Symbol" pitchFamily="18" charset="2"/>
              </a:rPr>
              <a:t>R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，则分布函数</a:t>
            </a:r>
            <a:endParaRPr lang="en-US" altLang="zh-CN" sz="2800" i="1" dirty="0">
              <a:latin typeface="Times New Roman" pitchFamily="18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 F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就是点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落在平面上的以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为顶点而位于该点左下方的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无限矩形区域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内的概率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。</a:t>
            </a:r>
            <a:endParaRPr lang="zh-CN" altLang="en-US" sz="2800" dirty="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598152" y="889556"/>
            <a:ext cx="5128327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（二）分布函数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的几何意义</a:t>
            </a:r>
          </a:p>
        </p:txBody>
      </p:sp>
      <p:sp>
        <p:nvSpPr>
          <p:cNvPr id="2" name="矩形 1"/>
          <p:cNvSpPr/>
          <p:nvPr/>
        </p:nvSpPr>
        <p:spPr>
          <a:xfrm>
            <a:off x="742741" y="1844825"/>
            <a:ext cx="61453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dirty="0" smtClean="0">
                <a:latin typeface="Times New Roman" pitchFamily="18" charset="0"/>
                <a:ea typeface="楷体_GB2312" pitchFamily="1" charset="-122"/>
              </a:rPr>
              <a:t>  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1" charset="-122"/>
              </a:rPr>
              <a:t>如果</a:t>
            </a:r>
            <a:r>
              <a:rPr kumimoji="1" lang="zh-CN" altLang="en-US" sz="2800" b="1" dirty="0">
                <a:latin typeface="Times New Roman" pitchFamily="18" charset="0"/>
                <a:ea typeface="楷体_GB2312" pitchFamily="1" charset="-122"/>
              </a:rPr>
              <a:t>把 </a:t>
            </a:r>
            <a:r>
              <a:rPr kumimoji="1" lang="en-US" altLang="zh-CN" sz="2800" b="1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1" charset="-122"/>
              </a:rPr>
              <a:t>X, Y</a:t>
            </a:r>
            <a:r>
              <a:rPr kumimoji="1" lang="en-US" altLang="zh-CN" sz="2800" b="1" dirty="0">
                <a:latin typeface="Times New Roman" pitchFamily="18" charset="0"/>
                <a:ea typeface="楷体_GB2312" pitchFamily="1" charset="-122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ea typeface="楷体_GB2312" pitchFamily="1" charset="-122"/>
              </a:rPr>
              <a:t>看成平面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1" charset="-122"/>
              </a:rPr>
              <a:t>上</a:t>
            </a:r>
            <a:endParaRPr kumimoji="1" lang="en-US" altLang="zh-CN" sz="2800" b="1" dirty="0">
              <a:latin typeface="Times New Roman" pitchFamily="18" charset="0"/>
              <a:ea typeface="楷体_GB2312" pitchFamily="1" charset="-122"/>
            </a:endParaRPr>
          </a:p>
          <a:p>
            <a:r>
              <a:rPr kumimoji="1" lang="zh-CN" altLang="en-US" sz="2800" b="1" dirty="0" smtClean="0">
                <a:latin typeface="Times New Roman" pitchFamily="18" charset="0"/>
                <a:ea typeface="楷体_GB2312" pitchFamily="1" charset="-122"/>
              </a:rPr>
              <a:t>随机</a:t>
            </a:r>
            <a:r>
              <a:rPr kumimoji="1" lang="zh-CN" altLang="en-US" sz="2800" b="1" dirty="0">
                <a:latin typeface="Times New Roman" pitchFamily="18" charset="0"/>
                <a:ea typeface="楷体_GB2312" pitchFamily="1" charset="-122"/>
              </a:rPr>
              <a:t>点的坐标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1" charset="-122"/>
              </a:rPr>
              <a:t>。如图</a:t>
            </a:r>
            <a:r>
              <a:rPr kumimoji="1" lang="zh-CN" altLang="en-US" sz="2800" b="1" dirty="0">
                <a:latin typeface="Times New Roman" pitchFamily="18" charset="0"/>
                <a:ea typeface="楷体_GB2312" pitchFamily="1" charset="-122"/>
              </a:rPr>
              <a:t>：</a:t>
            </a:r>
            <a:endParaRPr kumimoji="1" lang="en-US" altLang="zh-CN" sz="2800" b="1" dirty="0" smtClean="0">
              <a:latin typeface="Times New Roman" pitchFamily="18" charset="0"/>
              <a:ea typeface="楷体_GB2312" pitchFamily="1" charset="-122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7915721" y="1644928"/>
            <a:ext cx="2644775" cy="2743200"/>
            <a:chOff x="0" y="0"/>
            <a:chExt cx="1666" cy="1728"/>
          </a:xfrm>
        </p:grpSpPr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1440" y="1448"/>
            <a:ext cx="22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78" r:id="rId3" imgW="141855" imgH="141855" progId="">
                    <p:embed/>
                  </p:oleObj>
                </mc:Choice>
                <mc:Fallback>
                  <p:oleObj r:id="rId3" imgW="141855" imgH="14185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448"/>
                          <a:ext cx="22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7"/>
            <p:cNvGraphicFramePr>
              <a:graphicFrameLocks noChangeAspect="1"/>
            </p:cNvGraphicFramePr>
            <p:nvPr/>
          </p:nvGraphicFramePr>
          <p:xfrm>
            <a:off x="336" y="0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79" r:id="rId5" imgW="141294" imgH="166984" progId="">
                    <p:embed/>
                  </p:oleObj>
                </mc:Choice>
                <mc:Fallback>
                  <p:oleObj r:id="rId5" imgW="141294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0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288" y="48"/>
              <a:ext cx="0" cy="16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0" y="1392"/>
              <a:ext cx="16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96" y="1392"/>
            <a:ext cx="18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0" r:id="rId7" imgW="166838" imgH="179672" progId="">
                    <p:embed/>
                  </p:oleObj>
                </mc:Choice>
                <mc:Fallback>
                  <p:oleObj r:id="rId7" imgW="166838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392"/>
                          <a:ext cx="18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7940107" y="2492896"/>
            <a:ext cx="1905000" cy="1981200"/>
            <a:chOff x="0" y="0"/>
            <a:chExt cx="1200" cy="1248"/>
          </a:xfrm>
        </p:grpSpPr>
        <p:sp>
          <p:nvSpPr>
            <p:cNvPr id="25" name="Rectangle 11" descr="宽上对角线"/>
            <p:cNvSpPr>
              <a:spLocks noChangeArrowheads="1"/>
            </p:cNvSpPr>
            <p:nvPr/>
          </p:nvSpPr>
          <p:spPr bwMode="auto">
            <a:xfrm>
              <a:off x="0" y="0"/>
              <a:ext cx="1200" cy="1248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0" y="0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200" y="0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8042257" y="3157479"/>
            <a:ext cx="1152525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41745"/>
              </p:ext>
            </p:extLst>
          </p:nvPr>
        </p:nvGraphicFramePr>
        <p:xfrm>
          <a:off x="9896921" y="2114828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1" r:id="rId10" imgW="395761" imgH="204264" progId="">
                  <p:embed/>
                </p:oleObj>
              </mc:Choice>
              <mc:Fallback>
                <p:oleObj r:id="rId10" imgW="395761" imgH="2042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6921" y="2114828"/>
                        <a:ext cx="60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6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/>
      <p:bldP spid="2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Text Box 2"/>
          <p:cNvSpPr txBox="1">
            <a:spLocks noChangeArrowheads="1"/>
          </p:cNvSpPr>
          <p:nvPr/>
        </p:nvSpPr>
        <p:spPr bwMode="auto">
          <a:xfrm>
            <a:off x="807201" y="1746894"/>
            <a:ext cx="6144684" cy="270843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</a:rPr>
              <a:t>  由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上面的几何解释</a:t>
            </a:r>
            <a:r>
              <a:rPr lang="en-US" altLang="zh-CN" sz="28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易</a:t>
            </a: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</a:rPr>
              <a:t>见，</a:t>
            </a:r>
            <a:endParaRPr lang="en-US" altLang="zh-CN" sz="2800" dirty="0">
              <a:latin typeface="楷体_GB2312" pitchFamily="1" charset="-122"/>
              <a:ea typeface="楷体_GB2312" pitchFamily="1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随机点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落在矩形区域</a:t>
            </a:r>
            <a:r>
              <a:rPr lang="en-US" altLang="zh-CN" sz="2800" dirty="0">
                <a:latin typeface="楷体_GB2312" pitchFamily="1" charset="-122"/>
                <a:ea typeface="楷体_GB2312" pitchFamily="1" charset="-122"/>
              </a:rPr>
              <a:t>: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  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{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≤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≤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endParaRPr lang="en-US" altLang="zh-CN" sz="1600" dirty="0" smtClean="0">
              <a:latin typeface="楷体_GB2312" pitchFamily="1" charset="-122"/>
              <a:ea typeface="楷体_GB2312" pitchFamily="1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</a:rPr>
              <a:t>内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的概率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8628" name="Rectangle 4"/>
              <p:cNvSpPr>
                <a:spLocks noChangeArrowheads="1"/>
              </p:cNvSpPr>
              <p:nvPr/>
            </p:nvSpPr>
            <p:spPr bwMode="auto">
              <a:xfrm>
                <a:off x="767408" y="4837677"/>
                <a:ext cx="9715500" cy="1168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15000"/>
                  </a:lnSpc>
                  <a:spcBef>
                    <a:spcPct val="20000"/>
                  </a:spcBef>
                </a:pPr>
                <a:r>
                  <a:rPr lang="en-US" altLang="zh-CN" sz="2800" b="0" dirty="0" smtClean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itchFamily="18" charset="0"/>
                            <a:ea typeface="宋体" pitchFamily="2" charset="-12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1" baseline="-25000" dirty="0">
                            <a:latin typeface="Times New Roman" pitchFamily="18" charset="0"/>
                            <a:ea typeface="宋体" pitchFamily="2" charset="-122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itchFamily="18" charset="0"/>
                            <a:ea typeface="宋体" pitchFamily="2" charset="-122"/>
                          </a:rPr>
                          <m:t>&lt;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itchFamily="18" charset="0"/>
                            <a:ea typeface="宋体" pitchFamily="2" charset="-12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itchFamily="18" charset="0"/>
                            <a:ea typeface="宋体" pitchFamily="2" charset="-122"/>
                          </a:rPr>
                          <m:t> ≤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itchFamily="18" charset="0"/>
                            <a:ea typeface="宋体" pitchFamily="2" charset="-12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1" baseline="-25000" dirty="0">
                            <a:latin typeface="Times New Roman" pitchFamily="18" charset="0"/>
                            <a:ea typeface="宋体" pitchFamily="2" charset="-122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itchFamily="18" charset="0"/>
                            <a:ea typeface="宋体" pitchFamily="2" charset="-122"/>
                          </a:rPr>
                          <m:t>, 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itchFamily="18" charset="0"/>
                            <a:ea typeface="宋体" pitchFamily="2" charset="-122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i="1" baseline="-25000" dirty="0">
                            <a:latin typeface="Times New Roman" pitchFamily="18" charset="0"/>
                            <a:ea typeface="宋体" pitchFamily="2" charset="-122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itchFamily="18" charset="0"/>
                            <a:ea typeface="宋体" pitchFamily="2" charset="-122"/>
                          </a:rPr>
                          <m:t>&lt;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itchFamily="18" charset="0"/>
                            <a:ea typeface="宋体" pitchFamily="2" charset="-122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itchFamily="18" charset="0"/>
                            <a:ea typeface="宋体" pitchFamily="2" charset="-122"/>
                          </a:rPr>
                          <m:t> ≤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itchFamily="18" charset="0"/>
                            <a:ea typeface="宋体" pitchFamily="2" charset="-122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i="1" baseline="-25000" dirty="0">
                            <a:latin typeface="Times New Roman" pitchFamily="18" charset="0"/>
                            <a:ea typeface="宋体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altLang="zh-CN" sz="2800" b="1" i="1" dirty="0">
                  <a:latin typeface="Times New Roman" pitchFamily="18" charset="0"/>
                  <a:ea typeface="宋体" pitchFamily="2" charset="-122"/>
                </a:endParaRPr>
              </a:p>
              <a:p>
                <a:pPr algn="l" eaLnBrk="0" hangingPunct="0">
                  <a:lnSpc>
                    <a:spcPct val="115000"/>
                  </a:lnSpc>
                  <a:spcBef>
                    <a:spcPct val="20000"/>
                  </a:spcBef>
                </a:pP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    =F</a:t>
                </a:r>
                <a:r>
                  <a:rPr lang="en-US" altLang="zh-CN" sz="2800" b="1" dirty="0">
                    <a:latin typeface="Times New Roman" pitchFamily="18" charset="0"/>
                    <a:ea typeface="宋体" pitchFamily="2" charset="-122"/>
                  </a:rPr>
                  <a:t>(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2800" b="1" i="1" baseline="-25000" dirty="0"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, y</a:t>
                </a:r>
                <a:r>
                  <a:rPr lang="en-US" altLang="zh-CN" sz="2800" b="1" i="1" baseline="-25000" dirty="0"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)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 - F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(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2800" b="1" i="1" baseline="-25000" dirty="0" smtClean="0"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, y</a:t>
                </a:r>
                <a:r>
                  <a:rPr lang="en-US" altLang="zh-CN" sz="2800" b="1" i="1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)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 - F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(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2800" b="1" i="1" baseline="-25000" dirty="0" smtClean="0"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, y</a:t>
                </a:r>
                <a:r>
                  <a:rPr lang="en-US" altLang="zh-CN" sz="2800" b="1" i="1" baseline="-25000" dirty="0"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)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 + F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(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2800" b="1" i="1" baseline="-25000" dirty="0" smtClean="0"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, y</a:t>
                </a:r>
                <a:r>
                  <a:rPr lang="en-US" altLang="zh-CN" sz="2800" b="1" i="1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800" b="1" dirty="0">
                    <a:latin typeface="Times New Roman" pitchFamily="18" charset="0"/>
                    <a:ea typeface="宋体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53862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408" y="4837677"/>
                <a:ext cx="9715500" cy="1168400"/>
              </a:xfrm>
              <a:prstGeom prst="rect">
                <a:avLst/>
              </a:prstGeom>
              <a:blipFill rotWithShape="1">
                <a:blip r:embed="rId2"/>
                <a:stretch>
                  <a:fillRect t="-3141" b="-109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23392" y="692696"/>
            <a:ext cx="6364243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（二）分布函数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的几何意义（续）</a:t>
            </a:r>
          </a:p>
        </p:txBody>
      </p:sp>
      <p:sp>
        <p:nvSpPr>
          <p:cNvPr id="15" name="矩形 14"/>
          <p:cNvSpPr/>
          <p:nvPr/>
        </p:nvSpPr>
        <p:spPr>
          <a:xfrm>
            <a:off x="7448527" y="2679708"/>
            <a:ext cx="3427443" cy="2287116"/>
          </a:xfrm>
          <a:prstGeom prst="rect">
            <a:avLst/>
          </a:prstGeom>
          <a:solidFill>
            <a:srgbClr val="368243">
              <a:alpha val="97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448525" y="3298834"/>
            <a:ext cx="3427444" cy="1667991"/>
          </a:xfrm>
          <a:prstGeom prst="rect">
            <a:avLst/>
          </a:prstGeom>
          <a:solidFill>
            <a:srgbClr val="63DE4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48526" y="2679708"/>
            <a:ext cx="1800997" cy="2287116"/>
          </a:xfrm>
          <a:prstGeom prst="rect">
            <a:avLst/>
          </a:prstGeom>
          <a:solidFill>
            <a:srgbClr val="64A1B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48524" y="3298834"/>
            <a:ext cx="1801845" cy="166799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234147" y="3811278"/>
            <a:ext cx="403244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9055635" y="2443127"/>
            <a:ext cx="0" cy="273630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25437" y="3230345"/>
                <a:ext cx="12165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077" y="3230344"/>
                <a:ext cx="121655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925436" y="2245812"/>
                <a:ext cx="1223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077" y="2245811"/>
                <a:ext cx="122366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42362" y="3101111"/>
                <a:ext cx="1223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771" y="3101110"/>
                <a:ext cx="122366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00083" y="2302529"/>
                <a:ext cx="1230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062" y="2302528"/>
                <a:ext cx="123078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9234486" y="2715035"/>
            <a:ext cx="1603237" cy="562342"/>
          </a:xfrm>
          <a:prstGeom prst="rect">
            <a:avLst/>
          </a:prstGeom>
          <a:solidFill>
            <a:srgbClr val="368243">
              <a:alpha val="97000"/>
            </a:srgb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38630" name="Arc 6"/>
          <p:cNvSpPr>
            <a:spLocks/>
          </p:cNvSpPr>
          <p:nvPr/>
        </p:nvSpPr>
        <p:spPr bwMode="auto">
          <a:xfrm flipV="1">
            <a:off x="5902475" y="2924944"/>
            <a:ext cx="3996708" cy="87779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8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38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3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6" grpId="0" build="p" autoUpdateAnimBg="0"/>
      <p:bldP spid="538628" grpId="0" build="p"/>
      <p:bldP spid="15" grpId="0" animBg="1"/>
      <p:bldP spid="17" grpId="0" animBg="1"/>
      <p:bldP spid="16" grpId="0" animBg="1"/>
      <p:bldP spid="18" grpId="0" animBg="1"/>
      <p:bldP spid="21" grpId="0"/>
      <p:bldP spid="22" grpId="0"/>
      <p:bldP spid="23" grpId="0"/>
      <p:bldP spid="24" grpId="0"/>
      <p:bldP spid="25" grpId="0" animBg="1"/>
      <p:bldP spid="5386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95400" y="908720"/>
            <a:ext cx="6268063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（三）分布函数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x, y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的基本性质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1791301" y="4512005"/>
            <a:ext cx="7488767" cy="16004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(∞, ∞)= 1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 F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(-∞, -∞)= 0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，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i="1" dirty="0" err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R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,    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F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(-∞, 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) = 0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，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i="1" dirty="0" err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R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,   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F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, -∞) = 0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  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7487" y="2476390"/>
            <a:ext cx="9409047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</a:t>
            </a:r>
            <a:r>
              <a:rPr kumimoji="1" lang="en-US" altLang="zh-CN" sz="2800" b="1" i="1" dirty="0" err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y</a:t>
            </a:r>
            <a:r>
              <a:rPr kumimoji="1" lang="en-US" altLang="zh-CN" sz="2800" b="1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R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</a:rPr>
              <a:t>取定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&lt;x</a:t>
            </a:r>
            <a:r>
              <a:rPr kumimoji="1" lang="en-US" altLang="zh-CN" sz="2800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 b="1" i="1" dirty="0">
                <a:latin typeface="Times New Roman" pitchFamily="18" charset="0"/>
                <a:ea typeface="宋体" pitchFamily="2" charset="-122"/>
              </a:rPr>
              <a:t>时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,   F(x</a:t>
            </a:r>
            <a:r>
              <a:rPr kumimoji="1" lang="en-US" altLang="zh-CN" sz="2800" b="1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, y)≤F(x</a:t>
            </a:r>
            <a:r>
              <a:rPr kumimoji="1" lang="en-US" altLang="zh-CN" sz="2800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, y),</a:t>
            </a:r>
            <a:endParaRPr kumimoji="1" lang="zh-CN" altLang="en-US" sz="2800" b="1" i="1" dirty="0">
              <a:latin typeface="Times New Roman" pitchFamily="18" charset="0"/>
              <a:ea typeface="宋体" pitchFamily="2" charset="-122"/>
            </a:endParaRPr>
          </a:p>
          <a:p>
            <a:pPr eaLnBrk="0" hangingPunct="0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kumimoji="1" lang="en-US" altLang="zh-CN" sz="2800" b="1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xR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</a:rPr>
              <a:t>取定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800" b="1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&lt;y</a:t>
            </a:r>
            <a:r>
              <a:rPr kumimoji="1" lang="en-US" altLang="zh-CN" sz="2800" b="1" i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 b="1" i="1" dirty="0">
                <a:latin typeface="Times New Roman" pitchFamily="18" charset="0"/>
                <a:ea typeface="宋体" pitchFamily="2" charset="-122"/>
              </a:rPr>
              <a:t>时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,   F(x, y</a:t>
            </a:r>
            <a:r>
              <a:rPr kumimoji="1" lang="en-US" altLang="zh-CN" sz="2800" b="1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)≤F(x, y</a:t>
            </a:r>
            <a:r>
              <a:rPr kumimoji="1" lang="en-US" altLang="zh-CN" sz="2800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).</a:t>
            </a:r>
            <a:endParaRPr kumimoji="1" lang="zh-CN" altLang="en-US" sz="2800" b="1" i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2784" y="1916832"/>
            <a:ext cx="5387950" cy="5663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1.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x,y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是变量</a:t>
            </a:r>
            <a:r>
              <a:rPr lang="en-US" altLang="zh-CN" sz="2800" b="1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b="1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的非减函数。</a:t>
            </a:r>
            <a:endParaRPr lang="en-US" altLang="zh-CN" sz="2800" b="1" dirty="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2785" y="3861048"/>
            <a:ext cx="5003293" cy="5663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2.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 x, y R </a:t>
            </a:r>
            <a:r>
              <a:rPr kumimoji="1" lang="zh-CN" altLang="en-US" sz="28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有 </a:t>
            </a:r>
            <a:r>
              <a:rPr kumimoji="1" lang="en-US" altLang="zh-CN" sz="2800" b="1" i="1" dirty="0" smtClean="0">
                <a:latin typeface="Times New Roman" pitchFamily="18" charset="0"/>
                <a:ea typeface="宋体" pitchFamily="2" charset="-122"/>
              </a:rPr>
              <a:t>0 ≤ F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, y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800" b="1" i="1" dirty="0" smtClean="0">
                <a:latin typeface="Times New Roman" pitchFamily="18" charset="0"/>
                <a:ea typeface="宋体" pitchFamily="2" charset="-122"/>
              </a:rPr>
              <a:t> ≤ 1</a:t>
            </a:r>
            <a:r>
              <a:rPr kumimoji="1" lang="zh-CN" altLang="en-US" sz="2800" b="1" i="1" dirty="0">
                <a:latin typeface="Times New Roman" pitchFamily="18" charset="0"/>
                <a:ea typeface="宋体" pitchFamily="2" charset="-122"/>
              </a:rPr>
              <a:t>。</a:t>
            </a:r>
            <a:endParaRPr kumimoji="1" lang="en-US" altLang="zh-CN" sz="2800" b="1" i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1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9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9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9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6" grpId="0" build="p" autoUpdateAnimBg="0"/>
      <p:bldP spid="3" grpId="0"/>
      <p:bldP spid="2" grpId="0" animBg="1"/>
      <p:bldP spid="4" grpId="0" animBg="1"/>
    </p:bldLst>
  </p:timing>
</p:sld>
</file>

<file path=ppt/theme/theme1.xml><?xml version="1.0" encoding="utf-8"?>
<a:theme xmlns:a="http://schemas.openxmlformats.org/drawingml/2006/main" name="杭电概率统计在线模板（终极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杭电概率统计在线模板（终极版）</Template>
  <TotalTime>2111</TotalTime>
  <Words>2600</Words>
  <Application>Microsoft Office PowerPoint</Application>
  <PresentationFormat>自定义</PresentationFormat>
  <Paragraphs>266</Paragraphs>
  <Slides>37</Slides>
  <Notes>0</Notes>
  <HiddenSlides>2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杭电概率统计在线模板（终极版）</vt:lpstr>
      <vt:lpstr>自定义设计方案</vt:lpstr>
      <vt:lpstr>剪辑</vt:lpstr>
      <vt:lpstr>Equation</vt:lpstr>
      <vt:lpstr>Microsoft Word 97 - 2003 文档</vt:lpstr>
      <vt:lpstr>Microsoft 公式 3.0</vt:lpstr>
      <vt:lpstr>位图图像</vt:lpstr>
      <vt:lpstr>公式</vt:lpstr>
      <vt:lpstr>Document</vt:lpstr>
      <vt:lpstr>第三章 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多维随机变量</dc:title>
  <dc:creator>lenovo</dc:creator>
  <cp:lastModifiedBy>微软用户</cp:lastModifiedBy>
  <cp:revision>269</cp:revision>
  <dcterms:created xsi:type="dcterms:W3CDTF">2017-05-19T04:44:00Z</dcterms:created>
  <dcterms:modified xsi:type="dcterms:W3CDTF">2021-04-01T12:47:16Z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