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39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8" r:id="rId21"/>
    <p:sldId id="407" r:id="rId22"/>
    <p:sldId id="406" r:id="rId2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1C54"/>
    <a:srgbClr val="E51111"/>
    <a:srgbClr val="C62918"/>
    <a:srgbClr val="F0D118"/>
    <a:srgbClr val="FF3300"/>
    <a:srgbClr val="1C4372"/>
    <a:srgbClr val="F28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1" autoAdjust="0"/>
    <p:restoredTop sz="95482" autoAdjust="0"/>
  </p:normalViewPr>
  <p:slideViewPr>
    <p:cSldViewPr>
      <p:cViewPr varScale="1">
        <p:scale>
          <a:sx n="81" d="100"/>
          <a:sy n="81" d="100"/>
        </p:scale>
        <p:origin x="-725" y="-86"/>
      </p:cViewPr>
      <p:guideLst>
        <p:guide orient="horz" pos="212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0-10T15:53:36.720" idx="1">
    <p:pos x="10" y="10"/>
    <p:text/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4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64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3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2.wmf"/><Relationship Id="rId5" Type="http://schemas.openxmlformats.org/officeDocument/2006/relationships/image" Target="../media/image64.wmf"/><Relationship Id="rId4" Type="http://schemas.openxmlformats.org/officeDocument/2006/relationships/image" Target="../media/image8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emf"/><Relationship Id="rId1" Type="http://schemas.openxmlformats.org/officeDocument/2006/relationships/image" Target="../media/image85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86.emf"/><Relationship Id="rId1" Type="http://schemas.openxmlformats.org/officeDocument/2006/relationships/image" Target="../media/image90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wmf"/><Relationship Id="rId18" Type="http://schemas.openxmlformats.org/officeDocument/2006/relationships/image" Target="../media/image3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17" Type="http://schemas.openxmlformats.org/officeDocument/2006/relationships/image" Target="../media/image38.wmf"/><Relationship Id="rId2" Type="http://schemas.openxmlformats.org/officeDocument/2006/relationships/image" Target="../media/image23.wmf"/><Relationship Id="rId16" Type="http://schemas.openxmlformats.org/officeDocument/2006/relationships/image" Target="../media/image37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5" Type="http://schemas.openxmlformats.org/officeDocument/2006/relationships/image" Target="../media/image36.wmf"/><Relationship Id="rId10" Type="http://schemas.openxmlformats.org/officeDocument/2006/relationships/image" Target="../media/image31.wmf"/><Relationship Id="rId19" Type="http://schemas.openxmlformats.org/officeDocument/2006/relationships/image" Target="../media/image40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Relationship Id="rId1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36.wmf"/><Relationship Id="rId3" Type="http://schemas.openxmlformats.org/officeDocument/2006/relationships/image" Target="../media/image24.wmf"/><Relationship Id="rId7" Type="http://schemas.openxmlformats.org/officeDocument/2006/relationships/image" Target="../media/image31.wmf"/><Relationship Id="rId12" Type="http://schemas.openxmlformats.org/officeDocument/2006/relationships/image" Target="../media/image35.wmf"/><Relationship Id="rId17" Type="http://schemas.openxmlformats.org/officeDocument/2006/relationships/image" Target="../media/image40.wmf"/><Relationship Id="rId2" Type="http://schemas.openxmlformats.org/officeDocument/2006/relationships/image" Target="../media/image42.wmf"/><Relationship Id="rId16" Type="http://schemas.openxmlformats.org/officeDocument/2006/relationships/image" Target="../media/image39.wmf"/><Relationship Id="rId1" Type="http://schemas.openxmlformats.org/officeDocument/2006/relationships/image" Target="../media/image41.wmf"/><Relationship Id="rId6" Type="http://schemas.openxmlformats.org/officeDocument/2006/relationships/image" Target="../media/image30.wmf"/><Relationship Id="rId11" Type="http://schemas.openxmlformats.org/officeDocument/2006/relationships/image" Target="../media/image34.wmf"/><Relationship Id="rId5" Type="http://schemas.openxmlformats.org/officeDocument/2006/relationships/image" Target="../media/image43.wmf"/><Relationship Id="rId15" Type="http://schemas.openxmlformats.org/officeDocument/2006/relationships/image" Target="../media/image38.wmf"/><Relationship Id="rId10" Type="http://schemas.openxmlformats.org/officeDocument/2006/relationships/image" Target="../media/image33.wmf"/><Relationship Id="rId4" Type="http://schemas.openxmlformats.org/officeDocument/2006/relationships/image" Target="../media/image25.wmf"/><Relationship Id="rId9" Type="http://schemas.openxmlformats.org/officeDocument/2006/relationships/image" Target="../media/image32.wmf"/><Relationship Id="rId14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21.wmf"/><Relationship Id="rId1" Type="http://schemas.openxmlformats.org/officeDocument/2006/relationships/image" Target="../media/image49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527DEF5-92F6-4B37-80F8-35A0CBD431A2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D50F384-B473-4607-875A-254D29706E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625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视频中第三小题计算错误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769CA-F0C5-45A0-AFDD-E5120EC1705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28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6FEEDA7-DB78-4D5C-858E-8375C6A544B3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0B016187-AFFC-43B2-B365-79DA24EBA7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C91A621-38D8-46E1-9C73-9D48E390C137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2246233C-560A-4F27-BCC7-32F0ED2888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25F5FE0-9CF9-484D-A1DF-9D883A2688FE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B288B3E8-3480-488C-8ED7-420CF89BA2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B95EEDE-10A3-48D9-BFE3-63CAC9D29B5D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27CC72A6-3981-45C0-973E-0FDA408A5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90C7564-94A0-41D7-BADE-AB32FCD2062B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568CDD9B-5BAE-43C4-A8EE-FEA727C8FA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C833259-4D65-488F-86C2-940D6E35096A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483AB7D7-F165-4090-8792-E32C8335F2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FABE0AF-69DB-4709-BC81-F8544BDA11BE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7920D44D-260A-4D19-818A-827A08D54C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7542371-9856-44C5-BB56-4D9DA12897FB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8E0032BA-CBC6-46DC-82EF-48DA741EE6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FB8EF99-71CF-4BFC-A06A-7F3BAF37138B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026111D5-171D-48C2-BCD9-A6A171DC75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CDB91EF-1F3B-41AE-AE16-BDB1DCE09982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983A06A7-0DCA-44C5-83C8-DD45326ADE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B291CAC-8DD3-4E16-BEB2-A57940119D68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44786777-6BA7-408F-9F73-D2F5A25270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13C8A23-3A9B-4DA4-8B60-7AF539BED9D1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7A107578-1745-4A79-A4AF-805BC87C98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B27318-8B5D-4246-9D28-D887A2DFCBEB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1FFD5707-0912-4689-A5E6-F752DC5420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10E25F8-46DA-4BE4-AA24-3B38AC5B31F7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B60241F4-29D5-4200-90ED-48D4614B39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CA6BA96-B28F-47BF-BAFC-1BFD954964C1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89BE5E6B-C756-4626-8E85-2E8980A9B3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E6973-9468-4269-9737-ACA667E7D32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63370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36A1ABE-4B55-4D6B-A9F7-C8CBF192B97D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3DE1A065-44F3-4DA4-955A-A061836BFE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EDA82D-D2C4-4FC2-B350-4B6C4A05CB0C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99DFFB01-2BBF-48A8-B082-5A0CA59344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F724897-DDA5-4597-A7DE-DE6521D46B78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20E88991-7914-4F16-AB08-313D2457C3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198B1B0-88E3-4342-A75B-DCA69A31D95C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35928AC3-FABC-4321-B07D-E5B08CA91F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2F7E0BE-26B0-412E-ADB5-3C60D74B1D12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C0F564E7-DDCF-4F3B-B5DF-458E0F7478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27AD160-73B7-430E-9C24-9754723CEABE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CF2032AE-C3A0-4483-94AC-CE73B0BA6D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464050" y="5589588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790C1A9-2E27-4BB4-8E5A-F587F83D76DD}" type="datetimeFigureOut">
              <a:rPr lang="zh-CN" altLang="en-US"/>
              <a:pPr>
                <a:defRPr/>
              </a:pPr>
              <a:t>2019-10-10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04513" y="6051550"/>
            <a:ext cx="1487487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>
              <a:defRPr/>
            </a:pPr>
            <a:fld id="{17D92E37-C378-4928-A35D-EC154CA07E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" y="450169"/>
            <a:ext cx="12187684" cy="448831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B w="114300" prst="hardEdge"/>
          </a:sp3d>
        </p:spPr>
      </p:pic>
      <p:sp>
        <p:nvSpPr>
          <p:cNvPr id="7" name="矩形 6"/>
          <p:cNvSpPr/>
          <p:nvPr/>
        </p:nvSpPr>
        <p:spPr>
          <a:xfrm>
            <a:off x="-1588" y="0"/>
            <a:ext cx="12211051" cy="476250"/>
          </a:xfrm>
          <a:prstGeom prst="rect">
            <a:avLst/>
          </a:prstGeom>
          <a:solidFill>
            <a:srgbClr val="8AB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zh-CN" altLang="en-US" b="1" dirty="0">
                <a:solidFill>
                  <a:srgbClr val="FFC000"/>
                </a:solidFill>
                <a:latin typeface="Mathematica6" pitchFamily="2" charset="0"/>
              </a:rPr>
              <a:t>                      </a:t>
            </a:r>
            <a:endParaRPr lang="zh-CN" altLang="en-US" sz="2000" b="1" dirty="0">
              <a:solidFill>
                <a:srgbClr val="FF3300"/>
              </a:solidFill>
              <a:latin typeface="Mathematica6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207567" cy="47667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9195" y="5301209"/>
            <a:ext cx="12218658" cy="1556790"/>
          </a:xfrm>
          <a:prstGeom prst="rect">
            <a:avLst/>
          </a:prstGeom>
          <a:solidFill>
            <a:srgbClr val="001C54"/>
          </a:solidFill>
          <a:ln>
            <a:noFill/>
          </a:ln>
          <a:scene3d>
            <a:camera prst="orthographicFront"/>
            <a:lightRig rig="threePt" dir="t"/>
          </a:scene3d>
          <a:sp3d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2" name="Picture 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3" y="5565775"/>
            <a:ext cx="11303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标题占位符 1"/>
          <p:cNvSpPr>
            <a:spLocks noGrp="1"/>
          </p:cNvSpPr>
          <p:nvPr>
            <p:ph type="title"/>
          </p:nvPr>
        </p:nvSpPr>
        <p:spPr bwMode="auto">
          <a:xfrm>
            <a:off x="966788" y="836613"/>
            <a:ext cx="987425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endParaRPr lang="zh-CN" altLang="en-US" smtClean="0"/>
          </a:p>
        </p:txBody>
      </p:sp>
      <p:sp>
        <p:nvSpPr>
          <p:cNvPr id="1034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487488" y="2530475"/>
            <a:ext cx="96012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zh-CN" altLang="en-US" smtClean="0"/>
          </a:p>
        </p:txBody>
      </p:sp>
      <p:sp>
        <p:nvSpPr>
          <p:cNvPr id="13" name="文本占位符 2"/>
          <p:cNvSpPr txBox="1"/>
          <p:nvPr/>
        </p:nvSpPr>
        <p:spPr>
          <a:xfrm>
            <a:off x="5475288" y="5676900"/>
            <a:ext cx="6049962" cy="9953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1036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5826125"/>
            <a:ext cx="1179513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6138863"/>
            <a:ext cx="1303337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7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5830888"/>
            <a:ext cx="10509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-28247" y="4845719"/>
            <a:ext cx="12237915" cy="599504"/>
          </a:xfrm>
          <a:prstGeom prst="rect">
            <a:avLst/>
          </a:prstGeom>
          <a:solidFill>
            <a:srgbClr val="E51111"/>
          </a:solidFill>
          <a:ln>
            <a:noFill/>
          </a:ln>
          <a:scene3d>
            <a:camera prst="orthographicFront"/>
            <a:lightRig rig="twoPt" dir="t"/>
          </a:scene3d>
          <a:sp3d prstMaterial="metal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b="1">
              <a:solidFill>
                <a:srgbClr val="FFC000"/>
              </a:solidFill>
              <a:latin typeface="Mathematica6" pitchFamily="2" charset="0"/>
            </a:endParaRPr>
          </a:p>
        </p:txBody>
      </p:sp>
      <p:pic>
        <p:nvPicPr>
          <p:cNvPr id="1042" name="Picture 6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63" y="5565775"/>
            <a:ext cx="1157287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727"/>
            <a:ext cx="12192001" cy="5684836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850900"/>
            <a:ext cx="109728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39763" y="2047875"/>
            <a:ext cx="10972800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6238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054" name="图片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14288"/>
            <a:ext cx="57626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6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51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5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5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59.png"/><Relationship Id="rId4" Type="http://schemas.openxmlformats.org/officeDocument/2006/relationships/image" Target="../media/image5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63.wmf"/><Relationship Id="rId18" Type="http://schemas.openxmlformats.org/officeDocument/2006/relationships/oleObject" Target="../embeddings/oleObject87.bin"/><Relationship Id="rId3" Type="http://schemas.openxmlformats.org/officeDocument/2006/relationships/image" Target="../media/image67.png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65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86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5" Type="http://schemas.openxmlformats.org/officeDocument/2006/relationships/image" Target="../media/image64.wmf"/><Relationship Id="rId10" Type="http://schemas.openxmlformats.org/officeDocument/2006/relationships/oleObject" Target="../embeddings/oleObject83.bin"/><Relationship Id="rId19" Type="http://schemas.openxmlformats.org/officeDocument/2006/relationships/image" Target="../media/image66.w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8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71.wmf"/><Relationship Id="rId3" Type="http://schemas.openxmlformats.org/officeDocument/2006/relationships/image" Target="../media/image67.png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92.bin"/><Relationship Id="rId17" Type="http://schemas.openxmlformats.org/officeDocument/2006/relationships/comments" Target="../comments/comment1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74.png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70.wmf"/><Relationship Id="rId5" Type="http://schemas.openxmlformats.org/officeDocument/2006/relationships/image" Target="../media/image64.wmf"/><Relationship Id="rId15" Type="http://schemas.openxmlformats.org/officeDocument/2006/relationships/image" Target="../media/image72.wmf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9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76.wmf"/><Relationship Id="rId3" Type="http://schemas.openxmlformats.org/officeDocument/2006/relationships/image" Target="../media/image67.png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9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80.png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75.wmf"/><Relationship Id="rId5" Type="http://schemas.openxmlformats.org/officeDocument/2006/relationships/image" Target="../media/image64.wmf"/><Relationship Id="rId15" Type="http://schemas.openxmlformats.org/officeDocument/2006/relationships/image" Target="../media/image77.wmf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4.bin"/><Relationship Id="rId9" Type="http://schemas.openxmlformats.org/officeDocument/2006/relationships/image" Target="../media/image74.wmf"/><Relationship Id="rId14" Type="http://schemas.openxmlformats.org/officeDocument/2006/relationships/oleObject" Target="../embeddings/oleObject9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67.png"/><Relationship Id="rId18" Type="http://schemas.openxmlformats.org/officeDocument/2006/relationships/image" Target="../media/image82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9.wmf"/><Relationship Id="rId12" Type="http://schemas.openxmlformats.org/officeDocument/2006/relationships/image" Target="../media/image87.png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4.wmf"/><Relationship Id="rId20" Type="http://schemas.openxmlformats.org/officeDocument/2006/relationships/image" Target="../media/image83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81.wmf"/><Relationship Id="rId5" Type="http://schemas.openxmlformats.org/officeDocument/2006/relationships/image" Target="../media/image78.wmf"/><Relationship Id="rId15" Type="http://schemas.openxmlformats.org/officeDocument/2006/relationships/oleObject" Target="../embeddings/oleObject104.bin"/><Relationship Id="rId10" Type="http://schemas.openxmlformats.org/officeDocument/2006/relationships/oleObject" Target="../embeddings/oleObject103.bin"/><Relationship Id="rId19" Type="http://schemas.openxmlformats.org/officeDocument/2006/relationships/oleObject" Target="../embeddings/oleObject106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80.wmf"/><Relationship Id="rId14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6.e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Microsoft_Word_97_-_2003___1.doc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10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6.e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Microsoft_Word_97_-_2003___2.doc"/><Relationship Id="rId10" Type="http://schemas.openxmlformats.org/officeDocument/2006/relationships/image" Target="../media/image92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13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8.wmf"/><Relationship Id="rId26" Type="http://schemas.openxmlformats.org/officeDocument/2006/relationships/oleObject" Target="../embeddings/oleObject26.bin"/><Relationship Id="rId39" Type="http://schemas.openxmlformats.org/officeDocument/2006/relationships/oleObject" Target="../embeddings/oleObject33.bin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3.bin"/><Relationship Id="rId34" Type="http://schemas.openxmlformats.org/officeDocument/2006/relationships/image" Target="../media/image35.wmf"/><Relationship Id="rId42" Type="http://schemas.openxmlformats.org/officeDocument/2006/relationships/oleObject" Target="../embeddings/oleObject35.bin"/><Relationship Id="rId47" Type="http://schemas.openxmlformats.org/officeDocument/2006/relationships/image" Target="../media/image40.wmf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18.bin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33" Type="http://schemas.openxmlformats.org/officeDocument/2006/relationships/oleObject" Target="../embeddings/oleObject30.bin"/><Relationship Id="rId38" Type="http://schemas.openxmlformats.org/officeDocument/2006/relationships/image" Target="../media/image37.wmf"/><Relationship Id="rId46" Type="http://schemas.openxmlformats.org/officeDocument/2006/relationships/oleObject" Target="../embeddings/oleObject38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29" Type="http://schemas.openxmlformats.org/officeDocument/2006/relationships/oleObject" Target="../embeddings/oleObject28.bin"/><Relationship Id="rId41" Type="http://schemas.openxmlformats.org/officeDocument/2006/relationships/oleObject" Target="../embeddings/oleObject34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31.wmf"/><Relationship Id="rId32" Type="http://schemas.openxmlformats.org/officeDocument/2006/relationships/image" Target="../media/image34.wmf"/><Relationship Id="rId37" Type="http://schemas.openxmlformats.org/officeDocument/2006/relationships/oleObject" Target="../embeddings/oleObject32.bin"/><Relationship Id="rId40" Type="http://schemas.openxmlformats.org/officeDocument/2006/relationships/image" Target="../media/image38.wmf"/><Relationship Id="rId45" Type="http://schemas.openxmlformats.org/officeDocument/2006/relationships/image" Target="../media/image39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32.wmf"/><Relationship Id="rId36" Type="http://schemas.openxmlformats.org/officeDocument/2006/relationships/image" Target="../media/image36.wmf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22.bin"/><Relationship Id="rId31" Type="http://schemas.openxmlformats.org/officeDocument/2006/relationships/oleObject" Target="../embeddings/oleObject29.bin"/><Relationship Id="rId44" Type="http://schemas.openxmlformats.org/officeDocument/2006/relationships/oleObject" Target="../embeddings/oleObject37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Relationship Id="rId27" Type="http://schemas.openxmlformats.org/officeDocument/2006/relationships/oleObject" Target="../embeddings/oleObject27.bin"/><Relationship Id="rId30" Type="http://schemas.openxmlformats.org/officeDocument/2006/relationships/image" Target="../media/image33.wmf"/><Relationship Id="rId35" Type="http://schemas.openxmlformats.org/officeDocument/2006/relationships/oleObject" Target="../embeddings/oleObject31.bin"/><Relationship Id="rId43" Type="http://schemas.openxmlformats.org/officeDocument/2006/relationships/oleObject" Target="../embeddings/oleObject3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31.wmf"/><Relationship Id="rId26" Type="http://schemas.openxmlformats.org/officeDocument/2006/relationships/image" Target="../media/image32.wmf"/><Relationship Id="rId39" Type="http://schemas.openxmlformats.org/officeDocument/2006/relationships/oleObject" Target="../embeddings/oleObject60.bin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50.bin"/><Relationship Id="rId34" Type="http://schemas.openxmlformats.org/officeDocument/2006/relationships/image" Target="../media/image36.wmf"/><Relationship Id="rId42" Type="http://schemas.openxmlformats.org/officeDocument/2006/relationships/oleObject" Target="../embeddings/oleObject63.bin"/><Relationship Id="rId7" Type="http://schemas.openxmlformats.org/officeDocument/2006/relationships/oleObject" Target="../embeddings/oleObject41.bin"/><Relationship Id="rId12" Type="http://schemas.openxmlformats.org/officeDocument/2006/relationships/oleObject" Target="../embeddings/oleObject44.bin"/><Relationship Id="rId17" Type="http://schemas.openxmlformats.org/officeDocument/2006/relationships/oleObject" Target="../embeddings/oleObject47.bin"/><Relationship Id="rId25" Type="http://schemas.openxmlformats.org/officeDocument/2006/relationships/oleObject" Target="../embeddings/oleObject53.bin"/><Relationship Id="rId33" Type="http://schemas.openxmlformats.org/officeDocument/2006/relationships/oleObject" Target="../embeddings/oleObject57.bin"/><Relationship Id="rId38" Type="http://schemas.openxmlformats.org/officeDocument/2006/relationships/image" Target="../media/image38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0.wmf"/><Relationship Id="rId20" Type="http://schemas.openxmlformats.org/officeDocument/2006/relationships/oleObject" Target="../embeddings/oleObject49.bin"/><Relationship Id="rId29" Type="http://schemas.openxmlformats.org/officeDocument/2006/relationships/oleObject" Target="../embeddings/oleObject55.bin"/><Relationship Id="rId41" Type="http://schemas.openxmlformats.org/officeDocument/2006/relationships/oleObject" Target="../embeddings/oleObject62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3.bin"/><Relationship Id="rId24" Type="http://schemas.openxmlformats.org/officeDocument/2006/relationships/image" Target="../media/image44.wmf"/><Relationship Id="rId32" Type="http://schemas.openxmlformats.org/officeDocument/2006/relationships/image" Target="../media/image35.wmf"/><Relationship Id="rId37" Type="http://schemas.openxmlformats.org/officeDocument/2006/relationships/oleObject" Target="../embeddings/oleObject59.bin"/><Relationship Id="rId40" Type="http://schemas.openxmlformats.org/officeDocument/2006/relationships/oleObject" Target="../embeddings/oleObject61.bin"/><Relationship Id="rId45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2.bin"/><Relationship Id="rId28" Type="http://schemas.openxmlformats.org/officeDocument/2006/relationships/image" Target="../media/image33.wmf"/><Relationship Id="rId36" Type="http://schemas.openxmlformats.org/officeDocument/2006/relationships/image" Target="../media/image37.wmf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48.bin"/><Relationship Id="rId31" Type="http://schemas.openxmlformats.org/officeDocument/2006/relationships/oleObject" Target="../embeddings/oleObject56.bin"/><Relationship Id="rId44" Type="http://schemas.openxmlformats.org/officeDocument/2006/relationships/oleObject" Target="../embeddings/oleObject64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3.wmf"/><Relationship Id="rId22" Type="http://schemas.openxmlformats.org/officeDocument/2006/relationships/oleObject" Target="../embeddings/oleObject51.bin"/><Relationship Id="rId27" Type="http://schemas.openxmlformats.org/officeDocument/2006/relationships/oleObject" Target="../embeddings/oleObject54.bin"/><Relationship Id="rId30" Type="http://schemas.openxmlformats.org/officeDocument/2006/relationships/image" Target="../media/image34.wmf"/><Relationship Id="rId35" Type="http://schemas.openxmlformats.org/officeDocument/2006/relationships/oleObject" Target="../embeddings/oleObject58.bin"/><Relationship Id="rId43" Type="http://schemas.openxmlformats.org/officeDocument/2006/relationships/image" Target="../media/image3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ctrTitle"/>
          </p:nvPr>
        </p:nvSpPr>
        <p:spPr>
          <a:xfrm>
            <a:off x="2352674" y="908050"/>
            <a:ext cx="8567861" cy="1470025"/>
          </a:xfrm>
        </p:spPr>
        <p:txBody>
          <a:bodyPr/>
          <a:lstStyle/>
          <a:p>
            <a:pPr eaLnBrk="1" hangingPunct="1"/>
            <a:r>
              <a:rPr lang="zh-CN" altLang="en-US" sz="5400" b="1" dirty="0" smtClean="0">
                <a:latin typeface="隶书" pitchFamily="49" charset="-122"/>
                <a:ea typeface="隶书" pitchFamily="49" charset="-122"/>
                <a:sym typeface="+mn-ea"/>
              </a:rPr>
              <a:t>第三章 随机变量及其分</a:t>
            </a:r>
            <a:r>
              <a:rPr lang="zh-CN" altLang="en-US" sz="5400" b="1" dirty="0">
                <a:latin typeface="隶书" pitchFamily="49" charset="-122"/>
                <a:ea typeface="隶书" pitchFamily="49" charset="-122"/>
                <a:sym typeface="+mn-ea"/>
              </a:rPr>
              <a:t>布</a:t>
            </a:r>
            <a:endParaRPr lang="zh-CN" altLang="en-US" sz="5400" b="1" dirty="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6627" name="副标题 2"/>
          <p:cNvSpPr>
            <a:spLocks noGrp="1"/>
          </p:cNvSpPr>
          <p:nvPr>
            <p:ph type="subTitle" idx="1"/>
          </p:nvPr>
        </p:nvSpPr>
        <p:spPr>
          <a:xfrm>
            <a:off x="2711451" y="2708846"/>
            <a:ext cx="6912941" cy="1080194"/>
          </a:xfr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3.2  </a:t>
            </a:r>
            <a:r>
              <a:rPr lang="zh-CN" altLang="en-US" b="1" dirty="0" smtClean="0">
                <a:solidFill>
                  <a:srgbClr val="0000FF"/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边缘分布</a:t>
            </a:r>
            <a:endParaRPr lang="zh-CN" altLang="en-US" b="1" dirty="0">
              <a:solidFill>
                <a:srgbClr val="0000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Line 2"/>
          <p:cNvSpPr>
            <a:spLocks noChangeShapeType="1"/>
          </p:cNvSpPr>
          <p:nvPr/>
        </p:nvSpPr>
        <p:spPr bwMode="auto">
          <a:xfrm>
            <a:off x="934269" y="2215404"/>
            <a:ext cx="921591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 flipH="1">
            <a:off x="2183101" y="1570879"/>
            <a:ext cx="0" cy="5111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 flipH="1" flipV="1">
            <a:off x="1221192" y="1521323"/>
            <a:ext cx="863600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155007"/>
              </p:ext>
            </p:extLst>
          </p:nvPr>
        </p:nvGraphicFramePr>
        <p:xfrm>
          <a:off x="1029518" y="1713754"/>
          <a:ext cx="57573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2" r:id="rId3" imgW="180032" imgH="167250" progId="">
                  <p:embed/>
                </p:oleObj>
              </mc:Choice>
              <mc:Fallback>
                <p:oleObj r:id="rId3" imgW="180032" imgH="16725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9518" y="1713754"/>
                        <a:ext cx="57573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587265"/>
              </p:ext>
            </p:extLst>
          </p:nvPr>
        </p:nvGraphicFramePr>
        <p:xfrm>
          <a:off x="1702618" y="1424829"/>
          <a:ext cx="47836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3" r:id="rId5" imgW="141915" imgH="167518" progId="">
                  <p:embed/>
                </p:oleObj>
              </mc:Choice>
              <mc:Fallback>
                <p:oleObj r:id="rId5" imgW="141915" imgH="16751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2618" y="1424829"/>
                        <a:ext cx="47836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2568335" y="1712168"/>
            <a:ext cx="78718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 1        2        3         4</a:t>
            </a:r>
            <a:endParaRPr lang="en-US" altLang="zh-CN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1126884" y="2575767"/>
            <a:ext cx="71966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1</a:t>
            </a:r>
          </a:p>
          <a:p>
            <a:pPr algn="l" eaLnBrk="1" hangingPunct="1"/>
            <a:endParaRPr lang="en-US" altLang="zh-CN"/>
          </a:p>
          <a:p>
            <a:pPr algn="l" eaLnBrk="1" hangingPunct="1"/>
            <a:r>
              <a:rPr lang="zh-CN" altLang="en-US"/>
              <a:t>2</a:t>
            </a:r>
          </a:p>
          <a:p>
            <a:pPr algn="l" eaLnBrk="1" hangingPunct="1"/>
            <a:endParaRPr lang="en-US" altLang="zh-CN"/>
          </a:p>
          <a:p>
            <a:pPr algn="l" eaLnBrk="1" hangingPunct="1"/>
            <a:r>
              <a:rPr lang="zh-CN" altLang="en-US"/>
              <a:t>3</a:t>
            </a:r>
          </a:p>
          <a:p>
            <a:pPr algn="l" eaLnBrk="1" hangingPunct="1"/>
            <a:endParaRPr lang="en-US" altLang="zh-CN"/>
          </a:p>
          <a:p>
            <a:pPr algn="l" eaLnBrk="1" hangingPunct="1"/>
            <a:r>
              <a:rPr lang="zh-CN" altLang="en-US"/>
              <a:t>4</a:t>
            </a:r>
            <a:endParaRPr lang="en-US" altLang="zh-CN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2621251" y="2512267"/>
            <a:ext cx="858731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1/4       0        0         0</a:t>
            </a:r>
          </a:p>
          <a:p>
            <a:pPr algn="l" eaLnBrk="1" hangingPunct="1"/>
            <a:endParaRPr lang="zh-CN" altLang="en-US"/>
          </a:p>
          <a:p>
            <a:pPr algn="l" eaLnBrk="1" hangingPunct="1"/>
            <a:r>
              <a:rPr lang="zh-CN" altLang="en-US"/>
              <a:t>1/8      1/8       0         0</a:t>
            </a:r>
          </a:p>
          <a:p>
            <a:pPr algn="l" eaLnBrk="1" hangingPunct="1"/>
            <a:endParaRPr lang="zh-CN" altLang="en-US"/>
          </a:p>
          <a:p>
            <a:pPr algn="l" eaLnBrk="1" hangingPunct="1"/>
            <a:r>
              <a:rPr lang="zh-CN" altLang="en-US"/>
              <a:t>1/12     1/12     1/12       0</a:t>
            </a:r>
          </a:p>
          <a:p>
            <a:pPr algn="l" eaLnBrk="1" hangingPunct="1"/>
            <a:endParaRPr lang="zh-CN" altLang="en-US"/>
          </a:p>
          <a:p>
            <a:pPr algn="l" eaLnBrk="1" hangingPunct="1"/>
            <a:r>
              <a:rPr lang="zh-CN" altLang="en-US"/>
              <a:t>1/16     1/16     1/16      1/16         </a:t>
            </a:r>
            <a:endParaRPr lang="en-US" altLang="zh-CN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2375717" y="3545214"/>
            <a:ext cx="37443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695084" y="5876835"/>
            <a:ext cx="98610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graphicFrame>
        <p:nvGraphicFramePr>
          <p:cNvPr id="419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536356"/>
              </p:ext>
            </p:extLst>
          </p:nvPr>
        </p:nvGraphicFramePr>
        <p:xfrm>
          <a:off x="1224251" y="6177805"/>
          <a:ext cx="670984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4" r:id="rId7" imgW="217697" imgH="243501" progId="">
                  <p:embed/>
                </p:oleObj>
              </mc:Choice>
              <mc:Fallback>
                <p:oleObj r:id="rId7" imgW="217697" imgH="24350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251" y="6177805"/>
                        <a:ext cx="670984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930232"/>
              </p:ext>
            </p:extLst>
          </p:nvPr>
        </p:nvGraphicFramePr>
        <p:xfrm>
          <a:off x="9213061" y="1641490"/>
          <a:ext cx="577851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5" r:id="rId9" imgW="192486" imgH="231056" progId="">
                  <p:embed/>
                </p:oleObj>
              </mc:Choice>
              <mc:Fallback>
                <p:oleObj r:id="rId9" imgW="192486" imgH="23105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3061" y="1641490"/>
                        <a:ext cx="577851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9286088" y="2604560"/>
            <a:ext cx="1009649" cy="307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/>
              <a:t>1/4</a:t>
            </a:r>
          </a:p>
          <a:p>
            <a:pPr algn="l" eaLnBrk="1" hangingPunct="1"/>
            <a:endParaRPr lang="zh-CN" altLang="en-US" dirty="0"/>
          </a:p>
          <a:p>
            <a:pPr algn="l" eaLnBrk="1" hangingPunct="1"/>
            <a:r>
              <a:rPr lang="zh-CN" altLang="en-US" dirty="0"/>
              <a:t>1/4</a:t>
            </a:r>
          </a:p>
          <a:p>
            <a:pPr algn="l" eaLnBrk="1" hangingPunct="1"/>
            <a:endParaRPr lang="zh-CN" altLang="en-US" dirty="0"/>
          </a:p>
          <a:p>
            <a:pPr algn="l" eaLnBrk="1" hangingPunct="1"/>
            <a:r>
              <a:rPr lang="zh-CN" altLang="en-US" dirty="0"/>
              <a:t>1/4</a:t>
            </a:r>
          </a:p>
          <a:p>
            <a:pPr algn="l" eaLnBrk="1" hangingPunct="1"/>
            <a:endParaRPr lang="zh-CN" altLang="en-US" dirty="0"/>
          </a:p>
          <a:p>
            <a:pPr algn="l" eaLnBrk="1" hangingPunct="1"/>
            <a:r>
              <a:rPr lang="zh-CN" altLang="en-US" dirty="0"/>
              <a:t>1/4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2280469" y="6031755"/>
            <a:ext cx="86381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 25/48    13/48    7/48      1/16  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9430104" y="6060329"/>
            <a:ext cx="112606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/>
              <a:t>1</a:t>
            </a:r>
          </a:p>
        </p:txBody>
      </p:sp>
      <p:sp>
        <p:nvSpPr>
          <p:cNvPr id="40978" name="Text Box 17"/>
          <p:cNvSpPr txBox="1">
            <a:spLocks noChangeArrowheads="1"/>
          </p:cNvSpPr>
          <p:nvPr/>
        </p:nvSpPr>
        <p:spPr bwMode="auto">
          <a:xfrm>
            <a:off x="239185" y="548680"/>
            <a:ext cx="1127124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例2 </a:t>
            </a:r>
            <a:r>
              <a:rPr lang="zh-CN" altLang="en-US" dirty="0"/>
              <a:t>令随机变量X表示在1，2，3，4中等可能地取一个值，令随机变量Y在1～X中等可能取一个值，求X和Y的边缘分布律。</a:t>
            </a:r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>
            <a:off x="8998056" y="1646891"/>
            <a:ext cx="0" cy="50403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62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/>
      <p:bldP spid="41987" grpId="0" animBg="1"/>
      <p:bldP spid="41988" grpId="0" animBg="1"/>
      <p:bldP spid="41991" grpId="0" bldLvl="0" autoUpdateAnimBg="0"/>
      <p:bldP spid="41992" grpId="0" bldLvl="0" autoUpdateAnimBg="0"/>
      <p:bldP spid="41993" grpId="0" bldLvl="0" autoUpdateAnimBg="0"/>
      <p:bldP spid="41994" grpId="0" animBg="1"/>
      <p:bldP spid="41995" grpId="0" animBg="1"/>
      <p:bldP spid="41998" grpId="0" bldLvl="0" autoUpdateAnimBg="0"/>
      <p:bldP spid="41999" grpId="0" bldLvl="0" autoUpdateAnimBg="0"/>
      <p:bldP spid="42000" grpId="0" bldLvl="0" autoUpdateAnimBg="0"/>
      <p:bldP spid="4200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45835" y="745194"/>
            <a:ext cx="3252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b="1" dirty="0" smtClean="0"/>
              <a:t>二</a:t>
            </a:r>
            <a:r>
              <a:rPr lang="zh-CN" altLang="en-US" sz="2800" b="1" dirty="0"/>
              <a:t>元两点分布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422401" y="1247776"/>
            <a:ext cx="9277351" cy="4276725"/>
            <a:chOff x="657" y="1273"/>
            <a:chExt cx="4383" cy="2694"/>
          </a:xfrm>
        </p:grpSpPr>
        <p:sp>
          <p:nvSpPr>
            <p:cNvPr id="4" name="Line 5"/>
            <p:cNvSpPr>
              <a:spLocks noChangeShapeType="1"/>
            </p:cNvSpPr>
            <p:nvPr/>
          </p:nvSpPr>
          <p:spPr bwMode="auto">
            <a:xfrm>
              <a:off x="657" y="2091"/>
              <a:ext cx="4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705" y="3343"/>
              <a:ext cx="43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H="1">
              <a:off x="4416" y="1305"/>
              <a:ext cx="2" cy="2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001" y="1323"/>
              <a:ext cx="15" cy="2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1329" y="1323"/>
              <a:ext cx="67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657" y="1515"/>
              <a:ext cx="134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1624" y="1273"/>
              <a:ext cx="235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4000" i="1"/>
                <a:t>X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917" y="1666"/>
              <a:ext cx="283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4000" i="1"/>
                <a:t>Y 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273" y="1338"/>
              <a:ext cx="29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4000" i="1"/>
                <a:t>p</a:t>
              </a:r>
              <a:r>
                <a:rPr lang="en-US" altLang="zh-CN" sz="4000" i="1" baseline="-25000"/>
                <a:t>ij</a:t>
              </a:r>
              <a:endParaRPr lang="en-US" altLang="zh-CN" sz="4000" i="1"/>
            </a:p>
          </p:txBody>
        </p:sp>
      </p:grp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9582152" y="1423989"/>
            <a:ext cx="1695449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sz="4000" i="1"/>
              <a:t>p</a:t>
            </a:r>
            <a:r>
              <a:rPr lang="en-US" altLang="zh-CN" sz="4000" i="1" baseline="-25000"/>
              <a:t>• j</a:t>
            </a:r>
            <a:endParaRPr lang="en-US" altLang="zh-CN" sz="4000" i="1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1962152" y="4667251"/>
            <a:ext cx="1593849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sz="4000" i="1"/>
              <a:t>p</a:t>
            </a:r>
            <a:r>
              <a:rPr lang="en-US" altLang="zh-CN" sz="4000" i="1" baseline="-25000"/>
              <a:t>i•</a:t>
            </a:r>
            <a:endParaRPr lang="en-US" altLang="zh-CN" sz="4000" i="1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5511800" y="1268414"/>
            <a:ext cx="223651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4000"/>
              <a:t>1            0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1976967" y="2667001"/>
            <a:ext cx="44114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4000"/>
              <a:t>1</a:t>
            </a:r>
          </a:p>
          <a:p>
            <a:pPr eaLnBrk="1" hangingPunct="1"/>
            <a:endParaRPr lang="zh-CN" altLang="en-US" sz="4000"/>
          </a:p>
          <a:p>
            <a:pPr eaLnBrk="1" hangingPunct="1"/>
            <a:r>
              <a:rPr lang="zh-CN" altLang="en-US" sz="4000"/>
              <a:t>0</a:t>
            </a:r>
          </a:p>
        </p:txBody>
      </p: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5359400" y="2590801"/>
            <a:ext cx="3378200" cy="1743075"/>
            <a:chOff x="2565" y="2177"/>
            <a:chExt cx="1271" cy="1098"/>
          </a:xfrm>
        </p:grpSpPr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568" y="2177"/>
              <a:ext cx="126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4000" i="1"/>
                <a:t>p            </a:t>
              </a:r>
              <a:r>
                <a:rPr lang="en-US" altLang="zh-CN" sz="4000"/>
                <a:t>0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565" y="2833"/>
              <a:ext cx="126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1pPr>
              <a:lvl2pPr marL="742950" indent="-28575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2pPr>
              <a:lvl3pPr marL="11430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3pPr>
              <a:lvl4pPr marL="16002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4pPr>
              <a:lvl5pPr marL="2057400" indent="-228600" eaLnBrk="0" hangingPunct="0"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6600">
                  <a:solidFill>
                    <a:schemeClr val="tx1"/>
                  </a:solidFill>
                  <a:latin typeface="Times New Roman" pitchFamily="18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4000"/>
                <a:t>0</a:t>
              </a:r>
              <a:r>
                <a:rPr lang="en-US" altLang="zh-CN" sz="4000" i="1"/>
                <a:t>            q</a:t>
              </a:r>
            </a:p>
          </p:txBody>
        </p:sp>
      </p:grp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416552" y="4648201"/>
            <a:ext cx="3625849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sz="4000" i="1"/>
              <a:t>p            q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9698567" y="2514601"/>
            <a:ext cx="833967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sz="4000" i="1"/>
              <a:t>p</a:t>
            </a:r>
          </a:p>
          <a:p>
            <a:pPr eaLnBrk="1" hangingPunct="1"/>
            <a:endParaRPr lang="en-US" altLang="zh-CN" sz="4000" i="1"/>
          </a:p>
          <a:p>
            <a:pPr eaLnBrk="1" hangingPunct="1"/>
            <a:r>
              <a:rPr lang="en-US" altLang="zh-CN" sz="4000" i="1"/>
              <a:t>q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9779000" y="4708526"/>
            <a:ext cx="4411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zh-CN" altLang="en-US" sz="4000"/>
              <a:t>1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625600" y="5791201"/>
            <a:ext cx="6908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1pPr>
            <a:lvl2pPr marL="742950" indent="-28575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2pPr>
            <a:lvl3pPr marL="11430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3pPr>
            <a:lvl4pPr marL="16002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4pPr>
            <a:lvl5pPr marL="2057400" indent="-228600" eaLnBrk="0" hangingPunct="0"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6600">
                <a:solidFill>
                  <a:schemeClr val="tx1"/>
                </a:solidFill>
                <a:latin typeface="Times New Roman" pitchFamily="18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sz="4000" i="1"/>
              <a:t>p + q = </a:t>
            </a:r>
            <a:r>
              <a:rPr lang="en-US" altLang="zh-CN" sz="4000"/>
              <a:t>1 ，0 &lt; </a:t>
            </a:r>
            <a:r>
              <a:rPr lang="en-US" altLang="zh-CN" sz="4000" i="1"/>
              <a:t>p &lt; </a:t>
            </a:r>
            <a:r>
              <a:rPr lang="en-US" altLang="zh-CN" sz="4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816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20" grpId="0" autoUpdateAnimBg="0"/>
      <p:bldP spid="21" grpId="0" autoUpdateAnimBg="0"/>
      <p:bldP spid="22" grpId="0" autoUpdateAnimBg="0"/>
      <p:bldP spid="2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6615" y="683985"/>
            <a:ext cx="4304383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defRPr>
            </a:lvl1pPr>
          </a:lstStyle>
          <a:p>
            <a:r>
              <a:rPr lang="zh-CN" altLang="en-US" dirty="0" smtClean="0"/>
              <a:t>三、边缘</a:t>
            </a:r>
            <a:r>
              <a:rPr lang="zh-CN" altLang="en-US" dirty="0"/>
              <a:t>概率密度函数</a:t>
            </a: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722984" y="1352210"/>
            <a:ext cx="10769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设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(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是连续型二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维 </a:t>
            </a:r>
            <a:r>
              <a:rPr lang="en-US" altLang="zh-CN" i="1" dirty="0" err="1" smtClean="0">
                <a:solidFill>
                  <a:schemeClr val="tx1"/>
                </a:solidFill>
                <a:latin typeface="Times New Roman" pitchFamily="18" charset="0"/>
              </a:rPr>
              <a:t>r.v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itchFamily="18" charset="0"/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联合密度函数为</a:t>
            </a:r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392990"/>
              </p:ext>
            </p:extLst>
          </p:nvPr>
        </p:nvGraphicFramePr>
        <p:xfrm>
          <a:off x="7695284" y="1406663"/>
          <a:ext cx="1905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8" r:id="rId3" imgW="611192" imgH="203731" progId="">
                  <p:embed/>
                </p:oleObj>
              </mc:Choice>
              <mc:Fallback>
                <p:oleObj r:id="rId3" imgW="611192" imgH="20373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5284" y="1406663"/>
                        <a:ext cx="1905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856163"/>
              </p:ext>
            </p:extLst>
          </p:nvPr>
        </p:nvGraphicFramePr>
        <p:xfrm>
          <a:off x="1540060" y="2041684"/>
          <a:ext cx="362373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89" r:id="rId5" imgW="1234042" imgH="216275" progId="">
                  <p:embed/>
                </p:oleObj>
              </mc:Choice>
              <mc:Fallback>
                <p:oleObj r:id="rId5" imgW="1234042" imgH="21627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060" y="2041684"/>
                        <a:ext cx="362373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941888"/>
              </p:ext>
            </p:extLst>
          </p:nvPr>
        </p:nvGraphicFramePr>
        <p:xfrm>
          <a:off x="5120393" y="1872911"/>
          <a:ext cx="5192184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90" r:id="rId7" imgW="1688367" imgH="355446" progId="">
                  <p:embed/>
                </p:oleObj>
              </mc:Choice>
              <mc:Fallback>
                <p:oleObj r:id="rId7" imgW="1688367" imgH="35544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0393" y="1872911"/>
                        <a:ext cx="5192184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994882"/>
              </p:ext>
            </p:extLst>
          </p:nvPr>
        </p:nvGraphicFramePr>
        <p:xfrm>
          <a:off x="5127155" y="2617749"/>
          <a:ext cx="531706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91" r:id="rId9" imgW="1587500" imgH="381000" progId="">
                  <p:embed/>
                </p:oleObj>
              </mc:Choice>
              <mc:Fallback>
                <p:oleObj r:id="rId9" imgW="1587500" imgH="381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155" y="2617749"/>
                        <a:ext cx="5317067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722984" y="3697868"/>
            <a:ext cx="792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所以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关于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的边缘密度函数为</a:t>
            </a:r>
          </a:p>
        </p:txBody>
      </p:sp>
      <p:graphicFrame>
        <p:nvGraphicFramePr>
          <p:cNvPr id="3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878851"/>
              </p:ext>
            </p:extLst>
          </p:nvPr>
        </p:nvGraphicFramePr>
        <p:xfrm>
          <a:off x="3018580" y="4152751"/>
          <a:ext cx="51054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92" r:id="rId11" imgW="1524000" imgH="342900" progId="">
                  <p:embed/>
                </p:oleObj>
              </mc:Choice>
              <mc:Fallback>
                <p:oleObj r:id="rId11" imgW="1524000" imgH="342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580" y="4152751"/>
                        <a:ext cx="51054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3018581" y="4221088"/>
            <a:ext cx="5309668" cy="72008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191019"/>
              </p:ext>
            </p:extLst>
          </p:nvPr>
        </p:nvGraphicFramePr>
        <p:xfrm>
          <a:off x="3344905" y="5691187"/>
          <a:ext cx="506306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93" r:id="rId13" imgW="1511300" imgH="342900" progId="">
                  <p:embed/>
                </p:oleObj>
              </mc:Choice>
              <mc:Fallback>
                <p:oleObj r:id="rId13" imgW="1511300" imgH="342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905" y="5691187"/>
                        <a:ext cx="5063067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3287689" y="5733256"/>
            <a:ext cx="5256584" cy="69666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607478" y="5108604"/>
            <a:ext cx="86360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同理，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关于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边缘概率函数为</a:t>
            </a:r>
          </a:p>
        </p:txBody>
      </p:sp>
    </p:spTree>
    <p:extLst>
      <p:ext uri="{BB962C8B-B14F-4D97-AF65-F5344CB8AC3E}">
        <p14:creationId xmlns:p14="http://schemas.microsoft.com/office/powerpoint/2010/main" val="255653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33" grpId="0" autoUpdateAnimBg="0"/>
      <p:bldP spid="35" grpId="0" animBg="1"/>
      <p:bldP spid="37" grpId="0" animBg="1"/>
      <p:bldP spid="3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102784" y="692151"/>
            <a:ext cx="10657416" cy="104028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8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若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在矩形</a:t>
            </a:r>
            <a:r>
              <a:rPr lang="zh-CN" altLang="en-US" sz="2800" dirty="0" smtClean="0">
                <a:latin typeface="Times New Roman" pitchFamily="18" charset="0"/>
                <a:ea typeface="楷体_GB2312" pitchFamily="1" charset="-122"/>
              </a:rPr>
              <a:t>区域  </a:t>
            </a:r>
            <a:r>
              <a:rPr lang="en-US" altLang="zh-CN" sz="2800" i="1" dirty="0" err="1" smtClean="0">
                <a:latin typeface="Times New Roman" pitchFamily="18" charset="0"/>
                <a:ea typeface="楷体_GB2312" pitchFamily="1" charset="-122"/>
              </a:rPr>
              <a:t>a</a:t>
            </a:r>
            <a:r>
              <a:rPr lang="en-US" altLang="zh-CN" sz="2800" dirty="0" err="1">
                <a:latin typeface="Times New Roman" pitchFamily="18" charset="0"/>
                <a:ea typeface="楷体_GB2312" pitchFamily="1" charset="-122"/>
              </a:rPr>
              <a:t>≤</a:t>
            </a:r>
            <a:r>
              <a:rPr lang="en-US" altLang="zh-CN" sz="2800" i="1" dirty="0" err="1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dirty="0" err="1">
                <a:latin typeface="Times New Roman" pitchFamily="18" charset="0"/>
                <a:ea typeface="楷体_GB2312" pitchFamily="1" charset="-122"/>
              </a:rPr>
              <a:t>≤</a:t>
            </a:r>
            <a:r>
              <a:rPr lang="en-US" altLang="zh-CN" sz="2800" i="1" dirty="0" err="1">
                <a:latin typeface="Times New Roman" pitchFamily="18" charset="0"/>
                <a:ea typeface="楷体_GB2312" pitchFamily="1" charset="-122"/>
              </a:rPr>
              <a:t>b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 err="1">
                <a:latin typeface="Times New Roman" pitchFamily="18" charset="0"/>
                <a:ea typeface="楷体_GB2312" pitchFamily="1" charset="-122"/>
              </a:rPr>
              <a:t>c</a:t>
            </a:r>
            <a:r>
              <a:rPr lang="en-US" altLang="zh-CN" sz="2800" dirty="0" err="1">
                <a:latin typeface="Times New Roman" pitchFamily="18" charset="0"/>
                <a:ea typeface="楷体_GB2312" pitchFamily="1" charset="-122"/>
              </a:rPr>
              <a:t>≤</a:t>
            </a:r>
            <a:r>
              <a:rPr lang="en-US" altLang="zh-CN" sz="2800" i="1" dirty="0" err="1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dirty="0" err="1">
                <a:latin typeface="Times New Roman" pitchFamily="18" charset="0"/>
                <a:ea typeface="楷体_GB2312" pitchFamily="1" charset="-122"/>
              </a:rPr>
              <a:t>≤</a:t>
            </a:r>
            <a:r>
              <a:rPr lang="en-US" altLang="zh-CN" sz="2800" i="1" dirty="0" err="1">
                <a:latin typeface="Times New Roman" pitchFamily="18" charset="0"/>
                <a:ea typeface="楷体_GB2312" pitchFamily="1" charset="-122"/>
              </a:rPr>
              <a:t>d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上服从均匀分布，求它的两个边缘概率密度函数。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200152" y="1844676"/>
            <a:ext cx="969644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ea typeface="楷体_GB2312" pitchFamily="1" charset="-122"/>
              </a:rPr>
              <a:t>解：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由题意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(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X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, </a:t>
            </a:r>
            <a:r>
              <a:rPr lang="en-US" altLang="zh-CN" sz="2800" i="1" dirty="0">
                <a:latin typeface="Times New Roman" pitchFamily="18" charset="0"/>
                <a:ea typeface="楷体_GB2312" pitchFamily="1" charset="-122"/>
              </a:rPr>
              <a:t>Y</a:t>
            </a:r>
            <a:r>
              <a:rPr lang="en-US" altLang="zh-CN" sz="2800" dirty="0">
                <a:latin typeface="Times New Roman" pitchFamily="18" charset="0"/>
                <a:ea typeface="楷体_GB2312" pitchFamily="1" charset="-122"/>
              </a:rPr>
              <a:t>)</a:t>
            </a:r>
            <a:r>
              <a:rPr lang="zh-CN" altLang="en-US" sz="2800" dirty="0">
                <a:latin typeface="Times New Roman" pitchFamily="18" charset="0"/>
                <a:ea typeface="楷体_GB2312" pitchFamily="1" charset="-122"/>
              </a:rPr>
              <a:t>的概率密度函数为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063751" y="2349500"/>
          <a:ext cx="8737600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3" name="Equation" r:id="rId3" imgW="2971800" imgH="685800" progId="Equation.DSMT4">
                  <p:embed/>
                </p:oleObj>
              </mc:Choice>
              <mc:Fallback>
                <p:oleObj name="Equation" r:id="rId3" imgW="29718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2349500"/>
                        <a:ext cx="8737600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102785" y="3860801"/>
            <a:ext cx="15367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那么</a:t>
            </a:r>
            <a:r>
              <a:rPr lang="en-US" altLang="zh-CN" sz="2800">
                <a:latin typeface="楷体_GB2312" pitchFamily="1" charset="-122"/>
                <a:ea typeface="楷体_GB2312" pitchFamily="1" charset="-122"/>
              </a:rPr>
              <a:t>,</a:t>
            </a: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2429934" y="4929188"/>
          <a:ext cx="8769351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4" name="Equation" r:id="rId5" imgW="3124200" imgH="723900" progId="Equation.DSMT4">
                  <p:embed/>
                </p:oleObj>
              </mc:Choice>
              <mc:Fallback>
                <p:oleObj name="Equation" r:id="rId5" imgW="3124200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9934" y="4929188"/>
                        <a:ext cx="8769351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3119967" y="3789364"/>
          <a:ext cx="4607984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5" name="Equation" r:id="rId7" imgW="1346200" imgH="469900" progId="Equation.DSMT4">
                  <p:embed/>
                </p:oleObj>
              </mc:Choice>
              <mc:Fallback>
                <p:oleObj name="Equation" r:id="rId7" imgW="13462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967" y="3789364"/>
                        <a:ext cx="4607984" cy="120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noFill/>
        </p:spPr>
        <p:txBody>
          <a:bodyPr/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fld id="{E73C9FF1-8410-4815-ACAE-8E7041144ACD}" type="slidenum">
              <a:rPr lang="zh-CN" altLang="en-US" sz="14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altLang="zh-CN" sz="1400" b="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13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808673"/>
              </p:ext>
            </p:extLst>
          </p:nvPr>
        </p:nvGraphicFramePr>
        <p:xfrm>
          <a:off x="2639484" y="665836"/>
          <a:ext cx="4921251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4" name="Equation" r:id="rId3" imgW="1752600" imgH="838200" progId="Equation.DSMT4">
                  <p:embed/>
                </p:oleObj>
              </mc:Choice>
              <mc:Fallback>
                <p:oleObj name="Equation" r:id="rId3" imgW="17526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484" y="665836"/>
                        <a:ext cx="4921251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6"/>
              <p:cNvSpPr txBox="1">
                <a:spLocks noChangeArrowheads="1"/>
              </p:cNvSpPr>
              <p:nvPr/>
            </p:nvSpPr>
            <p:spPr bwMode="auto">
              <a:xfrm>
                <a:off x="839416" y="4913292"/>
                <a:ext cx="10754783" cy="1107996"/>
              </a:xfrm>
              <a:prstGeom prst="rect">
                <a:avLst/>
              </a:prstGeom>
              <a:solidFill>
                <a:schemeClr val="accent1">
                  <a:alpha val="16000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Verdana" pitchFamily="34" charset="0"/>
                    <a:ea typeface="华文彩云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Verdana" pitchFamily="34" charset="0"/>
                    <a:ea typeface="华文彩云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Verdana" pitchFamily="34" charset="0"/>
                    <a:ea typeface="华文彩云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Verdana" pitchFamily="34" charset="0"/>
                    <a:ea typeface="华文彩云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Verdana" pitchFamily="34" charset="0"/>
                    <a:ea typeface="华文彩云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Verdana" pitchFamily="34" charset="0"/>
                    <a:ea typeface="华文彩云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Verdana" pitchFamily="34" charset="0"/>
                    <a:ea typeface="华文彩云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Verdana" pitchFamily="34" charset="0"/>
                    <a:ea typeface="华文彩云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Verdana" pitchFamily="34" charset="0"/>
                    <a:ea typeface="华文彩云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zh-CN" altLang="en-US" sz="3200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注</a:t>
                </a:r>
                <a:r>
                  <a:rPr lang="en-US" altLang="zh-CN" sz="3200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:</a:t>
                </a:r>
                <a:r>
                  <a:rPr lang="zh-CN" altLang="en-US" sz="2800" dirty="0" smtClean="0">
                    <a:latin typeface="Times New Roman" pitchFamily="18" charset="0"/>
                    <a:ea typeface="楷体_GB2312" pitchFamily="1" charset="-122"/>
                  </a:rPr>
                  <a:t>本题</a:t>
                </a:r>
                <a:r>
                  <a:rPr lang="zh-CN" altLang="en-US" sz="2800" dirty="0">
                    <a:latin typeface="Times New Roman" pitchFamily="18" charset="0"/>
                    <a:ea typeface="楷体_GB2312" pitchFamily="1" charset="-122"/>
                  </a:rPr>
                  <a:t>中</a:t>
                </a:r>
                <a:r>
                  <a:rPr lang="en-US" altLang="zh-CN" sz="2800" i="1" dirty="0">
                    <a:latin typeface="Times New Roman" pitchFamily="18" charset="0"/>
                    <a:ea typeface="楷体_GB2312" pitchFamily="1" charset="-122"/>
                  </a:rPr>
                  <a:t>X</a:t>
                </a:r>
                <a:r>
                  <a:rPr lang="zh-CN" altLang="en-US" sz="2800" dirty="0">
                    <a:latin typeface="Times New Roman" pitchFamily="18" charset="0"/>
                    <a:ea typeface="楷体_GB2312" pitchFamily="1" charset="-122"/>
                  </a:rPr>
                  <a:t>和</a:t>
                </a:r>
                <a:r>
                  <a:rPr lang="en-US" altLang="zh-CN" sz="2800" i="1" dirty="0">
                    <a:latin typeface="Times New Roman" pitchFamily="18" charset="0"/>
                    <a:ea typeface="楷体_GB2312" pitchFamily="1" charset="-122"/>
                  </a:rPr>
                  <a:t>Y</a:t>
                </a:r>
                <a:r>
                  <a:rPr lang="zh-CN" altLang="en-US" sz="2800" dirty="0">
                    <a:latin typeface="Times New Roman" pitchFamily="18" charset="0"/>
                    <a:ea typeface="楷体_GB2312" pitchFamily="1" charset="-122"/>
                  </a:rPr>
                  <a:t>都是服从均匀分布</a:t>
                </a:r>
                <a:r>
                  <a:rPr lang="zh-CN" altLang="en-US" sz="2800" dirty="0" smtClean="0">
                    <a:latin typeface="Times New Roman" pitchFamily="18" charset="0"/>
                    <a:ea typeface="楷体_GB2312" pitchFamily="1" charset="-122"/>
                  </a:rPr>
                  <a:t>的</a:t>
                </a:r>
                <a:r>
                  <a:rPr lang="en-US" altLang="zh-CN" sz="2800" i="1" dirty="0" smtClean="0">
                    <a:latin typeface="Times New Roman" pitchFamily="18" charset="0"/>
                    <a:ea typeface="楷体_GB2312" pitchFamily="1" charset="-122"/>
                  </a:rPr>
                  <a:t>r. v.</a:t>
                </a:r>
                <a:r>
                  <a:rPr lang="zh-CN" altLang="en-US" sz="2800" dirty="0" smtClean="0">
                    <a:latin typeface="Times New Roman" pitchFamily="18" charset="0"/>
                    <a:ea typeface="楷体_GB2312" pitchFamily="1" charset="-122"/>
                  </a:rPr>
                  <a:t>。</a:t>
                </a:r>
                <a:r>
                  <a:rPr lang="zh-CN" altLang="en-US" sz="2800" dirty="0">
                    <a:latin typeface="Times New Roman" pitchFamily="18" charset="0"/>
                    <a:ea typeface="楷体_GB2312" pitchFamily="1" charset="-122"/>
                  </a:rPr>
                  <a:t>但对于</a:t>
                </a:r>
                <a:r>
                  <a:rPr lang="zh-CN" altLang="en-US" sz="2800" dirty="0" smtClean="0">
                    <a:latin typeface="Times New Roman" pitchFamily="18" charset="0"/>
                    <a:ea typeface="楷体_GB2312" pitchFamily="1" charset="-122"/>
                  </a:rPr>
                  <a:t>其它区域</a:t>
                </a:r>
                <a:r>
                  <a:rPr lang="zh-CN" altLang="en-US" sz="2800" dirty="0">
                    <a:latin typeface="Times New Roman" pitchFamily="18" charset="0"/>
                    <a:ea typeface="楷体_GB2312" pitchFamily="1" charset="-122"/>
                  </a:rPr>
                  <a:t>（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Times New Roman" pitchFamily="18" charset="0"/>
                    <a:ea typeface="楷体_GB2312" pitchFamily="1" charset="-122"/>
                  </a:rPr>
                  <a:t>不是矩形</a:t>
                </a:r>
                <a:r>
                  <a:rPr lang="zh-CN" altLang="en-US" sz="2800" dirty="0">
                    <a:latin typeface="Times New Roman" pitchFamily="18" charset="0"/>
                    <a:ea typeface="楷体_GB2312" pitchFamily="1" charset="-122"/>
                  </a:rPr>
                  <a:t>）</a:t>
                </a:r>
                <a:r>
                  <a:rPr lang="zh-CN" altLang="en-US" sz="2800" dirty="0" smtClean="0">
                    <a:latin typeface="Times New Roman" pitchFamily="18" charset="0"/>
                    <a:ea typeface="楷体_GB2312" pitchFamily="1" charset="-122"/>
                  </a:rPr>
                  <a:t>上</a:t>
                </a:r>
                <a:r>
                  <a:rPr lang="zh-CN" altLang="en-US" sz="2800" dirty="0">
                    <a:latin typeface="Times New Roman" pitchFamily="18" charset="0"/>
                    <a:ea typeface="楷体_GB2312" pitchFamily="1" charset="-122"/>
                  </a:rPr>
                  <a:t>的均匀分布</a:t>
                </a:r>
                <a:r>
                  <a:rPr lang="en-US" altLang="zh-CN" sz="2800" dirty="0">
                    <a:latin typeface="Times New Roman" pitchFamily="18" charset="0"/>
                    <a:ea typeface="楷体_GB2312" pitchFamily="1" charset="-122"/>
                  </a:rPr>
                  <a:t>, </a:t>
                </a:r>
                <a:r>
                  <a:rPr lang="zh-CN" altLang="en-US" sz="2800" dirty="0">
                    <a:latin typeface="Times New Roman" pitchFamily="18" charset="0"/>
                    <a:ea typeface="楷体_GB2312" pitchFamily="1" charset="-122"/>
                  </a:rPr>
                  <a:t>不一定有上述</a:t>
                </a:r>
                <a:r>
                  <a:rPr lang="zh-CN" altLang="en-US" sz="2800" dirty="0" smtClean="0">
                    <a:latin typeface="Times New Roman" pitchFamily="18" charset="0"/>
                    <a:ea typeface="楷体_GB2312" pitchFamily="1" charset="-122"/>
                  </a:rPr>
                  <a:t>结论</a:t>
                </a:r>
                <a:r>
                  <a:rPr lang="en-US" altLang="zh-CN" sz="2800" dirty="0" smtClean="0">
                    <a:latin typeface="Times New Roman" pitchFamily="18" charset="0"/>
                    <a:ea typeface="楷体_GB2312" pitchFamily="1" charset="-122"/>
                  </a:rPr>
                  <a:t>(</a:t>
                </a:r>
                <a:r>
                  <a:rPr lang="zh-CN" altLang="en-US" sz="2800" dirty="0" smtClean="0">
                    <a:latin typeface="Times New Roman" pitchFamily="18" charset="0"/>
                    <a:ea typeface="楷体_GB2312" pitchFamily="1" charset="-122"/>
                  </a:rPr>
                  <a:t>即</a:t>
                </a:r>
                <a:r>
                  <a:rPr lang="en-US" altLang="zh-CN" sz="2800" i="1" dirty="0" smtClean="0">
                    <a:latin typeface="Times New Roman" pitchFamily="18" charset="0"/>
                    <a:ea typeface="楷体_GB2312" pitchFamily="1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/>
                            <a:ea typeface="楷体_GB2312" pitchFamily="1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  <a:ea typeface="楷体_GB2312" pitchFamily="1" charset="-122"/>
                          </a:rPr>
                          <m:t>𝒇</m:t>
                        </m:r>
                        <m:r>
                          <a:rPr lang="en-US" altLang="zh-CN" sz="2800" b="1" i="1" smtClean="0">
                            <a:latin typeface="Cambria Math"/>
                            <a:ea typeface="楷体_GB2312" pitchFamily="1" charset="-122"/>
                          </a:rPr>
                          <m:t>(</m:t>
                        </m:r>
                        <m:r>
                          <a:rPr lang="en-US" altLang="zh-CN" sz="2800" b="1" i="1" smtClean="0">
                            <a:latin typeface="Cambria Math"/>
                            <a:ea typeface="楷体_GB2312" pitchFamily="1" charset="-122"/>
                          </a:rPr>
                          <m:t>𝒙</m:t>
                        </m:r>
                        <m:r>
                          <a:rPr lang="en-US" altLang="zh-CN" sz="2800" b="1" i="1" smtClean="0">
                            <a:latin typeface="Cambria Math"/>
                            <a:ea typeface="楷体_GB2312" pitchFamily="1" charset="-122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/>
                            <a:ea typeface="楷体_GB2312" pitchFamily="1" charset="-122"/>
                          </a:rPr>
                          <m:t>𝒚</m:t>
                        </m:r>
                        <m:r>
                          <a:rPr lang="en-US" altLang="zh-CN" sz="2800" b="1" i="1" smtClean="0">
                            <a:latin typeface="Cambria Math"/>
                            <a:ea typeface="楷体_GB2312" pitchFamily="1" charset="-122"/>
                          </a:rPr>
                          <m:t>)=</m:t>
                        </m:r>
                        <m:r>
                          <a:rPr lang="en-US" altLang="zh-CN" sz="2800" b="1" i="1" smtClean="0">
                            <a:latin typeface="Cambria Math"/>
                            <a:ea typeface="楷体_GB2312" pitchFamily="1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楷体_GB2312" pitchFamily="1" charset="-122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US" altLang="zh-CN" sz="2800" b="1" i="1" smtClean="0">
                            <a:latin typeface="Cambria Math"/>
                            <a:ea typeface="楷体_GB2312" pitchFamily="1" charset="-122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/>
                            <a:ea typeface="楷体_GB2312" pitchFamily="1" charset="-122"/>
                          </a:rPr>
                          <m:t>𝒙</m:t>
                        </m:r>
                      </m:e>
                    </m:d>
                    <m:sSub>
                      <m:sSubPr>
                        <m:ctrlPr>
                          <a:rPr lang="en-US" altLang="zh-CN" sz="2800" b="1" i="1" smtClean="0">
                            <a:latin typeface="Cambria Math"/>
                            <a:ea typeface="楷体_GB2312" pitchFamily="1" charset="-122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  <a:ea typeface="楷体_GB2312" pitchFamily="1" charset="-122"/>
                          </a:rPr>
                          <m:t>∙</m:t>
                        </m:r>
                        <m:r>
                          <a:rPr lang="en-US" altLang="zh-CN" sz="2800" b="1" i="1" smtClean="0">
                            <a:latin typeface="Cambria Math"/>
                            <a:ea typeface="楷体_GB2312" pitchFamily="1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  <a:ea typeface="楷体_GB2312" pitchFamily="1" charset="-122"/>
                          </a:rPr>
                          <m:t>𝒀</m:t>
                        </m:r>
                      </m:sub>
                    </m:sSub>
                    <m:r>
                      <a:rPr lang="en-US" altLang="zh-CN" sz="2800" b="1" i="1" smtClean="0">
                        <a:latin typeface="Cambria Math"/>
                        <a:ea typeface="楷体_GB2312" pitchFamily="1" charset="-122"/>
                      </a:rPr>
                      <m:t>(</m:t>
                    </m:r>
                    <m:r>
                      <a:rPr lang="en-US" altLang="zh-CN" sz="2800" b="1" i="1" smtClean="0">
                        <a:latin typeface="Cambria Math"/>
                        <a:ea typeface="楷体_GB2312" pitchFamily="1" charset="-122"/>
                      </a:rPr>
                      <m:t>𝒚</m:t>
                    </m:r>
                    <m:r>
                      <a:rPr lang="en-US" altLang="zh-CN" sz="2800" b="1" i="1" smtClean="0">
                        <a:latin typeface="Cambria Math"/>
                        <a:ea typeface="楷体_GB2312" pitchFamily="1" charset="-122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Times New Roman" pitchFamily="18" charset="0"/>
                    <a:ea typeface="楷体_GB2312" pitchFamily="1" charset="-122"/>
                  </a:rPr>
                  <a:t>)</a:t>
                </a:r>
                <a:r>
                  <a:rPr lang="zh-CN" altLang="en-US" sz="2800" dirty="0" smtClean="0">
                    <a:latin typeface="Times New Roman" pitchFamily="18" charset="0"/>
                    <a:ea typeface="楷体_GB2312" pitchFamily="1" charset="-122"/>
                  </a:rPr>
                  <a:t>。</a:t>
                </a:r>
                <a:endParaRPr lang="zh-CN" altLang="en-US" sz="2800" dirty="0">
                  <a:latin typeface="Times New Roman" pitchFamily="18" charset="0"/>
                  <a:ea typeface="楷体_GB2312" pitchFamily="1" charset="-122"/>
                </a:endParaRPr>
              </a:p>
            </p:txBody>
          </p:sp>
        </mc:Choice>
        <mc:Fallback xmlns="">
          <p:sp>
            <p:nvSpPr>
              <p:cNvPr id="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416" y="4913292"/>
                <a:ext cx="10754783" cy="1107996"/>
              </a:xfrm>
              <a:prstGeom prst="rect">
                <a:avLst/>
              </a:prstGeom>
              <a:blipFill rotWithShape="1">
                <a:blip r:embed="rId5"/>
                <a:stretch>
                  <a:fillRect l="-1416" t="-8152" r="-849" b="-10870"/>
                </a:stretch>
              </a:blip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933820"/>
              </p:ext>
            </p:extLst>
          </p:nvPr>
        </p:nvGraphicFramePr>
        <p:xfrm>
          <a:off x="2639483" y="2670795"/>
          <a:ext cx="5082117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5" name="Equation" r:id="rId6" imgW="1739900" imgH="838200" progId="Equation.DSMT4">
                  <p:embed/>
                </p:oleObj>
              </mc:Choice>
              <mc:Fallback>
                <p:oleObj name="Equation" r:id="rId6" imgW="17399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483" y="2670795"/>
                        <a:ext cx="5082117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102785" y="497655"/>
            <a:ext cx="15367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>
                <a:latin typeface="楷体_GB2312" pitchFamily="1" charset="-122"/>
                <a:ea typeface="楷体_GB2312" pitchFamily="1" charset="-122"/>
              </a:rPr>
              <a:t>即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,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102783" y="2375901"/>
            <a:ext cx="15367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>
                <a:latin typeface="楷体_GB2312" pitchFamily="1" charset="-122"/>
                <a:ea typeface="楷体_GB2312" pitchFamily="1" charset="-122"/>
              </a:rPr>
              <a:t>同理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6508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2" descr="深色竖线"/>
          <p:cNvSpPr>
            <a:spLocks noChangeArrowheads="1"/>
          </p:cNvSpPr>
          <p:nvPr/>
        </p:nvSpPr>
        <p:spPr bwMode="auto">
          <a:xfrm flipH="1">
            <a:off x="8644467" y="3467079"/>
            <a:ext cx="1727200" cy="1097994"/>
          </a:xfrm>
          <a:prstGeom prst="rtTriangl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324841"/>
              </p:ext>
            </p:extLst>
          </p:nvPr>
        </p:nvGraphicFramePr>
        <p:xfrm>
          <a:off x="1320800" y="1187151"/>
          <a:ext cx="8553451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4" r:id="rId4" imgW="2692400" imgH="469900" progId="">
                  <p:embed/>
                </p:oleObj>
              </mc:Choice>
              <mc:Fallback>
                <p:oleObj r:id="rId4" imgW="2692400" imgH="4699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1187151"/>
                        <a:ext cx="8553451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117600" y="2377777"/>
            <a:ext cx="690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求 (1)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的值；(2) 两个边缘密度；</a:t>
            </a:r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560798"/>
              </p:ext>
            </p:extLst>
          </p:nvPr>
        </p:nvGraphicFramePr>
        <p:xfrm>
          <a:off x="1727200" y="4526061"/>
          <a:ext cx="5122333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5" r:id="rId6" imgW="1375181" imgH="343795" progId="">
                  <p:embed/>
                </p:oleObj>
              </mc:Choice>
              <mc:Fallback>
                <p:oleObj r:id="rId6" imgW="1375181" imgH="34379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4526061"/>
                        <a:ext cx="5122333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255207"/>
              </p:ext>
            </p:extLst>
          </p:nvPr>
        </p:nvGraphicFramePr>
        <p:xfrm>
          <a:off x="2032000" y="3625551"/>
          <a:ext cx="47752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6" name="Equation" r:id="rId8" imgW="1286049" imgH="343795" progId="Equation.DSMT4">
                  <p:embed/>
                </p:oleObj>
              </mc:Choice>
              <mc:Fallback>
                <p:oleObj name="Equation" r:id="rId8" imgW="1286049" imgH="3437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3625551"/>
                        <a:ext cx="47752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558800" y="3830339"/>
            <a:ext cx="162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  (1)</a:t>
            </a:r>
            <a:endParaRPr lang="zh-CN" altLang="en-US">
              <a:solidFill>
                <a:srgbClr val="FFFF00"/>
              </a:solidFill>
              <a:latin typeface="Times New Roman" pitchFamily="18" charset="0"/>
            </a:endParaRPr>
          </a:p>
        </p:txBody>
      </p:sp>
      <p:graphicFrame>
        <p:nvGraphicFramePr>
          <p:cNvPr id="440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354332"/>
              </p:ext>
            </p:extLst>
          </p:nvPr>
        </p:nvGraphicFramePr>
        <p:xfrm>
          <a:off x="1695451" y="5425777"/>
          <a:ext cx="15113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7" r:id="rId10" imgW="446827" imgH="408528" progId="">
                  <p:embed/>
                </p:oleObj>
              </mc:Choice>
              <mc:Fallback>
                <p:oleObj r:id="rId10" imgW="446827" imgH="40852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1" y="5425777"/>
                        <a:ext cx="151130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1727200" y="625177"/>
            <a:ext cx="487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设(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lang="en-US" altLang="zh-CN" i="1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的概率密度是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508000" y="625176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zh-CN" altLang="en-US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40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715876"/>
              </p:ext>
            </p:extLst>
          </p:nvPr>
        </p:nvGraphicFramePr>
        <p:xfrm>
          <a:off x="1559496" y="2796877"/>
          <a:ext cx="47752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8" r:id="rId12" imgW="1555423" imgH="395926" progId="Word.Document.8">
                  <p:embed/>
                </p:oleObj>
              </mc:Choice>
              <mc:Fallback>
                <p:oleObj r:id="rId12" imgW="1555423" imgH="3959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2796877"/>
                        <a:ext cx="47752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10371667" y="3368376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045" name="Group 13"/>
          <p:cNvGrpSpPr>
            <a:grpSpLocks/>
          </p:cNvGrpSpPr>
          <p:nvPr/>
        </p:nvGrpSpPr>
        <p:grpSpPr bwMode="auto">
          <a:xfrm>
            <a:off x="7772903" y="2442863"/>
            <a:ext cx="3962400" cy="2659063"/>
            <a:chOff x="0" y="0"/>
            <a:chExt cx="1872" cy="1675"/>
          </a:xfrm>
        </p:grpSpPr>
        <p:grpSp>
          <p:nvGrpSpPr>
            <p:cNvPr id="43029" name="Group 14"/>
            <p:cNvGrpSpPr>
              <a:grpSpLocks/>
            </p:cNvGrpSpPr>
            <p:nvPr/>
          </p:nvGrpSpPr>
          <p:grpSpPr bwMode="auto">
            <a:xfrm>
              <a:off x="0" y="0"/>
              <a:ext cx="1872" cy="1675"/>
              <a:chOff x="0" y="0"/>
              <a:chExt cx="1872" cy="1675"/>
            </a:xfrm>
          </p:grpSpPr>
          <p:sp>
            <p:nvSpPr>
              <p:cNvPr id="43032" name="Line 15"/>
              <p:cNvSpPr>
                <a:spLocks noChangeShapeType="1"/>
              </p:cNvSpPr>
              <p:nvPr/>
            </p:nvSpPr>
            <p:spPr bwMode="auto">
              <a:xfrm>
                <a:off x="0" y="1340"/>
                <a:ext cx="18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3" name="Line 16"/>
              <p:cNvSpPr>
                <a:spLocks noChangeShapeType="1"/>
              </p:cNvSpPr>
              <p:nvPr/>
            </p:nvSpPr>
            <p:spPr bwMode="auto">
              <a:xfrm flipV="1">
                <a:off x="432" y="96"/>
                <a:ext cx="0" cy="14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4" name="Rectangle 17"/>
              <p:cNvSpPr>
                <a:spLocks noChangeArrowheads="1"/>
              </p:cNvSpPr>
              <p:nvPr/>
            </p:nvSpPr>
            <p:spPr bwMode="auto">
              <a:xfrm>
                <a:off x="1704" y="1384"/>
                <a:ext cx="15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i="1">
                    <a:solidFill>
                      <a:schemeClr val="tx1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43035" name="Rectangle 18"/>
              <p:cNvSpPr>
                <a:spLocks noChangeArrowheads="1"/>
              </p:cNvSpPr>
              <p:nvPr/>
            </p:nvSpPr>
            <p:spPr bwMode="auto">
              <a:xfrm>
                <a:off x="519" y="0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400" i="1">
                    <a:solidFill>
                      <a:schemeClr val="tx1"/>
                    </a:solidFill>
                    <a:latin typeface="Times New Roman" pitchFamily="18" charset="0"/>
                  </a:rPr>
                  <a:t>y</a:t>
                </a:r>
              </a:p>
            </p:txBody>
          </p:sp>
        </p:grpSp>
        <p:sp>
          <p:nvSpPr>
            <p:cNvPr id="43030" name="Rectangle 19"/>
            <p:cNvSpPr>
              <a:spLocks noChangeArrowheads="1"/>
            </p:cNvSpPr>
            <p:nvPr/>
          </p:nvSpPr>
          <p:spPr bwMode="auto">
            <a:xfrm>
              <a:off x="240" y="1344"/>
              <a:ext cx="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3031" name="Rectangle 20"/>
            <p:cNvSpPr>
              <a:spLocks noChangeArrowheads="1"/>
            </p:cNvSpPr>
            <p:nvPr/>
          </p:nvSpPr>
          <p:spPr bwMode="auto">
            <a:xfrm>
              <a:off x="1152" y="1361"/>
              <a:ext cx="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4053" name="Group 21"/>
          <p:cNvGrpSpPr>
            <a:grpSpLocks/>
          </p:cNvGrpSpPr>
          <p:nvPr/>
        </p:nvGrpSpPr>
        <p:grpSpPr bwMode="auto">
          <a:xfrm>
            <a:off x="8714820" y="3139776"/>
            <a:ext cx="2664883" cy="1447800"/>
            <a:chOff x="87" y="0"/>
            <a:chExt cx="1259" cy="912"/>
          </a:xfrm>
        </p:grpSpPr>
        <p:sp>
          <p:nvSpPr>
            <p:cNvPr id="43027" name="Line 22"/>
            <p:cNvSpPr>
              <a:spLocks noChangeShapeType="1"/>
            </p:cNvSpPr>
            <p:nvPr/>
          </p:nvSpPr>
          <p:spPr bwMode="auto">
            <a:xfrm flipV="1">
              <a:off x="87" y="114"/>
              <a:ext cx="825" cy="798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3028" name="Object 23"/>
            <p:cNvGraphicFramePr>
              <a:graphicFrameLocks noChangeAspect="1"/>
            </p:cNvGraphicFramePr>
            <p:nvPr/>
          </p:nvGraphicFramePr>
          <p:xfrm>
            <a:off x="912" y="0"/>
            <a:ext cx="43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9" r:id="rId14" imgW="395761" imgH="165964" progId="">
                    <p:embed/>
                  </p:oleObj>
                </mc:Choice>
                <mc:Fallback>
                  <p:oleObj r:id="rId14" imgW="395761" imgH="16596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0"/>
                          <a:ext cx="434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5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338227"/>
              </p:ext>
            </p:extLst>
          </p:nvPr>
        </p:nvGraphicFramePr>
        <p:xfrm>
          <a:off x="3230034" y="5781376"/>
          <a:ext cx="103716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0" r:id="rId16" imgW="306530" imgH="204353" progId="">
                  <p:embed/>
                </p:oleObj>
              </mc:Choice>
              <mc:Fallback>
                <p:oleObj r:id="rId16" imgW="306530" imgH="20435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034" y="5781376"/>
                        <a:ext cx="1037167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689173"/>
              </p:ext>
            </p:extLst>
          </p:nvPr>
        </p:nvGraphicFramePr>
        <p:xfrm>
          <a:off x="4572001" y="5451177"/>
          <a:ext cx="2766484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1" r:id="rId18" imgW="814568" imgH="407284" progId="">
                  <p:embed/>
                </p:oleObj>
              </mc:Choice>
              <mc:Fallback>
                <p:oleObj r:id="rId18" imgW="814568" imgH="4072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5451177"/>
                        <a:ext cx="2766484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8" name="Line 26"/>
          <p:cNvSpPr>
            <a:spLocks noChangeShapeType="1"/>
          </p:cNvSpPr>
          <p:nvPr/>
        </p:nvSpPr>
        <p:spPr bwMode="auto">
          <a:xfrm>
            <a:off x="9550400" y="3320751"/>
            <a:ext cx="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026400" y="54452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注意积分上下限</a:t>
            </a: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2200514" y="4474603"/>
            <a:ext cx="1735246" cy="104262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19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nimBg="1"/>
      <p:bldP spid="44036" grpId="0" autoUpdateAnimBg="0"/>
      <p:bldP spid="44039" grpId="0" autoUpdateAnimBg="0"/>
      <p:bldP spid="44041" grpId="0" autoUpdateAnimBg="0"/>
      <p:bldP spid="44042" grpId="0" autoUpdateAnimBg="0"/>
      <p:bldP spid="44044" grpId="0" animBg="1"/>
      <p:bldP spid="44058" grpId="0" animBg="1"/>
      <p:bldP spid="2" grpId="0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AutoShape 2" descr="深色竖线"/>
          <p:cNvSpPr>
            <a:spLocks noChangeArrowheads="1"/>
          </p:cNvSpPr>
          <p:nvPr/>
        </p:nvSpPr>
        <p:spPr bwMode="auto">
          <a:xfrm flipH="1">
            <a:off x="8644467" y="3160121"/>
            <a:ext cx="1727200" cy="1097994"/>
          </a:xfrm>
          <a:prstGeom prst="rtTriangl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037" name="Line 4"/>
          <p:cNvSpPr>
            <a:spLocks noChangeShapeType="1"/>
          </p:cNvSpPr>
          <p:nvPr/>
        </p:nvSpPr>
        <p:spPr bwMode="auto">
          <a:xfrm>
            <a:off x="10371667" y="3061418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038" name="Group 5"/>
          <p:cNvGrpSpPr>
            <a:grpSpLocks/>
          </p:cNvGrpSpPr>
          <p:nvPr/>
        </p:nvGrpSpPr>
        <p:grpSpPr bwMode="auto">
          <a:xfrm>
            <a:off x="7730067" y="2147018"/>
            <a:ext cx="3962400" cy="2659063"/>
            <a:chOff x="0" y="0"/>
            <a:chExt cx="1872" cy="1675"/>
          </a:xfrm>
        </p:grpSpPr>
        <p:grpSp>
          <p:nvGrpSpPr>
            <p:cNvPr id="44050" name="Group 6"/>
            <p:cNvGrpSpPr>
              <a:grpSpLocks/>
            </p:cNvGrpSpPr>
            <p:nvPr/>
          </p:nvGrpSpPr>
          <p:grpSpPr bwMode="auto">
            <a:xfrm>
              <a:off x="0" y="0"/>
              <a:ext cx="1872" cy="1675"/>
              <a:chOff x="0" y="0"/>
              <a:chExt cx="1872" cy="1675"/>
            </a:xfrm>
          </p:grpSpPr>
          <p:sp>
            <p:nvSpPr>
              <p:cNvPr id="44053" name="Line 7"/>
              <p:cNvSpPr>
                <a:spLocks noChangeShapeType="1"/>
              </p:cNvSpPr>
              <p:nvPr/>
            </p:nvSpPr>
            <p:spPr bwMode="auto">
              <a:xfrm>
                <a:off x="0" y="1352"/>
                <a:ext cx="18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4" name="Line 8"/>
              <p:cNvSpPr>
                <a:spLocks noChangeShapeType="1"/>
              </p:cNvSpPr>
              <p:nvPr/>
            </p:nvSpPr>
            <p:spPr bwMode="auto">
              <a:xfrm flipV="1">
                <a:off x="432" y="96"/>
                <a:ext cx="0" cy="14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55" name="Rectangle 9"/>
              <p:cNvSpPr>
                <a:spLocks noChangeArrowheads="1"/>
              </p:cNvSpPr>
              <p:nvPr/>
            </p:nvSpPr>
            <p:spPr bwMode="auto">
              <a:xfrm>
                <a:off x="1704" y="1384"/>
                <a:ext cx="15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i="1">
                    <a:solidFill>
                      <a:schemeClr val="tx1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44056" name="Rectangle 10"/>
              <p:cNvSpPr>
                <a:spLocks noChangeArrowheads="1"/>
              </p:cNvSpPr>
              <p:nvPr/>
            </p:nvSpPr>
            <p:spPr bwMode="auto">
              <a:xfrm>
                <a:off x="519" y="0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400" i="1">
                    <a:solidFill>
                      <a:schemeClr val="tx1"/>
                    </a:solidFill>
                    <a:latin typeface="Times New Roman" pitchFamily="18" charset="0"/>
                  </a:rPr>
                  <a:t>y</a:t>
                </a:r>
              </a:p>
            </p:txBody>
          </p:sp>
        </p:grpSp>
        <p:sp>
          <p:nvSpPr>
            <p:cNvPr id="44051" name="Rectangle 11"/>
            <p:cNvSpPr>
              <a:spLocks noChangeArrowheads="1"/>
            </p:cNvSpPr>
            <p:nvPr/>
          </p:nvSpPr>
          <p:spPr bwMode="auto">
            <a:xfrm>
              <a:off x="240" y="1344"/>
              <a:ext cx="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4052" name="Rectangle 12"/>
            <p:cNvSpPr>
              <a:spLocks noChangeArrowheads="1"/>
            </p:cNvSpPr>
            <p:nvPr/>
          </p:nvSpPr>
          <p:spPr bwMode="auto">
            <a:xfrm>
              <a:off x="1152" y="1361"/>
              <a:ext cx="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4039" name="Group 13"/>
          <p:cNvGrpSpPr>
            <a:grpSpLocks/>
          </p:cNvGrpSpPr>
          <p:nvPr/>
        </p:nvGrpSpPr>
        <p:grpSpPr bwMode="auto">
          <a:xfrm>
            <a:off x="8644468" y="2832818"/>
            <a:ext cx="2849033" cy="1524000"/>
            <a:chOff x="0" y="0"/>
            <a:chExt cx="1346" cy="960"/>
          </a:xfrm>
        </p:grpSpPr>
        <p:sp>
          <p:nvSpPr>
            <p:cNvPr id="44048" name="Line 14"/>
            <p:cNvSpPr>
              <a:spLocks noChangeShapeType="1"/>
            </p:cNvSpPr>
            <p:nvPr/>
          </p:nvSpPr>
          <p:spPr bwMode="auto">
            <a:xfrm flipV="1">
              <a:off x="0" y="48"/>
              <a:ext cx="912" cy="912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49" name="Object 15"/>
            <p:cNvGraphicFramePr>
              <a:graphicFrameLocks noChangeAspect="1"/>
            </p:cNvGraphicFramePr>
            <p:nvPr/>
          </p:nvGraphicFramePr>
          <p:xfrm>
            <a:off x="912" y="0"/>
            <a:ext cx="43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91" r:id="rId4" imgW="395761" imgH="165964" progId="">
                    <p:embed/>
                  </p:oleObj>
                </mc:Choice>
                <mc:Fallback>
                  <p:oleObj r:id="rId4" imgW="395761" imgH="16596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0"/>
                          <a:ext cx="434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40" name="Line 16"/>
          <p:cNvSpPr>
            <a:spLocks noChangeShapeType="1"/>
          </p:cNvSpPr>
          <p:nvPr/>
        </p:nvSpPr>
        <p:spPr bwMode="auto">
          <a:xfrm>
            <a:off x="406400" y="1994618"/>
            <a:ext cx="11379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50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208657"/>
              </p:ext>
            </p:extLst>
          </p:nvPr>
        </p:nvGraphicFramePr>
        <p:xfrm>
          <a:off x="1631504" y="2843932"/>
          <a:ext cx="4351867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2" r:id="rId6" imgW="1221852" imgH="407284" progId="">
                  <p:embed/>
                </p:oleObj>
              </mc:Choice>
              <mc:Fallback>
                <p:oleObj r:id="rId6" imgW="1221852" imgH="4072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2843932"/>
                        <a:ext cx="4351867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294610"/>
              </p:ext>
            </p:extLst>
          </p:nvPr>
        </p:nvGraphicFramePr>
        <p:xfrm>
          <a:off x="1631504" y="3823418"/>
          <a:ext cx="3530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3" r:id="rId8" imgW="1005482" imgH="407284" progId="">
                  <p:embed/>
                </p:oleObj>
              </mc:Choice>
              <mc:Fallback>
                <p:oleObj r:id="rId8" imgW="1005482" imgH="4072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3823418"/>
                        <a:ext cx="3530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75261"/>
              </p:ext>
            </p:extLst>
          </p:nvPr>
        </p:nvGraphicFramePr>
        <p:xfrm>
          <a:off x="5283201" y="4128218"/>
          <a:ext cx="2055284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4" r:id="rId10" imgW="585216" imgH="178109" progId="">
                  <p:embed/>
                </p:oleObj>
              </mc:Choice>
              <mc:Fallback>
                <p:oleObj r:id="rId10" imgW="585216" imgH="1781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1" y="4128218"/>
                        <a:ext cx="2055284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406400" y="2324819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(2)</a:t>
            </a:r>
          </a:p>
        </p:txBody>
      </p:sp>
      <p:graphicFrame>
        <p:nvGraphicFramePr>
          <p:cNvPr id="4507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065533"/>
              </p:ext>
            </p:extLst>
          </p:nvPr>
        </p:nvGraphicFramePr>
        <p:xfrm>
          <a:off x="1422400" y="2147018"/>
          <a:ext cx="4946651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5" name="Equation" r:id="rId12" imgW="1451580" imgH="343795" progId="Equation.DSMT4">
                  <p:embed/>
                </p:oleObj>
              </mc:Choice>
              <mc:Fallback>
                <p:oleObj name="Equation" r:id="rId12" imgW="1451580" imgH="3437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2147018"/>
                        <a:ext cx="4946651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051439"/>
              </p:ext>
            </p:extLst>
          </p:nvPr>
        </p:nvGraphicFramePr>
        <p:xfrm>
          <a:off x="1271464" y="5042619"/>
          <a:ext cx="7154333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6" name="Equation" r:id="rId14" imgW="2159937" imgH="597159" progId="Equation.DSMT4">
                  <p:embed/>
                </p:oleObj>
              </mc:Choice>
              <mc:Fallback>
                <p:oleObj name="Equation" r:id="rId14" imgW="2159937" imgH="5971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5042619"/>
                        <a:ext cx="7154333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609600" y="4814019"/>
            <a:ext cx="1422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所以</a:t>
            </a:r>
            <a:endParaRPr lang="zh-CN" altLang="en-US" baseline="-25000">
              <a:solidFill>
                <a:schemeClr val="tx1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57690" y="616289"/>
                <a:ext cx="6822893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𝟐𝟒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𝒚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),  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𝒚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&amp;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,                             </m:t>
                              </m:r>
                              <m:r>
                                <a:rPr lang="zh-CN" altLang="en-US" sz="2400" b="1" i="1">
                                  <a:latin typeface="Cambria Math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690" y="616289"/>
                <a:ext cx="6822893" cy="127143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8544179" y="5301208"/>
            <a:ext cx="316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注意密度函数非零去见和积分</a:t>
            </a:r>
            <a:r>
              <a:rPr lang="zh-CN" altLang="en-US" sz="2800" b="1" dirty="0">
                <a:solidFill>
                  <a:srgbClr val="FF0000"/>
                </a:solidFill>
              </a:rPr>
              <a:t>上下限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6456040" y="5360773"/>
            <a:ext cx="1868521" cy="444491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2371594" y="2843932"/>
            <a:ext cx="340030" cy="94529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6" grpId="0" autoUpdateAnimBg="0"/>
      <p:bldP spid="45079" grpId="0" autoUpdateAnimBg="0"/>
      <p:bldP spid="24" grpId="0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AutoShape 2" descr="深色竖线"/>
          <p:cNvSpPr>
            <a:spLocks noChangeArrowheads="1"/>
          </p:cNvSpPr>
          <p:nvPr/>
        </p:nvSpPr>
        <p:spPr bwMode="auto">
          <a:xfrm flipH="1">
            <a:off x="8644467" y="3026896"/>
            <a:ext cx="1727200" cy="1097994"/>
          </a:xfrm>
          <a:prstGeom prst="rtTriangl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061" name="Line 4"/>
          <p:cNvSpPr>
            <a:spLocks noChangeShapeType="1"/>
          </p:cNvSpPr>
          <p:nvPr/>
        </p:nvSpPr>
        <p:spPr bwMode="auto">
          <a:xfrm>
            <a:off x="10371667" y="2928193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062" name="Group 5"/>
          <p:cNvGrpSpPr>
            <a:grpSpLocks/>
          </p:cNvGrpSpPr>
          <p:nvPr/>
        </p:nvGrpSpPr>
        <p:grpSpPr bwMode="auto">
          <a:xfrm>
            <a:off x="7730067" y="2013793"/>
            <a:ext cx="3962400" cy="2659063"/>
            <a:chOff x="0" y="0"/>
            <a:chExt cx="1872" cy="1675"/>
          </a:xfrm>
        </p:grpSpPr>
        <p:grpSp>
          <p:nvGrpSpPr>
            <p:cNvPr id="45074" name="Group 6"/>
            <p:cNvGrpSpPr>
              <a:grpSpLocks/>
            </p:cNvGrpSpPr>
            <p:nvPr/>
          </p:nvGrpSpPr>
          <p:grpSpPr bwMode="auto">
            <a:xfrm>
              <a:off x="0" y="0"/>
              <a:ext cx="1872" cy="1675"/>
              <a:chOff x="0" y="0"/>
              <a:chExt cx="1872" cy="1675"/>
            </a:xfrm>
          </p:grpSpPr>
          <p:sp>
            <p:nvSpPr>
              <p:cNvPr id="45077" name="Line 7"/>
              <p:cNvSpPr>
                <a:spLocks noChangeShapeType="1"/>
              </p:cNvSpPr>
              <p:nvPr/>
            </p:nvSpPr>
            <p:spPr bwMode="auto">
              <a:xfrm>
                <a:off x="0" y="1345"/>
                <a:ext cx="18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8" name="Line 8"/>
              <p:cNvSpPr>
                <a:spLocks noChangeShapeType="1"/>
              </p:cNvSpPr>
              <p:nvPr/>
            </p:nvSpPr>
            <p:spPr bwMode="auto">
              <a:xfrm flipV="1">
                <a:off x="432" y="96"/>
                <a:ext cx="0" cy="14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9" name="Rectangle 9"/>
              <p:cNvSpPr>
                <a:spLocks noChangeArrowheads="1"/>
              </p:cNvSpPr>
              <p:nvPr/>
            </p:nvSpPr>
            <p:spPr bwMode="auto">
              <a:xfrm>
                <a:off x="1704" y="1384"/>
                <a:ext cx="15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i="1">
                    <a:solidFill>
                      <a:schemeClr val="tx1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45080" name="Rectangle 10"/>
              <p:cNvSpPr>
                <a:spLocks noChangeArrowheads="1"/>
              </p:cNvSpPr>
              <p:nvPr/>
            </p:nvSpPr>
            <p:spPr bwMode="auto">
              <a:xfrm>
                <a:off x="519" y="0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400" i="1">
                    <a:solidFill>
                      <a:schemeClr val="tx1"/>
                    </a:solidFill>
                    <a:latin typeface="Times New Roman" pitchFamily="18" charset="0"/>
                  </a:rPr>
                  <a:t>y</a:t>
                </a:r>
              </a:p>
            </p:txBody>
          </p:sp>
        </p:grpSp>
        <p:sp>
          <p:nvSpPr>
            <p:cNvPr id="45075" name="Rectangle 11"/>
            <p:cNvSpPr>
              <a:spLocks noChangeArrowheads="1"/>
            </p:cNvSpPr>
            <p:nvPr/>
          </p:nvSpPr>
          <p:spPr bwMode="auto">
            <a:xfrm>
              <a:off x="240" y="1344"/>
              <a:ext cx="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5076" name="Rectangle 12"/>
            <p:cNvSpPr>
              <a:spLocks noChangeArrowheads="1"/>
            </p:cNvSpPr>
            <p:nvPr/>
          </p:nvSpPr>
          <p:spPr bwMode="auto">
            <a:xfrm>
              <a:off x="1152" y="1361"/>
              <a:ext cx="1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5063" name="Group 13"/>
          <p:cNvGrpSpPr>
            <a:grpSpLocks/>
          </p:cNvGrpSpPr>
          <p:nvPr/>
        </p:nvGrpSpPr>
        <p:grpSpPr bwMode="auto">
          <a:xfrm>
            <a:off x="8644468" y="2699593"/>
            <a:ext cx="2849033" cy="1524000"/>
            <a:chOff x="0" y="0"/>
            <a:chExt cx="1346" cy="960"/>
          </a:xfrm>
        </p:grpSpPr>
        <p:sp>
          <p:nvSpPr>
            <p:cNvPr id="45072" name="Line 14"/>
            <p:cNvSpPr>
              <a:spLocks noChangeShapeType="1"/>
            </p:cNvSpPr>
            <p:nvPr/>
          </p:nvSpPr>
          <p:spPr bwMode="auto">
            <a:xfrm flipV="1">
              <a:off x="0" y="48"/>
              <a:ext cx="912" cy="912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73" name="Object 15"/>
            <p:cNvGraphicFramePr>
              <a:graphicFrameLocks noChangeAspect="1"/>
            </p:cNvGraphicFramePr>
            <p:nvPr/>
          </p:nvGraphicFramePr>
          <p:xfrm>
            <a:off x="912" y="0"/>
            <a:ext cx="43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21" r:id="rId4" imgW="395761" imgH="165964" progId="">
                    <p:embed/>
                  </p:oleObj>
                </mc:Choice>
                <mc:Fallback>
                  <p:oleObj r:id="rId4" imgW="395761" imgH="16596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0"/>
                          <a:ext cx="434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64" name="Line 16"/>
          <p:cNvSpPr>
            <a:spLocks noChangeShapeType="1"/>
          </p:cNvSpPr>
          <p:nvPr/>
        </p:nvSpPr>
        <p:spPr bwMode="auto">
          <a:xfrm>
            <a:off x="406400" y="1861393"/>
            <a:ext cx="11379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609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412283"/>
              </p:ext>
            </p:extLst>
          </p:nvPr>
        </p:nvGraphicFramePr>
        <p:xfrm>
          <a:off x="914401" y="2810719"/>
          <a:ext cx="43053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2" r:id="rId6" imgW="1209124" imgH="407284" progId="">
                  <p:embed/>
                </p:oleObj>
              </mc:Choice>
              <mc:Fallback>
                <p:oleObj r:id="rId6" imgW="1209124" imgH="4072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1" y="2810719"/>
                        <a:ext cx="43053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760723"/>
              </p:ext>
            </p:extLst>
          </p:nvPr>
        </p:nvGraphicFramePr>
        <p:xfrm>
          <a:off x="5791201" y="4202957"/>
          <a:ext cx="2055284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3" r:id="rId8" imgW="585725" imgH="203731" progId="">
                  <p:embed/>
                </p:oleObj>
              </mc:Choice>
              <mc:Fallback>
                <p:oleObj r:id="rId8" imgW="585725" imgH="20373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4202957"/>
                        <a:ext cx="2055284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7" name="Text Box 19"/>
          <p:cNvSpPr txBox="1">
            <a:spLocks noChangeArrowheads="1"/>
          </p:cNvSpPr>
          <p:nvPr/>
        </p:nvSpPr>
        <p:spPr bwMode="auto">
          <a:xfrm>
            <a:off x="406400" y="2216994"/>
            <a:ext cx="14668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(2)</a:t>
            </a:r>
          </a:p>
        </p:txBody>
      </p:sp>
      <p:graphicFrame>
        <p:nvGraphicFramePr>
          <p:cNvPr id="4610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58365"/>
              </p:ext>
            </p:extLst>
          </p:nvPr>
        </p:nvGraphicFramePr>
        <p:xfrm>
          <a:off x="1524000" y="2010618"/>
          <a:ext cx="490431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4" name="Equation" r:id="rId10" imgW="1438847" imgH="343795" progId="Equation.DSMT4">
                  <p:embed/>
                </p:oleObj>
              </mc:Choice>
              <mc:Fallback>
                <p:oleObj name="Equation" r:id="rId10" imgW="1438847" imgH="3437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10618"/>
                        <a:ext cx="4904317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508000" y="4944319"/>
            <a:ext cx="1422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Times New Roman" pitchFamily="18" charset="0"/>
              </a:rPr>
              <a:t>所以</a:t>
            </a:r>
            <a:endParaRPr lang="zh-CN" altLang="en-US" baseline="-250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4610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804843"/>
              </p:ext>
            </p:extLst>
          </p:nvPr>
        </p:nvGraphicFramePr>
        <p:xfrm>
          <a:off x="914400" y="3853706"/>
          <a:ext cx="4775200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5" r:id="rId12" imgW="1375780" imgH="420377" progId="">
                  <p:embed/>
                </p:oleObj>
              </mc:Choice>
              <mc:Fallback>
                <p:oleObj r:id="rId12" imgW="1375780" imgH="42037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53706"/>
                        <a:ext cx="4775200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402870"/>
              </p:ext>
            </p:extLst>
          </p:nvPr>
        </p:nvGraphicFramePr>
        <p:xfrm>
          <a:off x="538046" y="5013176"/>
          <a:ext cx="8502651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6" r:id="rId14" imgW="2513509" imgH="622030" progId="">
                  <p:embed/>
                </p:oleObj>
              </mc:Choice>
              <mc:Fallback>
                <p:oleObj r:id="rId14" imgW="2513509" imgH="62203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46" y="5013176"/>
                        <a:ext cx="8502651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457690" y="483064"/>
                <a:ext cx="6822893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𝟐𝟒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𝒚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),  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𝒚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&amp;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,                             </m:t>
                              </m:r>
                              <m:r>
                                <a:rPr lang="zh-CN" altLang="en-US" sz="2400" b="1" i="1">
                                  <a:latin typeface="Cambria Math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690" y="483064"/>
                <a:ext cx="6822893" cy="1271438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8922958" y="5229200"/>
            <a:ext cx="316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注意密度函数非零去见和积分</a:t>
            </a:r>
            <a:r>
              <a:rPr lang="zh-CN" altLang="en-US" sz="2800" b="1" dirty="0">
                <a:solidFill>
                  <a:srgbClr val="FF0000"/>
                </a:solidFill>
              </a:rPr>
              <a:t>上下限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1703512" y="2924944"/>
            <a:ext cx="196014" cy="94529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6996494" y="5373216"/>
            <a:ext cx="1868521" cy="444491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2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1" grpId="0" autoUpdateAnimBg="0"/>
      <p:bldP spid="24" grpId="0"/>
      <p:bldP spid="26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9" name="Line 19"/>
          <p:cNvSpPr>
            <a:spLocks noChangeShapeType="1"/>
          </p:cNvSpPr>
          <p:nvPr/>
        </p:nvSpPr>
        <p:spPr bwMode="auto">
          <a:xfrm>
            <a:off x="406400" y="1919559"/>
            <a:ext cx="11379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71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060433"/>
              </p:ext>
            </p:extLst>
          </p:nvPr>
        </p:nvGraphicFramePr>
        <p:xfrm>
          <a:off x="304800" y="2183084"/>
          <a:ext cx="43688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69" r:id="rId4" imgW="1272619" imgH="395926" progId="Word.Document.8">
                  <p:embed/>
                </p:oleObj>
              </mc:Choice>
              <mc:Fallback>
                <p:oleObj r:id="rId4" imgW="1272619" imgH="3959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83084"/>
                        <a:ext cx="43688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04380"/>
              </p:ext>
            </p:extLst>
          </p:nvPr>
        </p:nvGraphicFramePr>
        <p:xfrm>
          <a:off x="1056218" y="3054623"/>
          <a:ext cx="5852583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0" r:id="rId6" imgW="1651000" imgH="431800" progId="">
                  <p:embed/>
                </p:oleObj>
              </mc:Choice>
              <mc:Fallback>
                <p:oleObj r:id="rId6" imgW="1651000" imgH="43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218" y="3054623"/>
                        <a:ext cx="5852583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369079"/>
              </p:ext>
            </p:extLst>
          </p:nvPr>
        </p:nvGraphicFramePr>
        <p:xfrm>
          <a:off x="1057639" y="4387800"/>
          <a:ext cx="5038361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1" name="Equation" r:id="rId8" imgW="1371600" imgH="419040" progId="Equation.DSMT4">
                  <p:embed/>
                </p:oleObj>
              </mc:Choice>
              <mc:Fallback>
                <p:oleObj name="Equation" r:id="rId8" imgW="1371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639" y="4387800"/>
                        <a:ext cx="5038361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497125"/>
              </p:ext>
            </p:extLst>
          </p:nvPr>
        </p:nvGraphicFramePr>
        <p:xfrm>
          <a:off x="1098551" y="5631135"/>
          <a:ext cx="3393016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2" name="Equation" r:id="rId10" imgW="939600" imgH="393480" progId="Equation.DSMT4">
                  <p:embed/>
                </p:oleObj>
              </mc:Choice>
              <mc:Fallback>
                <p:oleObj name="Equation" r:id="rId10" imgW="939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1" y="5631135"/>
                        <a:ext cx="3393016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457690" y="541230"/>
                <a:ext cx="6822893" cy="127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𝟐𝟒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/>
                                    </a:rPr>
                                    <m:t>𝟓</m:t>
                                  </m:r>
                                </m:den>
                              </m:f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𝒚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),  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𝒚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&amp;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,                             </m:t>
                              </m:r>
                              <m:r>
                                <a:rPr lang="zh-CN" altLang="en-US" sz="2400" b="1" i="1">
                                  <a:latin typeface="Cambria Math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690" y="541230"/>
                <a:ext cx="6822893" cy="127143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utoShape 2" descr="深色竖线"/>
          <p:cNvSpPr>
            <a:spLocks noChangeArrowheads="1"/>
          </p:cNvSpPr>
          <p:nvPr/>
        </p:nvSpPr>
        <p:spPr bwMode="auto">
          <a:xfrm flipH="1">
            <a:off x="8852718" y="3335288"/>
            <a:ext cx="1295400" cy="1295400"/>
          </a:xfrm>
          <a:prstGeom prst="rtTriangle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5" name="Group 3"/>
          <p:cNvGrpSpPr>
            <a:grpSpLocks/>
          </p:cNvGrpSpPr>
          <p:nvPr/>
        </p:nvGrpSpPr>
        <p:grpSpPr bwMode="auto">
          <a:xfrm>
            <a:off x="7944668" y="3230513"/>
            <a:ext cx="2578100" cy="2578100"/>
            <a:chOff x="0" y="0"/>
            <a:chExt cx="1624" cy="1624"/>
          </a:xfrm>
        </p:grpSpPr>
        <p:sp>
          <p:nvSpPr>
            <p:cNvPr id="36" name="AutoShape 4" descr="宽上对角线"/>
            <p:cNvSpPr>
              <a:spLocks noChangeArrowheads="1"/>
            </p:cNvSpPr>
            <p:nvPr/>
          </p:nvSpPr>
          <p:spPr bwMode="auto">
            <a:xfrm>
              <a:off x="0" y="0"/>
              <a:ext cx="1104" cy="1104"/>
            </a:xfrm>
            <a:prstGeom prst="diamond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AutoShape 5" descr="宽上对角线"/>
            <p:cNvSpPr>
              <a:spLocks noChangeArrowheads="1"/>
            </p:cNvSpPr>
            <p:nvPr/>
          </p:nvSpPr>
          <p:spPr bwMode="auto">
            <a:xfrm>
              <a:off x="520" y="520"/>
              <a:ext cx="1104" cy="1104"/>
            </a:xfrm>
            <a:prstGeom prst="diamond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" name="Line 7"/>
          <p:cNvSpPr>
            <a:spLocks noChangeShapeType="1"/>
          </p:cNvSpPr>
          <p:nvPr/>
        </p:nvSpPr>
        <p:spPr bwMode="auto">
          <a:xfrm>
            <a:off x="10148118" y="3335288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" name="Group 8"/>
          <p:cNvGrpSpPr>
            <a:grpSpLocks/>
          </p:cNvGrpSpPr>
          <p:nvPr/>
        </p:nvGrpSpPr>
        <p:grpSpPr bwMode="auto">
          <a:xfrm>
            <a:off x="8166918" y="2420888"/>
            <a:ext cx="3041650" cy="2654300"/>
            <a:chOff x="0" y="0"/>
            <a:chExt cx="1916" cy="1672"/>
          </a:xfrm>
        </p:grpSpPr>
        <p:grpSp>
          <p:nvGrpSpPr>
            <p:cNvPr id="40" name="Group 9"/>
            <p:cNvGrpSpPr>
              <a:grpSpLocks/>
            </p:cNvGrpSpPr>
            <p:nvPr/>
          </p:nvGrpSpPr>
          <p:grpSpPr bwMode="auto">
            <a:xfrm>
              <a:off x="0" y="0"/>
              <a:ext cx="1916" cy="1672"/>
              <a:chOff x="0" y="0"/>
              <a:chExt cx="1916" cy="1672"/>
            </a:xfrm>
          </p:grpSpPr>
          <p:sp>
            <p:nvSpPr>
              <p:cNvPr id="43" name="Line 10"/>
              <p:cNvSpPr>
                <a:spLocks noChangeShapeType="1"/>
              </p:cNvSpPr>
              <p:nvPr/>
            </p:nvSpPr>
            <p:spPr bwMode="auto">
              <a:xfrm>
                <a:off x="0" y="1392"/>
                <a:ext cx="18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11"/>
              <p:cNvSpPr>
                <a:spLocks noChangeShapeType="1"/>
              </p:cNvSpPr>
              <p:nvPr/>
            </p:nvSpPr>
            <p:spPr bwMode="auto">
              <a:xfrm flipV="1">
                <a:off x="432" y="96"/>
                <a:ext cx="0" cy="14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Rectangle 12"/>
              <p:cNvSpPr>
                <a:spLocks noChangeArrowheads="1"/>
              </p:cNvSpPr>
              <p:nvPr/>
            </p:nvSpPr>
            <p:spPr bwMode="auto">
              <a:xfrm>
                <a:off x="1704" y="1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400" i="1">
                    <a:solidFill>
                      <a:schemeClr val="tx1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46" name="Rectangle 13"/>
              <p:cNvSpPr>
                <a:spLocks noChangeArrowheads="1"/>
              </p:cNvSpPr>
              <p:nvPr/>
            </p:nvSpPr>
            <p:spPr bwMode="auto">
              <a:xfrm>
                <a:off x="519" y="0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2400" i="1">
                    <a:solidFill>
                      <a:schemeClr val="tx1"/>
                    </a:solidFill>
                    <a:latin typeface="Times New Roman" pitchFamily="18" charset="0"/>
                  </a:rPr>
                  <a:t>y</a:t>
                </a:r>
              </a:p>
            </p:txBody>
          </p:sp>
        </p:grpSp>
        <p:sp>
          <p:nvSpPr>
            <p:cNvPr id="41" name="Rectangle 14"/>
            <p:cNvSpPr>
              <a:spLocks noChangeArrowheads="1"/>
            </p:cNvSpPr>
            <p:nvPr/>
          </p:nvSpPr>
          <p:spPr bwMode="auto">
            <a:xfrm>
              <a:off x="240" y="134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1152" y="136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7" name="Group 16"/>
          <p:cNvGrpSpPr>
            <a:grpSpLocks/>
          </p:cNvGrpSpPr>
          <p:nvPr/>
        </p:nvGrpSpPr>
        <p:grpSpPr bwMode="auto">
          <a:xfrm>
            <a:off x="8852718" y="3106688"/>
            <a:ext cx="2136775" cy="1524000"/>
            <a:chOff x="0" y="0"/>
            <a:chExt cx="1346" cy="960"/>
          </a:xfrm>
        </p:grpSpPr>
        <p:sp>
          <p:nvSpPr>
            <p:cNvPr id="48" name="Line 17"/>
            <p:cNvSpPr>
              <a:spLocks noChangeShapeType="1"/>
            </p:cNvSpPr>
            <p:nvPr/>
          </p:nvSpPr>
          <p:spPr bwMode="auto">
            <a:xfrm flipV="1">
              <a:off x="0" y="48"/>
              <a:ext cx="912" cy="912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" name="Object 18"/>
            <p:cNvGraphicFramePr>
              <a:graphicFrameLocks noChangeAspect="1"/>
            </p:cNvGraphicFramePr>
            <p:nvPr/>
          </p:nvGraphicFramePr>
          <p:xfrm>
            <a:off x="912" y="0"/>
            <a:ext cx="43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73" r:id="rId15" imgW="395761" imgH="165964" progId="">
                    <p:embed/>
                  </p:oleObj>
                </mc:Choice>
                <mc:Fallback>
                  <p:oleObj r:id="rId15" imgW="395761" imgH="16596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0"/>
                          <a:ext cx="434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AutoShape 22"/>
          <p:cNvSpPr>
            <a:spLocks noChangeArrowheads="1"/>
          </p:cNvSpPr>
          <p:nvPr/>
        </p:nvSpPr>
        <p:spPr bwMode="auto">
          <a:xfrm>
            <a:off x="8859068" y="3979813"/>
            <a:ext cx="1295400" cy="647700"/>
          </a:xfrm>
          <a:prstGeom prst="triangle">
            <a:avLst>
              <a:gd name="adj" fmla="val 50245"/>
            </a:avLst>
          </a:prstGeom>
          <a:solidFill>
            <a:srgbClr val="FF00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" name="Line 23"/>
          <p:cNvSpPr>
            <a:spLocks noChangeShapeType="1"/>
          </p:cNvSpPr>
          <p:nvPr/>
        </p:nvSpPr>
        <p:spPr bwMode="auto">
          <a:xfrm>
            <a:off x="8617768" y="4284613"/>
            <a:ext cx="2209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2" name="Group 26"/>
          <p:cNvGrpSpPr>
            <a:grpSpLocks/>
          </p:cNvGrpSpPr>
          <p:nvPr/>
        </p:nvGrpSpPr>
        <p:grpSpPr bwMode="auto">
          <a:xfrm>
            <a:off x="7703368" y="2836813"/>
            <a:ext cx="2819400" cy="2133600"/>
            <a:chOff x="0" y="0"/>
            <a:chExt cx="1776" cy="1344"/>
          </a:xfrm>
        </p:grpSpPr>
        <p:sp>
          <p:nvSpPr>
            <p:cNvPr id="53" name="Line 27"/>
            <p:cNvSpPr>
              <a:spLocks noChangeShapeType="1"/>
            </p:cNvSpPr>
            <p:nvPr/>
          </p:nvSpPr>
          <p:spPr bwMode="auto">
            <a:xfrm>
              <a:off x="624" y="192"/>
              <a:ext cx="1152" cy="115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54" name="Object 28"/>
            <p:cNvGraphicFramePr>
              <a:graphicFrameLocks noChangeAspect="1"/>
            </p:cNvGraphicFramePr>
            <p:nvPr/>
          </p:nvGraphicFramePr>
          <p:xfrm>
            <a:off x="0" y="0"/>
            <a:ext cx="678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74" r:id="rId17" imgW="598458" imgH="203731" progId="">
                    <p:embed/>
                  </p:oleObj>
                </mc:Choice>
                <mc:Fallback>
                  <p:oleObj r:id="rId17" imgW="598458" imgH="20373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678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Group 29"/>
          <p:cNvGrpSpPr>
            <a:grpSpLocks/>
          </p:cNvGrpSpPr>
          <p:nvPr/>
        </p:nvGrpSpPr>
        <p:grpSpPr bwMode="auto">
          <a:xfrm>
            <a:off x="9151168" y="3065413"/>
            <a:ext cx="776288" cy="927100"/>
            <a:chOff x="0" y="0"/>
            <a:chExt cx="489" cy="584"/>
          </a:xfrm>
        </p:grpSpPr>
        <p:graphicFrame>
          <p:nvGraphicFramePr>
            <p:cNvPr id="56" name="Object 30"/>
            <p:cNvGraphicFramePr>
              <a:graphicFrameLocks noChangeAspect="1"/>
            </p:cNvGraphicFramePr>
            <p:nvPr/>
          </p:nvGraphicFramePr>
          <p:xfrm>
            <a:off x="0" y="0"/>
            <a:ext cx="489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75" r:id="rId19" imgW="434061" imgH="408528" progId="">
                    <p:embed/>
                  </p:oleObj>
                </mc:Choice>
                <mc:Fallback>
                  <p:oleObj r:id="rId19" imgW="434061" imgH="40852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89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Oval 31"/>
            <p:cNvSpPr>
              <a:spLocks noChangeArrowheads="1"/>
            </p:cNvSpPr>
            <p:nvPr/>
          </p:nvSpPr>
          <p:spPr bwMode="auto">
            <a:xfrm>
              <a:off x="200" y="536"/>
              <a:ext cx="48" cy="48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026400" y="5930116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注意积分上下限</a:t>
            </a:r>
          </a:p>
        </p:txBody>
      </p:sp>
      <p:sp>
        <p:nvSpPr>
          <p:cNvPr id="58" name="Rectangle 16"/>
          <p:cNvSpPr>
            <a:spLocks noChangeArrowheads="1"/>
          </p:cNvSpPr>
          <p:nvPr/>
        </p:nvSpPr>
        <p:spPr bwMode="auto">
          <a:xfrm>
            <a:off x="2207568" y="2996952"/>
            <a:ext cx="2088232" cy="115690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73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32" grpId="0"/>
      <p:bldP spid="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59467" y="620688"/>
            <a:ext cx="890693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设二维随机变量(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/>
              <a:t>,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</a:t>
            </a:r>
            <a:r>
              <a:rPr lang="zh-CN" altLang="en-US" dirty="0"/>
              <a:t>的联合密度函数为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9668" y="682601"/>
            <a:ext cx="138641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练习 </a:t>
            </a:r>
            <a:endParaRPr lang="en-US" altLang="zh-CN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084496"/>
              </p:ext>
            </p:extLst>
          </p:nvPr>
        </p:nvGraphicFramePr>
        <p:xfrm>
          <a:off x="2066925" y="1145283"/>
          <a:ext cx="66167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2" name="Equation" r:id="rId3" imgW="1968480" imgH="482400" progId="Equation.DSMT4">
                  <p:embed/>
                </p:oleObj>
              </mc:Choice>
              <mc:Fallback>
                <p:oleObj name="Equation" r:id="rId3" imgW="1968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1145283"/>
                        <a:ext cx="6616700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86913"/>
              </p:ext>
            </p:extLst>
          </p:nvPr>
        </p:nvGraphicFramePr>
        <p:xfrm>
          <a:off x="1638171" y="2410644"/>
          <a:ext cx="256851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3" r:id="rId5" imgW="990360" imgH="212400" progId="Word.Document.8">
                  <p:embed/>
                </p:oleObj>
              </mc:Choice>
              <mc:Fallback>
                <p:oleObj r:id="rId5" imgW="990360" imgH="212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171" y="2410644"/>
                        <a:ext cx="256851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375410"/>
              </p:ext>
            </p:extLst>
          </p:nvPr>
        </p:nvGraphicFramePr>
        <p:xfrm>
          <a:off x="4871864" y="2420888"/>
          <a:ext cx="432048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4" name="Equation" r:id="rId7" imgW="1320480" imgH="215640" progId="Equation.DSMT4">
                  <p:embed/>
                </p:oleObj>
              </mc:Choice>
              <mc:Fallback>
                <p:oleObj name="Equation" r:id="rId7" imgW="1320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864" y="2420888"/>
                        <a:ext cx="432048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304865"/>
              </p:ext>
            </p:extLst>
          </p:nvPr>
        </p:nvGraphicFramePr>
        <p:xfrm>
          <a:off x="479376" y="3677884"/>
          <a:ext cx="11233248" cy="83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5" name="Equation" r:id="rId9" imgW="3619440" imgH="355320" progId="Equation.DSMT4">
                  <p:embed/>
                </p:oleObj>
              </mc:Choice>
              <mc:Fallback>
                <p:oleObj name="Equation" r:id="rId9" imgW="36194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376" y="3677884"/>
                        <a:ext cx="11233248" cy="839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526541"/>
              </p:ext>
            </p:extLst>
          </p:nvPr>
        </p:nvGraphicFramePr>
        <p:xfrm>
          <a:off x="496309" y="4725144"/>
          <a:ext cx="11233248" cy="109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6" name="Equation" r:id="rId11" imgW="3733560" imgH="482400" progId="Equation.DSMT4">
                  <p:embed/>
                </p:oleObj>
              </mc:Choice>
              <mc:Fallback>
                <p:oleObj name="Equation" r:id="rId11" imgW="3733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09" y="4725144"/>
                        <a:ext cx="11233248" cy="109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7464152" y="4797152"/>
            <a:ext cx="1656184" cy="7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347062" y="3663551"/>
            <a:ext cx="1656184" cy="790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026400" y="5930116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注意积分上下限</a:t>
            </a:r>
          </a:p>
        </p:txBody>
      </p:sp>
    </p:spTree>
    <p:extLst>
      <p:ext uri="{BB962C8B-B14F-4D97-AF65-F5344CB8AC3E}">
        <p14:creationId xmlns:p14="http://schemas.microsoft.com/office/powerpoint/2010/main" val="243082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55440" y="1413647"/>
            <a:ext cx="9937104" cy="86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15480" y="1484784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分布函数： 边缘分布函数，性质</a:t>
            </a:r>
            <a:endParaRPr lang="zh-CN" altLang="en-US" sz="40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29576" y="2854678"/>
            <a:ext cx="9962968" cy="86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91444" y="4221959"/>
            <a:ext cx="9901100" cy="86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99456" y="2931476"/>
            <a:ext cx="10009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离散型随机变量： 边缘分布律，性质</a:t>
            </a:r>
            <a:endParaRPr lang="zh-CN" altLang="en-US" sz="40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1464" y="4299628"/>
            <a:ext cx="10009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连续型随机变量： </a:t>
            </a:r>
            <a:r>
              <a:rPr lang="zh-CN" altLang="en-US" sz="4000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边缘</a:t>
            </a:r>
            <a:r>
              <a:rPr lang="zh-CN" altLang="en-US" sz="40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密度函数，性质</a:t>
            </a:r>
            <a:endParaRPr lang="zh-CN" altLang="en-US" sz="40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8176" y="5372345"/>
            <a:ext cx="10009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均匀分布、二维正态分布</a:t>
            </a:r>
            <a:endParaRPr lang="zh-CN" altLang="en-US" sz="40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821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4" grpId="0" animBg="1"/>
      <p:bldP spid="5" grpId="0" animBg="1"/>
      <p:bldP spid="6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59467" y="620688"/>
            <a:ext cx="890693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设二维随机变量(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/>
              <a:t>,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</a:t>
            </a:r>
            <a:r>
              <a:rPr lang="zh-CN" altLang="en-US" dirty="0"/>
              <a:t>的联合密度函数为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9668" y="682601"/>
            <a:ext cx="138641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练习 </a:t>
            </a:r>
            <a:endParaRPr lang="en-US" altLang="zh-CN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456035"/>
              </p:ext>
            </p:extLst>
          </p:nvPr>
        </p:nvGraphicFramePr>
        <p:xfrm>
          <a:off x="2066925" y="1145283"/>
          <a:ext cx="66167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2" name="Equation" r:id="rId3" imgW="1968480" imgH="482400" progId="Equation.DSMT4">
                  <p:embed/>
                </p:oleObj>
              </mc:Choice>
              <mc:Fallback>
                <p:oleObj name="Equation" r:id="rId3" imgW="1968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1145283"/>
                        <a:ext cx="6616700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784566"/>
              </p:ext>
            </p:extLst>
          </p:nvPr>
        </p:nvGraphicFramePr>
        <p:xfrm>
          <a:off x="1638171" y="2410644"/>
          <a:ext cx="256851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3" r:id="rId5" imgW="990360" imgH="212400" progId="Word.Document.8">
                  <p:embed/>
                </p:oleObj>
              </mc:Choice>
              <mc:Fallback>
                <p:oleObj r:id="rId5" imgW="990360" imgH="212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171" y="2410644"/>
                        <a:ext cx="256851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624815"/>
              </p:ext>
            </p:extLst>
          </p:nvPr>
        </p:nvGraphicFramePr>
        <p:xfrm>
          <a:off x="4151785" y="2420888"/>
          <a:ext cx="3816424" cy="47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4" name="Equation" r:id="rId7" imgW="1320480" imgH="215640" progId="Equation.DSMT4">
                  <p:embed/>
                </p:oleObj>
              </mc:Choice>
              <mc:Fallback>
                <p:oleObj name="Equation" r:id="rId7" imgW="1320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785" y="2420888"/>
                        <a:ext cx="3816424" cy="471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8274498" y="2348880"/>
            <a:ext cx="2948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)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两个边缘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密度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.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692481"/>
              </p:ext>
            </p:extLst>
          </p:nvPr>
        </p:nvGraphicFramePr>
        <p:xfrm>
          <a:off x="551384" y="3256982"/>
          <a:ext cx="10231040" cy="127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5" name="Equation" r:id="rId9" imgW="4038480" imgH="583920" progId="Equation.DSMT4">
                  <p:embed/>
                </p:oleObj>
              </mc:Choice>
              <mc:Fallback>
                <p:oleObj name="Equation" r:id="rId9" imgW="4038480" imgH="58392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84" y="3256982"/>
                        <a:ext cx="10231040" cy="127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223632"/>
              </p:ext>
            </p:extLst>
          </p:nvPr>
        </p:nvGraphicFramePr>
        <p:xfrm>
          <a:off x="551384" y="4716119"/>
          <a:ext cx="11222741" cy="1286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6" name="Equation" r:id="rId11" imgW="4597200" imgH="634680" progId="Equation.DSMT4">
                  <p:embed/>
                </p:oleObj>
              </mc:Choice>
              <mc:Fallback>
                <p:oleObj name="Equation" r:id="rId11" imgW="4597200" imgH="63468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84" y="4716119"/>
                        <a:ext cx="11222741" cy="1286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4634158" y="3212976"/>
            <a:ext cx="381721" cy="84683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4504770" y="4725144"/>
            <a:ext cx="295086" cy="8986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6472780" y="3375738"/>
            <a:ext cx="1519222" cy="52131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6129520" y="4797152"/>
            <a:ext cx="1591230" cy="52131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53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9496" y="2270482"/>
            <a:ext cx="84969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/>
              <a:t>作业 ：</a:t>
            </a:r>
            <a:endParaRPr lang="en-US" altLang="zh-CN" sz="4400" dirty="0" smtClean="0"/>
          </a:p>
          <a:p>
            <a:pPr algn="ctr"/>
            <a:r>
              <a:rPr lang="en-US" altLang="zh-CN" sz="4400" dirty="0" smtClean="0"/>
              <a:t>P84:1</a:t>
            </a:r>
            <a:r>
              <a:rPr lang="zh-CN" altLang="en-US" sz="4400" dirty="0" smtClean="0"/>
              <a:t>求边缘分布律，</a:t>
            </a:r>
            <a:r>
              <a:rPr lang="en-US" altLang="zh-CN" sz="4400" dirty="0" smtClean="0"/>
              <a:t>P85</a:t>
            </a:r>
            <a:r>
              <a:rPr lang="zh-CN" altLang="en-US" sz="4400" dirty="0" smtClean="0"/>
              <a:t>：</a:t>
            </a:r>
            <a:r>
              <a:rPr lang="en-US" altLang="zh-CN" sz="4400" dirty="0" smtClean="0"/>
              <a:t>9</a:t>
            </a:r>
          </a:p>
          <a:p>
            <a:pPr algn="ctr"/>
            <a:r>
              <a:rPr lang="zh-CN" altLang="en-US" sz="4400" dirty="0" smtClean="0"/>
              <a:t>课外自己练习：</a:t>
            </a:r>
            <a:r>
              <a:rPr lang="en-US" altLang="zh-CN" sz="4400" dirty="0" smtClean="0"/>
              <a:t>7</a:t>
            </a:r>
            <a:r>
              <a:rPr lang="zh-CN" altLang="en-US" sz="4400" dirty="0" smtClean="0"/>
              <a:t>，</a:t>
            </a:r>
            <a:r>
              <a:rPr lang="en-US" altLang="zh-CN" sz="4400" dirty="0" smtClean="0"/>
              <a:t>8</a:t>
            </a:r>
          </a:p>
          <a:p>
            <a:pPr algn="ctr"/>
            <a:endParaRPr lang="en-US" altLang="zh-CN" sz="4400" dirty="0" smtClean="0"/>
          </a:p>
          <a:p>
            <a:pPr algn="ctr"/>
            <a:endParaRPr lang="en-US" altLang="zh-CN" sz="4400" dirty="0" smtClean="0"/>
          </a:p>
        </p:txBody>
      </p:sp>
    </p:spTree>
    <p:extLst>
      <p:ext uri="{BB962C8B-B14F-4D97-AF65-F5344CB8AC3E}">
        <p14:creationId xmlns:p14="http://schemas.microsoft.com/office/powerpoint/2010/main" val="51845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6616" y="692696"/>
            <a:ext cx="3480440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defRPr>
            </a:lvl1pPr>
          </a:lstStyle>
          <a:p>
            <a:r>
              <a:rPr lang="zh-CN" altLang="en-US" dirty="0" smtClean="0"/>
              <a:t>一、边缘分布</a:t>
            </a:r>
            <a:r>
              <a:rPr lang="zh-CN" altLang="en-US" dirty="0"/>
              <a:t>函数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01520" y="1442159"/>
            <a:ext cx="103886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二维随机变量(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作为一个整体, 用联合分布来刻画. 而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和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都是一维随机变量, 各有自己的分布, 称为</a:t>
            </a: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边缘分布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62515" y="2420326"/>
            <a:ext cx="103886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   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 定义：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(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边缘分布函数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)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rgbClr val="CC0000"/>
                </a:solidFill>
              </a:rPr>
              <a:t>     </a:t>
            </a:r>
            <a:r>
              <a:rPr lang="zh-CN" altLang="en-US" sz="2400" dirty="0">
                <a:solidFill>
                  <a:schemeClr val="tx1"/>
                </a:solidFill>
              </a:rPr>
              <a:t>由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的联合分布函数来确定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和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zh-CN" altLang="en-US" sz="2400" dirty="0">
                <a:solidFill>
                  <a:srgbClr val="CC0000"/>
                </a:solidFill>
                <a:latin typeface="Times New Roman" pitchFamily="18" charset="0"/>
              </a:rPr>
              <a:t>边缘分布</a:t>
            </a:r>
            <a:r>
              <a:rPr lang="zh-CN" altLang="en-US" sz="2400" dirty="0" smtClean="0">
                <a:solidFill>
                  <a:srgbClr val="CC0000"/>
                </a:solidFill>
                <a:latin typeface="Times New Roman" pitchFamily="18" charset="0"/>
              </a:rPr>
              <a:t>函数，即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971249"/>
              </p:ext>
            </p:extLst>
          </p:nvPr>
        </p:nvGraphicFramePr>
        <p:xfrm>
          <a:off x="1243392" y="3882570"/>
          <a:ext cx="37592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7" r:id="rId3" imgW="1208598" imgH="216275" progId="">
                  <p:embed/>
                </p:oleObj>
              </mc:Choice>
              <mc:Fallback>
                <p:oleObj r:id="rId3" imgW="1208598" imgH="21627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392" y="3882570"/>
                        <a:ext cx="37592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374747"/>
              </p:ext>
            </p:extLst>
          </p:nvPr>
        </p:nvGraphicFramePr>
        <p:xfrm>
          <a:off x="4900992" y="3933370"/>
          <a:ext cx="3962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8" r:id="rId5" imgW="1310945" imgH="203642" progId="">
                  <p:embed/>
                </p:oleObj>
              </mc:Choice>
              <mc:Fallback>
                <p:oleObj r:id="rId5" imgW="1310945" imgH="20364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992" y="3933370"/>
                        <a:ext cx="3962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263659"/>
              </p:ext>
            </p:extLst>
          </p:nvPr>
        </p:nvGraphicFramePr>
        <p:xfrm>
          <a:off x="8829525" y="3946070"/>
          <a:ext cx="2540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9" r:id="rId7" imgW="865478" imgH="203642" progId="">
                  <p:embed/>
                </p:oleObj>
              </mc:Choice>
              <mc:Fallback>
                <p:oleObj r:id="rId7" imgW="865478" imgH="20364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9525" y="3946070"/>
                        <a:ext cx="2540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412720" y="4669969"/>
            <a:ext cx="81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即</a:t>
            </a:r>
          </a:p>
        </p:txBody>
      </p:sp>
      <p:graphicFrame>
        <p:nvGraphicFramePr>
          <p:cNvPr id="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582289"/>
              </p:ext>
            </p:extLst>
          </p:nvPr>
        </p:nvGraphicFramePr>
        <p:xfrm>
          <a:off x="3348932" y="4669969"/>
          <a:ext cx="3810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0" r:id="rId9" imgW="1297653" imgH="216275" progId="">
                  <p:embed/>
                </p:oleObj>
              </mc:Choice>
              <mc:Fallback>
                <p:oleObj r:id="rId9" imgW="1297653" imgH="21627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932" y="4669969"/>
                        <a:ext cx="38100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1412720" y="5431969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同理,</a:t>
            </a:r>
          </a:p>
        </p:txBody>
      </p:sp>
      <p:graphicFrame>
        <p:nvGraphicFramePr>
          <p:cNvPr id="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303289"/>
              </p:ext>
            </p:extLst>
          </p:nvPr>
        </p:nvGraphicFramePr>
        <p:xfrm>
          <a:off x="3431704" y="5431969"/>
          <a:ext cx="3659716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1" r:id="rId11" imgW="1180588" imgH="215806" progId="">
                  <p:embed/>
                </p:oleObj>
              </mc:Choice>
              <mc:Fallback>
                <p:oleObj r:id="rId11" imgW="1180588" imgH="21580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5431969"/>
                        <a:ext cx="3659716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3343120" y="4669969"/>
            <a:ext cx="3760992" cy="49660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5" name="AutoShape 13"/>
          <p:cNvSpPr>
            <a:spLocks noChangeArrowheads="1"/>
          </p:cNvSpPr>
          <p:nvPr/>
        </p:nvSpPr>
        <p:spPr bwMode="auto">
          <a:xfrm>
            <a:off x="8219920" y="4593768"/>
            <a:ext cx="3556000" cy="1295400"/>
          </a:xfrm>
          <a:prstGeom prst="wedgeRoundRectCallout">
            <a:avLst>
              <a:gd name="adj1" fmla="val -71727"/>
              <a:gd name="adj2" fmla="val 15440"/>
              <a:gd name="adj3" fmla="val 16667"/>
            </a:avLst>
          </a:prstGeom>
          <a:solidFill>
            <a:srgbClr val="FFFF99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zh-CN" altLang="en-US" sz="2400"/>
              <a:t>联合分布函数与边缘分布函数的关系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343120" y="5454473"/>
            <a:ext cx="3760992" cy="49660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40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6" grpId="0" autoUpdateAnimBg="0"/>
      <p:bldP spid="20" grpId="0" autoUpdateAnimBg="0"/>
      <p:bldP spid="22" grpId="0" autoUpdateAnimBg="0"/>
      <p:bldP spid="24" grpId="0" animBg="1"/>
      <p:bldP spid="25" grpId="0" animBg="1" autoUpdateAnimBg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702727" y="1381208"/>
            <a:ext cx="1036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</a:rPr>
              <a:t>设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(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是离散型二维随机变量，联合分布律为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39019" y="2833772"/>
            <a:ext cx="91013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</a:rPr>
              <a:t>则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</a:rPr>
              <a:t>关于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</a:rPr>
              <a:t>与</a:t>
            </a:r>
            <a:r>
              <a:rPr lang="zh-CN" altLang="en-US" sz="2800" b="1" i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itchFamily="18" charset="0"/>
              </a:rPr>
              <a:t>Y 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zh-CN" altLang="en-US" sz="2800" b="1" dirty="0" smtClean="0">
                <a:solidFill>
                  <a:srgbClr val="CC0000"/>
                </a:solidFill>
                <a:latin typeface="Times New Roman" pitchFamily="18" charset="0"/>
              </a:rPr>
              <a:t>边缘分布律</a:t>
            </a:r>
            <a:r>
              <a:rPr lang="zh-CN" altLang="en-US" sz="2800" b="1" dirty="0" smtClean="0">
                <a:latin typeface="Times New Roman" pitchFamily="18" charset="0"/>
              </a:rPr>
              <a:t>分别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</a:rPr>
              <a:t>为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86615" y="683985"/>
            <a:ext cx="4717958" cy="584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defRPr>
            </a:lvl1pPr>
          </a:lstStyle>
          <a:p>
            <a:r>
              <a:rPr lang="zh-CN" altLang="en-US" dirty="0" smtClean="0"/>
              <a:t>二、边缘分布</a:t>
            </a:r>
            <a:r>
              <a:rPr lang="zh-CN" altLang="en-US" dirty="0"/>
              <a:t>律</a:t>
            </a:r>
            <a:r>
              <a:rPr lang="en-US" altLang="zh-CN" dirty="0"/>
              <a:t>(</a:t>
            </a:r>
            <a:r>
              <a:rPr lang="zh-CN" altLang="en-US" dirty="0"/>
              <a:t>离散型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363174"/>
              </p:ext>
            </p:extLst>
          </p:nvPr>
        </p:nvGraphicFramePr>
        <p:xfrm>
          <a:off x="1967541" y="2064082"/>
          <a:ext cx="7584016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0" name="Equation" r:id="rId3" imgW="2413000" imgH="241300" progId="Equation.DSMT4">
                  <p:embed/>
                </p:oleObj>
              </mc:Choice>
              <mc:Fallback>
                <p:oleObj name="Equation" r:id="rId3" imgW="2413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7541" y="2064082"/>
                        <a:ext cx="7584016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98646"/>
              </p:ext>
            </p:extLst>
          </p:nvPr>
        </p:nvGraphicFramePr>
        <p:xfrm>
          <a:off x="2063552" y="3639741"/>
          <a:ext cx="8159751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1" name="Equation" r:id="rId5" imgW="2311400" imgH="444500" progId="Equation.DSMT4">
                  <p:embed/>
                </p:oleObj>
              </mc:Choice>
              <mc:Fallback>
                <p:oleObj name="Equation" r:id="rId5" imgW="23114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3639741"/>
                        <a:ext cx="8159751" cy="936625"/>
                      </a:xfrm>
                      <a:prstGeom prst="rect">
                        <a:avLst/>
                      </a:prstGeom>
                      <a:solidFill>
                        <a:srgbClr val="006600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90606"/>
              </p:ext>
            </p:extLst>
          </p:nvPr>
        </p:nvGraphicFramePr>
        <p:xfrm>
          <a:off x="2063552" y="5079901"/>
          <a:ext cx="820420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2" name="Equation" r:id="rId7" imgW="2311400" imgH="431800" progId="Equation.DSMT4">
                  <p:embed/>
                </p:oleObj>
              </mc:Choice>
              <mc:Fallback>
                <p:oleObj name="Equation" r:id="rId7" imgW="2311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5079901"/>
                        <a:ext cx="8204200" cy="941387"/>
                      </a:xfrm>
                      <a:prstGeom prst="rect">
                        <a:avLst/>
                      </a:prstGeom>
                      <a:solidFill>
                        <a:srgbClr val="006600"/>
                      </a:solidFill>
                      <a:ln w="9525">
                        <a:solidFill>
                          <a:srgbClr val="6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595034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4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联合分布</a:t>
            </a:r>
            <a:r>
              <a:rPr lang="zh-CN" altLang="en-US" sz="2800" b="1" dirty="0" smtClean="0"/>
              <a:t>率和边缘分布律表格显示：</a:t>
            </a:r>
            <a:endParaRPr lang="zh-CN" altLang="en-US" sz="2800" b="1" dirty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586443" y="1484314"/>
            <a:ext cx="6597790" cy="4537075"/>
          </a:xfrm>
          <a:prstGeom prst="rect">
            <a:avLst/>
          </a:prstGeom>
          <a:solidFill>
            <a:schemeClr val="bg1">
              <a:alpha val="60000"/>
            </a:schemeClr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135560" y="1341439"/>
            <a:ext cx="680720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>
              <a:lnSpc>
                <a:spcPct val="180000"/>
              </a:lnSpc>
              <a:spcBef>
                <a:spcPct val="35000"/>
              </a:spcBef>
            </a:pPr>
            <a:r>
              <a:rPr lang="en-US" altLang="zh-CN" i="1" dirty="0" smtClean="0">
                <a:latin typeface="Times New Roman" pitchFamily="18" charset="0"/>
                <a:ea typeface="宋体" pitchFamily="2" charset="-122"/>
              </a:rPr>
              <a:t>Y    </a:t>
            </a:r>
            <a:r>
              <a:rPr lang="en-US" altLang="zh-CN" sz="3600" i="1" baseline="50000" dirty="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3600" baseline="50000" dirty="0" smtClean="0"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3600" i="1" baseline="50000" dirty="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aseline="24000" dirty="0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3600" baseline="50000" dirty="0" smtClean="0"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3600" i="1" baseline="50000" dirty="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aseline="24000" dirty="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3600" baseline="50000" dirty="0" smtClean="0"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3600" baseline="50000" dirty="0">
                <a:latin typeface="Times New Roman" pitchFamily="18" charset="0"/>
                <a:ea typeface="宋体" pitchFamily="2" charset="-122"/>
              </a:rPr>
              <a:t>…      </a:t>
            </a:r>
            <a:r>
              <a:rPr lang="en-US" altLang="zh-CN" sz="3600" i="1" baseline="50000" dirty="0" smtClean="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i="1" baseline="24000" dirty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3600" baseline="50000" dirty="0" smtClean="0"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800" baseline="50000" dirty="0">
                <a:latin typeface="Times New Roman" pitchFamily="18" charset="0"/>
                <a:ea typeface="宋体" pitchFamily="2" charset="-122"/>
              </a:rPr>
              <a:t>… </a:t>
            </a:r>
            <a:r>
              <a:rPr lang="en-US" altLang="zh-CN" sz="2800" baseline="50000" dirty="0" smtClean="0">
                <a:latin typeface="Times New Roman" pitchFamily="18" charset="0"/>
                <a:ea typeface="宋体" pitchFamily="2" charset="-122"/>
              </a:rPr>
              <a:t>        </a:t>
            </a:r>
            <a:r>
              <a:rPr kumimoji="0" lang="en-US" altLang="zh-CN" sz="2800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0" lang="en-US" altLang="zh-CN" sz="3600" i="1" baseline="30000" dirty="0" err="1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kumimoji="0" lang="en-US" altLang="zh-CN" sz="3600" i="1" dirty="0" err="1" smtClean="0">
                <a:latin typeface="Times New Roman" pitchFamily="18" charset="0"/>
                <a:ea typeface="宋体" pitchFamily="2" charset="-122"/>
              </a:rPr>
              <a:t>.</a:t>
            </a:r>
            <a:r>
              <a:rPr kumimoji="0" lang="en-US" altLang="zh-CN" sz="1800" i="1" dirty="0" err="1" smtClean="0">
                <a:latin typeface="Times New Roman" pitchFamily="18" charset="0"/>
                <a:ea typeface="宋体" pitchFamily="2" charset="-122"/>
              </a:rPr>
              <a:t>j</a:t>
            </a:r>
            <a:endParaRPr lang="en-US" altLang="zh-CN" sz="1800" i="1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2800" baseline="-25000" dirty="0" smtClean="0">
                <a:latin typeface="Times New Roman" pitchFamily="18" charset="0"/>
                <a:ea typeface="宋体" pitchFamily="2" charset="-122"/>
              </a:rPr>
              <a:t>         </a:t>
            </a:r>
            <a:r>
              <a:rPr lang="en-US" altLang="zh-CN" i="1" dirty="0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baseline="-25000" dirty="0" smtClean="0">
                <a:latin typeface="Times New Roman" pitchFamily="18" charset="0"/>
                <a:ea typeface="宋体" pitchFamily="2" charset="-122"/>
              </a:rPr>
              <a:t>11      </a:t>
            </a:r>
            <a:r>
              <a:rPr lang="en-US" altLang="zh-CN" i="1" dirty="0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baseline="-25000" dirty="0" smtClean="0">
                <a:latin typeface="Times New Roman" pitchFamily="18" charset="0"/>
                <a:ea typeface="宋体" pitchFamily="2" charset="-122"/>
              </a:rPr>
              <a:t>21     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...</a:t>
            </a:r>
            <a:r>
              <a:rPr lang="en-US" altLang="zh-CN" baseline="-25000" dirty="0" smtClean="0"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i="1" dirty="0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i="1" baseline="-25000" dirty="0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aseline="-25000" dirty="0" smtClean="0">
                <a:latin typeface="Times New Roman" pitchFamily="18" charset="0"/>
                <a:ea typeface="宋体" pitchFamily="2" charset="-122"/>
              </a:rPr>
              <a:t>1  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...      </a:t>
            </a:r>
            <a:r>
              <a:rPr lang="en-US" altLang="zh-CN" i="1" dirty="0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baseline="-25000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i="1" dirty="0" smtClean="0">
                <a:latin typeface="Times New Roman" pitchFamily="18" charset="0"/>
                <a:ea typeface="宋体" pitchFamily="2" charset="-122"/>
              </a:rPr>
              <a:t>.</a:t>
            </a:r>
            <a:r>
              <a:rPr lang="en-US" altLang="zh-CN" baseline="-25000" dirty="0" smtClean="0">
                <a:latin typeface="Times New Roman" pitchFamily="18" charset="0"/>
                <a:ea typeface="宋体" pitchFamily="2" charset="-122"/>
              </a:rPr>
              <a:t>1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2800" baseline="-25000" dirty="0" smtClean="0">
                <a:latin typeface="Times New Roman" pitchFamily="18" charset="0"/>
                <a:ea typeface="宋体" pitchFamily="2" charset="-122"/>
              </a:rPr>
              <a:t>       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2800" baseline="-25000" dirty="0">
                <a:latin typeface="Times New Roman" pitchFamily="18" charset="0"/>
                <a:ea typeface="宋体" pitchFamily="2" charset="-122"/>
              </a:rPr>
              <a:t>12 </a:t>
            </a:r>
            <a:r>
              <a:rPr lang="en-US" altLang="zh-CN" sz="2800" baseline="-25000" dirty="0" smtClean="0"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i="1" dirty="0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baseline="-25000" dirty="0" smtClean="0">
                <a:latin typeface="Times New Roman" pitchFamily="18" charset="0"/>
                <a:ea typeface="宋体" pitchFamily="2" charset="-122"/>
              </a:rPr>
              <a:t>22   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...</a:t>
            </a:r>
            <a:r>
              <a:rPr lang="en-US" altLang="zh-CN" baseline="-25000" dirty="0"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i="1" dirty="0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i="1" baseline="-25000" dirty="0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aseline="-25000" dirty="0" smtClean="0">
                <a:latin typeface="Times New Roman" pitchFamily="18" charset="0"/>
                <a:ea typeface="宋体" pitchFamily="2" charset="-122"/>
              </a:rPr>
              <a:t>2  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...      </a:t>
            </a:r>
            <a:r>
              <a:rPr lang="en-US" altLang="zh-CN" i="1" dirty="0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.</a:t>
            </a:r>
            <a:r>
              <a:rPr lang="en-US" altLang="zh-CN" i="1" baseline="-25000" dirty="0" smtClean="0">
                <a:latin typeface="Times New Roman" pitchFamily="18" charset="0"/>
                <a:ea typeface="宋体" pitchFamily="2" charset="-122"/>
              </a:rPr>
              <a:t>2</a:t>
            </a:r>
            <a:endParaRPr lang="en-US" altLang="zh-CN" i="1" baseline="-25000" dirty="0"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80000"/>
              </a:lnSpc>
              <a:spcBef>
                <a:spcPct val="35000"/>
              </a:spcBef>
            </a:pPr>
            <a:r>
              <a:rPr lang="en-US" altLang="zh-CN" sz="3600" baseline="50000" dirty="0">
                <a:latin typeface="Times New Roman" pitchFamily="18" charset="0"/>
                <a:ea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lang="en-US" altLang="zh-CN" i="1" dirty="0" smtClean="0">
                <a:latin typeface="Times New Roman" pitchFamily="18" charset="0"/>
                <a:ea typeface="宋体" pitchFamily="2" charset="-122"/>
              </a:rPr>
              <a:t>             p</a:t>
            </a:r>
            <a:r>
              <a:rPr lang="en-US" altLang="zh-CN" baseline="-25000" dirty="0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i="1" baseline="-25000" dirty="0" smtClean="0">
                <a:latin typeface="Times New Roman" pitchFamily="18" charset="0"/>
                <a:ea typeface="宋体" pitchFamily="2" charset="-122"/>
              </a:rPr>
              <a:t>j      </a:t>
            </a:r>
            <a:r>
              <a:rPr lang="en-US" altLang="zh-CN" i="1" dirty="0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baseline="-25000" dirty="0" smtClean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i="1" baseline="-25000" dirty="0" smtClean="0">
                <a:latin typeface="Times New Roman" pitchFamily="18" charset="0"/>
                <a:ea typeface="宋体" pitchFamily="2" charset="-122"/>
              </a:rPr>
              <a:t>j  </a:t>
            </a:r>
            <a:r>
              <a:rPr lang="en-US" altLang="zh-CN" baseline="-25000" dirty="0" smtClean="0"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...</a:t>
            </a:r>
            <a:r>
              <a:rPr lang="en-US" altLang="zh-CN" baseline="-25000" dirty="0" smtClean="0"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i="1" baseline="-25000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 err="1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i="1" baseline="-25000" dirty="0" err="1">
                <a:latin typeface="Times New Roman" pitchFamily="18" charset="0"/>
                <a:ea typeface="宋体" pitchFamily="2" charset="-122"/>
              </a:rPr>
              <a:t>ij</a:t>
            </a:r>
            <a:r>
              <a:rPr lang="en-US" altLang="zh-CN" i="1" baseline="-250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baseline="-25000" dirty="0" smtClean="0"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...       </a:t>
            </a:r>
            <a:r>
              <a:rPr lang="en-US" altLang="zh-CN" i="1" dirty="0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3200" i="1" dirty="0" smtClean="0">
                <a:latin typeface="Times New Roman" pitchFamily="18" charset="0"/>
                <a:ea typeface="宋体" pitchFamily="2" charset="-122"/>
              </a:rPr>
              <a:t>.</a:t>
            </a:r>
            <a:r>
              <a:rPr lang="en-US" altLang="zh-CN" baseline="-25000" dirty="0" smtClean="0">
                <a:latin typeface="Times New Roman" pitchFamily="18" charset="0"/>
                <a:ea typeface="宋体" pitchFamily="2" charset="-122"/>
              </a:rPr>
              <a:t>3</a:t>
            </a:r>
            <a:r>
              <a:rPr lang="en-US" altLang="zh-CN" i="1" dirty="0" smtClean="0">
                <a:latin typeface="Times New Roman" pitchFamily="18" charset="0"/>
                <a:ea typeface="宋体" pitchFamily="2" charset="-122"/>
              </a:rPr>
              <a:t> </a:t>
            </a:r>
            <a:endParaRPr lang="en-US" altLang="zh-CN" dirty="0"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80000"/>
              </a:lnSpc>
              <a:spcBef>
                <a:spcPct val="35000"/>
              </a:spcBef>
            </a:pPr>
            <a:endParaRPr lang="en-US" altLang="zh-CN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35000"/>
              </a:spcBef>
            </a:pPr>
            <a:r>
              <a:rPr kumimoji="0" lang="en-US" altLang="zh-CN" dirty="0" smtClean="0">
                <a:latin typeface="Times New Roman" pitchFamily="18" charset="0"/>
                <a:ea typeface="宋体" pitchFamily="2" charset="-122"/>
              </a:rPr>
              <a:t>   </a:t>
            </a:r>
            <a:r>
              <a:rPr kumimoji="0" lang="en-US" altLang="zh-CN" i="1" dirty="0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kumimoji="0" lang="en-US" altLang="zh-CN" i="1" baseline="-25000" dirty="0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kumimoji="0" lang="en-US" altLang="zh-CN" i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0" lang="en-US" altLang="zh-CN" sz="3200" i="1" dirty="0" smtClean="0">
                <a:latin typeface="Times New Roman" pitchFamily="18" charset="0"/>
                <a:ea typeface="宋体" pitchFamily="2" charset="-122"/>
              </a:rPr>
              <a:t>.   </a:t>
            </a:r>
            <a:r>
              <a:rPr kumimoji="0" lang="en-US" altLang="zh-CN" i="1" baseline="-25000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 smtClean="0"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baseline="-25000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aseline="-250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3200" i="1" dirty="0" smtClean="0">
                <a:latin typeface="Times New Roman" pitchFamily="18" charset="0"/>
                <a:ea typeface="宋体" pitchFamily="2" charset="-122"/>
              </a:rPr>
              <a:t>.</a:t>
            </a:r>
            <a:r>
              <a:rPr lang="en-US" altLang="zh-CN" i="1" dirty="0" smtClean="0">
                <a:latin typeface="Times New Roman" pitchFamily="18" charset="0"/>
                <a:ea typeface="宋体" pitchFamily="2" charset="-122"/>
              </a:rPr>
              <a:t>   p</a:t>
            </a:r>
            <a:r>
              <a:rPr lang="en-US" altLang="zh-CN" baseline="-25000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aseline="-250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3200" i="1" dirty="0" smtClean="0">
                <a:latin typeface="Times New Roman" pitchFamily="18" charset="0"/>
                <a:ea typeface="宋体" pitchFamily="2" charset="-122"/>
              </a:rPr>
              <a:t>.</a:t>
            </a:r>
            <a:r>
              <a:rPr lang="en-US" altLang="zh-CN" i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...</a:t>
            </a:r>
            <a:r>
              <a:rPr lang="en-US" altLang="zh-CN" i="1" dirty="0" smtClean="0">
                <a:latin typeface="Times New Roman" pitchFamily="18" charset="0"/>
                <a:ea typeface="宋体" pitchFamily="2" charset="-122"/>
              </a:rPr>
              <a:t>        p</a:t>
            </a:r>
            <a:r>
              <a:rPr lang="en-US" altLang="zh-CN" i="1" baseline="-25000" dirty="0" smtClean="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baseline="-25000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i="1" dirty="0" smtClean="0">
                <a:latin typeface="Times New Roman" pitchFamily="18" charset="0"/>
                <a:ea typeface="宋体" pitchFamily="2" charset="-122"/>
              </a:rPr>
              <a:t>.</a:t>
            </a:r>
            <a:r>
              <a:rPr lang="en-US" altLang="zh-CN" i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...</a:t>
            </a:r>
            <a:endParaRPr kumimoji="0" lang="en-US" altLang="zh-CN" i="1" baseline="-25000" dirty="0" smtClean="0">
              <a:latin typeface="Times New Roman" pitchFamily="18" charset="0"/>
              <a:ea typeface="宋体" pitchFamily="2" charset="-122"/>
            </a:endParaRPr>
          </a:p>
          <a:p>
            <a:pPr algn="l">
              <a:spcBef>
                <a:spcPct val="35000"/>
              </a:spcBef>
            </a:pPr>
            <a:endParaRPr lang="en-US" altLang="zh-CN" sz="28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483420" y="3570288"/>
            <a:ext cx="55399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...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483420" y="4627563"/>
            <a:ext cx="55399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宋体" pitchFamily="2" charset="-122"/>
              </a:rPr>
              <a:t>...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045885" y="3567703"/>
            <a:ext cx="55399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宋体" pitchFamily="2" charset="-122"/>
              </a:rPr>
              <a:t>...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804220" y="3564994"/>
            <a:ext cx="55399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...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5135395" y="3564994"/>
            <a:ext cx="55399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...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071664" y="4627984"/>
            <a:ext cx="55399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...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3863752" y="4549776"/>
            <a:ext cx="55399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...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6312024" y="4560888"/>
            <a:ext cx="55399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...</a:t>
            </a: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V="1">
            <a:off x="1775521" y="2381285"/>
            <a:ext cx="5976664" cy="52353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H="1">
            <a:off x="3037418" y="1639095"/>
            <a:ext cx="8467" cy="4144962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1919818" y="1543085"/>
            <a:ext cx="1117600" cy="838200"/>
          </a:xfrm>
          <a:prstGeom prst="line">
            <a:avLst/>
          </a:prstGeom>
          <a:noFill/>
          <a:ln w="2222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2305051" y="2570163"/>
            <a:ext cx="522900" cy="203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i="1" dirty="0" smtClean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baseline="-25000" dirty="0" smtClean="0">
                <a:latin typeface="Times New Roman" pitchFamily="18" charset="0"/>
                <a:ea typeface="宋体" pitchFamily="2" charset="-122"/>
              </a:rPr>
              <a:t>1 </a:t>
            </a:r>
            <a:endParaRPr lang="en-US" altLang="zh-CN" sz="2800" baseline="-25000" dirty="0">
              <a:latin typeface="Times New Roman" pitchFamily="18" charset="0"/>
              <a:ea typeface="宋体" pitchFamily="2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i="1" dirty="0" smtClean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baseline="-25000" dirty="0" smtClean="0">
                <a:latin typeface="Times New Roman" pitchFamily="18" charset="0"/>
                <a:ea typeface="宋体" pitchFamily="2" charset="-122"/>
              </a:rPr>
              <a:t>2</a:t>
            </a:r>
            <a:endParaRPr lang="en-US" altLang="zh-CN" sz="3600" baseline="50000" dirty="0">
              <a:latin typeface="Times New Roman" pitchFamily="18" charset="0"/>
              <a:ea typeface="宋体" pitchFamily="2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endParaRPr lang="en-US" altLang="zh-CN" sz="3600" baseline="50000" dirty="0">
              <a:latin typeface="Times New Roman" pitchFamily="18" charset="0"/>
              <a:ea typeface="宋体" pitchFamily="2" charset="-122"/>
            </a:endParaRPr>
          </a:p>
          <a:p>
            <a:pPr algn="l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i="1" dirty="0" err="1" smtClean="0"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i="1" baseline="-25000" dirty="0" err="1" smtClean="0">
                <a:latin typeface="Times New Roman" pitchFamily="18" charset="0"/>
              </a:rPr>
              <a:t>j</a:t>
            </a:r>
            <a:endParaRPr lang="en-US" altLang="zh-CN" i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6096000" y="1543085"/>
            <a:ext cx="0" cy="4103687"/>
          </a:xfrm>
          <a:prstGeom prst="line">
            <a:avLst/>
          </a:prstGeom>
          <a:noFill/>
          <a:ln w="22225">
            <a:solidFill>
              <a:srgbClr val="6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V="1">
            <a:off x="1586443" y="4970463"/>
            <a:ext cx="6309758" cy="0"/>
          </a:xfrm>
          <a:prstGeom prst="line">
            <a:avLst/>
          </a:prstGeom>
          <a:noFill/>
          <a:ln w="222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Object 22"/>
          <p:cNvGraphicFramePr>
            <a:graphicFrameLocks noChangeAspect="1"/>
          </p:cNvGraphicFramePr>
          <p:nvPr/>
        </p:nvGraphicFramePr>
        <p:xfrm>
          <a:off x="3488267" y="1981200"/>
          <a:ext cx="1219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9" name="Equation" r:id="rId3" imgW="437454" imgH="680484" progId="Equation.DSMT4">
                  <p:embed/>
                </p:oleObj>
              </mc:Choice>
              <mc:Fallback>
                <p:oleObj name="Equation" r:id="rId3" imgW="437454" imgH="6804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8267" y="1981200"/>
                        <a:ext cx="1219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6190074" y="3564652"/>
            <a:ext cx="55399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...</a:t>
            </a: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5128527" y="4560888"/>
            <a:ext cx="55399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Verdana" pitchFamily="34" charset="0"/>
                <a:ea typeface="华文彩云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...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5319" y="512355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1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54539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注意：</a:t>
            </a:r>
            <a:endParaRPr lang="en-US" altLang="zh-CN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00FF"/>
                </a:solidFill>
              </a:rPr>
              <a:t>           </a:t>
            </a:r>
            <a:r>
              <a:rPr lang="zh-CN" altLang="en-US" dirty="0" smtClean="0"/>
              <a:t>对应的边缘分布函数为：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137390"/>
              </p:ext>
            </p:extLst>
          </p:nvPr>
        </p:nvGraphicFramePr>
        <p:xfrm>
          <a:off x="1679510" y="3284985"/>
          <a:ext cx="867198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8" r:id="rId3" imgW="3149600" imgH="469900" progId="Equation.3">
                  <p:embed/>
                </p:oleObj>
              </mc:Choice>
              <mc:Fallback>
                <p:oleObj r:id="rId3" imgW="3149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10" y="3284985"/>
                        <a:ext cx="867198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28799"/>
              </p:ext>
            </p:extLst>
          </p:nvPr>
        </p:nvGraphicFramePr>
        <p:xfrm>
          <a:off x="5423926" y="2204865"/>
          <a:ext cx="258021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9" r:id="rId5" imgW="828016" imgH="458593" progId="Equation.3">
                  <p:embed/>
                </p:oleObj>
              </mc:Choice>
              <mc:Fallback>
                <p:oleObj r:id="rId5" imgW="828016" imgH="4585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3926" y="2204865"/>
                        <a:ext cx="2580217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192818"/>
              </p:ext>
            </p:extLst>
          </p:nvPr>
        </p:nvGraphicFramePr>
        <p:xfrm>
          <a:off x="1775520" y="2348880"/>
          <a:ext cx="3623733" cy="598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0" r:id="rId7" imgW="1234042" imgH="216275" progId="Equation.3">
                  <p:embed/>
                </p:oleObj>
              </mc:Choice>
              <mc:Fallback>
                <p:oleObj r:id="rId7" imgW="1234042" imgH="2162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2348880"/>
                        <a:ext cx="3623733" cy="598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noFill/>
        </p:spPr>
        <p:txBody>
          <a:bodyPr/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fld id="{DA508B2E-2CAB-4A38-AC77-D6B927AEDC45}" type="slidenum">
              <a:rPr lang="zh-CN" altLang="en-US" sz="14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altLang="zh-CN" sz="1400" b="0" dirty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2730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09600" y="618478"/>
            <a:ext cx="5702424" cy="223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3200" dirty="0">
                <a:solidFill>
                  <a:srgbClr val="0000FF"/>
                </a:solidFill>
              </a:rPr>
              <a:t>    </a:t>
            </a:r>
            <a:r>
              <a:rPr lang="zh-CN" altLang="en-US" dirty="0"/>
              <a:t>袋中有2只白球3只黑球，</a:t>
            </a:r>
            <a:r>
              <a:rPr lang="zh-CN" altLang="en-US" dirty="0">
                <a:solidFill>
                  <a:srgbClr val="C00000"/>
                </a:solidFill>
              </a:rPr>
              <a:t>有放回摸球</a:t>
            </a:r>
            <a:r>
              <a:rPr lang="zh-CN" altLang="en-US" dirty="0"/>
              <a:t>两次，定义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zh-CN" altLang="en-US" dirty="0"/>
              <a:t>为第一次摸得的白球数，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zh-CN" altLang="en-US" dirty="0"/>
              <a:t>为第二次摸得的白球数，则(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/>
              <a:t>,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</a:t>
            </a:r>
            <a:r>
              <a:rPr lang="zh-CN" altLang="en-US" dirty="0"/>
              <a:t>的联合分布律为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609600" y="692696"/>
            <a:ext cx="101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例1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6502400" y="690364"/>
            <a:ext cx="5080000" cy="3200400"/>
            <a:chOff x="0" y="0"/>
            <a:chExt cx="2400" cy="2016"/>
          </a:xfrm>
        </p:grpSpPr>
        <p:sp>
          <p:nvSpPr>
            <p:cNvPr id="36897" name="Line 5"/>
            <p:cNvSpPr>
              <a:spLocks noChangeShapeType="1"/>
            </p:cNvSpPr>
            <p:nvPr/>
          </p:nvSpPr>
          <p:spPr bwMode="auto">
            <a:xfrm>
              <a:off x="576" y="0"/>
              <a:ext cx="0" cy="2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8" name="Line 6"/>
            <p:cNvSpPr>
              <a:spLocks noChangeShapeType="1"/>
            </p:cNvSpPr>
            <p:nvPr/>
          </p:nvSpPr>
          <p:spPr bwMode="auto">
            <a:xfrm>
              <a:off x="0" y="384"/>
              <a:ext cx="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9" name="Line 7"/>
            <p:cNvSpPr>
              <a:spLocks noChangeShapeType="1"/>
            </p:cNvSpPr>
            <p:nvPr/>
          </p:nvSpPr>
          <p:spPr bwMode="auto">
            <a:xfrm>
              <a:off x="48" y="48"/>
              <a:ext cx="52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900" name="Object 8"/>
            <p:cNvGraphicFramePr>
              <a:graphicFrameLocks noChangeAspect="1"/>
            </p:cNvGraphicFramePr>
            <p:nvPr/>
          </p:nvGraphicFramePr>
          <p:xfrm>
            <a:off x="8" y="144"/>
            <a:ext cx="32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532" r:id="rId3" imgW="139956" imgH="165205" progId="">
                    <p:embed/>
                  </p:oleObj>
                </mc:Choice>
                <mc:Fallback>
                  <p:oleObj r:id="rId3" imgW="139956" imgH="16520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" y="144"/>
                          <a:ext cx="328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1" name="Object 9"/>
            <p:cNvGraphicFramePr>
              <a:graphicFrameLocks noChangeAspect="1"/>
            </p:cNvGraphicFramePr>
            <p:nvPr/>
          </p:nvGraphicFramePr>
          <p:xfrm>
            <a:off x="266" y="0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533" r:id="rId5" imgW="177830" imgH="165205" progId="">
                    <p:embed/>
                  </p:oleObj>
                </mc:Choice>
                <mc:Fallback>
                  <p:oleObj r:id="rId5" imgW="177830" imgH="16520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" y="0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2" name="Object 10"/>
            <p:cNvGraphicFramePr>
              <a:graphicFrameLocks noChangeAspect="1"/>
            </p:cNvGraphicFramePr>
            <p:nvPr/>
          </p:nvGraphicFramePr>
          <p:xfrm>
            <a:off x="192" y="576"/>
            <a:ext cx="26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534" r:id="rId7" imgW="128337" imgH="179672" progId="">
                    <p:embed/>
                  </p:oleObj>
                </mc:Choice>
                <mc:Fallback>
                  <p:oleObj r:id="rId7" imgW="128337" imgH="17967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576"/>
                          <a:ext cx="26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3" name="Object 11"/>
            <p:cNvGraphicFramePr>
              <a:graphicFrameLocks noChangeAspect="1"/>
            </p:cNvGraphicFramePr>
            <p:nvPr/>
          </p:nvGraphicFramePr>
          <p:xfrm>
            <a:off x="192" y="1104"/>
            <a:ext cx="23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535" r:id="rId9" imgW="115554" imgH="166911" progId="">
                    <p:embed/>
                  </p:oleObj>
                </mc:Choice>
                <mc:Fallback>
                  <p:oleObj r:id="rId9" imgW="115554" imgH="16691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104"/>
                          <a:ext cx="235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4" name="Object 12"/>
            <p:cNvGraphicFramePr>
              <a:graphicFrameLocks noChangeAspect="1"/>
            </p:cNvGraphicFramePr>
            <p:nvPr/>
          </p:nvGraphicFramePr>
          <p:xfrm>
            <a:off x="816" y="48"/>
            <a:ext cx="265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536" r:id="rId11" imgW="128337" imgH="179672" progId="">
                    <p:embed/>
                  </p:oleObj>
                </mc:Choice>
                <mc:Fallback>
                  <p:oleObj r:id="rId11" imgW="128337" imgH="17967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48"/>
                          <a:ext cx="265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5" name="Object 13"/>
            <p:cNvGraphicFramePr>
              <a:graphicFrameLocks noChangeAspect="1"/>
            </p:cNvGraphicFramePr>
            <p:nvPr/>
          </p:nvGraphicFramePr>
          <p:xfrm>
            <a:off x="1488" y="48"/>
            <a:ext cx="23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537" r:id="rId12" imgW="115554" imgH="166911" progId="">
                    <p:embed/>
                  </p:oleObj>
                </mc:Choice>
                <mc:Fallback>
                  <p:oleObj r:id="rId12" imgW="115554" imgH="16691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48"/>
                          <a:ext cx="235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6" name="Object 14"/>
            <p:cNvGraphicFramePr>
              <a:graphicFrameLocks noChangeAspect="1"/>
            </p:cNvGraphicFramePr>
            <p:nvPr/>
          </p:nvGraphicFramePr>
          <p:xfrm>
            <a:off x="784" y="368"/>
            <a:ext cx="261" cy="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538" r:id="rId13" imgW="229797" imgH="408528" progId="">
                    <p:embed/>
                  </p:oleObj>
                </mc:Choice>
                <mc:Fallback>
                  <p:oleObj r:id="rId13" imgW="229797" imgH="40852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" y="368"/>
                          <a:ext cx="261" cy="5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7" name="Object 15"/>
            <p:cNvGraphicFramePr>
              <a:graphicFrameLocks noChangeAspect="1"/>
            </p:cNvGraphicFramePr>
            <p:nvPr/>
          </p:nvGraphicFramePr>
          <p:xfrm>
            <a:off x="1440" y="384"/>
            <a:ext cx="240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539" r:id="rId15" imgW="229797" imgH="408528" progId="">
                    <p:embed/>
                  </p:oleObj>
                </mc:Choice>
                <mc:Fallback>
                  <p:oleObj r:id="rId15" imgW="229797" imgH="40852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84"/>
                          <a:ext cx="240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8" name="Object 16"/>
            <p:cNvGraphicFramePr>
              <a:graphicFrameLocks noChangeAspect="1"/>
            </p:cNvGraphicFramePr>
            <p:nvPr/>
          </p:nvGraphicFramePr>
          <p:xfrm>
            <a:off x="784" y="952"/>
            <a:ext cx="256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540" r:id="rId17" imgW="229797" imgH="408528" progId="">
                    <p:embed/>
                  </p:oleObj>
                </mc:Choice>
                <mc:Fallback>
                  <p:oleObj r:id="rId17" imgW="229797" imgH="40852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" y="952"/>
                          <a:ext cx="256" cy="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9" name="Object 17"/>
            <p:cNvGraphicFramePr>
              <a:graphicFrameLocks noChangeAspect="1"/>
            </p:cNvGraphicFramePr>
            <p:nvPr/>
          </p:nvGraphicFramePr>
          <p:xfrm>
            <a:off x="1440" y="960"/>
            <a:ext cx="25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541" r:id="rId19" imgW="229797" imgH="408528" progId="">
                    <p:embed/>
                  </p:oleObj>
                </mc:Choice>
                <mc:Fallback>
                  <p:oleObj r:id="rId19" imgW="229797" imgH="40852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960"/>
                          <a:ext cx="25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10464800" y="766564"/>
            <a:ext cx="0" cy="3124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6502400" y="3128764"/>
            <a:ext cx="5080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790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246245"/>
              </p:ext>
            </p:extLst>
          </p:nvPr>
        </p:nvGraphicFramePr>
        <p:xfrm>
          <a:off x="10955867" y="1299965"/>
          <a:ext cx="338667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42" r:id="rId21" imgW="153265" imgH="408706" progId="">
                  <p:embed/>
                </p:oleObj>
              </mc:Choice>
              <mc:Fallback>
                <p:oleObj r:id="rId21" imgW="153265" imgH="40870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5867" y="1299965"/>
                        <a:ext cx="338667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285906"/>
              </p:ext>
            </p:extLst>
          </p:nvPr>
        </p:nvGraphicFramePr>
        <p:xfrm>
          <a:off x="10972800" y="2214365"/>
          <a:ext cx="338667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43" r:id="rId23" imgW="153265" imgH="408706" progId="">
                  <p:embed/>
                </p:oleObj>
              </mc:Choice>
              <mc:Fallback>
                <p:oleObj r:id="rId23" imgW="153265" imgH="40870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0" y="2214365"/>
                        <a:ext cx="338667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984068"/>
              </p:ext>
            </p:extLst>
          </p:nvPr>
        </p:nvGraphicFramePr>
        <p:xfrm>
          <a:off x="9652000" y="3154165"/>
          <a:ext cx="338667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44" r:id="rId25" imgW="153265" imgH="408706" progId="">
                  <p:embed/>
                </p:oleObj>
              </mc:Choice>
              <mc:Fallback>
                <p:oleObj r:id="rId25" imgW="153265" imgH="40870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0" y="3154165"/>
                        <a:ext cx="338667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955870"/>
              </p:ext>
            </p:extLst>
          </p:nvPr>
        </p:nvGraphicFramePr>
        <p:xfrm>
          <a:off x="8229600" y="3162102"/>
          <a:ext cx="338667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45" r:id="rId26" imgW="153265" imgH="408706" progId="">
                  <p:embed/>
                </p:oleObj>
              </mc:Choice>
              <mc:Fallback>
                <p:oleObj r:id="rId26" imgW="153265" imgH="40870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3162102"/>
                        <a:ext cx="338667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2" name="AutoShape 24"/>
          <p:cNvSpPr>
            <a:spLocks noChangeArrowheads="1"/>
          </p:cNvSpPr>
          <p:nvPr/>
        </p:nvSpPr>
        <p:spPr bwMode="auto">
          <a:xfrm>
            <a:off x="2844800" y="3212976"/>
            <a:ext cx="3556000" cy="533400"/>
          </a:xfrm>
          <a:prstGeom prst="wedgeRoundRectCallout">
            <a:avLst>
              <a:gd name="adj1" fmla="val 95856"/>
              <a:gd name="adj2" fmla="val -1057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X的边缘分布</a:t>
            </a:r>
          </a:p>
        </p:txBody>
      </p:sp>
      <p:sp>
        <p:nvSpPr>
          <p:cNvPr id="37913" name="AutoShape 25"/>
          <p:cNvSpPr>
            <a:spLocks noChangeArrowheads="1"/>
          </p:cNvSpPr>
          <p:nvPr/>
        </p:nvSpPr>
        <p:spPr bwMode="auto">
          <a:xfrm>
            <a:off x="10344472" y="3645024"/>
            <a:ext cx="1422400" cy="1447800"/>
          </a:xfrm>
          <a:prstGeom prst="wedgeRoundRectCallout">
            <a:avLst>
              <a:gd name="adj1" fmla="val 4019"/>
              <a:gd name="adj2" fmla="val -89037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Y的边缘分布</a:t>
            </a:r>
          </a:p>
        </p:txBody>
      </p:sp>
      <p:grpSp>
        <p:nvGrpSpPr>
          <p:cNvPr id="37914" name="Group 26"/>
          <p:cNvGrpSpPr>
            <a:grpSpLocks/>
          </p:cNvGrpSpPr>
          <p:nvPr/>
        </p:nvGrpSpPr>
        <p:grpSpPr bwMode="auto">
          <a:xfrm>
            <a:off x="1219200" y="4648200"/>
            <a:ext cx="3352800" cy="1524000"/>
            <a:chOff x="0" y="0"/>
            <a:chExt cx="1584" cy="960"/>
          </a:xfrm>
        </p:grpSpPr>
        <p:sp>
          <p:nvSpPr>
            <p:cNvPr id="36889" name="Line 27"/>
            <p:cNvSpPr>
              <a:spLocks noChangeShapeType="1"/>
            </p:cNvSpPr>
            <p:nvPr/>
          </p:nvSpPr>
          <p:spPr bwMode="auto">
            <a:xfrm>
              <a:off x="14" y="336"/>
              <a:ext cx="15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0" name="Line 28"/>
            <p:cNvSpPr>
              <a:spLocks noChangeShapeType="1"/>
            </p:cNvSpPr>
            <p:nvPr/>
          </p:nvSpPr>
          <p:spPr bwMode="auto">
            <a:xfrm flipH="1">
              <a:off x="384" y="48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6891" name="Object 29"/>
            <p:cNvGraphicFramePr>
              <a:graphicFrameLocks noChangeAspect="1"/>
            </p:cNvGraphicFramePr>
            <p:nvPr/>
          </p:nvGraphicFramePr>
          <p:xfrm>
            <a:off x="0" y="0"/>
            <a:ext cx="43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546" r:id="rId27" imgW="179672" imgH="166838" progId="">
                    <p:embed/>
                  </p:oleObj>
                </mc:Choice>
                <mc:Fallback>
                  <p:oleObj r:id="rId27" imgW="179672" imgH="16683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3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2" name="Object 30"/>
            <p:cNvGraphicFramePr>
              <a:graphicFrameLocks noChangeAspect="1"/>
            </p:cNvGraphicFramePr>
            <p:nvPr/>
          </p:nvGraphicFramePr>
          <p:xfrm>
            <a:off x="48" y="480"/>
            <a:ext cx="298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547" r:id="rId29" imgW="166911" imgH="166911" progId="">
                    <p:embed/>
                  </p:oleObj>
                </mc:Choice>
                <mc:Fallback>
                  <p:oleObj r:id="rId29" imgW="166911" imgH="16691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480"/>
                          <a:ext cx="298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3" name="Object 31"/>
            <p:cNvGraphicFramePr>
              <a:graphicFrameLocks noChangeAspect="1"/>
            </p:cNvGraphicFramePr>
            <p:nvPr/>
          </p:nvGraphicFramePr>
          <p:xfrm>
            <a:off x="608" y="0"/>
            <a:ext cx="24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548" r:id="rId31" imgW="128337" imgH="179672" progId="">
                    <p:embed/>
                  </p:oleObj>
                </mc:Choice>
                <mc:Fallback>
                  <p:oleObj r:id="rId31" imgW="128337" imgH="17967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" y="0"/>
                          <a:ext cx="248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4" name="Object 32"/>
            <p:cNvGraphicFramePr>
              <a:graphicFrameLocks noChangeAspect="1"/>
            </p:cNvGraphicFramePr>
            <p:nvPr/>
          </p:nvGraphicFramePr>
          <p:xfrm>
            <a:off x="1104" y="0"/>
            <a:ext cx="19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549" r:id="rId33" imgW="115554" imgH="166911" progId="">
                    <p:embed/>
                  </p:oleObj>
                </mc:Choice>
                <mc:Fallback>
                  <p:oleObj r:id="rId33" imgW="115554" imgH="16691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0"/>
                          <a:ext cx="197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5" name="Object 33"/>
            <p:cNvGraphicFramePr>
              <a:graphicFrameLocks noChangeAspect="1"/>
            </p:cNvGraphicFramePr>
            <p:nvPr/>
          </p:nvGraphicFramePr>
          <p:xfrm>
            <a:off x="576" y="336"/>
            <a:ext cx="273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550" r:id="rId35" imgW="153265" imgH="408706" progId="">
                    <p:embed/>
                  </p:oleObj>
                </mc:Choice>
                <mc:Fallback>
                  <p:oleObj r:id="rId35" imgW="153265" imgH="40870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36"/>
                          <a:ext cx="273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6" name="Object 34"/>
            <p:cNvGraphicFramePr>
              <a:graphicFrameLocks noChangeAspect="1"/>
            </p:cNvGraphicFramePr>
            <p:nvPr/>
          </p:nvGraphicFramePr>
          <p:xfrm>
            <a:off x="1056" y="336"/>
            <a:ext cx="273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551" r:id="rId37" imgW="153265" imgH="408706" progId="">
                    <p:embed/>
                  </p:oleObj>
                </mc:Choice>
                <mc:Fallback>
                  <p:oleObj r:id="rId37" imgW="153265" imgH="40870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36"/>
                          <a:ext cx="273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508000" y="3810001"/>
            <a:ext cx="568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所以的边缘分布律分别为</a:t>
            </a:r>
          </a:p>
        </p:txBody>
      </p:sp>
      <p:grpSp>
        <p:nvGrpSpPr>
          <p:cNvPr id="37924" name="Group 36"/>
          <p:cNvGrpSpPr>
            <a:grpSpLocks/>
          </p:cNvGrpSpPr>
          <p:nvPr/>
        </p:nvGrpSpPr>
        <p:grpSpPr bwMode="auto">
          <a:xfrm>
            <a:off x="5283200" y="4648200"/>
            <a:ext cx="3424767" cy="1524000"/>
            <a:chOff x="0" y="0"/>
            <a:chExt cx="1618" cy="960"/>
          </a:xfrm>
        </p:grpSpPr>
        <p:sp>
          <p:nvSpPr>
            <p:cNvPr id="36881" name="Line 37"/>
            <p:cNvSpPr>
              <a:spLocks noChangeShapeType="1"/>
            </p:cNvSpPr>
            <p:nvPr/>
          </p:nvSpPr>
          <p:spPr bwMode="auto">
            <a:xfrm flipV="1">
              <a:off x="0" y="336"/>
              <a:ext cx="16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2" name="Line 38"/>
            <p:cNvSpPr>
              <a:spLocks noChangeShapeType="1"/>
            </p:cNvSpPr>
            <p:nvPr/>
          </p:nvSpPr>
          <p:spPr bwMode="auto">
            <a:xfrm flipH="1">
              <a:off x="370" y="48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6883" name="Object 39"/>
            <p:cNvGraphicFramePr>
              <a:graphicFrameLocks noChangeAspect="1"/>
            </p:cNvGraphicFramePr>
            <p:nvPr/>
          </p:nvGraphicFramePr>
          <p:xfrm>
            <a:off x="48" y="0"/>
            <a:ext cx="37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552" r:id="rId39" imgW="154139" imgH="166984" progId="">
                    <p:embed/>
                  </p:oleObj>
                </mc:Choice>
                <mc:Fallback>
                  <p:oleObj r:id="rId39" imgW="154139" imgH="16698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0"/>
                          <a:ext cx="37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4" name="Object 40"/>
            <p:cNvGraphicFramePr>
              <a:graphicFrameLocks noChangeAspect="1"/>
            </p:cNvGraphicFramePr>
            <p:nvPr/>
          </p:nvGraphicFramePr>
          <p:xfrm>
            <a:off x="34" y="480"/>
            <a:ext cx="298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553" r:id="rId41" imgW="166911" imgH="166911" progId="">
                    <p:embed/>
                  </p:oleObj>
                </mc:Choice>
                <mc:Fallback>
                  <p:oleObj r:id="rId41" imgW="166911" imgH="16691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" y="480"/>
                          <a:ext cx="298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5" name="Object 41"/>
            <p:cNvGraphicFramePr>
              <a:graphicFrameLocks noChangeAspect="1"/>
            </p:cNvGraphicFramePr>
            <p:nvPr/>
          </p:nvGraphicFramePr>
          <p:xfrm>
            <a:off x="578" y="0"/>
            <a:ext cx="24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554" r:id="rId42" imgW="128337" imgH="179672" progId="">
                    <p:embed/>
                  </p:oleObj>
                </mc:Choice>
                <mc:Fallback>
                  <p:oleObj r:id="rId42" imgW="128337" imgH="17967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" y="0"/>
                          <a:ext cx="248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6" name="Object 42"/>
            <p:cNvGraphicFramePr>
              <a:graphicFrameLocks noChangeAspect="1"/>
            </p:cNvGraphicFramePr>
            <p:nvPr/>
          </p:nvGraphicFramePr>
          <p:xfrm>
            <a:off x="1090" y="0"/>
            <a:ext cx="19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555" r:id="rId43" imgW="115554" imgH="166911" progId="">
                    <p:embed/>
                  </p:oleObj>
                </mc:Choice>
                <mc:Fallback>
                  <p:oleObj r:id="rId43" imgW="115554" imgH="16691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0" y="0"/>
                          <a:ext cx="197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7" name="Object 43"/>
            <p:cNvGraphicFramePr>
              <a:graphicFrameLocks noChangeAspect="1"/>
            </p:cNvGraphicFramePr>
            <p:nvPr/>
          </p:nvGraphicFramePr>
          <p:xfrm>
            <a:off x="562" y="336"/>
            <a:ext cx="273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556" r:id="rId44" imgW="153265" imgH="408706" progId="">
                    <p:embed/>
                  </p:oleObj>
                </mc:Choice>
                <mc:Fallback>
                  <p:oleObj r:id="rId44" imgW="153265" imgH="40870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" y="336"/>
                          <a:ext cx="273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8" name="Object 44"/>
            <p:cNvGraphicFramePr>
              <a:graphicFrameLocks noChangeAspect="1"/>
            </p:cNvGraphicFramePr>
            <p:nvPr/>
          </p:nvGraphicFramePr>
          <p:xfrm>
            <a:off x="1042" y="336"/>
            <a:ext cx="273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557" r:id="rId46" imgW="153265" imgH="408706" progId="">
                    <p:embed/>
                  </p:oleObj>
                </mc:Choice>
                <mc:Fallback>
                  <p:oleObj r:id="rId46" imgW="153265" imgH="40870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" y="336"/>
                          <a:ext cx="273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5929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6" grpId="0" animBg="1"/>
      <p:bldP spid="37907" grpId="0" animBg="1"/>
      <p:bldP spid="37912" grpId="0" animBg="1" autoUpdateAnimBg="0"/>
      <p:bldP spid="37913" grpId="0" animBg="1" autoUpdateAnimBg="0"/>
      <p:bldP spid="3792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06400" y="620688"/>
            <a:ext cx="9855200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dirty="0"/>
              <a:t>若改为</a:t>
            </a:r>
            <a:r>
              <a:rPr lang="zh-CN" altLang="en-US" dirty="0">
                <a:solidFill>
                  <a:srgbClr val="C00000"/>
                </a:solidFill>
              </a:rPr>
              <a:t>不放回摸球</a:t>
            </a:r>
            <a:r>
              <a:rPr lang="zh-CN" altLang="en-US" dirty="0"/>
              <a:t>，则(</a:t>
            </a:r>
            <a:r>
              <a:rPr lang="en-US" altLang="zh-CN" i="1" dirty="0">
                <a:latin typeface="Times New Roman" pitchFamily="18" charset="0"/>
              </a:rPr>
              <a:t>X</a:t>
            </a:r>
            <a:r>
              <a:rPr lang="en-US" altLang="zh-CN" dirty="0"/>
              <a:t>,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dirty="0"/>
              <a:t>)</a:t>
            </a:r>
            <a:r>
              <a:rPr lang="zh-CN" altLang="en-US" dirty="0"/>
              <a:t>的联合分布律为 </a:t>
            </a:r>
          </a:p>
        </p:txBody>
      </p:sp>
      <p:grpSp>
        <p:nvGrpSpPr>
          <p:cNvPr id="38919" name="Group 7"/>
          <p:cNvGrpSpPr>
            <a:grpSpLocks/>
          </p:cNvGrpSpPr>
          <p:nvPr/>
        </p:nvGrpSpPr>
        <p:grpSpPr bwMode="auto">
          <a:xfrm>
            <a:off x="1933720" y="1306488"/>
            <a:ext cx="5080000" cy="3200400"/>
            <a:chOff x="0" y="0"/>
            <a:chExt cx="2400" cy="2016"/>
          </a:xfrm>
        </p:grpSpPr>
        <p:sp>
          <p:nvSpPr>
            <p:cNvPr id="37930" name="Line 8"/>
            <p:cNvSpPr>
              <a:spLocks noChangeShapeType="1"/>
            </p:cNvSpPr>
            <p:nvPr/>
          </p:nvSpPr>
          <p:spPr bwMode="auto">
            <a:xfrm>
              <a:off x="576" y="0"/>
              <a:ext cx="0" cy="2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Line 9"/>
            <p:cNvSpPr>
              <a:spLocks noChangeShapeType="1"/>
            </p:cNvSpPr>
            <p:nvPr/>
          </p:nvSpPr>
          <p:spPr bwMode="auto">
            <a:xfrm>
              <a:off x="0" y="384"/>
              <a:ext cx="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Line 10"/>
            <p:cNvSpPr>
              <a:spLocks noChangeShapeType="1"/>
            </p:cNvSpPr>
            <p:nvPr/>
          </p:nvSpPr>
          <p:spPr bwMode="auto">
            <a:xfrm>
              <a:off x="48" y="48"/>
              <a:ext cx="52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933" name="Object 11"/>
            <p:cNvGraphicFramePr>
              <a:graphicFrameLocks noChangeAspect="1"/>
            </p:cNvGraphicFramePr>
            <p:nvPr/>
          </p:nvGraphicFramePr>
          <p:xfrm>
            <a:off x="8" y="144"/>
            <a:ext cx="32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56" r:id="rId3" imgW="139956" imgH="165205" progId="">
                    <p:embed/>
                  </p:oleObj>
                </mc:Choice>
                <mc:Fallback>
                  <p:oleObj r:id="rId3" imgW="139956" imgH="16520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" y="144"/>
                          <a:ext cx="328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34" name="Object 12"/>
            <p:cNvGraphicFramePr>
              <a:graphicFrameLocks noChangeAspect="1"/>
            </p:cNvGraphicFramePr>
            <p:nvPr/>
          </p:nvGraphicFramePr>
          <p:xfrm>
            <a:off x="266" y="0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57" r:id="rId5" imgW="177830" imgH="165205" progId="">
                    <p:embed/>
                  </p:oleObj>
                </mc:Choice>
                <mc:Fallback>
                  <p:oleObj r:id="rId5" imgW="177830" imgH="165205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" y="0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35" name="Object 13"/>
            <p:cNvGraphicFramePr>
              <a:graphicFrameLocks noChangeAspect="1"/>
            </p:cNvGraphicFramePr>
            <p:nvPr/>
          </p:nvGraphicFramePr>
          <p:xfrm>
            <a:off x="192" y="576"/>
            <a:ext cx="26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58" r:id="rId7" imgW="128337" imgH="179672" progId="">
                    <p:embed/>
                  </p:oleObj>
                </mc:Choice>
                <mc:Fallback>
                  <p:oleObj r:id="rId7" imgW="128337" imgH="17967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576"/>
                          <a:ext cx="26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36" name="Object 14"/>
            <p:cNvGraphicFramePr>
              <a:graphicFrameLocks noChangeAspect="1"/>
            </p:cNvGraphicFramePr>
            <p:nvPr/>
          </p:nvGraphicFramePr>
          <p:xfrm>
            <a:off x="192" y="1104"/>
            <a:ext cx="23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59" r:id="rId9" imgW="115554" imgH="166911" progId="">
                    <p:embed/>
                  </p:oleObj>
                </mc:Choice>
                <mc:Fallback>
                  <p:oleObj r:id="rId9" imgW="115554" imgH="16691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104"/>
                          <a:ext cx="235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37" name="Object 15"/>
            <p:cNvGraphicFramePr>
              <a:graphicFrameLocks noChangeAspect="1"/>
            </p:cNvGraphicFramePr>
            <p:nvPr/>
          </p:nvGraphicFramePr>
          <p:xfrm>
            <a:off x="816" y="48"/>
            <a:ext cx="265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60" r:id="rId11" imgW="128337" imgH="179672" progId="">
                    <p:embed/>
                  </p:oleObj>
                </mc:Choice>
                <mc:Fallback>
                  <p:oleObj r:id="rId11" imgW="128337" imgH="17967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48"/>
                          <a:ext cx="265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38" name="Object 16"/>
            <p:cNvGraphicFramePr>
              <a:graphicFrameLocks noChangeAspect="1"/>
            </p:cNvGraphicFramePr>
            <p:nvPr/>
          </p:nvGraphicFramePr>
          <p:xfrm>
            <a:off x="1488" y="48"/>
            <a:ext cx="23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61" r:id="rId12" imgW="115554" imgH="166911" progId="">
                    <p:embed/>
                  </p:oleObj>
                </mc:Choice>
                <mc:Fallback>
                  <p:oleObj r:id="rId12" imgW="115554" imgH="16691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48"/>
                          <a:ext cx="235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92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973906"/>
              </p:ext>
            </p:extLst>
          </p:nvPr>
        </p:nvGraphicFramePr>
        <p:xfrm>
          <a:off x="3559321" y="1916089"/>
          <a:ext cx="522817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62" r:id="rId13" imgW="216936" imgH="408350" progId="">
                  <p:embed/>
                </p:oleObj>
              </mc:Choice>
              <mc:Fallback>
                <p:oleObj r:id="rId13" imgW="216936" imgH="40835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321" y="1916089"/>
                        <a:ext cx="522817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5896120" y="1382688"/>
            <a:ext cx="0" cy="3124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1933720" y="3744888"/>
            <a:ext cx="5080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89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646209"/>
              </p:ext>
            </p:extLst>
          </p:nvPr>
        </p:nvGraphicFramePr>
        <p:xfrm>
          <a:off x="6251720" y="1936726"/>
          <a:ext cx="338667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63" r:id="rId15" imgW="153265" imgH="408706" progId="">
                  <p:embed/>
                </p:oleObj>
              </mc:Choice>
              <mc:Fallback>
                <p:oleObj r:id="rId15" imgW="153265" imgH="40870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1720" y="1936726"/>
                        <a:ext cx="338667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961373"/>
              </p:ext>
            </p:extLst>
          </p:nvPr>
        </p:nvGraphicFramePr>
        <p:xfrm>
          <a:off x="6302520" y="2906689"/>
          <a:ext cx="338667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64" r:id="rId17" imgW="153265" imgH="408706" progId="">
                  <p:embed/>
                </p:oleObj>
              </mc:Choice>
              <mc:Fallback>
                <p:oleObj r:id="rId17" imgW="153265" imgH="40870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520" y="2906689"/>
                        <a:ext cx="338667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748989"/>
              </p:ext>
            </p:extLst>
          </p:nvPr>
        </p:nvGraphicFramePr>
        <p:xfrm>
          <a:off x="5123293" y="3744889"/>
          <a:ext cx="338667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65" r:id="rId19" imgW="153265" imgH="408706" progId="">
                  <p:embed/>
                </p:oleObj>
              </mc:Choice>
              <mc:Fallback>
                <p:oleObj r:id="rId19" imgW="153265" imgH="40870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3293" y="3744889"/>
                        <a:ext cx="338667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37328"/>
              </p:ext>
            </p:extLst>
          </p:nvPr>
        </p:nvGraphicFramePr>
        <p:xfrm>
          <a:off x="3700893" y="3752826"/>
          <a:ext cx="338667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66" r:id="rId20" imgW="153265" imgH="408706" progId="">
                  <p:embed/>
                </p:oleObj>
              </mc:Choice>
              <mc:Fallback>
                <p:oleObj r:id="rId20" imgW="153265" imgH="40870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893" y="3752826"/>
                        <a:ext cx="338667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345736"/>
              </p:ext>
            </p:extLst>
          </p:nvPr>
        </p:nvGraphicFramePr>
        <p:xfrm>
          <a:off x="4981721" y="1916089"/>
          <a:ext cx="522817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67" r:id="rId21" imgW="216936" imgH="408350" progId="">
                  <p:embed/>
                </p:oleObj>
              </mc:Choice>
              <mc:Fallback>
                <p:oleObj r:id="rId21" imgW="216936" imgH="40835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721" y="1916089"/>
                        <a:ext cx="522817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118607"/>
              </p:ext>
            </p:extLst>
          </p:nvPr>
        </p:nvGraphicFramePr>
        <p:xfrm>
          <a:off x="3559321" y="2830489"/>
          <a:ext cx="522817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68" r:id="rId22" imgW="216936" imgH="408350" progId="">
                  <p:embed/>
                </p:oleObj>
              </mc:Choice>
              <mc:Fallback>
                <p:oleObj r:id="rId22" imgW="216936" imgH="40835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321" y="2830489"/>
                        <a:ext cx="522817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472763"/>
              </p:ext>
            </p:extLst>
          </p:nvPr>
        </p:nvGraphicFramePr>
        <p:xfrm>
          <a:off x="4981721" y="2830489"/>
          <a:ext cx="522817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69" r:id="rId23" imgW="216936" imgH="408350" progId="">
                  <p:embed/>
                </p:oleObj>
              </mc:Choice>
              <mc:Fallback>
                <p:oleObj r:id="rId23" imgW="216936" imgH="40835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721" y="2830489"/>
                        <a:ext cx="522817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3" name="Text Box 31"/>
          <p:cNvSpPr txBox="1">
            <a:spLocks noChangeArrowheads="1"/>
          </p:cNvSpPr>
          <p:nvPr/>
        </p:nvSpPr>
        <p:spPr bwMode="auto">
          <a:xfrm>
            <a:off x="433918" y="4745014"/>
            <a:ext cx="316653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边缘分布律为：</a:t>
            </a:r>
          </a:p>
        </p:txBody>
      </p:sp>
      <p:grpSp>
        <p:nvGrpSpPr>
          <p:cNvPr id="38944" name="Group 32"/>
          <p:cNvGrpSpPr>
            <a:grpSpLocks/>
          </p:cNvGrpSpPr>
          <p:nvPr/>
        </p:nvGrpSpPr>
        <p:grpSpPr bwMode="auto">
          <a:xfrm>
            <a:off x="3888317" y="4673576"/>
            <a:ext cx="3352800" cy="1524000"/>
            <a:chOff x="0" y="0"/>
            <a:chExt cx="1584" cy="960"/>
          </a:xfrm>
        </p:grpSpPr>
        <p:sp>
          <p:nvSpPr>
            <p:cNvPr id="37922" name="Line 33"/>
            <p:cNvSpPr>
              <a:spLocks noChangeShapeType="1"/>
            </p:cNvSpPr>
            <p:nvPr/>
          </p:nvSpPr>
          <p:spPr bwMode="auto">
            <a:xfrm>
              <a:off x="14" y="336"/>
              <a:ext cx="15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23" name="Line 34"/>
            <p:cNvSpPr>
              <a:spLocks noChangeShapeType="1"/>
            </p:cNvSpPr>
            <p:nvPr/>
          </p:nvSpPr>
          <p:spPr bwMode="auto">
            <a:xfrm flipH="1">
              <a:off x="384" y="48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7924" name="Object 35"/>
            <p:cNvGraphicFramePr>
              <a:graphicFrameLocks noChangeAspect="1"/>
            </p:cNvGraphicFramePr>
            <p:nvPr/>
          </p:nvGraphicFramePr>
          <p:xfrm>
            <a:off x="0" y="0"/>
            <a:ext cx="43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70" r:id="rId25" imgW="179672" imgH="166838" progId="">
                    <p:embed/>
                  </p:oleObj>
                </mc:Choice>
                <mc:Fallback>
                  <p:oleObj r:id="rId25" imgW="179672" imgH="16683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3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bevel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5" name="Object 36"/>
            <p:cNvGraphicFramePr>
              <a:graphicFrameLocks noChangeAspect="1"/>
            </p:cNvGraphicFramePr>
            <p:nvPr/>
          </p:nvGraphicFramePr>
          <p:xfrm>
            <a:off x="48" y="480"/>
            <a:ext cx="298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71" r:id="rId27" imgW="166911" imgH="166911" progId="">
                    <p:embed/>
                  </p:oleObj>
                </mc:Choice>
                <mc:Fallback>
                  <p:oleObj r:id="rId27" imgW="166911" imgH="16691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480"/>
                          <a:ext cx="298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bevel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6" name="Object 37"/>
            <p:cNvGraphicFramePr>
              <a:graphicFrameLocks noChangeAspect="1"/>
            </p:cNvGraphicFramePr>
            <p:nvPr/>
          </p:nvGraphicFramePr>
          <p:xfrm>
            <a:off x="608" y="0"/>
            <a:ext cx="24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72" r:id="rId29" imgW="128337" imgH="179672" progId="">
                    <p:embed/>
                  </p:oleObj>
                </mc:Choice>
                <mc:Fallback>
                  <p:oleObj r:id="rId29" imgW="128337" imgH="17967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" y="0"/>
                          <a:ext cx="248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bevel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7" name="Object 38"/>
            <p:cNvGraphicFramePr>
              <a:graphicFrameLocks noChangeAspect="1"/>
            </p:cNvGraphicFramePr>
            <p:nvPr/>
          </p:nvGraphicFramePr>
          <p:xfrm>
            <a:off x="1104" y="0"/>
            <a:ext cx="19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73" r:id="rId31" imgW="115554" imgH="166911" progId="">
                    <p:embed/>
                  </p:oleObj>
                </mc:Choice>
                <mc:Fallback>
                  <p:oleObj r:id="rId31" imgW="115554" imgH="16691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0"/>
                          <a:ext cx="197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bevel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8" name="Object 39"/>
            <p:cNvGraphicFramePr>
              <a:graphicFrameLocks noChangeAspect="1"/>
            </p:cNvGraphicFramePr>
            <p:nvPr/>
          </p:nvGraphicFramePr>
          <p:xfrm>
            <a:off x="576" y="336"/>
            <a:ext cx="273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74" r:id="rId33" imgW="153265" imgH="408706" progId="">
                    <p:embed/>
                  </p:oleObj>
                </mc:Choice>
                <mc:Fallback>
                  <p:oleObj r:id="rId33" imgW="153265" imgH="40870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36"/>
                          <a:ext cx="273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bevel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9" name="Object 40"/>
            <p:cNvGraphicFramePr>
              <a:graphicFrameLocks noChangeAspect="1"/>
            </p:cNvGraphicFramePr>
            <p:nvPr/>
          </p:nvGraphicFramePr>
          <p:xfrm>
            <a:off x="1056" y="336"/>
            <a:ext cx="273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75" r:id="rId35" imgW="153265" imgH="408706" progId="">
                    <p:embed/>
                  </p:oleObj>
                </mc:Choice>
                <mc:Fallback>
                  <p:oleObj r:id="rId35" imgW="153265" imgH="40870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36"/>
                          <a:ext cx="273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bevel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53" name="Group 41"/>
          <p:cNvGrpSpPr>
            <a:grpSpLocks/>
          </p:cNvGrpSpPr>
          <p:nvPr/>
        </p:nvGrpSpPr>
        <p:grpSpPr bwMode="auto">
          <a:xfrm>
            <a:off x="7727951" y="4673576"/>
            <a:ext cx="3424767" cy="1524000"/>
            <a:chOff x="0" y="0"/>
            <a:chExt cx="1618" cy="960"/>
          </a:xfrm>
        </p:grpSpPr>
        <p:sp>
          <p:nvSpPr>
            <p:cNvPr id="37914" name="Line 42"/>
            <p:cNvSpPr>
              <a:spLocks noChangeShapeType="1"/>
            </p:cNvSpPr>
            <p:nvPr/>
          </p:nvSpPr>
          <p:spPr bwMode="auto">
            <a:xfrm flipV="1">
              <a:off x="0" y="336"/>
              <a:ext cx="16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5" name="Line 43"/>
            <p:cNvSpPr>
              <a:spLocks noChangeShapeType="1"/>
            </p:cNvSpPr>
            <p:nvPr/>
          </p:nvSpPr>
          <p:spPr bwMode="auto">
            <a:xfrm flipH="1">
              <a:off x="370" y="48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7916" name="Object 44"/>
            <p:cNvGraphicFramePr>
              <a:graphicFrameLocks noChangeAspect="1"/>
            </p:cNvGraphicFramePr>
            <p:nvPr/>
          </p:nvGraphicFramePr>
          <p:xfrm>
            <a:off x="48" y="0"/>
            <a:ext cx="37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76" r:id="rId37" imgW="154139" imgH="166984" progId="">
                    <p:embed/>
                  </p:oleObj>
                </mc:Choice>
                <mc:Fallback>
                  <p:oleObj r:id="rId37" imgW="154139" imgH="166984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0"/>
                          <a:ext cx="37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bevel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7" name="Object 45"/>
            <p:cNvGraphicFramePr>
              <a:graphicFrameLocks noChangeAspect="1"/>
            </p:cNvGraphicFramePr>
            <p:nvPr/>
          </p:nvGraphicFramePr>
          <p:xfrm>
            <a:off x="34" y="480"/>
            <a:ext cx="298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77" r:id="rId39" imgW="166911" imgH="166911" progId="">
                    <p:embed/>
                  </p:oleObj>
                </mc:Choice>
                <mc:Fallback>
                  <p:oleObj r:id="rId39" imgW="166911" imgH="16691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" y="480"/>
                          <a:ext cx="298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bevel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8" name="Object 46"/>
            <p:cNvGraphicFramePr>
              <a:graphicFrameLocks noChangeAspect="1"/>
            </p:cNvGraphicFramePr>
            <p:nvPr/>
          </p:nvGraphicFramePr>
          <p:xfrm>
            <a:off x="578" y="0"/>
            <a:ext cx="24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78" r:id="rId40" imgW="128337" imgH="179672" progId="">
                    <p:embed/>
                  </p:oleObj>
                </mc:Choice>
                <mc:Fallback>
                  <p:oleObj r:id="rId40" imgW="128337" imgH="179672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" y="0"/>
                          <a:ext cx="248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bevel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9" name="Object 47"/>
            <p:cNvGraphicFramePr>
              <a:graphicFrameLocks noChangeAspect="1"/>
            </p:cNvGraphicFramePr>
            <p:nvPr/>
          </p:nvGraphicFramePr>
          <p:xfrm>
            <a:off x="1090" y="0"/>
            <a:ext cx="19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79" r:id="rId41" imgW="115554" imgH="166911" progId="">
                    <p:embed/>
                  </p:oleObj>
                </mc:Choice>
                <mc:Fallback>
                  <p:oleObj r:id="rId41" imgW="115554" imgH="16691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0" y="0"/>
                          <a:ext cx="197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bevel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0" name="Object 48"/>
            <p:cNvGraphicFramePr>
              <a:graphicFrameLocks noChangeAspect="1"/>
            </p:cNvGraphicFramePr>
            <p:nvPr/>
          </p:nvGraphicFramePr>
          <p:xfrm>
            <a:off x="562" y="336"/>
            <a:ext cx="273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80" r:id="rId42" imgW="153265" imgH="408706" progId="">
                    <p:embed/>
                  </p:oleObj>
                </mc:Choice>
                <mc:Fallback>
                  <p:oleObj r:id="rId42" imgW="153265" imgH="40870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" y="336"/>
                          <a:ext cx="273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bevel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1" name="Object 49"/>
            <p:cNvGraphicFramePr>
              <a:graphicFrameLocks noChangeAspect="1"/>
            </p:cNvGraphicFramePr>
            <p:nvPr/>
          </p:nvGraphicFramePr>
          <p:xfrm>
            <a:off x="1042" y="336"/>
            <a:ext cx="273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81" r:id="rId44" imgW="153265" imgH="408706" progId="">
                    <p:embed/>
                  </p:oleObj>
                </mc:Choice>
                <mc:Fallback>
                  <p:oleObj r:id="rId44" imgW="153265" imgH="40870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" y="336"/>
                          <a:ext cx="273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bevel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576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30" grpId="0" animBg="1"/>
      <p:bldP spid="38931" grpId="0" animBg="1"/>
      <p:bldP spid="3894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/>
            <a:fld id="{099126CB-F6BE-4857-B032-71708F03526F}" type="slidenum">
              <a:rPr lang="zh-CN" altLang="en-US" sz="14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9</a:t>
            </a:fld>
            <a:endParaRPr lang="en-US" altLang="zh-CN" sz="1400" b="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914400" y="980729"/>
            <a:ext cx="10464800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ea typeface="黑体" pitchFamily="49" charset="-122"/>
              </a:rPr>
              <a:t>说明</a:t>
            </a:r>
            <a:r>
              <a:rPr lang="zh-CN" altLang="en-US" dirty="0" smtClean="0"/>
              <a:t>： </a:t>
            </a:r>
            <a:endParaRPr lang="en-US" altLang="zh-CN" dirty="0" smtClean="0"/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 smtClean="0">
                <a:cs typeface="Times New Roman" pitchFamily="18" charset="0"/>
              </a:rPr>
              <a:t>   </a:t>
            </a:r>
            <a:r>
              <a:rPr lang="zh-CN" altLang="en-US" dirty="0" smtClean="0">
                <a:cs typeface="Times New Roman" pitchFamily="18" charset="0"/>
              </a:rPr>
              <a:t>联合分布</a:t>
            </a:r>
            <a:r>
              <a:rPr lang="zh-CN" altLang="en-US" dirty="0">
                <a:cs typeface="Times New Roman" pitchFamily="18" charset="0"/>
              </a:rPr>
              <a:t>可以唯一确定边缘分布，但是</a:t>
            </a:r>
            <a:r>
              <a:rPr lang="zh-CN" altLang="en-US" dirty="0">
                <a:solidFill>
                  <a:srgbClr val="0070C0"/>
                </a:solidFill>
                <a:cs typeface="Times New Roman" pitchFamily="18" charset="0"/>
              </a:rPr>
              <a:t>边缘分布一般</a:t>
            </a:r>
            <a:r>
              <a:rPr lang="zh-CN" altLang="en-US" dirty="0">
                <a:solidFill>
                  <a:srgbClr val="C00000"/>
                </a:solidFill>
                <a:cs typeface="Times New Roman" pitchFamily="18" charset="0"/>
              </a:rPr>
              <a:t>不能</a:t>
            </a:r>
            <a:r>
              <a:rPr lang="zh-CN" altLang="en-US" dirty="0">
                <a:solidFill>
                  <a:srgbClr val="0070C0"/>
                </a:solidFill>
                <a:cs typeface="Times New Roman" pitchFamily="18" charset="0"/>
              </a:rPr>
              <a:t>唯一确定联合分布</a:t>
            </a:r>
            <a:r>
              <a:rPr lang="zh-CN" altLang="en-US" dirty="0" smtClean="0">
                <a:cs typeface="Times New Roman" pitchFamily="18" charset="0"/>
              </a:rPr>
              <a:t>。即</a:t>
            </a:r>
            <a:endParaRPr lang="en-US" altLang="zh-CN" dirty="0" smtClean="0">
              <a:cs typeface="Times New Roman" pitchFamily="18" charset="0"/>
            </a:endParaRPr>
          </a:p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cs typeface="Times New Roman" pitchFamily="18" charset="0"/>
              </a:rPr>
              <a:t> </a:t>
            </a:r>
            <a:r>
              <a:rPr lang="en-US" altLang="zh-CN" dirty="0" smtClean="0">
                <a:cs typeface="Times New Roman" pitchFamily="18" charset="0"/>
              </a:rPr>
              <a:t>   </a:t>
            </a:r>
            <a:r>
              <a:rPr lang="zh-CN" altLang="en-US" dirty="0" smtClean="0">
                <a:cs typeface="Times New Roman" pitchFamily="18" charset="0"/>
              </a:rPr>
              <a:t>二</a:t>
            </a:r>
            <a:r>
              <a:rPr lang="zh-CN" altLang="en-US" dirty="0">
                <a:cs typeface="Times New Roman" pitchFamily="18" charset="0"/>
              </a:rPr>
              <a:t>维随机向量的性质一般</a:t>
            </a:r>
            <a:r>
              <a:rPr lang="zh-CN" altLang="en-US" dirty="0">
                <a:solidFill>
                  <a:srgbClr val="C00000"/>
                </a:solidFill>
                <a:cs typeface="Times New Roman" pitchFamily="18" charset="0"/>
              </a:rPr>
              <a:t>不能</a:t>
            </a:r>
            <a:r>
              <a:rPr lang="zh-CN" altLang="en-US" dirty="0">
                <a:cs typeface="Times New Roman" pitchFamily="18" charset="0"/>
              </a:rPr>
              <a:t>由它的分量的个别性质来确定，</a:t>
            </a:r>
            <a:r>
              <a:rPr lang="zh-CN" altLang="en-US" dirty="0">
                <a:solidFill>
                  <a:srgbClr val="C00000"/>
                </a:solidFill>
                <a:cs typeface="Times New Roman" pitchFamily="18" charset="0"/>
              </a:rPr>
              <a:t>还要考虑</a:t>
            </a:r>
            <a:r>
              <a:rPr lang="zh-CN" altLang="en-US" dirty="0">
                <a:cs typeface="Times New Roman" pitchFamily="18" charset="0"/>
              </a:rPr>
              <a:t>分量之间的联系，这也说明了研究</a:t>
            </a:r>
            <a:r>
              <a:rPr lang="zh-CN" altLang="en-US" sz="3000" u="sng" dirty="0">
                <a:cs typeface="Times New Roman" pitchFamily="18" charset="0"/>
              </a:rPr>
              <a:t>多维随机向量</a:t>
            </a:r>
            <a:r>
              <a:rPr lang="zh-CN" altLang="en-US" dirty="0">
                <a:cs typeface="Times New Roman" pitchFamily="18" charset="0"/>
              </a:rPr>
              <a:t>的</a:t>
            </a:r>
            <a:r>
              <a:rPr lang="zh-CN" altLang="en-US" dirty="0" smtClean="0">
                <a:cs typeface="Times New Roman" pitchFamily="18" charset="0"/>
              </a:rPr>
              <a:t>作用和必要性。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983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</p:bldLst>
  </p:timing>
</p:sld>
</file>

<file path=ppt/theme/theme1.xml><?xml version="1.0" encoding="utf-8"?>
<a:theme xmlns:a="http://schemas.openxmlformats.org/drawingml/2006/main" name="杭电概率统计在线模板（终极版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杭电概率统计在线模板（终极版）</Template>
  <TotalTime>1971</TotalTime>
  <Words>848</Words>
  <Application>Microsoft Office PowerPoint</Application>
  <PresentationFormat>自定义</PresentationFormat>
  <Paragraphs>149</Paragraphs>
  <Slides>21</Slides>
  <Notes>1</Notes>
  <HiddenSlides>1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杭电概率统计在线模板（终极版）</vt:lpstr>
      <vt:lpstr>自定义设计方案</vt:lpstr>
      <vt:lpstr>Equation</vt:lpstr>
      <vt:lpstr>Microsoft 公式 3.0</vt:lpstr>
      <vt:lpstr>MathType 5.0 Equation</vt:lpstr>
      <vt:lpstr>Microsoft Word 97 - 2003 文档</vt:lpstr>
      <vt:lpstr>第三章 随机变量及其分布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多维随机变量</dc:title>
  <dc:creator>lenovo</dc:creator>
  <cp:lastModifiedBy>Microsoft</cp:lastModifiedBy>
  <cp:revision>272</cp:revision>
  <dcterms:created xsi:type="dcterms:W3CDTF">2017-05-19T04:44:00Z</dcterms:created>
  <dcterms:modified xsi:type="dcterms:W3CDTF">2019-10-10T12:25:54Z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