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98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8" r:id="rId25"/>
    <p:sldId id="430" r:id="rId26"/>
    <p:sldId id="429" r:id="rId27"/>
    <p:sldId id="432" r:id="rId28"/>
    <p:sldId id="406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1" autoAdjust="0"/>
    <p:restoredTop sz="95256" autoAdjust="0"/>
  </p:normalViewPr>
  <p:slideViewPr>
    <p:cSldViewPr>
      <p:cViewPr varScale="1">
        <p:scale>
          <a:sx n="111" d="100"/>
          <a:sy n="111" d="100"/>
        </p:scale>
        <p:origin x="558" y="66"/>
      </p:cViewPr>
      <p:guideLst>
        <p:guide orient="horz" pos="212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26.emf"/><Relationship Id="rId1" Type="http://schemas.openxmlformats.org/officeDocument/2006/relationships/image" Target="../media/image130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26.emf"/><Relationship Id="rId1" Type="http://schemas.openxmlformats.org/officeDocument/2006/relationships/image" Target="../media/image130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19" Type="http://schemas.openxmlformats.org/officeDocument/2006/relationships/image" Target="../media/image39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42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39.wmf"/><Relationship Id="rId16" Type="http://schemas.openxmlformats.org/officeDocument/2006/relationships/image" Target="../media/image40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33.wmf"/><Relationship Id="rId5" Type="http://schemas.openxmlformats.org/officeDocument/2006/relationships/image" Target="../media/image43.wmf"/><Relationship Id="rId15" Type="http://schemas.openxmlformats.org/officeDocument/2006/relationships/image" Target="../media/image38.wmf"/><Relationship Id="rId10" Type="http://schemas.openxmlformats.org/officeDocument/2006/relationships/image" Target="../media/image32.wmf"/><Relationship Id="rId4" Type="http://schemas.openxmlformats.org/officeDocument/2006/relationships/image" Target="../media/image36.wmf"/><Relationship Id="rId9" Type="http://schemas.openxmlformats.org/officeDocument/2006/relationships/image" Target="../media/image31.wmf"/><Relationship Id="rId1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30.wmf"/><Relationship Id="rId18" Type="http://schemas.openxmlformats.org/officeDocument/2006/relationships/image" Target="../media/image35.wmf"/><Relationship Id="rId3" Type="http://schemas.openxmlformats.org/officeDocument/2006/relationships/image" Target="../media/image42.wmf"/><Relationship Id="rId7" Type="http://schemas.openxmlformats.org/officeDocument/2006/relationships/image" Target="../media/image45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39.wmf"/><Relationship Id="rId16" Type="http://schemas.openxmlformats.org/officeDocument/2006/relationships/image" Target="../media/image33.wmf"/><Relationship Id="rId20" Type="http://schemas.openxmlformats.org/officeDocument/2006/relationships/image" Target="../media/image40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11" Type="http://schemas.openxmlformats.org/officeDocument/2006/relationships/image" Target="../media/image48.wmf"/><Relationship Id="rId5" Type="http://schemas.openxmlformats.org/officeDocument/2006/relationships/image" Target="../media/image43.wmf"/><Relationship Id="rId15" Type="http://schemas.openxmlformats.org/officeDocument/2006/relationships/image" Target="../media/image32.wmf"/><Relationship Id="rId10" Type="http://schemas.openxmlformats.org/officeDocument/2006/relationships/image" Target="../media/image47.wmf"/><Relationship Id="rId19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38.wmf"/><Relationship Id="rId1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50F384-B473-4607-875A-254D29706E6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0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20C6-B53E-4A7B-A807-BE4A488083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4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/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wmf"/><Relationship Id="rId18" Type="http://schemas.openxmlformats.org/officeDocument/2006/relationships/image" Target="../media/image45.wmf"/><Relationship Id="rId26" Type="http://schemas.openxmlformats.org/officeDocument/2006/relationships/oleObject" Target="../embeddings/oleObject72.bin"/><Relationship Id="rId39" Type="http://schemas.openxmlformats.org/officeDocument/2006/relationships/image" Target="../media/image32.wmf"/><Relationship Id="rId21" Type="http://schemas.openxmlformats.org/officeDocument/2006/relationships/oleObject" Target="../embeddings/oleObject68.bin"/><Relationship Id="rId34" Type="http://schemas.openxmlformats.org/officeDocument/2006/relationships/image" Target="../media/image30.wmf"/><Relationship Id="rId42" Type="http://schemas.openxmlformats.org/officeDocument/2006/relationships/oleObject" Target="../embeddings/oleObject81.bin"/><Relationship Id="rId47" Type="http://schemas.openxmlformats.org/officeDocument/2006/relationships/oleObject" Target="../embeddings/oleObject84.bin"/><Relationship Id="rId50" Type="http://schemas.openxmlformats.org/officeDocument/2006/relationships/oleObject" Target="../embeddings/oleObject86.bin"/><Relationship Id="rId55" Type="http://schemas.openxmlformats.org/officeDocument/2006/relationships/oleObject" Target="../embeddings/oleObject90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38.wmf"/><Relationship Id="rId33" Type="http://schemas.openxmlformats.org/officeDocument/2006/relationships/oleObject" Target="../embeddings/oleObject76.bin"/><Relationship Id="rId38" Type="http://schemas.openxmlformats.org/officeDocument/2006/relationships/oleObject" Target="../embeddings/oleObject79.bin"/><Relationship Id="rId46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29" Type="http://schemas.openxmlformats.org/officeDocument/2006/relationships/image" Target="../media/image48.wmf"/><Relationship Id="rId41" Type="http://schemas.openxmlformats.org/officeDocument/2006/relationships/image" Target="../media/image33.wmf"/><Relationship Id="rId54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71.bin"/><Relationship Id="rId32" Type="http://schemas.openxmlformats.org/officeDocument/2006/relationships/image" Target="../media/image29.wmf"/><Relationship Id="rId37" Type="http://schemas.openxmlformats.org/officeDocument/2006/relationships/oleObject" Target="../embeddings/oleObject78.bin"/><Relationship Id="rId40" Type="http://schemas.openxmlformats.org/officeDocument/2006/relationships/oleObject" Target="../embeddings/oleObject80.bin"/><Relationship Id="rId45" Type="http://schemas.openxmlformats.org/officeDocument/2006/relationships/image" Target="../media/image35.wmf"/><Relationship Id="rId53" Type="http://schemas.openxmlformats.org/officeDocument/2006/relationships/oleObject" Target="../embeddings/oleObject89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0.bin"/><Relationship Id="rId28" Type="http://schemas.openxmlformats.org/officeDocument/2006/relationships/oleObject" Target="../embeddings/oleObject73.bin"/><Relationship Id="rId36" Type="http://schemas.openxmlformats.org/officeDocument/2006/relationships/image" Target="../media/image31.wmf"/><Relationship Id="rId49" Type="http://schemas.openxmlformats.org/officeDocument/2006/relationships/oleObject" Target="../embeddings/oleObject85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67.bin"/><Relationship Id="rId31" Type="http://schemas.openxmlformats.org/officeDocument/2006/relationships/oleObject" Target="../embeddings/oleObject75.bin"/><Relationship Id="rId44" Type="http://schemas.openxmlformats.org/officeDocument/2006/relationships/oleObject" Target="../embeddings/oleObject82.bin"/><Relationship Id="rId52" Type="http://schemas.openxmlformats.org/officeDocument/2006/relationships/oleObject" Target="../embeddings/oleObject8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74.bin"/><Relationship Id="rId35" Type="http://schemas.openxmlformats.org/officeDocument/2006/relationships/oleObject" Target="../embeddings/oleObject77.bin"/><Relationship Id="rId43" Type="http://schemas.openxmlformats.org/officeDocument/2006/relationships/image" Target="../media/image34.wmf"/><Relationship Id="rId48" Type="http://schemas.openxmlformats.org/officeDocument/2006/relationships/image" Target="../media/image37.wmf"/><Relationship Id="rId56" Type="http://schemas.openxmlformats.org/officeDocument/2006/relationships/oleObject" Target="../embeddings/oleObject91.bin"/><Relationship Id="rId8" Type="http://schemas.openxmlformats.org/officeDocument/2006/relationships/image" Target="../media/image42.wmf"/><Relationship Id="rId51" Type="http://schemas.openxmlformats.org/officeDocument/2006/relationships/oleObject" Target="../embeddings/oleObject87.bin"/><Relationship Id="rId3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5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69.e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71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oleObject" Target="../embeddings/oleObject114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1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7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8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9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7.emf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8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1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99.e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142.bin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9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9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08.png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0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6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1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24.wmf"/><Relationship Id="rId3" Type="http://schemas.openxmlformats.org/officeDocument/2006/relationships/image" Target="../media/image129.png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23.e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2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132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5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emf"/><Relationship Id="rId11" Type="http://schemas.openxmlformats.org/officeDocument/2006/relationships/image" Target="../media/image142.png"/><Relationship Id="rId5" Type="http://schemas.openxmlformats.org/officeDocument/2006/relationships/oleObject" Target="../embeddings/Microsoft_Word_97_-_2003___3.doc"/><Relationship Id="rId15" Type="http://schemas.openxmlformats.org/officeDocument/2006/relationships/image" Target="../media/image136.wmf"/><Relationship Id="rId10" Type="http://schemas.openxmlformats.org/officeDocument/2006/relationships/image" Target="../media/image134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20.bin"/><Relationship Id="rId39" Type="http://schemas.openxmlformats.org/officeDocument/2006/relationships/oleObject" Target="../embeddings/oleObject27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24.bin"/><Relationship Id="rId42" Type="http://schemas.openxmlformats.org/officeDocument/2006/relationships/oleObject" Target="../embeddings/oleObject29.bin"/><Relationship Id="rId47" Type="http://schemas.openxmlformats.org/officeDocument/2006/relationships/oleObject" Target="../embeddings/oleObject32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26.bin"/><Relationship Id="rId46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image" Target="../media/image33.wmf"/><Relationship Id="rId41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37.wmf"/><Relationship Id="rId40" Type="http://schemas.openxmlformats.org/officeDocument/2006/relationships/image" Target="../media/image38.wmf"/><Relationship Id="rId45" Type="http://schemas.openxmlformats.org/officeDocument/2006/relationships/image" Target="../media/image40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6.bin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3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6.wmf"/><Relationship Id="rId43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3.wmf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4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37.wmf"/><Relationship Id="rId42" Type="http://schemas.openxmlformats.org/officeDocument/2006/relationships/oleObject" Target="../embeddings/oleObject56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32.wmf"/><Relationship Id="rId33" Type="http://schemas.openxmlformats.org/officeDocument/2006/relationships/oleObject" Target="../embeddings/oleObject50.bin"/><Relationship Id="rId38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4.wmf"/><Relationship Id="rId20" Type="http://schemas.openxmlformats.org/officeDocument/2006/relationships/image" Target="../media/image30.wmf"/><Relationship Id="rId29" Type="http://schemas.openxmlformats.org/officeDocument/2006/relationships/image" Target="../media/image34.wmf"/><Relationship Id="rId41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38.wmf"/><Relationship Id="rId40" Type="http://schemas.openxmlformats.org/officeDocument/2006/relationships/oleObject" Target="../embeddings/oleObject5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2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3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9.bin"/><Relationship Id="rId22" Type="http://schemas.openxmlformats.org/officeDocument/2006/relationships/image" Target="../media/image31.wmf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48.bin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4" y="908050"/>
            <a:ext cx="8567861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第三章 随机变量及其分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布</a:t>
            </a:r>
            <a:endParaRPr lang="zh-CN" altLang="en-US" sz="5400" b="1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1" y="2708846"/>
            <a:ext cx="6912941" cy="108019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3.3  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条件分布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711200" y="3810001"/>
            <a:ext cx="985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所以在给定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/>
              <a:t>=1</a:t>
            </a:r>
            <a:r>
              <a:rPr lang="zh-CN" altLang="en-US"/>
              <a:t>下随机变量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zh-CN" altLang="en-US"/>
              <a:t>的条件分布律为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914400" y="603250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或写为</a:t>
            </a:r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914400" y="1143000"/>
            <a:ext cx="5892800" cy="1524000"/>
            <a:chOff x="0" y="0"/>
            <a:chExt cx="2784" cy="960"/>
          </a:xfrm>
        </p:grpSpPr>
        <p:sp>
          <p:nvSpPr>
            <p:cNvPr id="55336" name="Line 5"/>
            <p:cNvSpPr>
              <a:spLocks noChangeShapeType="1"/>
            </p:cNvSpPr>
            <p:nvPr/>
          </p:nvSpPr>
          <p:spPr bwMode="auto">
            <a:xfrm>
              <a:off x="0" y="384"/>
              <a:ext cx="27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7" name="Line 6"/>
            <p:cNvSpPr>
              <a:spLocks noChangeShapeType="1"/>
            </p:cNvSpPr>
            <p:nvPr/>
          </p:nvSpPr>
          <p:spPr bwMode="auto">
            <a:xfrm>
              <a:off x="1202" y="0"/>
              <a:ext cx="0" cy="9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38" name="Object 7"/>
            <p:cNvGraphicFramePr>
              <a:graphicFrameLocks noChangeAspect="1"/>
            </p:cNvGraphicFramePr>
            <p:nvPr/>
          </p:nvGraphicFramePr>
          <p:xfrm>
            <a:off x="336" y="64"/>
            <a:ext cx="48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48" r:id="rId3" imgW="431425" imgH="177646" progId="">
                    <p:embed/>
                  </p:oleObj>
                </mc:Choice>
                <mc:Fallback>
                  <p:oleObj r:id="rId3" imgW="431425" imgH="1776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4"/>
                          <a:ext cx="48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9" name="Object 8"/>
            <p:cNvGraphicFramePr>
              <a:graphicFrameLocks noChangeAspect="1"/>
            </p:cNvGraphicFramePr>
            <p:nvPr/>
          </p:nvGraphicFramePr>
          <p:xfrm>
            <a:off x="1442" y="48"/>
            <a:ext cx="1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49" r:id="rId5" imgW="128789" imgH="180304" progId="">
                    <p:embed/>
                  </p:oleObj>
                </mc:Choice>
                <mc:Fallback>
                  <p:oleObj r:id="rId5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48"/>
                          <a:ext cx="1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0" name="Object 9"/>
            <p:cNvGraphicFramePr>
              <a:graphicFrameLocks noChangeAspect="1"/>
            </p:cNvGraphicFramePr>
            <p:nvPr/>
          </p:nvGraphicFramePr>
          <p:xfrm>
            <a:off x="1872" y="48"/>
            <a:ext cx="1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0" r:id="rId7" imgW="115554" imgH="166911" progId="">
                    <p:embed/>
                  </p:oleObj>
                </mc:Choice>
                <mc:Fallback>
                  <p:oleObj r:id="rId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8"/>
                          <a:ext cx="1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1" name="Object 10"/>
            <p:cNvGraphicFramePr>
              <a:graphicFrameLocks noChangeAspect="1"/>
            </p:cNvGraphicFramePr>
            <p:nvPr/>
          </p:nvGraphicFramePr>
          <p:xfrm>
            <a:off x="2448" y="48"/>
            <a:ext cx="1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1" r:id="rId9" imgW="128337" imgH="166838" progId="">
                    <p:embed/>
                  </p:oleObj>
                </mc:Choice>
                <mc:Fallback>
                  <p:oleObj r:id="rId9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8"/>
                          <a:ext cx="1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2" name="Object 11"/>
            <p:cNvGraphicFramePr>
              <a:graphicFrameLocks noChangeAspect="1"/>
            </p:cNvGraphicFramePr>
            <p:nvPr/>
          </p:nvGraphicFramePr>
          <p:xfrm>
            <a:off x="1440" y="576"/>
            <a:ext cx="1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2" r:id="rId11" imgW="128789" imgH="180304" progId="">
                    <p:embed/>
                  </p:oleObj>
                </mc:Choice>
                <mc:Fallback>
                  <p:oleObj r:id="rId11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76"/>
                          <a:ext cx="1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3" name="Object 12"/>
            <p:cNvGraphicFramePr>
              <a:graphicFrameLocks noChangeAspect="1"/>
            </p:cNvGraphicFramePr>
            <p:nvPr/>
          </p:nvGraphicFramePr>
          <p:xfrm>
            <a:off x="1872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3" r:id="rId12" imgW="152466" imgH="406576" progId="">
                    <p:embed/>
                  </p:oleObj>
                </mc:Choice>
                <mc:Fallback>
                  <p:oleObj r:id="rId12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4" name="Object 13"/>
            <p:cNvGraphicFramePr>
              <a:graphicFrameLocks noChangeAspect="1"/>
            </p:cNvGraphicFramePr>
            <p:nvPr/>
          </p:nvGraphicFramePr>
          <p:xfrm>
            <a:off x="2448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4" r:id="rId14" imgW="152466" imgH="406576" progId="">
                    <p:embed/>
                  </p:oleObj>
                </mc:Choice>
                <mc:Fallback>
                  <p:oleObj r:id="rId14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5" name="Object 14"/>
            <p:cNvGraphicFramePr>
              <a:graphicFrameLocks noChangeAspect="1"/>
            </p:cNvGraphicFramePr>
            <p:nvPr/>
          </p:nvGraphicFramePr>
          <p:xfrm>
            <a:off x="0" y="528"/>
            <a:ext cx="112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5" r:id="rId15" imgW="1016000" imgH="241300" progId="">
                    <p:embed/>
                  </p:oleObj>
                </mc:Choice>
                <mc:Fallback>
                  <p:oleObj r:id="rId15" imgW="1016000" imgH="24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28"/>
                          <a:ext cx="112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812800" y="2743200"/>
          <a:ext cx="325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6" r:id="rId17" imgW="952087" imgH="406224" progId="">
                  <p:embed/>
                </p:oleObj>
              </mc:Choice>
              <mc:Fallback>
                <p:oleObj r:id="rId17" imgW="952087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743200"/>
                        <a:ext cx="3251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8788920" y="2283222"/>
            <a:ext cx="2860600" cy="67996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1271464" y="4419600"/>
            <a:ext cx="6096000" cy="1524000"/>
            <a:chOff x="0" y="0"/>
            <a:chExt cx="2784" cy="960"/>
          </a:xfrm>
        </p:grpSpPr>
        <p:sp>
          <p:nvSpPr>
            <p:cNvPr id="55326" name="Line 18"/>
            <p:cNvSpPr>
              <a:spLocks noChangeShapeType="1"/>
            </p:cNvSpPr>
            <p:nvPr/>
          </p:nvSpPr>
          <p:spPr bwMode="auto">
            <a:xfrm>
              <a:off x="0" y="384"/>
              <a:ext cx="27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7" name="Line 19"/>
            <p:cNvSpPr>
              <a:spLocks noChangeShapeType="1"/>
            </p:cNvSpPr>
            <p:nvPr/>
          </p:nvSpPr>
          <p:spPr bwMode="auto">
            <a:xfrm>
              <a:off x="1202" y="0"/>
              <a:ext cx="0" cy="9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28" name="Object 20"/>
            <p:cNvGraphicFramePr>
              <a:graphicFrameLocks noChangeAspect="1"/>
            </p:cNvGraphicFramePr>
            <p:nvPr/>
          </p:nvGraphicFramePr>
          <p:xfrm>
            <a:off x="336" y="64"/>
            <a:ext cx="48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7" r:id="rId19" imgW="393529" imgH="177723" progId="">
                    <p:embed/>
                  </p:oleObj>
                </mc:Choice>
                <mc:Fallback>
                  <p:oleObj r:id="rId19" imgW="393529" imgH="177723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4"/>
                          <a:ext cx="48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9" name="Object 21"/>
            <p:cNvGraphicFramePr>
              <a:graphicFrameLocks noChangeAspect="1"/>
            </p:cNvGraphicFramePr>
            <p:nvPr/>
          </p:nvGraphicFramePr>
          <p:xfrm>
            <a:off x="1440" y="48"/>
            <a:ext cx="1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8" r:id="rId21" imgW="115554" imgH="166911" progId="">
                    <p:embed/>
                  </p:oleObj>
                </mc:Choice>
                <mc:Fallback>
                  <p:oleObj r:id="rId21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8"/>
                          <a:ext cx="1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0" name="Object 22"/>
            <p:cNvGraphicFramePr>
              <a:graphicFrameLocks noChangeAspect="1"/>
            </p:cNvGraphicFramePr>
            <p:nvPr/>
          </p:nvGraphicFramePr>
          <p:xfrm>
            <a:off x="1922" y="48"/>
            <a:ext cx="1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59" r:id="rId22" imgW="128337" imgH="166838" progId="">
                    <p:embed/>
                  </p:oleObj>
                </mc:Choice>
                <mc:Fallback>
                  <p:oleObj r:id="rId22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48"/>
                          <a:ext cx="1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1" name="Object 23"/>
            <p:cNvGraphicFramePr>
              <a:graphicFrameLocks noChangeAspect="1"/>
            </p:cNvGraphicFramePr>
            <p:nvPr/>
          </p:nvGraphicFramePr>
          <p:xfrm>
            <a:off x="1440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0" r:id="rId23" imgW="152466" imgH="406576" progId="">
                    <p:embed/>
                  </p:oleObj>
                </mc:Choice>
                <mc:Fallback>
                  <p:oleObj r:id="rId23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2" name="Object 24"/>
            <p:cNvGraphicFramePr>
              <a:graphicFrameLocks noChangeAspect="1"/>
            </p:cNvGraphicFramePr>
            <p:nvPr/>
          </p:nvGraphicFramePr>
          <p:xfrm>
            <a:off x="2408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1" r:id="rId24" imgW="152466" imgH="406576" progId="">
                    <p:embed/>
                  </p:oleObj>
                </mc:Choice>
                <mc:Fallback>
                  <p:oleObj r:id="rId24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3" name="Object 25"/>
            <p:cNvGraphicFramePr>
              <a:graphicFrameLocks noChangeAspect="1"/>
            </p:cNvGraphicFramePr>
            <p:nvPr/>
          </p:nvGraphicFramePr>
          <p:xfrm>
            <a:off x="7" y="528"/>
            <a:ext cx="111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2" r:id="rId26" imgW="1003300" imgH="241300" progId="">
                    <p:embed/>
                  </p:oleObj>
                </mc:Choice>
                <mc:Fallback>
                  <p:oleObj r:id="rId26" imgW="1003300" imgH="24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" y="528"/>
                          <a:ext cx="1115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4" name="Object 26"/>
            <p:cNvGraphicFramePr>
              <a:graphicFrameLocks noChangeAspect="1"/>
            </p:cNvGraphicFramePr>
            <p:nvPr/>
          </p:nvGraphicFramePr>
          <p:xfrm>
            <a:off x="2418" y="40"/>
            <a:ext cx="1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3" r:id="rId28" imgW="128789" imgH="180304" progId="">
                    <p:embed/>
                  </p:oleObj>
                </mc:Choice>
                <mc:Fallback>
                  <p:oleObj r:id="rId28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40"/>
                          <a:ext cx="1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5" name="Object 27"/>
            <p:cNvGraphicFramePr>
              <a:graphicFrameLocks noChangeAspect="1"/>
            </p:cNvGraphicFramePr>
            <p:nvPr/>
          </p:nvGraphicFramePr>
          <p:xfrm>
            <a:off x="1920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4" r:id="rId30" imgW="152466" imgH="406576" progId="">
                    <p:embed/>
                  </p:oleObj>
                </mc:Choice>
                <mc:Fallback>
                  <p:oleObj r:id="rId30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5" name="Group 28"/>
          <p:cNvGrpSpPr>
            <a:grpSpLocks/>
          </p:cNvGrpSpPr>
          <p:nvPr/>
        </p:nvGrpSpPr>
        <p:grpSpPr bwMode="auto">
          <a:xfrm>
            <a:off x="7327056" y="698748"/>
            <a:ext cx="4673600" cy="3162300"/>
            <a:chOff x="0" y="0"/>
            <a:chExt cx="2208" cy="1992"/>
          </a:xfrm>
        </p:grpSpPr>
        <p:sp>
          <p:nvSpPr>
            <p:cNvPr id="55306" name="Line 29"/>
            <p:cNvSpPr>
              <a:spLocks noChangeShapeType="1"/>
            </p:cNvSpPr>
            <p:nvPr/>
          </p:nvSpPr>
          <p:spPr bwMode="auto">
            <a:xfrm>
              <a:off x="0" y="384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07" name="Object 30"/>
            <p:cNvGraphicFramePr>
              <a:graphicFrameLocks noChangeAspect="1"/>
            </p:cNvGraphicFramePr>
            <p:nvPr/>
          </p:nvGraphicFramePr>
          <p:xfrm>
            <a:off x="192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5" r:id="rId31" imgW="115554" imgH="166911" progId="">
                    <p:embed/>
                  </p:oleObj>
                </mc:Choice>
                <mc:Fallback>
                  <p:oleObj r:id="rId31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8" name="Line 31"/>
            <p:cNvSpPr>
              <a:spLocks noChangeShapeType="1"/>
            </p:cNvSpPr>
            <p:nvPr/>
          </p:nvSpPr>
          <p:spPr bwMode="auto">
            <a:xfrm>
              <a:off x="576" y="0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32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10" name="Object 33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6" r:id="rId33" imgW="179672" imgH="166838" progId="">
                    <p:embed/>
                  </p:oleObj>
                </mc:Choice>
                <mc:Fallback>
                  <p:oleObj r:id="rId33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Object 34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7" r:id="rId35" imgW="154139" imgH="166984" progId="">
                    <p:embed/>
                  </p:oleObj>
                </mc:Choice>
                <mc:Fallback>
                  <p:oleObj r:id="rId35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35"/>
            <p:cNvGraphicFramePr>
              <a:graphicFrameLocks noChangeAspect="1"/>
            </p:cNvGraphicFramePr>
            <p:nvPr/>
          </p:nvGraphicFramePr>
          <p:xfrm>
            <a:off x="816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8" r:id="rId37" imgW="115554" imgH="166911" progId="">
                    <p:embed/>
                  </p:oleObj>
                </mc:Choice>
                <mc:Fallback>
                  <p:oleObj r:id="rId3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36"/>
            <p:cNvGraphicFramePr>
              <a:graphicFrameLocks noChangeAspect="1"/>
            </p:cNvGraphicFramePr>
            <p:nvPr/>
          </p:nvGraphicFramePr>
          <p:xfrm>
            <a:off x="816" y="384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9" r:id="rId38" imgW="215806" imgH="406224" progId="">
                    <p:embed/>
                  </p:oleObj>
                </mc:Choice>
                <mc:Fallback>
                  <p:oleObj r:id="rId38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84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Object 37"/>
            <p:cNvGraphicFramePr>
              <a:graphicFrameLocks noChangeAspect="1"/>
            </p:cNvGraphicFramePr>
            <p:nvPr/>
          </p:nvGraphicFramePr>
          <p:xfrm>
            <a:off x="843" y="920"/>
            <a:ext cx="17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0" r:id="rId40" imgW="152466" imgH="406576" progId="">
                    <p:embed/>
                  </p:oleObj>
                </mc:Choice>
                <mc:Fallback>
                  <p:oleObj r:id="rId40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920"/>
                          <a:ext cx="170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38"/>
            <p:cNvGraphicFramePr>
              <a:graphicFrameLocks noChangeAspect="1"/>
            </p:cNvGraphicFramePr>
            <p:nvPr/>
          </p:nvGraphicFramePr>
          <p:xfrm>
            <a:off x="1296" y="48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1" r:id="rId42" imgW="128337" imgH="166838" progId="">
                    <p:embed/>
                  </p:oleObj>
                </mc:Choice>
                <mc:Fallback>
                  <p:oleObj r:id="rId42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6" name="Object 39"/>
            <p:cNvGraphicFramePr>
              <a:graphicFrameLocks noChangeAspect="1"/>
            </p:cNvGraphicFramePr>
            <p:nvPr/>
          </p:nvGraphicFramePr>
          <p:xfrm>
            <a:off x="1776" y="72"/>
            <a:ext cx="2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2" r:id="rId44" imgW="128337" imgH="179672" progId="">
                    <p:embed/>
                  </p:oleObj>
                </mc:Choice>
                <mc:Fallback>
                  <p:oleObj r:id="rId44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"/>
                          <a:ext cx="2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7" name="Object 40"/>
            <p:cNvGraphicFramePr>
              <a:graphicFrameLocks noChangeAspect="1"/>
            </p:cNvGraphicFramePr>
            <p:nvPr/>
          </p:nvGraphicFramePr>
          <p:xfrm>
            <a:off x="192" y="1632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3" r:id="rId46" imgW="128337" imgH="166838" progId="">
                    <p:embed/>
                  </p:oleObj>
                </mc:Choice>
                <mc:Fallback>
                  <p:oleObj r:id="rId46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632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41"/>
            <p:cNvGraphicFramePr>
              <a:graphicFrameLocks noChangeAspect="1"/>
            </p:cNvGraphicFramePr>
            <p:nvPr/>
          </p:nvGraphicFramePr>
          <p:xfrm>
            <a:off x="1776" y="384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4" r:id="rId47" imgW="153533" imgH="409421" progId="">
                    <p:embed/>
                  </p:oleObj>
                </mc:Choice>
                <mc:Fallback>
                  <p:oleObj r:id="rId47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42"/>
            <p:cNvGraphicFramePr>
              <a:graphicFrameLocks noChangeAspect="1"/>
            </p:cNvGraphicFramePr>
            <p:nvPr/>
          </p:nvGraphicFramePr>
          <p:xfrm>
            <a:off x="1744" y="960"/>
            <a:ext cx="2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5" r:id="rId49" imgW="215806" imgH="406224" progId="">
                    <p:embed/>
                  </p:oleObj>
                </mc:Choice>
                <mc:Fallback>
                  <p:oleObj r:id="rId49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960"/>
                          <a:ext cx="2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43"/>
            <p:cNvGraphicFramePr>
              <a:graphicFrameLocks noChangeAspect="1"/>
            </p:cNvGraphicFramePr>
            <p:nvPr/>
          </p:nvGraphicFramePr>
          <p:xfrm>
            <a:off x="840" y="1496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6" r:id="rId50" imgW="152466" imgH="406576" progId="">
                    <p:embed/>
                  </p:oleObj>
                </mc:Choice>
                <mc:Fallback>
                  <p:oleObj r:id="rId50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496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44"/>
            <p:cNvGraphicFramePr>
              <a:graphicFrameLocks noChangeAspect="1"/>
            </p:cNvGraphicFramePr>
            <p:nvPr/>
          </p:nvGraphicFramePr>
          <p:xfrm>
            <a:off x="1296" y="1488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7" r:id="rId51" imgW="215806" imgH="406224" progId="">
                    <p:embed/>
                  </p:oleObj>
                </mc:Choice>
                <mc:Fallback>
                  <p:oleObj r:id="rId51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88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45"/>
            <p:cNvGraphicFramePr>
              <a:graphicFrameLocks noChangeAspect="1"/>
            </p:cNvGraphicFramePr>
            <p:nvPr/>
          </p:nvGraphicFramePr>
          <p:xfrm>
            <a:off x="1776" y="1656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8" r:id="rId52" imgW="128789" imgH="180304" progId="">
                    <p:embed/>
                  </p:oleObj>
                </mc:Choice>
                <mc:Fallback>
                  <p:oleObj r:id="rId52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56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Object 46"/>
            <p:cNvGraphicFramePr>
              <a:graphicFrameLocks noChangeAspect="1"/>
            </p:cNvGraphicFramePr>
            <p:nvPr/>
          </p:nvGraphicFramePr>
          <p:xfrm>
            <a:off x="179" y="566"/>
            <a:ext cx="26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79" r:id="rId53" imgW="128337" imgH="179672" progId="">
                    <p:embed/>
                  </p:oleObj>
                </mc:Choice>
                <mc:Fallback>
                  <p:oleObj r:id="rId53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566"/>
                          <a:ext cx="26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Object 47"/>
            <p:cNvGraphicFramePr>
              <a:graphicFrameLocks noChangeAspect="1"/>
            </p:cNvGraphicFramePr>
            <p:nvPr/>
          </p:nvGraphicFramePr>
          <p:xfrm>
            <a:off x="1280" y="936"/>
            <a:ext cx="22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0" r:id="rId55" imgW="215806" imgH="406224" progId="">
                    <p:embed/>
                  </p:oleObj>
                </mc:Choice>
                <mc:Fallback>
                  <p:oleObj r:id="rId55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936"/>
                          <a:ext cx="22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5" name="Object 48"/>
            <p:cNvGraphicFramePr>
              <a:graphicFrameLocks noChangeAspect="1"/>
            </p:cNvGraphicFramePr>
            <p:nvPr/>
          </p:nvGraphicFramePr>
          <p:xfrm>
            <a:off x="1312" y="560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81" r:id="rId56" imgW="128789" imgH="180304" progId="">
                    <p:embed/>
                  </p:oleObj>
                </mc:Choice>
                <mc:Fallback>
                  <p:oleObj r:id="rId56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60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832304" y="458112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注意与边缘分布的区别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1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3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76424" y="4286104"/>
            <a:ext cx="8524099" cy="7694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4400" dirty="0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1200" y="674693"/>
            <a:ext cx="111454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把三个球</a:t>
            </a:r>
            <a:r>
              <a:rPr lang="zh-CN" altLang="en-US" sz="2800" dirty="0">
                <a:solidFill>
                  <a:srgbClr val="C00000"/>
                </a:solidFill>
                <a:ea typeface="+mn-ea"/>
                <a:cs typeface="Times New Roman" pitchFamily="18" charset="0"/>
              </a:rPr>
              <a:t>等可能地</a:t>
            </a:r>
            <a:r>
              <a:rPr lang="zh-CN" altLang="en-US" sz="2800" dirty="0">
                <a:ea typeface="+mn-ea"/>
                <a:cs typeface="Times New Roman" pitchFamily="18" charset="0"/>
              </a:rPr>
              <a:t>放入编号为 1, </a:t>
            </a:r>
            <a:r>
              <a:rPr lang="zh-CN" altLang="en-US" sz="2800" dirty="0" smtClean="0">
                <a:ea typeface="+mn-ea"/>
                <a:cs typeface="Times New Roman" pitchFamily="18" charset="0"/>
              </a:rPr>
              <a:t>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2, 3 的三个盒子中,  每盒可容球数</a:t>
            </a:r>
            <a:r>
              <a:rPr lang="zh-CN" altLang="en-US" sz="2800" dirty="0" smtClean="0">
                <a:ea typeface="+mn-ea"/>
                <a:cs typeface="Times New Roman" pitchFamily="18" charset="0"/>
              </a:rPr>
              <a:t>无限</a:t>
            </a:r>
            <a:r>
              <a:rPr lang="zh-CN" altLang="en-US" sz="2800" dirty="0">
                <a:ea typeface="+mn-ea"/>
                <a:cs typeface="Times New Roman" pitchFamily="18" charset="0"/>
              </a:rPr>
              <a:t>. 记 </a:t>
            </a:r>
            <a:r>
              <a:rPr lang="en-US" altLang="zh-CN" sz="2800" i="1" dirty="0">
                <a:ea typeface="+mn-ea"/>
                <a:cs typeface="Times New Roman" pitchFamily="18" charset="0"/>
              </a:rPr>
              <a:t>X 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为落入 1 号盒的球数, </a:t>
            </a:r>
            <a:r>
              <a:rPr lang="en-US" altLang="zh-CN" sz="2800" i="1" dirty="0">
                <a:ea typeface="+mn-ea"/>
                <a:cs typeface="Times New Roman" pitchFamily="18" charset="0"/>
              </a:rPr>
              <a:t>Y </a:t>
            </a:r>
            <a:r>
              <a:rPr lang="zh-CN" altLang="en-US" sz="2800" dirty="0" smtClean="0">
                <a:ea typeface="+mn-ea"/>
                <a:cs typeface="Times New Roman" pitchFamily="18" charset="0"/>
              </a:rPr>
              <a:t>为落入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2 号盒的球数，求</a:t>
            </a:r>
            <a:endParaRPr lang="en-US" altLang="zh-CN" sz="2800" dirty="0">
              <a:ea typeface="+mn-ea"/>
              <a:cs typeface="Times New Roman" pitchFamily="18" charset="0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95468" y="1721407"/>
            <a:ext cx="58908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marL="457200" indent="-457200" eaLnBrk="1" hangingPunct="1"/>
            <a:r>
              <a:rPr lang="zh-CN" altLang="en-US" sz="2800" dirty="0">
                <a:ea typeface="+mn-ea"/>
                <a:cs typeface="Times New Roman" pitchFamily="18" charset="0"/>
              </a:rPr>
              <a:t>(1) 在</a:t>
            </a:r>
            <a:r>
              <a:rPr lang="en-US" altLang="zh-CN" sz="2800" dirty="0">
                <a:ea typeface="+mn-ea"/>
                <a:cs typeface="Times New Roman" pitchFamily="18" charset="0"/>
              </a:rPr>
              <a:t>Y = 0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的条件下，</a:t>
            </a:r>
            <a:r>
              <a:rPr lang="en-US" altLang="zh-CN" sz="2800" dirty="0">
                <a:ea typeface="+mn-ea"/>
                <a:cs typeface="Times New Roman" pitchFamily="18" charset="0"/>
              </a:rPr>
              <a:t>X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的分布律；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295467" y="2388643"/>
            <a:ext cx="5711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marL="457200" indent="-457200" eaLnBrk="1" hangingPunct="1"/>
            <a:r>
              <a:rPr lang="zh-CN" altLang="en-US" sz="2800" dirty="0">
                <a:ea typeface="+mn-ea"/>
                <a:cs typeface="Times New Roman" pitchFamily="18" charset="0"/>
              </a:rPr>
              <a:t>(2) 在 </a:t>
            </a:r>
            <a:r>
              <a:rPr lang="en-US" altLang="zh-CN" sz="2800" dirty="0">
                <a:ea typeface="+mn-ea"/>
                <a:cs typeface="Times New Roman" pitchFamily="18" charset="0"/>
              </a:rPr>
              <a:t>X = 2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的条件下，</a:t>
            </a:r>
            <a:r>
              <a:rPr lang="en-US" altLang="zh-CN" sz="2800" dirty="0">
                <a:ea typeface="+mn-ea"/>
                <a:cs typeface="Times New Roman" pitchFamily="18" charset="0"/>
              </a:rPr>
              <a:t>Y </a:t>
            </a:r>
            <a:r>
              <a:rPr lang="zh-CN" altLang="en-US" sz="2800" dirty="0">
                <a:ea typeface="+mn-ea"/>
                <a:cs typeface="Times New Roman" pitchFamily="18" charset="0"/>
              </a:rPr>
              <a:t>的分布律.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1201" y="2953438"/>
            <a:ext cx="73436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marL="457200" indent="-457200" eaLnBrk="1" hangingPunct="1"/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分析</a:t>
            </a:r>
            <a:r>
              <a:rPr lang="zh-CN" altLang="en-US" sz="2800" dirty="0">
                <a:ea typeface="+mn-ea"/>
                <a:cs typeface="Times New Roman" pitchFamily="18" charset="0"/>
              </a:rPr>
              <a:t>   </a:t>
            </a:r>
            <a:r>
              <a:rPr lang="zh-CN" altLang="en-US" sz="2600" dirty="0">
                <a:ea typeface="+mn-ea"/>
                <a:cs typeface="Times New Roman" pitchFamily="18" charset="0"/>
              </a:rPr>
              <a:t>本题需先求联合分布</a:t>
            </a:r>
            <a:r>
              <a:rPr lang="en-US" altLang="zh-CN" sz="2600" dirty="0">
                <a:ea typeface="+mn-ea"/>
                <a:cs typeface="Times New Roman" pitchFamily="18" charset="0"/>
              </a:rPr>
              <a:t>, </a:t>
            </a:r>
            <a:r>
              <a:rPr lang="zh-CN" altLang="en-US" sz="2600" dirty="0">
                <a:ea typeface="+mn-ea"/>
                <a:cs typeface="Times New Roman" pitchFamily="18" charset="0"/>
              </a:rPr>
              <a:t>然后</a:t>
            </a:r>
            <a:r>
              <a:rPr lang="zh-CN" altLang="en-US" sz="2600" dirty="0" smtClean="0">
                <a:ea typeface="+mn-ea"/>
                <a:cs typeface="Times New Roman" pitchFamily="18" charset="0"/>
              </a:rPr>
              <a:t>求</a:t>
            </a:r>
            <a:r>
              <a:rPr lang="zh-CN" altLang="en-US" sz="2600" dirty="0">
                <a:cs typeface="Times New Roman" pitchFamily="18" charset="0"/>
              </a:rPr>
              <a:t>出边缘分布，</a:t>
            </a:r>
            <a:endParaRPr lang="zh-CN" altLang="en-US" sz="2600" dirty="0">
              <a:ea typeface="+mn-ea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95467" y="3538214"/>
            <a:ext cx="997674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ea typeface="+mn-ea"/>
                <a:cs typeface="Times New Roman" pitchFamily="18" charset="0"/>
              </a:rPr>
              <a:t>两者</a:t>
            </a:r>
            <a:r>
              <a:rPr lang="zh-CN" altLang="en-US" sz="2600" dirty="0">
                <a:ea typeface="+mn-ea"/>
                <a:cs typeface="Times New Roman" pitchFamily="18" charset="0"/>
              </a:rPr>
              <a:t>相除得条件分布，</a:t>
            </a:r>
            <a:r>
              <a:rPr lang="zh-CN" altLang="en-US" sz="2600" dirty="0" smtClean="0">
                <a:solidFill>
                  <a:srgbClr val="FF0000"/>
                </a:solidFill>
                <a:ea typeface="+mn-ea"/>
                <a:cs typeface="Times New Roman" pitchFamily="18" charset="0"/>
              </a:rPr>
              <a:t>联合</a:t>
            </a:r>
            <a:r>
              <a:rPr lang="zh-CN" altLang="en-US" sz="2600" dirty="0" smtClean="0">
                <a:solidFill>
                  <a:srgbClr val="FF0000"/>
                </a:solidFill>
                <a:cs typeface="Times New Roman" pitchFamily="18" charset="0"/>
              </a:rPr>
              <a:t>分布律</a:t>
            </a:r>
            <a:r>
              <a:rPr lang="zh-CN" altLang="en-US" sz="2600" dirty="0" smtClean="0">
                <a:cs typeface="Times New Roman" pitchFamily="18" charset="0"/>
              </a:rPr>
              <a:t>由乘法</a:t>
            </a:r>
            <a:r>
              <a:rPr lang="zh-CN" altLang="en-US" sz="2600" dirty="0">
                <a:cs typeface="Times New Roman" pitchFamily="18" charset="0"/>
              </a:rPr>
              <a:t>公式</a:t>
            </a:r>
            <a:r>
              <a:rPr lang="zh-CN" altLang="en-US" sz="2600" dirty="0" smtClean="0">
                <a:cs typeface="Times New Roman" pitchFamily="18" charset="0"/>
              </a:rPr>
              <a:t>求得</a:t>
            </a:r>
            <a:r>
              <a:rPr lang="en-US" altLang="zh-CN" sz="2600" dirty="0" smtClean="0">
                <a:cs typeface="Times New Roman" pitchFamily="18" charset="0"/>
              </a:rPr>
              <a:t>:</a:t>
            </a:r>
            <a:endParaRPr lang="en-US" altLang="zh-CN" sz="2600" dirty="0"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32156"/>
              </p:ext>
            </p:extLst>
          </p:nvPr>
        </p:nvGraphicFramePr>
        <p:xfrm>
          <a:off x="2383856" y="4306445"/>
          <a:ext cx="8319907" cy="65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4" imgW="6658003" imgH="495247" progId="Equation.3">
                  <p:embed/>
                </p:oleObj>
              </mc:Choice>
              <mc:Fallback>
                <p:oleObj name="Equation" r:id="rId4" imgW="6658003" imgH="4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856" y="4306445"/>
                        <a:ext cx="8319907" cy="655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428969" y="517936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其中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92913"/>
              </p:ext>
            </p:extLst>
          </p:nvPr>
        </p:nvGraphicFramePr>
        <p:xfrm>
          <a:off x="2734650" y="5179360"/>
          <a:ext cx="3263927" cy="592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Equation" r:id="rId6" imgW="914570" imgH="190447" progId="Equation.DSMT4">
                  <p:embed/>
                </p:oleObj>
              </mc:Choice>
              <mc:Fallback>
                <p:oleObj name="Equation" r:id="rId6" imgW="914570" imgH="190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650" y="5179360"/>
                        <a:ext cx="3263927" cy="592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32243"/>
              </p:ext>
            </p:extLst>
          </p:nvPr>
        </p:nvGraphicFramePr>
        <p:xfrm>
          <a:off x="2735627" y="5794374"/>
          <a:ext cx="4685171" cy="7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8" imgW="1476281" imgH="247624" progId="Equation.DSMT4">
                  <p:embed/>
                </p:oleObj>
              </mc:Choice>
              <mc:Fallback>
                <p:oleObj name="Equation" r:id="rId8" imgW="1476281" imgH="247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627" y="5794374"/>
                        <a:ext cx="4685171" cy="73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3352830" y="5912077"/>
            <a:ext cx="1091637" cy="43204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10" grpId="0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711200" y="993706"/>
            <a:ext cx="2621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FF"/>
                </a:solidFill>
                <a:ea typeface="黑体" pitchFamily="49" charset="-122"/>
              </a:rPr>
              <a:t>解</a:t>
            </a:r>
            <a:r>
              <a:rPr lang="zh-CN" altLang="en-US" b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4000" b="1" dirty="0">
                <a:solidFill>
                  <a:schemeClr val="bg2"/>
                </a:solidFill>
                <a:ea typeface="黑体" pitchFamily="49" charset="-122"/>
              </a:rPr>
              <a:t> </a:t>
            </a:r>
            <a:r>
              <a:rPr lang="zh-CN" altLang="en-US" sz="2800" dirty="0"/>
              <a:t>联合分布为</a:t>
            </a:r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12302"/>
              </p:ext>
            </p:extLst>
          </p:nvPr>
        </p:nvGraphicFramePr>
        <p:xfrm>
          <a:off x="1679510" y="1844825"/>
          <a:ext cx="8448079" cy="63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3" imgW="6658003" imgH="495247" progId="Equation.3">
                  <p:embed/>
                </p:oleObj>
              </mc:Choice>
              <mc:Fallback>
                <p:oleObj name="Equation" r:id="rId3" imgW="6658003" imgH="4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10" y="1844825"/>
                        <a:ext cx="8448079" cy="635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817045"/>
              </p:ext>
            </p:extLst>
          </p:nvPr>
        </p:nvGraphicFramePr>
        <p:xfrm>
          <a:off x="4819113" y="2775724"/>
          <a:ext cx="6639520" cy="130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5" imgW="2095679" imgH="457410" progId="Equation.3">
                  <p:embed/>
                </p:oleObj>
              </mc:Choice>
              <mc:Fallback>
                <p:oleObj name="Equation" r:id="rId5" imgW="2095679" imgH="4574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113" y="2775724"/>
                        <a:ext cx="6639520" cy="1301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711200" y="4986754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>
                <a:latin typeface="+mn-ea"/>
                <a:ea typeface="+mn-ea"/>
              </a:rPr>
              <a:t>其联合分布与边缘分布如下表所示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19937" y="4201924"/>
                <a:ext cx="4265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𝑗</m:t>
                    </m:r>
                    <m:r>
                      <a:rPr lang="en-US" altLang="zh-CN" sz="2800" b="0" i="1" smtClean="0">
                        <a:latin typeface="Cambria Math"/>
                      </a:rPr>
                      <m:t>=0,…,3−</m:t>
                    </m:r>
                    <m:r>
                      <a:rPr lang="en-US" altLang="zh-CN" sz="2800" b="0" i="1" smtClean="0">
                        <a:latin typeface="Cambria Math"/>
                      </a:rPr>
                      <m:t>𝑖</m:t>
                    </m:r>
                    <m:r>
                      <a:rPr lang="en-US" altLang="zh-CN" sz="2800" b="0" i="1" smtClean="0">
                        <a:latin typeface="Cambria Math"/>
                      </a:rPr>
                      <m:t>; </m:t>
                    </m:r>
                    <m:r>
                      <a:rPr lang="en-US" altLang="zh-CN" sz="2800" b="0" i="1" smtClean="0">
                        <a:latin typeface="Cambria Math"/>
                      </a:rPr>
                      <m:t>𝑖</m:t>
                    </m:r>
                    <m:r>
                      <a:rPr lang="en-US" altLang="zh-CN" sz="2800" b="0" i="1" smtClean="0">
                        <a:latin typeface="Cambria Math"/>
                      </a:rPr>
                      <m:t>=0,1,2,3</m:t>
                    </m:r>
                  </m:oMath>
                </a14:m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201924"/>
                <a:ext cx="4265655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1628" r="-200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73C9FF1-8410-4815-ACAE-8E7041144AC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4" grpId="0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812800" y="304800"/>
            <a:ext cx="10619317" cy="6330950"/>
            <a:chOff x="384" y="172"/>
            <a:chExt cx="4992" cy="3956"/>
          </a:xfrm>
        </p:grpSpPr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384" y="3456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4464" y="192"/>
              <a:ext cx="0" cy="3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728" y="192"/>
              <a:ext cx="0" cy="3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1056" y="192"/>
              <a:ext cx="67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84" y="384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351" y="172"/>
              <a:ext cx="2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sz="3600" b="1" i="1" dirty="0"/>
                <a:t>X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644" y="565"/>
              <a:ext cx="2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sz="3600" b="1" i="1" dirty="0"/>
                <a:t>Y 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00" y="237"/>
              <a:ext cx="27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sz="3600" b="1" i="1" dirty="0" err="1"/>
                <a:t>p</a:t>
              </a:r>
              <a:r>
                <a:rPr lang="en-US" altLang="zh-CN" sz="3600" b="1" i="1" baseline="-25000" dirty="0" err="1"/>
                <a:t>ij</a:t>
              </a:r>
              <a:endParaRPr lang="en-US" altLang="zh-CN" sz="3600" b="1" i="1" dirty="0"/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267200" y="554719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3600" b="1" dirty="0"/>
              <a:t>0     </a:t>
            </a:r>
            <a:r>
              <a:rPr lang="zh-CN" altLang="en-US" sz="3600" b="1" dirty="0" smtClean="0"/>
              <a:t> </a:t>
            </a:r>
            <a:r>
              <a:rPr lang="zh-CN" altLang="en-US" sz="3600" b="1" dirty="0"/>
              <a:t>1   </a:t>
            </a:r>
            <a:r>
              <a:rPr lang="zh-CN" altLang="en-US" sz="3600" b="1" dirty="0" smtClean="0"/>
              <a:t>    </a:t>
            </a:r>
            <a:r>
              <a:rPr lang="zh-CN" altLang="en-US" sz="3600" b="1" dirty="0"/>
              <a:t>2    </a:t>
            </a:r>
            <a:r>
              <a:rPr lang="zh-CN" altLang="en-US" sz="3600" b="1" dirty="0" smtClean="0"/>
              <a:t>   3</a:t>
            </a:r>
            <a:endParaRPr lang="zh-CN" altLang="en-US" sz="3600" b="1" dirty="0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390651" y="1692275"/>
            <a:ext cx="4154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3600" b="1"/>
              <a:t>0</a:t>
            </a:r>
          </a:p>
          <a:p>
            <a:pPr algn="l" eaLnBrk="1" hangingPunct="1">
              <a:lnSpc>
                <a:spcPct val="200000"/>
              </a:lnSpc>
            </a:pPr>
            <a:r>
              <a:rPr lang="zh-CN" altLang="en-US" sz="3600" b="1"/>
              <a:t>1</a:t>
            </a:r>
          </a:p>
          <a:p>
            <a:pPr algn="l" eaLnBrk="1" hangingPunct="1">
              <a:lnSpc>
                <a:spcPct val="200000"/>
              </a:lnSpc>
            </a:pPr>
            <a:r>
              <a:rPr lang="zh-CN" altLang="en-US" sz="3600" b="1"/>
              <a:t>2</a:t>
            </a:r>
          </a:p>
          <a:p>
            <a:pPr algn="l" eaLnBrk="1" hangingPunct="1">
              <a:lnSpc>
                <a:spcPct val="200000"/>
              </a:lnSpc>
            </a:pPr>
            <a:r>
              <a:rPr lang="zh-CN" altLang="en-US" sz="3600" b="1"/>
              <a:t>3</a:t>
            </a:r>
          </a:p>
        </p:txBody>
      </p:sp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8432801" y="5486400"/>
          <a:ext cx="6328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0" name="Equation" r:id="rId3" imgW="457285" imgH="933319" progId="Equation.3">
                  <p:embed/>
                </p:oleObj>
              </mc:Choice>
              <mc:Fallback>
                <p:oleObj name="Equation" r:id="rId3" imgW="457285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1" y="5486400"/>
                        <a:ext cx="6328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9956801" y="4410075"/>
          <a:ext cx="6328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1" name="Equation" r:id="rId5" imgW="457285" imgH="933319" progId="Equation.3">
                  <p:embed/>
                </p:oleObj>
              </mc:Choice>
              <mc:Fallback>
                <p:oleObj name="Equation" r:id="rId5" imgW="457285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801" y="4410075"/>
                        <a:ext cx="6328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4017434" y="1500188"/>
            <a:ext cx="732367" cy="3878262"/>
            <a:chOff x="1898" y="945"/>
            <a:chExt cx="344" cy="2424"/>
          </a:xfrm>
        </p:grpSpPr>
        <p:graphicFrame>
          <p:nvGraphicFramePr>
            <p:cNvPr id="42" name="Object 18"/>
            <p:cNvGraphicFramePr>
              <a:graphicFrameLocks noChangeAspect="1"/>
            </p:cNvGraphicFramePr>
            <p:nvPr/>
          </p:nvGraphicFramePr>
          <p:xfrm>
            <a:off x="1946" y="945"/>
            <a:ext cx="29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2" name="Equation" r:id="rId7" imgW="457285" imgH="933319" progId="Equation.3">
                    <p:embed/>
                  </p:oleObj>
                </mc:Choice>
                <mc:Fallback>
                  <p:oleObj name="Equation" r:id="rId7" imgW="457285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945"/>
                          <a:ext cx="29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9"/>
            <p:cNvGraphicFramePr>
              <a:graphicFrameLocks noChangeAspect="1"/>
            </p:cNvGraphicFramePr>
            <p:nvPr/>
          </p:nvGraphicFramePr>
          <p:xfrm>
            <a:off x="1898" y="2777"/>
            <a:ext cx="29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3" name="Equation" r:id="rId9" imgW="457285" imgH="933319" progId="Equation.3">
                    <p:embed/>
                  </p:oleObj>
                </mc:Choice>
                <mc:Fallback>
                  <p:oleObj name="Equation" r:id="rId9" imgW="457285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777"/>
                          <a:ext cx="29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0"/>
            <p:cNvGraphicFramePr>
              <a:graphicFrameLocks noChangeAspect="1"/>
            </p:cNvGraphicFramePr>
            <p:nvPr/>
          </p:nvGraphicFramePr>
          <p:xfrm>
            <a:off x="1994" y="1554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4" name="Equation" r:id="rId11" imgW="228643" imgH="933319" progId="Equation.3">
                    <p:embed/>
                  </p:oleObj>
                </mc:Choice>
                <mc:Fallback>
                  <p:oleObj name="Equation" r:id="rId11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1554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1"/>
            <p:cNvGraphicFramePr>
              <a:graphicFrameLocks noChangeAspect="1"/>
            </p:cNvGraphicFramePr>
            <p:nvPr/>
          </p:nvGraphicFramePr>
          <p:xfrm>
            <a:off x="1994" y="2145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5" name="Equation" r:id="rId13" imgW="228643" imgH="933319" progId="Equation.3">
                    <p:embed/>
                  </p:oleObj>
                </mc:Choice>
                <mc:Fallback>
                  <p:oleObj name="Equation" r:id="rId13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4" y="2145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22"/>
          <p:cNvGrpSpPr>
            <a:grpSpLocks/>
          </p:cNvGrpSpPr>
          <p:nvPr/>
        </p:nvGrpSpPr>
        <p:grpSpPr bwMode="auto">
          <a:xfrm>
            <a:off x="8208434" y="1500188"/>
            <a:ext cx="651933" cy="3698912"/>
            <a:chOff x="3878" y="945"/>
            <a:chExt cx="306" cy="2312"/>
          </a:xfrm>
        </p:grpSpPr>
        <p:graphicFrame>
          <p:nvGraphicFramePr>
            <p:cNvPr id="47" name="Object 23"/>
            <p:cNvGraphicFramePr>
              <a:graphicFrameLocks noChangeAspect="1"/>
            </p:cNvGraphicFramePr>
            <p:nvPr/>
          </p:nvGraphicFramePr>
          <p:xfrm>
            <a:off x="3888" y="945"/>
            <a:ext cx="29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6" name="Equation" r:id="rId15" imgW="457285" imgH="933319" progId="Equation.3">
                    <p:embed/>
                  </p:oleObj>
                </mc:Choice>
                <mc:Fallback>
                  <p:oleObj name="Equation" r:id="rId15" imgW="457285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945"/>
                          <a:ext cx="29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878" y="1636"/>
              <a:ext cx="1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3888" y="2227"/>
              <a:ext cx="1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888" y="2853"/>
              <a:ext cx="1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</p:grpSp>
      <p:grpSp>
        <p:nvGrpSpPr>
          <p:cNvPr id="51" name="Group 27"/>
          <p:cNvGrpSpPr>
            <a:grpSpLocks/>
          </p:cNvGrpSpPr>
          <p:nvPr/>
        </p:nvGrpSpPr>
        <p:grpSpPr bwMode="auto">
          <a:xfrm>
            <a:off x="6807207" y="1500188"/>
            <a:ext cx="424968" cy="3698912"/>
            <a:chOff x="3216" y="945"/>
            <a:chExt cx="200" cy="2312"/>
          </a:xfrm>
        </p:grpSpPr>
        <p:graphicFrame>
          <p:nvGraphicFramePr>
            <p:cNvPr id="52" name="Object 28"/>
            <p:cNvGraphicFramePr>
              <a:graphicFrameLocks noChangeAspect="1"/>
            </p:cNvGraphicFramePr>
            <p:nvPr/>
          </p:nvGraphicFramePr>
          <p:xfrm>
            <a:off x="3264" y="945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7" name="Equation" r:id="rId17" imgW="228643" imgH="933319" progId="Equation.3">
                    <p:embed/>
                  </p:oleObj>
                </mc:Choice>
                <mc:Fallback>
                  <p:oleObj name="Equation" r:id="rId17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45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9"/>
            <p:cNvGraphicFramePr>
              <a:graphicFrameLocks noChangeAspect="1"/>
            </p:cNvGraphicFramePr>
            <p:nvPr/>
          </p:nvGraphicFramePr>
          <p:xfrm>
            <a:off x="3251" y="1555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8" name="Equation" r:id="rId19" imgW="228643" imgH="933319" progId="Equation.3">
                    <p:embed/>
                  </p:oleObj>
                </mc:Choice>
                <mc:Fallback>
                  <p:oleObj name="Equation" r:id="rId19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555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3216" y="2227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3216" y="2853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</p:grpSp>
      <p:grpSp>
        <p:nvGrpSpPr>
          <p:cNvPr id="56" name="Group 32"/>
          <p:cNvGrpSpPr>
            <a:grpSpLocks/>
          </p:cNvGrpSpPr>
          <p:nvPr/>
        </p:nvGrpSpPr>
        <p:grpSpPr bwMode="auto">
          <a:xfrm>
            <a:off x="5458878" y="1500188"/>
            <a:ext cx="452590" cy="3698912"/>
            <a:chOff x="2579" y="945"/>
            <a:chExt cx="213" cy="2312"/>
          </a:xfrm>
        </p:grpSpPr>
        <p:graphicFrame>
          <p:nvGraphicFramePr>
            <p:cNvPr id="57" name="Object 33"/>
            <p:cNvGraphicFramePr>
              <a:graphicFrameLocks noChangeAspect="1"/>
            </p:cNvGraphicFramePr>
            <p:nvPr/>
          </p:nvGraphicFramePr>
          <p:xfrm>
            <a:off x="2622" y="2145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9" name="Equation" r:id="rId21" imgW="228643" imgH="933319" progId="Equation.3">
                    <p:embed/>
                  </p:oleObj>
                </mc:Choice>
                <mc:Fallback>
                  <p:oleObj name="Equation" r:id="rId21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2145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34"/>
            <p:cNvGraphicFramePr>
              <a:graphicFrameLocks noChangeAspect="1"/>
            </p:cNvGraphicFramePr>
            <p:nvPr/>
          </p:nvGraphicFramePr>
          <p:xfrm>
            <a:off x="2640" y="945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0" name="Equation" r:id="rId23" imgW="228643" imgH="933319" progId="Equation.3">
                    <p:embed/>
                  </p:oleObj>
                </mc:Choice>
                <mc:Fallback>
                  <p:oleObj name="Equation" r:id="rId23" imgW="228643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45"/>
                          <a:ext cx="15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5"/>
            <p:cNvGraphicFramePr>
              <a:graphicFrameLocks noChangeAspect="1"/>
            </p:cNvGraphicFramePr>
            <p:nvPr/>
          </p:nvGraphicFramePr>
          <p:xfrm>
            <a:off x="2629" y="1555"/>
            <a:ext cx="1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1" name="Equation" r:id="rId25" imgW="247591" imgH="933319" progId="Equation.3">
                    <p:embed/>
                  </p:oleObj>
                </mc:Choice>
                <mc:Fallback>
                  <p:oleObj name="Equation" r:id="rId25" imgW="247591" imgH="9333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555"/>
                          <a:ext cx="16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 Box 36"/>
            <p:cNvSpPr txBox="1">
              <a:spLocks noChangeArrowheads="1"/>
            </p:cNvSpPr>
            <p:nvPr/>
          </p:nvSpPr>
          <p:spPr bwMode="auto">
            <a:xfrm>
              <a:off x="2579" y="2853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3600"/>
                <a:t>0</a:t>
              </a:r>
            </a:p>
          </p:txBody>
        </p:sp>
      </p:grp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198034" y="5657850"/>
            <a:ext cx="16467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3600" b="1" i="1"/>
              <a:t>p</a:t>
            </a:r>
            <a:r>
              <a:rPr lang="en-US" altLang="zh-CN" sz="3600" b="1" i="1" baseline="-25000"/>
              <a:t>i•</a:t>
            </a:r>
            <a:endParaRPr lang="en-US" altLang="zh-CN" sz="3600" b="1" i="1"/>
          </a:p>
        </p:txBody>
      </p:sp>
      <p:graphicFrame>
        <p:nvGraphicFramePr>
          <p:cNvPr id="62" name="Object 38"/>
          <p:cNvGraphicFramePr>
            <a:graphicFrameLocks noChangeAspect="1"/>
          </p:cNvGraphicFramePr>
          <p:nvPr/>
        </p:nvGraphicFramePr>
        <p:xfrm>
          <a:off x="4064001" y="5562600"/>
          <a:ext cx="6328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2" name="Equation" r:id="rId27" imgW="457285" imgH="933319" progId="Equation.3">
                  <p:embed/>
                </p:oleObj>
              </mc:Choice>
              <mc:Fallback>
                <p:oleObj name="Equation" r:id="rId27" imgW="457285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1" y="5562600"/>
                        <a:ext cx="6328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39"/>
          <p:cNvGraphicFramePr>
            <a:graphicFrameLocks noChangeAspect="1"/>
          </p:cNvGraphicFramePr>
          <p:nvPr/>
        </p:nvGraphicFramePr>
        <p:xfrm>
          <a:off x="9956801" y="1524000"/>
          <a:ext cx="6328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3" name="Equation" r:id="rId29" imgW="457285" imgH="933319" progId="Equation.3">
                  <p:embed/>
                </p:oleObj>
              </mc:Choice>
              <mc:Fallback>
                <p:oleObj name="Equation" r:id="rId29" imgW="457285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801" y="1524000"/>
                        <a:ext cx="6328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0"/>
          <p:cNvGraphicFramePr>
            <a:graphicFrameLocks noChangeAspect="1"/>
          </p:cNvGraphicFramePr>
          <p:nvPr/>
        </p:nvGraphicFramePr>
        <p:xfrm>
          <a:off x="6908800" y="5562600"/>
          <a:ext cx="3407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4" name="Equation" r:id="rId31" imgW="247591" imgH="933319" progId="Equation.3">
                  <p:embed/>
                </p:oleObj>
              </mc:Choice>
              <mc:Fallback>
                <p:oleObj name="Equation" r:id="rId31" imgW="247591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562600"/>
                        <a:ext cx="3407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1"/>
          <p:cNvGraphicFramePr>
            <a:graphicFrameLocks noChangeAspect="1"/>
          </p:cNvGraphicFramePr>
          <p:nvPr/>
        </p:nvGraphicFramePr>
        <p:xfrm>
          <a:off x="10058400" y="3429000"/>
          <a:ext cx="340784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5" name="Equation" r:id="rId33" imgW="247591" imgH="933319" progId="Equation.3">
                  <p:embed/>
                </p:oleObj>
              </mc:Choice>
              <mc:Fallback>
                <p:oleObj name="Equation" r:id="rId33" imgW="247591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3429000"/>
                        <a:ext cx="340784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42"/>
          <p:cNvGraphicFramePr>
            <a:graphicFrameLocks noChangeAspect="1"/>
          </p:cNvGraphicFramePr>
          <p:nvPr/>
        </p:nvGraphicFramePr>
        <p:xfrm>
          <a:off x="5505451" y="5541964"/>
          <a:ext cx="34078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6" name="Equation" r:id="rId35" imgW="247591" imgH="933319" progId="Equation.3">
                  <p:embed/>
                </p:oleObj>
              </mc:Choice>
              <mc:Fallback>
                <p:oleObj name="Equation" r:id="rId35" imgW="247591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1" y="5541964"/>
                        <a:ext cx="34078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43"/>
          <p:cNvGraphicFramePr>
            <a:graphicFrameLocks noChangeAspect="1"/>
          </p:cNvGraphicFramePr>
          <p:nvPr/>
        </p:nvGraphicFramePr>
        <p:xfrm>
          <a:off x="10058400" y="2500314"/>
          <a:ext cx="340784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7" name="Equation" r:id="rId37" imgW="247591" imgH="933319" progId="Equation.3">
                  <p:embed/>
                </p:oleObj>
              </mc:Choice>
              <mc:Fallback>
                <p:oleObj name="Equation" r:id="rId37" imgW="247591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0" y="2500314"/>
                        <a:ext cx="340784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44"/>
          <p:cNvSpPr txBox="1">
            <a:spLocks noChangeArrowheads="1"/>
          </p:cNvSpPr>
          <p:nvPr/>
        </p:nvSpPr>
        <p:spPr bwMode="auto">
          <a:xfrm>
            <a:off x="9935634" y="5759450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3600"/>
              <a:t>1</a:t>
            </a:r>
          </a:p>
        </p:txBody>
      </p:sp>
      <p:sp>
        <p:nvSpPr>
          <p:cNvPr id="69" name="Text Box 45"/>
          <p:cNvSpPr txBox="1">
            <a:spLocks noChangeArrowheads="1"/>
          </p:cNvSpPr>
          <p:nvPr/>
        </p:nvSpPr>
        <p:spPr bwMode="auto">
          <a:xfrm>
            <a:off x="9834034" y="463620"/>
            <a:ext cx="164676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3600" b="1" i="1" dirty="0"/>
              <a:t>p</a:t>
            </a:r>
            <a:r>
              <a:rPr lang="en-US" altLang="zh-CN" sz="3600" b="1" i="1" baseline="-25000" dirty="0"/>
              <a:t>• j</a:t>
            </a:r>
            <a:endParaRPr lang="en-US" altLang="zh-CN" sz="3600" b="1" i="1" dirty="0"/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6502400" y="1524000"/>
            <a:ext cx="1219200" cy="5105400"/>
          </a:xfrm>
          <a:prstGeom prst="rect">
            <a:avLst/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3759200" y="1524000"/>
            <a:ext cx="6908800" cy="1066800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73C9FF1-8410-4815-ACAE-8E7041144AC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9" grpId="0" autoUpdateAnimBg="0"/>
      <p:bldP spid="61" grpId="0" autoUpdateAnimBg="0"/>
      <p:bldP spid="68" grpId="0" autoUpdateAnimBg="0"/>
      <p:bldP spid="69" grpId="0" autoUpdateAnimBg="0"/>
      <p:bldP spid="70" grpId="0" animBg="1"/>
      <p:bldP spid="7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59051" y="4419601"/>
            <a:ext cx="7537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4000" i="1" dirty="0">
                <a:solidFill>
                  <a:srgbClr val="FFFFFF"/>
                </a:solidFill>
              </a:rPr>
              <a:t> </a:t>
            </a:r>
            <a:r>
              <a:rPr lang="en-US" altLang="zh-CN" sz="4000" i="1" dirty="0"/>
              <a:t>X</a:t>
            </a:r>
            <a:r>
              <a:rPr lang="en-US" altLang="zh-CN" sz="4000" i="1" dirty="0">
                <a:solidFill>
                  <a:schemeClr val="bg2"/>
                </a:solidFill>
              </a:rPr>
              <a:t> 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016000" y="5410200"/>
          <a:ext cx="3657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4" name="Equation" r:id="rId3" imgW="971415" imgH="247624" progId="Equation.3">
                  <p:embed/>
                </p:oleObj>
              </mc:Choice>
              <mc:Fallback>
                <p:oleObj name="Equation" r:id="rId3" imgW="971415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410200"/>
                        <a:ext cx="3657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86401" y="4419600"/>
            <a:ext cx="39036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4000" dirty="0"/>
              <a:t>0       1       2     </a:t>
            </a:r>
            <a:r>
              <a:rPr lang="zh-CN" altLang="en-US" sz="4000" dirty="0" smtClean="0"/>
              <a:t>  </a:t>
            </a:r>
            <a:r>
              <a:rPr lang="zh-CN" altLang="en-US" sz="4000" dirty="0"/>
              <a:t>3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181600" y="5486400"/>
          <a:ext cx="97366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5" name="Equation" r:id="rId5" imgW="247591" imgH="171529" progId="Equation.3">
                  <p:embed/>
                </p:oleObj>
              </mc:Choice>
              <mc:Fallback>
                <p:oleObj name="Equation" r:id="rId5" imgW="247591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97366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6604000" y="5486401"/>
          <a:ext cx="1219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6" name="Equation" r:id="rId7" imgW="257275" imgH="171529" progId="Equation.3">
                  <p:embed/>
                </p:oleObj>
              </mc:Choice>
              <mc:Fallback>
                <p:oleObj name="Equation" r:id="rId7" imgW="257275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486401"/>
                        <a:ext cx="1219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119583"/>
              </p:ext>
            </p:extLst>
          </p:nvPr>
        </p:nvGraphicFramePr>
        <p:xfrm>
          <a:off x="10019688" y="5442858"/>
          <a:ext cx="97366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7" name="Equation" r:id="rId9" imgW="247591" imgH="171529" progId="Equation.3">
                  <p:embed/>
                </p:oleObj>
              </mc:Choice>
              <mc:Fallback>
                <p:oleObj name="Equation" r:id="rId9" imgW="247591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9688" y="5442858"/>
                        <a:ext cx="97366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06824"/>
              </p:ext>
            </p:extLst>
          </p:nvPr>
        </p:nvGraphicFramePr>
        <p:xfrm>
          <a:off x="8258624" y="5482771"/>
          <a:ext cx="1219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8" name="Equation" r:id="rId11" imgW="257275" imgH="171529" progId="Equation.3">
                  <p:embed/>
                </p:oleObj>
              </mc:Choice>
              <mc:Fallback>
                <p:oleObj name="Equation" r:id="rId11" imgW="257275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624" y="5482771"/>
                        <a:ext cx="1219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09600" y="3505200"/>
            <a:ext cx="5570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将表中第一行数据代入得条件分布</a:t>
            </a: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/>
        </p:nvGraphicFramePr>
        <p:xfrm>
          <a:off x="1828801" y="381000"/>
          <a:ext cx="869103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9" name="Equation" r:id="rId13" imgW="2114628" imgH="409483" progId="Equation.3">
                  <p:embed/>
                </p:oleObj>
              </mc:Choice>
              <mc:Fallback>
                <p:oleObj name="Equation" r:id="rId13" imgW="2114628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81000"/>
                        <a:ext cx="869103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/>
        </p:nvGraphicFramePr>
        <p:xfrm>
          <a:off x="2235200" y="1905000"/>
          <a:ext cx="4684184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0" name="Equation" r:id="rId15" imgW="1133528" imgH="380895" progId="Equation.3">
                  <p:embed/>
                </p:oleObj>
              </mc:Choice>
              <mc:Fallback>
                <p:oleObj name="Equation" r:id="rId15" imgW="1133528" imgH="3808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905000"/>
                        <a:ext cx="4684184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/>
        </p:nvGraphicFramePr>
        <p:xfrm>
          <a:off x="8026401" y="2209801"/>
          <a:ext cx="296756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1" name="Equation" r:id="rId17" imgW="714561" imgH="190447" progId="Equation.3">
                  <p:embed/>
                </p:oleObj>
              </mc:Choice>
              <mc:Fallback>
                <p:oleObj name="Equation" r:id="rId17" imgW="714561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1" y="2209801"/>
                        <a:ext cx="296756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639234" y="669926"/>
            <a:ext cx="118956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/>
              <a:t>(1)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711200" y="4572000"/>
            <a:ext cx="10464800" cy="1676400"/>
            <a:chOff x="336" y="2880"/>
            <a:chExt cx="4944" cy="1056"/>
          </a:xfrm>
        </p:grpSpPr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336" y="3264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2352" y="288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73C9FF1-8410-4815-ACAE-8E7041144AC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6" grpId="0" autoUpdateAnimBg="0"/>
      <p:bldP spid="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75518" y="4533901"/>
            <a:ext cx="7264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4000" i="1" dirty="0">
                <a:solidFill>
                  <a:schemeClr val="bg2"/>
                </a:solidFill>
              </a:rPr>
              <a:t> </a:t>
            </a:r>
            <a:r>
              <a:rPr lang="en-US" altLang="zh-CN" sz="4000" i="1" dirty="0"/>
              <a:t>Y</a:t>
            </a:r>
            <a:r>
              <a:rPr lang="en-US" altLang="zh-CN" sz="4000" i="1" dirty="0">
                <a:solidFill>
                  <a:schemeClr val="bg2"/>
                </a:solidFill>
              </a:rPr>
              <a:t>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422400" y="5562600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8" name="Equation" r:id="rId3" imgW="1009733" imgH="247624" progId="Equation.3">
                  <p:embed/>
                </p:oleObj>
              </mc:Choice>
              <mc:Fallback>
                <p:oleObj name="Equation" r:id="rId3" imgW="1009733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562600"/>
                        <a:ext cx="416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197600" y="4572001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4000" dirty="0"/>
              <a:t>   0         1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502401" y="5562600"/>
          <a:ext cx="1022351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9" name="Equation" r:id="rId5" imgW="257275" imgH="171529" progId="Equation.3">
                  <p:embed/>
                </p:oleObj>
              </mc:Choice>
              <mc:Fallback>
                <p:oleObj name="Equation" r:id="rId5" imgW="257275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5562600"/>
                        <a:ext cx="1022351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331201" y="5562600"/>
          <a:ext cx="1022351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0" name="Equation" r:id="rId7" imgW="257275" imgH="171529" progId="Equation.3">
                  <p:embed/>
                </p:oleObj>
              </mc:Choice>
              <mc:Fallback>
                <p:oleObj name="Equation" r:id="rId7" imgW="257275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1" y="5562600"/>
                        <a:ext cx="1022351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3618" y="419100"/>
            <a:ext cx="5575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/>
              <a:t>(2) 当 </a:t>
            </a:r>
            <a:r>
              <a:rPr lang="en-US" altLang="zh-CN" sz="2800" i="1" dirty="0"/>
              <a:t>X =</a:t>
            </a:r>
            <a:r>
              <a:rPr lang="en-US" altLang="zh-CN" sz="2800" dirty="0"/>
              <a:t> 2 </a:t>
            </a:r>
            <a:r>
              <a:rPr lang="zh-CN" altLang="en-US" sz="2800" dirty="0"/>
              <a:t>时，</a:t>
            </a:r>
            <a:r>
              <a:rPr lang="en-US" altLang="zh-CN" sz="2800" i="1" dirty="0"/>
              <a:t>Y </a:t>
            </a:r>
            <a:r>
              <a:rPr lang="zh-CN" altLang="en-US" sz="2800" dirty="0"/>
              <a:t>只可能取 0 与 1.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496484" y="1241425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将表中第三列数据代入下式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117600" y="2362200"/>
          <a:ext cx="375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9" imgW="1009733" imgH="247624" progId="Equation.3">
                  <p:embed/>
                </p:oleObj>
              </mc:Choice>
              <mc:Fallback>
                <p:oleObj name="Equation" r:id="rId9" imgW="1009733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362200"/>
                        <a:ext cx="3759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851401" y="2117726"/>
          <a:ext cx="4671484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11" imgW="1238375" imgH="380895" progId="Equation.3">
                  <p:embed/>
                </p:oleObj>
              </mc:Choice>
              <mc:Fallback>
                <p:oleObj name="Equation" r:id="rId11" imgW="1238375" imgH="3808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1" y="2117726"/>
                        <a:ext cx="4671484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855200" y="2460626"/>
          <a:ext cx="1828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3" name="Equation" r:id="rId13" imgW="485918" imgH="190447" progId="Equation.3">
                  <p:embed/>
                </p:oleObj>
              </mc:Choice>
              <mc:Fallback>
                <p:oleObj name="Equation" r:id="rId13" imgW="485918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200" y="2460626"/>
                        <a:ext cx="18288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82084" y="3451225"/>
            <a:ext cx="26292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得</a:t>
            </a:r>
            <a:r>
              <a:rPr lang="en-US" altLang="zh-CN" sz="2800" i="1" dirty="0"/>
              <a:t>Y </a:t>
            </a:r>
            <a:r>
              <a:rPr lang="zh-CN" altLang="en-US" sz="2800" dirty="0"/>
              <a:t>的条件分布</a:t>
            </a: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1320800" y="4648200"/>
            <a:ext cx="8940800" cy="1676400"/>
            <a:chOff x="624" y="2928"/>
            <a:chExt cx="4224" cy="1056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24" y="3456"/>
              <a:ext cx="4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832" y="29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73C9FF1-8410-4815-ACAE-8E7041144AC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3" grpId="0" autoUpdateAnimBg="0"/>
      <p:bldP spid="14" grpId="0" autoUpdateAnimBg="0"/>
      <p:bldP spid="1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1102" y="3333775"/>
            <a:ext cx="9173635" cy="17543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 </a:t>
            </a:r>
          </a:p>
          <a:p>
            <a:endParaRPr lang="zh-CN" altLang="en-US" sz="5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5" y="692696"/>
            <a:ext cx="348044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二、条件分布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9403" y="1484784"/>
                <a:ext cx="10870061" cy="142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atin typeface="+mn-ea"/>
                  </a:rPr>
                  <a:t>   对于</a:t>
                </a:r>
                <a:r>
                  <a:rPr lang="zh-CN" altLang="en-US" sz="2800" b="1" u="sng" dirty="0">
                    <a:solidFill>
                      <a:srgbClr val="C00000"/>
                    </a:solidFill>
                    <a:latin typeface="+mn-ea"/>
                  </a:rPr>
                  <a:t>二维</a:t>
                </a:r>
                <a:r>
                  <a:rPr lang="zh-CN" altLang="en-US" sz="2800" b="1" u="sng" dirty="0" smtClean="0">
                    <a:solidFill>
                      <a:srgbClr val="C00000"/>
                    </a:solidFill>
                    <a:latin typeface="+mn-ea"/>
                  </a:rPr>
                  <a:t>离散型</a:t>
                </a:r>
                <a:r>
                  <a:rPr lang="en-US" altLang="zh-CN" sz="2800" b="1" i="1" u="sng" dirty="0" err="1" smtClean="0">
                    <a:solidFill>
                      <a:srgbClr val="C00000"/>
                    </a:solidFill>
                    <a:latin typeface="+mn-ea"/>
                    <a:cs typeface="Times New Roman" pitchFamily="18" charset="0"/>
                  </a:rPr>
                  <a:t>r.v</a:t>
                </a:r>
                <a:r>
                  <a:rPr lang="en-US" altLang="zh-CN" sz="2800" b="1" i="1" u="sng" dirty="0" smtClean="0">
                    <a:solidFill>
                      <a:srgbClr val="C00000"/>
                    </a:solidFill>
                    <a:latin typeface="+mn-ea"/>
                    <a:cs typeface="Times New Roman" pitchFamily="18" charset="0"/>
                  </a:rPr>
                  <a:t>.</a:t>
                </a:r>
                <a:r>
                  <a:rPr lang="en-US" altLang="zh-CN" sz="2800" b="1" dirty="0" smtClean="0">
                    <a:latin typeface="+mn-ea"/>
                    <a:cs typeface="Times New Roman" pitchFamily="18" charset="0"/>
                  </a:rPr>
                  <a:t>,</a:t>
                </a:r>
                <a:r>
                  <a:rPr lang="zh-CN" altLang="en-US" sz="2800" dirty="0" smtClean="0">
                    <a:latin typeface="+mn-ea"/>
                    <a:cs typeface="Times New Roman" pitchFamily="18" charset="0"/>
                  </a:rPr>
                  <a:t>我们用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  <a:cs typeface="Times New Roman" pitchFamily="18" charset="0"/>
                  </a:rPr>
                  <a:t>条件分布律</a:t>
                </a:r>
                <a:r>
                  <a:rPr lang="zh-CN" altLang="en-US" sz="2800" dirty="0" smtClean="0">
                    <a:latin typeface="+mn-ea"/>
                    <a:cs typeface="Times New Roman" pitchFamily="18" charset="0"/>
                  </a:rPr>
                  <a:t>讨论条件分布十分方便，当然也可以给出其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  <a:cs typeface="Times New Roman" pitchFamily="18" charset="0"/>
                  </a:rPr>
                  <a:t>条件分布函数</a:t>
                </a:r>
                <a:r>
                  <a:rPr lang="zh-CN" altLang="en-US" sz="2800" dirty="0" smtClean="0">
                    <a:latin typeface="+mn-ea"/>
                    <a:cs typeface="Times New Roman" pitchFamily="18" charset="0"/>
                  </a:rPr>
                  <a:t>的定义</a:t>
                </a:r>
                <a:r>
                  <a:rPr lang="en-US" altLang="zh-CN" sz="2800" dirty="0" smtClean="0">
                    <a:latin typeface="+mn-ea"/>
                    <a:cs typeface="Times New Roman" pitchFamily="18" charset="0"/>
                  </a:rPr>
                  <a:t>(</a:t>
                </a:r>
                <a:r>
                  <a:rPr lang="zh-CN" altLang="en-US" sz="2800" dirty="0" smtClean="0">
                    <a:latin typeface="+mn-ea"/>
                    <a:cs typeface="Times New Roman" pitchFamily="18" charset="0"/>
                  </a:rPr>
                  <a:t>举例，</a:t>
                </a:r>
                <a:r>
                  <a:rPr lang="zh-CN" altLang="en-US" sz="2800" b="1" dirty="0" smtClean="0">
                    <a:latin typeface="+mn-ea"/>
                    <a:cs typeface="Times New Roman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cs typeface="Times New Roman" pitchFamily="18" charset="0"/>
                      </a:rPr>
                      <m:t>𝒀</m:t>
                    </m:r>
                    <m:r>
                      <a:rPr lang="en-US" altLang="zh-CN" sz="2800" b="1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cs typeface="Times New Roman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+mn-ea"/>
                    <a:cs typeface="Times New Roman" pitchFamily="18" charset="0"/>
                  </a:rPr>
                  <a:t>条件下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  <a:cs typeface="Times New Roman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 smtClean="0">
                    <a:latin typeface="+mn-ea"/>
                    <a:cs typeface="Times New Roman" pitchFamily="18" charset="0"/>
                  </a:rPr>
                  <a:t>的条件分布函数</a:t>
                </a:r>
                <a:r>
                  <a:rPr lang="en-US" altLang="zh-CN" sz="2800" dirty="0" smtClean="0">
                    <a:latin typeface="+mn-ea"/>
                    <a:cs typeface="Times New Roman" pitchFamily="18" charset="0"/>
                  </a:rPr>
                  <a:t>)</a:t>
                </a:r>
                <a:r>
                  <a:rPr lang="zh-CN" altLang="en-US" sz="2800" dirty="0" smtClean="0">
                    <a:latin typeface="+mn-ea"/>
                    <a:cs typeface="Times New Roman" pitchFamily="18" charset="0"/>
                  </a:rPr>
                  <a:t>：</a:t>
                </a:r>
                <a:endParaRPr lang="zh-CN" altLang="en-US" sz="2800" dirty="0">
                  <a:latin typeface="+mn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3"/>
                <a:ext cx="8152546" cy="1425775"/>
              </a:xfrm>
              <a:prstGeom prst="rect">
                <a:avLst/>
              </a:prstGeom>
              <a:blipFill rotWithShape="1">
                <a:blip r:embed="rId3"/>
                <a:stretch>
                  <a:fillRect l="-1571" t="-4292" r="-5834" b="-7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08142" y="3328416"/>
                <a:ext cx="8544949" cy="1396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楷体_GB2312" pitchFamily="1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楷体_GB2312" pitchFamily="1" charset="-122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楷体_GB2312" pitchFamily="1" charset="-122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楷体_GB2312" pitchFamily="1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楷体_GB2312" pitchFamily="1" charset="-122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楷体_GB2312" pitchFamily="1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楷体_GB2312" pitchFamily="1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i="1" dirty="0" smtClean="0">
                  <a:latin typeface="Cambria Math"/>
                  <a:ea typeface="楷体_GB2312" pitchFamily="1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≜</m:t>
                    </m:r>
                    <m:r>
                      <a:rPr lang="en-US" altLang="zh-CN" sz="2800" i="1">
                        <a:latin typeface="Cambria Math"/>
                        <a:ea typeface="楷体_GB2312" pitchFamily="1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e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itchFamily="1" charset="-122"/>
                          </a:rPr>
                          <m:t>𝑌</m:t>
                        </m:r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itchFamily="1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itchFamily="1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itchFamily="1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{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𝑋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𝑌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/>
                          </a:rPr>
                          <m:t>}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{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𝑌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 dirty="0" smtClean="0">
                            <a:latin typeface="Cambria Math"/>
                          </a:rPr>
                          <m:t>}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2800" b="0" i="1" dirty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2800" i="1" dirty="0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06" y="3328415"/>
                <a:ext cx="6408712" cy="13967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1273" y="4603628"/>
                <a:ext cx="28516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&lt;+∞)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54" y="4603628"/>
                <a:ext cx="270259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0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7"/>
          <p:cNvGrpSpPr>
            <a:grpSpLocks/>
          </p:cNvGrpSpPr>
          <p:nvPr/>
        </p:nvGrpSpPr>
        <p:grpSpPr bwMode="auto">
          <a:xfrm>
            <a:off x="623392" y="3040166"/>
            <a:ext cx="2350632" cy="524050"/>
            <a:chOff x="1094" y="195"/>
            <a:chExt cx="975" cy="297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1094" y="195"/>
              <a:ext cx="22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sz="2800" b="1" dirty="0"/>
                <a:t>设</a:t>
              </a:r>
            </a:p>
          </p:txBody>
        </p:sp>
        <p:graphicFrame>
          <p:nvGraphicFramePr>
            <p:cNvPr id="46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630538"/>
                </p:ext>
              </p:extLst>
            </p:nvPr>
          </p:nvGraphicFramePr>
          <p:xfrm>
            <a:off x="1389" y="218"/>
            <a:ext cx="6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34" name="Equation" r:id="rId4" imgW="1066999" imgH="409483" progId="Equation.3">
                    <p:embed/>
                  </p:oleObj>
                </mc:Choice>
                <mc:Fallback>
                  <p:oleObj name="Equation" r:id="rId4" imgW="1066999" imgH="4094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18"/>
                          <a:ext cx="6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8181208" y="2779903"/>
            <a:ext cx="3759200" cy="2514600"/>
            <a:chOff x="3600" y="590"/>
            <a:chExt cx="1776" cy="1584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3600" y="174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4128" y="59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10852449" y="3367278"/>
            <a:ext cx="368300" cy="1706563"/>
            <a:chOff x="4862" y="960"/>
            <a:chExt cx="174" cy="1075"/>
          </a:xfrm>
        </p:grpSpPr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4862" y="1667"/>
              <a:ext cx="1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V="1">
              <a:off x="49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4944" y="13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17"/>
          <p:cNvGrpSpPr>
            <a:grpSpLocks/>
          </p:cNvGrpSpPr>
          <p:nvPr/>
        </p:nvGrpSpPr>
        <p:grpSpPr bwMode="auto">
          <a:xfrm>
            <a:off x="8282808" y="2833878"/>
            <a:ext cx="2743200" cy="1585913"/>
            <a:chOff x="3648" y="624"/>
            <a:chExt cx="1296" cy="999"/>
          </a:xfrm>
        </p:grpSpPr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3648" y="13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3648" y="96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4148" y="1255"/>
              <a:ext cx="54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y - </a:t>
              </a:r>
              <a:r>
                <a:rPr lang="en-US" altLang="zh-CN" i="1">
                  <a:sym typeface="Symbol" pitchFamily="18" charset="2"/>
                </a:rPr>
                <a:t></a:t>
              </a:r>
              <a:r>
                <a:rPr lang="en-US" altLang="zh-CN" i="1"/>
                <a:t>y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4150" y="624"/>
              <a:ext cx="17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y</a:t>
              </a:r>
            </a:p>
          </p:txBody>
        </p:sp>
      </p:grpSp>
      <p:sp>
        <p:nvSpPr>
          <p:cNvPr id="37" name="Rectangle 18" descr="宽上对角线"/>
          <p:cNvSpPr>
            <a:spLocks noChangeArrowheads="1"/>
          </p:cNvSpPr>
          <p:nvPr/>
        </p:nvSpPr>
        <p:spPr bwMode="auto">
          <a:xfrm>
            <a:off x="8310325" y="3422841"/>
            <a:ext cx="2715683" cy="533400"/>
          </a:xfrm>
          <a:prstGeom prst="rect">
            <a:avLst/>
          </a:prstGeom>
          <a:pattFill prst="wdUpDiag">
            <a:fgClr>
              <a:srgbClr val="FFFF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9277634" y="3337299"/>
            <a:ext cx="618067" cy="674687"/>
            <a:chOff x="4934" y="919"/>
            <a:chExt cx="292" cy="425"/>
          </a:xfrm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4947" y="960"/>
              <a:ext cx="0" cy="384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4934" y="919"/>
              <a:ext cx="29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33CC"/>
                  </a:solidFill>
                  <a:sym typeface="Symbol" pitchFamily="18" charset="2"/>
                </a:rPr>
                <a:t></a:t>
              </a:r>
              <a:r>
                <a:rPr lang="en-US" altLang="zh-CN" i="1">
                  <a:solidFill>
                    <a:srgbClr val="FF33CC"/>
                  </a:solidFill>
                  <a:sym typeface="Symbol" pitchFamily="18" charset="2"/>
                </a:rPr>
                <a:t>y</a:t>
              </a:r>
              <a:endParaRPr lang="en-US" altLang="zh-CN">
                <a:solidFill>
                  <a:srgbClr val="FF33CC"/>
                </a:solidFill>
              </a:endParaRPr>
            </a:p>
          </p:txBody>
        </p:sp>
      </p:grpSp>
      <p:graphicFrame>
        <p:nvGraphicFramePr>
          <p:cNvPr id="4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82279"/>
              </p:ext>
            </p:extLst>
          </p:nvPr>
        </p:nvGraphicFramePr>
        <p:xfrm>
          <a:off x="623393" y="3689542"/>
          <a:ext cx="5030556" cy="177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6" imgW="1704924" imgH="676446" progId="Equation.3">
                  <p:embed/>
                </p:oleObj>
              </mc:Choice>
              <mc:Fallback>
                <p:oleObj name="Equation" r:id="rId6" imgW="1704924" imgH="676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" y="3689542"/>
                        <a:ext cx="5030556" cy="1773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10392"/>
              </p:ext>
            </p:extLst>
          </p:nvPr>
        </p:nvGraphicFramePr>
        <p:xfrm>
          <a:off x="505520" y="5445225"/>
          <a:ext cx="4652235" cy="10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6" name="Equation" r:id="rId8" imgW="1523863" imgH="419153" progId="Equation.3">
                  <p:embed/>
                </p:oleObj>
              </mc:Choice>
              <mc:Fallback>
                <p:oleObj name="Equation" r:id="rId8" imgW="1523863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520" y="5445225"/>
                        <a:ext cx="4652235" cy="10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92250"/>
              </p:ext>
            </p:extLst>
          </p:nvPr>
        </p:nvGraphicFramePr>
        <p:xfrm>
          <a:off x="5231904" y="5362654"/>
          <a:ext cx="6708504" cy="127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7" name="Equation" r:id="rId10" imgW="2000096" imgH="419153" progId="Equation.3">
                  <p:embed/>
                </p:oleObj>
              </mc:Choice>
              <mc:Fallback>
                <p:oleObj name="Equation" r:id="rId10" imgW="2000096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5362654"/>
                        <a:ext cx="6708504" cy="127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871565" y="584412"/>
                <a:ext cx="10582375" cy="1277722"/>
              </a:xfrm>
              <a:prstGeom prst="rect">
                <a:avLst/>
              </a:prstGeom>
              <a:ln w="22225"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3200" b="1" dirty="0" smtClean="0">
                    <a:solidFill>
                      <a:srgbClr val="0000FF"/>
                    </a:solidFill>
                    <a:latin typeface="Times New Roman" pitchFamily="18" charset="0"/>
                    <a:ea typeface="楷体_GB2312" pitchFamily="1" charset="-122"/>
                  </a:rPr>
                  <a:t>    注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1" charset="-122"/>
                  </a:rPr>
                  <a:t>: 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当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X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Y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)</a:t>
                </a:r>
                <a:r>
                  <a:rPr lang="zh-CN" altLang="zh-CN" sz="2800" dirty="0">
                    <a:latin typeface="Times New Roman" pitchFamily="18" charset="0"/>
                    <a:ea typeface="楷体_GB2312" pitchFamily="1" charset="-122"/>
                  </a:rPr>
                  <a:t>是</a:t>
                </a:r>
                <a:r>
                  <a:rPr lang="zh-CN" altLang="zh-CN" sz="2800" b="1" u="sng" dirty="0">
                    <a:solidFill>
                      <a:srgbClr val="C00000"/>
                    </a:solidFill>
                    <a:latin typeface="Times New Roman" pitchFamily="18" charset="0"/>
                    <a:ea typeface="楷体_GB2312" pitchFamily="1" charset="-122"/>
                  </a:rPr>
                  <a:t>二维</a:t>
                </a:r>
                <a:r>
                  <a:rPr lang="zh-CN" altLang="en-US" sz="2800" b="1" u="sng" dirty="0">
                    <a:solidFill>
                      <a:srgbClr val="C00000"/>
                    </a:solidFill>
                    <a:latin typeface="Times New Roman" pitchFamily="18" charset="0"/>
                    <a:ea typeface="楷体_GB2312" pitchFamily="1" charset="-122"/>
                  </a:rPr>
                  <a:t>连续型 </a:t>
                </a:r>
                <a:r>
                  <a:rPr lang="en-US" altLang="zh-CN" sz="2800" b="1" i="1" u="sng" dirty="0">
                    <a:solidFill>
                      <a:srgbClr val="C00000"/>
                    </a:solidFill>
                    <a:latin typeface="Times New Roman" pitchFamily="18" charset="0"/>
                    <a:ea typeface="楷体_GB2312" pitchFamily="1" charset="-122"/>
                  </a:rPr>
                  <a:t>r. v.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时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 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对给定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  <a:ea typeface="楷体_GB2312" pitchFamily="1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800" i="1" dirty="0">
                            <a:latin typeface="Cambria Math"/>
                            <a:ea typeface="楷体_GB2312" pitchFamily="1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 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有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  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P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{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X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}=0, 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P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{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Y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}=0;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楷体_GB2312" pitchFamily="1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  <a:ea typeface="楷体_GB2312" pitchFamily="1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  <a:ea typeface="楷体_GB2312" pitchFamily="1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|</m:t>
                        </m:r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itchFamily="1" charset="-122"/>
                          </a:rPr>
                          <m:t>𝑌</m:t>
                        </m:r>
                        <m: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/>
                            <a:ea typeface="楷体_GB2312" pitchFamily="1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itchFamily="1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  <a:ea typeface="楷体_GB2312" pitchFamily="1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  <a:ea typeface="楷体_GB2312" pitchFamily="1" charset="-122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 </a:t>
                </a: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5" y="584412"/>
                <a:ext cx="10582375" cy="1277722"/>
              </a:xfrm>
              <a:prstGeom prst="rect">
                <a:avLst/>
              </a:prstGeom>
              <a:blipFill rotWithShape="1">
                <a:blip r:embed="rId12"/>
                <a:stretch>
                  <a:fillRect l="-1210" t="-4785" r="-1152" b="-7656"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01561" y="1739482"/>
                <a:ext cx="10353041" cy="609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           所以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，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1" charset="-122"/>
                  </a:rPr>
                  <a:t>不能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直接用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ea typeface="楷体_GB2312" pitchFamily="1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≤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𝑌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𝑦</m:t>
                        </m:r>
                      </m:e>
                    </m:d>
                    <m:r>
                      <a:rPr lang="zh-CN" altLang="en-US" sz="2800" i="1">
                        <a:latin typeface="Cambria Math"/>
                        <a:ea typeface="楷体_GB2312" pitchFamily="1" charset="-122"/>
                      </a:rPr>
                      <m:t>来定义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Times New Roman" pitchFamily="18" charset="0"/>
                    <a:ea typeface="楷体_GB2312" pitchFamily="1" charset="-122"/>
                  </a:rPr>
                  <a:t>条件分布函数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61" y="1739482"/>
                <a:ext cx="10353041" cy="609398"/>
              </a:xfrm>
              <a:prstGeom prst="rect">
                <a:avLst/>
              </a:prstGeom>
              <a:blipFill rotWithShape="1">
                <a:blip r:embed="rId13"/>
                <a:stretch>
                  <a:fillRect t="-7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2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8128001" y="1676400"/>
            <a:ext cx="2937934" cy="2239963"/>
            <a:chOff x="3826" y="1056"/>
            <a:chExt cx="1388" cy="1411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5040" y="1392"/>
              <a:ext cx="174" cy="1075"/>
              <a:chOff x="4862" y="960"/>
              <a:chExt cx="174" cy="1075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862" y="1667"/>
                <a:ext cx="17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 eaLnBrk="1" hangingPunct="1"/>
                <a:r>
                  <a:rPr lang="en-US" altLang="zh-CN" i="1"/>
                  <a:t>x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4944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4944" y="134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3826" y="1056"/>
              <a:ext cx="1296" cy="999"/>
              <a:chOff x="3648" y="624"/>
              <a:chExt cx="1296" cy="99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" y="1344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4148" y="1255"/>
                <a:ext cx="49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 eaLnBrk="1" hangingPunct="1"/>
                <a:r>
                  <a:rPr lang="en-US" altLang="zh-CN" i="1"/>
                  <a:t>y -</a:t>
                </a:r>
                <a:r>
                  <a:rPr lang="en-US" altLang="zh-CN" i="1">
                    <a:sym typeface="Symbol" pitchFamily="18" charset="2"/>
                  </a:rPr>
                  <a:t></a:t>
                </a:r>
                <a:r>
                  <a:rPr lang="en-US" altLang="zh-CN" i="1"/>
                  <a:t>y</a:t>
                </a:r>
              </a:p>
            </p:txBody>
          </p:sp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4150" y="624"/>
                <a:ext cx="17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 eaLnBrk="1" hangingPunct="1"/>
                <a:r>
                  <a:rPr lang="en-US" altLang="zh-CN" i="1"/>
                  <a:t>y</a:t>
                </a:r>
              </a:p>
            </p:txBody>
          </p:sp>
        </p:grpSp>
        <p:sp>
          <p:nvSpPr>
            <p:cNvPr id="12" name="Rectangle 20" descr="宽上对角线"/>
            <p:cNvSpPr>
              <a:spLocks noChangeArrowheads="1"/>
            </p:cNvSpPr>
            <p:nvPr/>
          </p:nvSpPr>
          <p:spPr bwMode="auto">
            <a:xfrm>
              <a:off x="3839" y="1427"/>
              <a:ext cx="1248" cy="336"/>
            </a:xfrm>
            <a:prstGeom prst="rect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82541"/>
              </p:ext>
            </p:extLst>
          </p:nvPr>
        </p:nvGraphicFramePr>
        <p:xfrm>
          <a:off x="1401728" y="2265363"/>
          <a:ext cx="2474887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1" name="Equation" r:id="rId3" imgW="800038" imgH="800047" progId="Equation.3">
                  <p:embed/>
                </p:oleObj>
              </mc:Choice>
              <mc:Fallback>
                <p:oleObj name="Equation" r:id="rId3" imgW="800038" imgH="8000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28" y="2265363"/>
                        <a:ext cx="2474887" cy="207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26817"/>
              </p:ext>
            </p:extLst>
          </p:nvPr>
        </p:nvGraphicFramePr>
        <p:xfrm>
          <a:off x="3876615" y="2444870"/>
          <a:ext cx="3155489" cy="157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5" imgW="2648127" imgH="1257458" progId="Equation.3">
                  <p:embed/>
                </p:oleObj>
              </mc:Choice>
              <mc:Fallback>
                <p:oleObj name="Equation" r:id="rId5" imgW="2648127" imgH="12574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15" y="2444870"/>
                        <a:ext cx="3155489" cy="157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340848" y="3430588"/>
            <a:ext cx="2323104" cy="1654596"/>
            <a:chOff x="1624" y="2112"/>
            <a:chExt cx="1343" cy="1134"/>
          </a:xfrm>
        </p:grpSpPr>
        <p:graphicFrame>
          <p:nvGraphicFramePr>
            <p:cNvPr id="23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7182374"/>
                </p:ext>
              </p:extLst>
            </p:nvPr>
          </p:nvGraphicFramePr>
          <p:xfrm>
            <a:off x="1624" y="2640"/>
            <a:ext cx="1343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73" name="Equation" r:id="rId7" imgW="2467066" imgH="1104847" progId="Equation.3">
                    <p:embed/>
                  </p:oleObj>
                </mc:Choice>
                <mc:Fallback>
                  <p:oleObj name="Equation" r:id="rId7" imgW="2467066" imgH="1104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640"/>
                          <a:ext cx="1343" cy="60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CC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028" y="2112"/>
              <a:ext cx="0" cy="528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miter lim="800000"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53917" y="2241550"/>
            <a:ext cx="2844800" cy="9906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01644"/>
              </p:ext>
            </p:extLst>
          </p:nvPr>
        </p:nvGraphicFramePr>
        <p:xfrm>
          <a:off x="1487489" y="5157192"/>
          <a:ext cx="4104456" cy="115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Equation" r:id="rId9" imgW="1162161" imgH="323719" progId="Equation.3">
                  <p:embed/>
                </p:oleObj>
              </mc:Choice>
              <mc:Fallback>
                <p:oleObj name="Equation" r:id="rId9" imgW="1162161" imgH="3237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5157192"/>
                        <a:ext cx="4104456" cy="1151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93798"/>
              </p:ext>
            </p:extLst>
          </p:nvPr>
        </p:nvGraphicFramePr>
        <p:xfrm>
          <a:off x="633614" y="764704"/>
          <a:ext cx="6812136" cy="12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Equation" r:id="rId11" imgW="2190842" imgH="419153" progId="Equation.3">
                  <p:embed/>
                </p:oleObj>
              </mc:Choice>
              <mc:Fallback>
                <p:oleObj name="Equation" r:id="rId11" imgW="2190842" imgH="4191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14" y="764704"/>
                        <a:ext cx="6812136" cy="1292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8"/>
          <p:cNvGrpSpPr>
            <a:grpSpLocks/>
          </p:cNvGrpSpPr>
          <p:nvPr/>
        </p:nvGrpSpPr>
        <p:grpSpPr bwMode="auto">
          <a:xfrm>
            <a:off x="8024284" y="1601788"/>
            <a:ext cx="3759200" cy="2514600"/>
            <a:chOff x="3600" y="590"/>
            <a:chExt cx="1776" cy="1584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3600" y="174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4128" y="59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10871200" y="2209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4568" y="5157192"/>
            <a:ext cx="4533400" cy="10584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250026" y="1124744"/>
            <a:ext cx="10318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     若 </a:t>
            </a:r>
            <a:r>
              <a:rPr lang="en-US" altLang="zh-CN" sz="2800" i="1" dirty="0"/>
              <a:t>f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x,y</a:t>
            </a:r>
            <a:r>
              <a:rPr lang="en-US" altLang="zh-CN" sz="2800" dirty="0"/>
              <a:t>) </a:t>
            </a:r>
            <a:r>
              <a:rPr lang="zh-CN" altLang="en-US" sz="2800" dirty="0"/>
              <a:t>在点</a:t>
            </a:r>
            <a:r>
              <a:rPr lang="en-US" altLang="zh-CN" sz="2800" dirty="0"/>
              <a:t>(</a:t>
            </a:r>
            <a:r>
              <a:rPr lang="en-US" altLang="zh-CN" sz="2800" i="1" dirty="0"/>
              <a:t>x, y</a:t>
            </a:r>
            <a:r>
              <a:rPr lang="en-US" altLang="zh-CN" sz="2800" dirty="0"/>
              <a:t>) </a:t>
            </a:r>
            <a:r>
              <a:rPr lang="zh-CN" altLang="en-US" sz="2800" dirty="0"/>
              <a:t>连续, </a:t>
            </a:r>
            <a:r>
              <a:rPr lang="en-US" altLang="zh-CN" sz="2800" i="1" dirty="0"/>
              <a:t>f </a:t>
            </a:r>
            <a:r>
              <a:rPr lang="en-US" altLang="zh-CN" sz="2800" i="1" baseline="-25000" dirty="0"/>
              <a:t>Y 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在点 </a:t>
            </a:r>
            <a:r>
              <a:rPr lang="en-US" altLang="zh-CN" sz="2800" i="1" dirty="0"/>
              <a:t>y </a:t>
            </a:r>
            <a:r>
              <a:rPr lang="zh-CN" altLang="en-US" sz="2800" dirty="0"/>
              <a:t>处连续且 </a:t>
            </a:r>
            <a:r>
              <a:rPr lang="en-US" altLang="zh-CN" sz="2800" i="1" dirty="0"/>
              <a:t>f </a:t>
            </a:r>
            <a:r>
              <a:rPr lang="en-US" altLang="zh-CN" sz="2800" i="1" baseline="-25000" dirty="0"/>
              <a:t>Y </a:t>
            </a:r>
            <a:r>
              <a:rPr lang="en-US" altLang="zh-CN" sz="2800" dirty="0"/>
              <a:t>(</a:t>
            </a:r>
            <a:r>
              <a:rPr lang="en-US" altLang="zh-CN" sz="2800" i="1" dirty="0"/>
              <a:t>y</a:t>
            </a:r>
            <a:r>
              <a:rPr lang="en-US" altLang="zh-CN" sz="2800" dirty="0"/>
              <a:t>) &gt;</a:t>
            </a:r>
            <a:r>
              <a:rPr lang="en-US" altLang="zh-CN" sz="2800" dirty="0">
                <a:sym typeface="Symbol" pitchFamily="18" charset="2"/>
              </a:rPr>
              <a:t> 0,  </a:t>
            </a:r>
            <a:r>
              <a:rPr lang="zh-CN" altLang="en-US" sz="2800" dirty="0">
                <a:sym typeface="Symbol" pitchFamily="18" charset="2"/>
              </a:rPr>
              <a:t>则称</a:t>
            </a:r>
            <a:endParaRPr lang="zh-CN" altLang="en-US" sz="2800" dirty="0"/>
          </a:p>
        </p:txBody>
      </p:sp>
      <p:graphicFrame>
        <p:nvGraphicFramePr>
          <p:cNvPr id="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104014"/>
              </p:ext>
            </p:extLst>
          </p:nvPr>
        </p:nvGraphicFramePr>
        <p:xfrm>
          <a:off x="1688489" y="2045211"/>
          <a:ext cx="2103255" cy="198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Equation" r:id="rId4" imgW="685928" imgH="800047" progId="Equation.3">
                  <p:embed/>
                </p:oleObj>
              </mc:Choice>
              <mc:Fallback>
                <p:oleObj name="Equation" r:id="rId4" imgW="685928" imgH="8000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89" y="2045211"/>
                        <a:ext cx="2103255" cy="1986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60489"/>
              </p:ext>
            </p:extLst>
          </p:nvPr>
        </p:nvGraphicFramePr>
        <p:xfrm>
          <a:off x="3791744" y="2204864"/>
          <a:ext cx="2951253" cy="145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6" imgW="2648127" imgH="1257458" progId="Equation.3">
                  <p:embed/>
                </p:oleObj>
              </mc:Choice>
              <mc:Fallback>
                <p:oleObj name="Equation" r:id="rId6" imgW="2648127" imgH="12574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2204864"/>
                        <a:ext cx="2951253" cy="145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66262"/>
              </p:ext>
            </p:extLst>
          </p:nvPr>
        </p:nvGraphicFramePr>
        <p:xfrm>
          <a:off x="6816080" y="2420888"/>
          <a:ext cx="295232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Equation" r:id="rId8" imgW="2438433" imgH="1028753" progId="Equation.3">
                  <p:embed/>
                </p:oleObj>
              </mc:Choice>
              <mc:Fallback>
                <p:oleObj name="Equation" r:id="rId8" imgW="2438433" imgH="1028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2420888"/>
                        <a:ext cx="295232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75218" y="4165602"/>
            <a:ext cx="58555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为</a:t>
            </a:r>
            <a:r>
              <a:rPr lang="en-US" altLang="zh-CN" sz="2800" b="1" i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Y = y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时，</a:t>
            </a:r>
            <a:r>
              <a:rPr lang="en-US" altLang="zh-CN" sz="2800" b="1" i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  <a:cs typeface="Times New Roman" pitchFamily="18" charset="0"/>
              </a:rPr>
              <a:t>的条件分布函数</a:t>
            </a:r>
            <a:r>
              <a:rPr lang="zh-CN" altLang="en-US" sz="2800" dirty="0"/>
              <a:t>, 记作</a:t>
            </a:r>
          </a:p>
        </p:txBody>
      </p:sp>
      <p:graphicFrame>
        <p:nvGraphicFramePr>
          <p:cNvPr id="1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77186"/>
              </p:ext>
            </p:extLst>
          </p:nvPr>
        </p:nvGraphicFramePr>
        <p:xfrm>
          <a:off x="2009613" y="4894950"/>
          <a:ext cx="2358195" cy="982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Equation" r:id="rId10" imgW="600029" imgH="257293" progId="Equation.DSMT4">
                  <p:embed/>
                </p:oleObj>
              </mc:Choice>
              <mc:Fallback>
                <p:oleObj name="Equation" r:id="rId10" imgW="600029" imgH="2572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613" y="4894950"/>
                        <a:ext cx="2358195" cy="982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67408" y="1052736"/>
            <a:ext cx="1008609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/>
              <a:t>定义</a:t>
            </a:r>
          </a:p>
        </p:txBody>
      </p:sp>
      <p:graphicFrame>
        <p:nvGraphicFramePr>
          <p:cNvPr id="1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78245"/>
              </p:ext>
            </p:extLst>
          </p:nvPr>
        </p:nvGraphicFramePr>
        <p:xfrm>
          <a:off x="4295800" y="4797896"/>
          <a:ext cx="331925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Equation" r:id="rId12" imgW="2438433" imgH="1028753" progId="Equation.3">
                  <p:embed/>
                </p:oleObj>
              </mc:Choice>
              <mc:Fallback>
                <p:oleObj name="Equation" r:id="rId12" imgW="2438433" imgH="1028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4797896"/>
                        <a:ext cx="3319253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3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5440" y="1413647"/>
            <a:ext cx="9937104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1444" y="149131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分布函数：条件分布函数，性质 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9576" y="2854678"/>
            <a:ext cx="9962968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1444" y="4221959"/>
            <a:ext cx="9901100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2931476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离散型随机变量： 条件分布律，性质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464" y="4299628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连续型随机变量： 条件度函数，性质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176" y="5372345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均匀分布、二维正态分布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5" grpId="0" animBg="1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905902" y="3380501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类似地,  </a:t>
            </a:r>
          </a:p>
        </p:txBody>
      </p:sp>
      <p:graphicFrame>
        <p:nvGraphicFramePr>
          <p:cNvPr id="2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259437"/>
              </p:ext>
            </p:extLst>
          </p:nvPr>
        </p:nvGraphicFramePr>
        <p:xfrm>
          <a:off x="6142159" y="3913370"/>
          <a:ext cx="3251192" cy="106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8" name="Equation" r:id="rId3" imgW="2362218" imgH="1028753" progId="Equation.3">
                  <p:embed/>
                </p:oleObj>
              </mc:Choice>
              <mc:Fallback>
                <p:oleObj name="Equation" r:id="rId3" imgW="2362218" imgH="1028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159" y="3913370"/>
                        <a:ext cx="3251192" cy="1066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23366" y="3401281"/>
            <a:ext cx="5763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2800" i="1" dirty="0" smtClean="0"/>
              <a:t>X </a:t>
            </a:r>
            <a:r>
              <a:rPr lang="en-US" altLang="zh-CN" sz="2800" i="1" dirty="0"/>
              <a:t>= x</a:t>
            </a:r>
            <a:r>
              <a:rPr lang="en-US" altLang="zh-CN" sz="2800" dirty="0"/>
              <a:t> </a:t>
            </a:r>
            <a:r>
              <a:rPr lang="zh-CN" altLang="en-US" sz="2800" dirty="0"/>
              <a:t>的条件下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dirty="0"/>
              <a:t>的条件分布</a:t>
            </a:r>
            <a:r>
              <a:rPr lang="zh-CN" altLang="en-US" sz="2800" dirty="0" smtClean="0"/>
              <a:t>函数为 </a:t>
            </a:r>
            <a:endParaRPr lang="zh-CN" altLang="en-US" sz="2800" dirty="0"/>
          </a:p>
        </p:txBody>
      </p:sp>
      <p:graphicFrame>
        <p:nvGraphicFramePr>
          <p:cNvPr id="3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95729"/>
              </p:ext>
            </p:extLst>
          </p:nvPr>
        </p:nvGraphicFramePr>
        <p:xfrm>
          <a:off x="4146507" y="4052673"/>
          <a:ext cx="1996863" cy="74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9" name="Equation" r:id="rId5" imgW="600029" imgH="257293" progId="Equation.DSMT4">
                  <p:embed/>
                </p:oleObj>
              </mc:Choice>
              <mc:Fallback>
                <p:oleObj name="Equation" r:id="rId5" imgW="600029" imgH="2572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07" y="4052673"/>
                        <a:ext cx="1996863" cy="742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50635"/>
              </p:ext>
            </p:extLst>
          </p:nvPr>
        </p:nvGraphicFramePr>
        <p:xfrm>
          <a:off x="5297949" y="5661300"/>
          <a:ext cx="2079178" cy="115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0" name="Equation" r:id="rId7" imgW="609713" imgH="419153" progId="Equation.DSMT4">
                  <p:embed/>
                </p:oleObj>
              </mc:Choice>
              <mc:Fallback>
                <p:oleObj name="Equation" r:id="rId7" imgW="609713" imgH="419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949" y="5661300"/>
                        <a:ext cx="2079178" cy="115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154110" y="4979469"/>
            <a:ext cx="6391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800" i="1" dirty="0" smtClean="0">
                <a:solidFill>
                  <a:srgbClr val="0000FF"/>
                </a:solidFill>
              </a:rPr>
              <a:t>X </a:t>
            </a:r>
            <a:r>
              <a:rPr lang="en-US" altLang="zh-CN" sz="2800" i="1" dirty="0">
                <a:solidFill>
                  <a:srgbClr val="0000FF"/>
                </a:solidFill>
              </a:rPr>
              <a:t>= 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的条件下</a:t>
            </a:r>
            <a:r>
              <a:rPr lang="en-US" altLang="zh-CN" sz="2800" i="1" dirty="0">
                <a:solidFill>
                  <a:srgbClr val="0000FF"/>
                </a:solidFill>
              </a:rPr>
              <a:t>Y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</a:rPr>
              <a:t>条件概率密度函数</a:t>
            </a:r>
            <a:r>
              <a:rPr lang="zh-CN" altLang="en-US" sz="2800" dirty="0"/>
              <a:t>为</a:t>
            </a:r>
          </a:p>
        </p:txBody>
      </p:sp>
      <p:graphicFrame>
        <p:nvGraphicFramePr>
          <p:cNvPr id="3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568341"/>
              </p:ext>
            </p:extLst>
          </p:nvPr>
        </p:nvGraphicFramePr>
        <p:xfrm>
          <a:off x="3488694" y="5948119"/>
          <a:ext cx="1771297" cy="60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1" name="Equation" r:id="rId9" imgW="1467018" imgH="552424" progId="Equation.3">
                  <p:embed/>
                </p:oleObj>
              </mc:Choice>
              <mc:Fallback>
                <p:oleObj name="Equation" r:id="rId9" imgW="1467018" imgH="552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694" y="5948119"/>
                        <a:ext cx="1771297" cy="60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035678"/>
              </p:ext>
            </p:extLst>
          </p:nvPr>
        </p:nvGraphicFramePr>
        <p:xfrm>
          <a:off x="5349856" y="2151354"/>
          <a:ext cx="1856581" cy="109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2" name="Equation" r:id="rId11" imgW="609713" imgH="419153" progId="Equation.DSMT4">
                  <p:embed/>
                </p:oleObj>
              </mc:Choice>
              <mc:Fallback>
                <p:oleObj name="Equation" r:id="rId11" imgW="609713" imgH="419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56" y="2151354"/>
                        <a:ext cx="1856581" cy="109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184794" y="1339681"/>
            <a:ext cx="64812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2800" i="1" dirty="0" smtClean="0">
                <a:solidFill>
                  <a:srgbClr val="0000FF"/>
                </a:solidFill>
              </a:rPr>
              <a:t>Y </a:t>
            </a:r>
            <a:r>
              <a:rPr lang="en-US" altLang="zh-CN" sz="2800" i="1" dirty="0">
                <a:solidFill>
                  <a:srgbClr val="0000FF"/>
                </a:solidFill>
              </a:rPr>
              <a:t>= y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的条件下 </a:t>
            </a:r>
            <a:r>
              <a:rPr lang="en-US" altLang="zh-CN" sz="2800" i="1" dirty="0">
                <a:solidFill>
                  <a:srgbClr val="0000FF"/>
                </a:solidFill>
              </a:rPr>
              <a:t>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的</a:t>
            </a:r>
            <a:r>
              <a:rPr lang="zh-CN" altLang="en-US" sz="2800" dirty="0" smtClean="0">
                <a:solidFill>
                  <a:srgbClr val="0000FF"/>
                </a:solidFill>
              </a:rPr>
              <a:t>条件概率密度函数</a:t>
            </a:r>
            <a:r>
              <a:rPr lang="zh-CN" altLang="en-US" sz="2800" dirty="0" smtClean="0"/>
              <a:t>为</a:t>
            </a:r>
            <a:endParaRPr lang="zh-CN" altLang="en-US" sz="2800" dirty="0"/>
          </a:p>
        </p:txBody>
      </p:sp>
      <p:graphicFrame>
        <p:nvGraphicFramePr>
          <p:cNvPr id="3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14565"/>
              </p:ext>
            </p:extLst>
          </p:nvPr>
        </p:nvGraphicFramePr>
        <p:xfrm>
          <a:off x="3464691" y="2349537"/>
          <a:ext cx="1885165" cy="60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3" name="Equation" r:id="rId13" imgW="1467018" imgH="552424" progId="Equation.3">
                  <p:embed/>
                </p:oleObj>
              </mc:Choice>
              <mc:Fallback>
                <p:oleObj name="Equation" r:id="rId13" imgW="1467018" imgH="552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691" y="2349537"/>
                        <a:ext cx="1885165" cy="606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3128654" y="2031952"/>
            <a:ext cx="6912768" cy="1152128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013929" y="5566755"/>
            <a:ext cx="7558185" cy="1218456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86615" y="683985"/>
            <a:ext cx="430438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三、条件概率</a:t>
            </a:r>
            <a:r>
              <a:rPr lang="zh-CN" altLang="en-US" dirty="0"/>
              <a:t>密度函数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941511" y="1339681"/>
            <a:ext cx="906017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sz="2800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9763" y="2377184"/>
                <a:ext cx="25405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  <a:ea typeface="Cambria Math"/>
                            </a:rPr>
                            <m:t>∞&lt;</m:t>
                          </m:r>
                          <m:r>
                            <a:rPr lang="en-US" altLang="zh-CN" sz="24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en-US" altLang="zh-CN" sz="2400" b="1" i="1">
                              <a:latin typeface="Cambria Math"/>
                              <a:ea typeface="Cambria Math"/>
                            </a:rPr>
                            <m:t>&lt;+∞</m:t>
                          </m:r>
                          <m:r>
                            <m:rPr>
                              <m:nor/>
                            </m:rPr>
                            <a:rPr lang="zh-CN" altLang="en-US" sz="24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763" y="2377184"/>
                <a:ext cx="254050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65158" y="5948119"/>
                <a:ext cx="2546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/>
                              <a:ea typeface="Cambria Math"/>
                            </a:rPr>
                            <m:t>∞&lt;</m:t>
                          </m:r>
                          <m:r>
                            <a:rPr lang="en-US" altLang="zh-CN" sz="2400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  <m:r>
                            <a:rPr lang="en-US" altLang="zh-CN" sz="2400" b="1" i="1">
                              <a:latin typeface="Cambria Math"/>
                              <a:ea typeface="Cambria Math"/>
                            </a:rPr>
                            <m:t>&lt;+∞</m:t>
                          </m:r>
                          <m:r>
                            <m:rPr>
                              <m:nor/>
                            </m:rPr>
                            <a:rPr lang="zh-CN" altLang="en-US" sz="2400" b="1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8" y="5948119"/>
                <a:ext cx="2546916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4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3" grpId="0"/>
      <p:bldP spid="37" grpId="0"/>
      <p:bldP spid="40" grpId="0" animBg="1"/>
      <p:bldP spid="41" grpId="0" animBg="1"/>
      <p:bldP spid="43" grpId="0" animBg="1"/>
      <p:bldP spid="2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2095501" y="1196752"/>
            <a:ext cx="8318500" cy="639764"/>
            <a:chOff x="990" y="600"/>
            <a:chExt cx="3930" cy="403"/>
          </a:xfrm>
        </p:grpSpPr>
        <p:graphicFrame>
          <p:nvGraphicFramePr>
            <p:cNvPr id="33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2252434"/>
                </p:ext>
              </p:extLst>
            </p:nvPr>
          </p:nvGraphicFramePr>
          <p:xfrm>
            <a:off x="990" y="636"/>
            <a:ext cx="93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6" name="Equation" r:id="rId3" imgW="1581128" imgH="552424" progId="Equation.3">
                    <p:embed/>
                  </p:oleObj>
                </mc:Choice>
                <mc:Fallback>
                  <p:oleObj name="Equation" r:id="rId3" imgW="1581128" imgH="552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636"/>
                          <a:ext cx="937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001483"/>
                </p:ext>
              </p:extLst>
            </p:nvPr>
          </p:nvGraphicFramePr>
          <p:xfrm>
            <a:off x="2106" y="609"/>
            <a:ext cx="91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7" name="Equation" r:id="rId5" imgW="1467018" imgH="552424" progId="Equation.3">
                    <p:embed/>
                  </p:oleObj>
                </mc:Choice>
                <mc:Fallback>
                  <p:oleObj name="Equation" r:id="rId5" imgW="1467018" imgH="552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609"/>
                          <a:ext cx="91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3071" y="600"/>
              <a:ext cx="18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仅是 </a:t>
              </a:r>
              <a:r>
                <a:rPr lang="en-US" altLang="zh-CN" sz="2800" i="1" dirty="0"/>
                <a:t>x </a:t>
              </a:r>
              <a:r>
                <a:rPr lang="zh-CN" altLang="en-US" sz="2800" dirty="0"/>
                <a:t>的函数,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y</a:t>
              </a:r>
              <a:r>
                <a:rPr lang="zh-CN" altLang="en-US" sz="2800" dirty="0">
                  <a:solidFill>
                    <a:srgbClr val="FF0000"/>
                  </a:solidFill>
                </a:rPr>
                <a:t>是常数, </a:t>
              </a:r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914400" y="1820637"/>
            <a:ext cx="7879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对</a:t>
            </a:r>
            <a:r>
              <a:rPr lang="zh-CN" altLang="en-US" sz="2800" dirty="0"/>
              <a:t>每一 </a:t>
            </a:r>
            <a:r>
              <a:rPr lang="en-US" altLang="zh-CN" sz="2800" i="1" dirty="0" err="1">
                <a:solidFill>
                  <a:srgbClr val="FF0000"/>
                </a:solidFill>
              </a:rPr>
              <a:t>f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Y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srgbClr val="FF0000"/>
                </a:solidFill>
              </a:rPr>
              <a:t>) &gt;0 </a:t>
            </a:r>
            <a:r>
              <a:rPr lang="zh-CN" altLang="en-US" sz="2800" dirty="0"/>
              <a:t>的 </a:t>
            </a:r>
            <a:r>
              <a:rPr lang="en-US" altLang="zh-CN" sz="2800" i="1" dirty="0">
                <a:solidFill>
                  <a:srgbClr val="FF0000"/>
                </a:solidFill>
              </a:rPr>
              <a:t>y </a:t>
            </a:r>
            <a:r>
              <a:rPr lang="zh-CN" altLang="en-US" sz="2800" dirty="0"/>
              <a:t>处, </a:t>
            </a:r>
            <a:r>
              <a:rPr lang="zh-CN" altLang="en-US" sz="2800" dirty="0" smtClean="0"/>
              <a:t>只要</a:t>
            </a:r>
            <a:r>
              <a:rPr lang="zh-CN" altLang="en-US" sz="2800" dirty="0"/>
              <a:t>符合定义的条件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都能</a:t>
            </a: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159563" y="2996991"/>
            <a:ext cx="4532236" cy="673063"/>
            <a:chOff x="881" y="1810"/>
            <a:chExt cx="2560" cy="494"/>
          </a:xfrm>
        </p:grpSpPr>
        <p:graphicFrame>
          <p:nvGraphicFramePr>
            <p:cNvPr id="27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2182045"/>
                </p:ext>
              </p:extLst>
            </p:nvPr>
          </p:nvGraphicFramePr>
          <p:xfrm>
            <a:off x="881" y="1810"/>
            <a:ext cx="1207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8" name="Equation" r:id="rId7" imgW="1581128" imgH="552424" progId="Equation.3">
                    <p:embed/>
                  </p:oleObj>
                </mc:Choice>
                <mc:Fallback>
                  <p:oleObj name="Equation" r:id="rId7" imgW="1581128" imgH="552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1810"/>
                          <a:ext cx="1207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43367"/>
                </p:ext>
              </p:extLst>
            </p:nvPr>
          </p:nvGraphicFramePr>
          <p:xfrm>
            <a:off x="2302" y="1810"/>
            <a:ext cx="1139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9" name="Equation" r:id="rId9" imgW="1467018" imgH="552424" progId="Equation.3">
                    <p:embed/>
                  </p:oleObj>
                </mc:Choice>
                <mc:Fallback>
                  <p:oleObj name="Equation" r:id="rId9" imgW="1467018" imgH="552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1810"/>
                          <a:ext cx="1139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876427" y="2996952"/>
            <a:ext cx="2428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dirty="0"/>
              <a:t>也有</a:t>
            </a:r>
            <a:r>
              <a:rPr lang="zh-CN" altLang="en-US" sz="2800" dirty="0" smtClean="0"/>
              <a:t>相仿</a:t>
            </a:r>
            <a:r>
              <a:rPr lang="zh-CN" altLang="en-US" sz="2800" dirty="0"/>
              <a:t>论述.</a:t>
            </a:r>
          </a:p>
        </p:txBody>
      </p:sp>
      <p:graphicFrame>
        <p:nvGraphicFramePr>
          <p:cNvPr id="3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70064"/>
              </p:ext>
            </p:extLst>
          </p:nvPr>
        </p:nvGraphicFramePr>
        <p:xfrm>
          <a:off x="2838677" y="4766193"/>
          <a:ext cx="8075499" cy="74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0" name="Equation" r:id="rId11" imgW="6315250" imgH="552424" progId="Equation.3">
                  <p:embed/>
                </p:oleObj>
              </mc:Choice>
              <mc:Fallback>
                <p:oleObj name="Equation" r:id="rId11" imgW="6315250" imgH="552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77" y="4766193"/>
                        <a:ext cx="8075499" cy="742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59357"/>
              </p:ext>
            </p:extLst>
          </p:nvPr>
        </p:nvGraphicFramePr>
        <p:xfrm>
          <a:off x="4463819" y="5702298"/>
          <a:ext cx="6528725" cy="69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name="Equation" r:id="rId13" imgW="5134141" imgH="552424" progId="Equation.3">
                  <p:embed/>
                </p:oleObj>
              </mc:Choice>
              <mc:Fallback>
                <p:oleObj name="Equation" r:id="rId13" imgW="5134141" imgH="552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819" y="5702298"/>
                        <a:ext cx="6528725" cy="697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425728" y="3922864"/>
            <a:ext cx="60260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2) </a:t>
            </a:r>
            <a:r>
              <a:rPr lang="zh-CN" altLang="en-US" sz="2800" dirty="0" smtClean="0"/>
              <a:t>类似于</a:t>
            </a:r>
            <a:r>
              <a:rPr lang="zh-CN" altLang="en-US" sz="2800" dirty="0"/>
              <a:t>乘法</a:t>
            </a:r>
            <a:r>
              <a:rPr lang="zh-CN" altLang="en-US" sz="2800" dirty="0" smtClean="0"/>
              <a:t>公式，由定义我们有：</a:t>
            </a:r>
            <a:endParaRPr lang="zh-CN" altLang="en-US" sz="2800" dirty="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914401" y="2324379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定义</a:t>
            </a:r>
            <a:r>
              <a:rPr lang="zh-CN" altLang="en-US" sz="2800" dirty="0"/>
              <a:t>相应的函数.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9734" y="683985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注记：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141" y="1257729"/>
            <a:ext cx="107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4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8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06400" y="687105"/>
            <a:ext cx="10972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28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/>
              <a:t>已知(</a:t>
            </a:r>
            <a:r>
              <a:rPr lang="en-US" altLang="zh-CN" sz="2800" i="1" dirty="0"/>
              <a:t>X,Y </a:t>
            </a:r>
            <a:r>
              <a:rPr lang="en-US" altLang="zh-CN" sz="2800" dirty="0"/>
              <a:t>)</a:t>
            </a:r>
            <a:r>
              <a:rPr lang="zh-CN" altLang="en-US" sz="2800" dirty="0"/>
              <a:t>服从圆域 </a:t>
            </a:r>
            <a:r>
              <a:rPr lang="en-US" altLang="zh-CN" sz="2800" b="1" i="1" dirty="0"/>
              <a:t>x</a:t>
            </a:r>
            <a:r>
              <a:rPr lang="en-US" altLang="zh-CN" sz="2800" b="1" baseline="30000" dirty="0"/>
              <a:t>2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y</a:t>
            </a:r>
            <a:r>
              <a:rPr lang="en-US" altLang="zh-CN" sz="2800" b="1" baseline="30000" dirty="0"/>
              <a:t>2 </a:t>
            </a:r>
            <a:r>
              <a:rPr lang="en-US" altLang="zh-CN" sz="2800" b="1" dirty="0">
                <a:sym typeface="Symbol" pitchFamily="18" charset="2"/>
              </a:rPr>
              <a:t> </a:t>
            </a:r>
            <a:r>
              <a:rPr lang="en-US" altLang="zh-CN" sz="2800" b="1" i="1" dirty="0">
                <a:sym typeface="Symbol" pitchFamily="18" charset="2"/>
              </a:rPr>
              <a:t>r</a:t>
            </a:r>
            <a:r>
              <a:rPr lang="en-US" altLang="zh-CN" sz="2800" b="1" baseline="30000" dirty="0">
                <a:sym typeface="Symbol" pitchFamily="18" charset="2"/>
              </a:rPr>
              <a:t>2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zh-CN" altLang="en-US" sz="2800" dirty="0">
                <a:sym typeface="Symbol" pitchFamily="18" charset="2"/>
              </a:rPr>
              <a:t>上的</a:t>
            </a:r>
            <a:r>
              <a:rPr lang="zh-CN" altLang="en-US" sz="2800" dirty="0" smtClean="0">
                <a:sym typeface="Symbol" pitchFamily="18" charset="2"/>
              </a:rPr>
              <a:t>均匀分布， </a:t>
            </a:r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         </a:t>
            </a:r>
            <a:r>
              <a:rPr lang="zh-CN" altLang="en-US" sz="2800" dirty="0" smtClean="0">
                <a:sym typeface="Symbol" pitchFamily="18" charset="2"/>
              </a:rPr>
              <a:t>求：</a:t>
            </a:r>
            <a:r>
              <a:rPr lang="zh-CN" altLang="en-US" sz="2800" dirty="0" smtClean="0"/>
              <a:t>条件概率密度                   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17457" y="240105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33CC"/>
                </a:solidFill>
              </a:rPr>
              <a:t>解</a:t>
            </a:r>
          </a:p>
        </p:txBody>
      </p:sp>
      <p:graphicFrame>
        <p:nvGraphicFramePr>
          <p:cNvPr id="3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765050"/>
              </p:ext>
            </p:extLst>
          </p:nvPr>
        </p:nvGraphicFramePr>
        <p:xfrm>
          <a:off x="1534944" y="2149752"/>
          <a:ext cx="4399234" cy="108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7" name="公式" r:id="rId3" imgW="4800651" imgH="1438236" progId="Equation.3">
                  <p:embed/>
                </p:oleObj>
              </mc:Choice>
              <mc:Fallback>
                <p:oleObj name="公式" r:id="rId3" imgW="4800651" imgH="1438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944" y="2149752"/>
                        <a:ext cx="4399234" cy="1084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599584"/>
              </p:ext>
            </p:extLst>
          </p:nvPr>
        </p:nvGraphicFramePr>
        <p:xfrm>
          <a:off x="1534944" y="3479264"/>
          <a:ext cx="3192904" cy="5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8" name="Equation" r:id="rId5" imgW="3409848" imgH="714283" progId="Equation.3">
                  <p:embed/>
                </p:oleObj>
              </mc:Choice>
              <mc:Fallback>
                <p:oleObj name="Equation" r:id="rId5" imgW="3409848" imgH="7142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944" y="3479264"/>
                        <a:ext cx="3192904" cy="5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43453"/>
              </p:ext>
            </p:extLst>
          </p:nvPr>
        </p:nvGraphicFramePr>
        <p:xfrm>
          <a:off x="3055298" y="4252345"/>
          <a:ext cx="3552395" cy="73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9" name="Equation" r:id="rId7" imgW="4400632" imgH="933319" progId="Equation.3">
                  <p:embed/>
                </p:oleObj>
              </mc:Choice>
              <mc:Fallback>
                <p:oleObj name="Equation" r:id="rId7" imgW="4400632" imgH="9333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298" y="4252345"/>
                        <a:ext cx="3552395" cy="737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57622"/>
              </p:ext>
            </p:extLst>
          </p:nvPr>
        </p:nvGraphicFramePr>
        <p:xfrm>
          <a:off x="6577919" y="4355810"/>
          <a:ext cx="3622537" cy="97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0" name="Equation" r:id="rId9" imgW="4371999" imgH="1514330" progId="Equation.3">
                  <p:embed/>
                </p:oleObj>
              </mc:Choice>
              <mc:Fallback>
                <p:oleObj name="Equation" r:id="rId9" imgW="4371999" imgH="1514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919" y="4355810"/>
                        <a:ext cx="3622537" cy="97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0280"/>
              </p:ext>
            </p:extLst>
          </p:nvPr>
        </p:nvGraphicFramePr>
        <p:xfrm>
          <a:off x="3680494" y="5094204"/>
          <a:ext cx="2400267" cy="35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1" name="Equation" r:id="rId11" imgW="2924351" imgH="476329" progId="Equation.3">
                  <p:embed/>
                </p:oleObj>
              </mc:Choice>
              <mc:Fallback>
                <p:oleObj name="Equation" r:id="rId11" imgW="2924351" imgH="4763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494" y="5094204"/>
                        <a:ext cx="2400267" cy="35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37"/>
          <p:cNvGrpSpPr>
            <a:grpSpLocks/>
          </p:cNvGrpSpPr>
          <p:nvPr/>
        </p:nvGrpSpPr>
        <p:grpSpPr bwMode="auto">
          <a:xfrm>
            <a:off x="2407652" y="4504491"/>
            <a:ext cx="549204" cy="852684"/>
            <a:chOff x="768" y="2301"/>
            <a:chExt cx="376" cy="539"/>
          </a:xfrm>
        </p:grpSpPr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768" y="2376"/>
              <a:ext cx="28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=</a:t>
              </a:r>
            </a:p>
          </p:txBody>
        </p:sp>
        <p:sp>
          <p:nvSpPr>
            <p:cNvPr id="53" name="AutoShape 36"/>
            <p:cNvSpPr>
              <a:spLocks/>
            </p:cNvSpPr>
            <p:nvPr/>
          </p:nvSpPr>
          <p:spPr bwMode="auto">
            <a:xfrm>
              <a:off x="1096" y="2301"/>
              <a:ext cx="48" cy="539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82376"/>
              </p:ext>
            </p:extLst>
          </p:nvPr>
        </p:nvGraphicFramePr>
        <p:xfrm>
          <a:off x="4367809" y="1265362"/>
          <a:ext cx="1524992" cy="48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2" name="Equation" r:id="rId13" imgW="1447648" imgH="533505" progId="Equation.3">
                  <p:embed/>
                </p:oleObj>
              </mc:Choice>
              <mc:Fallback>
                <p:oleObj name="Equation" r:id="rId13" imgW="1447648" imgH="5335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9" y="1265362"/>
                        <a:ext cx="1524992" cy="481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val 8" descr="宽上对角线"/>
          <p:cNvSpPr>
            <a:spLocks noChangeArrowheads="1"/>
          </p:cNvSpPr>
          <p:nvPr/>
        </p:nvSpPr>
        <p:spPr bwMode="auto">
          <a:xfrm>
            <a:off x="9149581" y="1733344"/>
            <a:ext cx="1752600" cy="1828800"/>
          </a:xfrm>
          <a:prstGeom prst="ellipse">
            <a:avLst/>
          </a:prstGeom>
          <a:pattFill prst="wdUpDiag">
            <a:fgClr>
              <a:srgbClr val="FFFF00"/>
            </a:fgClr>
            <a:bgClr>
              <a:srgbClr val="FF99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10865668" y="2584244"/>
            <a:ext cx="34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/>
              <a:t>r</a:t>
            </a:r>
          </a:p>
        </p:txBody>
      </p:sp>
      <p:grpSp>
        <p:nvGrpSpPr>
          <p:cNvPr id="56" name="Group 10"/>
          <p:cNvGrpSpPr>
            <a:grpSpLocks/>
          </p:cNvGrpSpPr>
          <p:nvPr/>
        </p:nvGrpSpPr>
        <p:grpSpPr bwMode="auto">
          <a:xfrm>
            <a:off x="8824143" y="1414264"/>
            <a:ext cx="2384425" cy="2465388"/>
            <a:chOff x="3744" y="951"/>
            <a:chExt cx="1502" cy="1553"/>
          </a:xfrm>
        </p:grpSpPr>
        <p:sp>
          <p:nvSpPr>
            <p:cNvPr id="57" name="Line 6"/>
            <p:cNvSpPr>
              <a:spLocks noChangeShapeType="1"/>
            </p:cNvSpPr>
            <p:nvPr/>
          </p:nvSpPr>
          <p:spPr bwMode="auto">
            <a:xfrm flipV="1">
              <a:off x="3744" y="1719"/>
              <a:ext cx="1502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7"/>
            <p:cNvSpPr>
              <a:spLocks noChangeShapeType="1"/>
            </p:cNvSpPr>
            <p:nvPr/>
          </p:nvSpPr>
          <p:spPr bwMode="auto">
            <a:xfrm flipV="1">
              <a:off x="4512" y="951"/>
              <a:ext cx="0" cy="15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" name="Line 24"/>
          <p:cNvSpPr>
            <a:spLocks noChangeShapeType="1"/>
          </p:cNvSpPr>
          <p:nvPr/>
        </p:nvSpPr>
        <p:spPr bwMode="auto">
          <a:xfrm flipV="1">
            <a:off x="11005354" y="1243486"/>
            <a:ext cx="0" cy="2743200"/>
          </a:xfrm>
          <a:prstGeom prst="line">
            <a:avLst/>
          </a:prstGeom>
          <a:noFill/>
          <a:ln w="2222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 flipV="1">
            <a:off x="9052280" y="1261864"/>
            <a:ext cx="0" cy="2743200"/>
          </a:xfrm>
          <a:prstGeom prst="line">
            <a:avLst/>
          </a:prstGeom>
          <a:noFill/>
          <a:ln w="22225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 flipV="1">
            <a:off x="10348143" y="1243486"/>
            <a:ext cx="0" cy="2743200"/>
          </a:xfrm>
          <a:prstGeom prst="line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3" name="Group 39"/>
          <p:cNvGrpSpPr>
            <a:grpSpLocks/>
          </p:cNvGrpSpPr>
          <p:nvPr/>
        </p:nvGrpSpPr>
        <p:grpSpPr bwMode="auto">
          <a:xfrm>
            <a:off x="9454387" y="1420608"/>
            <a:ext cx="1096963" cy="617538"/>
            <a:chOff x="4141" y="942"/>
            <a:chExt cx="691" cy="389"/>
          </a:xfrm>
        </p:grpSpPr>
        <p:graphicFrame>
          <p:nvGraphicFramePr>
            <p:cNvPr id="64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9294"/>
                </p:ext>
              </p:extLst>
            </p:nvPr>
          </p:nvGraphicFramePr>
          <p:xfrm>
            <a:off x="4141" y="942"/>
            <a:ext cx="56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3" name="公式" r:id="rId15" imgW="1428700" imgH="457410" progId="Equation.3">
                    <p:embed/>
                  </p:oleObj>
                </mc:Choice>
                <mc:Fallback>
                  <p:oleObj name="公式" r:id="rId15" imgW="1428700" imgH="4574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1" y="942"/>
                          <a:ext cx="56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598" y="966"/>
              <a:ext cx="2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33CC"/>
                  </a:solidFill>
                  <a:sym typeface="Symbol" pitchFamily="18" charset="2"/>
                </a:rPr>
                <a:t></a:t>
              </a:r>
              <a:endParaRPr lang="zh-CN" altLang="en-US">
                <a:solidFill>
                  <a:srgbClr val="FF33CC"/>
                </a:solidFill>
              </a:endParaRPr>
            </a:p>
          </p:txBody>
        </p:sp>
      </p:grpSp>
      <p:grpSp>
        <p:nvGrpSpPr>
          <p:cNvPr id="66" name="Group 38"/>
          <p:cNvGrpSpPr>
            <a:grpSpLocks/>
          </p:cNvGrpSpPr>
          <p:nvPr/>
        </p:nvGrpSpPr>
        <p:grpSpPr bwMode="auto">
          <a:xfrm>
            <a:off x="9321031" y="3234213"/>
            <a:ext cx="1211262" cy="719138"/>
            <a:chOff x="4057" y="2057"/>
            <a:chExt cx="763" cy="453"/>
          </a:xfrm>
        </p:grpSpPr>
        <p:graphicFrame>
          <p:nvGraphicFramePr>
            <p:cNvPr id="67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006205"/>
                </p:ext>
              </p:extLst>
            </p:nvPr>
          </p:nvGraphicFramePr>
          <p:xfrm>
            <a:off x="4057" y="2303"/>
            <a:ext cx="65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4" name="Equation" r:id="rId17" imgW="1714609" imgH="457410" progId="Equation.3">
                    <p:embed/>
                  </p:oleObj>
                </mc:Choice>
                <mc:Fallback>
                  <p:oleObj name="Equation" r:id="rId17" imgW="1714609" imgH="4574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2303"/>
                          <a:ext cx="65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4586" y="2057"/>
              <a:ext cx="2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olidFill>
                    <a:srgbClr val="FF33CC"/>
                  </a:solidFill>
                  <a:sym typeface="Symbol" pitchFamily="18" charset="2"/>
                </a:rPr>
                <a:t></a:t>
              </a:r>
              <a:endParaRPr lang="zh-CN" altLang="en-US" dirty="0">
                <a:solidFill>
                  <a:srgbClr val="FF33CC"/>
                </a:solidFill>
              </a:endParaRPr>
            </a:p>
          </p:txBody>
        </p:sp>
      </p:grp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10414818" y="2039731"/>
            <a:ext cx="314325" cy="579438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33CC"/>
                </a:solidFill>
              </a:rPr>
              <a:t>x</a:t>
            </a:r>
          </a:p>
        </p:txBody>
      </p:sp>
      <p:sp>
        <p:nvSpPr>
          <p:cNvPr id="70" name="Text Box 33"/>
          <p:cNvSpPr txBox="1">
            <a:spLocks noChangeArrowheads="1"/>
          </p:cNvSpPr>
          <p:nvPr/>
        </p:nvSpPr>
        <p:spPr bwMode="auto">
          <a:xfrm>
            <a:off x="8735243" y="2515981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i="1"/>
              <a:t>-r</a:t>
            </a: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3071664" y="4173832"/>
            <a:ext cx="864096" cy="898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5064708" y="4449487"/>
            <a:ext cx="1656184" cy="34730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54" grpId="0" animBg="1"/>
      <p:bldP spid="55" grpId="0" autoUpdateAnimBg="0"/>
      <p:bldP spid="60" grpId="0" animBg="1"/>
      <p:bldP spid="61" grpId="0" animBg="1"/>
      <p:bldP spid="62" grpId="0" animBg="1"/>
      <p:bldP spid="69" grpId="0" animBg="1" autoUpdateAnimBg="0"/>
      <p:bldP spid="70" grpId="0" autoUpdateAnimBg="0"/>
      <p:bldP spid="71" grpId="0" animBg="1"/>
      <p:bldP spid="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/>
              <p:cNvSpPr txBox="1">
                <a:spLocks noChangeArrowheads="1"/>
              </p:cNvSpPr>
              <p:nvPr/>
            </p:nvSpPr>
            <p:spPr bwMode="auto">
              <a:xfrm>
                <a:off x="877813" y="736377"/>
                <a:ext cx="56961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 eaLnBrk="1" hangingPunct="1"/>
                <a:r>
                  <a:rPr lang="zh-CN" altLang="en-US" sz="2800" b="1" dirty="0" smtClean="0"/>
                  <a:t>当</a:t>
                </a:r>
                <a:r>
                  <a:rPr lang="zh-CN" altLang="en-US" sz="2800" b="1" i="1" dirty="0"/>
                  <a:t> – </a:t>
                </a:r>
                <a:r>
                  <a:rPr lang="en-US" altLang="zh-CN" sz="2800" b="1" i="1" dirty="0"/>
                  <a:t>r &lt; </a:t>
                </a:r>
                <a:r>
                  <a:rPr lang="en-US" altLang="zh-CN" sz="2800" b="1" i="1" dirty="0" smtClean="0">
                    <a:solidFill>
                      <a:srgbClr val="C00000"/>
                    </a:solidFill>
                  </a:rPr>
                  <a:t>x </a:t>
                </a:r>
                <a:r>
                  <a:rPr lang="en-US" altLang="zh-CN" sz="2800" b="1" i="1" dirty="0"/>
                  <a:t>&lt; r </a:t>
                </a:r>
                <a:r>
                  <a:rPr lang="en-US" altLang="zh-CN" sz="2800" b="1" dirty="0"/>
                  <a:t> </a:t>
                </a:r>
                <a:r>
                  <a:rPr lang="zh-CN" altLang="en-US" sz="2800" b="1" dirty="0" smtClean="0"/>
                  <a:t>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sz="2800" b="1" dirty="0" smtClean="0"/>
                  <a:t>）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813" y="736377"/>
                <a:ext cx="569617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48" t="-15116" r="-1392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09001"/>
              </p:ext>
            </p:extLst>
          </p:nvPr>
        </p:nvGraphicFramePr>
        <p:xfrm>
          <a:off x="1055440" y="1454649"/>
          <a:ext cx="3672408" cy="104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7" name="Equation" r:id="rId4" imgW="1244520" imgH="431640" progId="Equation.DSMT4">
                  <p:embed/>
                </p:oleObj>
              </mc:Choice>
              <mc:Fallback>
                <p:oleObj name="Equation" r:id="rId4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454649"/>
                        <a:ext cx="3672408" cy="104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97328"/>
              </p:ext>
            </p:extLst>
          </p:nvPr>
        </p:nvGraphicFramePr>
        <p:xfrm>
          <a:off x="1559496" y="2639113"/>
          <a:ext cx="6169387" cy="12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8" name="Equation" r:id="rId6" imgW="6829380" imgH="1476493" progId="Equation.3">
                  <p:embed/>
                </p:oleObj>
              </mc:Choice>
              <mc:Fallback>
                <p:oleObj name="Equation" r:id="rId6" imgW="6829380" imgH="14764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2639113"/>
                        <a:ext cx="6169387" cy="12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3935760" y="2586572"/>
            <a:ext cx="3888432" cy="78720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1343472" y="692696"/>
            <a:ext cx="1800200" cy="61058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29" descr="宽上对角线"/>
          <p:cNvSpPr>
            <a:spLocks noChangeArrowheads="1"/>
          </p:cNvSpPr>
          <p:nvPr/>
        </p:nvSpPr>
        <p:spPr bwMode="auto">
          <a:xfrm>
            <a:off x="9087222" y="1595661"/>
            <a:ext cx="1752600" cy="1828800"/>
          </a:xfrm>
          <a:prstGeom prst="ellipse">
            <a:avLst/>
          </a:prstGeom>
          <a:pattFill prst="wdUpDiag">
            <a:fgClr>
              <a:srgbClr val="FFFF00"/>
            </a:fgClr>
            <a:bgClr>
              <a:srgbClr val="FF99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Group 30"/>
          <p:cNvGrpSpPr>
            <a:grpSpLocks/>
          </p:cNvGrpSpPr>
          <p:nvPr/>
        </p:nvGrpSpPr>
        <p:grpSpPr bwMode="auto">
          <a:xfrm>
            <a:off x="8761784" y="1052736"/>
            <a:ext cx="2590800" cy="2590800"/>
            <a:chOff x="3744" y="816"/>
            <a:chExt cx="1632" cy="1632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744" y="172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V="1">
              <a:off x="4512" y="81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dirty="0"/>
            </a:p>
          </p:txBody>
        </p:sp>
      </p:grpSp>
      <p:grpSp>
        <p:nvGrpSpPr>
          <p:cNvPr id="37" name="Group 33"/>
          <p:cNvGrpSpPr>
            <a:grpSpLocks/>
          </p:cNvGrpSpPr>
          <p:nvPr/>
        </p:nvGrpSpPr>
        <p:grpSpPr bwMode="auto">
          <a:xfrm>
            <a:off x="8868144" y="1340073"/>
            <a:ext cx="1041398" cy="579438"/>
            <a:chOff x="3811" y="978"/>
            <a:chExt cx="656" cy="365"/>
          </a:xfrm>
        </p:grpSpPr>
        <p:graphicFrame>
          <p:nvGraphicFramePr>
            <p:cNvPr id="38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200808"/>
                </p:ext>
              </p:extLst>
            </p:nvPr>
          </p:nvGraphicFramePr>
          <p:xfrm>
            <a:off x="3811" y="979"/>
            <a:ext cx="55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9" name="Equation" r:id="rId8" imgW="1428700" imgH="457410" progId="Equation.3">
                    <p:embed/>
                  </p:oleObj>
                </mc:Choice>
                <mc:Fallback>
                  <p:oleObj name="Equation" r:id="rId8" imgW="1428700" imgH="4574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979"/>
                          <a:ext cx="55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4233" y="978"/>
              <a:ext cx="2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ym typeface="Symbol" pitchFamily="18" charset="2"/>
                </a:rPr>
                <a:t></a:t>
              </a:r>
              <a:endParaRPr lang="zh-CN" altLang="en-US" dirty="0"/>
            </a:p>
          </p:txBody>
        </p:sp>
      </p:grpSp>
      <p:grpSp>
        <p:nvGrpSpPr>
          <p:cNvPr id="40" name="Group 36"/>
          <p:cNvGrpSpPr>
            <a:grpSpLocks/>
          </p:cNvGrpSpPr>
          <p:nvPr/>
        </p:nvGrpSpPr>
        <p:grpSpPr bwMode="auto">
          <a:xfrm>
            <a:off x="8794870" y="3064098"/>
            <a:ext cx="1123950" cy="617538"/>
            <a:chOff x="4112" y="2057"/>
            <a:chExt cx="708" cy="389"/>
          </a:xfrm>
        </p:grpSpPr>
        <p:graphicFrame>
          <p:nvGraphicFramePr>
            <p:cNvPr id="41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4494512"/>
                </p:ext>
              </p:extLst>
            </p:nvPr>
          </p:nvGraphicFramePr>
          <p:xfrm>
            <a:off x="4112" y="2212"/>
            <a:ext cx="55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20" name="Equation" r:id="rId10" imgW="1714609" imgH="457410" progId="Equation.3">
                    <p:embed/>
                  </p:oleObj>
                </mc:Choice>
                <mc:Fallback>
                  <p:oleObj name="Equation" r:id="rId10" imgW="1714609" imgH="4574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212"/>
                          <a:ext cx="55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4586" y="2057"/>
              <a:ext cx="2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algn="l" eaLnBrk="1" hangingPunct="1"/>
              <a:r>
                <a:rPr lang="zh-CN" altLang="en-US" dirty="0">
                  <a:sym typeface="Symbol" pitchFamily="18" charset="2"/>
                </a:rPr>
                <a:t></a:t>
              </a:r>
              <a:endParaRPr lang="zh-CN" altLang="en-US" dirty="0"/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9435213" y="2012727"/>
            <a:ext cx="314325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 eaLnBrk="1" hangingPunct="1"/>
            <a:r>
              <a:rPr lang="en-US" altLang="zh-CN" sz="3600" b="1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右大括号 43"/>
          <p:cNvSpPr/>
          <p:nvPr/>
        </p:nvSpPr>
        <p:spPr>
          <a:xfrm>
            <a:off x="9815210" y="1696694"/>
            <a:ext cx="391920" cy="1558930"/>
          </a:xfrm>
          <a:prstGeom prst="rightBrace">
            <a:avLst>
              <a:gd name="adj1" fmla="val 51300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9747250" y="1192166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altLang="zh-CN" dirty="0" smtClean="0"/>
              <a:t>                                                                          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56899" y="463397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练习：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95469" y="4636687"/>
            <a:ext cx="7968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    </a:t>
            </a:r>
            <a:endParaRPr lang="en-US" altLang="zh-CN" sz="2800" dirty="0" smtClean="0">
              <a:sym typeface="Symbol" pitchFamily="18" charset="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111567"/>
              </p:ext>
            </p:extLst>
          </p:nvPr>
        </p:nvGraphicFramePr>
        <p:xfrm>
          <a:off x="5183899" y="4581670"/>
          <a:ext cx="2496277" cy="64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1" name="Equation" r:id="rId12" imgW="698500" imgH="241300" progId="Equation.DSMT4">
                  <p:embed/>
                </p:oleObj>
              </mc:Choice>
              <mc:Fallback>
                <p:oleObj name="Equation" r:id="rId12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899" y="4581670"/>
                        <a:ext cx="2496277" cy="647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2250125" y="463668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ym typeface="Symbol" pitchFamily="18" charset="2"/>
              </a:rPr>
              <a:t>求：</a:t>
            </a:r>
            <a:r>
              <a:rPr lang="zh-CN" altLang="en-US" sz="2800" dirty="0"/>
              <a:t>条件概率</a:t>
            </a:r>
            <a:r>
              <a:rPr lang="zh-CN" altLang="en-US" sz="2800" dirty="0" smtClean="0"/>
              <a:t>密度</a:t>
            </a:r>
            <a:endParaRPr lang="en-US" altLang="zh-CN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295469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课本</a:t>
            </a:r>
            <a:r>
              <a:rPr lang="en-US" altLang="zh-CN" sz="3200" dirty="0" smtClean="0">
                <a:solidFill>
                  <a:srgbClr val="0000FF"/>
                </a:solidFill>
              </a:rPr>
              <a:t>P72</a:t>
            </a:r>
            <a:r>
              <a:rPr lang="zh-CN" altLang="en-US" sz="3200" dirty="0" smtClean="0">
                <a:solidFill>
                  <a:srgbClr val="0000FF"/>
                </a:solidFill>
              </a:rPr>
              <a:t>：例</a:t>
            </a:r>
            <a:r>
              <a:rPr lang="en-US" altLang="zh-CN" sz="3200" dirty="0" smtClean="0">
                <a:solidFill>
                  <a:srgbClr val="0000FF"/>
                </a:solidFill>
              </a:rPr>
              <a:t>4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3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1" grpId="0" animBg="1"/>
      <p:bldP spid="32" grpId="0" animBg="1"/>
      <p:bldP spid="33" grpId="0" animBg="1"/>
      <p:bldP spid="43" grpId="0"/>
      <p:bldP spid="44" grpId="0" animBg="1"/>
      <p:bldP spid="45" grpId="0" animBg="1"/>
      <p:bldP spid="46" grpId="0"/>
      <p:bldP spid="47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45415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8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810327"/>
              </p:ext>
            </p:extLst>
          </p:nvPr>
        </p:nvGraphicFramePr>
        <p:xfrm>
          <a:off x="1638171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9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68513"/>
              </p:ext>
            </p:extLst>
          </p:nvPr>
        </p:nvGraphicFramePr>
        <p:xfrm>
          <a:off x="4871864" y="2420888"/>
          <a:ext cx="4320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2420888"/>
                        <a:ext cx="432048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44729"/>
              </p:ext>
            </p:extLst>
          </p:nvPr>
        </p:nvGraphicFramePr>
        <p:xfrm>
          <a:off x="479376" y="3677884"/>
          <a:ext cx="11233248" cy="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Equation" r:id="rId9" imgW="3619440" imgH="355320" progId="Equation.DSMT4">
                  <p:embed/>
                </p:oleObj>
              </mc:Choice>
              <mc:Fallback>
                <p:oleObj name="Equation" r:id="rId9" imgW="3619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3677884"/>
                        <a:ext cx="11233248" cy="83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352974"/>
              </p:ext>
            </p:extLst>
          </p:nvPr>
        </p:nvGraphicFramePr>
        <p:xfrm>
          <a:off x="496309" y="4725144"/>
          <a:ext cx="11233248" cy="109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Equation" r:id="rId11" imgW="3733560" imgH="482400" progId="Equation.DSMT4">
                  <p:embed/>
                </p:oleObj>
              </mc:Choice>
              <mc:Fallback>
                <p:oleObj name="Equation" r:id="rId11" imgW="373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09" y="4725144"/>
                        <a:ext cx="11233248" cy="109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464152" y="4797152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347062" y="3663551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26400" y="593011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注意积分上下限</a:t>
            </a:r>
          </a:p>
        </p:txBody>
      </p:sp>
    </p:spTree>
    <p:extLst>
      <p:ext uri="{BB962C8B-B14F-4D97-AF65-F5344CB8AC3E}">
        <p14:creationId xmlns:p14="http://schemas.microsoft.com/office/powerpoint/2010/main" val="28859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59344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35924"/>
              </p:ext>
            </p:extLst>
          </p:nvPr>
        </p:nvGraphicFramePr>
        <p:xfrm>
          <a:off x="1638171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7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86418"/>
              </p:ext>
            </p:extLst>
          </p:nvPr>
        </p:nvGraphicFramePr>
        <p:xfrm>
          <a:off x="4151785" y="2420888"/>
          <a:ext cx="3816424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8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5" y="2420888"/>
                        <a:ext cx="3816424" cy="47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4498" y="2348880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两个边缘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密度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851278"/>
              </p:ext>
            </p:extLst>
          </p:nvPr>
        </p:nvGraphicFramePr>
        <p:xfrm>
          <a:off x="551384" y="3256982"/>
          <a:ext cx="10231040" cy="1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9" name="Equation" r:id="rId9" imgW="4038480" imgH="583920" progId="Equation.DSMT4">
                  <p:embed/>
                </p:oleObj>
              </mc:Choice>
              <mc:Fallback>
                <p:oleObj name="Equation" r:id="rId9" imgW="40384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3256982"/>
                        <a:ext cx="10231040" cy="1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18843"/>
              </p:ext>
            </p:extLst>
          </p:nvPr>
        </p:nvGraphicFramePr>
        <p:xfrm>
          <a:off x="551384" y="4716119"/>
          <a:ext cx="11222741" cy="128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0" name="Equation" r:id="rId11" imgW="4597200" imgH="634680" progId="Equation.DSMT4">
                  <p:embed/>
                </p:oleObj>
              </mc:Choice>
              <mc:Fallback>
                <p:oleObj name="Equation" r:id="rId11" imgW="45972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716119"/>
                        <a:ext cx="11222741" cy="1286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634158" y="3212976"/>
            <a:ext cx="381721" cy="8468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504770" y="4725144"/>
            <a:ext cx="295086" cy="898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456040" y="3375738"/>
            <a:ext cx="1519222" cy="52131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29520" y="4797152"/>
            <a:ext cx="1591230" cy="52131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10426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3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757414"/>
              </p:ext>
            </p:extLst>
          </p:nvPr>
        </p:nvGraphicFramePr>
        <p:xfrm>
          <a:off x="1775520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4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83716"/>
              </p:ext>
            </p:extLst>
          </p:nvPr>
        </p:nvGraphicFramePr>
        <p:xfrm>
          <a:off x="4289134" y="2420888"/>
          <a:ext cx="3816424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5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34" y="2420888"/>
                        <a:ext cx="3816424" cy="47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11847" y="2348880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800" b="1" dirty="0" smtClean="0">
                <a:latin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</a:rPr>
              <a:t>两个边缘</a:t>
            </a:r>
            <a:r>
              <a:rPr lang="zh-CN" altLang="en-US" sz="2800" b="1" dirty="0" smtClean="0">
                <a:latin typeface="Times New Roman" pitchFamily="18" charset="0"/>
              </a:rPr>
              <a:t>密度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51959"/>
              </p:ext>
            </p:extLst>
          </p:nvPr>
        </p:nvGraphicFramePr>
        <p:xfrm>
          <a:off x="1847528" y="3140968"/>
          <a:ext cx="3155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Equation" r:id="rId9" imgW="1091880" imgH="241200" progId="Equation.DSMT4">
                  <p:embed/>
                </p:oleObj>
              </mc:Choice>
              <mc:Fallback>
                <p:oleObj name="Equation" r:id="rId9" imgW="10918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140968"/>
                        <a:ext cx="31559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877813" y="3798204"/>
                <a:ext cx="53771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楷体_GB2312" pitchFamily="1" charset="-122"/>
                  </a:defRPr>
                </a:lvl9pPr>
              </a:lstStyle>
              <a:p>
                <a:pPr algn="l" eaLnBrk="1" hangingPunct="1"/>
                <a:r>
                  <a:rPr lang="zh-CN" altLang="en-US" sz="2800" b="1" dirty="0" smtClean="0"/>
                  <a:t>当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 smtClean="0"/>
                  <a:t>0</a:t>
                </a:r>
                <a:r>
                  <a:rPr lang="en-US" altLang="zh-CN" sz="2800" b="1" i="1" dirty="0" smtClean="0"/>
                  <a:t>&lt; </a:t>
                </a:r>
                <a:r>
                  <a:rPr lang="en-US" altLang="zh-CN" sz="2800" b="1" i="1" dirty="0" smtClean="0">
                    <a:solidFill>
                      <a:srgbClr val="C00000"/>
                    </a:solidFill>
                  </a:rPr>
                  <a:t>x </a:t>
                </a:r>
                <a:r>
                  <a:rPr lang="en-US" altLang="zh-CN" sz="2800" b="1" i="1" dirty="0"/>
                  <a:t>&lt; </a:t>
                </a:r>
                <a:r>
                  <a:rPr lang="en-US" altLang="zh-CN" sz="2800" b="1" dirty="0" smtClean="0"/>
                  <a:t>1  </a:t>
                </a:r>
                <a:r>
                  <a:rPr lang="zh-CN" altLang="en-US" sz="2800" b="1" dirty="0" smtClean="0"/>
                  <a:t>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sz="2800" b="1" dirty="0" smtClean="0"/>
                  <a:t>）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813" y="3798204"/>
                <a:ext cx="5377178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2381" t="-15116" r="-2154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343472" y="3754523"/>
            <a:ext cx="1800200" cy="61058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84533"/>
              </p:ext>
            </p:extLst>
          </p:nvPr>
        </p:nvGraphicFramePr>
        <p:xfrm>
          <a:off x="1307728" y="4581128"/>
          <a:ext cx="36718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Equation" r:id="rId12" imgW="1244520" imgH="431640" progId="Equation.DSMT4">
                  <p:embed/>
                </p:oleObj>
              </mc:Choice>
              <mc:Fallback>
                <p:oleObj name="Equation" r:id="rId12" imgW="1244520" imgH="43164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728" y="4581128"/>
                        <a:ext cx="36718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328463"/>
              </p:ext>
            </p:extLst>
          </p:nvPr>
        </p:nvGraphicFramePr>
        <p:xfrm>
          <a:off x="4943872" y="4437112"/>
          <a:ext cx="569662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Equation" r:id="rId14" imgW="2666880" imgH="660240" progId="Equation.DSMT4">
                  <p:embed/>
                </p:oleObj>
              </mc:Choice>
              <mc:Fallback>
                <p:oleObj name="Equation" r:id="rId14" imgW="2666880" imgH="66024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4437112"/>
                        <a:ext cx="5696627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377956" y="4645042"/>
            <a:ext cx="1656184" cy="44014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utoUpdateAnimBg="0"/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448" y="2271532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作业 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P85:10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13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15</a:t>
            </a:r>
          </a:p>
          <a:p>
            <a:pPr algn="ctr"/>
            <a:r>
              <a:rPr lang="zh-CN" altLang="en-US" sz="4400" dirty="0" smtClean="0"/>
              <a:t>课外自己练习：</a:t>
            </a:r>
            <a:r>
              <a:rPr lang="en-US" altLang="zh-CN" sz="4400" dirty="0" smtClean="0"/>
              <a:t>14</a:t>
            </a:r>
          </a:p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518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C68E28E0-3464-44A6-A9C6-0C7F8C214A81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773610" y="1351807"/>
            <a:ext cx="77316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回顾：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第一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章中，我们介绍了条件概率的概念 .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82429"/>
              </p:ext>
            </p:extLst>
          </p:nvPr>
        </p:nvGraphicFramePr>
        <p:xfrm>
          <a:off x="4434410" y="2723407"/>
          <a:ext cx="3196417" cy="107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公式" r:id="rId3" imgW="1171425" imgH="400234" progId="Equation.3">
                  <p:embed/>
                </p:oleObj>
              </mc:Choice>
              <mc:Fallback>
                <p:oleObj name="公式" r:id="rId3" imgW="1171425" imgH="400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410" y="2723407"/>
                        <a:ext cx="3196417" cy="107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14511" y="1986305"/>
            <a:ext cx="71545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在事件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发生的条件下事件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发生的条件概率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626219" y="3797132"/>
            <a:ext cx="4064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884908" y="4036218"/>
            <a:ext cx="386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</a:rPr>
              <a:t>推广到随机变量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773609" y="4893554"/>
            <a:ext cx="11011023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      设有两个随机变量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，在给定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取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某个值或者某些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值的条件下，求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的概率分布.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625600" y="5964336"/>
            <a:ext cx="568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这个分布就是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条件分布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. 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86616" y="683985"/>
            <a:ext cx="183255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条件分布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58" grpId="0" animBg="1"/>
      <p:bldP spid="49159" grpId="0" autoUpdateAnimBg="0"/>
      <p:bldP spid="49160" grpId="0" autoUpdateAnimBg="0"/>
      <p:bldP spid="4916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21930098-F067-4A06-AA1F-6C7DA788E3CF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6096000" y="2057400"/>
            <a:ext cx="5056716" cy="2006600"/>
            <a:chOff x="0" y="0"/>
            <a:chExt cx="2389" cy="1264"/>
          </a:xfrm>
        </p:grpSpPr>
        <p:pic>
          <p:nvPicPr>
            <p:cNvPr id="49166" name="Picture 3" descr="正态图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52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Rectangle 4"/>
            <p:cNvSpPr>
              <a:spLocks noChangeArrowheads="1"/>
            </p:cNvSpPr>
            <p:nvPr/>
          </p:nvSpPr>
          <p:spPr bwMode="auto">
            <a:xfrm>
              <a:off x="1972" y="353"/>
              <a:ext cx="417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</a:rPr>
                <a:t>体重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</a:rPr>
                <a:t>的分布</a:t>
              </a:r>
              <a:endParaRPr lang="zh-CN" altLang="en-US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812800" y="537413"/>
            <a:ext cx="110744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例如，考虑某大学的全体学生，从其中随机抽取一个学生，分别以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表示其体重和身高 .  则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都是随机变量，它们都有一定的概率分布.</a:t>
            </a:r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1320800" y="2362201"/>
            <a:ext cx="1352551" cy="3811588"/>
            <a:chOff x="0" y="0"/>
            <a:chExt cx="639" cy="2401"/>
          </a:xfrm>
        </p:grpSpPr>
        <p:pic>
          <p:nvPicPr>
            <p:cNvPr id="49164" name="Picture 7" descr="称体重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" y="0"/>
              <a:ext cx="55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0" y="2033"/>
              <a:ext cx="5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  <a:latin typeface="Times New Roman" pitchFamily="18" charset="0"/>
                </a:rPr>
                <a:t>体重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endParaRPr lang="en-US" altLang="zh-CN" sz="3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185" name="Group 9"/>
          <p:cNvGrpSpPr>
            <a:grpSpLocks/>
          </p:cNvGrpSpPr>
          <p:nvPr/>
        </p:nvGrpSpPr>
        <p:grpSpPr bwMode="auto">
          <a:xfrm>
            <a:off x="3352801" y="2209800"/>
            <a:ext cx="1382183" cy="3856038"/>
            <a:chOff x="0" y="0"/>
            <a:chExt cx="653" cy="2429"/>
          </a:xfrm>
        </p:grpSpPr>
        <p:pic>
          <p:nvPicPr>
            <p:cNvPr id="49162" name="Picture 10" descr="量身高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349"/>
              <a:ext cx="605" cy="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5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>
                  <a:solidFill>
                    <a:schemeClr val="tx1"/>
                  </a:solidFill>
                  <a:latin typeface="Times New Roman" pitchFamily="18" charset="0"/>
                </a:rPr>
                <a:t>身高</a:t>
              </a:r>
              <a:r>
                <a:rPr lang="en-US" altLang="zh-CN" sz="3200" i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en-US" altLang="zh-CN" sz="3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6163733" y="4191000"/>
            <a:ext cx="5048250" cy="2057400"/>
            <a:chOff x="0" y="0"/>
            <a:chExt cx="2385" cy="1296"/>
          </a:xfrm>
        </p:grpSpPr>
        <p:pic>
          <p:nvPicPr>
            <p:cNvPr id="49160" name="Picture 13" descr="正态图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Rectangle 14"/>
            <p:cNvSpPr>
              <a:spLocks noChangeArrowheads="1"/>
            </p:cNvSpPr>
            <p:nvPr/>
          </p:nvSpPr>
          <p:spPr bwMode="auto">
            <a:xfrm>
              <a:off x="1968" y="384"/>
              <a:ext cx="417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</a:rPr>
                <a:t>身高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l"/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</a:rPr>
                <a:t>的分布</a:t>
              </a:r>
              <a:endParaRPr lang="zh-CN" altLang="en-US" sz="32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29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AF02F86B-0039-46DE-A785-B264911D210E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08000" y="764704"/>
            <a:ext cx="10844584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        现在若限制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</a:rPr>
              <a:t>1.7&lt;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&lt;1.8</a:t>
            </a: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itchFamily="18" charset="0"/>
              </a:rPr>
              <a:t>米),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在这个条件下去求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</a:rPr>
              <a:t>的条件分布，这就意味着要从该校的学生中把身高在1.7米和1.8米之间的那些人都挑出来，然后在挑出的学生中求其体重的分布.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20373" y="3212977"/>
            <a:ext cx="1106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容易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想象，</a:t>
            </a:r>
            <a:r>
              <a:rPr lang="zh-CN" altLang="en-US" sz="2800" b="1" dirty="0" smtClean="0">
                <a:latin typeface="Times New Roman" pitchFamily="18" charset="0"/>
              </a:rPr>
              <a:t>这个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条件分布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不加这个条件时的分布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会很不一样.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016000" y="4322850"/>
            <a:ext cx="1117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例如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，在条件分布中体重取大值的概率会显著增加 .</a:t>
            </a:r>
          </a:p>
        </p:txBody>
      </p:sp>
    </p:spTree>
    <p:extLst>
      <p:ext uri="{BB962C8B-B14F-4D97-AF65-F5344CB8AC3E}">
        <p14:creationId xmlns:p14="http://schemas.microsoft.com/office/powerpoint/2010/main" val="396833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0F2FB1AB-11EA-4C60-958A-0AF0D5DA8994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09600" y="1215916"/>
            <a:ext cx="111760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FFFF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设 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是二维离散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型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r. v.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对于固定的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，若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) &gt;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，则称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53368" y="3401900"/>
            <a:ext cx="955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为在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条件下随机变量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条件分布律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zh-CN" altLang="en-US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66069"/>
              </p:ext>
            </p:extLst>
          </p:nvPr>
        </p:nvGraphicFramePr>
        <p:xfrm>
          <a:off x="634211" y="1988840"/>
          <a:ext cx="74168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r:id="rId3" imgW="2428748" imgH="447741" progId="">
                  <p:embed/>
                </p:oleObj>
              </mc:Choice>
              <mc:Fallback>
                <p:oleObj r:id="rId3" imgW="2428748" imgH="4477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11" y="1988840"/>
                        <a:ext cx="74168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591639"/>
              </p:ext>
            </p:extLst>
          </p:nvPr>
        </p:nvGraphicFramePr>
        <p:xfrm>
          <a:off x="7920203" y="2001663"/>
          <a:ext cx="162136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r:id="rId5" imgW="447600" imgH="447741" progId="">
                  <p:embed/>
                </p:oleObj>
              </mc:Choice>
              <mc:Fallback>
                <p:oleObj r:id="rId5" imgW="447600" imgH="4477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203" y="2001663"/>
                        <a:ext cx="162136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199456" y="4149080"/>
            <a:ext cx="1008112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  类似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地，对于固定的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，若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)&gt;0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，则称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06400" y="5970928"/>
            <a:ext cx="955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为在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条件下随机变量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条件分布律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zh-CN" altLang="en-US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83347"/>
              </p:ext>
            </p:extLst>
          </p:nvPr>
        </p:nvGraphicFramePr>
        <p:xfrm>
          <a:off x="504168" y="4753919"/>
          <a:ext cx="74168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r:id="rId7" imgW="2428748" imgH="438071" progId="">
                  <p:embed/>
                </p:oleObj>
              </mc:Choice>
              <mc:Fallback>
                <p:oleObj r:id="rId7" imgW="2428748" imgH="4380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68" y="4753919"/>
                        <a:ext cx="74168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78798"/>
              </p:ext>
            </p:extLst>
          </p:nvPr>
        </p:nvGraphicFramePr>
        <p:xfrm>
          <a:off x="7824193" y="4751727"/>
          <a:ext cx="162136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r:id="rId9" imgW="447600" imgH="447741" progId="">
                  <p:embed/>
                </p:oleObj>
              </mc:Choice>
              <mc:Fallback>
                <p:oleObj r:id="rId9" imgW="447600" imgH="4477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3" y="4751727"/>
                        <a:ext cx="162136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6615" y="692696"/>
            <a:ext cx="595227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一、离散</a:t>
            </a:r>
            <a:r>
              <a:rPr lang="zh-CN" altLang="en-US" dirty="0"/>
              <a:t>型随机变量的条件分布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52384" y="2272884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000" b="1" i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=1,2</a:t>
            </a: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, …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9432693" y="5085184"/>
            <a:ext cx="16914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000" b="1" i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b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, 2 , …</a:t>
            </a:r>
          </a:p>
        </p:txBody>
      </p:sp>
    </p:spTree>
    <p:extLst>
      <p:ext uri="{BB962C8B-B14F-4D97-AF65-F5344CB8AC3E}">
        <p14:creationId xmlns:p14="http://schemas.microsoft.com/office/powerpoint/2010/main" val="1322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32" grpId="0" autoUpdateAnimBg="0"/>
      <p:bldP spid="52233" grpId="0" autoUpdateAnimBg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744FB00F-38C7-4286-B1DB-B139E922FA2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12800" y="980728"/>
            <a:ext cx="1076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注意：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条件分布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是一种概率分布，它具有概率分布的一切性质. 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（正如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条件概率是一种概率，具有概率的一切性质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.）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1635"/>
              </p:ext>
            </p:extLst>
          </p:nvPr>
        </p:nvGraphicFramePr>
        <p:xfrm>
          <a:off x="2888381" y="2898523"/>
          <a:ext cx="486380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6" r:id="rId3" imgW="1476281" imgH="219036" progId="">
                  <p:embed/>
                </p:oleObj>
              </mc:Choice>
              <mc:Fallback>
                <p:oleObj r:id="rId3" imgW="1476281" imgH="21903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381" y="2898523"/>
                        <a:ext cx="486380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99457" y="26369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例如：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278485"/>
              </p:ext>
            </p:extLst>
          </p:nvPr>
        </p:nvGraphicFramePr>
        <p:xfrm>
          <a:off x="2888380" y="3645024"/>
          <a:ext cx="4863804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r:id="rId5" imgW="1657343" imgH="409483" progId="">
                  <p:embed/>
                </p:oleObj>
              </mc:Choice>
              <mc:Fallback>
                <p:oleObj r:id="rId5" imgW="1657343" imgH="4094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380" y="3645024"/>
                        <a:ext cx="4863804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505944" y="2883133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0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=1,2</a:t>
            </a:r>
            <a:r>
              <a:rPr lang="en-US" altLang="zh-CN" sz="3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7745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utoUpdateAnimBg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38667" y="587354"/>
            <a:ext cx="6468533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联合分布律</a:t>
            </a:r>
            <a:r>
              <a:rPr lang="zh-CN" altLang="en-US" dirty="0">
                <a:solidFill>
                  <a:schemeClr val="tx1"/>
                </a:solidFill>
              </a:rPr>
              <a:t>如表格</a:t>
            </a:r>
            <a:r>
              <a:rPr lang="zh-CN" altLang="en-US" dirty="0" smtClean="0">
                <a:solidFill>
                  <a:schemeClr val="tx1"/>
                </a:solidFill>
              </a:rPr>
              <a:t>：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620688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例1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4800" y="2603501"/>
            <a:ext cx="81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57868" y="1115088"/>
            <a:ext cx="678254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求</a:t>
            </a:r>
            <a:r>
              <a:rPr lang="zh-CN" altLang="en-US" dirty="0">
                <a:solidFill>
                  <a:schemeClr val="tx1"/>
                </a:solidFill>
              </a:rPr>
              <a:t>在给定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zh-CN" altLang="en-US" dirty="0">
                <a:solidFill>
                  <a:schemeClr val="tx1"/>
                </a:solidFill>
              </a:rPr>
              <a:t>下随机变量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的条件分布律和在给定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zh-CN" altLang="en-US" dirty="0">
                <a:solidFill>
                  <a:schemeClr val="tx1"/>
                </a:solidFill>
              </a:rPr>
              <a:t>下随机变量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的条件分布律。 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219200" y="2603501"/>
            <a:ext cx="132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因为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438400" y="2413001"/>
          <a:ext cx="3022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0" r:id="rId3" imgW="939392" imgH="406224" progId="">
                  <p:embed/>
                </p:oleObj>
              </mc:Choice>
              <mc:Fallback>
                <p:oleObj r:id="rId3" imgW="939392" imgH="4062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13001"/>
                        <a:ext cx="3022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812800" y="3530601"/>
            <a:ext cx="985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所以在给定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/>
              <a:t>=2</a:t>
            </a:r>
            <a:r>
              <a:rPr lang="zh-CN" altLang="en-US"/>
              <a:t>下随机变量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/>
              <a:t>的条件分布律为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524000" y="4292601"/>
          <a:ext cx="2946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1" r:id="rId5" imgW="1003300" imgH="241300" progId="">
                  <p:embed/>
                </p:oleObj>
              </mc:Choice>
              <mc:Fallback>
                <p:oleObj r:id="rId5" imgW="1003300" imgH="24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92601"/>
                        <a:ext cx="2946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4470400" y="4140200"/>
          <a:ext cx="3454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2" r:id="rId7" imgW="1181100" imgH="431800" progId="">
                  <p:embed/>
                </p:oleObj>
              </mc:Choice>
              <mc:Fallback>
                <p:oleObj r:id="rId7" imgW="11811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140200"/>
                        <a:ext cx="3454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7924800" y="4368801"/>
          <a:ext cx="1016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3" r:id="rId9" imgW="317638" imgH="203288" progId="">
                  <p:embed/>
                </p:oleObj>
              </mc:Choice>
              <mc:Fallback>
                <p:oleObj r:id="rId9" imgW="317638" imgH="20328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368801"/>
                        <a:ext cx="1016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92375"/>
              </p:ext>
            </p:extLst>
          </p:nvPr>
        </p:nvGraphicFramePr>
        <p:xfrm>
          <a:off x="1564897" y="5170583"/>
          <a:ext cx="2908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4" r:id="rId11" imgW="990600" imgH="241300" progId="">
                  <p:embed/>
                </p:oleObj>
              </mc:Choice>
              <mc:Fallback>
                <p:oleObj r:id="rId11" imgW="990600" imgH="24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897" y="5170583"/>
                        <a:ext cx="2908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44521"/>
              </p:ext>
            </p:extLst>
          </p:nvPr>
        </p:nvGraphicFramePr>
        <p:xfrm>
          <a:off x="4483921" y="4941168"/>
          <a:ext cx="109643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5" r:id="rId13" imgW="342900" imgH="406400" progId="">
                  <p:embed/>
                </p:oleObj>
              </mc:Choice>
              <mc:Fallback>
                <p:oleObj r:id="rId13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921" y="4941168"/>
                        <a:ext cx="109643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202410"/>
              </p:ext>
            </p:extLst>
          </p:nvPr>
        </p:nvGraphicFramePr>
        <p:xfrm>
          <a:off x="1583499" y="6093297"/>
          <a:ext cx="294428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6" r:id="rId15" imgW="1003300" imgH="241300" progId="">
                  <p:embed/>
                </p:oleObj>
              </mc:Choice>
              <mc:Fallback>
                <p:oleObj r:id="rId15" imgW="1003300" imgH="241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499" y="6093297"/>
                        <a:ext cx="294428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41383"/>
              </p:ext>
            </p:extLst>
          </p:nvPr>
        </p:nvGraphicFramePr>
        <p:xfrm>
          <a:off x="4463820" y="5868105"/>
          <a:ext cx="109643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97" r:id="rId17" imgW="342900" imgH="406400" progId="">
                  <p:embed/>
                </p:oleObj>
              </mc:Choice>
              <mc:Fallback>
                <p:oleObj r:id="rId17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820" y="5868105"/>
                        <a:ext cx="109643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9876162" y="1484784"/>
            <a:ext cx="684334" cy="245183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7327056" y="698748"/>
            <a:ext cx="4673600" cy="3162300"/>
            <a:chOff x="0" y="0"/>
            <a:chExt cx="2208" cy="1992"/>
          </a:xfrm>
        </p:grpSpPr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0" y="384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68" name="Object 19"/>
            <p:cNvGraphicFramePr>
              <a:graphicFrameLocks noChangeAspect="1"/>
            </p:cNvGraphicFramePr>
            <p:nvPr/>
          </p:nvGraphicFramePr>
          <p:xfrm>
            <a:off x="192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8" r:id="rId19" imgW="115554" imgH="166911" progId="">
                    <p:embed/>
                  </p:oleObj>
                </mc:Choice>
                <mc:Fallback>
                  <p:oleObj r:id="rId1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Line 20"/>
            <p:cNvSpPr>
              <a:spLocks noChangeShapeType="1"/>
            </p:cNvSpPr>
            <p:nvPr/>
          </p:nvSpPr>
          <p:spPr bwMode="auto">
            <a:xfrm>
              <a:off x="576" y="0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1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71" name="Object 22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99" r:id="rId21" imgW="179672" imgH="166838" progId="">
                    <p:embed/>
                  </p:oleObj>
                </mc:Choice>
                <mc:Fallback>
                  <p:oleObj r:id="rId21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2" name="Object 23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0" r:id="rId23" imgW="154139" imgH="166984" progId="">
                    <p:embed/>
                  </p:oleObj>
                </mc:Choice>
                <mc:Fallback>
                  <p:oleObj r:id="rId23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3" name="Object 24"/>
            <p:cNvGraphicFramePr>
              <a:graphicFrameLocks noChangeAspect="1"/>
            </p:cNvGraphicFramePr>
            <p:nvPr/>
          </p:nvGraphicFramePr>
          <p:xfrm>
            <a:off x="816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1" r:id="rId25" imgW="115554" imgH="166911" progId="">
                    <p:embed/>
                  </p:oleObj>
                </mc:Choice>
                <mc:Fallback>
                  <p:oleObj r:id="rId25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4" name="Object 25"/>
            <p:cNvGraphicFramePr>
              <a:graphicFrameLocks noChangeAspect="1"/>
            </p:cNvGraphicFramePr>
            <p:nvPr/>
          </p:nvGraphicFramePr>
          <p:xfrm>
            <a:off x="816" y="384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2" r:id="rId26" imgW="215806" imgH="406224" progId="">
                    <p:embed/>
                  </p:oleObj>
                </mc:Choice>
                <mc:Fallback>
                  <p:oleObj r:id="rId26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84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5" name="Object 26"/>
            <p:cNvGraphicFramePr>
              <a:graphicFrameLocks noChangeAspect="1"/>
            </p:cNvGraphicFramePr>
            <p:nvPr/>
          </p:nvGraphicFramePr>
          <p:xfrm>
            <a:off x="843" y="920"/>
            <a:ext cx="17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3" r:id="rId28" imgW="152466" imgH="406576" progId="">
                    <p:embed/>
                  </p:oleObj>
                </mc:Choice>
                <mc:Fallback>
                  <p:oleObj r:id="rId28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920"/>
                          <a:ext cx="170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6" name="Object 27"/>
            <p:cNvGraphicFramePr>
              <a:graphicFrameLocks noChangeAspect="1"/>
            </p:cNvGraphicFramePr>
            <p:nvPr/>
          </p:nvGraphicFramePr>
          <p:xfrm>
            <a:off x="1296" y="48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4" r:id="rId30" imgW="128337" imgH="166838" progId="">
                    <p:embed/>
                  </p:oleObj>
                </mc:Choice>
                <mc:Fallback>
                  <p:oleObj r:id="rId30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7" name="Object 28"/>
            <p:cNvGraphicFramePr>
              <a:graphicFrameLocks noChangeAspect="1"/>
            </p:cNvGraphicFramePr>
            <p:nvPr/>
          </p:nvGraphicFramePr>
          <p:xfrm>
            <a:off x="1776" y="72"/>
            <a:ext cx="2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5" r:id="rId32" imgW="128337" imgH="179672" progId="">
                    <p:embed/>
                  </p:oleObj>
                </mc:Choice>
                <mc:Fallback>
                  <p:oleObj r:id="rId32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"/>
                          <a:ext cx="2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8" name="Object 29"/>
            <p:cNvGraphicFramePr>
              <a:graphicFrameLocks noChangeAspect="1"/>
            </p:cNvGraphicFramePr>
            <p:nvPr/>
          </p:nvGraphicFramePr>
          <p:xfrm>
            <a:off x="192" y="1632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6" r:id="rId34" imgW="128337" imgH="166838" progId="">
                    <p:embed/>
                  </p:oleObj>
                </mc:Choice>
                <mc:Fallback>
                  <p:oleObj r:id="rId34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632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9" name="Object 30"/>
            <p:cNvGraphicFramePr>
              <a:graphicFrameLocks noChangeAspect="1"/>
            </p:cNvGraphicFramePr>
            <p:nvPr/>
          </p:nvGraphicFramePr>
          <p:xfrm>
            <a:off x="1776" y="384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7" r:id="rId36" imgW="153533" imgH="409421" progId="">
                    <p:embed/>
                  </p:oleObj>
                </mc:Choice>
                <mc:Fallback>
                  <p:oleObj r:id="rId36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0" name="Object 31"/>
            <p:cNvGraphicFramePr>
              <a:graphicFrameLocks noChangeAspect="1"/>
            </p:cNvGraphicFramePr>
            <p:nvPr/>
          </p:nvGraphicFramePr>
          <p:xfrm>
            <a:off x="1744" y="960"/>
            <a:ext cx="2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8" r:id="rId38" imgW="215806" imgH="406224" progId="">
                    <p:embed/>
                  </p:oleObj>
                </mc:Choice>
                <mc:Fallback>
                  <p:oleObj r:id="rId38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960"/>
                          <a:ext cx="2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1" name="Object 32"/>
            <p:cNvGraphicFramePr>
              <a:graphicFrameLocks noChangeAspect="1"/>
            </p:cNvGraphicFramePr>
            <p:nvPr/>
          </p:nvGraphicFramePr>
          <p:xfrm>
            <a:off x="840" y="1496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09" r:id="rId39" imgW="152466" imgH="406576" progId="">
                    <p:embed/>
                  </p:oleObj>
                </mc:Choice>
                <mc:Fallback>
                  <p:oleObj r:id="rId39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496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33"/>
            <p:cNvGraphicFramePr>
              <a:graphicFrameLocks noChangeAspect="1"/>
            </p:cNvGraphicFramePr>
            <p:nvPr/>
          </p:nvGraphicFramePr>
          <p:xfrm>
            <a:off x="1296" y="1488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0" r:id="rId41" imgW="215806" imgH="406224" progId="">
                    <p:embed/>
                  </p:oleObj>
                </mc:Choice>
                <mc:Fallback>
                  <p:oleObj r:id="rId41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88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3" name="Object 34"/>
            <p:cNvGraphicFramePr>
              <a:graphicFrameLocks noChangeAspect="1"/>
            </p:cNvGraphicFramePr>
            <p:nvPr/>
          </p:nvGraphicFramePr>
          <p:xfrm>
            <a:off x="1776" y="1656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1" r:id="rId42" imgW="128789" imgH="180304" progId="">
                    <p:embed/>
                  </p:oleObj>
                </mc:Choice>
                <mc:Fallback>
                  <p:oleObj r:id="rId42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56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4" name="Object 35"/>
            <p:cNvGraphicFramePr>
              <a:graphicFrameLocks noChangeAspect="1"/>
            </p:cNvGraphicFramePr>
            <p:nvPr/>
          </p:nvGraphicFramePr>
          <p:xfrm>
            <a:off x="179" y="566"/>
            <a:ext cx="26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2" r:id="rId44" imgW="128337" imgH="179672" progId="">
                    <p:embed/>
                  </p:oleObj>
                </mc:Choice>
                <mc:Fallback>
                  <p:oleObj r:id="rId44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566"/>
                          <a:ext cx="26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5" name="Object 36"/>
            <p:cNvGraphicFramePr>
              <a:graphicFrameLocks noChangeAspect="1"/>
            </p:cNvGraphicFramePr>
            <p:nvPr/>
          </p:nvGraphicFramePr>
          <p:xfrm>
            <a:off x="1280" y="936"/>
            <a:ext cx="22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3" r:id="rId46" imgW="215806" imgH="406224" progId="">
                    <p:embed/>
                  </p:oleObj>
                </mc:Choice>
                <mc:Fallback>
                  <p:oleObj r:id="rId46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936"/>
                          <a:ext cx="22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6" name="Object 37"/>
            <p:cNvGraphicFramePr>
              <a:graphicFrameLocks noChangeAspect="1"/>
            </p:cNvGraphicFramePr>
            <p:nvPr/>
          </p:nvGraphicFramePr>
          <p:xfrm>
            <a:off x="1312" y="560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14" r:id="rId47" imgW="128789" imgH="180304" progId="">
                    <p:embed/>
                  </p:oleObj>
                </mc:Choice>
                <mc:Fallback>
                  <p:oleObj r:id="rId47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60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846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  <p:bldP spid="54278" grpId="0" autoUpdateAnimBg="0"/>
      <p:bldP spid="54280" grpId="0" autoUpdateAnimBg="0"/>
      <p:bldP spid="542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14400" y="859161"/>
            <a:ext cx="203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或写为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914400" y="1544960"/>
            <a:ext cx="5892800" cy="1524000"/>
            <a:chOff x="0" y="0"/>
            <a:chExt cx="2784" cy="960"/>
          </a:xfrm>
        </p:grpSpPr>
        <p:sp>
          <p:nvSpPr>
            <p:cNvPr id="54299" name="Line 4"/>
            <p:cNvSpPr>
              <a:spLocks noChangeShapeType="1"/>
            </p:cNvSpPr>
            <p:nvPr/>
          </p:nvSpPr>
          <p:spPr bwMode="auto">
            <a:xfrm>
              <a:off x="0" y="384"/>
              <a:ext cx="278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0" name="Line 5"/>
            <p:cNvSpPr>
              <a:spLocks noChangeShapeType="1"/>
            </p:cNvSpPr>
            <p:nvPr/>
          </p:nvSpPr>
          <p:spPr bwMode="auto">
            <a:xfrm>
              <a:off x="1202" y="0"/>
              <a:ext cx="0" cy="9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301" name="Object 6"/>
            <p:cNvGraphicFramePr>
              <a:graphicFrameLocks noChangeAspect="1"/>
            </p:cNvGraphicFramePr>
            <p:nvPr/>
          </p:nvGraphicFramePr>
          <p:xfrm>
            <a:off x="336" y="64"/>
            <a:ext cx="48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89" r:id="rId3" imgW="431425" imgH="177646" progId="">
                    <p:embed/>
                  </p:oleObj>
                </mc:Choice>
                <mc:Fallback>
                  <p:oleObj r:id="rId3" imgW="431425" imgH="17764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4"/>
                          <a:ext cx="48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2" name="Object 7"/>
            <p:cNvGraphicFramePr>
              <a:graphicFrameLocks noChangeAspect="1"/>
            </p:cNvGraphicFramePr>
            <p:nvPr/>
          </p:nvGraphicFramePr>
          <p:xfrm>
            <a:off x="1442" y="48"/>
            <a:ext cx="1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0" r:id="rId5" imgW="128789" imgH="180304" progId="">
                    <p:embed/>
                  </p:oleObj>
                </mc:Choice>
                <mc:Fallback>
                  <p:oleObj r:id="rId5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48"/>
                          <a:ext cx="1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3" name="Object 8"/>
            <p:cNvGraphicFramePr>
              <a:graphicFrameLocks noChangeAspect="1"/>
            </p:cNvGraphicFramePr>
            <p:nvPr/>
          </p:nvGraphicFramePr>
          <p:xfrm>
            <a:off x="1872" y="48"/>
            <a:ext cx="1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1" r:id="rId7" imgW="115554" imgH="166911" progId="">
                    <p:embed/>
                  </p:oleObj>
                </mc:Choice>
                <mc:Fallback>
                  <p:oleObj r:id="rId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8"/>
                          <a:ext cx="1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4" name="Object 9"/>
            <p:cNvGraphicFramePr>
              <a:graphicFrameLocks noChangeAspect="1"/>
            </p:cNvGraphicFramePr>
            <p:nvPr/>
          </p:nvGraphicFramePr>
          <p:xfrm>
            <a:off x="2448" y="48"/>
            <a:ext cx="1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2" r:id="rId9" imgW="128337" imgH="166838" progId="">
                    <p:embed/>
                  </p:oleObj>
                </mc:Choice>
                <mc:Fallback>
                  <p:oleObj r:id="rId9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8"/>
                          <a:ext cx="1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5" name="Object 10"/>
            <p:cNvGraphicFramePr>
              <a:graphicFrameLocks noChangeAspect="1"/>
            </p:cNvGraphicFramePr>
            <p:nvPr/>
          </p:nvGraphicFramePr>
          <p:xfrm>
            <a:off x="1440" y="576"/>
            <a:ext cx="1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3" r:id="rId11" imgW="128789" imgH="180304" progId="">
                    <p:embed/>
                  </p:oleObj>
                </mc:Choice>
                <mc:Fallback>
                  <p:oleObj r:id="rId11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76"/>
                          <a:ext cx="1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11"/>
            <p:cNvGraphicFramePr>
              <a:graphicFrameLocks noChangeAspect="1"/>
            </p:cNvGraphicFramePr>
            <p:nvPr/>
          </p:nvGraphicFramePr>
          <p:xfrm>
            <a:off x="1872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4" r:id="rId12" imgW="152466" imgH="406576" progId="">
                    <p:embed/>
                  </p:oleObj>
                </mc:Choice>
                <mc:Fallback>
                  <p:oleObj r:id="rId12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7" name="Object 12"/>
            <p:cNvGraphicFramePr>
              <a:graphicFrameLocks noChangeAspect="1"/>
            </p:cNvGraphicFramePr>
            <p:nvPr/>
          </p:nvGraphicFramePr>
          <p:xfrm>
            <a:off x="2448" y="384"/>
            <a:ext cx="152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5" r:id="rId14" imgW="152466" imgH="406576" progId="">
                    <p:embed/>
                  </p:oleObj>
                </mc:Choice>
                <mc:Fallback>
                  <p:oleObj r:id="rId14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4"/>
                          <a:ext cx="152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8" name="Object 13"/>
            <p:cNvGraphicFramePr>
              <a:graphicFrameLocks noChangeAspect="1"/>
            </p:cNvGraphicFramePr>
            <p:nvPr/>
          </p:nvGraphicFramePr>
          <p:xfrm>
            <a:off x="0" y="528"/>
            <a:ext cx="112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6" r:id="rId15" imgW="1016000" imgH="241300" progId="">
                    <p:embed/>
                  </p:oleObj>
                </mc:Choice>
                <mc:Fallback>
                  <p:oleObj r:id="rId15" imgW="1016000" imgH="2413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28"/>
                          <a:ext cx="112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7" name="Rectangle 14"/>
          <p:cNvSpPr>
            <a:spLocks noChangeArrowheads="1"/>
          </p:cNvSpPr>
          <p:nvPr/>
        </p:nvSpPr>
        <p:spPr bwMode="auto">
          <a:xfrm>
            <a:off x="9840416" y="1570484"/>
            <a:ext cx="576064" cy="265060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4278" name="Group 15"/>
          <p:cNvGrpSpPr>
            <a:grpSpLocks/>
          </p:cNvGrpSpPr>
          <p:nvPr/>
        </p:nvGrpSpPr>
        <p:grpSpPr bwMode="auto">
          <a:xfrm>
            <a:off x="7183040" y="842764"/>
            <a:ext cx="4673600" cy="3162300"/>
            <a:chOff x="0" y="0"/>
            <a:chExt cx="2208" cy="1992"/>
          </a:xfrm>
        </p:grpSpPr>
        <p:sp>
          <p:nvSpPr>
            <p:cNvPr id="54279" name="Line 16"/>
            <p:cNvSpPr>
              <a:spLocks noChangeShapeType="1"/>
            </p:cNvSpPr>
            <p:nvPr/>
          </p:nvSpPr>
          <p:spPr bwMode="auto">
            <a:xfrm>
              <a:off x="0" y="384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80" name="Object 17"/>
            <p:cNvGraphicFramePr>
              <a:graphicFrameLocks noChangeAspect="1"/>
            </p:cNvGraphicFramePr>
            <p:nvPr/>
          </p:nvGraphicFramePr>
          <p:xfrm>
            <a:off x="192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7" r:id="rId17" imgW="115554" imgH="166911" progId="">
                    <p:embed/>
                  </p:oleObj>
                </mc:Choice>
                <mc:Fallback>
                  <p:oleObj r:id="rId17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Line 18"/>
            <p:cNvSpPr>
              <a:spLocks noChangeShapeType="1"/>
            </p:cNvSpPr>
            <p:nvPr/>
          </p:nvSpPr>
          <p:spPr bwMode="auto">
            <a:xfrm>
              <a:off x="576" y="0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9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283" name="Object 20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8" r:id="rId19" imgW="179672" imgH="166838" progId="">
                    <p:embed/>
                  </p:oleObj>
                </mc:Choice>
                <mc:Fallback>
                  <p:oleObj r:id="rId19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21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99" r:id="rId21" imgW="154139" imgH="166984" progId="">
                    <p:embed/>
                  </p:oleObj>
                </mc:Choice>
                <mc:Fallback>
                  <p:oleObj r:id="rId21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22"/>
            <p:cNvGraphicFramePr>
              <a:graphicFrameLocks noChangeAspect="1"/>
            </p:cNvGraphicFramePr>
            <p:nvPr/>
          </p:nvGraphicFramePr>
          <p:xfrm>
            <a:off x="816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0" r:id="rId23" imgW="115554" imgH="166911" progId="">
                    <p:embed/>
                  </p:oleObj>
                </mc:Choice>
                <mc:Fallback>
                  <p:oleObj r:id="rId23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6" name="Object 23"/>
            <p:cNvGraphicFramePr>
              <a:graphicFrameLocks noChangeAspect="1"/>
            </p:cNvGraphicFramePr>
            <p:nvPr/>
          </p:nvGraphicFramePr>
          <p:xfrm>
            <a:off x="816" y="384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1" r:id="rId24" imgW="215806" imgH="406224" progId="">
                    <p:embed/>
                  </p:oleObj>
                </mc:Choice>
                <mc:Fallback>
                  <p:oleObj r:id="rId24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84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7" name="Object 24"/>
            <p:cNvGraphicFramePr>
              <a:graphicFrameLocks noChangeAspect="1"/>
            </p:cNvGraphicFramePr>
            <p:nvPr/>
          </p:nvGraphicFramePr>
          <p:xfrm>
            <a:off x="843" y="920"/>
            <a:ext cx="17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2" r:id="rId26" imgW="152466" imgH="406576" progId="">
                    <p:embed/>
                  </p:oleObj>
                </mc:Choice>
                <mc:Fallback>
                  <p:oleObj r:id="rId26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920"/>
                          <a:ext cx="170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8" name="Object 25"/>
            <p:cNvGraphicFramePr>
              <a:graphicFrameLocks noChangeAspect="1"/>
            </p:cNvGraphicFramePr>
            <p:nvPr/>
          </p:nvGraphicFramePr>
          <p:xfrm>
            <a:off x="1296" y="48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3" r:id="rId28" imgW="128337" imgH="166838" progId="">
                    <p:embed/>
                  </p:oleObj>
                </mc:Choice>
                <mc:Fallback>
                  <p:oleObj r:id="rId28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48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Object 26"/>
            <p:cNvGraphicFramePr>
              <a:graphicFrameLocks noChangeAspect="1"/>
            </p:cNvGraphicFramePr>
            <p:nvPr/>
          </p:nvGraphicFramePr>
          <p:xfrm>
            <a:off x="1776" y="72"/>
            <a:ext cx="2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4" r:id="rId30" imgW="128337" imgH="179672" progId="">
                    <p:embed/>
                  </p:oleObj>
                </mc:Choice>
                <mc:Fallback>
                  <p:oleObj r:id="rId30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"/>
                          <a:ext cx="2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27"/>
            <p:cNvGraphicFramePr>
              <a:graphicFrameLocks noChangeAspect="1"/>
            </p:cNvGraphicFramePr>
            <p:nvPr/>
          </p:nvGraphicFramePr>
          <p:xfrm>
            <a:off x="192" y="1632"/>
            <a:ext cx="26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5" r:id="rId32" imgW="128337" imgH="166838" progId="">
                    <p:embed/>
                  </p:oleObj>
                </mc:Choice>
                <mc:Fallback>
                  <p:oleObj r:id="rId32" imgW="128337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632"/>
                          <a:ext cx="261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28"/>
            <p:cNvGraphicFramePr>
              <a:graphicFrameLocks noChangeAspect="1"/>
            </p:cNvGraphicFramePr>
            <p:nvPr/>
          </p:nvGraphicFramePr>
          <p:xfrm>
            <a:off x="1776" y="384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6" r:id="rId33" imgW="153533" imgH="409421" progId="">
                    <p:embed/>
                  </p:oleObj>
                </mc:Choice>
                <mc:Fallback>
                  <p:oleObj r:id="rId33" imgW="153533" imgH="40942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84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29"/>
            <p:cNvGraphicFramePr>
              <a:graphicFrameLocks noChangeAspect="1"/>
            </p:cNvGraphicFramePr>
            <p:nvPr/>
          </p:nvGraphicFramePr>
          <p:xfrm>
            <a:off x="1744" y="960"/>
            <a:ext cx="2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7" r:id="rId35" imgW="215806" imgH="406224" progId="">
                    <p:embed/>
                  </p:oleObj>
                </mc:Choice>
                <mc:Fallback>
                  <p:oleObj r:id="rId35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960"/>
                          <a:ext cx="2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3" name="Object 30"/>
            <p:cNvGraphicFramePr>
              <a:graphicFrameLocks noChangeAspect="1"/>
            </p:cNvGraphicFramePr>
            <p:nvPr/>
          </p:nvGraphicFramePr>
          <p:xfrm>
            <a:off x="840" y="1496"/>
            <a:ext cx="14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8" r:id="rId36" imgW="152466" imgH="406576" progId="">
                    <p:embed/>
                  </p:oleObj>
                </mc:Choice>
                <mc:Fallback>
                  <p:oleObj r:id="rId36" imgW="152466" imgH="40657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1496"/>
                          <a:ext cx="14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4" name="Object 31"/>
            <p:cNvGraphicFramePr>
              <a:graphicFrameLocks noChangeAspect="1"/>
            </p:cNvGraphicFramePr>
            <p:nvPr/>
          </p:nvGraphicFramePr>
          <p:xfrm>
            <a:off x="1296" y="1488"/>
            <a:ext cx="21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09" r:id="rId38" imgW="215806" imgH="406224" progId="">
                    <p:embed/>
                  </p:oleObj>
                </mc:Choice>
                <mc:Fallback>
                  <p:oleObj r:id="rId38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88"/>
                          <a:ext cx="21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5" name="Object 32"/>
            <p:cNvGraphicFramePr>
              <a:graphicFrameLocks noChangeAspect="1"/>
            </p:cNvGraphicFramePr>
            <p:nvPr/>
          </p:nvGraphicFramePr>
          <p:xfrm>
            <a:off x="1776" y="1656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10" r:id="rId39" imgW="128789" imgH="180304" progId="">
                    <p:embed/>
                  </p:oleObj>
                </mc:Choice>
                <mc:Fallback>
                  <p:oleObj r:id="rId39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56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Object 33"/>
            <p:cNvGraphicFramePr>
              <a:graphicFrameLocks noChangeAspect="1"/>
            </p:cNvGraphicFramePr>
            <p:nvPr/>
          </p:nvGraphicFramePr>
          <p:xfrm>
            <a:off x="179" y="566"/>
            <a:ext cx="26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11" r:id="rId40" imgW="128337" imgH="179672" progId="">
                    <p:embed/>
                  </p:oleObj>
                </mc:Choice>
                <mc:Fallback>
                  <p:oleObj r:id="rId40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566"/>
                          <a:ext cx="26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Object 34"/>
            <p:cNvGraphicFramePr>
              <a:graphicFrameLocks noChangeAspect="1"/>
            </p:cNvGraphicFramePr>
            <p:nvPr/>
          </p:nvGraphicFramePr>
          <p:xfrm>
            <a:off x="1280" y="936"/>
            <a:ext cx="229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12" r:id="rId42" imgW="215806" imgH="406224" progId="">
                    <p:embed/>
                  </p:oleObj>
                </mc:Choice>
                <mc:Fallback>
                  <p:oleObj r:id="rId42" imgW="215806" imgH="40622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936"/>
                          <a:ext cx="229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35"/>
            <p:cNvGraphicFramePr>
              <a:graphicFrameLocks noChangeAspect="1"/>
            </p:cNvGraphicFramePr>
            <p:nvPr/>
          </p:nvGraphicFramePr>
          <p:xfrm>
            <a:off x="1312" y="560"/>
            <a:ext cx="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13" r:id="rId43" imgW="128789" imgH="180304" progId="">
                    <p:embed/>
                  </p:oleObj>
                </mc:Choice>
                <mc:Fallback>
                  <p:oleObj r:id="rId43" imgW="128789" imgH="1803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560"/>
                          <a:ext cx="1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59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1851</TotalTime>
  <Words>1021</Words>
  <Application>Microsoft Office PowerPoint</Application>
  <PresentationFormat>宽屏</PresentationFormat>
  <Paragraphs>153</Paragraphs>
  <Slides>27</Slides>
  <Notes>2</Notes>
  <HiddenSlides>8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Mathematica6</vt:lpstr>
      <vt:lpstr>黑体</vt:lpstr>
      <vt:lpstr>楷体_GB2312</vt:lpstr>
      <vt:lpstr>隶书</vt:lpstr>
      <vt:lpstr>宋体</vt:lpstr>
      <vt:lpstr>幼圆</vt:lpstr>
      <vt:lpstr>Arial</vt:lpstr>
      <vt:lpstr>Calibri</vt:lpstr>
      <vt:lpstr>Cambria Math</vt:lpstr>
      <vt:lpstr>Symbol</vt:lpstr>
      <vt:lpstr>Times New Roman</vt:lpstr>
      <vt:lpstr>Wingdings</vt:lpstr>
      <vt:lpstr>杭电概率统计在线模板（终极版）</vt:lpstr>
      <vt:lpstr>自定义设计方案</vt:lpstr>
      <vt:lpstr>公式</vt:lpstr>
      <vt:lpstr>Equation</vt:lpstr>
      <vt:lpstr>Microsoft Word 97 - 2003 文档</vt:lpstr>
      <vt:lpstr>第三章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TLHD5250</cp:lastModifiedBy>
  <cp:revision>279</cp:revision>
  <dcterms:created xsi:type="dcterms:W3CDTF">2017-05-19T04:44:00Z</dcterms:created>
  <dcterms:modified xsi:type="dcterms:W3CDTF">2021-04-09T01:40:25Z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