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98" r:id="rId4"/>
    <p:sldId id="433" r:id="rId5"/>
    <p:sldId id="434" r:id="rId6"/>
    <p:sldId id="435" r:id="rId7"/>
    <p:sldId id="436" r:id="rId8"/>
    <p:sldId id="441" r:id="rId9"/>
    <p:sldId id="437" r:id="rId10"/>
    <p:sldId id="438" r:id="rId11"/>
    <p:sldId id="439" r:id="rId12"/>
    <p:sldId id="440" r:id="rId13"/>
    <p:sldId id="446" r:id="rId14"/>
    <p:sldId id="442" r:id="rId15"/>
    <p:sldId id="443" r:id="rId16"/>
    <p:sldId id="444" r:id="rId17"/>
    <p:sldId id="445" r:id="rId18"/>
    <p:sldId id="406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1" autoAdjust="0"/>
    <p:restoredTop sz="95256" autoAdjust="0"/>
  </p:normalViewPr>
  <p:slideViewPr>
    <p:cSldViewPr>
      <p:cViewPr varScale="1">
        <p:scale>
          <a:sx n="81" d="100"/>
          <a:sy n="81" d="100"/>
        </p:scale>
        <p:origin x="-725" y="-82"/>
      </p:cViewPr>
      <p:guideLst>
        <p:guide orient="horz" pos="212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14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17.wmf"/><Relationship Id="rId21" Type="http://schemas.openxmlformats.org/officeDocument/2006/relationships/image" Target="../media/image45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9.wmf"/><Relationship Id="rId16" Type="http://schemas.openxmlformats.org/officeDocument/2006/relationships/image" Target="../media/image40.wmf"/><Relationship Id="rId20" Type="http://schemas.openxmlformats.org/officeDocument/2006/relationships/image" Target="../media/image44.wmf"/><Relationship Id="rId1" Type="http://schemas.openxmlformats.org/officeDocument/2006/relationships/image" Target="../media/image28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15.wmf"/><Relationship Id="rId15" Type="http://schemas.openxmlformats.org/officeDocument/2006/relationships/image" Target="../media/image39.wmf"/><Relationship Id="rId23" Type="http://schemas.openxmlformats.org/officeDocument/2006/relationships/image" Target="../media/image47.wmf"/><Relationship Id="rId10" Type="http://schemas.openxmlformats.org/officeDocument/2006/relationships/image" Target="../media/image34.wmf"/><Relationship Id="rId19" Type="http://schemas.openxmlformats.org/officeDocument/2006/relationships/image" Target="../media/image43.wmf"/><Relationship Id="rId4" Type="http://schemas.openxmlformats.org/officeDocument/2006/relationships/image" Target="../media/image14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Relationship Id="rId22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54.wmf"/><Relationship Id="rId18" Type="http://schemas.openxmlformats.org/officeDocument/2006/relationships/image" Target="../media/image59.wmf"/><Relationship Id="rId3" Type="http://schemas.openxmlformats.org/officeDocument/2006/relationships/image" Target="../media/image15.wmf"/><Relationship Id="rId7" Type="http://schemas.openxmlformats.org/officeDocument/2006/relationships/image" Target="../media/image35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14.wmf"/><Relationship Id="rId16" Type="http://schemas.openxmlformats.org/officeDocument/2006/relationships/image" Target="../media/image57.wmf"/><Relationship Id="rId20" Type="http://schemas.openxmlformats.org/officeDocument/2006/relationships/image" Target="../media/image61.wmf"/><Relationship Id="rId1" Type="http://schemas.openxmlformats.org/officeDocument/2006/relationships/image" Target="../media/image17.wmf"/><Relationship Id="rId6" Type="http://schemas.openxmlformats.org/officeDocument/2006/relationships/image" Target="../media/image34.wmf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6.wmf"/><Relationship Id="rId10" Type="http://schemas.openxmlformats.org/officeDocument/2006/relationships/image" Target="../media/image51.wmf"/><Relationship Id="rId19" Type="http://schemas.openxmlformats.org/officeDocument/2006/relationships/image" Target="../media/image60.wmf"/><Relationship Id="rId4" Type="http://schemas.openxmlformats.org/officeDocument/2006/relationships/image" Target="../media/image48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/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85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7.png"/><Relationship Id="rId4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png"/><Relationship Id="rId10" Type="http://schemas.openxmlformats.org/officeDocument/2006/relationships/image" Target="../media/image80.png"/><Relationship Id="rId4" Type="http://schemas.openxmlformats.org/officeDocument/2006/relationships/image" Target="../media/image10.emf"/><Relationship Id="rId9" Type="http://schemas.openxmlformats.org/officeDocument/2006/relationships/image" Target="../media/image72.png"/><Relationship Id="rId1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20.bin"/><Relationship Id="rId39" Type="http://schemas.openxmlformats.org/officeDocument/2006/relationships/oleObject" Target="../embeddings/oleObject29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wmf"/><Relationship Id="rId42" Type="http://schemas.openxmlformats.org/officeDocument/2006/relationships/oleObject" Target="../embeddings/oleObject32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5.wmf"/><Relationship Id="rId46" Type="http://schemas.openxmlformats.org/officeDocument/2006/relationships/image" Target="../media/image2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.wmf"/><Relationship Id="rId20" Type="http://schemas.openxmlformats.org/officeDocument/2006/relationships/oleObject" Target="../embeddings/oleObject15.bin"/><Relationship Id="rId29" Type="http://schemas.openxmlformats.org/officeDocument/2006/relationships/oleObject" Target="../embeddings/oleObject23.bin"/><Relationship Id="rId41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1.w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28.bin"/><Relationship Id="rId40" Type="http://schemas.openxmlformats.org/officeDocument/2006/relationships/oleObject" Target="../embeddings/oleObject30.bin"/><Relationship Id="rId45" Type="http://schemas.openxmlformats.org/officeDocument/2006/relationships/oleObject" Target="../embeddings/oleObject34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36" Type="http://schemas.openxmlformats.org/officeDocument/2006/relationships/image" Target="../media/image24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2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7.bin"/><Relationship Id="rId27" Type="http://schemas.openxmlformats.org/officeDocument/2006/relationships/oleObject" Target="../embeddings/oleObject21.bin"/><Relationship Id="rId30" Type="http://schemas.openxmlformats.org/officeDocument/2006/relationships/oleObject" Target="../embeddings/oleObject24.bin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33.wmf"/><Relationship Id="rId34" Type="http://schemas.openxmlformats.org/officeDocument/2006/relationships/image" Target="../media/image39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58.bin"/><Relationship Id="rId50" Type="http://schemas.openxmlformats.org/officeDocument/2006/relationships/image" Target="../media/image47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5.wmf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41.wmf"/><Relationship Id="rId46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37.wmf"/><Relationship Id="rId41" Type="http://schemas.openxmlformats.org/officeDocument/2006/relationships/oleObject" Target="../embeddings/oleObject5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46.bin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42.wmf"/><Relationship Id="rId45" Type="http://schemas.openxmlformats.org/officeDocument/2006/relationships/oleObject" Target="../embeddings/oleObject57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40.wmf"/><Relationship Id="rId49" Type="http://schemas.openxmlformats.org/officeDocument/2006/relationships/oleObject" Target="../embeddings/oleObject59.bin"/><Relationship Id="rId10" Type="http://schemas.openxmlformats.org/officeDocument/2006/relationships/image" Target="../media/image14.wmf"/><Relationship Id="rId19" Type="http://schemas.openxmlformats.org/officeDocument/2006/relationships/image" Target="../media/image32.wmf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4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36.wmf"/><Relationship Id="rId30" Type="http://schemas.openxmlformats.org/officeDocument/2006/relationships/oleObject" Target="../embeddings/oleObject49.bin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6.bin"/><Relationship Id="rId48" Type="http://schemas.openxmlformats.org/officeDocument/2006/relationships/image" Target="../media/image46.wmf"/><Relationship Id="rId8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9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50.wmf"/><Relationship Id="rId34" Type="http://schemas.openxmlformats.org/officeDocument/2006/relationships/oleObject" Target="../embeddings/oleObject76.bin"/><Relationship Id="rId42" Type="http://schemas.openxmlformats.org/officeDocument/2006/relationships/oleObject" Target="../embeddings/oleObject80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35.wmf"/><Relationship Id="rId25" Type="http://schemas.openxmlformats.org/officeDocument/2006/relationships/image" Target="../media/image52.wmf"/><Relationship Id="rId33" Type="http://schemas.openxmlformats.org/officeDocument/2006/relationships/image" Target="../media/image56.wmf"/><Relationship Id="rId38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54.wmf"/><Relationship Id="rId41" Type="http://schemas.openxmlformats.org/officeDocument/2006/relationships/image" Target="../media/image6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37" Type="http://schemas.openxmlformats.org/officeDocument/2006/relationships/image" Target="../media/image58.wmf"/><Relationship Id="rId40" Type="http://schemas.openxmlformats.org/officeDocument/2006/relationships/oleObject" Target="../embeddings/oleObject79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3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77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36.wmf"/><Relationship Id="rId31" Type="http://schemas.openxmlformats.org/officeDocument/2006/relationships/image" Target="../media/image5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74.bin"/><Relationship Id="rId35" Type="http://schemas.openxmlformats.org/officeDocument/2006/relationships/image" Target="../media/image57.wmf"/><Relationship Id="rId43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3.e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4" y="908050"/>
            <a:ext cx="8567861" cy="1470025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latin typeface="隶书" pitchFamily="49" charset="-122"/>
                <a:ea typeface="隶书" pitchFamily="49" charset="-122"/>
                <a:sym typeface="+mn-ea"/>
              </a:rPr>
              <a:t>第三章 随机变量及其分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  <a:sym typeface="+mn-ea"/>
              </a:rPr>
              <a:t>布</a:t>
            </a:r>
            <a:endParaRPr lang="zh-CN" altLang="en-US" sz="5400" b="1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1" y="2708846"/>
            <a:ext cx="6912941" cy="1080194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3.4  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相互独立的随机变量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4"/>
          <p:cNvGrpSpPr>
            <a:grpSpLocks/>
          </p:cNvGrpSpPr>
          <p:nvPr/>
        </p:nvGrpSpPr>
        <p:grpSpPr bwMode="auto">
          <a:xfrm>
            <a:off x="2665677" y="1453898"/>
            <a:ext cx="2951418" cy="491353"/>
            <a:chOff x="384" y="857"/>
            <a:chExt cx="1036" cy="205"/>
          </a:xfrm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384" y="9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07173"/>
                </p:ext>
              </p:extLst>
            </p:nvPr>
          </p:nvGraphicFramePr>
          <p:xfrm>
            <a:off x="1007" y="857"/>
            <a:ext cx="41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" name="Equation" r:id="rId3" imgW="419040" imgH="203040" progId="Equation.DSMT4">
                    <p:embed/>
                  </p:oleObj>
                </mc:Choice>
                <mc:Fallback>
                  <p:oleObj name="Equation" r:id="rId3" imgW="419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857"/>
                          <a:ext cx="41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2256367" y="692696"/>
            <a:ext cx="8286751" cy="612889"/>
            <a:chOff x="1066" y="307"/>
            <a:chExt cx="3915" cy="344"/>
          </a:xfrm>
        </p:grpSpPr>
        <p:graphicFrame>
          <p:nvGraphicFramePr>
            <p:cNvPr id="3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3388910"/>
                </p:ext>
              </p:extLst>
            </p:nvPr>
          </p:nvGraphicFramePr>
          <p:xfrm>
            <a:off x="1066" y="307"/>
            <a:ext cx="260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7" name="Equation" r:id="rId5" imgW="1838404" imgH="209366" progId="Equation.3">
                    <p:embed/>
                  </p:oleObj>
                </mc:Choice>
                <mc:Fallback>
                  <p:oleObj name="Equation" r:id="rId5" imgW="1838404" imgH="20936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7"/>
                          <a:ext cx="260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677" y="357"/>
              <a:ext cx="130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 smtClean="0"/>
                <a:t>，</a:t>
              </a:r>
              <a:r>
                <a:rPr lang="en-US" altLang="zh-CN" sz="2800" i="1" dirty="0" smtClean="0"/>
                <a:t>X</a:t>
              </a:r>
              <a:r>
                <a:rPr lang="zh-CN" altLang="en-US" sz="2800" dirty="0" smtClean="0"/>
                <a:t>与</a:t>
              </a:r>
              <a:r>
                <a:rPr lang="en-US" altLang="zh-CN" sz="2800" i="1" dirty="0" smtClean="0"/>
                <a:t>Y</a:t>
              </a:r>
              <a:r>
                <a:rPr lang="zh-CN" altLang="en-US" sz="2800" dirty="0" smtClean="0"/>
                <a:t>相互</a:t>
              </a:r>
              <a:r>
                <a:rPr lang="zh-CN" altLang="en-US" sz="2800" dirty="0"/>
                <a:t>独立</a:t>
              </a:r>
            </a:p>
          </p:txBody>
        </p:sp>
      </p:grp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917965" y="2077384"/>
            <a:ext cx="10274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证明： 边缘</a:t>
            </a:r>
            <a:r>
              <a:rPr lang="zh-CN" altLang="en-US" dirty="0">
                <a:solidFill>
                  <a:schemeClr val="tx1"/>
                </a:solidFill>
              </a:rPr>
              <a:t>密度分别为（计算略见书：P66例3）</a:t>
            </a:r>
          </a:p>
        </p:txBody>
      </p:sp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95888"/>
              </p:ext>
            </p:extLst>
          </p:nvPr>
        </p:nvGraphicFramePr>
        <p:xfrm>
          <a:off x="1610114" y="2658410"/>
          <a:ext cx="3909823" cy="95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8" r:id="rId7" imgW="1638300" imgH="533400" progId="">
                  <p:embed/>
                </p:oleObj>
              </mc:Choice>
              <mc:Fallback>
                <p:oleObj r:id="rId7" imgW="16383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114" y="2658410"/>
                        <a:ext cx="3909823" cy="95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8360"/>
              </p:ext>
            </p:extLst>
          </p:nvPr>
        </p:nvGraphicFramePr>
        <p:xfrm>
          <a:off x="5628974" y="2634952"/>
          <a:ext cx="4308020" cy="105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9" r:id="rId9" imgW="1625600" imgH="533400" progId="">
                  <p:embed/>
                </p:oleObj>
              </mc:Choice>
              <mc:Fallback>
                <p:oleObj r:id="rId9" imgW="16256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974" y="2634952"/>
                        <a:ext cx="4308020" cy="105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1424007" y="4356043"/>
            <a:ext cx="769004" cy="169613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81388"/>
              </p:ext>
            </p:extLst>
          </p:nvPr>
        </p:nvGraphicFramePr>
        <p:xfrm>
          <a:off x="2687991" y="4440849"/>
          <a:ext cx="8067254" cy="2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Equation" r:id="rId11" imgW="7448357" imgH="2571671" progId="Equation.3">
                  <p:embed/>
                </p:oleObj>
              </mc:Choice>
              <mc:Fallback>
                <p:oleObj name="Equation" r:id="rId11" imgW="7448357" imgH="25716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991" y="4440849"/>
                        <a:ext cx="8067254" cy="23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2929193" y="3700780"/>
            <a:ext cx="3454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对任何 </a:t>
            </a:r>
            <a:r>
              <a:rPr lang="en-US" altLang="zh-CN" sz="2800" i="1" dirty="0" err="1"/>
              <a:t>x,y</a:t>
            </a:r>
            <a:r>
              <a:rPr lang="en-US" altLang="zh-CN" sz="2800" i="1" dirty="0"/>
              <a:t> </a:t>
            </a:r>
            <a:r>
              <a:rPr lang="zh-CN" altLang="en-US" sz="2800" dirty="0" smtClean="0"/>
              <a:t>由                                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63161"/>
              </p:ext>
            </p:extLst>
          </p:nvPr>
        </p:nvGraphicFramePr>
        <p:xfrm>
          <a:off x="5015881" y="3754156"/>
          <a:ext cx="3476546" cy="48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" name="Equation" r:id="rId13" imgW="1314589" imgH="190447" progId="Equation.3">
                  <p:embed/>
                </p:oleObj>
              </mc:Choice>
              <mc:Fallback>
                <p:oleObj name="Equation" r:id="rId13" imgW="1314589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1" y="3754156"/>
                        <a:ext cx="3476546" cy="483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882624" y="718226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349" y="374863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必要性：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84033" y="146562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掌握结论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3" grpId="0" animBg="1"/>
      <p:bldP spid="45" grpId="0" autoUpdateAnimBg="0"/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54065"/>
              </p:ext>
            </p:extLst>
          </p:nvPr>
        </p:nvGraphicFramePr>
        <p:xfrm>
          <a:off x="2159563" y="1403883"/>
          <a:ext cx="5664629" cy="9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1" name="Equation" r:id="rId3" imgW="5257936" imgH="1038422" progId="Equation.3">
                  <p:embed/>
                </p:oleObj>
              </mc:Choice>
              <mc:Fallback>
                <p:oleObj name="Equation" r:id="rId3" imgW="5257936" imgH="10384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563" y="1403883"/>
                        <a:ext cx="5664629" cy="95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38553" y="255601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故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31245"/>
              </p:ext>
            </p:extLst>
          </p:nvPr>
        </p:nvGraphicFramePr>
        <p:xfrm>
          <a:off x="1681213" y="2568179"/>
          <a:ext cx="1245687" cy="51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2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213" y="2568179"/>
                        <a:ext cx="1245687" cy="511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92369" y="3861241"/>
            <a:ext cx="744337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878665" y="3393611"/>
            <a:ext cx="5201735" cy="550863"/>
            <a:chOff x="1286" y="1450"/>
            <a:chExt cx="2240" cy="347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86" y="1450"/>
              <a:ext cx="2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将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422250"/>
                </p:ext>
              </p:extLst>
            </p:nvPr>
          </p:nvGraphicFramePr>
          <p:xfrm>
            <a:off x="1518" y="1464"/>
            <a:ext cx="59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3" name="Equation" r:id="rId7" imgW="380880" imgH="203040" progId="Equation.DSMT4">
                    <p:embed/>
                  </p:oleObj>
                </mc:Choice>
                <mc:Fallback>
                  <p:oleObj name="Equation" r:id="rId7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1464"/>
                          <a:ext cx="59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082" y="1467"/>
              <a:ext cx="3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代入</a:t>
              </a:r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093569"/>
                </p:ext>
              </p:extLst>
            </p:nvPr>
          </p:nvGraphicFramePr>
          <p:xfrm>
            <a:off x="2471" y="1496"/>
            <a:ext cx="6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4" name="Equation" r:id="rId9" imgW="1162161" imgH="409483" progId="Equation.3">
                    <p:embed/>
                  </p:oleObj>
                </mc:Choice>
                <mc:Fallback>
                  <p:oleObj name="Equation" r:id="rId9" imgW="1162161" imgH="4094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1496"/>
                          <a:ext cx="6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137" y="1450"/>
              <a:ext cx="3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即得</a:t>
              </a:r>
            </a:p>
          </p:txBody>
        </p:sp>
      </p:grp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21655"/>
              </p:ext>
            </p:extLst>
          </p:nvPr>
        </p:nvGraphicFramePr>
        <p:xfrm>
          <a:off x="2944946" y="4140188"/>
          <a:ext cx="4879246" cy="57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5" name="Equation" r:id="rId11" imgW="3457429" imgH="447741" progId="Equation.DSMT4">
                  <p:embed/>
                </p:oleObj>
              </mc:Choice>
              <mc:Fallback>
                <p:oleObj name="Equation" r:id="rId11" imgW="3457429" imgH="4477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946" y="4140188"/>
                        <a:ext cx="4879246" cy="57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625179" y="620688"/>
            <a:ext cx="5480175" cy="522826"/>
            <a:chOff x="816" y="3494"/>
            <a:chExt cx="2122" cy="252"/>
          </a:xfrm>
        </p:grpSpPr>
        <p:graphicFrame>
          <p:nvGraphicFramePr>
            <p:cNvPr id="1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941707"/>
                </p:ext>
              </p:extLst>
            </p:nvPr>
          </p:nvGraphicFramePr>
          <p:xfrm>
            <a:off x="1033" y="3499"/>
            <a:ext cx="11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6" name="Equation" r:id="rId13" imgW="2162209" imgH="447741" progId="Equation.3">
                    <p:embed/>
                  </p:oleObj>
                </mc:Choice>
                <mc:Fallback>
                  <p:oleObj name="Equation" r:id="rId13" imgW="2162209" imgH="4477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3499"/>
                          <a:ext cx="113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816" y="3494"/>
              <a:ext cx="21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 smtClean="0"/>
                <a:t>取                                     代入，得</a:t>
              </a:r>
              <a:endParaRPr lang="zh-CN" altLang="en-US" sz="28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10035" y="489295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证明完毕。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80041" y="342058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充分性：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96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9221" y="692696"/>
            <a:ext cx="348044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（三）独立同分布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87488" y="1556792"/>
            <a:ext cx="8777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相互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独立，且具有相同的分布（不同于相等）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735301" y="2518420"/>
            <a:ext cx="3352800" cy="1524000"/>
            <a:chOff x="0" y="0"/>
            <a:chExt cx="1584" cy="960"/>
          </a:xfrm>
        </p:grpSpPr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14" y="336"/>
              <a:ext cx="15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 flipH="1">
              <a:off x="384" y="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" name="Object 29"/>
            <p:cNvGraphicFramePr>
              <a:graphicFrameLocks noChangeAspect="1"/>
            </p:cNvGraphicFramePr>
            <p:nvPr/>
          </p:nvGraphicFramePr>
          <p:xfrm>
            <a:off x="0" y="0"/>
            <a:ext cx="4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6" r:id="rId3" imgW="179672" imgH="166838" progId="">
                    <p:embed/>
                  </p:oleObj>
                </mc:Choice>
                <mc:Fallback>
                  <p:oleObj r:id="rId3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0"/>
            <p:cNvGraphicFramePr>
              <a:graphicFrameLocks noChangeAspect="1"/>
            </p:cNvGraphicFramePr>
            <p:nvPr/>
          </p:nvGraphicFramePr>
          <p:xfrm>
            <a:off x="48" y="480"/>
            <a:ext cx="29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7" r:id="rId5" imgW="166911" imgH="166911" progId="">
                    <p:embed/>
                  </p:oleObj>
                </mc:Choice>
                <mc:Fallback>
                  <p:oleObj r:id="rId5" imgW="166911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0"/>
                          <a:ext cx="29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1"/>
            <p:cNvGraphicFramePr>
              <a:graphicFrameLocks noChangeAspect="1"/>
            </p:cNvGraphicFramePr>
            <p:nvPr/>
          </p:nvGraphicFramePr>
          <p:xfrm>
            <a:off x="608" y="0"/>
            <a:ext cx="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8" r:id="rId7" imgW="128337" imgH="179672" progId="">
                    <p:embed/>
                  </p:oleObj>
                </mc:Choice>
                <mc:Fallback>
                  <p:oleObj r:id="rId7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0"/>
                          <a:ext cx="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2"/>
            <p:cNvGraphicFramePr>
              <a:graphicFrameLocks noChangeAspect="1"/>
            </p:cNvGraphicFramePr>
            <p:nvPr/>
          </p:nvGraphicFramePr>
          <p:xfrm>
            <a:off x="1104" y="0"/>
            <a:ext cx="1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9" r:id="rId9" imgW="115554" imgH="166911" progId="">
                    <p:embed/>
                  </p:oleObj>
                </mc:Choice>
                <mc:Fallback>
                  <p:oleObj r:id="rId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0"/>
                          <a:ext cx="19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3"/>
            <p:cNvGraphicFramePr>
              <a:graphicFrameLocks noChangeAspect="1"/>
            </p:cNvGraphicFramePr>
            <p:nvPr/>
          </p:nvGraphicFramePr>
          <p:xfrm>
            <a:off x="576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0" r:id="rId11" imgW="153265" imgH="408706" progId="">
                    <p:embed/>
                  </p:oleObj>
                </mc:Choice>
                <mc:Fallback>
                  <p:oleObj r:id="rId11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056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1" r:id="rId13" imgW="153265" imgH="408706" progId="">
                    <p:embed/>
                  </p:oleObj>
                </mc:Choice>
                <mc:Fallback>
                  <p:oleObj r:id="rId13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48773"/>
              </p:ext>
            </p:extLst>
          </p:nvPr>
        </p:nvGraphicFramePr>
        <p:xfrm>
          <a:off x="6240016" y="2661295"/>
          <a:ext cx="2741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2" name="Equation" r:id="rId15" imgW="838080" imgH="215640" progId="Equation.DSMT4">
                  <p:embed/>
                </p:oleObj>
              </mc:Choice>
              <mc:Fallback>
                <p:oleObj name="Equation" r:id="rId15" imgW="8380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2661295"/>
                        <a:ext cx="27416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40324"/>
              </p:ext>
            </p:extLst>
          </p:nvPr>
        </p:nvGraphicFramePr>
        <p:xfrm>
          <a:off x="1373105" y="4365104"/>
          <a:ext cx="92217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3" name="Equation" r:id="rId17" imgW="2819160" imgH="609480" progId="Equation.DSMT4">
                  <p:embed/>
                </p:oleObj>
              </mc:Choice>
              <mc:Fallback>
                <p:oleObj name="Equation" r:id="rId17" imgW="281916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05" y="4365104"/>
                        <a:ext cx="9221788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66687" y="268975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已知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61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6388" y="692696"/>
            <a:ext cx="512832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二、多维</a:t>
            </a:r>
            <a:r>
              <a:rPr lang="zh-CN" altLang="en-US" dirty="0"/>
              <a:t>随机变量</a:t>
            </a:r>
            <a:r>
              <a:rPr lang="zh-CN" altLang="en-US" dirty="0" smtClean="0"/>
              <a:t>的独立</a:t>
            </a:r>
            <a:r>
              <a:rPr lang="zh-CN" altLang="en-US" dirty="0"/>
              <a:t>性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094688"/>
              </p:ext>
            </p:extLst>
          </p:nvPr>
        </p:nvGraphicFramePr>
        <p:xfrm>
          <a:off x="689884" y="3068961"/>
          <a:ext cx="821442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Equation" r:id="rId3" imgW="3263760" imgH="228600" progId="Equation.DSMT4">
                  <p:embed/>
                </p:oleObj>
              </mc:Choice>
              <mc:Fallback>
                <p:oleObj name="Equation" r:id="rId3" imgW="326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84" y="3068961"/>
                        <a:ext cx="821442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07534" y="4571082"/>
            <a:ext cx="1065953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  </a:t>
            </a:r>
            <a:r>
              <a:rPr lang="zh-CN" altLang="en-US" b="0" dirty="0" smtClean="0">
                <a:solidFill>
                  <a:schemeClr val="tx1"/>
                </a:solidFill>
              </a:rPr>
              <a:t>类似</a:t>
            </a:r>
            <a:r>
              <a:rPr lang="zh-CN" altLang="en-US" b="0" dirty="0">
                <a:solidFill>
                  <a:schemeClr val="tx1"/>
                </a:solidFill>
              </a:rPr>
              <a:t>地，</a:t>
            </a:r>
            <a:r>
              <a:rPr lang="zh-CN" altLang="en-US" b="0" dirty="0" smtClean="0">
                <a:solidFill>
                  <a:schemeClr val="tx1"/>
                </a:solidFill>
              </a:rPr>
              <a:t>可以</a:t>
            </a:r>
            <a:r>
              <a:rPr lang="zh-CN" altLang="en-US" b="0" dirty="0">
                <a:solidFill>
                  <a:schemeClr val="tx1"/>
                </a:solidFill>
              </a:rPr>
              <a:t>定义</a:t>
            </a:r>
            <a:r>
              <a:rPr lang="zh-CN" altLang="en-US" b="0" dirty="0" smtClean="0">
                <a:solidFill>
                  <a:schemeClr val="tx1"/>
                </a:solidFill>
              </a:rPr>
              <a:t>多维</a:t>
            </a:r>
            <a:r>
              <a:rPr lang="zh-CN" altLang="en-US" b="0" dirty="0">
                <a:solidFill>
                  <a:schemeClr val="tx1"/>
                </a:solidFill>
              </a:rPr>
              <a:t>随机变量的联合密度函数，边缘分布，</a:t>
            </a:r>
            <a:r>
              <a:rPr lang="zh-CN" altLang="en-US" dirty="0" smtClean="0">
                <a:solidFill>
                  <a:srgbClr val="C00000"/>
                </a:solidFill>
              </a:rPr>
              <a:t>独立性</a:t>
            </a:r>
            <a:r>
              <a:rPr lang="zh-CN" altLang="en-US" b="0" dirty="0" smtClean="0">
                <a:solidFill>
                  <a:schemeClr val="tx1"/>
                </a:solidFill>
              </a:rPr>
              <a:t>等等。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7534" y="3789040"/>
                <a:ext cx="104059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4" y="3789040"/>
                <a:ext cx="1040592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97001" y="1556792"/>
            <a:ext cx="595227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（一）多维</a:t>
            </a:r>
            <a:r>
              <a:rPr lang="zh-CN" altLang="en-US" dirty="0"/>
              <a:t>随机变量的分布函数</a:t>
            </a:r>
          </a:p>
        </p:txBody>
      </p:sp>
    </p:spTree>
    <p:extLst>
      <p:ext uri="{BB962C8B-B14F-4D97-AF65-F5344CB8AC3E}">
        <p14:creationId xmlns:p14="http://schemas.microsoft.com/office/powerpoint/2010/main" val="30502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91545" y="2708920"/>
            <a:ext cx="7920880" cy="63852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002367" y="2736851"/>
          <a:ext cx="793326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Equation" r:id="rId3" imgW="2578100" imgH="254000" progId="Equation.DSMT4">
                  <p:embed/>
                </p:oleObj>
              </mc:Choice>
              <mc:Fallback>
                <p:oleObj name="Equation" r:id="rId3" imgW="2578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367" y="2736851"/>
                        <a:ext cx="7933267" cy="5826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200151" y="3773815"/>
            <a:ext cx="9504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则称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相互独立，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或称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是独立的。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95400" y="1989138"/>
            <a:ext cx="998431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若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>
                <a:latin typeface="Times New Roman" pitchFamily="18" charset="0"/>
                <a:ea typeface="楷体_GB2312" pitchFamily="1" charset="-122"/>
              </a:rPr>
              <a:t>k</a:t>
            </a:r>
            <a:r>
              <a:rPr lang="en-US" altLang="zh-CN" sz="2800" baseline="-2500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的边缘分布函数为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i="1" baseline="-2500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50000">
                <a:latin typeface="Times New Roman" pitchFamily="18" charset="0"/>
                <a:ea typeface="楷体_GB2312" pitchFamily="1" charset="-122"/>
              </a:rPr>
              <a:t>k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>
                <a:latin typeface="Times New Roman" pitchFamily="18" charset="0"/>
                <a:ea typeface="楷体_GB2312" pitchFamily="1" charset="-122"/>
              </a:rPr>
              <a:t>k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), k=1, 2,…, n,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且 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9221" y="764704"/>
            <a:ext cx="554029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/>
              <a:t>（二）多维随机变量的独立性</a:t>
            </a:r>
          </a:p>
        </p:txBody>
      </p:sp>
    </p:spTree>
    <p:extLst>
      <p:ext uri="{BB962C8B-B14F-4D97-AF65-F5344CB8AC3E}">
        <p14:creationId xmlns:p14="http://schemas.microsoft.com/office/powerpoint/2010/main" val="7096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76064" y="1647842"/>
            <a:ext cx="11208568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设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维</a:t>
            </a:r>
            <a:r>
              <a:rPr lang="en-US" altLang="zh-CN" sz="2800" i="1" dirty="0" err="1" smtClean="0">
                <a:latin typeface="Times New Roman" pitchFamily="18" charset="0"/>
                <a:ea typeface="楷体_GB2312" pitchFamily="1" charset="-122"/>
              </a:rPr>
              <a:t>r.v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.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的分布函数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为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F</a:t>
            </a:r>
            <a:r>
              <a:rPr lang="en-US" altLang="zh-CN" sz="2800" i="1" baseline="-25000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，  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      m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维</a:t>
            </a:r>
            <a:r>
              <a:rPr lang="en-US" altLang="zh-CN" sz="2800" i="1" dirty="0" err="1" smtClean="0">
                <a:latin typeface="Times New Roman" pitchFamily="18" charset="0"/>
                <a:ea typeface="楷体_GB2312" pitchFamily="1" charset="-122"/>
              </a:rPr>
              <a:t>r.v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.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分布函数为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F</a:t>
            </a:r>
            <a:r>
              <a:rPr lang="en-US" altLang="zh-CN" sz="2800" i="1" baseline="-25000" dirty="0" smtClean="0">
                <a:latin typeface="Times New Roman" pitchFamily="18" charset="0"/>
                <a:ea typeface="楷体_GB2312" pitchFamily="1" charset="-122"/>
              </a:rPr>
              <a:t>Y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    由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 smtClean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 err="1" smtClean="0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组成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+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维随机变量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...,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的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分布函数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为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                      F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).</a:t>
            </a: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     如果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F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 =  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i="1" baseline="-25000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i="1" baseline="-25000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(y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则称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维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r.v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.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</a:rPr>
              <a:t>与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维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r.v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.(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</a:rPr>
              <a:t>独立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</a:rPr>
              <a:t>.</a:t>
            </a:r>
            <a:endParaRPr lang="zh-CN" altLang="en-US" sz="2800" dirty="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69221" y="692696"/>
            <a:ext cx="636424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（三）</a:t>
            </a:r>
            <a:r>
              <a:rPr lang="zh-CN" altLang="en-US" dirty="0"/>
              <a:t>两个高维随机变量的独立性</a:t>
            </a:r>
          </a:p>
        </p:txBody>
      </p:sp>
    </p:spTree>
    <p:extLst>
      <p:ext uri="{BB962C8B-B14F-4D97-AF65-F5344CB8AC3E}">
        <p14:creationId xmlns:p14="http://schemas.microsoft.com/office/powerpoint/2010/main" val="34001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11425" y="1602431"/>
            <a:ext cx="10368457" cy="3194721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Times New Roman" pitchFamily="18" charset="0"/>
                <a:ea typeface="楷体_GB2312" pitchFamily="1" charset="-122"/>
              </a:rPr>
              <a:t>定理 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 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  (1) 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设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相互独立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        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则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  <a:ea typeface="楷体_GB2312" pitchFamily="1" charset="-122"/>
              </a:rPr>
              <a:t>i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=1, 2, …,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 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与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=1, 2, …,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相互独立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；   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     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  (2)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若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h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g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是</a:t>
            </a:r>
            <a:r>
              <a:rPr lang="zh-CN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</a:rPr>
              <a:t>连续函数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zh-CN" sz="2800" dirty="0" smtClean="0">
                <a:latin typeface="Times New Roman" pitchFamily="18" charset="0"/>
                <a:ea typeface="楷体_GB2312" pitchFamily="1" charset="-122"/>
              </a:rPr>
              <a:t>则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              </a:t>
            </a:r>
            <a:r>
              <a:rPr lang="zh-CN" altLang="zh-CN" sz="2800" i="1" dirty="0" smtClean="0">
                <a:latin typeface="Times New Roman" pitchFamily="18" charset="0"/>
                <a:ea typeface="楷体_GB2312" pitchFamily="1" charset="-122"/>
              </a:rPr>
              <a:t>h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与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g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相互独立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.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1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448" y="2271532"/>
            <a:ext cx="99371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作业 ：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P86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18</a:t>
            </a:r>
          </a:p>
          <a:p>
            <a:pPr algn="ctr"/>
            <a:r>
              <a:rPr lang="zh-CN" altLang="en-US" sz="4400" dirty="0" smtClean="0"/>
              <a:t>课外作业</a:t>
            </a:r>
            <a:endParaRPr lang="en-US" altLang="zh-CN" sz="4400" dirty="0" smtClean="0"/>
          </a:p>
          <a:p>
            <a:pPr algn="ctr"/>
            <a:r>
              <a:rPr lang="zh-CN" altLang="en-US" sz="4400" dirty="0"/>
              <a:t>尝试</a:t>
            </a:r>
            <a:r>
              <a:rPr lang="zh-CN" altLang="en-US" sz="4400" dirty="0" smtClean="0"/>
              <a:t>判断</a:t>
            </a:r>
            <a:r>
              <a:rPr lang="en-US" altLang="zh-CN" sz="4400" dirty="0" smtClean="0"/>
              <a:t>P84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1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3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9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10</a:t>
            </a:r>
            <a:r>
              <a:rPr lang="zh-CN" altLang="en-US" sz="4400" dirty="0" smtClean="0"/>
              <a:t>的独立性</a:t>
            </a:r>
            <a:endParaRPr lang="en-US" altLang="zh-CN" sz="4400" dirty="0" smtClean="0"/>
          </a:p>
          <a:p>
            <a:pPr algn="ctr"/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518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1379" y="2204864"/>
            <a:ext cx="8568952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7383" y="2282533"/>
            <a:ext cx="720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两个随机变量的独立性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515" y="3645895"/>
            <a:ext cx="8591255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5395" y="3722693"/>
            <a:ext cx="863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多维随机变量的独立性（了解）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176" y="5372345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均匀分布、二维正态分布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1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99038" y="4733568"/>
            <a:ext cx="9547268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59678" y="5833751"/>
            <a:ext cx="9586628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6" y="692696"/>
            <a:ext cx="4719562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一、两</a:t>
            </a:r>
            <a:r>
              <a:rPr lang="zh-CN" altLang="en-US" dirty="0"/>
              <a:t>个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的相互独立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280147" y="1487554"/>
            <a:ext cx="92884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设(</a:t>
            </a:r>
            <a:r>
              <a:rPr lang="en-US" altLang="zh-CN" sz="2800" i="1" dirty="0"/>
              <a:t>X,Y </a:t>
            </a:r>
            <a:r>
              <a:rPr lang="en-US" altLang="zh-CN" sz="2800" dirty="0"/>
              <a:t>)</a:t>
            </a:r>
            <a:r>
              <a:rPr lang="zh-CN" altLang="en-US" sz="2800" dirty="0"/>
              <a:t>为二维 </a:t>
            </a:r>
            <a:r>
              <a:rPr lang="en-US" altLang="zh-CN" sz="2800" dirty="0" err="1"/>
              <a:t>r.v</a:t>
            </a:r>
            <a:r>
              <a:rPr lang="en-US" altLang="zh-CN" sz="2800" dirty="0"/>
              <a:t>.</a:t>
            </a:r>
            <a:r>
              <a:rPr lang="zh-CN" altLang="en-US" sz="2800" dirty="0"/>
              <a:t> 若对</a:t>
            </a:r>
            <a:r>
              <a:rPr lang="zh-CN" altLang="en-US" sz="2800" dirty="0" smtClean="0"/>
              <a:t>任何</a:t>
            </a:r>
            <a:r>
              <a:rPr lang="zh-CN" altLang="en-US" sz="2800" dirty="0"/>
              <a:t>实数 </a:t>
            </a:r>
            <a:r>
              <a:rPr lang="en-US" altLang="zh-CN" sz="2800" i="1" dirty="0"/>
              <a:t>x, y </a:t>
            </a:r>
            <a:r>
              <a:rPr lang="zh-CN" altLang="en-US" sz="2800" dirty="0"/>
              <a:t>都</a:t>
            </a:r>
            <a:r>
              <a:rPr lang="zh-CN" altLang="en-US" sz="2800" dirty="0" smtClean="0"/>
              <a:t>有</a:t>
            </a:r>
            <a:endParaRPr lang="zh-CN" altLang="en-US" sz="2800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472398"/>
              </p:ext>
            </p:extLst>
          </p:nvPr>
        </p:nvGraphicFramePr>
        <p:xfrm>
          <a:off x="3088164" y="2032026"/>
          <a:ext cx="5908922" cy="46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3" imgW="5934179" imgH="409483" progId="Equation.3">
                  <p:embed/>
                </p:oleObj>
              </mc:Choice>
              <mc:Fallback>
                <p:oleObj name="Equation" r:id="rId3" imgW="5934179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164" y="2032026"/>
                        <a:ext cx="5908922" cy="46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0147" y="2462519"/>
            <a:ext cx="4244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则称 </a:t>
            </a:r>
            <a:r>
              <a:rPr lang="en-US" altLang="zh-CN" i="1" dirty="0"/>
              <a:t>r</a:t>
            </a:r>
            <a:r>
              <a:rPr lang="en-US" altLang="zh-CN" i="1" dirty="0" smtClean="0"/>
              <a:t>. v</a:t>
            </a:r>
            <a:r>
              <a:rPr lang="en-US" altLang="zh-CN" i="1" dirty="0"/>
              <a:t>.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Y </a:t>
            </a:r>
            <a:r>
              <a:rPr lang="zh-CN" altLang="en-US" sz="2800" dirty="0">
                <a:ea typeface="黑体" pitchFamily="49" charset="-122"/>
              </a:rPr>
              <a:t>相互独立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056655" y="1484784"/>
            <a:ext cx="902811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定义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911222" y="4174247"/>
            <a:ext cx="976964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52235"/>
              </p:ext>
            </p:extLst>
          </p:nvPr>
        </p:nvGraphicFramePr>
        <p:xfrm>
          <a:off x="2159285" y="4040000"/>
          <a:ext cx="4409864" cy="49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name="Equation" r:id="rId5" imgW="3524379" imgH="447741" progId="Equation.3">
                  <p:embed/>
                </p:oleObj>
              </mc:Choice>
              <mc:Fallback>
                <p:oleObj name="Equation" r:id="rId5" imgW="3524379" imgH="4477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285" y="4040000"/>
                        <a:ext cx="4409864" cy="4970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901455" y="5072608"/>
            <a:ext cx="976964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916499" y="6109306"/>
            <a:ext cx="976964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73244" y="4760462"/>
                <a:ext cx="2444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33" y="4760462"/>
                <a:ext cx="244477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02954" y="4752527"/>
                <a:ext cx="64787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CN" sz="2800" b="0" i="1" dirty="0" smtClean="0">
                  <a:latin typeface="Cambria Math"/>
                </a:endParaRPr>
              </a:p>
              <a:p>
                <a:r>
                  <a:rPr lang="en-US" altLang="zh-CN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𝑐</m:t>
                        </m:r>
                        <m:r>
                          <a:rPr lang="en-US" altLang="zh-CN" sz="2800" i="1">
                            <a:latin typeface="Cambria Math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/>
                          </a:rPr>
                          <m:t>𝑌</m:t>
                        </m:r>
                        <m:r>
                          <a:rPr lang="en-US" altLang="zh-CN" sz="2800" i="1">
                            <a:latin typeface="Cambria Math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15" y="4752526"/>
                <a:ext cx="4859077" cy="9541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4981" y="5802048"/>
                <a:ext cx="1749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35" y="5802048"/>
                <a:ext cx="174913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13206" y="5820651"/>
                <a:ext cx="74685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04" y="5820650"/>
                <a:ext cx="5601387" cy="9441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94058" y="3241226"/>
            <a:ext cx="3888693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二维 </a:t>
            </a:r>
            <a:r>
              <a:rPr lang="en-US" altLang="zh-CN" sz="2800" dirty="0" err="1"/>
              <a:t>r.v</a:t>
            </a:r>
            <a:r>
              <a:rPr lang="en-US" altLang="zh-CN" sz="2800" dirty="0"/>
              <a:t>. </a:t>
            </a:r>
            <a:r>
              <a:rPr lang="zh-CN" altLang="en-US" sz="2800" dirty="0"/>
              <a:t>( </a:t>
            </a:r>
            <a:r>
              <a:rPr lang="en-US" altLang="zh-CN" sz="2800" i="1" dirty="0"/>
              <a:t>X, Y </a:t>
            </a:r>
            <a:r>
              <a:rPr lang="en-US" altLang="zh-CN" sz="2800" dirty="0"/>
              <a:t>) </a:t>
            </a:r>
            <a:r>
              <a:rPr lang="zh-CN" altLang="en-US" sz="2800" dirty="0"/>
              <a:t>相互独立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28214" y="135452"/>
                <a:ext cx="3362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14" y="135452"/>
                <a:ext cx="3362331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8649173" y="692696"/>
            <a:ext cx="646176" cy="859853"/>
          </a:xfrm>
          <a:prstGeom prst="downArrow">
            <a:avLst>
              <a:gd name="adj1" fmla="val 50001"/>
              <a:gd name="adj2" fmla="val 5555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  <a:scene3d>
            <a:camera prst="orthographicFront">
              <a:rot lat="1800000" lon="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016214" y="4345920"/>
            <a:ext cx="39364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668595" y="2685189"/>
            <a:ext cx="0" cy="1905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97162" y="3800000"/>
                <a:ext cx="1020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71" y="3800000"/>
                <a:ext cx="102002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35156" y="2815469"/>
                <a:ext cx="105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367" y="2815468"/>
                <a:ext cx="105689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490786" y="3757852"/>
                <a:ext cx="1014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89" y="3757851"/>
                <a:ext cx="101444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429155" y="2872186"/>
                <a:ext cx="105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66" y="2872185"/>
                <a:ext cx="1051313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9079212" y="3319917"/>
            <a:ext cx="1603237" cy="562342"/>
          </a:xfrm>
          <a:prstGeom prst="rect">
            <a:avLst/>
          </a:prstGeom>
          <a:solidFill>
            <a:schemeClr val="tx2">
              <a:lumMod val="60000"/>
              <a:lumOff val="40000"/>
              <a:alpha val="97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7877164" y="2720461"/>
            <a:ext cx="4269318" cy="2303066"/>
            <a:chOff x="3053" y="1471"/>
            <a:chExt cx="2017" cy="1934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3176" y="2833"/>
              <a:ext cx="1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V="1">
              <a:off x="3424" y="1584"/>
              <a:ext cx="0" cy="1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886" y="2914"/>
              <a:ext cx="18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x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3053" y="1471"/>
              <a:ext cx="18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y</a:t>
              </a:r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9054405" y="3016495"/>
            <a:ext cx="1727200" cy="851542"/>
            <a:chOff x="4080" y="1152"/>
            <a:chExt cx="960" cy="821"/>
          </a:xfrm>
        </p:grpSpPr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4080" y="1968"/>
              <a:ext cx="96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4080" y="1152"/>
              <a:ext cx="0" cy="81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V="1">
              <a:off x="4128" y="1152"/>
              <a:ext cx="816" cy="81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V="1">
              <a:off x="4320" y="1274"/>
              <a:ext cx="694" cy="69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4512" y="1440"/>
              <a:ext cx="528" cy="52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V="1">
              <a:off x="4673" y="1680"/>
              <a:ext cx="319" cy="29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4896" y="1824"/>
              <a:ext cx="144" cy="14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4080" y="1152"/>
              <a:ext cx="480" cy="48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4080" y="1191"/>
              <a:ext cx="624" cy="62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4080" y="1152"/>
              <a:ext cx="288" cy="28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4080" y="1152"/>
              <a:ext cx="144" cy="14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Group 34"/>
          <p:cNvGrpSpPr>
            <a:grpSpLocks/>
          </p:cNvGrpSpPr>
          <p:nvPr/>
        </p:nvGrpSpPr>
        <p:grpSpPr bwMode="auto">
          <a:xfrm>
            <a:off x="8781491" y="3847604"/>
            <a:ext cx="385234" cy="820618"/>
            <a:chOff x="4300" y="1968"/>
            <a:chExt cx="182" cy="689"/>
          </a:xfrm>
        </p:grpSpPr>
        <p:sp>
          <p:nvSpPr>
            <p:cNvPr id="49" name="Line 27"/>
            <p:cNvSpPr>
              <a:spLocks noChangeShapeType="1"/>
            </p:cNvSpPr>
            <p:nvPr/>
          </p:nvSpPr>
          <p:spPr bwMode="auto">
            <a:xfrm>
              <a:off x="4431" y="1968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300" y="2218"/>
              <a:ext cx="18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/>
                <a:t>a</a:t>
              </a:r>
            </a:p>
          </p:txBody>
        </p:sp>
      </p:grp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8214214" y="3570937"/>
            <a:ext cx="840316" cy="523749"/>
            <a:chOff x="4051" y="1738"/>
            <a:chExt cx="397" cy="439"/>
          </a:xfrm>
        </p:grpSpPr>
        <p:sp>
          <p:nvSpPr>
            <p:cNvPr id="55" name="Line 28"/>
            <p:cNvSpPr>
              <a:spLocks noChangeShapeType="1"/>
            </p:cNvSpPr>
            <p:nvPr/>
          </p:nvSpPr>
          <p:spPr bwMode="auto">
            <a:xfrm flipH="1">
              <a:off x="4266" y="19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4051" y="1738"/>
              <a:ext cx="17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/>
                <a:t>c</a:t>
              </a:r>
            </a:p>
          </p:txBody>
        </p:sp>
      </p:grp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8541673" y="3786888"/>
            <a:ext cx="910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8554247" y="2615593"/>
            <a:ext cx="1710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 , 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0515153" y="2695913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10500711" y="3722175"/>
            <a:ext cx="1491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, 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60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15" grpId="0" autoUpdateAnimBg="0"/>
      <p:bldP spid="17" grpId="0" autoUpdateAnimBg="0"/>
      <p:bldP spid="22" grpId="0" animBg="1" autoUpdateAnimBg="0"/>
      <p:bldP spid="46" grpId="0" animBg="1"/>
      <p:bldP spid="52" grpId="0" animBg="1"/>
      <p:bldP spid="53" grpId="0" animBg="1"/>
      <p:bldP spid="3" grpId="0"/>
      <p:bldP spid="4" grpId="0"/>
      <p:bldP spid="5" grpId="0"/>
      <p:bldP spid="54" grpId="0"/>
      <p:bldP spid="6" grpId="0" animBg="1"/>
      <p:bldP spid="2" grpId="0"/>
      <p:bldP spid="8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8" grpId="1" animBg="1"/>
      <p:bldP spid="57" grpId="0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615" y="692696"/>
            <a:ext cx="822532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（一）、二</a:t>
            </a:r>
            <a:r>
              <a:rPr lang="zh-CN" altLang="en-US" dirty="0"/>
              <a:t>维离散型</a:t>
            </a:r>
            <a:r>
              <a:rPr lang="en-US" altLang="zh-CN" dirty="0" err="1"/>
              <a:t>r.v</a:t>
            </a:r>
            <a:r>
              <a:rPr lang="en-US" altLang="zh-CN" dirty="0"/>
              <a:t>.(X,Y)</a:t>
            </a:r>
            <a:r>
              <a:rPr lang="zh-CN" altLang="en-US" dirty="0"/>
              <a:t>的相互独立性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75079" y="1518795"/>
            <a:ext cx="2489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相互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独立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933029" y="2234502"/>
            <a:ext cx="12192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27298"/>
              </p:ext>
            </p:extLst>
          </p:nvPr>
        </p:nvGraphicFramePr>
        <p:xfrm>
          <a:off x="3778674" y="2718859"/>
          <a:ext cx="5337740" cy="56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3" imgW="2527200" imgH="241200" progId="Equation.DSMT4">
                  <p:embed/>
                </p:oleObj>
              </mc:Choice>
              <mc:Fallback>
                <p:oleObj name="Equation" r:id="rId3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674" y="2718859"/>
                        <a:ext cx="5337740" cy="56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234935" y="265528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黑体" pitchFamily="49" charset="-122"/>
              </a:rPr>
              <a:t>即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60835"/>
              </p:ext>
            </p:extLst>
          </p:nvPr>
        </p:nvGraphicFramePr>
        <p:xfrm>
          <a:off x="5447928" y="1988840"/>
          <a:ext cx="2118812" cy="59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Equation" r:id="rId5" imgW="711000" imgH="241200" progId="Equation.DSMT4">
                  <p:embed/>
                </p:oleObj>
              </mc:Choice>
              <mc:Fallback>
                <p:oleObj name="Equation" r:id="rId5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1988840"/>
                        <a:ext cx="2118812" cy="594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372294" y="2042015"/>
            <a:ext cx="2089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n-ea"/>
                <a:ea typeface="+mn-ea"/>
              </a:rPr>
              <a:t>对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一切</a:t>
            </a:r>
            <a:r>
              <a:rPr lang="en-US" altLang="zh-CN" sz="2800" i="1" dirty="0">
                <a:ea typeface="+mn-ea"/>
                <a:cs typeface="Times New Roman" pitchFamily="18" charset="0"/>
              </a:rPr>
              <a:t>i</a:t>
            </a:r>
            <a:r>
              <a:rPr lang="en-US" altLang="zh-CN" sz="2800" i="1" dirty="0" smtClean="0">
                <a:ea typeface="+mn-ea"/>
                <a:cs typeface="Times New Roman" pitchFamily="18" charset="0"/>
              </a:rPr>
              <a:t>, j </a:t>
            </a:r>
            <a:r>
              <a:rPr lang="zh-CN" altLang="en-US" sz="2800" dirty="0">
                <a:latin typeface="+mn-ea"/>
                <a:ea typeface="+mn-ea"/>
              </a:rPr>
              <a:t>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6682" y="3591386"/>
            <a:ext cx="7759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注：</a:t>
            </a:r>
            <a:r>
              <a:rPr lang="zh-CN" altLang="en-US" sz="2800" dirty="0" smtClean="0"/>
              <a:t>当已知二维离散型</a:t>
            </a:r>
            <a:r>
              <a:rPr lang="en-US" altLang="zh-CN" sz="2800" dirty="0" err="1" smtClean="0"/>
              <a:t>r.v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的联合分布律的时候，</a:t>
            </a:r>
            <a:endParaRPr lang="en-US" altLang="zh-CN" sz="2800" dirty="0" smtClean="0"/>
          </a:p>
          <a:p>
            <a:r>
              <a:rPr lang="zh-CN" altLang="en-US" sz="2800" dirty="0" smtClean="0"/>
              <a:t>验证Ｘ与Ｙ独立需要逐个等式成立！例如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62746" y="4545492"/>
                <a:ext cx="37453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=1,2,3; 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=1,2,3,4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46" y="4545492"/>
                <a:ext cx="374532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406682" y="5166231"/>
                <a:ext cx="9969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      其联合概率分布律表格表示为</a:t>
                </a:r>
                <a:r>
                  <a:rPr lang="en-US" altLang="zh-CN" sz="2800" dirty="0" smtClean="0"/>
                  <a:t>3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×4</m:t>
                    </m:r>
                    <m:r>
                      <a:rPr lang="zh-CN" altLang="en-US" sz="2800" b="1" i="1">
                        <a:latin typeface="Cambria Math"/>
                      </a:rPr>
                      <m:t>的矩阵</m:t>
                    </m:r>
                    <m:r>
                      <a:rPr lang="zh-CN" altLang="en-US" sz="2800" b="1" i="1" smtClean="0">
                        <a:latin typeface="Cambria Math"/>
                      </a:rPr>
                      <m:t>，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2" y="5166231"/>
                <a:ext cx="9969905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6279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199457" y="5776117"/>
                <a:ext cx="66143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</a:rPr>
                        <m:t>独立性的验证需要确定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/>
                        </a:rPr>
                        <m:t>个等式</m:t>
                      </m:r>
                      <m:r>
                        <a:rPr lang="zh-CN" altLang="en-US" sz="2800" b="1" i="1">
                          <a:latin typeface="Cambria Math"/>
                        </a:rPr>
                        <m:t>都成立</m:t>
                      </m:r>
                      <m:r>
                        <a:rPr lang="en-US" altLang="zh-CN" sz="2800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7" y="5776117"/>
                <a:ext cx="661431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295468" y="1503433"/>
            <a:ext cx="9889097" cy="184067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3" grpId="0" autoUpdateAnimBg="0"/>
      <p:bldP spid="15" grpId="0" autoUpdateAnimBg="0"/>
      <p:bldP spid="3" grpId="0"/>
      <p:bldP spid="61" grpId="0"/>
      <p:bldP spid="62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7029" y="504196"/>
            <a:ext cx="112776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袋中有2只白球3只黑球，摸球两次，定义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为第一次摸得的白球数，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为第二次摸得的白球数，则有放回和无放回时(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的联合分布和边缘分布分别为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7029" y="535024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例1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6741048" y="1990882"/>
            <a:ext cx="3675433" cy="1872208"/>
            <a:chOff x="0" y="0"/>
            <a:chExt cx="2400" cy="2072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0" y="0"/>
              <a:ext cx="2400" cy="2016"/>
              <a:chOff x="0" y="0"/>
              <a:chExt cx="2400" cy="2016"/>
            </a:xfrm>
          </p:grpSpPr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20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" name="Object 9"/>
              <p:cNvGraphicFramePr>
                <a:graphicFrameLocks noChangeAspect="1"/>
              </p:cNvGraphicFramePr>
              <p:nvPr/>
            </p:nvGraphicFramePr>
            <p:xfrm>
              <a:off x="8" y="144"/>
              <a:ext cx="32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098" r:id="rId3" imgW="179672" imgH="166838" progId="">
                      <p:embed/>
                    </p:oleObj>
                  </mc:Choice>
                  <mc:Fallback>
                    <p:oleObj r:id="rId3" imgW="179672" imgH="16683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" y="144"/>
                            <a:ext cx="32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0"/>
              <p:cNvGraphicFramePr>
                <a:graphicFrameLocks noChangeAspect="1"/>
              </p:cNvGraphicFramePr>
              <p:nvPr/>
            </p:nvGraphicFramePr>
            <p:xfrm>
              <a:off x="266" y="0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099" r:id="rId5" imgW="154139" imgH="166984" progId="">
                      <p:embed/>
                    </p:oleObj>
                  </mc:Choice>
                  <mc:Fallback>
                    <p:oleObj r:id="rId5" imgW="154139" imgH="16698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" y="0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1"/>
              <p:cNvGraphicFramePr>
                <a:graphicFrameLocks noChangeAspect="1"/>
              </p:cNvGraphicFramePr>
              <p:nvPr/>
            </p:nvGraphicFramePr>
            <p:xfrm>
              <a:off x="192" y="576"/>
              <a:ext cx="26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00" r:id="rId7" imgW="128337" imgH="179672" progId="">
                      <p:embed/>
                    </p:oleObj>
                  </mc:Choice>
                  <mc:Fallback>
                    <p:oleObj r:id="rId7" imgW="128337" imgH="17967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576"/>
                            <a:ext cx="26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2"/>
              <p:cNvGraphicFramePr>
                <a:graphicFrameLocks noChangeAspect="1"/>
              </p:cNvGraphicFramePr>
              <p:nvPr/>
            </p:nvGraphicFramePr>
            <p:xfrm>
              <a:off x="192" y="1104"/>
              <a:ext cx="23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01" r:id="rId9" imgW="115554" imgH="166911" progId="">
                      <p:embed/>
                    </p:oleObj>
                  </mc:Choice>
                  <mc:Fallback>
                    <p:oleObj r:id="rId9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104"/>
                            <a:ext cx="23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3"/>
              <p:cNvGraphicFramePr>
                <a:graphicFrameLocks noChangeAspect="1"/>
              </p:cNvGraphicFramePr>
              <p:nvPr/>
            </p:nvGraphicFramePr>
            <p:xfrm>
              <a:off x="816" y="48"/>
              <a:ext cx="26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02" r:id="rId11" imgW="128337" imgH="179672" progId="">
                      <p:embed/>
                    </p:oleObj>
                  </mc:Choice>
                  <mc:Fallback>
                    <p:oleObj r:id="rId11" imgW="128337" imgH="17967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48"/>
                            <a:ext cx="26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4"/>
              <p:cNvGraphicFramePr>
                <a:graphicFrameLocks noChangeAspect="1"/>
              </p:cNvGraphicFramePr>
              <p:nvPr/>
            </p:nvGraphicFramePr>
            <p:xfrm>
              <a:off x="1488" y="48"/>
              <a:ext cx="23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03" r:id="rId12" imgW="115554" imgH="166911" progId="">
                      <p:embed/>
                    </p:oleObj>
                  </mc:Choice>
                  <mc:Fallback>
                    <p:oleObj r:id="rId12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48"/>
                            <a:ext cx="23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768" y="384"/>
            <a:ext cx="247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04" r:id="rId13" imgW="216936" imgH="408350" progId="">
                    <p:embed/>
                  </p:oleObj>
                </mc:Choice>
                <mc:Fallback>
                  <p:oleObj r:id="rId13" imgW="216936" imgH="40835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84"/>
                          <a:ext cx="247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872" y="48"/>
              <a:ext cx="0" cy="19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0" y="1536"/>
              <a:ext cx="24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2040" y="397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05" r:id="rId15" imgW="153265" imgH="408706" progId="">
                    <p:embed/>
                  </p:oleObj>
                </mc:Choice>
                <mc:Fallback>
                  <p:oleObj r:id="rId15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97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/>
          </p:nvGraphicFramePr>
          <p:xfrm>
            <a:off x="2064" y="1008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06" r:id="rId17" imgW="153265" imgH="408706" progId="">
                    <p:embed/>
                  </p:oleObj>
                </mc:Choice>
                <mc:Fallback>
                  <p:oleObj r:id="rId17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08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1488" y="1536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07" r:id="rId19" imgW="153265" imgH="408706" progId="">
                    <p:embed/>
                  </p:oleObj>
                </mc:Choice>
                <mc:Fallback>
                  <p:oleObj r:id="rId19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1"/>
            <p:cNvGraphicFramePr>
              <a:graphicFrameLocks noChangeAspect="1"/>
            </p:cNvGraphicFramePr>
            <p:nvPr/>
          </p:nvGraphicFramePr>
          <p:xfrm>
            <a:off x="816" y="1541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08" r:id="rId20" imgW="153265" imgH="408706" progId="">
                    <p:embed/>
                  </p:oleObj>
                </mc:Choice>
                <mc:Fallback>
                  <p:oleObj r:id="rId20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41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1440" y="384"/>
            <a:ext cx="247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09" r:id="rId21" imgW="216936" imgH="408350" progId="">
                    <p:embed/>
                  </p:oleObj>
                </mc:Choice>
                <mc:Fallback>
                  <p:oleObj r:id="rId21" imgW="216936" imgH="40835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84"/>
                          <a:ext cx="247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768" y="960"/>
            <a:ext cx="247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10" r:id="rId22" imgW="216936" imgH="408350" progId="">
                    <p:embed/>
                  </p:oleObj>
                </mc:Choice>
                <mc:Fallback>
                  <p:oleObj r:id="rId22" imgW="216936" imgH="40835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960"/>
                          <a:ext cx="247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1440" y="960"/>
            <a:ext cx="247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11" r:id="rId23" imgW="216936" imgH="408350" progId="">
                    <p:embed/>
                  </p:oleObj>
                </mc:Choice>
                <mc:Fallback>
                  <p:oleObj r:id="rId23" imgW="216936" imgH="40835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60"/>
                          <a:ext cx="247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1656320" y="2014803"/>
            <a:ext cx="3332267" cy="1875195"/>
            <a:chOff x="0" y="0"/>
            <a:chExt cx="2400" cy="2088"/>
          </a:xfrm>
        </p:grpSpPr>
        <p:grpSp>
          <p:nvGrpSpPr>
            <p:cNvPr id="32" name="Group 26"/>
            <p:cNvGrpSpPr>
              <a:grpSpLocks/>
            </p:cNvGrpSpPr>
            <p:nvPr/>
          </p:nvGrpSpPr>
          <p:grpSpPr bwMode="auto">
            <a:xfrm>
              <a:off x="0" y="0"/>
              <a:ext cx="2400" cy="2016"/>
              <a:chOff x="0" y="0"/>
              <a:chExt cx="2400" cy="2016"/>
            </a:xfrm>
          </p:grpSpPr>
          <p:sp>
            <p:nvSpPr>
              <p:cNvPr id="39" name="Line 27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20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2" name="Object 30"/>
              <p:cNvGraphicFramePr>
                <a:graphicFrameLocks noChangeAspect="1"/>
              </p:cNvGraphicFramePr>
              <p:nvPr/>
            </p:nvGraphicFramePr>
            <p:xfrm>
              <a:off x="8" y="144"/>
              <a:ext cx="32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2" r:id="rId25" imgW="179672" imgH="166838" progId="">
                      <p:embed/>
                    </p:oleObj>
                  </mc:Choice>
                  <mc:Fallback>
                    <p:oleObj r:id="rId25" imgW="179672" imgH="16683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" y="144"/>
                            <a:ext cx="32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31"/>
              <p:cNvGraphicFramePr>
                <a:graphicFrameLocks noChangeAspect="1"/>
              </p:cNvGraphicFramePr>
              <p:nvPr/>
            </p:nvGraphicFramePr>
            <p:xfrm>
              <a:off x="266" y="0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3" r:id="rId26" imgW="154139" imgH="166984" progId="">
                      <p:embed/>
                    </p:oleObj>
                  </mc:Choice>
                  <mc:Fallback>
                    <p:oleObj r:id="rId26" imgW="154139" imgH="16698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" y="0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32"/>
              <p:cNvGraphicFramePr>
                <a:graphicFrameLocks noChangeAspect="1"/>
              </p:cNvGraphicFramePr>
              <p:nvPr/>
            </p:nvGraphicFramePr>
            <p:xfrm>
              <a:off x="192" y="576"/>
              <a:ext cx="26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4" r:id="rId27" imgW="128337" imgH="179672" progId="">
                      <p:embed/>
                    </p:oleObj>
                  </mc:Choice>
                  <mc:Fallback>
                    <p:oleObj r:id="rId27" imgW="128337" imgH="17967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576"/>
                            <a:ext cx="26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33"/>
              <p:cNvGraphicFramePr>
                <a:graphicFrameLocks noChangeAspect="1"/>
              </p:cNvGraphicFramePr>
              <p:nvPr/>
            </p:nvGraphicFramePr>
            <p:xfrm>
              <a:off x="192" y="1104"/>
              <a:ext cx="23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5" r:id="rId28" imgW="115554" imgH="166911" progId="">
                      <p:embed/>
                    </p:oleObj>
                  </mc:Choice>
                  <mc:Fallback>
                    <p:oleObj r:id="rId28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104"/>
                            <a:ext cx="23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34"/>
              <p:cNvGraphicFramePr>
                <a:graphicFrameLocks noChangeAspect="1"/>
              </p:cNvGraphicFramePr>
              <p:nvPr/>
            </p:nvGraphicFramePr>
            <p:xfrm>
              <a:off x="816" y="48"/>
              <a:ext cx="26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6" r:id="rId29" imgW="128337" imgH="179672" progId="">
                      <p:embed/>
                    </p:oleObj>
                  </mc:Choice>
                  <mc:Fallback>
                    <p:oleObj r:id="rId29" imgW="128337" imgH="17967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48"/>
                            <a:ext cx="26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35"/>
              <p:cNvGraphicFramePr>
                <a:graphicFrameLocks noChangeAspect="1"/>
              </p:cNvGraphicFramePr>
              <p:nvPr/>
            </p:nvGraphicFramePr>
            <p:xfrm>
              <a:off x="1488" y="48"/>
              <a:ext cx="23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7" r:id="rId30" imgW="115554" imgH="166911" progId="">
                      <p:embed/>
                    </p:oleObj>
                  </mc:Choice>
                  <mc:Fallback>
                    <p:oleObj r:id="rId30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48"/>
                            <a:ext cx="23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36"/>
              <p:cNvGraphicFramePr>
                <a:graphicFrameLocks noChangeAspect="1"/>
              </p:cNvGraphicFramePr>
              <p:nvPr/>
            </p:nvGraphicFramePr>
            <p:xfrm>
              <a:off x="784" y="368"/>
              <a:ext cx="261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8" r:id="rId31" imgW="229797" imgH="408528" progId="">
                      <p:embed/>
                    </p:oleObj>
                  </mc:Choice>
                  <mc:Fallback>
                    <p:oleObj r:id="rId31" imgW="229797" imgH="40852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4" y="368"/>
                            <a:ext cx="261" cy="5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37"/>
              <p:cNvGraphicFramePr>
                <a:graphicFrameLocks noChangeAspect="1"/>
              </p:cNvGraphicFramePr>
              <p:nvPr/>
            </p:nvGraphicFramePr>
            <p:xfrm>
              <a:off x="1440" y="384"/>
              <a:ext cx="240" cy="5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19" r:id="rId33" imgW="229797" imgH="408528" progId="">
                      <p:embed/>
                    </p:oleObj>
                  </mc:Choice>
                  <mc:Fallback>
                    <p:oleObj r:id="rId33" imgW="229797" imgH="40852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84"/>
                            <a:ext cx="240" cy="5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38"/>
              <p:cNvGraphicFramePr>
                <a:graphicFrameLocks noChangeAspect="1"/>
              </p:cNvGraphicFramePr>
              <p:nvPr/>
            </p:nvGraphicFramePr>
            <p:xfrm>
              <a:off x="784" y="952"/>
              <a:ext cx="256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20" r:id="rId35" imgW="229797" imgH="408528" progId="">
                      <p:embed/>
                    </p:oleObj>
                  </mc:Choice>
                  <mc:Fallback>
                    <p:oleObj r:id="rId35" imgW="229797" imgH="40852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4" y="952"/>
                            <a:ext cx="256" cy="5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39"/>
              <p:cNvGraphicFramePr>
                <a:graphicFrameLocks noChangeAspect="1"/>
              </p:cNvGraphicFramePr>
              <p:nvPr/>
            </p:nvGraphicFramePr>
            <p:xfrm>
              <a:off x="1440" y="960"/>
              <a:ext cx="250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21" r:id="rId37" imgW="229797" imgH="408528" progId="">
                      <p:embed/>
                    </p:oleObj>
                  </mc:Choice>
                  <mc:Fallback>
                    <p:oleObj r:id="rId37" imgW="229797" imgH="40852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960"/>
                            <a:ext cx="250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872" y="48"/>
              <a:ext cx="0" cy="19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0" y="1536"/>
              <a:ext cx="24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5" name="Object 42"/>
            <p:cNvGraphicFramePr>
              <a:graphicFrameLocks noChangeAspect="1"/>
            </p:cNvGraphicFramePr>
            <p:nvPr/>
          </p:nvGraphicFramePr>
          <p:xfrm>
            <a:off x="2104" y="384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22" r:id="rId39" imgW="153265" imgH="408706" progId="">
                    <p:embed/>
                  </p:oleObj>
                </mc:Choice>
                <mc:Fallback>
                  <p:oleObj r:id="rId39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84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3"/>
            <p:cNvGraphicFramePr>
              <a:graphicFrameLocks noChangeAspect="1"/>
            </p:cNvGraphicFramePr>
            <p:nvPr/>
          </p:nvGraphicFramePr>
          <p:xfrm>
            <a:off x="2112" y="960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23" r:id="rId40" imgW="153265" imgH="408706" progId="">
                    <p:embed/>
                  </p:oleObj>
                </mc:Choice>
                <mc:Fallback>
                  <p:oleObj r:id="rId40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960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1488" y="1552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24" r:id="rId41" imgW="153265" imgH="408706" progId="">
                    <p:embed/>
                  </p:oleObj>
                </mc:Choice>
                <mc:Fallback>
                  <p:oleObj r:id="rId41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52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5"/>
            <p:cNvGraphicFramePr>
              <a:graphicFrameLocks noChangeAspect="1"/>
            </p:cNvGraphicFramePr>
            <p:nvPr/>
          </p:nvGraphicFramePr>
          <p:xfrm>
            <a:off x="816" y="1557"/>
            <a:ext cx="16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25" r:id="rId42" imgW="153265" imgH="408706" progId="">
                    <p:embed/>
                  </p:oleObj>
                </mc:Choice>
                <mc:Fallback>
                  <p:oleObj r:id="rId42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57"/>
                          <a:ext cx="16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1953018" y="3868584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a)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有放回时的</a:t>
            </a:r>
            <a:r>
              <a:rPr lang="zh-CN" altLang="en-US" sz="1600" b="1" dirty="0">
                <a:solidFill>
                  <a:srgbClr val="C00000"/>
                </a:solidFill>
              </a:rPr>
              <a:t>概率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分布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7451" y="3902458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b)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无放回时的</a:t>
            </a:r>
            <a:r>
              <a:rPr lang="zh-CN" altLang="en-US" sz="1600" b="1" dirty="0">
                <a:solidFill>
                  <a:srgbClr val="C00000"/>
                </a:solidFill>
              </a:rPr>
              <a:t>概率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分布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869040" y="4599803"/>
            <a:ext cx="105535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经</a:t>
            </a: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r>
              <a:rPr lang="zh-CN" altLang="en-US" sz="2400" dirty="0" smtClean="0">
                <a:solidFill>
                  <a:schemeClr val="tx1"/>
                </a:solidFill>
              </a:rPr>
              <a:t>，可知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有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放回时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，等式均成立，</a:t>
            </a:r>
            <a:r>
              <a:rPr lang="en-US" altLang="zh-CN" sz="2400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与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相互独立；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无放回时，不独立。因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P{X=0,Y=0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r>
              <a:rPr lang="en-US" altLang="zh-CN" sz="2400" dirty="0" smtClean="0">
                <a:solidFill>
                  <a:schemeClr val="tx1"/>
                </a:solidFill>
              </a:rPr>
              <a:t>=3/10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而</a:t>
            </a:r>
            <a:r>
              <a:rPr lang="en-US" altLang="zh-CN" sz="2400" dirty="0" smtClean="0">
                <a:solidFill>
                  <a:schemeClr val="tx1"/>
                </a:solidFill>
              </a:rPr>
              <a:t>P{X=0}=3/5;P{Y=0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r>
              <a:rPr lang="en-US" altLang="zh-CN" sz="2400" dirty="0" smtClean="0">
                <a:solidFill>
                  <a:schemeClr val="tx1"/>
                </a:solidFill>
              </a:rPr>
              <a:t>=3/5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5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13484"/>
              </p:ext>
            </p:extLst>
          </p:nvPr>
        </p:nvGraphicFramePr>
        <p:xfrm>
          <a:off x="4322593" y="4241012"/>
          <a:ext cx="2456064" cy="5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6" name="公式" r:id="rId43" imgW="840389" imgH="241930" progId="Equation.3">
                  <p:embed/>
                </p:oleObj>
              </mc:Choice>
              <mc:Fallback>
                <p:oleObj name="公式" r:id="rId43" imgW="840389" imgH="24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593" y="4241012"/>
                        <a:ext cx="2456064" cy="55756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21482"/>
              </p:ext>
            </p:extLst>
          </p:nvPr>
        </p:nvGraphicFramePr>
        <p:xfrm>
          <a:off x="5705060" y="6133811"/>
          <a:ext cx="2724781" cy="5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7" name="公式" r:id="rId45" imgW="838928" imgH="228799" progId="Equation.3">
                  <p:embed/>
                </p:oleObj>
              </mc:Choice>
              <mc:Fallback>
                <p:oleObj name="公式" r:id="rId45" imgW="838928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060" y="6133811"/>
                        <a:ext cx="2724781" cy="557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13155" y="415241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分析：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2" grpId="0"/>
      <p:bldP spid="52" grpId="0"/>
      <p:bldP spid="53" grpId="0" autoUpdateAnimBg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338667" y="625623"/>
            <a:ext cx="646853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设(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的联合分布律为 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04800" y="684360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例2</a:t>
            </a: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254000" y="1235223"/>
            <a:ext cx="5697984" cy="609601"/>
            <a:chOff x="0" y="0"/>
            <a:chExt cx="3552" cy="384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5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且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与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 </a:t>
              </a:r>
              <a:r>
                <a:rPr lang="zh-CN" altLang="en-US" dirty="0">
                  <a:solidFill>
                    <a:schemeClr val="tx1"/>
                  </a:solidFill>
                </a:rPr>
                <a:t>相互独立，试求  和  。 </a:t>
              </a:r>
            </a:p>
          </p:txBody>
        </p:sp>
        <p:graphicFrame>
          <p:nvGraphicFramePr>
            <p:cNvPr id="35" name="Object 6"/>
            <p:cNvGraphicFramePr>
              <a:graphicFrameLocks noChangeAspect="1"/>
            </p:cNvGraphicFramePr>
            <p:nvPr/>
          </p:nvGraphicFramePr>
          <p:xfrm>
            <a:off x="2440" y="112"/>
            <a:ext cx="25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7" r:id="rId3" imgW="154615" imgH="141730" progId="">
                    <p:embed/>
                  </p:oleObj>
                </mc:Choice>
                <mc:Fallback>
                  <p:oleObj r:id="rId3" imgW="154615" imgH="14173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12"/>
                          <a:ext cx="25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7"/>
            <p:cNvGraphicFramePr>
              <a:graphicFrameLocks noChangeAspect="1"/>
            </p:cNvGraphicFramePr>
            <p:nvPr/>
          </p:nvGraphicFramePr>
          <p:xfrm>
            <a:off x="2863" y="80"/>
            <a:ext cx="30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8" r:id="rId5" imgW="166911" imgH="205429" progId="">
                    <p:embed/>
                  </p:oleObj>
                </mc:Choice>
                <mc:Fallback>
                  <p:oleObj r:id="rId5" imgW="166911" imgH="2054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80"/>
                          <a:ext cx="30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7112000" y="774005"/>
            <a:ext cx="4673600" cy="2366963"/>
            <a:chOff x="0" y="0"/>
            <a:chExt cx="2208" cy="1491"/>
          </a:xfrm>
        </p:grpSpPr>
        <p:graphicFrame>
          <p:nvGraphicFramePr>
            <p:cNvPr id="38" name="Object 9"/>
            <p:cNvGraphicFramePr>
              <a:graphicFrameLocks noChangeAspect="1"/>
            </p:cNvGraphicFramePr>
            <p:nvPr/>
          </p:nvGraphicFramePr>
          <p:xfrm>
            <a:off x="192" y="576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9" r:id="rId7" imgW="115554" imgH="166911" progId="">
                    <p:embed/>
                  </p:oleObj>
                </mc:Choice>
                <mc:Fallback>
                  <p:oleObj r:id="rId7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576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10"/>
            <p:cNvGrpSpPr>
              <a:grpSpLocks/>
            </p:cNvGrpSpPr>
            <p:nvPr/>
          </p:nvGrpSpPr>
          <p:grpSpPr bwMode="auto">
            <a:xfrm>
              <a:off x="0" y="0"/>
              <a:ext cx="2208" cy="1491"/>
              <a:chOff x="0" y="0"/>
              <a:chExt cx="2208" cy="1491"/>
            </a:xfrm>
          </p:grpSpPr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3" name="Object 14"/>
              <p:cNvGraphicFramePr>
                <a:graphicFrameLocks noChangeAspect="1"/>
              </p:cNvGraphicFramePr>
              <p:nvPr/>
            </p:nvGraphicFramePr>
            <p:xfrm>
              <a:off x="8" y="144"/>
              <a:ext cx="32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0" r:id="rId9" imgW="179672" imgH="166838" progId="">
                      <p:embed/>
                    </p:oleObj>
                  </mc:Choice>
                  <mc:Fallback>
                    <p:oleObj r:id="rId9" imgW="179672" imgH="16683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" y="144"/>
                            <a:ext cx="32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15"/>
              <p:cNvGraphicFramePr>
                <a:graphicFrameLocks noChangeAspect="1"/>
              </p:cNvGraphicFramePr>
              <p:nvPr/>
            </p:nvGraphicFramePr>
            <p:xfrm>
              <a:off x="266" y="0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1" r:id="rId11" imgW="154139" imgH="166984" progId="">
                      <p:embed/>
                    </p:oleObj>
                  </mc:Choice>
                  <mc:Fallback>
                    <p:oleObj r:id="rId11" imgW="154139" imgH="16698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" y="0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16"/>
              <p:cNvGraphicFramePr>
                <a:graphicFrameLocks noChangeAspect="1"/>
              </p:cNvGraphicFramePr>
              <p:nvPr/>
            </p:nvGraphicFramePr>
            <p:xfrm>
              <a:off x="816" y="48"/>
              <a:ext cx="23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2" r:id="rId13" imgW="115554" imgH="166911" progId="">
                      <p:embed/>
                    </p:oleObj>
                  </mc:Choice>
                  <mc:Fallback>
                    <p:oleObj r:id="rId13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48"/>
                            <a:ext cx="23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7"/>
              <p:cNvGraphicFramePr>
                <a:graphicFrameLocks noChangeAspect="1"/>
              </p:cNvGraphicFramePr>
              <p:nvPr/>
            </p:nvGraphicFramePr>
            <p:xfrm>
              <a:off x="816" y="576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3" r:id="rId14" imgW="154615" imgH="141730" progId="">
                      <p:embed/>
                    </p:oleObj>
                  </mc:Choice>
                  <mc:Fallback>
                    <p:oleObj r:id="rId14" imgW="154615" imgH="14173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76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18"/>
              <p:cNvGraphicFramePr>
                <a:graphicFrameLocks noChangeAspect="1"/>
              </p:cNvGraphicFramePr>
              <p:nvPr/>
            </p:nvGraphicFramePr>
            <p:xfrm>
              <a:off x="1296" y="384"/>
              <a:ext cx="160" cy="5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4" r:id="rId16" imgW="153265" imgH="408706" progId="">
                      <p:embed/>
                    </p:oleObj>
                  </mc:Choice>
                  <mc:Fallback>
                    <p:oleObj r:id="rId16" imgW="153265" imgH="4087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84"/>
                            <a:ext cx="160" cy="5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19"/>
              <p:cNvGraphicFramePr>
                <a:graphicFrameLocks noChangeAspect="1"/>
              </p:cNvGraphicFramePr>
              <p:nvPr/>
            </p:nvGraphicFramePr>
            <p:xfrm>
              <a:off x="827" y="952"/>
              <a:ext cx="170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5" r:id="rId18" imgW="153265" imgH="408706" progId="">
                      <p:embed/>
                    </p:oleObj>
                  </mc:Choice>
                  <mc:Fallback>
                    <p:oleObj r:id="rId18" imgW="153265" imgH="4087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7" y="952"/>
                            <a:ext cx="170" cy="5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0"/>
              <p:cNvGraphicFramePr>
                <a:graphicFrameLocks noChangeAspect="1"/>
              </p:cNvGraphicFramePr>
              <p:nvPr/>
            </p:nvGraphicFramePr>
            <p:xfrm>
              <a:off x="1288" y="1092"/>
              <a:ext cx="205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6" r:id="rId20" imgW="166911" imgH="205429" progId="">
                      <p:embed/>
                    </p:oleObj>
                  </mc:Choice>
                  <mc:Fallback>
                    <p:oleObj r:id="rId20" imgW="166911" imgH="20542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8" y="1092"/>
                            <a:ext cx="205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21"/>
              <p:cNvGraphicFramePr>
                <a:graphicFrameLocks noChangeAspect="1"/>
              </p:cNvGraphicFramePr>
              <p:nvPr/>
            </p:nvGraphicFramePr>
            <p:xfrm>
              <a:off x="1296" y="48"/>
              <a:ext cx="26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7" r:id="rId22" imgW="128337" imgH="166838" progId="">
                      <p:embed/>
                    </p:oleObj>
                  </mc:Choice>
                  <mc:Fallback>
                    <p:oleObj r:id="rId22" imgW="128337" imgH="16683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48"/>
                            <a:ext cx="261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22"/>
              <p:cNvGraphicFramePr>
                <a:graphicFrameLocks noChangeAspect="1"/>
              </p:cNvGraphicFramePr>
              <p:nvPr/>
            </p:nvGraphicFramePr>
            <p:xfrm>
              <a:off x="1824" y="48"/>
              <a:ext cx="261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8" r:id="rId24" imgW="128337" imgH="179672" progId="">
                      <p:embed/>
                    </p:oleObj>
                  </mc:Choice>
                  <mc:Fallback>
                    <p:oleObj r:id="rId24" imgW="128337" imgH="17967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48"/>
                            <a:ext cx="261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3"/>
              <p:cNvGraphicFramePr>
                <a:graphicFrameLocks noChangeAspect="1"/>
              </p:cNvGraphicFramePr>
              <p:nvPr/>
            </p:nvGraphicFramePr>
            <p:xfrm>
              <a:off x="192" y="1104"/>
              <a:ext cx="26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9" r:id="rId26" imgW="128337" imgH="166838" progId="">
                      <p:embed/>
                    </p:oleObj>
                  </mc:Choice>
                  <mc:Fallback>
                    <p:oleObj r:id="rId26" imgW="128337" imgH="16683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104"/>
                            <a:ext cx="261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24"/>
              <p:cNvGraphicFramePr>
                <a:graphicFrameLocks noChangeAspect="1"/>
              </p:cNvGraphicFramePr>
              <p:nvPr/>
            </p:nvGraphicFramePr>
            <p:xfrm>
              <a:off x="1792" y="368"/>
              <a:ext cx="227" cy="5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80" r:id="rId28" imgW="216936" imgH="408350" progId="">
                      <p:embed/>
                    </p:oleObj>
                  </mc:Choice>
                  <mc:Fallback>
                    <p:oleObj r:id="rId28" imgW="216936" imgH="40835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2" y="368"/>
                            <a:ext cx="227" cy="5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25"/>
              <p:cNvGraphicFramePr>
                <a:graphicFrameLocks noChangeAspect="1"/>
              </p:cNvGraphicFramePr>
              <p:nvPr/>
            </p:nvGraphicFramePr>
            <p:xfrm>
              <a:off x="1824" y="960"/>
              <a:ext cx="160" cy="5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81" r:id="rId30" imgW="153265" imgH="408706" progId="">
                      <p:embed/>
                    </p:oleObj>
                  </mc:Choice>
                  <mc:Fallback>
                    <p:oleObj r:id="rId30" imgW="153265" imgH="4087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960"/>
                            <a:ext cx="160" cy="5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5" name="Object 26"/>
          <p:cNvGraphicFramePr>
            <a:graphicFrameLocks noChangeAspect="1"/>
          </p:cNvGraphicFramePr>
          <p:nvPr/>
        </p:nvGraphicFramePr>
        <p:xfrm>
          <a:off x="508000" y="2590801"/>
          <a:ext cx="6705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2" r:id="rId31" imgW="2475426" imgH="203112" progId="">
                  <p:embed/>
                </p:oleObj>
              </mc:Choice>
              <mc:Fallback>
                <p:oleObj r:id="rId31" imgW="2475426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590801"/>
                        <a:ext cx="6705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7"/>
          <p:cNvGraphicFramePr>
            <a:graphicFrameLocks noChangeAspect="1"/>
          </p:cNvGraphicFramePr>
          <p:nvPr/>
        </p:nvGraphicFramePr>
        <p:xfrm>
          <a:off x="874184" y="3581400"/>
          <a:ext cx="1056216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3" r:id="rId33" imgW="205519" imgH="141294" progId="">
                  <p:embed/>
                </p:oleObj>
              </mc:Choice>
              <mc:Fallback>
                <p:oleObj r:id="rId33" imgW="205519" imgH="1412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184" y="3581400"/>
                        <a:ext cx="1056216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8"/>
          <p:cNvGraphicFramePr>
            <a:graphicFrameLocks noChangeAspect="1"/>
          </p:cNvGraphicFramePr>
          <p:nvPr/>
        </p:nvGraphicFramePr>
        <p:xfrm>
          <a:off x="1788584" y="3276600"/>
          <a:ext cx="5289549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4" r:id="rId35" imgW="1650284" imgH="406224" progId="">
                  <p:embed/>
                </p:oleObj>
              </mc:Choice>
              <mc:Fallback>
                <p:oleObj r:id="rId35" imgW="1650284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584" y="3276600"/>
                        <a:ext cx="5289549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9"/>
          <p:cNvGraphicFramePr>
            <a:graphicFrameLocks noChangeAspect="1"/>
          </p:cNvGraphicFramePr>
          <p:nvPr/>
        </p:nvGraphicFramePr>
        <p:xfrm>
          <a:off x="7315201" y="3606801"/>
          <a:ext cx="105621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5" r:id="rId37" imgW="205519" imgH="141294" progId="">
                  <p:embed/>
                </p:oleObj>
              </mc:Choice>
              <mc:Fallback>
                <p:oleObj r:id="rId37" imgW="205519" imgH="1412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606801"/>
                        <a:ext cx="105621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0"/>
          <p:cNvGraphicFramePr>
            <a:graphicFrameLocks noChangeAspect="1"/>
          </p:cNvGraphicFramePr>
          <p:nvPr/>
        </p:nvGraphicFramePr>
        <p:xfrm>
          <a:off x="8432800" y="3213100"/>
          <a:ext cx="1524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6" r:id="rId39" imgW="472360" imgH="408528" progId="">
                  <p:embed/>
                </p:oleObj>
              </mc:Choice>
              <mc:Fallback>
                <p:oleObj r:id="rId39" imgW="472360" imgH="40852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3213100"/>
                        <a:ext cx="1524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08000" y="4343401"/>
            <a:ext cx="528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又由分布律的性质,有</a:t>
            </a:r>
          </a:p>
        </p:txBody>
      </p:sp>
      <p:graphicFrame>
        <p:nvGraphicFramePr>
          <p:cNvPr id="61" name="Object 32"/>
          <p:cNvGraphicFramePr>
            <a:graphicFrameLocks noChangeAspect="1"/>
          </p:cNvGraphicFramePr>
          <p:nvPr/>
        </p:nvGraphicFramePr>
        <p:xfrm>
          <a:off x="711200" y="5016501"/>
          <a:ext cx="5181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7" r:id="rId41" imgW="1650284" imgH="406224" progId="">
                  <p:embed/>
                </p:oleObj>
              </mc:Choice>
              <mc:Fallback>
                <p:oleObj r:id="rId41" imgW="1650284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016501"/>
                        <a:ext cx="5181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3"/>
          <p:cNvGraphicFramePr>
            <a:graphicFrameLocks noChangeAspect="1"/>
          </p:cNvGraphicFramePr>
          <p:nvPr/>
        </p:nvGraphicFramePr>
        <p:xfrm>
          <a:off x="5994401" y="5321301"/>
          <a:ext cx="105621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8" r:id="rId43" imgW="205519" imgH="141294" progId="">
                  <p:embed/>
                </p:oleObj>
              </mc:Choice>
              <mc:Fallback>
                <p:oleObj r:id="rId43" imgW="205519" imgH="1412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5321301"/>
                        <a:ext cx="105621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4"/>
          <p:cNvGraphicFramePr>
            <a:graphicFrameLocks noChangeAspect="1"/>
          </p:cNvGraphicFramePr>
          <p:nvPr/>
        </p:nvGraphicFramePr>
        <p:xfrm>
          <a:off x="6807200" y="5016501"/>
          <a:ext cx="2381251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9" r:id="rId45" imgW="725474" imgH="407284" progId="">
                  <p:embed/>
                </p:oleObj>
              </mc:Choice>
              <mc:Fallback>
                <p:oleObj r:id="rId45" imgW="725474" imgH="407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5016501"/>
                        <a:ext cx="2381251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5"/>
          <p:cNvGraphicFramePr>
            <a:graphicFrameLocks noChangeAspect="1"/>
          </p:cNvGraphicFramePr>
          <p:nvPr/>
        </p:nvGraphicFramePr>
        <p:xfrm>
          <a:off x="10160000" y="5016500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0" r:id="rId47" imgW="485127" imgH="408528" progId="">
                  <p:embed/>
                </p:oleObj>
              </mc:Choice>
              <mc:Fallback>
                <p:oleObj r:id="rId47" imgW="485127" imgH="40852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0" y="5016500"/>
                        <a:ext cx="182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406400" y="1843088"/>
            <a:ext cx="81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1242517" y="1901776"/>
            <a:ext cx="528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dirty="0">
                <a:solidFill>
                  <a:schemeClr val="tx1"/>
                </a:solidFill>
              </a:rPr>
              <a:t>相互独立，知</a:t>
            </a:r>
          </a:p>
        </p:txBody>
      </p:sp>
      <p:graphicFrame>
        <p:nvGraphicFramePr>
          <p:cNvPr id="67" name="Object 38"/>
          <p:cNvGraphicFramePr>
            <a:graphicFrameLocks noChangeAspect="1"/>
          </p:cNvGraphicFramePr>
          <p:nvPr/>
        </p:nvGraphicFramePr>
        <p:xfrm>
          <a:off x="9245601" y="5372101"/>
          <a:ext cx="105621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1" r:id="rId49" imgW="205519" imgH="141294" progId="">
                  <p:embed/>
                </p:oleObj>
              </mc:Choice>
              <mc:Fallback>
                <p:oleObj r:id="rId49" imgW="205519" imgH="1412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601" y="5372101"/>
                        <a:ext cx="105621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6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60" grpId="0" autoUpdateAnimBg="0"/>
      <p:bldP spid="65" grpId="0" autoUpdateAnimBg="0"/>
      <p:bldP spid="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8667" y="803378"/>
            <a:ext cx="109419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/>
              <a:t>练习：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相互独立，试确定</a:t>
            </a:r>
            <a:r>
              <a:rPr lang="zh-CN" altLang="en-US" dirty="0" smtClean="0">
                <a:solidFill>
                  <a:schemeClr val="tx1"/>
                </a:solidFill>
              </a:rPr>
              <a:t> 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的联合分布</a:t>
            </a:r>
            <a:r>
              <a:rPr lang="zh-CN" altLang="en-US" dirty="0" smtClean="0">
                <a:solidFill>
                  <a:schemeClr val="tx1"/>
                </a:solidFill>
              </a:rPr>
              <a:t>律和边缘分布律。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29964" y="2060848"/>
            <a:ext cx="5414308" cy="3193122"/>
            <a:chOff x="1271464" y="2060848"/>
            <a:chExt cx="5414308" cy="3193122"/>
          </a:xfrm>
        </p:grpSpPr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290229"/>
                </p:ext>
              </p:extLst>
            </p:nvPr>
          </p:nvGraphicFramePr>
          <p:xfrm>
            <a:off x="1677864" y="2975248"/>
            <a:ext cx="497417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1" r:id="rId3" imgW="115554" imgH="166911" progId="">
                    <p:embed/>
                  </p:oleObj>
                </mc:Choice>
                <mc:Fallback>
                  <p:oleObj r:id="rId3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864" y="2975248"/>
                          <a:ext cx="497417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490664" y="2137048"/>
              <a:ext cx="0" cy="2948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71464" y="2670448"/>
              <a:ext cx="540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373064" y="2137048"/>
              <a:ext cx="1117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229680"/>
                </p:ext>
              </p:extLst>
            </p:nvPr>
          </p:nvGraphicFramePr>
          <p:xfrm>
            <a:off x="1288397" y="2289448"/>
            <a:ext cx="69426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2" r:id="rId5" imgW="179672" imgH="166838" progId="">
                    <p:embed/>
                  </p:oleObj>
                </mc:Choice>
                <mc:Fallback>
                  <p:oleObj r:id="rId5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397" y="2289448"/>
                          <a:ext cx="694267" cy="369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3434808"/>
                </p:ext>
              </p:extLst>
            </p:nvPr>
          </p:nvGraphicFramePr>
          <p:xfrm>
            <a:off x="1834497" y="2060848"/>
            <a:ext cx="469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3" r:id="rId7" imgW="154139" imgH="166984" progId="">
                    <p:embed/>
                  </p:oleObj>
                </mc:Choice>
                <mc:Fallback>
                  <p:oleObj r:id="rId7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497" y="2060848"/>
                          <a:ext cx="4699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491389"/>
                </p:ext>
              </p:extLst>
            </p:nvPr>
          </p:nvGraphicFramePr>
          <p:xfrm>
            <a:off x="2998664" y="2137048"/>
            <a:ext cx="497417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4" r:id="rId9" imgW="115554" imgH="166911" progId="">
                    <p:embed/>
                  </p:oleObj>
                </mc:Choice>
                <mc:Fallback>
                  <p:oleObj r:id="rId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664" y="2137048"/>
                          <a:ext cx="497417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199969"/>
                </p:ext>
              </p:extLst>
            </p:nvPr>
          </p:nvGraphicFramePr>
          <p:xfrm>
            <a:off x="4029075" y="2684463"/>
            <a:ext cx="307975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5" name="Equation" r:id="rId10" imgW="139680" imgH="393480" progId="Equation.DSMT4">
                    <p:embed/>
                  </p:oleObj>
                </mc:Choice>
                <mc:Fallback>
                  <p:oleObj name="Equation" r:id="rId10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075" y="2684463"/>
                          <a:ext cx="307975" cy="814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994638"/>
                </p:ext>
              </p:extLst>
            </p:nvPr>
          </p:nvGraphicFramePr>
          <p:xfrm>
            <a:off x="2855640" y="3586163"/>
            <a:ext cx="325438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6" name="Equation" r:id="rId12" imgW="139680" imgH="393480" progId="Equation.DSMT4">
                    <p:embed/>
                  </p:oleObj>
                </mc:Choice>
                <mc:Fallback>
                  <p:oleObj name="Equation" r:id="rId12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640" y="3586163"/>
                          <a:ext cx="325438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147115"/>
                </p:ext>
              </p:extLst>
            </p:nvPr>
          </p:nvGraphicFramePr>
          <p:xfrm>
            <a:off x="4014664" y="2137048"/>
            <a:ext cx="55245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7" r:id="rId14" imgW="128337" imgH="166838" progId="">
                    <p:embed/>
                  </p:oleObj>
                </mc:Choice>
                <mc:Fallback>
                  <p:oleObj r:id="rId14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664" y="2137048"/>
                          <a:ext cx="552450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9563372"/>
                </p:ext>
              </p:extLst>
            </p:nvPr>
          </p:nvGraphicFramePr>
          <p:xfrm>
            <a:off x="5132264" y="2137048"/>
            <a:ext cx="55245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8" r:id="rId16" imgW="128337" imgH="179672" progId="">
                    <p:embed/>
                  </p:oleObj>
                </mc:Choice>
                <mc:Fallback>
                  <p:oleObj r:id="rId16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264" y="2137048"/>
                          <a:ext cx="552450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4702693"/>
                </p:ext>
              </p:extLst>
            </p:nvPr>
          </p:nvGraphicFramePr>
          <p:xfrm>
            <a:off x="1677864" y="3813448"/>
            <a:ext cx="55245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9" r:id="rId18" imgW="128337" imgH="166838" progId="">
                    <p:embed/>
                  </p:oleObj>
                </mc:Choice>
                <mc:Fallback>
                  <p:oleObj r:id="rId18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864" y="3813448"/>
                          <a:ext cx="552450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285172" y="4427282"/>
              <a:ext cx="540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5809621" y="2060848"/>
              <a:ext cx="0" cy="2948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816566"/>
                </p:ext>
              </p:extLst>
            </p:nvPr>
          </p:nvGraphicFramePr>
          <p:xfrm>
            <a:off x="2855640" y="4437995"/>
            <a:ext cx="325438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0" name="Equation" r:id="rId20" imgW="139680" imgH="393480" progId="Equation.DSMT4">
                    <p:embed/>
                  </p:oleObj>
                </mc:Choice>
                <mc:Fallback>
                  <p:oleObj name="Equation" r:id="rId20" imgW="139680" imgH="393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640" y="4437995"/>
                          <a:ext cx="325438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205676"/>
                </p:ext>
              </p:extLst>
            </p:nvPr>
          </p:nvGraphicFramePr>
          <p:xfrm>
            <a:off x="5995988" y="4535488"/>
            <a:ext cx="23653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1" name="Equation" r:id="rId22" imgW="101520" imgH="164880" progId="Equation.DSMT4">
                    <p:embed/>
                  </p:oleObj>
                </mc:Choice>
                <mc:Fallback>
                  <p:oleObj name="Equation" r:id="rId22" imgW="101520" imgH="164880" progId="Equation.DSMT4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5988" y="4535488"/>
                          <a:ext cx="236537" cy="34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67477"/>
                </p:ext>
              </p:extLst>
            </p:nvPr>
          </p:nvGraphicFramePr>
          <p:xfrm>
            <a:off x="1631504" y="4575138"/>
            <a:ext cx="432048" cy="456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2" name="Equation" r:id="rId24" imgW="228600" imgH="241200" progId="Equation.DSMT4">
                    <p:embed/>
                  </p:oleObj>
                </mc:Choice>
                <mc:Fallback>
                  <p:oleObj name="Equation" r:id="rId24" imgW="2286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631504" y="4575138"/>
                          <a:ext cx="432048" cy="4560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194550"/>
                </p:ext>
              </p:extLst>
            </p:nvPr>
          </p:nvGraphicFramePr>
          <p:xfrm>
            <a:off x="5951984" y="2060848"/>
            <a:ext cx="432048" cy="486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3" name="Equation" r:id="rId26" imgW="203040" imgH="228600" progId="Equation.DSMT4">
                    <p:embed/>
                  </p:oleObj>
                </mc:Choice>
                <mc:Fallback>
                  <p:oleObj name="Equation" r:id="rId26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951984" y="2060848"/>
                          <a:ext cx="432048" cy="4860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36599"/>
              </p:ext>
            </p:extLst>
          </p:nvPr>
        </p:nvGraphicFramePr>
        <p:xfrm>
          <a:off x="7018396" y="4427282"/>
          <a:ext cx="325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4" name="Equation" r:id="rId28" imgW="139680" imgH="393480" progId="Equation.DSMT4">
                  <p:embed/>
                </p:oleObj>
              </mc:Choice>
              <mc:Fallback>
                <p:oleObj name="Equation" r:id="rId28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96" y="4427282"/>
                        <a:ext cx="325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59606"/>
              </p:ext>
            </p:extLst>
          </p:nvPr>
        </p:nvGraphicFramePr>
        <p:xfrm>
          <a:off x="5843972" y="3621137"/>
          <a:ext cx="325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5" name="Equation" r:id="rId30" imgW="139680" imgH="393480" progId="Equation.DSMT4">
                  <p:embed/>
                </p:oleObj>
              </mc:Choice>
              <mc:Fallback>
                <p:oleObj name="Equation" r:id="rId30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972" y="3621137"/>
                        <a:ext cx="325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23451"/>
              </p:ext>
            </p:extLst>
          </p:nvPr>
        </p:nvGraphicFramePr>
        <p:xfrm>
          <a:off x="5814442" y="4460019"/>
          <a:ext cx="355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6" name="Equation" r:id="rId32" imgW="152280" imgH="393480" progId="Equation.DSMT4">
                  <p:embed/>
                </p:oleObj>
              </mc:Choice>
              <mc:Fallback>
                <p:oleObj name="Equation" r:id="rId32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442" y="4460019"/>
                        <a:ext cx="355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38515"/>
              </p:ext>
            </p:extLst>
          </p:nvPr>
        </p:nvGraphicFramePr>
        <p:xfrm>
          <a:off x="7810484" y="2733060"/>
          <a:ext cx="355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7" name="Equation" r:id="rId34" imgW="152280" imgH="393480" progId="Equation.DSMT4">
                  <p:embed/>
                </p:oleObj>
              </mc:Choice>
              <mc:Fallback>
                <p:oleObj name="Equation" r:id="rId34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84" y="2733060"/>
                        <a:ext cx="355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57989"/>
              </p:ext>
            </p:extLst>
          </p:nvPr>
        </p:nvGraphicFramePr>
        <p:xfrm>
          <a:off x="6946388" y="3621137"/>
          <a:ext cx="3540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8" name="Equation" r:id="rId36" imgW="152280" imgH="393480" progId="Equation.DSMT4">
                  <p:embed/>
                </p:oleObj>
              </mc:Choice>
              <mc:Fallback>
                <p:oleObj name="Equation" r:id="rId36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388" y="3621137"/>
                        <a:ext cx="3540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257"/>
              </p:ext>
            </p:extLst>
          </p:nvPr>
        </p:nvGraphicFramePr>
        <p:xfrm>
          <a:off x="6874380" y="2781613"/>
          <a:ext cx="5032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9" name="Equation" r:id="rId38" imgW="215640" imgH="393480" progId="Equation.DSMT4">
                  <p:embed/>
                </p:oleObj>
              </mc:Choice>
              <mc:Fallback>
                <p:oleObj name="Equation" r:id="rId38" imgW="215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380" y="2781613"/>
                        <a:ext cx="5032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107"/>
              </p:ext>
            </p:extLst>
          </p:nvPr>
        </p:nvGraphicFramePr>
        <p:xfrm>
          <a:off x="7810484" y="3595370"/>
          <a:ext cx="355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0" name="Equation" r:id="rId40" imgW="152280" imgH="393480" progId="Equation.DSMT4">
                  <p:embed/>
                </p:oleObj>
              </mc:Choice>
              <mc:Fallback>
                <p:oleObj name="Equation" r:id="rId40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84" y="3595370"/>
                        <a:ext cx="355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53194"/>
              </p:ext>
            </p:extLst>
          </p:nvPr>
        </p:nvGraphicFramePr>
        <p:xfrm>
          <a:off x="4642132" y="2718941"/>
          <a:ext cx="533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1" name="Equation" r:id="rId42" imgW="228600" imgH="393480" progId="Equation.DSMT4">
                  <p:embed/>
                </p:oleObj>
              </mc:Choice>
              <mc:Fallback>
                <p:oleObj name="Equation" r:id="rId42" imgW="22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132" y="2718941"/>
                        <a:ext cx="533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1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86615" y="672188"/>
            <a:ext cx="822532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（二）、二</a:t>
            </a:r>
            <a:r>
              <a:rPr lang="zh-CN" altLang="en-US" dirty="0"/>
              <a:t>维连续型</a:t>
            </a:r>
            <a:r>
              <a:rPr lang="en-US" altLang="zh-CN" dirty="0" err="1"/>
              <a:t>r.v</a:t>
            </a:r>
            <a:r>
              <a:rPr lang="en-US" altLang="zh-CN" dirty="0"/>
              <a:t>.(X,Y)</a:t>
            </a:r>
            <a:r>
              <a:rPr lang="zh-CN" altLang="en-US" dirty="0"/>
              <a:t>的相互独立性</a:t>
            </a:r>
          </a:p>
        </p:txBody>
      </p:sp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95214"/>
              </p:ext>
            </p:extLst>
          </p:nvPr>
        </p:nvGraphicFramePr>
        <p:xfrm>
          <a:off x="5269487" y="1906239"/>
          <a:ext cx="4138882" cy="57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4" name="Equation" r:id="rId3" imgW="1323853" imgH="200117" progId="Equation.3">
                  <p:embed/>
                </p:oleObj>
              </mc:Choice>
              <mc:Fallback>
                <p:oleObj name="Equation" r:id="rId3" imgW="1323853" imgH="20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87" y="1906239"/>
                        <a:ext cx="4138882" cy="57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0918"/>
              </p:ext>
            </p:extLst>
          </p:nvPr>
        </p:nvGraphicFramePr>
        <p:xfrm>
          <a:off x="9883412" y="1954521"/>
          <a:ext cx="1082548" cy="55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Equation" r:id="rId5" imgW="333490" imgH="180778" progId="Equation.3">
                  <p:embed/>
                </p:oleObj>
              </mc:Choice>
              <mc:Fallback>
                <p:oleObj name="Equation" r:id="rId5" imgW="333490" imgH="180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412" y="1954521"/>
                        <a:ext cx="1082548" cy="55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710543" y="1440231"/>
            <a:ext cx="2489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相互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独立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710543" y="2141424"/>
            <a:ext cx="12192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2929743" y="1948937"/>
            <a:ext cx="2207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ea"/>
                <a:ea typeface="+mn-ea"/>
              </a:rPr>
              <a:t>对任何</a:t>
            </a:r>
            <a:r>
              <a:rPr lang="en-US" altLang="zh-CN" sz="2800" i="1" dirty="0" smtClean="0">
                <a:ea typeface="+mn-ea"/>
                <a:cs typeface="Times New Roman" pitchFamily="18" charset="0"/>
              </a:rPr>
              <a:t>x, y </a:t>
            </a:r>
            <a:r>
              <a:rPr lang="zh-CN" altLang="en-US" sz="2800" dirty="0">
                <a:latin typeface="+mn-ea"/>
                <a:ea typeface="+mn-ea"/>
              </a:rPr>
              <a:t>有</a:t>
            </a:r>
          </a:p>
        </p:txBody>
      </p:sp>
      <p:sp>
        <p:nvSpPr>
          <p:cNvPr id="2" name="矩形 1"/>
          <p:cNvSpPr/>
          <p:nvPr/>
        </p:nvSpPr>
        <p:spPr>
          <a:xfrm>
            <a:off x="2929743" y="2567189"/>
            <a:ext cx="4679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+mn-ea"/>
              </a:rPr>
              <a:t>即，在平面上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几乎处处</a:t>
            </a:r>
            <a:r>
              <a:rPr kumimoji="1" lang="zh-CN" altLang="en-US" sz="2800" dirty="0">
                <a:latin typeface="+mn-ea"/>
              </a:rPr>
              <a:t>成立</a:t>
            </a:r>
            <a:r>
              <a:rPr kumimoji="1" lang="en-US" altLang="zh-CN" sz="2800" dirty="0">
                <a:latin typeface="+mn-ea"/>
              </a:rPr>
              <a:t>.</a:t>
            </a:r>
            <a:endParaRPr kumimoji="1" lang="zh-CN" altLang="en-US" sz="2800" dirty="0">
              <a:latin typeface="+mn-ea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85408" y="3324449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例3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62816" y="5391373"/>
            <a:ext cx="81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601408" y="3336900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设(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的联合密度函数为 </a:t>
            </a:r>
          </a:p>
        </p:txBody>
      </p:sp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77376"/>
              </p:ext>
            </p:extLst>
          </p:nvPr>
        </p:nvGraphicFramePr>
        <p:xfrm>
          <a:off x="2735626" y="3843561"/>
          <a:ext cx="6093897" cy="98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6" r:id="rId7" imgW="2350520" imgH="470104" progId="">
                  <p:embed/>
                </p:oleObj>
              </mc:Choice>
              <mc:Fallback>
                <p:oleObj r:id="rId7" imgW="2350520" imgH="4701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626" y="3843561"/>
                        <a:ext cx="6093897" cy="982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1557053" y="47100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问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是否相互独立？ </a:t>
            </a:r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22721"/>
              </p:ext>
            </p:extLst>
          </p:nvPr>
        </p:nvGraphicFramePr>
        <p:xfrm>
          <a:off x="1256418" y="6107268"/>
          <a:ext cx="4984333" cy="56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7" r:id="rId9" imgW="1437596" imgH="216275" progId="">
                  <p:embed/>
                </p:oleObj>
              </mc:Choice>
              <mc:Fallback>
                <p:oleObj r:id="rId9" imgW="1437596" imgH="2162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418" y="6107268"/>
                        <a:ext cx="4984333" cy="562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101396" y="6149181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成立，</a:t>
            </a:r>
            <a:r>
              <a:rPr lang="zh-CN" altLang="en-US" dirty="0">
                <a:solidFill>
                  <a:srgbClr val="C00000"/>
                </a:solidFill>
              </a:rPr>
              <a:t>所以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C00000"/>
                </a:solidFill>
              </a:rPr>
              <a:t>相互</a:t>
            </a:r>
            <a:r>
              <a:rPr lang="zh-CN" altLang="en-US" dirty="0" smtClean="0">
                <a:solidFill>
                  <a:srgbClr val="C00000"/>
                </a:solidFill>
              </a:rPr>
              <a:t>独立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5468" y="1367661"/>
            <a:ext cx="9889097" cy="184067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0044" y="5324624"/>
                <a:ext cx="3567963" cy="750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其</m:t>
                                </m:r>
                                <m:r>
                                  <a:rPr lang="zh-CN" altLang="en-US" sz="2400" b="1" i="1" smtClean="0">
                                    <a:latin typeface="Cambria Math"/>
                                  </a:rPr>
                                  <m:t>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44" y="5324624"/>
                <a:ext cx="3567963" cy="75084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09036" y="5297244"/>
                <a:ext cx="3574376" cy="796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其</m:t>
                                </m:r>
                                <m:r>
                                  <a:rPr lang="zh-CN" altLang="en-US" sz="2400" b="1" i="1" smtClean="0">
                                    <a:latin typeface="Cambria Math"/>
                                  </a:rPr>
                                  <m:t>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36" y="5297244"/>
                <a:ext cx="3574376" cy="79605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nimBg="1"/>
      <p:bldP spid="36" grpId="0" autoUpdateAnimBg="0"/>
      <p:bldP spid="2" grpId="0"/>
      <p:bldP spid="38" grpId="0" autoUpdateAnimBg="0"/>
      <p:bldP spid="39" grpId="0" autoUpdateAnimBg="0"/>
      <p:bldP spid="40" grpId="0" autoUpdateAnimBg="0"/>
      <p:bldP spid="42" grpId="0" autoUpdateAnimBg="0"/>
      <p:bldP spid="47" grpId="0" autoUpdateAnimBg="0"/>
      <p:bldP spid="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2"/>
          <p:cNvSpPr>
            <a:spLocks noChangeArrowheads="1"/>
          </p:cNvSpPr>
          <p:nvPr/>
        </p:nvSpPr>
        <p:spPr bwMode="auto">
          <a:xfrm rot="5397171">
            <a:off x="9143975" y="1130746"/>
            <a:ext cx="1365250" cy="2032000"/>
          </a:xfrm>
          <a:prstGeom prst="rtTriangle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50919" y="589302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例4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08000" y="2742903"/>
            <a:ext cx="81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625600" y="605631"/>
            <a:ext cx="490244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设(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的联合密度函数为 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08000" y="2189807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问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是否相互独立？ 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524000" y="2742903"/>
            <a:ext cx="508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的边缘密度分别为</a:t>
            </a: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7419"/>
              </p:ext>
            </p:extLst>
          </p:nvPr>
        </p:nvGraphicFramePr>
        <p:xfrm>
          <a:off x="1117600" y="3276303"/>
          <a:ext cx="88392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5" r:id="rId3" imgW="2781300" imgH="558800" progId="">
                  <p:embed/>
                </p:oleObj>
              </mc:Choice>
              <mc:Fallback>
                <p:oleObj r:id="rId3" imgW="2781300" imgH="55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276303"/>
                        <a:ext cx="88392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01275"/>
              </p:ext>
            </p:extLst>
          </p:nvPr>
        </p:nvGraphicFramePr>
        <p:xfrm>
          <a:off x="745067" y="6070302"/>
          <a:ext cx="5873751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6" r:id="rId5" imgW="1801836" imgH="215713" progId="">
                  <p:embed/>
                </p:oleObj>
              </mc:Choice>
              <mc:Fallback>
                <p:oleObj r:id="rId5" imgW="1801836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7" y="6070302"/>
                        <a:ext cx="5873751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705600" y="6070303"/>
            <a:ext cx="477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所以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Y </a:t>
            </a:r>
            <a:r>
              <a:rPr lang="zh-CN" altLang="en-US" dirty="0">
                <a:solidFill>
                  <a:srgbClr val="C00000"/>
                </a:solidFill>
              </a:rPr>
              <a:t>不相互独立。</a:t>
            </a:r>
          </a:p>
        </p:txBody>
      </p:sp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562968"/>
              </p:ext>
            </p:extLst>
          </p:nvPr>
        </p:nvGraphicFramePr>
        <p:xfrm>
          <a:off x="767408" y="1174844"/>
          <a:ext cx="687916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7" r:id="rId7" imgW="2350520" imgH="470104" progId="">
                  <p:embed/>
                </p:oleObj>
              </mc:Choice>
              <mc:Fallback>
                <p:oleObj r:id="rId7" imgW="2350520" imgH="4701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174844"/>
                        <a:ext cx="687916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66681"/>
              </p:ext>
            </p:extLst>
          </p:nvPr>
        </p:nvGraphicFramePr>
        <p:xfrm>
          <a:off x="1219200" y="4571703"/>
          <a:ext cx="7620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8" r:id="rId9" imgW="2387600" imgH="558800" progId="">
                  <p:embed/>
                </p:oleObj>
              </mc:Choice>
              <mc:Fallback>
                <p:oleObj r:id="rId9" imgW="2387600" imgH="55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1703"/>
                        <a:ext cx="7620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13"/>
          <p:cNvGrpSpPr>
            <a:grpSpLocks/>
          </p:cNvGrpSpPr>
          <p:nvPr/>
        </p:nvGrpSpPr>
        <p:grpSpPr bwMode="auto">
          <a:xfrm>
            <a:off x="7896200" y="625921"/>
            <a:ext cx="3962400" cy="2659063"/>
            <a:chOff x="0" y="0"/>
            <a:chExt cx="1872" cy="1675"/>
          </a:xfrm>
        </p:grpSpPr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0" y="0"/>
              <a:ext cx="1872" cy="1675"/>
              <a:chOff x="0" y="0"/>
              <a:chExt cx="1872" cy="1675"/>
            </a:xfrm>
          </p:grpSpPr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 flipV="1">
                <a:off x="432" y="96"/>
                <a:ext cx="0" cy="14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1704" y="1384"/>
                <a:ext cx="1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9" y="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240" y="1344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4" name="Group 20"/>
          <p:cNvGrpSpPr>
            <a:grpSpLocks/>
          </p:cNvGrpSpPr>
          <p:nvPr/>
        </p:nvGrpSpPr>
        <p:grpSpPr bwMode="auto">
          <a:xfrm>
            <a:off x="8302600" y="1235521"/>
            <a:ext cx="2624666" cy="1985963"/>
            <a:chOff x="0" y="0"/>
            <a:chExt cx="1240" cy="1251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1080" y="960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7" name="Group 23"/>
          <p:cNvGrpSpPr>
            <a:grpSpLocks/>
          </p:cNvGrpSpPr>
          <p:nvPr/>
        </p:nvGrpSpPr>
        <p:grpSpPr bwMode="auto">
          <a:xfrm>
            <a:off x="8810600" y="1311721"/>
            <a:ext cx="3149600" cy="1524000"/>
            <a:chOff x="0" y="0"/>
            <a:chExt cx="1346" cy="960"/>
          </a:xfrm>
        </p:grpSpPr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V="1">
              <a:off x="0" y="48"/>
              <a:ext cx="912" cy="91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" name="Object 25"/>
            <p:cNvGraphicFramePr>
              <a:graphicFrameLocks noChangeAspect="1"/>
            </p:cNvGraphicFramePr>
            <p:nvPr/>
          </p:nvGraphicFramePr>
          <p:xfrm>
            <a:off x="912" y="0"/>
            <a:ext cx="4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79" r:id="rId11" imgW="395761" imgH="165964" progId="">
                    <p:embed/>
                  </p:oleObj>
                </mc:Choice>
                <mc:Fallback>
                  <p:oleObj r:id="rId11" imgW="395761" imgH="1659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0"/>
                          <a:ext cx="43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01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4" grpId="0" autoUpdateAnimBg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1949</TotalTime>
  <Words>1047</Words>
  <Application>Microsoft Office PowerPoint</Application>
  <PresentationFormat>自定义</PresentationFormat>
  <Paragraphs>115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杭电概率统计在线模板（终极版）</vt:lpstr>
      <vt:lpstr>自定义设计方案</vt:lpstr>
      <vt:lpstr>Equation</vt:lpstr>
      <vt:lpstr>公式</vt:lpstr>
      <vt:lpstr>第三章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Microsoft</cp:lastModifiedBy>
  <cp:revision>284</cp:revision>
  <dcterms:created xsi:type="dcterms:W3CDTF">2017-05-19T04:44:00Z</dcterms:created>
  <dcterms:modified xsi:type="dcterms:W3CDTF">2019-10-10T12:31:59Z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