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4"/>
  </p:notesMasterIdLst>
  <p:sldIdLst>
    <p:sldId id="256" r:id="rId3"/>
    <p:sldId id="398" r:id="rId4"/>
    <p:sldId id="447" r:id="rId5"/>
    <p:sldId id="453" r:id="rId6"/>
    <p:sldId id="449" r:id="rId7"/>
    <p:sldId id="450" r:id="rId8"/>
    <p:sldId id="451" r:id="rId9"/>
    <p:sldId id="475" r:id="rId10"/>
    <p:sldId id="452" r:id="rId11"/>
    <p:sldId id="454" r:id="rId12"/>
    <p:sldId id="455" r:id="rId13"/>
    <p:sldId id="456" r:id="rId14"/>
    <p:sldId id="457" r:id="rId15"/>
    <p:sldId id="458" r:id="rId16"/>
    <p:sldId id="476" r:id="rId17"/>
    <p:sldId id="477" r:id="rId18"/>
    <p:sldId id="459" r:id="rId19"/>
    <p:sldId id="464" r:id="rId20"/>
    <p:sldId id="461" r:id="rId21"/>
    <p:sldId id="462" r:id="rId22"/>
    <p:sldId id="463" r:id="rId23"/>
    <p:sldId id="465" r:id="rId24"/>
    <p:sldId id="466" r:id="rId25"/>
    <p:sldId id="467" r:id="rId26"/>
    <p:sldId id="468" r:id="rId27"/>
    <p:sldId id="469" r:id="rId28"/>
    <p:sldId id="470" r:id="rId29"/>
    <p:sldId id="471" r:id="rId30"/>
    <p:sldId id="472" r:id="rId31"/>
    <p:sldId id="473" r:id="rId32"/>
    <p:sldId id="406" r:id="rId3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1C54"/>
    <a:srgbClr val="E51111"/>
    <a:srgbClr val="C62918"/>
    <a:srgbClr val="F0D118"/>
    <a:srgbClr val="FF3300"/>
    <a:srgbClr val="1C4372"/>
    <a:srgbClr val="F28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1" autoAdjust="0"/>
    <p:restoredTop sz="95256" autoAdjust="0"/>
  </p:normalViewPr>
  <p:slideViewPr>
    <p:cSldViewPr>
      <p:cViewPr varScale="1">
        <p:scale>
          <a:sx n="81" d="100"/>
          <a:sy n="81" d="100"/>
        </p:scale>
        <p:origin x="-725" y="-86"/>
      </p:cViewPr>
      <p:guideLst>
        <p:guide orient="horz" pos="212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image" Target="../media/image88.wmf"/><Relationship Id="rId3" Type="http://schemas.openxmlformats.org/officeDocument/2006/relationships/image" Target="../media/image79.wmf"/><Relationship Id="rId7" Type="http://schemas.openxmlformats.org/officeDocument/2006/relationships/image" Target="../media/image76.wmf"/><Relationship Id="rId12" Type="http://schemas.openxmlformats.org/officeDocument/2006/relationships/image" Target="../media/image87.wmf"/><Relationship Id="rId17" Type="http://schemas.openxmlformats.org/officeDocument/2006/relationships/image" Target="../media/image92.wmf"/><Relationship Id="rId2" Type="http://schemas.openxmlformats.org/officeDocument/2006/relationships/image" Target="../media/image78.wmf"/><Relationship Id="rId16" Type="http://schemas.openxmlformats.org/officeDocument/2006/relationships/image" Target="../media/image91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11" Type="http://schemas.openxmlformats.org/officeDocument/2006/relationships/image" Target="../media/image86.wmf"/><Relationship Id="rId5" Type="http://schemas.openxmlformats.org/officeDocument/2006/relationships/image" Target="../media/image81.wmf"/><Relationship Id="rId15" Type="http://schemas.openxmlformats.org/officeDocument/2006/relationships/image" Target="../media/image90.wmf"/><Relationship Id="rId10" Type="http://schemas.openxmlformats.org/officeDocument/2006/relationships/image" Target="../media/image85.wmf"/><Relationship Id="rId4" Type="http://schemas.openxmlformats.org/officeDocument/2006/relationships/image" Target="../media/image80.wmf"/><Relationship Id="rId9" Type="http://schemas.openxmlformats.org/officeDocument/2006/relationships/image" Target="../media/image84.wmf"/><Relationship Id="rId14" Type="http://schemas.openxmlformats.org/officeDocument/2006/relationships/image" Target="../media/image8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8.wmf"/><Relationship Id="rId7" Type="http://schemas.openxmlformats.org/officeDocument/2006/relationships/image" Target="../media/image101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70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e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emf"/><Relationship Id="rId5" Type="http://schemas.openxmlformats.org/officeDocument/2006/relationships/image" Target="../media/image119.emf"/><Relationship Id="rId4" Type="http://schemas.openxmlformats.org/officeDocument/2006/relationships/image" Target="../media/image118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image" Target="../media/image133.wmf"/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12" Type="http://schemas.openxmlformats.org/officeDocument/2006/relationships/image" Target="../media/image132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11" Type="http://schemas.openxmlformats.org/officeDocument/2006/relationships/image" Target="../media/image131.wmf"/><Relationship Id="rId5" Type="http://schemas.openxmlformats.org/officeDocument/2006/relationships/image" Target="../media/image125.wmf"/><Relationship Id="rId10" Type="http://schemas.openxmlformats.org/officeDocument/2006/relationships/image" Target="../media/image130.wmf"/><Relationship Id="rId4" Type="http://schemas.openxmlformats.org/officeDocument/2006/relationships/image" Target="../media/image124.wmf"/><Relationship Id="rId9" Type="http://schemas.openxmlformats.org/officeDocument/2006/relationships/image" Target="../media/image129.wmf"/><Relationship Id="rId14" Type="http://schemas.openxmlformats.org/officeDocument/2006/relationships/image" Target="../media/image13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7" Type="http://schemas.openxmlformats.org/officeDocument/2006/relationships/image" Target="../media/image148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9" Type="http://schemas.openxmlformats.org/officeDocument/2006/relationships/image" Target="../media/image1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4.wmf"/><Relationship Id="rId18" Type="http://schemas.openxmlformats.org/officeDocument/2006/relationships/image" Target="../media/image38.wmf"/><Relationship Id="rId26" Type="http://schemas.openxmlformats.org/officeDocument/2006/relationships/image" Target="../media/image46.wmf"/><Relationship Id="rId3" Type="http://schemas.openxmlformats.org/officeDocument/2006/relationships/image" Target="../media/image25.wmf"/><Relationship Id="rId21" Type="http://schemas.openxmlformats.org/officeDocument/2006/relationships/image" Target="../media/image41.wmf"/><Relationship Id="rId7" Type="http://schemas.openxmlformats.org/officeDocument/2006/relationships/image" Target="../media/image29.wmf"/><Relationship Id="rId12" Type="http://schemas.openxmlformats.org/officeDocument/2006/relationships/image" Target="../media/image33.wmf"/><Relationship Id="rId17" Type="http://schemas.openxmlformats.org/officeDocument/2006/relationships/image" Target="../media/image37.wmf"/><Relationship Id="rId25" Type="http://schemas.openxmlformats.org/officeDocument/2006/relationships/image" Target="../media/image45.wmf"/><Relationship Id="rId2" Type="http://schemas.openxmlformats.org/officeDocument/2006/relationships/image" Target="../media/image19.wmf"/><Relationship Id="rId16" Type="http://schemas.openxmlformats.org/officeDocument/2006/relationships/image" Target="../media/image36.wmf"/><Relationship Id="rId20" Type="http://schemas.openxmlformats.org/officeDocument/2006/relationships/image" Target="../media/image40.wmf"/><Relationship Id="rId29" Type="http://schemas.openxmlformats.org/officeDocument/2006/relationships/image" Target="../media/image49.wmf"/><Relationship Id="rId1" Type="http://schemas.openxmlformats.org/officeDocument/2006/relationships/image" Target="../media/image24.wmf"/><Relationship Id="rId6" Type="http://schemas.openxmlformats.org/officeDocument/2006/relationships/image" Target="../media/image28.wmf"/><Relationship Id="rId11" Type="http://schemas.openxmlformats.org/officeDocument/2006/relationships/image" Target="../media/image32.wmf"/><Relationship Id="rId24" Type="http://schemas.openxmlformats.org/officeDocument/2006/relationships/image" Target="../media/image44.wmf"/><Relationship Id="rId5" Type="http://schemas.openxmlformats.org/officeDocument/2006/relationships/image" Target="../media/image27.wmf"/><Relationship Id="rId15" Type="http://schemas.openxmlformats.org/officeDocument/2006/relationships/image" Target="../media/image35.wmf"/><Relationship Id="rId23" Type="http://schemas.openxmlformats.org/officeDocument/2006/relationships/image" Target="../media/image43.wmf"/><Relationship Id="rId28" Type="http://schemas.openxmlformats.org/officeDocument/2006/relationships/image" Target="../media/image48.wmf"/><Relationship Id="rId10" Type="http://schemas.openxmlformats.org/officeDocument/2006/relationships/image" Target="../media/image22.wmf"/><Relationship Id="rId19" Type="http://schemas.openxmlformats.org/officeDocument/2006/relationships/image" Target="../media/image39.wmf"/><Relationship Id="rId31" Type="http://schemas.openxmlformats.org/officeDocument/2006/relationships/image" Target="../media/image51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Relationship Id="rId14" Type="http://schemas.openxmlformats.org/officeDocument/2006/relationships/image" Target="../media/image20.wmf"/><Relationship Id="rId22" Type="http://schemas.openxmlformats.org/officeDocument/2006/relationships/image" Target="../media/image42.wmf"/><Relationship Id="rId27" Type="http://schemas.openxmlformats.org/officeDocument/2006/relationships/image" Target="../media/image47.wmf"/><Relationship Id="rId30" Type="http://schemas.openxmlformats.org/officeDocument/2006/relationships/image" Target="../media/image5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527DEF5-92F6-4B37-80F8-35A0CBD431A2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D50F384-B473-4607-875A-254D29706E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625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6FEEDA7-DB78-4D5C-858E-8375C6A544B3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0B016187-AFFC-43B2-B365-79DA24EBA7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C91A621-38D8-46E1-9C73-9D48E390C137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2246233C-560A-4F27-BCC7-32F0ED2888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25F5FE0-9CF9-484D-A1DF-9D883A2688FE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B288B3E8-3480-488C-8ED7-420CF89BA2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B95EEDE-10A3-48D9-BFE3-63CAC9D29B5D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27CC72A6-3981-45C0-973E-0FDA408A55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90C7564-94A0-41D7-BADE-AB32FCD2062B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568CDD9B-5BAE-43C4-A8EE-FEA727C8FA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C833259-4D65-488F-86C2-940D6E35096A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483AB7D7-F165-4090-8792-E32C8335F2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FABE0AF-69DB-4709-BC81-F8544BDA11BE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7920D44D-260A-4D19-818A-827A08D54C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7542371-9856-44C5-BB56-4D9DA12897FB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8E0032BA-CBC6-46DC-82EF-48DA741EE6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FB8EF99-71CF-4BFC-A06A-7F3BAF37138B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026111D5-171D-48C2-BCD9-A6A171DC75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CDB91EF-1F3B-41AE-AE16-BDB1DCE09982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983A06A7-0DCA-44C5-83C8-DD45326ADE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B291CAC-8DD3-4E16-BEB2-A57940119D68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44786777-6BA7-408F-9F73-D2F5A25270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13C8A23-3A9B-4DA4-8B60-7AF539BED9D1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7A107578-1745-4A79-A4AF-805BC87C98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B27318-8B5D-4246-9D28-D887A2DFCBEB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1FFD5707-0912-4689-A5E6-F752DC5420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10E25F8-46DA-4BE4-AA24-3B38AC5B31F7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B60241F4-29D5-4200-90ED-48D4614B39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CA6BA96-B28F-47BF-BAFC-1BFD954964C1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89BE5E6B-C756-4626-8E85-2E8980A9B3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36A1ABE-4B55-4D6B-A9F7-C8CBF192B97D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3DE1A065-44F3-4DA4-955A-A061836BFE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EDA82D-D2C4-4FC2-B350-4B6C4A05CB0C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99DFFB01-2BBF-48A8-B082-5A0CA59344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F724897-DDA5-4597-A7DE-DE6521D46B78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20E88991-7914-4F16-AB08-313D2457C3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198B1B0-88E3-4342-A75B-DCA69A31D95C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35928AC3-FABC-4321-B07D-E5B08CA91F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2F7E0BE-26B0-412E-ADB5-3C60D74B1D12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C0F564E7-DDCF-4F3B-B5DF-458E0F7478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27AD160-73B7-430E-9C24-9754723CEABE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CF2032AE-C3A0-4483-94AC-CE73B0BA6D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790C1A9-2E27-4BB4-8E5A-F587F83D76DD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17D92E37-C378-4928-A35D-EC154CA07E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" y="450169"/>
            <a:ext cx="12187684" cy="448831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B w="114300" prst="hardEdge"/>
          </a:sp3d>
        </p:spPr>
      </p:pic>
      <p:sp>
        <p:nvSpPr>
          <p:cNvPr id="7" name="矩形 6"/>
          <p:cNvSpPr/>
          <p:nvPr/>
        </p:nvSpPr>
        <p:spPr>
          <a:xfrm>
            <a:off x="-1588" y="0"/>
            <a:ext cx="12211051" cy="476250"/>
          </a:xfrm>
          <a:prstGeom prst="rect">
            <a:avLst/>
          </a:prstGeom>
          <a:solidFill>
            <a:srgbClr val="8AB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defRPr/>
            </a:pPr>
            <a:r>
              <a:rPr lang="zh-CN" altLang="en-US" b="1" dirty="0">
                <a:solidFill>
                  <a:srgbClr val="FFC000"/>
                </a:solidFill>
                <a:latin typeface="Mathematica6" pitchFamily="2" charset="0"/>
              </a:rPr>
              <a:t>                      </a:t>
            </a:r>
            <a:endParaRPr lang="zh-CN" altLang="en-US" sz="2000" b="1" dirty="0">
              <a:solidFill>
                <a:srgbClr val="FF3300"/>
              </a:solidFill>
              <a:latin typeface="Mathematica6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207567" cy="47667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9195" y="5301209"/>
            <a:ext cx="12218658" cy="1556790"/>
          </a:xfrm>
          <a:prstGeom prst="rect">
            <a:avLst/>
          </a:prstGeom>
          <a:solidFill>
            <a:srgbClr val="001C54"/>
          </a:solidFill>
          <a:ln>
            <a:noFill/>
          </a:ln>
          <a:scene3d>
            <a:camera prst="orthographicFront"/>
            <a:lightRig rig="threePt" dir="t"/>
          </a:scene3d>
          <a:sp3d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32" name="Picture 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5565775"/>
            <a:ext cx="11303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标题占位符 1"/>
          <p:cNvSpPr>
            <a:spLocks noGrp="1"/>
          </p:cNvSpPr>
          <p:nvPr>
            <p:ph type="title"/>
          </p:nvPr>
        </p:nvSpPr>
        <p:spPr bwMode="auto">
          <a:xfrm>
            <a:off x="966788" y="836613"/>
            <a:ext cx="987425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zh-CN" altLang="en-US" smtClean="0"/>
          </a:p>
        </p:txBody>
      </p:sp>
      <p:sp>
        <p:nvSpPr>
          <p:cNvPr id="1034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487488" y="2530475"/>
            <a:ext cx="96012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 smtClean="0"/>
          </a:p>
        </p:txBody>
      </p:sp>
      <p:sp>
        <p:nvSpPr>
          <p:cNvPr id="13" name="文本占位符 2"/>
          <p:cNvSpPr txBox="1"/>
          <p:nvPr/>
        </p:nvSpPr>
        <p:spPr>
          <a:xfrm>
            <a:off x="5475288" y="5676900"/>
            <a:ext cx="6049962" cy="9953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1036" name="Picture 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5826125"/>
            <a:ext cx="1179513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6138863"/>
            <a:ext cx="1303337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7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8" y="5830888"/>
            <a:ext cx="10509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-28247" y="4845719"/>
            <a:ext cx="12237915" cy="599504"/>
          </a:xfrm>
          <a:prstGeom prst="rect">
            <a:avLst/>
          </a:prstGeom>
          <a:solidFill>
            <a:srgbClr val="E51111"/>
          </a:solidFill>
          <a:ln>
            <a:noFill/>
          </a:ln>
          <a:scene3d>
            <a:camera prst="orthographicFront"/>
            <a:lightRig rig="twoPt" dir="t"/>
          </a:scene3d>
          <a:sp3d prstMaterial="metal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b="1">
              <a:solidFill>
                <a:srgbClr val="FFC000"/>
              </a:solidFill>
              <a:latin typeface="Mathematica6" pitchFamily="2" charset="0"/>
            </a:endParaRPr>
          </a:p>
        </p:txBody>
      </p:sp>
      <p:pic>
        <p:nvPicPr>
          <p:cNvPr id="1042" name="Picture 6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463" y="5565775"/>
            <a:ext cx="1157287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727"/>
            <a:ext cx="12192001" cy="5684836"/>
          </a:xfrm>
          <a:prstGeom prst="rect">
            <a:avLst/>
          </a:prstGeom>
          <a:effectLst>
            <a:softEdge rad="1270000"/>
          </a:effectLst>
        </p:spPr>
      </p:pic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850900"/>
            <a:ext cx="109728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39763" y="2047875"/>
            <a:ext cx="10972800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6238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054" name="图片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14288"/>
            <a:ext cx="576262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0.png"/><Relationship Id="rId11" Type="http://schemas.openxmlformats.org/officeDocument/2006/relationships/oleObject" Target="../embeddings/oleObject91.bin"/><Relationship Id="rId10" Type="http://schemas.openxmlformats.org/officeDocument/2006/relationships/image" Target="../media/image59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9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image" Target="../media/image65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oleObject" Target="../embeddings/oleObject9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2.wmf"/><Relationship Id="rId11" Type="http://schemas.openxmlformats.org/officeDocument/2006/relationships/image" Target="../media/image66.png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9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10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10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83.wmf"/><Relationship Id="rId26" Type="http://schemas.openxmlformats.org/officeDocument/2006/relationships/image" Target="../media/image87.wmf"/><Relationship Id="rId3" Type="http://schemas.openxmlformats.org/officeDocument/2006/relationships/oleObject" Target="../embeddings/oleObject107.bin"/><Relationship Id="rId21" Type="http://schemas.openxmlformats.org/officeDocument/2006/relationships/oleObject" Target="../embeddings/oleObject116.bin"/><Relationship Id="rId34" Type="http://schemas.openxmlformats.org/officeDocument/2006/relationships/image" Target="../media/image91.wmf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114.bin"/><Relationship Id="rId25" Type="http://schemas.openxmlformats.org/officeDocument/2006/relationships/oleObject" Target="../embeddings/oleObject118.bin"/><Relationship Id="rId33" Type="http://schemas.openxmlformats.org/officeDocument/2006/relationships/oleObject" Target="../embeddings/oleObject122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76.wmf"/><Relationship Id="rId20" Type="http://schemas.openxmlformats.org/officeDocument/2006/relationships/image" Target="../media/image84.wmf"/><Relationship Id="rId29" Type="http://schemas.openxmlformats.org/officeDocument/2006/relationships/oleObject" Target="../embeddings/oleObject120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111.bin"/><Relationship Id="rId24" Type="http://schemas.openxmlformats.org/officeDocument/2006/relationships/image" Target="../media/image86.wmf"/><Relationship Id="rId32" Type="http://schemas.openxmlformats.org/officeDocument/2006/relationships/image" Target="../media/image90.wmf"/><Relationship Id="rId37" Type="http://schemas.openxmlformats.org/officeDocument/2006/relationships/image" Target="../media/image92.wmf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23" Type="http://schemas.openxmlformats.org/officeDocument/2006/relationships/oleObject" Target="../embeddings/oleObject117.bin"/><Relationship Id="rId28" Type="http://schemas.openxmlformats.org/officeDocument/2006/relationships/image" Target="../media/image88.wmf"/><Relationship Id="rId36" Type="http://schemas.openxmlformats.org/officeDocument/2006/relationships/oleObject" Target="../embeddings/oleObject124.bin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115.bin"/><Relationship Id="rId31" Type="http://schemas.openxmlformats.org/officeDocument/2006/relationships/oleObject" Target="../embeddings/oleObject121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82.wmf"/><Relationship Id="rId22" Type="http://schemas.openxmlformats.org/officeDocument/2006/relationships/image" Target="../media/image85.wmf"/><Relationship Id="rId27" Type="http://schemas.openxmlformats.org/officeDocument/2006/relationships/oleObject" Target="../embeddings/oleObject119.bin"/><Relationship Id="rId30" Type="http://schemas.openxmlformats.org/officeDocument/2006/relationships/image" Target="../media/image89.wmf"/><Relationship Id="rId35" Type="http://schemas.openxmlformats.org/officeDocument/2006/relationships/oleObject" Target="../embeddings/oleObject12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03.png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90.wmf"/><Relationship Id="rId17" Type="http://schemas.openxmlformats.org/officeDocument/2006/relationships/image" Target="../media/image92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31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2.png"/><Relationship Id="rId11" Type="http://schemas.openxmlformats.org/officeDocument/2006/relationships/oleObject" Target="../embeddings/oleObject128.bin"/><Relationship Id="rId5" Type="http://schemas.openxmlformats.org/officeDocument/2006/relationships/image" Target="../media/image101.png"/><Relationship Id="rId15" Type="http://schemas.openxmlformats.org/officeDocument/2006/relationships/oleObject" Target="../embeddings/oleObject130.bin"/><Relationship Id="rId10" Type="http://schemas.openxmlformats.org/officeDocument/2006/relationships/image" Target="../media/image95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9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02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139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01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7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45.bin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0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51.bin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1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1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13" Type="http://schemas.openxmlformats.org/officeDocument/2006/relationships/oleObject" Target="../embeddings/oleObject157.bin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19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0" Type="http://schemas.openxmlformats.org/officeDocument/2006/relationships/image" Target="../media/image118.e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20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13" Type="http://schemas.openxmlformats.org/officeDocument/2006/relationships/image" Target="../media/image125.wmf"/><Relationship Id="rId18" Type="http://schemas.openxmlformats.org/officeDocument/2006/relationships/oleObject" Target="../embeddings/oleObject165.bin"/><Relationship Id="rId26" Type="http://schemas.openxmlformats.org/officeDocument/2006/relationships/oleObject" Target="../embeddings/oleObject169.bin"/><Relationship Id="rId3" Type="http://schemas.openxmlformats.org/officeDocument/2006/relationships/audio" Target="../media/audio1.wav"/><Relationship Id="rId21" Type="http://schemas.openxmlformats.org/officeDocument/2006/relationships/image" Target="../media/image129.wmf"/><Relationship Id="rId7" Type="http://schemas.openxmlformats.org/officeDocument/2006/relationships/image" Target="../media/image122.wmf"/><Relationship Id="rId12" Type="http://schemas.openxmlformats.org/officeDocument/2006/relationships/oleObject" Target="../embeddings/oleObject162.bin"/><Relationship Id="rId17" Type="http://schemas.openxmlformats.org/officeDocument/2006/relationships/image" Target="../media/image127.wmf"/><Relationship Id="rId25" Type="http://schemas.openxmlformats.org/officeDocument/2006/relationships/image" Target="../media/image131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64.bin"/><Relationship Id="rId20" Type="http://schemas.openxmlformats.org/officeDocument/2006/relationships/oleObject" Target="../embeddings/oleObject166.bin"/><Relationship Id="rId29" Type="http://schemas.openxmlformats.org/officeDocument/2006/relationships/image" Target="../media/image133.w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59.bin"/><Relationship Id="rId11" Type="http://schemas.openxmlformats.org/officeDocument/2006/relationships/image" Target="../media/image124.wmf"/><Relationship Id="rId24" Type="http://schemas.openxmlformats.org/officeDocument/2006/relationships/oleObject" Target="../embeddings/oleObject168.bin"/><Relationship Id="rId5" Type="http://schemas.openxmlformats.org/officeDocument/2006/relationships/image" Target="../media/image121.wmf"/><Relationship Id="rId15" Type="http://schemas.openxmlformats.org/officeDocument/2006/relationships/image" Target="../media/image126.wmf"/><Relationship Id="rId23" Type="http://schemas.openxmlformats.org/officeDocument/2006/relationships/image" Target="../media/image130.wmf"/><Relationship Id="rId28" Type="http://schemas.openxmlformats.org/officeDocument/2006/relationships/oleObject" Target="../embeddings/oleObject170.bin"/><Relationship Id="rId10" Type="http://schemas.openxmlformats.org/officeDocument/2006/relationships/oleObject" Target="../embeddings/oleObject161.bin"/><Relationship Id="rId19" Type="http://schemas.openxmlformats.org/officeDocument/2006/relationships/image" Target="../media/image128.wmf"/><Relationship Id="rId31" Type="http://schemas.openxmlformats.org/officeDocument/2006/relationships/image" Target="../media/image134.wmf"/><Relationship Id="rId4" Type="http://schemas.openxmlformats.org/officeDocument/2006/relationships/oleObject" Target="../embeddings/oleObject158.bin"/><Relationship Id="rId9" Type="http://schemas.openxmlformats.org/officeDocument/2006/relationships/image" Target="../media/image123.wmf"/><Relationship Id="rId14" Type="http://schemas.openxmlformats.org/officeDocument/2006/relationships/oleObject" Target="../embeddings/oleObject163.bin"/><Relationship Id="rId22" Type="http://schemas.openxmlformats.org/officeDocument/2006/relationships/oleObject" Target="../embeddings/oleObject167.bin"/><Relationship Id="rId27" Type="http://schemas.openxmlformats.org/officeDocument/2006/relationships/image" Target="../media/image132.wmf"/><Relationship Id="rId30" Type="http://schemas.openxmlformats.org/officeDocument/2006/relationships/oleObject" Target="../embeddings/oleObject171.bin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72.bin"/><Relationship Id="rId5" Type="http://schemas.openxmlformats.org/officeDocument/2006/relationships/image" Target="../media/image144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oleObject" Target="../embeddings/oleObject178.bin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4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0" Type="http://schemas.openxmlformats.org/officeDocument/2006/relationships/image" Target="../media/image139.w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4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oleObject" Target="../embeddings/oleObject184.bin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46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48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85.bin"/><Relationship Id="rId10" Type="http://schemas.openxmlformats.org/officeDocument/2006/relationships/image" Target="../media/image145.wmf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4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149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5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89.bin"/><Relationship Id="rId4" Type="http://schemas.openxmlformats.org/officeDocument/2006/relationships/image" Target="../media/image15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92.bin"/><Relationship Id="rId4" Type="http://schemas.openxmlformats.org/officeDocument/2006/relationships/image" Target="../media/image15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oleObject" Target="../embeddings/oleObject193.bin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16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97.bin"/><Relationship Id="rId5" Type="http://schemas.openxmlformats.org/officeDocument/2006/relationships/oleObject" Target="../embeddings/oleObject194.bin"/><Relationship Id="rId10" Type="http://schemas.openxmlformats.org/officeDocument/2006/relationships/image" Target="../media/image159.wmf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96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6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4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5.emf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15.bin"/><Relationship Id="rId25" Type="http://schemas.openxmlformats.org/officeDocument/2006/relationships/image" Target="../media/image11.e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1.wmf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1.bin"/><Relationship Id="rId24" Type="http://schemas.openxmlformats.org/officeDocument/2006/relationships/oleObject" Target="../embeddings/oleObject20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4.bin"/><Relationship Id="rId23" Type="http://schemas.openxmlformats.org/officeDocument/2006/relationships/image" Target="../media/image23.wmf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0.bin"/><Relationship Id="rId14" Type="http://schemas.openxmlformats.org/officeDocument/2006/relationships/oleObject" Target="../embeddings/oleObject13.bin"/><Relationship Id="rId22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.bin"/><Relationship Id="rId18" Type="http://schemas.openxmlformats.org/officeDocument/2006/relationships/image" Target="../media/image30.wmf"/><Relationship Id="rId26" Type="http://schemas.openxmlformats.org/officeDocument/2006/relationships/oleObject" Target="../embeddings/oleObject33.bin"/><Relationship Id="rId39" Type="http://schemas.openxmlformats.org/officeDocument/2006/relationships/oleObject" Target="../embeddings/oleObject43.bin"/><Relationship Id="rId21" Type="http://schemas.openxmlformats.org/officeDocument/2006/relationships/oleObject" Target="../embeddings/oleObject30.bin"/><Relationship Id="rId34" Type="http://schemas.openxmlformats.org/officeDocument/2006/relationships/image" Target="../media/image20.wmf"/><Relationship Id="rId42" Type="http://schemas.openxmlformats.org/officeDocument/2006/relationships/image" Target="../media/image36.wmf"/><Relationship Id="rId47" Type="http://schemas.openxmlformats.org/officeDocument/2006/relationships/oleObject" Target="../embeddings/oleObject47.bin"/><Relationship Id="rId50" Type="http://schemas.openxmlformats.org/officeDocument/2006/relationships/image" Target="../media/image40.wmf"/><Relationship Id="rId55" Type="http://schemas.openxmlformats.org/officeDocument/2006/relationships/oleObject" Target="../embeddings/oleObject51.bin"/><Relationship Id="rId63" Type="http://schemas.openxmlformats.org/officeDocument/2006/relationships/image" Target="../media/image45.wmf"/><Relationship Id="rId68" Type="http://schemas.openxmlformats.org/officeDocument/2006/relationships/oleObject" Target="../embeddings/oleObject60.bin"/><Relationship Id="rId76" Type="http://schemas.openxmlformats.org/officeDocument/2006/relationships/oleObject" Target="../embeddings/oleObject66.bin"/><Relationship Id="rId84" Type="http://schemas.openxmlformats.org/officeDocument/2006/relationships/oleObject" Target="../embeddings/oleObject73.bin"/><Relationship Id="rId89" Type="http://schemas.openxmlformats.org/officeDocument/2006/relationships/oleObject" Target="../embeddings/oleObject78.bin"/><Relationship Id="rId7" Type="http://schemas.openxmlformats.org/officeDocument/2006/relationships/oleObject" Target="../embeddings/oleObject23.bin"/><Relationship Id="rId71" Type="http://schemas.openxmlformats.org/officeDocument/2006/relationships/oleObject" Target="../embeddings/oleObject62.bin"/><Relationship Id="rId92" Type="http://schemas.openxmlformats.org/officeDocument/2006/relationships/oleObject" Target="../embeddings/oleObject80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9.wmf"/><Relationship Id="rId29" Type="http://schemas.openxmlformats.org/officeDocument/2006/relationships/oleObject" Target="../embeddings/oleObject36.bin"/><Relationship Id="rId11" Type="http://schemas.openxmlformats.org/officeDocument/2006/relationships/oleObject" Target="../embeddings/oleObject25.bin"/><Relationship Id="rId24" Type="http://schemas.openxmlformats.org/officeDocument/2006/relationships/image" Target="../media/image32.wmf"/><Relationship Id="rId32" Type="http://schemas.openxmlformats.org/officeDocument/2006/relationships/image" Target="../media/image34.wmf"/><Relationship Id="rId37" Type="http://schemas.openxmlformats.org/officeDocument/2006/relationships/oleObject" Target="../embeddings/oleObject41.bin"/><Relationship Id="rId40" Type="http://schemas.openxmlformats.org/officeDocument/2006/relationships/image" Target="../media/image35.wmf"/><Relationship Id="rId45" Type="http://schemas.openxmlformats.org/officeDocument/2006/relationships/oleObject" Target="../embeddings/oleObject46.bin"/><Relationship Id="rId53" Type="http://schemas.openxmlformats.org/officeDocument/2006/relationships/oleObject" Target="../embeddings/oleObject50.bin"/><Relationship Id="rId58" Type="http://schemas.openxmlformats.org/officeDocument/2006/relationships/image" Target="../media/image44.wmf"/><Relationship Id="rId66" Type="http://schemas.openxmlformats.org/officeDocument/2006/relationships/oleObject" Target="../embeddings/oleObject58.bin"/><Relationship Id="rId74" Type="http://schemas.openxmlformats.org/officeDocument/2006/relationships/oleObject" Target="../embeddings/oleObject64.bin"/><Relationship Id="rId79" Type="http://schemas.openxmlformats.org/officeDocument/2006/relationships/oleObject" Target="../embeddings/oleObject69.bin"/><Relationship Id="rId87" Type="http://schemas.openxmlformats.org/officeDocument/2006/relationships/oleObject" Target="../embeddings/oleObject76.bin"/><Relationship Id="rId5" Type="http://schemas.openxmlformats.org/officeDocument/2006/relationships/oleObject" Target="../embeddings/oleObject22.bin"/><Relationship Id="rId61" Type="http://schemas.openxmlformats.org/officeDocument/2006/relationships/oleObject" Target="../embeddings/oleObject55.bin"/><Relationship Id="rId82" Type="http://schemas.openxmlformats.org/officeDocument/2006/relationships/oleObject" Target="../embeddings/oleObject71.bin"/><Relationship Id="rId90" Type="http://schemas.openxmlformats.org/officeDocument/2006/relationships/oleObject" Target="../embeddings/oleObject79.bin"/><Relationship Id="rId95" Type="http://schemas.openxmlformats.org/officeDocument/2006/relationships/image" Target="../media/image51.wmf"/><Relationship Id="rId19" Type="http://schemas.openxmlformats.org/officeDocument/2006/relationships/oleObject" Target="../embeddings/oleObject29.bin"/><Relationship Id="rId14" Type="http://schemas.openxmlformats.org/officeDocument/2006/relationships/image" Target="../media/image28.wmf"/><Relationship Id="rId22" Type="http://schemas.openxmlformats.org/officeDocument/2006/relationships/image" Target="../media/image22.wmf"/><Relationship Id="rId27" Type="http://schemas.openxmlformats.org/officeDocument/2006/relationships/oleObject" Target="../embeddings/oleObject34.bin"/><Relationship Id="rId30" Type="http://schemas.openxmlformats.org/officeDocument/2006/relationships/image" Target="../media/image33.wmf"/><Relationship Id="rId35" Type="http://schemas.openxmlformats.org/officeDocument/2006/relationships/oleObject" Target="../embeddings/oleObject39.bin"/><Relationship Id="rId43" Type="http://schemas.openxmlformats.org/officeDocument/2006/relationships/oleObject" Target="../embeddings/oleObject45.bin"/><Relationship Id="rId48" Type="http://schemas.openxmlformats.org/officeDocument/2006/relationships/image" Target="../media/image39.wmf"/><Relationship Id="rId56" Type="http://schemas.openxmlformats.org/officeDocument/2006/relationships/image" Target="../media/image43.wmf"/><Relationship Id="rId64" Type="http://schemas.openxmlformats.org/officeDocument/2006/relationships/oleObject" Target="../embeddings/oleObject57.bin"/><Relationship Id="rId69" Type="http://schemas.openxmlformats.org/officeDocument/2006/relationships/image" Target="../media/image47.wmf"/><Relationship Id="rId77" Type="http://schemas.openxmlformats.org/officeDocument/2006/relationships/oleObject" Target="../embeddings/oleObject67.bin"/><Relationship Id="rId8" Type="http://schemas.openxmlformats.org/officeDocument/2006/relationships/image" Target="../media/image25.wmf"/><Relationship Id="rId51" Type="http://schemas.openxmlformats.org/officeDocument/2006/relationships/oleObject" Target="../embeddings/oleObject49.bin"/><Relationship Id="rId72" Type="http://schemas.openxmlformats.org/officeDocument/2006/relationships/oleObject" Target="../embeddings/oleObject63.bin"/><Relationship Id="rId80" Type="http://schemas.openxmlformats.org/officeDocument/2006/relationships/oleObject" Target="../embeddings/oleObject70.bin"/><Relationship Id="rId85" Type="http://schemas.openxmlformats.org/officeDocument/2006/relationships/oleObject" Target="../embeddings/oleObject74.bin"/><Relationship Id="rId93" Type="http://schemas.openxmlformats.org/officeDocument/2006/relationships/oleObject" Target="../embeddings/oleObject81.bin"/><Relationship Id="rId3" Type="http://schemas.openxmlformats.org/officeDocument/2006/relationships/oleObject" Target="../embeddings/oleObject21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28.bin"/><Relationship Id="rId25" Type="http://schemas.openxmlformats.org/officeDocument/2006/relationships/oleObject" Target="../embeddings/oleObject32.bin"/><Relationship Id="rId33" Type="http://schemas.openxmlformats.org/officeDocument/2006/relationships/oleObject" Target="../embeddings/oleObject38.bin"/><Relationship Id="rId38" Type="http://schemas.openxmlformats.org/officeDocument/2006/relationships/oleObject" Target="../embeddings/oleObject42.bin"/><Relationship Id="rId46" Type="http://schemas.openxmlformats.org/officeDocument/2006/relationships/image" Target="../media/image38.wmf"/><Relationship Id="rId59" Type="http://schemas.openxmlformats.org/officeDocument/2006/relationships/oleObject" Target="../embeddings/oleObject53.bin"/><Relationship Id="rId67" Type="http://schemas.openxmlformats.org/officeDocument/2006/relationships/oleObject" Target="../embeddings/oleObject59.bin"/><Relationship Id="rId20" Type="http://schemas.openxmlformats.org/officeDocument/2006/relationships/image" Target="../media/image31.wmf"/><Relationship Id="rId41" Type="http://schemas.openxmlformats.org/officeDocument/2006/relationships/oleObject" Target="../embeddings/oleObject44.bin"/><Relationship Id="rId54" Type="http://schemas.openxmlformats.org/officeDocument/2006/relationships/image" Target="../media/image42.wmf"/><Relationship Id="rId62" Type="http://schemas.openxmlformats.org/officeDocument/2006/relationships/oleObject" Target="../embeddings/oleObject56.bin"/><Relationship Id="rId70" Type="http://schemas.openxmlformats.org/officeDocument/2006/relationships/oleObject" Target="../embeddings/oleObject61.bin"/><Relationship Id="rId75" Type="http://schemas.openxmlformats.org/officeDocument/2006/relationships/oleObject" Target="../embeddings/oleObject65.bin"/><Relationship Id="rId83" Type="http://schemas.openxmlformats.org/officeDocument/2006/relationships/oleObject" Target="../embeddings/oleObject72.bin"/><Relationship Id="rId88" Type="http://schemas.openxmlformats.org/officeDocument/2006/relationships/oleObject" Target="../embeddings/oleObject77.bin"/><Relationship Id="rId91" Type="http://schemas.openxmlformats.org/officeDocument/2006/relationships/image" Target="../media/image50.wmf"/><Relationship Id="rId96" Type="http://schemas.openxmlformats.org/officeDocument/2006/relationships/image" Target="../media/image46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31.bin"/><Relationship Id="rId28" Type="http://schemas.openxmlformats.org/officeDocument/2006/relationships/oleObject" Target="../embeddings/oleObject35.bin"/><Relationship Id="rId36" Type="http://schemas.openxmlformats.org/officeDocument/2006/relationships/oleObject" Target="../embeddings/oleObject40.bin"/><Relationship Id="rId49" Type="http://schemas.openxmlformats.org/officeDocument/2006/relationships/oleObject" Target="../embeddings/oleObject48.bin"/><Relationship Id="rId57" Type="http://schemas.openxmlformats.org/officeDocument/2006/relationships/oleObject" Target="../embeddings/oleObject52.bin"/><Relationship Id="rId10" Type="http://schemas.openxmlformats.org/officeDocument/2006/relationships/image" Target="../media/image26.wmf"/><Relationship Id="rId31" Type="http://schemas.openxmlformats.org/officeDocument/2006/relationships/oleObject" Target="../embeddings/oleObject37.bin"/><Relationship Id="rId44" Type="http://schemas.openxmlformats.org/officeDocument/2006/relationships/image" Target="../media/image37.wmf"/><Relationship Id="rId52" Type="http://schemas.openxmlformats.org/officeDocument/2006/relationships/image" Target="../media/image41.wmf"/><Relationship Id="rId60" Type="http://schemas.openxmlformats.org/officeDocument/2006/relationships/oleObject" Target="../embeddings/oleObject54.bin"/><Relationship Id="rId65" Type="http://schemas.openxmlformats.org/officeDocument/2006/relationships/image" Target="../media/image46.wmf"/><Relationship Id="rId73" Type="http://schemas.openxmlformats.org/officeDocument/2006/relationships/image" Target="../media/image48.wmf"/><Relationship Id="rId78" Type="http://schemas.openxmlformats.org/officeDocument/2006/relationships/oleObject" Target="../embeddings/oleObject68.bin"/><Relationship Id="rId81" Type="http://schemas.openxmlformats.org/officeDocument/2006/relationships/image" Target="../media/image49.wmf"/><Relationship Id="rId86" Type="http://schemas.openxmlformats.org/officeDocument/2006/relationships/oleObject" Target="../embeddings/oleObject75.bin"/><Relationship Id="rId94" Type="http://schemas.openxmlformats.org/officeDocument/2006/relationships/oleObject" Target="../embeddings/oleObject82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57.png"/><Relationship Id="rId4" Type="http://schemas.openxmlformats.org/officeDocument/2006/relationships/image" Target="../media/image5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54.wmf"/><Relationship Id="rId9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ctrTitle"/>
          </p:nvPr>
        </p:nvSpPr>
        <p:spPr>
          <a:xfrm>
            <a:off x="2352674" y="908050"/>
            <a:ext cx="8567861" cy="1470025"/>
          </a:xfrm>
        </p:spPr>
        <p:txBody>
          <a:bodyPr/>
          <a:lstStyle/>
          <a:p>
            <a:pPr eaLnBrk="1" hangingPunct="1"/>
            <a:r>
              <a:rPr lang="zh-CN" altLang="en-US" sz="5400" b="1" dirty="0" smtClean="0">
                <a:latin typeface="隶书" pitchFamily="49" charset="-122"/>
                <a:ea typeface="隶书" pitchFamily="49" charset="-122"/>
                <a:sym typeface="+mn-ea"/>
              </a:rPr>
              <a:t>第三章 随机变量及其分</a:t>
            </a:r>
            <a:r>
              <a:rPr lang="zh-CN" altLang="en-US" sz="5400" b="1" dirty="0">
                <a:latin typeface="隶书" pitchFamily="49" charset="-122"/>
                <a:ea typeface="隶书" pitchFamily="49" charset="-122"/>
                <a:sym typeface="+mn-ea"/>
              </a:rPr>
              <a:t>布</a:t>
            </a:r>
            <a:endParaRPr lang="zh-CN" altLang="en-US" sz="5400" b="1" dirty="0" smtClean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7" name="副标题 2"/>
          <p:cNvSpPr>
            <a:spLocks noGrp="1"/>
          </p:cNvSpPr>
          <p:nvPr>
            <p:ph type="subTitle" idx="1"/>
          </p:nvPr>
        </p:nvSpPr>
        <p:spPr>
          <a:xfrm>
            <a:off x="2711451" y="2708846"/>
            <a:ext cx="6912941" cy="1080194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3.5  </a:t>
            </a:r>
            <a:r>
              <a:rPr lang="zh-CN" altLang="en-US" b="1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两个随机变量的函数的分布</a:t>
            </a:r>
            <a:endParaRPr lang="zh-CN" altLang="en-US" b="1" dirty="0">
              <a:solidFill>
                <a:srgbClr val="0000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86615" y="683985"/>
            <a:ext cx="6779420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defRPr>
            </a:lvl1pPr>
          </a:lstStyle>
          <a:p>
            <a:r>
              <a:rPr lang="zh-CN" altLang="en-US" dirty="0" smtClean="0"/>
              <a:t>二、二</a:t>
            </a:r>
            <a:r>
              <a:rPr lang="zh-CN" altLang="en-US" dirty="0"/>
              <a:t>维连续型</a:t>
            </a:r>
            <a:r>
              <a:rPr lang="en-US" altLang="zh-CN" dirty="0" err="1"/>
              <a:t>r.v</a:t>
            </a:r>
            <a:r>
              <a:rPr lang="en-US" altLang="zh-CN" dirty="0"/>
              <a:t>.</a:t>
            </a:r>
            <a:r>
              <a:rPr lang="zh-CN" altLang="en-US" dirty="0"/>
              <a:t>函数的</a:t>
            </a:r>
            <a:r>
              <a:rPr lang="zh-CN" altLang="en-US" dirty="0" smtClean="0"/>
              <a:t>概率密度</a:t>
            </a:r>
            <a:endParaRPr lang="zh-CN" altLang="en-US" dirty="0"/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1129376" y="2127226"/>
            <a:ext cx="1076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已知连续 </a:t>
            </a:r>
            <a:r>
              <a:rPr lang="en-US" altLang="zh-CN" i="1" dirty="0" err="1" smtClean="0">
                <a:solidFill>
                  <a:schemeClr val="tx1"/>
                </a:solidFill>
                <a:latin typeface="Times New Roman" pitchFamily="18" charset="0"/>
              </a:rPr>
              <a:t>r.v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( 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,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Y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的联合密度函数为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088017"/>
              </p:ext>
            </p:extLst>
          </p:nvPr>
        </p:nvGraphicFramePr>
        <p:xfrm>
          <a:off x="7102527" y="2127226"/>
          <a:ext cx="1905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15" r:id="rId3" imgW="611192" imgH="203731" progId="">
                  <p:embed/>
                </p:oleObj>
              </mc:Choice>
              <mc:Fallback>
                <p:oleObj r:id="rId3" imgW="611192" imgH="20373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2527" y="2127226"/>
                        <a:ext cx="1905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0"/>
          <p:cNvGrpSpPr>
            <a:grpSpLocks/>
          </p:cNvGrpSpPr>
          <p:nvPr/>
        </p:nvGrpSpPr>
        <p:grpSpPr bwMode="auto">
          <a:xfrm>
            <a:off x="625019" y="3332169"/>
            <a:ext cx="1464733" cy="739775"/>
            <a:chOff x="864" y="3264"/>
            <a:chExt cx="692" cy="466"/>
          </a:xfrm>
        </p:grpSpPr>
        <p:sp>
          <p:nvSpPr>
            <p:cNvPr id="16" name="AutoShape 8"/>
            <p:cNvSpPr>
              <a:spLocks noChangeArrowheads="1"/>
            </p:cNvSpPr>
            <p:nvPr/>
          </p:nvSpPr>
          <p:spPr bwMode="auto">
            <a:xfrm>
              <a:off x="864" y="3264"/>
              <a:ext cx="692" cy="466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9"/>
            <p:cNvSpPr txBox="1">
              <a:spLocks noChangeArrowheads="1"/>
            </p:cNvSpPr>
            <p:nvPr/>
          </p:nvSpPr>
          <p:spPr bwMode="auto">
            <a:xfrm>
              <a:off x="912" y="3340"/>
              <a:ext cx="4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solidFill>
                    <a:srgbClr val="A50021"/>
                  </a:solidFill>
                  <a:ea typeface="黑体" pitchFamily="49" charset="-122"/>
                </a:rPr>
                <a:t>方法</a:t>
              </a:r>
            </a:p>
          </p:txBody>
        </p:sp>
      </p:grpSp>
      <p:grpSp>
        <p:nvGrpSpPr>
          <p:cNvPr id="18" name="Group 10"/>
          <p:cNvGrpSpPr>
            <a:grpSpLocks/>
          </p:cNvGrpSpPr>
          <p:nvPr/>
        </p:nvGrpSpPr>
        <p:grpSpPr bwMode="auto">
          <a:xfrm>
            <a:off x="609600" y="1323086"/>
            <a:ext cx="1464733" cy="739775"/>
            <a:chOff x="864" y="3264"/>
            <a:chExt cx="692" cy="466"/>
          </a:xfrm>
        </p:grpSpPr>
        <p:sp>
          <p:nvSpPr>
            <p:cNvPr id="19" name="AutoShape 8"/>
            <p:cNvSpPr>
              <a:spLocks noChangeArrowheads="1"/>
            </p:cNvSpPr>
            <p:nvPr/>
          </p:nvSpPr>
          <p:spPr bwMode="auto">
            <a:xfrm>
              <a:off x="864" y="3264"/>
              <a:ext cx="692" cy="466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912" y="3340"/>
              <a:ext cx="4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solidFill>
                    <a:srgbClr val="A50021"/>
                  </a:solidFill>
                  <a:ea typeface="黑体" pitchFamily="49" charset="-122"/>
                </a:rPr>
                <a:t>问题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2"/>
              <p:cNvSpPr txBox="1">
                <a:spLocks noChangeArrowheads="1"/>
              </p:cNvSpPr>
              <p:nvPr/>
            </p:nvSpPr>
            <p:spPr bwMode="auto">
              <a:xfrm>
                <a:off x="1100352" y="2744074"/>
                <a:ext cx="7779957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800" b="1">
                    <a:solidFill>
                      <a:schemeClr val="tx2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Times New Roman" pitchFamily="18" charset="0"/>
                  </a:rPr>
                  <a:t>求：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𝒁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𝒈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𝒀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Times New Roman" pitchFamily="18" charset="0"/>
                  </a:rPr>
                  <a:t>的密度函数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𝒁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𝒛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.</a:t>
                </a:r>
                <a:endParaRPr lang="zh-CN" altLang="en-US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1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5264" y="2744074"/>
                <a:ext cx="5834968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2088" t="-15116" r="-313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235412" y="4132319"/>
            <a:ext cx="609166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/>
            <a:r>
              <a:rPr lang="en-US" altLang="zh-CN" dirty="0">
                <a:solidFill>
                  <a:srgbClr val="CC0000"/>
                </a:solidFill>
                <a:latin typeface="Times New Roman" pitchFamily="18" charset="0"/>
              </a:rPr>
              <a:t>1) </a:t>
            </a:r>
            <a:r>
              <a:rPr lang="zh-CN" altLang="en-US" dirty="0" smtClean="0">
                <a:solidFill>
                  <a:srgbClr val="CC0000"/>
                </a:solidFill>
                <a:latin typeface="Times New Roman" pitchFamily="18" charset="0"/>
              </a:rPr>
              <a:t>求出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Z=g(X,Y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的分布函数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975520"/>
              </p:ext>
            </p:extLst>
          </p:nvPr>
        </p:nvGraphicFramePr>
        <p:xfrm>
          <a:off x="7896200" y="4725144"/>
          <a:ext cx="3621616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16" r:id="rId7" imgW="1181613" imgH="393871" progId="Equation.3">
                  <p:embed/>
                </p:oleObj>
              </mc:Choice>
              <mc:Fallback>
                <p:oleObj r:id="rId7" imgW="1181613" imgH="3938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00" y="4725144"/>
                        <a:ext cx="3621616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700477"/>
              </p:ext>
            </p:extLst>
          </p:nvPr>
        </p:nvGraphicFramePr>
        <p:xfrm>
          <a:off x="1847835" y="4742050"/>
          <a:ext cx="611716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17" r:id="rId9" imgW="2157127" imgH="215713" progId="Equation.3">
                  <p:embed/>
                </p:oleObj>
              </mc:Choice>
              <mc:Fallback>
                <p:oleObj r:id="rId9" imgW="2157127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35" y="4742050"/>
                        <a:ext cx="611716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1221309" y="5483203"/>
            <a:ext cx="10251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CC0000"/>
                </a:solidFill>
                <a:cs typeface="Times New Roman" pitchFamily="18" charset="0"/>
              </a:rPr>
              <a:t>2</a:t>
            </a:r>
            <a:r>
              <a:rPr lang="en-US" altLang="zh-CN" dirty="0" smtClean="0">
                <a:solidFill>
                  <a:srgbClr val="CC0000"/>
                </a:solidFill>
                <a:cs typeface="Times New Roman" pitchFamily="18" charset="0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cs typeface="Times New Roman" pitchFamily="18" charset="0"/>
              </a:rPr>
              <a:t>两边</a:t>
            </a:r>
            <a:r>
              <a:rPr lang="zh-CN" altLang="en-US" dirty="0">
                <a:solidFill>
                  <a:schemeClr val="tx1"/>
                </a:solidFill>
                <a:cs typeface="Times New Roman" pitchFamily="18" charset="0"/>
              </a:rPr>
              <a:t>关于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z</a:t>
            </a:r>
            <a:r>
              <a:rPr lang="zh-CN" altLang="en-US" dirty="0">
                <a:solidFill>
                  <a:srgbClr val="C00000"/>
                </a:solidFill>
                <a:cs typeface="Times New Roman" pitchFamily="18" charset="0"/>
              </a:rPr>
              <a:t>求导</a:t>
            </a:r>
            <a:r>
              <a:rPr lang="zh-CN" altLang="en-US" dirty="0">
                <a:solidFill>
                  <a:schemeClr val="tx1"/>
                </a:solidFill>
                <a:cs typeface="Times New Roman" pitchFamily="18" charset="0"/>
              </a:rPr>
              <a:t>，则得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Z</a:t>
            </a:r>
            <a:r>
              <a:rPr lang="zh-CN" altLang="en-US" dirty="0" smtClean="0">
                <a:solidFill>
                  <a:schemeClr val="tx1"/>
                </a:solidFill>
                <a:cs typeface="Times New Roman" pitchFamily="18" charset="0"/>
              </a:rPr>
              <a:t>的概率密度函数</a:t>
            </a:r>
            <a:r>
              <a:rPr lang="zh-CN" altLang="en-US" dirty="0">
                <a:solidFill>
                  <a:schemeClr val="tx1"/>
                </a:solidFill>
                <a:cs typeface="Times New Roman" pitchFamily="18" charset="0"/>
              </a:rPr>
              <a:t>为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893540"/>
              </p:ext>
            </p:extLst>
          </p:nvPr>
        </p:nvGraphicFramePr>
        <p:xfrm>
          <a:off x="3290819" y="6026134"/>
          <a:ext cx="3202516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18" r:id="rId11" imgW="888614" imgH="215806" progId="">
                  <p:embed/>
                </p:oleObj>
              </mc:Choice>
              <mc:Fallback>
                <p:oleObj r:id="rId11" imgW="888614" imgH="21580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19" y="6026134"/>
                        <a:ext cx="3202516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180364" y="4152626"/>
            <a:ext cx="10489456" cy="25974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14728" y="3453474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一般求法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2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  <p:bldP spid="21" grpId="0" autoUpdateAnimBg="0"/>
      <p:bldP spid="25" grpId="0" autoUpdateAnimBg="0"/>
      <p:bldP spid="29" grpId="0" autoUpdateAnimBg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86616" y="602318"/>
            <a:ext cx="5955476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defRPr>
            </a:lvl1pPr>
          </a:lstStyle>
          <a:p>
            <a:r>
              <a:rPr lang="zh-CN" altLang="en-US" dirty="0" smtClean="0"/>
              <a:t>（一）</a:t>
            </a:r>
            <a:r>
              <a:rPr lang="zh-CN" altLang="en-US" dirty="0"/>
              <a:t>二维连续型</a:t>
            </a:r>
            <a:r>
              <a:rPr lang="en-US" altLang="zh-CN" dirty="0" err="1"/>
              <a:t>r.v</a:t>
            </a:r>
            <a:r>
              <a:rPr lang="en-US" altLang="zh-CN" dirty="0"/>
              <a:t>.</a:t>
            </a:r>
            <a:r>
              <a:rPr lang="zh-CN" altLang="en-US" dirty="0"/>
              <a:t>的和函数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016000" y="1295400"/>
            <a:ext cx="975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设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和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的联合密度为 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</a:rPr>
              <a:t>f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,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),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求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</a:rPr>
              <a:t>Z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=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的密度.</a:t>
            </a:r>
            <a:r>
              <a:rPr lang="zh-CN" altLang="en-US" sz="3200">
                <a:solidFill>
                  <a:schemeClr val="tx1"/>
                </a:solidFill>
                <a:latin typeface="Times New Roman" pitchFamily="18" charset="0"/>
              </a:rPr>
              <a:t>   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060451" y="1981201"/>
            <a:ext cx="487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/>
            <a:r>
              <a:rPr lang="en-US" altLang="zh-CN" i="1">
                <a:solidFill>
                  <a:schemeClr val="tx1"/>
                </a:solidFill>
                <a:latin typeface="Times New Roman" pitchFamily="18" charset="0"/>
              </a:rPr>
              <a:t>Z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=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的分布函数是:</a:t>
            </a:r>
            <a:endParaRPr lang="zh-CN" altLang="en-US"/>
          </a:p>
        </p:txBody>
      </p:sp>
      <p:graphicFrame>
        <p:nvGraphicFramePr>
          <p:cNvPr id="18" name="Object 6"/>
          <p:cNvGraphicFramePr>
            <a:graphicFrameLocks noChangeAspect="1"/>
          </p:cNvGraphicFramePr>
          <p:nvPr/>
        </p:nvGraphicFramePr>
        <p:xfrm>
          <a:off x="1852085" y="3200400"/>
          <a:ext cx="4040716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48" r:id="rId3" imgW="1210177" imgH="407638" progId="">
                  <p:embed/>
                </p:oleObj>
              </mc:Choice>
              <mc:Fallback>
                <p:oleObj r:id="rId3" imgW="1210177" imgH="40763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085" y="3200400"/>
                        <a:ext cx="4040716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/>
        </p:nvGraphicFramePr>
        <p:xfrm>
          <a:off x="1098551" y="2695576"/>
          <a:ext cx="6644216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49" r:id="rId5" imgW="2119061" imgH="215713" progId="">
                  <p:embed/>
                </p:oleObj>
              </mc:Choice>
              <mc:Fallback>
                <p:oleObj r:id="rId5" imgW="2119061" imgH="21571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1" y="2695576"/>
                        <a:ext cx="6644216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2"/>
          <p:cNvGraphicFramePr>
            <a:graphicFrameLocks noChangeAspect="1"/>
          </p:cNvGraphicFramePr>
          <p:nvPr/>
        </p:nvGraphicFramePr>
        <p:xfrm>
          <a:off x="1930400" y="4114800"/>
          <a:ext cx="5181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50" r:id="rId7" imgW="1524000" imgH="330200" progId="">
                  <p:embed/>
                </p:oleObj>
              </mc:Choice>
              <mc:Fallback>
                <p:oleObj r:id="rId7" imgW="1524000" imgH="330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4114800"/>
                        <a:ext cx="5181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24"/>
          <p:cNvSpPr txBox="1">
            <a:spLocks noChangeArrowheads="1"/>
          </p:cNvSpPr>
          <p:nvPr/>
        </p:nvSpPr>
        <p:spPr bwMode="auto">
          <a:xfrm>
            <a:off x="609600" y="4953001"/>
            <a:ext cx="843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cs typeface="Times New Roman" pitchFamily="18" charset="0"/>
              </a:rPr>
              <a:t>两边关于</a:t>
            </a:r>
            <a:r>
              <a:rPr lang="en-US" altLang="zh-CN" i="1">
                <a:latin typeface="Times New Roman" pitchFamily="18" charset="0"/>
              </a:rPr>
              <a:t>z</a:t>
            </a:r>
            <a:r>
              <a:rPr lang="zh-CN" altLang="en-US">
                <a:cs typeface="Times New Roman" pitchFamily="18" charset="0"/>
              </a:rPr>
              <a:t>求导，则得</a:t>
            </a:r>
            <a:r>
              <a:rPr lang="en-US" altLang="zh-CN" i="1">
                <a:latin typeface="Times New Roman" pitchFamily="18" charset="0"/>
              </a:rPr>
              <a:t>Z</a:t>
            </a:r>
            <a:r>
              <a:rPr lang="zh-CN" altLang="en-US">
                <a:cs typeface="Times New Roman" pitchFamily="18" charset="0"/>
              </a:rPr>
              <a:t>的密度函数为</a:t>
            </a:r>
            <a:r>
              <a:rPr lang="zh-CN" altLang="en-US"/>
              <a:t> </a:t>
            </a:r>
          </a:p>
        </p:txBody>
      </p:sp>
      <p:graphicFrame>
        <p:nvGraphicFramePr>
          <p:cNvPr id="37" name="Object 25"/>
          <p:cNvGraphicFramePr>
            <a:graphicFrameLocks noChangeAspect="1"/>
          </p:cNvGraphicFramePr>
          <p:nvPr/>
        </p:nvGraphicFramePr>
        <p:xfrm>
          <a:off x="1625601" y="5486401"/>
          <a:ext cx="7871884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51" r:id="rId9" imgW="2184400" imgH="330200" progId="">
                  <p:embed/>
                </p:oleObj>
              </mc:Choice>
              <mc:Fallback>
                <p:oleObj r:id="rId9" imgW="2184400" imgH="330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1" y="5486401"/>
                        <a:ext cx="7871884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8"/>
          <p:cNvGrpSpPr>
            <a:grpSpLocks/>
          </p:cNvGrpSpPr>
          <p:nvPr/>
        </p:nvGrpSpPr>
        <p:grpSpPr bwMode="auto">
          <a:xfrm>
            <a:off x="8664748" y="2695550"/>
            <a:ext cx="2522538" cy="2533650"/>
            <a:chOff x="0" y="0"/>
            <a:chExt cx="1589" cy="1596"/>
          </a:xfrm>
        </p:grpSpPr>
        <p:sp>
          <p:nvSpPr>
            <p:cNvPr id="39" name="AutoShape 9" descr="宽上对角线"/>
            <p:cNvSpPr>
              <a:spLocks noChangeArrowheads="1"/>
            </p:cNvSpPr>
            <p:nvPr/>
          </p:nvSpPr>
          <p:spPr bwMode="auto">
            <a:xfrm>
              <a:off x="0" y="0"/>
              <a:ext cx="1104" cy="1104"/>
            </a:xfrm>
            <a:prstGeom prst="diamond">
              <a:avLst/>
            </a:prstGeom>
            <a:blipFill dpi="0" rotWithShape="0">
              <a:blip r:embed="rId11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AutoShape 10" descr="宽上对角线"/>
            <p:cNvSpPr>
              <a:spLocks noChangeArrowheads="1"/>
            </p:cNvSpPr>
            <p:nvPr/>
          </p:nvSpPr>
          <p:spPr bwMode="auto">
            <a:xfrm>
              <a:off x="485" y="492"/>
              <a:ext cx="1104" cy="1104"/>
            </a:xfrm>
            <a:prstGeom prst="diamond">
              <a:avLst/>
            </a:prstGeom>
            <a:blipFill dpi="0" rotWithShape="0">
              <a:blip r:embed="rId11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1" name="Group 11"/>
          <p:cNvGrpSpPr>
            <a:grpSpLocks/>
          </p:cNvGrpSpPr>
          <p:nvPr/>
        </p:nvGrpSpPr>
        <p:grpSpPr bwMode="auto">
          <a:xfrm>
            <a:off x="8886998" y="1919262"/>
            <a:ext cx="3041650" cy="2654300"/>
            <a:chOff x="0" y="0"/>
            <a:chExt cx="1916" cy="1672"/>
          </a:xfrm>
        </p:grpSpPr>
        <p:sp>
          <p:nvSpPr>
            <p:cNvPr id="42" name="Line 12"/>
            <p:cNvSpPr>
              <a:spLocks noChangeShapeType="1"/>
            </p:cNvSpPr>
            <p:nvPr/>
          </p:nvSpPr>
          <p:spPr bwMode="auto">
            <a:xfrm>
              <a:off x="0" y="1392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 flipV="1">
              <a:off x="432" y="96"/>
              <a:ext cx="0" cy="14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Rectangle 14"/>
            <p:cNvSpPr>
              <a:spLocks noChangeArrowheads="1"/>
            </p:cNvSpPr>
            <p:nvPr/>
          </p:nvSpPr>
          <p:spPr bwMode="auto">
            <a:xfrm>
              <a:off x="1704" y="13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i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5" name="Rectangle 15"/>
            <p:cNvSpPr>
              <a:spLocks noChangeArrowheads="1"/>
            </p:cNvSpPr>
            <p:nvPr/>
          </p:nvSpPr>
          <p:spPr bwMode="auto">
            <a:xfrm>
              <a:off x="519" y="0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400" i="1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240" y="134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47" name="Line 17"/>
          <p:cNvSpPr>
            <a:spLocks noChangeShapeType="1"/>
          </p:cNvSpPr>
          <p:nvPr/>
        </p:nvSpPr>
        <p:spPr bwMode="auto">
          <a:xfrm flipH="1" flipV="1">
            <a:off x="9375948" y="2517750"/>
            <a:ext cx="1981200" cy="19812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749393"/>
              </p:ext>
            </p:extLst>
          </p:nvPr>
        </p:nvGraphicFramePr>
        <p:xfrm>
          <a:off x="10182398" y="2986062"/>
          <a:ext cx="10668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52" r:id="rId12" imgW="611192" imgH="178264" progId="">
                  <p:embed/>
                </p:oleObj>
              </mc:Choice>
              <mc:Fallback>
                <p:oleObj r:id="rId12" imgW="611192" imgH="17826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2398" y="2986062"/>
                        <a:ext cx="10668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19"/>
          <p:cNvGrpSpPr>
            <a:grpSpLocks/>
          </p:cNvGrpSpPr>
          <p:nvPr/>
        </p:nvGrpSpPr>
        <p:grpSpPr bwMode="auto">
          <a:xfrm>
            <a:off x="9615661" y="2376462"/>
            <a:ext cx="1436687" cy="2138363"/>
            <a:chOff x="0" y="0"/>
            <a:chExt cx="905" cy="1347"/>
          </a:xfrm>
        </p:grpSpPr>
        <p:sp>
          <p:nvSpPr>
            <p:cNvPr id="50" name="Rectangle 20"/>
            <p:cNvSpPr>
              <a:spLocks noChangeArrowheads="1"/>
            </p:cNvSpPr>
            <p:nvPr/>
          </p:nvSpPr>
          <p:spPr bwMode="auto">
            <a:xfrm>
              <a:off x="714" y="1059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i="1">
                  <a:solidFill>
                    <a:schemeClr val="tx1"/>
                  </a:solidFill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51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i="1">
                  <a:solidFill>
                    <a:schemeClr val="tx1"/>
                  </a:solidFill>
                  <a:latin typeface="Times New Roman" pitchFamily="18" charset="0"/>
                </a:rPr>
                <a:t>z</a:t>
              </a:r>
            </a:p>
          </p:txBody>
        </p:sp>
      </p:grpSp>
      <p:sp>
        <p:nvSpPr>
          <p:cNvPr id="52" name="Line 23"/>
          <p:cNvSpPr>
            <a:spLocks noChangeShapeType="1"/>
          </p:cNvSpPr>
          <p:nvPr/>
        </p:nvSpPr>
        <p:spPr bwMode="auto">
          <a:xfrm>
            <a:off x="10029998" y="2452662"/>
            <a:ext cx="0" cy="2209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96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7" grpId="0" autoUpdateAnimBg="0"/>
      <p:bldP spid="36" grpId="0" autoUpdateAnimBg="0"/>
      <p:bldP spid="47" grpId="0" animBg="1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2620434" y="122239"/>
          <a:ext cx="6040967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2" r:id="rId3" imgW="1676400" imgH="342900" progId="">
                  <p:embed/>
                </p:oleObj>
              </mc:Choice>
              <mc:Fallback>
                <p:oleObj r:id="rId3" imgW="1676400" imgH="342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434" y="122239"/>
                        <a:ext cx="6040967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711200" y="1219200"/>
            <a:ext cx="7213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/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由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和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的对称性,  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lang="en-US" altLang="zh-CN" i="1" baseline="-25000">
                <a:solidFill>
                  <a:schemeClr val="tx1"/>
                </a:solidFill>
                <a:latin typeface="Times New Roman" pitchFamily="18" charset="0"/>
              </a:rPr>
              <a:t>Z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</a:rPr>
              <a:t>z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)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又可写成</a:t>
            </a:r>
            <a:r>
              <a:rPr lang="zh-CN" altLang="en-US" sz="3200">
                <a:solidFill>
                  <a:schemeClr val="tx1"/>
                </a:solidFill>
                <a:latin typeface="Times New Roman" pitchFamily="18" charset="0"/>
              </a:rPr>
              <a:t> </a:t>
            </a:r>
            <a:endParaRPr lang="zh-CN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304800" y="1066800"/>
            <a:ext cx="11480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2641601" y="1752600"/>
          <a:ext cx="5882217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3" r:id="rId5" imgW="1625600" imgH="342900" progId="">
                  <p:embed/>
                </p:oleObj>
              </mc:Choice>
              <mc:Fallback>
                <p:oleObj r:id="rId5" imgW="1625600" imgH="342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1" y="1752600"/>
                        <a:ext cx="5882217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711200" y="2590801"/>
            <a:ext cx="109728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sz="3200" dirty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特别，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当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和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独立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，设(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,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关于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,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的边缘密度分别为</a:t>
            </a:r>
            <a:r>
              <a:rPr lang="en-US" altLang="zh-CN" i="1" dirty="0" err="1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) , </a:t>
            </a:r>
            <a:r>
              <a:rPr lang="en-US" altLang="zh-CN" i="1" dirty="0" err="1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) , 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则上述两式化为:</a:t>
            </a: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2336800" y="4716464"/>
          <a:ext cx="680720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4" r:id="rId7" imgW="1917700" imgH="342900" progId="">
                  <p:embed/>
                </p:oleObj>
              </mc:Choice>
              <mc:Fallback>
                <p:oleObj r:id="rId7" imgW="1917700" imgH="342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4716464"/>
                        <a:ext cx="680720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/>
        </p:nvGraphicFramePr>
        <p:xfrm>
          <a:off x="2336800" y="3802063"/>
          <a:ext cx="673100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5" r:id="rId9" imgW="1930400" imgH="342900" progId="">
                  <p:embed/>
                </p:oleObj>
              </mc:Choice>
              <mc:Fallback>
                <p:oleObj r:id="rId9" imgW="1930400" imgH="342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3802063"/>
                        <a:ext cx="6731000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2207568" y="3933056"/>
            <a:ext cx="7418784" cy="62539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17" name="Group 10"/>
          <p:cNvGrpSpPr>
            <a:grpSpLocks/>
          </p:cNvGrpSpPr>
          <p:nvPr/>
        </p:nvGrpSpPr>
        <p:grpSpPr bwMode="auto">
          <a:xfrm>
            <a:off x="711200" y="5736431"/>
            <a:ext cx="8697168" cy="547688"/>
            <a:chOff x="0" y="2"/>
            <a:chExt cx="4560" cy="345"/>
          </a:xfrm>
        </p:grpSpPr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0" y="20"/>
              <a:ext cx="45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latin typeface="Times New Roman" pitchFamily="18" charset="0"/>
                </a:rPr>
                <a:t>这两个公式称为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卷积公式</a:t>
              </a:r>
              <a:r>
                <a:rPr lang="zh-CN" altLang="en-US" sz="2800" b="1" dirty="0">
                  <a:latin typeface="Times New Roman" pitchFamily="18" charset="0"/>
                </a:rPr>
                <a:t>, 记为                </a:t>
              </a:r>
              <a:r>
                <a:rPr lang="zh-CN" altLang="en-US" sz="2800" dirty="0">
                  <a:latin typeface="Times New Roman" pitchFamily="18" charset="0"/>
                </a:rPr>
                <a:t>.</a:t>
              </a:r>
              <a:endParaRPr lang="zh-CN" altLang="en-US" sz="2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0496640"/>
                </p:ext>
              </p:extLst>
            </p:nvPr>
          </p:nvGraphicFramePr>
          <p:xfrm>
            <a:off x="2374" y="2"/>
            <a:ext cx="816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76" r:id="rId11" imgW="509548" imgH="216558" progId="">
                    <p:embed/>
                  </p:oleObj>
                </mc:Choice>
                <mc:Fallback>
                  <p:oleObj r:id="rId11" imgW="509548" imgH="21655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4" y="2"/>
                          <a:ext cx="816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2241021" y="4869160"/>
            <a:ext cx="7418784" cy="62539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89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3" grpId="0" autoUpdateAnimBg="0"/>
      <p:bldP spid="16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19273"/>
              </p:ext>
            </p:extLst>
          </p:nvPr>
        </p:nvGraphicFramePr>
        <p:xfrm>
          <a:off x="1064687" y="2591487"/>
          <a:ext cx="4643967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6" name="Equation" r:id="rId3" imgW="1524000" imgH="457200" progId="Equation.3">
                  <p:embed/>
                </p:oleObj>
              </mc:Choice>
              <mc:Fallback>
                <p:oleObj name="Equation" r:id="rId3" imgW="1524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687" y="2591487"/>
                        <a:ext cx="4643967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017552"/>
              </p:ext>
            </p:extLst>
          </p:nvPr>
        </p:nvGraphicFramePr>
        <p:xfrm>
          <a:off x="5865287" y="2591486"/>
          <a:ext cx="4682067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7" name="Equation" r:id="rId5" imgW="1498600" imgH="457200" progId="Equation.3">
                  <p:embed/>
                </p:oleObj>
              </mc:Choice>
              <mc:Fallback>
                <p:oleObj name="Equation" r:id="rId5" imgW="1498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5287" y="2591486"/>
                        <a:ext cx="4682067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542202"/>
              </p:ext>
            </p:extLst>
          </p:nvPr>
        </p:nvGraphicFramePr>
        <p:xfrm>
          <a:off x="1055440" y="3789040"/>
          <a:ext cx="810745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8" name="公式" r:id="rId7" imgW="3263900" imgH="215900" progId="Equation.3">
                  <p:embed/>
                </p:oleObj>
              </mc:Choice>
              <mc:Fallback>
                <p:oleObj name="公式" r:id="rId7" imgW="3263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440" y="3789040"/>
                        <a:ext cx="810745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247115"/>
              </p:ext>
            </p:extLst>
          </p:nvPr>
        </p:nvGraphicFramePr>
        <p:xfrm>
          <a:off x="3079753" y="4247248"/>
          <a:ext cx="5969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9" name="Equation" r:id="rId9" imgW="1828800" imgH="469800" progId="Equation.3">
                  <p:embed/>
                </p:oleObj>
              </mc:Choice>
              <mc:Fallback>
                <p:oleObj name="Equation" r:id="rId9" imgW="18288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3" y="4247248"/>
                        <a:ext cx="59690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946915" y="752466"/>
            <a:ext cx="10754783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2800" b="1" dirty="0">
                <a:latin typeface="Times New Roman" pitchFamily="18" charset="0"/>
                <a:ea typeface="楷体_GB2312" pitchFamily="1" charset="-122"/>
              </a:rPr>
              <a:t>设随机变量</a:t>
            </a:r>
            <a:r>
              <a:rPr lang="en-US" altLang="zh-CN" sz="2800" b="1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zh-CN" altLang="en-US" sz="2800" b="1" dirty="0">
                <a:latin typeface="Times New Roman" pitchFamily="18" charset="0"/>
                <a:ea typeface="楷体_GB2312" pitchFamily="1" charset="-122"/>
              </a:rPr>
              <a:t>与</a:t>
            </a:r>
            <a:r>
              <a:rPr lang="en-US" altLang="zh-CN" sz="2800" b="1" i="1" dirty="0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zh-CN" altLang="en-US" sz="2800" b="1" dirty="0">
                <a:latin typeface="Times New Roman" pitchFamily="18" charset="0"/>
                <a:ea typeface="楷体_GB2312" pitchFamily="1" charset="-122"/>
              </a:rPr>
              <a:t>相互独立，都服从区间</a:t>
            </a:r>
            <a:r>
              <a:rPr lang="en-US" altLang="zh-CN" sz="2800" b="1" dirty="0">
                <a:latin typeface="Times New Roman" pitchFamily="18" charset="0"/>
                <a:ea typeface="楷体_GB2312" pitchFamily="1" charset="-122"/>
              </a:rPr>
              <a:t>(0,1)</a:t>
            </a:r>
            <a:r>
              <a:rPr lang="zh-CN" altLang="en-US" sz="2800" b="1" dirty="0">
                <a:latin typeface="Times New Roman" pitchFamily="18" charset="0"/>
                <a:ea typeface="楷体_GB2312" pitchFamily="1" charset="-122"/>
              </a:rPr>
              <a:t>上的均匀分布</a:t>
            </a:r>
            <a:r>
              <a:rPr lang="zh-CN" altLang="en-US" sz="2800" b="1" dirty="0" smtClean="0">
                <a:latin typeface="Times New Roman" pitchFamily="18" charset="0"/>
                <a:ea typeface="楷体_GB2312" pitchFamily="1" charset="-122"/>
              </a:rPr>
              <a:t>，</a:t>
            </a:r>
            <a:endParaRPr lang="en-US" altLang="zh-CN" sz="2800" b="1" dirty="0" smtClean="0">
              <a:latin typeface="Times New Roman" pitchFamily="18" charset="0"/>
              <a:ea typeface="楷体_GB2312" pitchFamily="1" charset="-122"/>
            </a:endParaRPr>
          </a:p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1" charset="-122"/>
              </a:rPr>
              <a:t>令</a:t>
            </a:r>
            <a:r>
              <a:rPr lang="en-US" altLang="zh-CN" sz="2800" b="1" i="1" dirty="0">
                <a:latin typeface="Times New Roman" pitchFamily="18" charset="0"/>
                <a:ea typeface="楷体_GB2312" pitchFamily="1" charset="-122"/>
              </a:rPr>
              <a:t>Z</a:t>
            </a:r>
            <a:r>
              <a:rPr lang="en-US" altLang="zh-CN" sz="2800" b="1" dirty="0">
                <a:latin typeface="Times New Roman" pitchFamily="18" charset="0"/>
                <a:ea typeface="楷体_GB2312" pitchFamily="1" charset="-122"/>
              </a:rPr>
              <a:t>=</a:t>
            </a:r>
            <a:r>
              <a:rPr lang="en-US" altLang="zh-CN" sz="2800" b="1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b="1" dirty="0">
                <a:latin typeface="Times New Roman" pitchFamily="18" charset="0"/>
                <a:ea typeface="楷体_GB2312" pitchFamily="1" charset="-122"/>
              </a:rPr>
              <a:t>+</a:t>
            </a:r>
            <a:r>
              <a:rPr lang="en-US" altLang="zh-CN" sz="2800" b="1" i="1" dirty="0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zh-CN" altLang="en-US" sz="2800" b="1" dirty="0">
                <a:latin typeface="Times New Roman" pitchFamily="18" charset="0"/>
                <a:ea typeface="楷体_GB2312" pitchFamily="1" charset="-122"/>
              </a:rPr>
              <a:t>，试求随机变量</a:t>
            </a:r>
            <a:r>
              <a:rPr lang="en-US" altLang="zh-CN" sz="2800" b="1" i="1" dirty="0">
                <a:latin typeface="Times New Roman" pitchFamily="18" charset="0"/>
                <a:ea typeface="楷体_GB2312" pitchFamily="1" charset="-122"/>
              </a:rPr>
              <a:t>Z</a:t>
            </a:r>
            <a:r>
              <a:rPr lang="zh-CN" altLang="en-US" sz="2800" b="1" dirty="0">
                <a:latin typeface="Times New Roman" pitchFamily="18" charset="0"/>
                <a:ea typeface="楷体_GB2312" pitchFamily="1" charset="-122"/>
              </a:rPr>
              <a:t>的密度函数。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25465" y="1943786"/>
            <a:ext cx="5666316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00CC"/>
                </a:solidFill>
                <a:ea typeface="楷体_GB2312" pitchFamily="1" charset="-122"/>
              </a:rPr>
              <a:t>解：</a:t>
            </a:r>
            <a:r>
              <a:rPr lang="zh-CN" altLang="en-US" sz="2800" dirty="0">
                <a:ea typeface="楷体_GB2312" pitchFamily="1" charset="-122"/>
              </a:rPr>
              <a:t>由题意可知</a:t>
            </a:r>
          </a:p>
        </p:txBody>
      </p:sp>
      <p:graphicFrame>
        <p:nvGraphicFramePr>
          <p:cNvPr id="10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249203"/>
              </p:ext>
            </p:extLst>
          </p:nvPr>
        </p:nvGraphicFramePr>
        <p:xfrm>
          <a:off x="1735669" y="5460098"/>
          <a:ext cx="4895851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00" name="Equation" r:id="rId11" imgW="1447172" imgH="203112" progId="Equation.DSMT4">
                  <p:embed/>
                </p:oleObj>
              </mc:Choice>
              <mc:Fallback>
                <p:oleObj name="Equation" r:id="rId11" imgW="144717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669" y="5460098"/>
                        <a:ext cx="4895851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776820" y="5387074"/>
            <a:ext cx="1056216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宋体" pitchFamily="2" charset="-122"/>
              </a:rPr>
              <a:t>当</a:t>
            </a: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6614587" y="5415649"/>
            <a:ext cx="1056216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时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,</a:t>
            </a: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7643287" y="5371199"/>
            <a:ext cx="2908466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i="1" dirty="0" err="1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f</a:t>
            </a:r>
            <a:r>
              <a:rPr lang="en-US" altLang="zh-CN" sz="2800" b="1" i="1" baseline="-25000" dirty="0" err="1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) </a:t>
            </a:r>
            <a:r>
              <a:rPr lang="en-US" altLang="zh-CN" sz="2800" b="1" i="1" dirty="0" err="1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f</a:t>
            </a:r>
            <a:r>
              <a:rPr lang="en-US" altLang="zh-CN" sz="2800" b="1" i="1" baseline="-25000" dirty="0" err="1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z</a:t>
            </a: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-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不为</a:t>
            </a: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0.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27472" y="704121"/>
            <a:ext cx="101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例1</a:t>
            </a:r>
          </a:p>
        </p:txBody>
      </p:sp>
    </p:spTree>
    <p:extLst>
      <p:ext uri="{BB962C8B-B14F-4D97-AF65-F5344CB8AC3E}">
        <p14:creationId xmlns:p14="http://schemas.microsoft.com/office/powerpoint/2010/main" val="168930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645749"/>
              </p:ext>
            </p:extLst>
          </p:nvPr>
        </p:nvGraphicFramePr>
        <p:xfrm>
          <a:off x="5168654" y="2233519"/>
          <a:ext cx="211031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02" name="Equation" r:id="rId3" imgW="685502" imgH="215806" progId="Equation.3">
                  <p:embed/>
                </p:oleObj>
              </mc:Choice>
              <mc:Fallback>
                <p:oleObj name="Equation" r:id="rId3" imgW="68550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654" y="2233519"/>
                        <a:ext cx="2110317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998453"/>
              </p:ext>
            </p:extLst>
          </p:nvPr>
        </p:nvGraphicFramePr>
        <p:xfrm>
          <a:off x="4136717" y="2848535"/>
          <a:ext cx="3043767" cy="1079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03" name="Equation" r:id="rId5" imgW="888614" imgH="482391" progId="Equation.3">
                  <p:embed/>
                </p:oleObj>
              </mc:Choice>
              <mc:Fallback>
                <p:oleObj name="Equation" r:id="rId5" imgW="888614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6717" y="2848535"/>
                        <a:ext cx="3043767" cy="10797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947767"/>
              </p:ext>
            </p:extLst>
          </p:nvPr>
        </p:nvGraphicFramePr>
        <p:xfrm>
          <a:off x="7083864" y="3221598"/>
          <a:ext cx="9906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04" name="Equation" r:id="rId7" imgW="279400" imgH="139700" progId="Equation.3">
                  <p:embed/>
                </p:oleObj>
              </mc:Choice>
              <mc:Fallback>
                <p:oleObj name="Equation" r:id="rId7" imgW="279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3864" y="3221598"/>
                        <a:ext cx="9906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874993"/>
              </p:ext>
            </p:extLst>
          </p:nvPr>
        </p:nvGraphicFramePr>
        <p:xfrm>
          <a:off x="1391478" y="603845"/>
          <a:ext cx="5666316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05" name="Equation" r:id="rId9" imgW="1828800" imgH="469800" progId="Equation.3">
                  <p:embed/>
                </p:oleObj>
              </mc:Choice>
              <mc:Fallback>
                <p:oleObj name="Equation" r:id="rId9" imgW="18288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478" y="603845"/>
                        <a:ext cx="5666316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280418"/>
              </p:ext>
            </p:extLst>
          </p:nvPr>
        </p:nvGraphicFramePr>
        <p:xfrm>
          <a:off x="4438158" y="3706253"/>
          <a:ext cx="2992967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06" name="Equation" r:id="rId11" imgW="927100" imgH="482600" progId="Equation.3">
                  <p:embed/>
                </p:oleObj>
              </mc:Choice>
              <mc:Fallback>
                <p:oleObj name="Equation" r:id="rId11" imgW="927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158" y="3706253"/>
                        <a:ext cx="2992967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296011"/>
              </p:ext>
            </p:extLst>
          </p:nvPr>
        </p:nvGraphicFramePr>
        <p:xfrm>
          <a:off x="7434237" y="4076981"/>
          <a:ext cx="144356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07" name="Equation" r:id="rId13" imgW="507780" imgH="177723" progId="Equation.3">
                  <p:embed/>
                </p:oleObj>
              </mc:Choice>
              <mc:Fallback>
                <p:oleObj name="Equation" r:id="rId13" imgW="507780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4237" y="4076981"/>
                        <a:ext cx="144356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839522"/>
              </p:ext>
            </p:extLst>
          </p:nvPr>
        </p:nvGraphicFramePr>
        <p:xfrm>
          <a:off x="1583499" y="1616919"/>
          <a:ext cx="4895851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08" name="Equation" r:id="rId15" imgW="1447172" imgH="203112" progId="Equation.DSMT4">
                  <p:embed/>
                </p:oleObj>
              </mc:Choice>
              <mc:Fallback>
                <p:oleObj name="Equation" r:id="rId15" imgW="144717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499" y="1616919"/>
                        <a:ext cx="4895851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42"/>
          <p:cNvSpPr txBox="1">
            <a:spLocks noChangeArrowheads="1"/>
          </p:cNvSpPr>
          <p:nvPr/>
        </p:nvSpPr>
        <p:spPr bwMode="auto">
          <a:xfrm>
            <a:off x="1003300" y="2247901"/>
            <a:ext cx="5088467" cy="5254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  <a:ea typeface="宋体" pitchFamily="2" charset="-122"/>
              </a:rPr>
              <a:t>(1)  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若</a:t>
            </a:r>
            <a:r>
              <a:rPr lang="en-US" altLang="zh-CN" sz="28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z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≤0, 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或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z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≥2,</a:t>
            </a:r>
          </a:p>
        </p:txBody>
      </p:sp>
      <p:sp>
        <p:nvSpPr>
          <p:cNvPr id="11" name="Text Box 44"/>
          <p:cNvSpPr txBox="1">
            <a:spLocks noChangeArrowheads="1"/>
          </p:cNvSpPr>
          <p:nvPr/>
        </p:nvSpPr>
        <p:spPr bwMode="auto">
          <a:xfrm>
            <a:off x="1200151" y="5005388"/>
            <a:ext cx="41275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楷体_GB2312" pitchFamily="1" charset="-122"/>
              </a:rPr>
              <a:t>综上</a:t>
            </a:r>
            <a:r>
              <a:rPr lang="en-US" altLang="zh-CN" sz="2800"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zh-CN" altLang="en-US" sz="2800">
                <a:latin typeface="Times New Roman" pitchFamily="18" charset="0"/>
                <a:ea typeface="楷体_GB2312" pitchFamily="1" charset="-122"/>
              </a:rPr>
              <a:t>可得 </a:t>
            </a:r>
            <a:r>
              <a:rPr lang="en-US" altLang="zh-CN" sz="2800" i="1">
                <a:latin typeface="Times New Roman" pitchFamily="18" charset="0"/>
                <a:ea typeface="楷体_GB2312" pitchFamily="1" charset="-122"/>
              </a:rPr>
              <a:t>Z</a:t>
            </a:r>
            <a:r>
              <a:rPr lang="en-US" altLang="zh-CN" sz="2800">
                <a:latin typeface="Times New Roman" pitchFamily="18" charset="0"/>
                <a:ea typeface="楷体_GB2312" pitchFamily="1" charset="-122"/>
              </a:rPr>
              <a:t>=</a:t>
            </a:r>
            <a:r>
              <a:rPr lang="en-US" altLang="zh-CN" sz="2800" i="1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>
                <a:latin typeface="Times New Roman" pitchFamily="18" charset="0"/>
                <a:ea typeface="楷体_GB2312" pitchFamily="1" charset="-122"/>
              </a:rPr>
              <a:t>+</a:t>
            </a:r>
            <a:r>
              <a:rPr lang="en-US" altLang="zh-CN" sz="2800" i="1">
                <a:latin typeface="Times New Roman" pitchFamily="18" charset="0"/>
                <a:ea typeface="楷体_GB2312" pitchFamily="1" charset="-122"/>
              </a:rPr>
              <a:t>Y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楷体_GB2312" pitchFamily="1" charset="-122"/>
              </a:rPr>
              <a:t>的密度函数为</a:t>
            </a:r>
          </a:p>
        </p:txBody>
      </p:sp>
      <p:graphicFrame>
        <p:nvGraphicFramePr>
          <p:cNvPr id="12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707091"/>
              </p:ext>
            </p:extLst>
          </p:nvPr>
        </p:nvGraphicFramePr>
        <p:xfrm>
          <a:off x="5325534" y="4978026"/>
          <a:ext cx="5498764" cy="1691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09" name="Equation" r:id="rId17" imgW="1701800" imgH="698500" progId="Equation.DSMT4">
                  <p:embed/>
                </p:oleObj>
              </mc:Choice>
              <mc:Fallback>
                <p:oleObj name="Equation" r:id="rId17" imgW="1701800" imgH="698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5534" y="4978026"/>
                        <a:ext cx="5498764" cy="1691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51"/>
          <p:cNvSpPr txBox="1">
            <a:spLocks noChangeArrowheads="1"/>
          </p:cNvSpPr>
          <p:nvPr/>
        </p:nvSpPr>
        <p:spPr bwMode="auto">
          <a:xfrm>
            <a:off x="989605" y="3149320"/>
            <a:ext cx="3460751" cy="5254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  <a:ea typeface="宋体" pitchFamily="2" charset="-122"/>
              </a:rPr>
              <a:t>(2)  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若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0&lt;</a:t>
            </a:r>
            <a:r>
              <a:rPr lang="en-US" altLang="zh-CN" sz="28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z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≤1, </a:t>
            </a:r>
          </a:p>
        </p:txBody>
      </p:sp>
      <p:sp>
        <p:nvSpPr>
          <p:cNvPr id="42" name="Text Box 51"/>
          <p:cNvSpPr txBox="1">
            <a:spLocks noChangeArrowheads="1"/>
          </p:cNvSpPr>
          <p:nvPr/>
        </p:nvSpPr>
        <p:spPr bwMode="auto">
          <a:xfrm>
            <a:off x="1031067" y="4068296"/>
            <a:ext cx="3653367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  <a:ea typeface="宋体" pitchFamily="2" charset="-122"/>
              </a:rPr>
              <a:t>(3)  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若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1&lt;</a:t>
            </a:r>
            <a:r>
              <a:rPr lang="en-US" altLang="zh-CN" sz="28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z&lt;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2,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745734"/>
              </p:ext>
            </p:extLst>
          </p:nvPr>
        </p:nvGraphicFramePr>
        <p:xfrm>
          <a:off x="8068796" y="260648"/>
          <a:ext cx="3386230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10" name="Equation" r:id="rId19" imgW="1473120" imgH="457200" progId="Equation.DSMT4">
                  <p:embed/>
                </p:oleObj>
              </mc:Choice>
              <mc:Fallback>
                <p:oleObj name="Equation" r:id="rId19" imgW="14731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8796" y="260648"/>
                        <a:ext cx="3386230" cy="7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332286"/>
              </p:ext>
            </p:extLst>
          </p:nvPr>
        </p:nvGraphicFramePr>
        <p:xfrm>
          <a:off x="8151305" y="1124744"/>
          <a:ext cx="3417303" cy="830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11" name="Equation" r:id="rId21" imgW="1473120" imgH="457200" progId="Equation.DSMT4">
                  <p:embed/>
                </p:oleObj>
              </mc:Choice>
              <mc:Fallback>
                <p:oleObj name="Equation" r:id="rId21" imgW="14731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1305" y="1124744"/>
                        <a:ext cx="3417303" cy="830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9"/>
          <p:cNvGrpSpPr>
            <a:grpSpLocks/>
          </p:cNvGrpSpPr>
          <p:nvPr/>
        </p:nvGrpSpPr>
        <p:grpSpPr bwMode="auto">
          <a:xfrm>
            <a:off x="9187534" y="2061195"/>
            <a:ext cx="2813122" cy="2447925"/>
            <a:chOff x="3923" y="300"/>
            <a:chExt cx="1756" cy="1588"/>
          </a:xfrm>
        </p:grpSpPr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3923" y="300"/>
              <a:ext cx="1724" cy="15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Line 10"/>
            <p:cNvSpPr>
              <a:spLocks noChangeShapeType="1"/>
            </p:cNvSpPr>
            <p:nvPr/>
          </p:nvSpPr>
          <p:spPr bwMode="auto">
            <a:xfrm>
              <a:off x="3938" y="1345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11"/>
            <p:cNvSpPr>
              <a:spLocks noChangeShapeType="1"/>
            </p:cNvSpPr>
            <p:nvPr/>
          </p:nvSpPr>
          <p:spPr bwMode="auto">
            <a:xfrm flipH="1" flipV="1">
              <a:off x="4286" y="572"/>
              <a:ext cx="0" cy="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12"/>
            <p:cNvSpPr>
              <a:spLocks noChangeShapeType="1"/>
            </p:cNvSpPr>
            <p:nvPr/>
          </p:nvSpPr>
          <p:spPr bwMode="auto">
            <a:xfrm>
              <a:off x="4694" y="935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 flipV="1">
              <a:off x="4130" y="532"/>
              <a:ext cx="1008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14"/>
            <p:cNvSpPr>
              <a:spLocks noChangeShapeType="1"/>
            </p:cNvSpPr>
            <p:nvPr/>
          </p:nvSpPr>
          <p:spPr bwMode="auto">
            <a:xfrm flipV="1">
              <a:off x="4286" y="754"/>
              <a:ext cx="1043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" name="Object 15"/>
            <p:cNvGraphicFramePr>
              <a:graphicFrameLocks noChangeAspect="1"/>
            </p:cNvGraphicFramePr>
            <p:nvPr/>
          </p:nvGraphicFramePr>
          <p:xfrm>
            <a:off x="4066" y="483"/>
            <a:ext cx="129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12" name="公式" r:id="rId23" imgW="114102" imgH="126780" progId="Equation.3">
                    <p:embed/>
                  </p:oleObj>
                </mc:Choice>
                <mc:Fallback>
                  <p:oleObj name="公式" r:id="rId23" imgW="114102" imgH="126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6" y="483"/>
                          <a:ext cx="129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16"/>
            <p:cNvGraphicFramePr>
              <a:graphicFrameLocks noChangeAspect="1"/>
            </p:cNvGraphicFramePr>
            <p:nvPr/>
          </p:nvGraphicFramePr>
          <p:xfrm>
            <a:off x="5419" y="1389"/>
            <a:ext cx="137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13" name="Equation" r:id="rId25" imgW="114102" imgH="114102" progId="Equation.DSMT4">
                    <p:embed/>
                  </p:oleObj>
                </mc:Choice>
                <mc:Fallback>
                  <p:oleObj name="Equation" r:id="rId25" imgW="114102" imgH="11410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9" y="1389"/>
                          <a:ext cx="137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17"/>
            <p:cNvGraphicFramePr>
              <a:graphicFrameLocks noChangeAspect="1"/>
            </p:cNvGraphicFramePr>
            <p:nvPr/>
          </p:nvGraphicFramePr>
          <p:xfrm>
            <a:off x="4822" y="382"/>
            <a:ext cx="393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14" name="Equation" r:id="rId27" imgW="368300" imgH="139700" progId="Equation.DSMT4">
                    <p:embed/>
                  </p:oleObj>
                </mc:Choice>
                <mc:Fallback>
                  <p:oleObj name="Equation" r:id="rId27" imgW="368300" imgH="139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2" y="382"/>
                          <a:ext cx="393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18"/>
            <p:cNvGraphicFramePr>
              <a:graphicFrameLocks noChangeAspect="1"/>
            </p:cNvGraphicFramePr>
            <p:nvPr/>
          </p:nvGraphicFramePr>
          <p:xfrm>
            <a:off x="5054" y="605"/>
            <a:ext cx="625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15" name="Equation" r:id="rId29" imgW="571004" imgH="177646" progId="Equation.DSMT4">
                    <p:embed/>
                  </p:oleObj>
                </mc:Choice>
                <mc:Fallback>
                  <p:oleObj name="Equation" r:id="rId29" imgW="571004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4" y="605"/>
                          <a:ext cx="625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19"/>
            <p:cNvGraphicFramePr>
              <a:graphicFrameLocks noChangeAspect="1"/>
            </p:cNvGraphicFramePr>
            <p:nvPr/>
          </p:nvGraphicFramePr>
          <p:xfrm>
            <a:off x="4311" y="1390"/>
            <a:ext cx="107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16" name="公式" r:id="rId31" imgW="114151" imgH="152202" progId="Equation.3">
                    <p:embed/>
                  </p:oleObj>
                </mc:Choice>
                <mc:Fallback>
                  <p:oleObj name="公式" r:id="rId31" imgW="114151" imgH="1522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1" y="1390"/>
                          <a:ext cx="107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20"/>
            <p:cNvGraphicFramePr>
              <a:graphicFrameLocks noChangeAspect="1"/>
            </p:cNvGraphicFramePr>
            <p:nvPr/>
          </p:nvGraphicFramePr>
          <p:xfrm>
            <a:off x="4747" y="1397"/>
            <a:ext cx="85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17" name="公式" r:id="rId33" imgW="88746" imgH="139458" progId="Equation.3">
                    <p:embed/>
                  </p:oleObj>
                </mc:Choice>
                <mc:Fallback>
                  <p:oleObj name="公式" r:id="rId33" imgW="88746" imgH="1394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7" y="1397"/>
                          <a:ext cx="85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21"/>
            <p:cNvGraphicFramePr>
              <a:graphicFrameLocks noChangeAspect="1"/>
            </p:cNvGraphicFramePr>
            <p:nvPr/>
          </p:nvGraphicFramePr>
          <p:xfrm>
            <a:off x="4195" y="844"/>
            <a:ext cx="85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18" name="公式" r:id="rId35" imgW="88746" imgH="139458" progId="Equation.3">
                    <p:embed/>
                  </p:oleObj>
                </mc:Choice>
                <mc:Fallback>
                  <p:oleObj name="公式" r:id="rId35" imgW="88746" imgH="1394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844"/>
                          <a:ext cx="85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Line 23"/>
            <p:cNvSpPr>
              <a:spLocks noChangeShapeType="1"/>
            </p:cNvSpPr>
            <p:nvPr/>
          </p:nvSpPr>
          <p:spPr bwMode="auto">
            <a:xfrm flipV="1">
              <a:off x="4703" y="1207"/>
              <a:ext cx="81" cy="2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24"/>
            <p:cNvSpPr>
              <a:spLocks noChangeShapeType="1"/>
            </p:cNvSpPr>
            <p:nvPr/>
          </p:nvSpPr>
          <p:spPr bwMode="auto">
            <a:xfrm flipV="1">
              <a:off x="4683" y="1071"/>
              <a:ext cx="328" cy="6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25"/>
            <p:cNvSpPr>
              <a:spLocks noChangeShapeType="1"/>
            </p:cNvSpPr>
            <p:nvPr/>
          </p:nvSpPr>
          <p:spPr bwMode="auto">
            <a:xfrm>
              <a:off x="4700" y="983"/>
              <a:ext cx="384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26"/>
            <p:cNvSpPr>
              <a:spLocks noChangeShapeType="1"/>
            </p:cNvSpPr>
            <p:nvPr/>
          </p:nvSpPr>
          <p:spPr bwMode="auto">
            <a:xfrm flipV="1">
              <a:off x="4680" y="1116"/>
              <a:ext cx="286" cy="6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27"/>
            <p:cNvSpPr>
              <a:spLocks noChangeShapeType="1"/>
            </p:cNvSpPr>
            <p:nvPr/>
          </p:nvSpPr>
          <p:spPr bwMode="auto">
            <a:xfrm flipV="1">
              <a:off x="4685" y="1026"/>
              <a:ext cx="372" cy="6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28"/>
            <p:cNvSpPr>
              <a:spLocks noChangeShapeType="1"/>
            </p:cNvSpPr>
            <p:nvPr/>
          </p:nvSpPr>
          <p:spPr bwMode="auto">
            <a:xfrm flipV="1">
              <a:off x="4723" y="1162"/>
              <a:ext cx="152" cy="4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29"/>
            <p:cNvSpPr>
              <a:spLocks noChangeShapeType="1"/>
            </p:cNvSpPr>
            <p:nvPr/>
          </p:nvSpPr>
          <p:spPr bwMode="auto">
            <a:xfrm>
              <a:off x="4703" y="1254"/>
              <a:ext cx="96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30"/>
            <p:cNvSpPr>
              <a:spLocks noChangeShapeType="1"/>
            </p:cNvSpPr>
            <p:nvPr/>
          </p:nvSpPr>
          <p:spPr bwMode="auto">
            <a:xfrm>
              <a:off x="4799" y="1209"/>
              <a:ext cx="48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31"/>
            <p:cNvSpPr>
              <a:spLocks noChangeShapeType="1"/>
            </p:cNvSpPr>
            <p:nvPr/>
          </p:nvSpPr>
          <p:spPr bwMode="auto">
            <a:xfrm>
              <a:off x="4603" y="1023"/>
              <a:ext cx="0" cy="316"/>
            </a:xfrm>
            <a:prstGeom prst="line">
              <a:avLst/>
            </a:prstGeom>
            <a:noFill/>
            <a:ln w="9525">
              <a:solidFill>
                <a:srgbClr val="CC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32"/>
            <p:cNvSpPr>
              <a:spLocks noChangeShapeType="1"/>
            </p:cNvSpPr>
            <p:nvPr/>
          </p:nvSpPr>
          <p:spPr bwMode="auto">
            <a:xfrm>
              <a:off x="4514" y="1118"/>
              <a:ext cx="0" cy="225"/>
            </a:xfrm>
            <a:prstGeom prst="line">
              <a:avLst/>
            </a:prstGeom>
            <a:noFill/>
            <a:ln w="9525">
              <a:solidFill>
                <a:srgbClr val="CC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33"/>
            <p:cNvSpPr>
              <a:spLocks noChangeShapeType="1"/>
            </p:cNvSpPr>
            <p:nvPr/>
          </p:nvSpPr>
          <p:spPr bwMode="auto">
            <a:xfrm>
              <a:off x="4418" y="1208"/>
              <a:ext cx="0" cy="135"/>
            </a:xfrm>
            <a:prstGeom prst="line">
              <a:avLst/>
            </a:prstGeom>
            <a:noFill/>
            <a:ln w="9525">
              <a:solidFill>
                <a:srgbClr val="CC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34"/>
            <p:cNvSpPr>
              <a:spLocks noChangeShapeType="1"/>
            </p:cNvSpPr>
            <p:nvPr/>
          </p:nvSpPr>
          <p:spPr bwMode="auto">
            <a:xfrm flipH="1">
              <a:off x="3968" y="935"/>
              <a:ext cx="14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0" name="Object 35"/>
            <p:cNvGraphicFramePr>
              <a:graphicFrameLocks noChangeAspect="1"/>
            </p:cNvGraphicFramePr>
            <p:nvPr/>
          </p:nvGraphicFramePr>
          <p:xfrm>
            <a:off x="5102" y="1389"/>
            <a:ext cx="116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19" name="Equation" r:id="rId36" imgW="114201" imgH="139579" progId="Equation.DSMT4">
                    <p:embed/>
                  </p:oleObj>
                </mc:Choice>
                <mc:Fallback>
                  <p:oleObj name="Equation" r:id="rId36" imgW="114201" imgH="1395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2" y="1389"/>
                          <a:ext cx="116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" name="Line 47"/>
            <p:cNvSpPr>
              <a:spLocks noChangeShapeType="1"/>
            </p:cNvSpPr>
            <p:nvPr/>
          </p:nvSpPr>
          <p:spPr bwMode="auto">
            <a:xfrm>
              <a:off x="5147" y="935"/>
              <a:ext cx="0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610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41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492487"/>
              </p:ext>
            </p:extLst>
          </p:nvPr>
        </p:nvGraphicFramePr>
        <p:xfrm>
          <a:off x="815279" y="908720"/>
          <a:ext cx="89296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86" name="Equation" r:id="rId3" imgW="3149280" imgH="228600" progId="Equation.DSMT4">
                  <p:embed/>
                </p:oleObj>
              </mc:Choice>
              <mc:Fallback>
                <p:oleObj name="Equation" r:id="rId3" imgW="314928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279" y="908720"/>
                        <a:ext cx="89296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42"/>
              <p:cNvSpPr txBox="1">
                <a:spLocks noChangeArrowheads="1"/>
              </p:cNvSpPr>
              <p:nvPr/>
            </p:nvSpPr>
            <p:spPr bwMode="auto">
              <a:xfrm>
                <a:off x="839416" y="1628800"/>
                <a:ext cx="5088467" cy="525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lang="en-US" altLang="zh-CN" sz="2800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宋体" pitchFamily="2" charset="-122"/>
                    <a:ea typeface="宋体" pitchFamily="2" charset="-122"/>
                  </a:rPr>
                  <a:t>(1) </a:t>
                </a:r>
                <a:r>
                  <a:rPr lang="zh-CN" altLang="en-US" sz="28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宋体" pitchFamily="2" charset="-122"/>
                  </a:rPr>
                  <a:t>当</a:t>
                </a:r>
                <a:r>
                  <a:rPr lang="en-US" altLang="zh-CN" sz="2800" i="1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z</a:t>
                </a:r>
                <a:r>
                  <a:rPr lang="en-US" altLang="zh-CN" sz="2800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≤0</a:t>
                </a:r>
                <a:r>
                  <a:rPr lang="zh-CN" altLang="en-US" sz="2800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/>
                            <a:ea typeface="宋体" pitchFamily="2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800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/>
                            <a:ea typeface="宋体" pitchFamily="2" charset="-122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/>
                            <a:ea typeface="宋体" pitchFamily="2" charset="-122"/>
                          </a:rPr>
                          <m:t>𝑧</m:t>
                        </m:r>
                      </m:e>
                    </m:d>
                    <m:r>
                      <a:rPr lang="en-US" altLang="zh-CN" sz="2800" b="0" i="1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/>
                        <a:ea typeface="宋体" pitchFamily="2" charset="-122"/>
                      </a:rPr>
                      <m:t>=0</m:t>
                    </m:r>
                  </m:oMath>
                </a14:m>
                <a:endParaRPr lang="en-US" altLang="zh-CN" sz="2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3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416" y="1628800"/>
                <a:ext cx="5088467" cy="525401"/>
              </a:xfrm>
              <a:prstGeom prst="rect">
                <a:avLst/>
              </a:prstGeom>
              <a:blipFill rotWithShape="1">
                <a:blip r:embed="rId5"/>
                <a:stretch>
                  <a:fillRect l="-2638" t="-16279" b="-39535"/>
                </a:stretch>
              </a:blip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42"/>
              <p:cNvSpPr txBox="1">
                <a:spLocks noChangeArrowheads="1"/>
              </p:cNvSpPr>
              <p:nvPr/>
            </p:nvSpPr>
            <p:spPr bwMode="auto">
              <a:xfrm>
                <a:off x="839416" y="2170089"/>
                <a:ext cx="5088467" cy="525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800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宋体" pitchFamily="2" charset="-122"/>
                    <a:ea typeface="宋体" pitchFamily="2" charset="-122"/>
                  </a:rPr>
                  <a:t>(2) </a:t>
                </a:r>
                <a:r>
                  <a:rPr lang="zh-CN" altLang="en-US" sz="28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宋体" pitchFamily="2" charset="-122"/>
                  </a:rPr>
                  <a:t>当</a:t>
                </a:r>
                <a:r>
                  <a:rPr lang="en-US" altLang="zh-CN" sz="2800" i="1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z</a:t>
                </a:r>
                <a:r>
                  <a:rPr lang="en-US" altLang="zh-CN" sz="28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 ≥ </a:t>
                </a:r>
                <a:r>
                  <a:rPr lang="en-US" altLang="zh-CN" sz="2800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2</a:t>
                </a:r>
                <a:r>
                  <a:rPr lang="zh-CN" altLang="en-US" sz="2800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/>
                            <a:ea typeface="宋体" pitchFamily="2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800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/>
                            <a:ea typeface="宋体" pitchFamily="2" charset="-122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/>
                            <a:ea typeface="宋体" pitchFamily="2" charset="-122"/>
                          </a:rPr>
                          <m:t>𝑧</m:t>
                        </m:r>
                      </m:e>
                    </m:d>
                    <m:r>
                      <a:rPr lang="en-US" altLang="zh-CN" sz="2800" b="0" i="1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/>
                        <a:ea typeface="宋体" pitchFamily="2" charset="-122"/>
                      </a:rPr>
                      <m:t>=1</m:t>
                    </m:r>
                  </m:oMath>
                </a14:m>
                <a:endParaRPr lang="en-US" altLang="zh-CN" sz="2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4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416" y="2170089"/>
                <a:ext cx="5088467" cy="525401"/>
              </a:xfrm>
              <a:prstGeom prst="rect">
                <a:avLst/>
              </a:prstGeom>
              <a:blipFill rotWithShape="1">
                <a:blip r:embed="rId6"/>
                <a:stretch>
                  <a:fillRect l="-2638" t="-16279" b="-39535"/>
                </a:stretch>
              </a:blip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9140218" y="1844824"/>
            <a:ext cx="2614473" cy="2665278"/>
            <a:chOff x="3938" y="113"/>
            <a:chExt cx="1632" cy="1729"/>
          </a:xfrm>
        </p:grpSpPr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3938" y="1345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H="1" flipV="1">
              <a:off x="4286" y="113"/>
              <a:ext cx="0" cy="17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 flipH="1" flipV="1">
              <a:off x="4127" y="541"/>
              <a:ext cx="967" cy="1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6232029"/>
                </p:ext>
              </p:extLst>
            </p:nvPr>
          </p:nvGraphicFramePr>
          <p:xfrm>
            <a:off x="4052" y="463"/>
            <a:ext cx="158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87" name="Equation" r:id="rId7" imgW="139680" imgH="164880" progId="Equation.DSMT4">
                    <p:embed/>
                  </p:oleObj>
                </mc:Choice>
                <mc:Fallback>
                  <p:oleObj name="Equation" r:id="rId7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2" y="463"/>
                          <a:ext cx="158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7985931"/>
                </p:ext>
              </p:extLst>
            </p:nvPr>
          </p:nvGraphicFramePr>
          <p:xfrm>
            <a:off x="5412" y="1376"/>
            <a:ext cx="152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88" name="Equation" r:id="rId9" imgW="126720" imgH="139680" progId="Equation.DSMT4">
                    <p:embed/>
                  </p:oleObj>
                </mc:Choice>
                <mc:Fallback>
                  <p:oleObj name="Equation" r:id="rId9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2" y="1376"/>
                          <a:ext cx="152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9"/>
            <p:cNvGraphicFramePr>
              <a:graphicFrameLocks noChangeAspect="1"/>
            </p:cNvGraphicFramePr>
            <p:nvPr/>
          </p:nvGraphicFramePr>
          <p:xfrm>
            <a:off x="4311" y="1390"/>
            <a:ext cx="107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89" name="公式" r:id="rId11" imgW="114151" imgH="152202" progId="Equation.3">
                    <p:embed/>
                  </p:oleObj>
                </mc:Choice>
                <mc:Fallback>
                  <p:oleObj name="公式" r:id="rId11" imgW="114151" imgH="1522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1" y="1390"/>
                          <a:ext cx="107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20"/>
            <p:cNvGraphicFramePr>
              <a:graphicFrameLocks noChangeAspect="1"/>
            </p:cNvGraphicFramePr>
            <p:nvPr/>
          </p:nvGraphicFramePr>
          <p:xfrm>
            <a:off x="4747" y="1397"/>
            <a:ext cx="85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90" name="公式" r:id="rId13" imgW="88746" imgH="139458" progId="Equation.3">
                    <p:embed/>
                  </p:oleObj>
                </mc:Choice>
                <mc:Fallback>
                  <p:oleObj name="公式" r:id="rId13" imgW="88746" imgH="1394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7" y="1397"/>
                          <a:ext cx="85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21"/>
            <p:cNvGraphicFramePr>
              <a:graphicFrameLocks noChangeAspect="1"/>
            </p:cNvGraphicFramePr>
            <p:nvPr/>
          </p:nvGraphicFramePr>
          <p:xfrm>
            <a:off x="4195" y="844"/>
            <a:ext cx="85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91" name="公式" r:id="rId15" imgW="88746" imgH="139458" progId="Equation.3">
                    <p:embed/>
                  </p:oleObj>
                </mc:Choice>
                <mc:Fallback>
                  <p:oleObj name="公式" r:id="rId15" imgW="88746" imgH="1394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844"/>
                          <a:ext cx="85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30"/>
            <p:cNvSpPr>
              <a:spLocks noChangeShapeType="1"/>
            </p:cNvSpPr>
            <p:nvPr/>
          </p:nvSpPr>
          <p:spPr bwMode="auto">
            <a:xfrm>
              <a:off x="4799" y="1209"/>
              <a:ext cx="48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4"/>
            <p:cNvSpPr>
              <a:spLocks noChangeShapeType="1"/>
            </p:cNvSpPr>
            <p:nvPr/>
          </p:nvSpPr>
          <p:spPr bwMode="auto">
            <a:xfrm flipH="1">
              <a:off x="4286" y="550"/>
              <a:ext cx="8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" name="Object 35"/>
            <p:cNvGraphicFramePr>
              <a:graphicFrameLocks noChangeAspect="1"/>
            </p:cNvGraphicFramePr>
            <p:nvPr/>
          </p:nvGraphicFramePr>
          <p:xfrm>
            <a:off x="5102" y="1389"/>
            <a:ext cx="116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92" name="Equation" r:id="rId16" imgW="114201" imgH="139579" progId="Equation.DSMT4">
                    <p:embed/>
                  </p:oleObj>
                </mc:Choice>
                <mc:Fallback>
                  <p:oleObj name="Equation" r:id="rId16" imgW="114201" imgH="1395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2" y="1389"/>
                          <a:ext cx="116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Line 34"/>
          <p:cNvSpPr>
            <a:spLocks noChangeShapeType="1"/>
          </p:cNvSpPr>
          <p:nvPr/>
        </p:nvSpPr>
        <p:spPr bwMode="auto">
          <a:xfrm flipV="1">
            <a:off x="10992544" y="2504591"/>
            <a:ext cx="0" cy="12393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42"/>
              <p:cNvSpPr txBox="1">
                <a:spLocks noChangeArrowheads="1"/>
              </p:cNvSpPr>
              <p:nvPr/>
            </p:nvSpPr>
            <p:spPr bwMode="auto">
              <a:xfrm>
                <a:off x="791509" y="2861579"/>
                <a:ext cx="5088467" cy="5254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800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宋体" pitchFamily="2" charset="-122"/>
                    <a:ea typeface="宋体" pitchFamily="2" charset="-122"/>
                  </a:rPr>
                  <a:t>(3) </a:t>
                </a:r>
                <a:r>
                  <a:rPr lang="zh-CN" altLang="en-US" sz="2800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宋体" pitchFamily="2" charset="-122"/>
                  </a:rPr>
                  <a:t>当</a:t>
                </a:r>
                <a:r>
                  <a:rPr lang="en-US" altLang="zh-CN" sz="2800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宋体" pitchFamily="2" charset="-122"/>
                  </a:rPr>
                  <a:t>0</a:t>
                </a:r>
                <a:r>
                  <a:rPr lang="en-US" altLang="zh-CN" sz="2800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≤ </a:t>
                </a:r>
                <a:r>
                  <a:rPr lang="en-US" altLang="zh-CN" sz="2800" i="1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z</a:t>
                </a:r>
                <a:r>
                  <a:rPr lang="en-US" altLang="zh-CN" sz="2800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 </a:t>
                </a:r>
                <a:r>
                  <a:rPr lang="en-US" altLang="zh-CN" sz="28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≤</a:t>
                </a:r>
                <a:r>
                  <a:rPr lang="en-US" altLang="zh-CN" sz="2800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 1</a:t>
                </a:r>
                <a:r>
                  <a:rPr lang="zh-CN" altLang="en-US" sz="2800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/>
                            <a:ea typeface="宋体" pitchFamily="2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800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/>
                            <a:ea typeface="宋体" pitchFamily="2" charset="-122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/>
                            <a:ea typeface="宋体" pitchFamily="2" charset="-122"/>
                          </a:rPr>
                          <m:t>𝑧</m:t>
                        </m:r>
                      </m:e>
                    </m:d>
                    <m:r>
                      <a:rPr lang="en-US" altLang="zh-CN" sz="2800" b="0" i="1" smtClean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/>
                        <a:ea typeface="宋体" pitchFamily="2" charset="-122"/>
                      </a:rPr>
                      <m:t>=1</m:t>
                    </m:r>
                  </m:oMath>
                </a14:m>
                <a:endParaRPr lang="en-US" altLang="zh-CN" sz="2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34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509" y="2861579"/>
                <a:ext cx="5088467" cy="525401"/>
              </a:xfrm>
              <a:prstGeom prst="rect">
                <a:avLst/>
              </a:prstGeom>
              <a:blipFill rotWithShape="1">
                <a:blip r:embed="rId18"/>
                <a:stretch>
                  <a:fillRect l="-2635" t="-14943" b="-37931"/>
                </a:stretch>
              </a:blip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77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99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406400" y="548680"/>
            <a:ext cx="11379200" cy="63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3200" b="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sz="3200" b="0" dirty="0">
                <a:solidFill>
                  <a:schemeClr val="tx1"/>
                </a:solidFill>
              </a:rPr>
              <a:t>   </a:t>
            </a:r>
            <a:r>
              <a:rPr lang="zh-CN" altLang="en-US" sz="3200" b="0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设随机变量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X,Y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相互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独立且均服从标准正态分布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,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1219200" y="1625005"/>
            <a:ext cx="355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由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</a:rPr>
              <a:t>卷积公式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,有</a:t>
            </a:r>
          </a:p>
        </p:txBody>
      </p:sp>
      <p:graphicFrame>
        <p:nvGraphicFramePr>
          <p:cNvPr id="3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205316"/>
              </p:ext>
            </p:extLst>
          </p:nvPr>
        </p:nvGraphicFramePr>
        <p:xfrm>
          <a:off x="1320800" y="2909293"/>
          <a:ext cx="650240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6" r:id="rId3" imgW="2020177" imgH="470104" progId="">
                  <p:embed/>
                </p:oleObj>
              </mc:Choice>
              <mc:Fallback>
                <p:oleObj r:id="rId3" imgW="2020177" imgH="47010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2909293"/>
                        <a:ext cx="6502400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160922"/>
              </p:ext>
            </p:extLst>
          </p:nvPr>
        </p:nvGraphicFramePr>
        <p:xfrm>
          <a:off x="1293284" y="4052292"/>
          <a:ext cx="5080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7" r:id="rId5" imgW="1473200" imgH="444500" progId="">
                  <p:embed/>
                </p:oleObj>
              </mc:Choice>
              <mc:Fallback>
                <p:oleObj r:id="rId5" imgW="1473200" imgH="4445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284" y="4052292"/>
                        <a:ext cx="50800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939315"/>
              </p:ext>
            </p:extLst>
          </p:nvPr>
        </p:nvGraphicFramePr>
        <p:xfrm>
          <a:off x="7389284" y="4128492"/>
          <a:ext cx="2901949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8" r:id="rId7" imgW="840754" imgH="407638" progId="">
                  <p:embed/>
                </p:oleObj>
              </mc:Choice>
              <mc:Fallback>
                <p:oleObj r:id="rId7" imgW="840754" imgH="40763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9284" y="4128492"/>
                        <a:ext cx="2901949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938056"/>
              </p:ext>
            </p:extLst>
          </p:nvPr>
        </p:nvGraphicFramePr>
        <p:xfrm>
          <a:off x="1312334" y="5085184"/>
          <a:ext cx="4146551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89" r:id="rId9" imgW="1236192" imgH="446049" progId="">
                  <p:embed/>
                </p:oleObj>
              </mc:Choice>
              <mc:Fallback>
                <p:oleObj r:id="rId9" imgW="1236192" imgH="44604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334" y="5085184"/>
                        <a:ext cx="4146551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608207"/>
              </p:ext>
            </p:extLst>
          </p:nvPr>
        </p:nvGraphicFramePr>
        <p:xfrm>
          <a:off x="1016000" y="6223802"/>
          <a:ext cx="5296024" cy="517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90" r:id="rId11" imgW="1624895" imgH="203112" progId="">
                  <p:embed/>
                </p:oleObj>
              </mc:Choice>
              <mc:Fallback>
                <p:oleObj r:id="rId11" imgW="1624895" imgH="20311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6223802"/>
                        <a:ext cx="5296024" cy="517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615504" y="605631"/>
            <a:ext cx="101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2</a:t>
            </a:r>
            <a:endParaRPr lang="zh-CN" altLang="en-US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" name="Text Box 10"/>
          <p:cNvSpPr txBox="1">
            <a:spLocks noChangeArrowheads="1"/>
          </p:cNvSpPr>
          <p:nvPr/>
        </p:nvSpPr>
        <p:spPr bwMode="auto">
          <a:xfrm>
            <a:off x="463551" y="1602780"/>
            <a:ext cx="10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解</a:t>
            </a:r>
          </a:p>
        </p:txBody>
      </p:sp>
      <p:graphicFrame>
        <p:nvGraphicFramePr>
          <p:cNvPr id="3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993323"/>
              </p:ext>
            </p:extLst>
          </p:nvPr>
        </p:nvGraphicFramePr>
        <p:xfrm>
          <a:off x="1117600" y="2071092"/>
          <a:ext cx="62992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91" r:id="rId13" imgW="1930400" imgH="342900" progId="">
                  <p:embed/>
                </p:oleObj>
              </mc:Choice>
              <mc:Fallback>
                <p:oleObj r:id="rId13" imgW="1930400" imgH="342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2071092"/>
                        <a:ext cx="629920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418936"/>
              </p:ext>
            </p:extLst>
          </p:nvPr>
        </p:nvGraphicFramePr>
        <p:xfrm>
          <a:off x="5447928" y="5013176"/>
          <a:ext cx="2743200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92" r:id="rId15" imgW="828737" imgH="471743" progId="">
                  <p:embed/>
                </p:oleObj>
              </mc:Choice>
              <mc:Fallback>
                <p:oleObj r:id="rId15" imgW="828737" imgH="47174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928" y="5013176"/>
                        <a:ext cx="2743200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952373"/>
              </p:ext>
            </p:extLst>
          </p:nvPr>
        </p:nvGraphicFramePr>
        <p:xfrm>
          <a:off x="8184232" y="1869962"/>
          <a:ext cx="3420533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93" name="公式" r:id="rId17" imgW="1019540" imgH="344095" progId="Equation.3">
                  <p:embed/>
                </p:oleObj>
              </mc:Choice>
              <mc:Fallback>
                <p:oleObj name="公式" r:id="rId17" imgW="1019540" imgH="3440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4232" y="1869962"/>
                        <a:ext cx="3420533" cy="8683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479551" y="991647"/>
            <a:ext cx="5960599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</a:rPr>
              <a:t>求：</a:t>
            </a:r>
            <a:r>
              <a:rPr lang="en-US" altLang="zh-CN" sz="2800" b="1" i="1" dirty="0" smtClean="0">
                <a:latin typeface="Times New Roman" pitchFamily="18" charset="0"/>
              </a:rPr>
              <a:t>Z=X+Y </a:t>
            </a:r>
            <a:r>
              <a:rPr lang="zh-CN" altLang="en-US" sz="2800" b="1" dirty="0" smtClean="0">
                <a:latin typeface="Times New Roman" pitchFamily="18" charset="0"/>
              </a:rPr>
              <a:t>的</a:t>
            </a:r>
            <a:r>
              <a:rPr lang="zh-CN" altLang="en-US" sz="2800" b="1" dirty="0">
                <a:latin typeface="Times New Roman" pitchFamily="18" charset="0"/>
              </a:rPr>
              <a:t>概率密度.</a:t>
            </a:r>
          </a:p>
        </p:txBody>
      </p:sp>
    </p:spTree>
    <p:extLst>
      <p:ext uri="{BB962C8B-B14F-4D97-AF65-F5344CB8AC3E}">
        <p14:creationId xmlns:p14="http://schemas.microsoft.com/office/powerpoint/2010/main" val="65007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/>
      <p:bldP spid="3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01664" y="1760509"/>
            <a:ext cx="4114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用类似的方法可以证明:  </a:t>
            </a:r>
            <a:endParaRPr lang="zh-CN" altLang="en-US" sz="2800" dirty="0">
              <a:latin typeface="Times New Roman" pitchFamily="18" charset="0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533594"/>
              </p:ext>
            </p:extLst>
          </p:nvPr>
        </p:nvGraphicFramePr>
        <p:xfrm>
          <a:off x="1403176" y="2799200"/>
          <a:ext cx="61722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72" r:id="rId3" imgW="2439459" imgH="228699" progId="">
                  <p:embed/>
                </p:oleObj>
              </mc:Choice>
              <mc:Fallback>
                <p:oleObj r:id="rId3" imgW="2439459" imgH="22869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176" y="2799200"/>
                        <a:ext cx="61722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326976" y="2265800"/>
            <a:ext cx="7096125" cy="554038"/>
            <a:chOff x="0" y="0"/>
            <a:chExt cx="4470" cy="349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0" y="0"/>
              <a:ext cx="14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2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</a:rPr>
                <a:t>若</a:t>
              </a:r>
              <a:r>
                <a:rPr lang="en-US" altLang="zh-CN" i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</a:rPr>
                <a:t>和</a:t>
              </a:r>
              <a:r>
                <a:rPr lang="en-US" altLang="zh-CN" i="1">
                  <a:solidFill>
                    <a:schemeClr val="tx1"/>
                  </a:solidFill>
                  <a:latin typeface="Times New Roman" pitchFamily="18" charset="0"/>
                </a:rPr>
                <a:t>Y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</a:rPr>
                <a:t>独立,</a:t>
              </a:r>
            </a:p>
          </p:txBody>
        </p:sp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1440" y="0"/>
            <a:ext cx="3030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73" r:id="rId5" imgW="1982060" imgH="228699" progId="">
                    <p:embed/>
                  </p:oleObj>
                </mc:Choice>
                <mc:Fallback>
                  <p:oleObj r:id="rId5" imgW="1982060" imgH="22869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0"/>
                          <a:ext cx="3030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326976" y="620688"/>
            <a:ext cx="8077200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FF00"/>
                </a:solidFill>
                <a:latin typeface="Times New Roman" pitchFamily="18" charset="0"/>
              </a:rPr>
              <a:t>     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若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和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</a:rPr>
              <a:t>Y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独立,具有相同的分布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(0,1),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则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</a:rPr>
              <a:t>Z=X+Y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服从正态分布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</a:rPr>
              <a:t>(0,2).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627035"/>
              </p:ext>
            </p:extLst>
          </p:nvPr>
        </p:nvGraphicFramePr>
        <p:xfrm>
          <a:off x="1250776" y="3372288"/>
          <a:ext cx="81819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74" r:id="rId7" imgW="3351345" imgH="241195" progId="">
                  <p:embed/>
                </p:oleObj>
              </mc:Choice>
              <mc:Fallback>
                <p:oleObj r:id="rId7" imgW="3351345" imgH="24119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776" y="3372288"/>
                        <a:ext cx="818197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594553"/>
              </p:ext>
            </p:extLst>
          </p:nvPr>
        </p:nvGraphicFramePr>
        <p:xfrm>
          <a:off x="1185689" y="4551800"/>
          <a:ext cx="333057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75" r:id="rId9" imgW="1613600" imgH="457399" progId="">
                  <p:embed/>
                </p:oleObj>
              </mc:Choice>
              <mc:Fallback>
                <p:oleObj r:id="rId9" imgW="1613600" imgH="45739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689" y="4551800"/>
                        <a:ext cx="3330575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82002"/>
              </p:ext>
            </p:extLst>
          </p:nvPr>
        </p:nvGraphicFramePr>
        <p:xfrm>
          <a:off x="5051251" y="4523225"/>
          <a:ext cx="427672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76" r:id="rId11" imgW="1994766" imgH="457399" progId="">
                  <p:embed/>
                </p:oleObj>
              </mc:Choice>
              <mc:Fallback>
                <p:oleObj r:id="rId11" imgW="1994766" imgH="45739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1251" y="4523225"/>
                        <a:ext cx="4276725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98376" y="4399400"/>
            <a:ext cx="3581400" cy="1371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908376" y="4399400"/>
            <a:ext cx="4572000" cy="1371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526367"/>
              </p:ext>
            </p:extLst>
          </p:nvPr>
        </p:nvGraphicFramePr>
        <p:xfrm>
          <a:off x="1326976" y="3866000"/>
          <a:ext cx="250983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77" r:id="rId13" imgW="1031386" imgH="216464" progId="">
                  <p:embed/>
                </p:oleObj>
              </mc:Choice>
              <mc:Fallback>
                <p:oleObj r:id="rId13" imgW="1031386" imgH="21646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976" y="3866000"/>
                        <a:ext cx="2509838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975176" y="13514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ea typeface="黑体" pitchFamily="49" charset="-122"/>
              </a:rPr>
              <a:t>正态分布的可加性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093740" y="5940697"/>
            <a:ext cx="9034708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</a:rPr>
              <a:t>即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</a:rPr>
              <a:t>有限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个独立正态变量的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线性组合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仍然服从正态分布.</a:t>
            </a:r>
          </a:p>
        </p:txBody>
      </p:sp>
    </p:spTree>
    <p:extLst>
      <p:ext uri="{BB962C8B-B14F-4D97-AF65-F5344CB8AC3E}">
        <p14:creationId xmlns:p14="http://schemas.microsoft.com/office/powerpoint/2010/main" val="263564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9" grpId="0" autoUpdateAnimBg="0"/>
      <p:bldP spid="13" grpId="0" animBg="1"/>
      <p:bldP spid="14" grpId="0" animBg="1"/>
      <p:bldP spid="16" grpId="0" autoUpdateAnimBg="0"/>
      <p:bldP spid="1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44486" y="1548918"/>
            <a:ext cx="11215167" cy="1592736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82612" y="1744508"/>
            <a:ext cx="10826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设           为连续性随机变量，其密度函数为               ，</a:t>
            </a: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7841" y="796353"/>
            <a:ext cx="4304383" cy="584775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cs typeface="+mn-cs"/>
              </a:rPr>
              <a:t>补充：商和乘积的分布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389523"/>
              </p:ext>
            </p:extLst>
          </p:nvPr>
        </p:nvGraphicFramePr>
        <p:xfrm>
          <a:off x="983432" y="2199367"/>
          <a:ext cx="1440160" cy="922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6" name="Equation" r:id="rId3" imgW="461002" imgH="396974" progId="Equation.DSMT4">
                  <p:embed/>
                </p:oleObj>
              </mc:Choice>
              <mc:Fallback>
                <p:oleObj name="Equation" r:id="rId3" imgW="461002" imgH="3969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432" y="2199367"/>
                        <a:ext cx="1440160" cy="9226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024898"/>
              </p:ext>
            </p:extLst>
          </p:nvPr>
        </p:nvGraphicFramePr>
        <p:xfrm>
          <a:off x="2639616" y="2464097"/>
          <a:ext cx="1815732" cy="436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7" name="Equation" r:id="rId5" imgW="510214" imgH="165820" progId="Equation.DSMT4">
                  <p:embed/>
                </p:oleObj>
              </mc:Choice>
              <mc:Fallback>
                <p:oleObj name="Equation" r:id="rId5" imgW="510214" imgH="1658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616" y="2464097"/>
                        <a:ext cx="1815732" cy="4368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524104"/>
              </p:ext>
            </p:extLst>
          </p:nvPr>
        </p:nvGraphicFramePr>
        <p:xfrm>
          <a:off x="3119669" y="3737444"/>
          <a:ext cx="5751360" cy="838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8" name="公式" r:id="rId7" imgW="1715244" imgH="330343" progId="Equation.3">
                  <p:embed/>
                </p:oleObj>
              </mc:Choice>
              <mc:Fallback>
                <p:oleObj name="公式" r:id="rId7" imgW="1715244" imgH="3303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669" y="3737444"/>
                        <a:ext cx="5751360" cy="83874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934517"/>
              </p:ext>
            </p:extLst>
          </p:nvPr>
        </p:nvGraphicFramePr>
        <p:xfrm>
          <a:off x="3043011" y="4797153"/>
          <a:ext cx="4963091" cy="952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9" name="公式" r:id="rId9" imgW="1639011" imgH="419282" progId="Equation.3">
                  <p:embed/>
                </p:oleObj>
              </mc:Choice>
              <mc:Fallback>
                <p:oleObj name="公式" r:id="rId9" imgW="1639011" imgH="4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011" y="4797153"/>
                        <a:ext cx="4963091" cy="95222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533580" y="2399059"/>
            <a:ext cx="37240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均为连续型随机变量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563890"/>
              </p:ext>
            </p:extLst>
          </p:nvPr>
        </p:nvGraphicFramePr>
        <p:xfrm>
          <a:off x="1583499" y="1814257"/>
          <a:ext cx="1269592" cy="444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0" name="公式" r:id="rId11" imgW="435390" imgH="204890" progId="Equation.3">
                  <p:embed/>
                </p:oleObj>
              </mc:Choice>
              <mc:Fallback>
                <p:oleObj name="公式" r:id="rId11" imgW="435390" imgH="204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499" y="1814257"/>
                        <a:ext cx="1269592" cy="4443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300796"/>
              </p:ext>
            </p:extLst>
          </p:nvPr>
        </p:nvGraphicFramePr>
        <p:xfrm>
          <a:off x="7680176" y="1768915"/>
          <a:ext cx="1536171" cy="474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1" name="公式" r:id="rId13" imgW="485975" imgH="204621" progId="Equation.3">
                  <p:embed/>
                </p:oleObj>
              </mc:Choice>
              <mc:Fallback>
                <p:oleObj name="公式" r:id="rId13" imgW="485975" imgH="2046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176" y="1768915"/>
                        <a:ext cx="1536171" cy="4744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20117" y="2420888"/>
            <a:ext cx="2499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则               ，</a:t>
            </a:r>
            <a:endParaRPr lang="zh-CN" altLang="en-US" sz="2800" dirty="0"/>
          </a:p>
        </p:txBody>
      </p:sp>
      <p:sp>
        <p:nvSpPr>
          <p:cNvPr id="24" name="矩形 23"/>
          <p:cNvSpPr/>
          <p:nvPr/>
        </p:nvSpPr>
        <p:spPr>
          <a:xfrm>
            <a:off x="544486" y="3141654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其概率密度分别：</a:t>
            </a:r>
            <a:endParaRPr lang="zh-CN" altLang="en-US" sz="2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442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81379" y="2204864"/>
            <a:ext cx="8568952" cy="86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17383" y="2282533"/>
            <a:ext cx="7202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离散型随机变量函数的分布</a:t>
            </a:r>
            <a:endParaRPr lang="zh-CN" altLang="en-US" sz="40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55515" y="3645895"/>
            <a:ext cx="8591255" cy="86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25395" y="3722693"/>
            <a:ext cx="8631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连续型随机变量函数的分布（难点）</a:t>
            </a:r>
            <a:endParaRPr lang="zh-CN" altLang="en-US" sz="40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21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4" grpId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977420"/>
              </p:ext>
            </p:extLst>
          </p:nvPr>
        </p:nvGraphicFramePr>
        <p:xfrm>
          <a:off x="690459" y="1412777"/>
          <a:ext cx="5494488" cy="69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0" name="公式" r:id="rId3" imgW="1982060" imgH="330343" progId="Equation.3">
                  <p:embed/>
                </p:oleObj>
              </mc:Choice>
              <mc:Fallback>
                <p:oleObj name="公式" r:id="rId3" imgW="1982060" imgH="3303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459" y="1412777"/>
                        <a:ext cx="5494488" cy="69341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154401"/>
              </p:ext>
            </p:extLst>
          </p:nvPr>
        </p:nvGraphicFramePr>
        <p:xfrm>
          <a:off x="6672064" y="1340768"/>
          <a:ext cx="4992555" cy="823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1" name="公式" r:id="rId5" imgW="1905827" imgH="419282" progId="Equation.3">
                  <p:embed/>
                </p:oleObj>
              </mc:Choice>
              <mc:Fallback>
                <p:oleObj name="公式" r:id="rId5" imgW="1905827" imgH="4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064" y="1340768"/>
                        <a:ext cx="4992555" cy="82377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05489"/>
            <a:ext cx="51167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5361" y="620688"/>
            <a:ext cx="8845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  特别地，</a:t>
            </a:r>
            <a:r>
              <a:rPr lang="zh-CN" altLang="en-US" sz="2800" b="1" dirty="0" smtClean="0">
                <a:latin typeface="+mn-ea"/>
                <a:cs typeface="Times New Roman" pitchFamily="18" charset="0"/>
              </a:rPr>
              <a:t>当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X 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与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Y 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相互独立</a:t>
            </a:r>
            <a:r>
              <a:rPr lang="zh-CN" altLang="en-US" sz="2800" b="1" dirty="0" smtClean="0">
                <a:latin typeface="+mn-ea"/>
                <a:cs typeface="Times New Roman" pitchFamily="18" charset="0"/>
              </a:rPr>
              <a:t>时，其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概率密度</a:t>
            </a:r>
            <a:r>
              <a:rPr lang="zh-CN" altLang="en-US" sz="2800" b="1" dirty="0" smtClean="0">
                <a:latin typeface="+mn-ea"/>
                <a:cs typeface="Times New Roman" pitchFamily="18" charset="0"/>
              </a:rPr>
              <a:t>分别为：</a:t>
            </a:r>
            <a:endParaRPr lang="zh-CN" altLang="en-US" sz="2800" b="1" dirty="0">
              <a:latin typeface="+mn-ea"/>
              <a:cs typeface="宋体" pitchFamily="2" charset="-122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90033" y="2221557"/>
            <a:ext cx="47532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400" b="1" dirty="0" smtClean="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已知( </a:t>
            </a:r>
            <a:r>
              <a:rPr lang="en-US" altLang="zh-CN" sz="2400" i="1" dirty="0"/>
              <a:t>X, Y </a:t>
            </a:r>
            <a:r>
              <a:rPr lang="en-US" altLang="zh-CN" sz="2400" dirty="0"/>
              <a:t>) </a:t>
            </a:r>
            <a:r>
              <a:rPr lang="zh-CN" altLang="en-US" sz="2400" dirty="0"/>
              <a:t>的联合分布函数为</a:t>
            </a: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0339"/>
              </p:ext>
            </p:extLst>
          </p:nvPr>
        </p:nvGraphicFramePr>
        <p:xfrm>
          <a:off x="2255574" y="2687413"/>
          <a:ext cx="6626357" cy="886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2" name="Equation" r:id="rId7" imgW="7258032" imgH="1133436" progId="Equation.3">
                  <p:embed/>
                </p:oleObj>
              </mc:Choice>
              <mc:Fallback>
                <p:oleObj name="Equation" r:id="rId7" imgW="7258032" imgH="11334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574" y="2687413"/>
                        <a:ext cx="6626357" cy="886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410315" y="3542009"/>
            <a:ext cx="40094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zh-CN" altLang="en-US" sz="2400" dirty="0"/>
              <a:t>求</a:t>
            </a:r>
            <a:r>
              <a:rPr lang="en-US" altLang="zh-CN" sz="2400" i="1" dirty="0"/>
              <a:t>Z = X / Y </a:t>
            </a:r>
            <a:r>
              <a:rPr lang="zh-CN" altLang="en-US" sz="2400" dirty="0"/>
              <a:t>的 </a:t>
            </a:r>
            <a:r>
              <a:rPr lang="zh-CN" altLang="en-US" sz="2400" dirty="0" smtClean="0"/>
              <a:t>概率密度函数</a:t>
            </a:r>
            <a:r>
              <a:rPr lang="en-US" altLang="zh-CN" sz="2400" i="1" dirty="0" smtClean="0">
                <a:ea typeface="黑体" pitchFamily="49" charset="-122"/>
              </a:rPr>
              <a:t>.</a:t>
            </a:r>
            <a:endParaRPr lang="zh-CN" altLang="en-US" sz="2400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864919" y="4149081"/>
            <a:ext cx="4940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33CC"/>
                </a:solidFill>
                <a:ea typeface="黑体" pitchFamily="49" charset="-122"/>
              </a:rPr>
              <a:t>解</a:t>
            </a:r>
          </a:p>
        </p:txBody>
      </p:sp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35304"/>
              </p:ext>
            </p:extLst>
          </p:nvPr>
        </p:nvGraphicFramePr>
        <p:xfrm>
          <a:off x="1673680" y="4178571"/>
          <a:ext cx="4552977" cy="874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3" name="Equation" r:id="rId9" imgW="5010345" imgH="1133436" progId="Equation.3">
                  <p:embed/>
                </p:oleObj>
              </mc:Choice>
              <mc:Fallback>
                <p:oleObj name="Equation" r:id="rId9" imgW="5010345" imgH="11334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680" y="4178571"/>
                        <a:ext cx="4552977" cy="874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851179"/>
              </p:ext>
            </p:extLst>
          </p:nvPr>
        </p:nvGraphicFramePr>
        <p:xfrm>
          <a:off x="1477072" y="5032938"/>
          <a:ext cx="5012091" cy="8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4" name="公式" r:id="rId11" imgW="1600077" imgH="343058" progId="Equation.3">
                  <p:embed/>
                </p:oleObj>
              </mc:Choice>
              <mc:Fallback>
                <p:oleObj name="公式" r:id="rId11" imgW="1600077" imgH="3430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072" y="5032938"/>
                        <a:ext cx="5012091" cy="860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743396"/>
              </p:ext>
            </p:extLst>
          </p:nvPr>
        </p:nvGraphicFramePr>
        <p:xfrm>
          <a:off x="7027666" y="5275949"/>
          <a:ext cx="4973717" cy="1055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5" name="公式" r:id="rId13" imgW="2019465" imgH="476329" progId="Equation.3">
                  <p:embed/>
                </p:oleObj>
              </mc:Choice>
              <mc:Fallback>
                <p:oleObj name="公式" r:id="rId13" imgW="2019465" imgH="4763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7666" y="5275949"/>
                        <a:ext cx="4973717" cy="10550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742457" y="6117745"/>
            <a:ext cx="139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</a:t>
            </a:r>
            <a:r>
              <a:rPr lang="zh-CN" altLang="en-US" dirty="0" smtClean="0"/>
              <a:t>（略）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74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2" grpId="0" autoUpdateAnimBg="0"/>
      <p:bldP spid="13" grpId="0" autoUpdateAnimBg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40888" y="4517580"/>
            <a:ext cx="2438400" cy="6096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720888" y="1164780"/>
            <a:ext cx="10363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165560" y="558113"/>
            <a:ext cx="72090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en-US" altLang="zh-CN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dirty="0"/>
              <a:t>设</a:t>
            </a:r>
            <a:r>
              <a:rPr lang="en-US" altLang="zh-CN" dirty="0"/>
              <a:t>(</a:t>
            </a:r>
            <a:r>
              <a:rPr lang="en-US" altLang="zh-CN" i="1" dirty="0"/>
              <a:t>X,Y</a:t>
            </a:r>
            <a:r>
              <a:rPr lang="en-US" altLang="zh-CN" dirty="0"/>
              <a:t>)</a:t>
            </a:r>
            <a:r>
              <a:rPr lang="zh-CN" altLang="en-US" dirty="0"/>
              <a:t>的联合概率密度如下，求</a:t>
            </a:r>
            <a:r>
              <a:rPr lang="en-US" altLang="zh-CN" i="1" dirty="0"/>
              <a:t>Z</a:t>
            </a:r>
            <a:r>
              <a:rPr lang="en-US" altLang="zh-CN" dirty="0"/>
              <a:t>=</a:t>
            </a:r>
            <a:r>
              <a:rPr lang="en-US" altLang="zh-CN" i="1" dirty="0"/>
              <a:t>X/Y</a:t>
            </a:r>
            <a:r>
              <a:rPr lang="zh-CN" altLang="en-US" dirty="0"/>
              <a:t>的分布</a:t>
            </a:r>
            <a:r>
              <a:rPr lang="en-US" altLang="zh-CN" dirty="0"/>
              <a:t>.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492525"/>
              </p:ext>
            </p:extLst>
          </p:nvPr>
        </p:nvGraphicFramePr>
        <p:xfrm>
          <a:off x="3279939" y="1074294"/>
          <a:ext cx="514138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66" name="公式" r:id="rId4" imgW="2146300" imgH="457200" progId="Equation.3">
                  <p:embed/>
                </p:oleObj>
              </mc:Choice>
              <mc:Fallback>
                <p:oleObj name="公式" r:id="rId4" imgW="2146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939" y="1074294"/>
                        <a:ext cx="514138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844856"/>
              </p:ext>
            </p:extLst>
          </p:nvPr>
        </p:nvGraphicFramePr>
        <p:xfrm>
          <a:off x="2143289" y="1863280"/>
          <a:ext cx="261196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67" name="公式" r:id="rId6" imgW="1143000" imgH="393480" progId="Equation.3">
                  <p:embed/>
                </p:oleObj>
              </mc:Choice>
              <mc:Fallback>
                <p:oleObj name="公式" r:id="rId6" imgW="1143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289" y="1863280"/>
                        <a:ext cx="2611967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489866" y="1848348"/>
            <a:ext cx="4940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/>
              <a:t>解</a:t>
            </a:r>
            <a:endParaRPr lang="zh-CN" altLang="en-US"/>
          </a:p>
        </p:txBody>
      </p:sp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250554"/>
              </p:ext>
            </p:extLst>
          </p:nvPr>
        </p:nvGraphicFramePr>
        <p:xfrm>
          <a:off x="4784888" y="1926780"/>
          <a:ext cx="2728384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68" name="公式" r:id="rId8" imgW="1193800" imgH="381000" progId="Equation.3">
                  <p:embed/>
                </p:oleObj>
              </mc:Choice>
              <mc:Fallback>
                <p:oleObj name="公式" r:id="rId8" imgW="11938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888" y="1926780"/>
                        <a:ext cx="2728384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811699"/>
              </p:ext>
            </p:extLst>
          </p:nvPr>
        </p:nvGraphicFramePr>
        <p:xfrm>
          <a:off x="3057688" y="2536381"/>
          <a:ext cx="35560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69" name="公式" r:id="rId10" imgW="1447172" imgH="317362" progId="Equation.3">
                  <p:embed/>
                </p:oleObj>
              </mc:Choice>
              <mc:Fallback>
                <p:oleObj name="公式" r:id="rId10" imgW="1447172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688" y="2536381"/>
                        <a:ext cx="3556000" cy="5810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235251"/>
              </p:ext>
            </p:extLst>
          </p:nvPr>
        </p:nvGraphicFramePr>
        <p:xfrm>
          <a:off x="3362488" y="3145980"/>
          <a:ext cx="37592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70" name="公式" r:id="rId12" imgW="1434477" imgH="317362" progId="Equation.3">
                  <p:embed/>
                </p:oleObj>
              </mc:Choice>
              <mc:Fallback>
                <p:oleObj name="公式" r:id="rId12" imgW="1434477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488" y="3145980"/>
                        <a:ext cx="3759200" cy="6207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936558"/>
              </p:ext>
            </p:extLst>
          </p:nvPr>
        </p:nvGraphicFramePr>
        <p:xfrm>
          <a:off x="1228888" y="3831780"/>
          <a:ext cx="34544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71" name="公式" r:id="rId14" imgW="1384300" imgH="330200" progId="Equation.3">
                  <p:embed/>
                </p:oleObj>
              </mc:Choice>
              <mc:Fallback>
                <p:oleObj name="公式" r:id="rId14" imgW="13843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888" y="3831780"/>
                        <a:ext cx="34544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539751"/>
              </p:ext>
            </p:extLst>
          </p:nvPr>
        </p:nvGraphicFramePr>
        <p:xfrm>
          <a:off x="4573221" y="3831780"/>
          <a:ext cx="3564467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72" name="公式" r:id="rId16" imgW="1383699" imgH="355446" progId="Equation.3">
                  <p:embed/>
                </p:oleObj>
              </mc:Choice>
              <mc:Fallback>
                <p:oleObj name="公式" r:id="rId16" imgW="1383699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221" y="3831780"/>
                        <a:ext cx="3564467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516432"/>
              </p:ext>
            </p:extLst>
          </p:nvPr>
        </p:nvGraphicFramePr>
        <p:xfrm>
          <a:off x="924088" y="4593781"/>
          <a:ext cx="201506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73" name="公式" r:id="rId18" imgW="888614" imgH="215806" progId="Equation.3">
                  <p:embed/>
                </p:oleObj>
              </mc:Choice>
              <mc:Fallback>
                <p:oleObj name="公式" r:id="rId18" imgW="888614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088" y="4593781"/>
                        <a:ext cx="2015067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585335"/>
              </p:ext>
            </p:extLst>
          </p:nvPr>
        </p:nvGraphicFramePr>
        <p:xfrm>
          <a:off x="2854488" y="4492181"/>
          <a:ext cx="51816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74" name="公式" r:id="rId20" imgW="2209800" imgH="330200" progId="Equation.3">
                  <p:embed/>
                </p:oleObj>
              </mc:Choice>
              <mc:Fallback>
                <p:oleObj name="公式" r:id="rId20" imgW="22098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488" y="4492181"/>
                        <a:ext cx="51816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342728"/>
              </p:ext>
            </p:extLst>
          </p:nvPr>
        </p:nvGraphicFramePr>
        <p:xfrm>
          <a:off x="8036088" y="4500118"/>
          <a:ext cx="27432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75" name="公式" r:id="rId22" imgW="1143000" imgH="330120" progId="Equation.3">
                  <p:embed/>
                </p:oleObj>
              </mc:Choice>
              <mc:Fallback>
                <p:oleObj name="公式" r:id="rId22" imgW="11430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6088" y="4500118"/>
                        <a:ext cx="274320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490743"/>
              </p:ext>
            </p:extLst>
          </p:nvPr>
        </p:nvGraphicFramePr>
        <p:xfrm>
          <a:off x="1228888" y="5193856"/>
          <a:ext cx="16256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76" name="公式" r:id="rId24" imgW="723586" imgH="457002" progId="Equation.3">
                  <p:embed/>
                </p:oleObj>
              </mc:Choice>
              <mc:Fallback>
                <p:oleObj name="公式" r:id="rId24" imgW="723586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888" y="5193856"/>
                        <a:ext cx="16256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294064"/>
              </p:ext>
            </p:extLst>
          </p:nvPr>
        </p:nvGraphicFramePr>
        <p:xfrm>
          <a:off x="2854488" y="5433569"/>
          <a:ext cx="5080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77" name="公式" r:id="rId26" imgW="190417" imgH="152334" progId="Equation.3">
                  <p:embed/>
                </p:oleObj>
              </mc:Choice>
              <mc:Fallback>
                <p:oleObj name="公式" r:id="rId26" imgW="190417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488" y="5433569"/>
                        <a:ext cx="5080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489605"/>
              </p:ext>
            </p:extLst>
          </p:nvPr>
        </p:nvGraphicFramePr>
        <p:xfrm>
          <a:off x="3362488" y="5246243"/>
          <a:ext cx="172720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78" name="公式" r:id="rId28" imgW="800100" imgH="457200" progId="Equation.3">
                  <p:embed/>
                </p:oleObj>
              </mc:Choice>
              <mc:Fallback>
                <p:oleObj name="公式" r:id="rId28" imgW="800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488" y="5246243"/>
                        <a:ext cx="1727200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972221"/>
              </p:ext>
            </p:extLst>
          </p:nvPr>
        </p:nvGraphicFramePr>
        <p:xfrm>
          <a:off x="5580755" y="5733256"/>
          <a:ext cx="5198533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79" name="公式" r:id="rId30" imgW="2146300" imgH="533400" progId="Equation.3">
                  <p:embed/>
                </p:oleObj>
              </mc:Choice>
              <mc:Fallback>
                <p:oleObj name="公式" r:id="rId30" imgW="21463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755" y="5733256"/>
                        <a:ext cx="5198533" cy="966788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C0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Group 4"/>
          <p:cNvGrpSpPr>
            <a:grpSpLocks/>
          </p:cNvGrpSpPr>
          <p:nvPr/>
        </p:nvGrpSpPr>
        <p:grpSpPr bwMode="auto">
          <a:xfrm>
            <a:off x="9371384" y="2716560"/>
            <a:ext cx="1828800" cy="1143000"/>
            <a:chOff x="4176" y="2880"/>
            <a:chExt cx="1152" cy="768"/>
          </a:xfrm>
        </p:grpSpPr>
        <p:sp>
          <p:nvSpPr>
            <p:cNvPr id="43" name="AutoShape 5"/>
            <p:cNvSpPr>
              <a:spLocks noChangeArrowheads="1"/>
            </p:cNvSpPr>
            <p:nvPr/>
          </p:nvSpPr>
          <p:spPr bwMode="auto">
            <a:xfrm flipV="1">
              <a:off x="4176" y="2880"/>
              <a:ext cx="1152" cy="768"/>
            </a:xfrm>
            <a:custGeom>
              <a:avLst/>
              <a:gdLst>
                <a:gd name="T0" fmla="*/ 944 w 21600"/>
                <a:gd name="T1" fmla="*/ 384 h 21600"/>
                <a:gd name="T2" fmla="*/ 576 w 21600"/>
                <a:gd name="T3" fmla="*/ 768 h 21600"/>
                <a:gd name="T4" fmla="*/ 208 w 21600"/>
                <a:gd name="T5" fmla="*/ 384 h 21600"/>
                <a:gd name="T6" fmla="*/ 57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5700 w 21600"/>
                <a:gd name="T13" fmla="*/ 5709 h 21600"/>
                <a:gd name="T14" fmla="*/ 15900 w 21600"/>
                <a:gd name="T15" fmla="*/ 1589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7818" y="21600"/>
                  </a:lnTo>
                  <a:lnTo>
                    <a:pt x="13782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AutoShape 6"/>
            <p:cNvSpPr>
              <a:spLocks noChangeArrowheads="1"/>
            </p:cNvSpPr>
            <p:nvPr/>
          </p:nvSpPr>
          <p:spPr bwMode="auto">
            <a:xfrm flipH="1" flipV="1">
              <a:off x="4896" y="2880"/>
              <a:ext cx="432" cy="768"/>
            </a:xfrm>
            <a:prstGeom prst="rtTriangle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" name="Group 7"/>
          <p:cNvGrpSpPr>
            <a:grpSpLocks/>
          </p:cNvGrpSpPr>
          <p:nvPr/>
        </p:nvGrpSpPr>
        <p:grpSpPr bwMode="auto">
          <a:xfrm>
            <a:off x="8990384" y="1421160"/>
            <a:ext cx="1676400" cy="1295400"/>
            <a:chOff x="3936" y="2064"/>
            <a:chExt cx="1056" cy="816"/>
          </a:xfrm>
        </p:grpSpPr>
        <p:sp>
          <p:nvSpPr>
            <p:cNvPr id="46" name="AutoShape 8"/>
            <p:cNvSpPr>
              <a:spLocks noChangeArrowheads="1"/>
            </p:cNvSpPr>
            <p:nvPr/>
          </p:nvSpPr>
          <p:spPr bwMode="auto">
            <a:xfrm>
              <a:off x="3936" y="2064"/>
              <a:ext cx="1056" cy="816"/>
            </a:xfrm>
            <a:custGeom>
              <a:avLst/>
              <a:gdLst>
                <a:gd name="T0" fmla="*/ 843 w 21600"/>
                <a:gd name="T1" fmla="*/ 408 h 21600"/>
                <a:gd name="T2" fmla="*/ 528 w 21600"/>
                <a:gd name="T3" fmla="*/ 816 h 21600"/>
                <a:gd name="T4" fmla="*/ 213 w 21600"/>
                <a:gd name="T5" fmla="*/ 408 h 21600"/>
                <a:gd name="T6" fmla="*/ 52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6157 w 21600"/>
                <a:gd name="T13" fmla="*/ 6168 h 21600"/>
                <a:gd name="T14" fmla="*/ 15443 w 21600"/>
                <a:gd name="T15" fmla="*/ 1543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734" y="21600"/>
                  </a:lnTo>
                  <a:lnTo>
                    <a:pt x="1286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AutoShape 9"/>
            <p:cNvSpPr>
              <a:spLocks noChangeArrowheads="1"/>
            </p:cNvSpPr>
            <p:nvPr/>
          </p:nvSpPr>
          <p:spPr bwMode="auto">
            <a:xfrm>
              <a:off x="3936" y="2064"/>
              <a:ext cx="432" cy="816"/>
            </a:xfrm>
            <a:prstGeom prst="rtTriangle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" name="Group 10"/>
          <p:cNvGrpSpPr>
            <a:grpSpLocks/>
          </p:cNvGrpSpPr>
          <p:nvPr/>
        </p:nvGrpSpPr>
        <p:grpSpPr bwMode="auto">
          <a:xfrm>
            <a:off x="8990384" y="1383060"/>
            <a:ext cx="1676400" cy="1295400"/>
            <a:chOff x="3936" y="2064"/>
            <a:chExt cx="1056" cy="816"/>
          </a:xfrm>
        </p:grpSpPr>
        <p:sp>
          <p:nvSpPr>
            <p:cNvPr id="49" name="AutoShape 11"/>
            <p:cNvSpPr>
              <a:spLocks noChangeArrowheads="1"/>
            </p:cNvSpPr>
            <p:nvPr/>
          </p:nvSpPr>
          <p:spPr bwMode="auto">
            <a:xfrm>
              <a:off x="3936" y="2064"/>
              <a:ext cx="1056" cy="816"/>
            </a:xfrm>
            <a:custGeom>
              <a:avLst/>
              <a:gdLst>
                <a:gd name="T0" fmla="*/ 843 w 21600"/>
                <a:gd name="T1" fmla="*/ 408 h 21600"/>
                <a:gd name="T2" fmla="*/ 528 w 21600"/>
                <a:gd name="T3" fmla="*/ 816 h 21600"/>
                <a:gd name="T4" fmla="*/ 213 w 21600"/>
                <a:gd name="T5" fmla="*/ 408 h 21600"/>
                <a:gd name="T6" fmla="*/ 52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6157 w 21600"/>
                <a:gd name="T13" fmla="*/ 6168 h 21600"/>
                <a:gd name="T14" fmla="*/ 15443 w 21600"/>
                <a:gd name="T15" fmla="*/ 1543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8734" y="21600"/>
                  </a:lnTo>
                  <a:lnTo>
                    <a:pt x="1286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AutoShape 12"/>
            <p:cNvSpPr>
              <a:spLocks noChangeArrowheads="1"/>
            </p:cNvSpPr>
            <p:nvPr/>
          </p:nvSpPr>
          <p:spPr bwMode="auto">
            <a:xfrm>
              <a:off x="3936" y="2064"/>
              <a:ext cx="432" cy="816"/>
            </a:xfrm>
            <a:prstGeom prst="rtTriangle">
              <a:avLst/>
            </a:prstGeom>
            <a:solidFill>
              <a:srgbClr val="66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" name="Text Box 19"/>
          <p:cNvSpPr txBox="1">
            <a:spLocks noChangeArrowheads="1"/>
          </p:cNvSpPr>
          <p:nvPr/>
        </p:nvSpPr>
        <p:spPr bwMode="auto">
          <a:xfrm>
            <a:off x="10438184" y="2030760"/>
            <a:ext cx="466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2000" i="1"/>
              <a:t>zy</a:t>
            </a:r>
            <a:r>
              <a:rPr lang="en-US" altLang="zh-CN" sz="2000"/>
              <a:t>=</a:t>
            </a:r>
            <a:r>
              <a:rPr lang="en-US" altLang="zh-CN" sz="2000" i="1"/>
              <a:t>x</a:t>
            </a:r>
            <a:endParaRPr lang="en-US" altLang="zh-CN" sz="1600"/>
          </a:p>
        </p:txBody>
      </p:sp>
      <p:grpSp>
        <p:nvGrpSpPr>
          <p:cNvPr id="52" name="Group 20"/>
          <p:cNvGrpSpPr>
            <a:grpSpLocks/>
          </p:cNvGrpSpPr>
          <p:nvPr/>
        </p:nvGrpSpPr>
        <p:grpSpPr bwMode="auto">
          <a:xfrm>
            <a:off x="9358684" y="2703860"/>
            <a:ext cx="1828800" cy="1181100"/>
            <a:chOff x="4176" y="2880"/>
            <a:chExt cx="1152" cy="768"/>
          </a:xfrm>
        </p:grpSpPr>
        <p:sp>
          <p:nvSpPr>
            <p:cNvPr id="53" name="AutoShape 21"/>
            <p:cNvSpPr>
              <a:spLocks noChangeArrowheads="1"/>
            </p:cNvSpPr>
            <p:nvPr/>
          </p:nvSpPr>
          <p:spPr bwMode="auto">
            <a:xfrm flipV="1">
              <a:off x="4176" y="2880"/>
              <a:ext cx="1152" cy="768"/>
            </a:xfrm>
            <a:custGeom>
              <a:avLst/>
              <a:gdLst>
                <a:gd name="T0" fmla="*/ 944 w 21600"/>
                <a:gd name="T1" fmla="*/ 384 h 21600"/>
                <a:gd name="T2" fmla="*/ 576 w 21600"/>
                <a:gd name="T3" fmla="*/ 768 h 21600"/>
                <a:gd name="T4" fmla="*/ 208 w 21600"/>
                <a:gd name="T5" fmla="*/ 384 h 21600"/>
                <a:gd name="T6" fmla="*/ 57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5700 w 21600"/>
                <a:gd name="T13" fmla="*/ 5709 h 21600"/>
                <a:gd name="T14" fmla="*/ 15900 w 21600"/>
                <a:gd name="T15" fmla="*/ 1589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7818" y="21600"/>
                  </a:lnTo>
                  <a:lnTo>
                    <a:pt x="13782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AutoShape 22"/>
            <p:cNvSpPr>
              <a:spLocks noChangeArrowheads="1"/>
            </p:cNvSpPr>
            <p:nvPr/>
          </p:nvSpPr>
          <p:spPr bwMode="auto">
            <a:xfrm flipH="1" flipV="1">
              <a:off x="4896" y="2880"/>
              <a:ext cx="432" cy="768"/>
            </a:xfrm>
            <a:prstGeom prst="rtTriangle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" name="Group 42"/>
          <p:cNvGrpSpPr>
            <a:grpSpLocks/>
          </p:cNvGrpSpPr>
          <p:nvPr/>
        </p:nvGrpSpPr>
        <p:grpSpPr bwMode="auto">
          <a:xfrm>
            <a:off x="8952284" y="2640360"/>
            <a:ext cx="2400300" cy="304800"/>
            <a:chOff x="3912" y="2304"/>
            <a:chExt cx="1512" cy="192"/>
          </a:xfrm>
        </p:grpSpPr>
        <p:sp>
          <p:nvSpPr>
            <p:cNvPr id="56" name="Text Box 24"/>
            <p:cNvSpPr txBox="1">
              <a:spLocks noChangeArrowheads="1"/>
            </p:cNvSpPr>
            <p:nvPr/>
          </p:nvSpPr>
          <p:spPr bwMode="auto">
            <a:xfrm>
              <a:off x="5280" y="2304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/>
                <a:t>x</a:t>
              </a:r>
              <a:endParaRPr lang="en-US" altLang="zh-CN" sz="1600"/>
            </a:p>
          </p:txBody>
        </p:sp>
        <p:sp>
          <p:nvSpPr>
            <p:cNvPr id="57" name="Line 25"/>
            <p:cNvSpPr>
              <a:spLocks noChangeShapeType="1"/>
            </p:cNvSpPr>
            <p:nvPr/>
          </p:nvSpPr>
          <p:spPr bwMode="auto">
            <a:xfrm>
              <a:off x="3912" y="2337"/>
              <a:ext cx="15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8" name="Group 43"/>
          <p:cNvGrpSpPr>
            <a:grpSpLocks/>
          </p:cNvGrpSpPr>
          <p:nvPr/>
        </p:nvGrpSpPr>
        <p:grpSpPr bwMode="auto">
          <a:xfrm>
            <a:off x="9980984" y="1268760"/>
            <a:ext cx="188913" cy="2362200"/>
            <a:chOff x="4560" y="1440"/>
            <a:chExt cx="119" cy="1488"/>
          </a:xfrm>
        </p:grpSpPr>
        <p:sp>
          <p:nvSpPr>
            <p:cNvPr id="59" name="Line 28"/>
            <p:cNvSpPr>
              <a:spLocks noChangeShapeType="1"/>
            </p:cNvSpPr>
            <p:nvPr/>
          </p:nvSpPr>
          <p:spPr bwMode="auto">
            <a:xfrm flipV="1">
              <a:off x="4560" y="1440"/>
              <a:ext cx="0" cy="1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Text Box 29"/>
            <p:cNvSpPr txBox="1">
              <a:spLocks noChangeArrowheads="1"/>
            </p:cNvSpPr>
            <p:nvPr/>
          </p:nvSpPr>
          <p:spPr bwMode="auto">
            <a:xfrm>
              <a:off x="4608" y="1440"/>
              <a:ext cx="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i="1"/>
                <a:t>y</a:t>
              </a:r>
              <a:endParaRPr lang="en-US" altLang="zh-CN" i="1"/>
            </a:p>
          </p:txBody>
        </p:sp>
      </p:grpSp>
      <p:sp>
        <p:nvSpPr>
          <p:cNvPr id="61" name="Line 30"/>
          <p:cNvSpPr>
            <a:spLocks noChangeShapeType="1"/>
          </p:cNvSpPr>
          <p:nvPr/>
        </p:nvSpPr>
        <p:spPr bwMode="auto">
          <a:xfrm flipH="1">
            <a:off x="9371384" y="1421160"/>
            <a:ext cx="1295400" cy="2438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43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build="p" autoUpdateAnimBg="0"/>
      <p:bldP spid="51" grpId="0" autoUpdateAnimBg="0"/>
      <p:bldP spid="6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86616" y="683985"/>
            <a:ext cx="6777817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defRPr>
            </a:lvl1pPr>
          </a:lstStyle>
          <a:p>
            <a:r>
              <a:rPr lang="zh-CN" altLang="en-US" dirty="0" smtClean="0"/>
              <a:t>（二）</a:t>
            </a:r>
            <a:r>
              <a:rPr lang="zh-CN" altLang="en-US" dirty="0"/>
              <a:t>最大与最小值分布</a:t>
            </a:r>
            <a:r>
              <a:rPr lang="en-US" altLang="zh-CN" dirty="0"/>
              <a:t>(</a:t>
            </a:r>
            <a:r>
              <a:rPr lang="zh-CN" altLang="en-US" dirty="0"/>
              <a:t>极值分布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55574" y="2322458"/>
                <a:ext cx="29899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𝑀</m:t>
                      </m:r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zh-CN" altLang="en-US" sz="2800" b="0" i="1" smtClean="0">
                          <a:latin typeface="Cambria Math"/>
                        </a:rPr>
                        <m:t>，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322458"/>
                <a:ext cx="298992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75920" y="2322458"/>
                <a:ext cx="24805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/>
                        </a:rPr>
                        <m:t>𝑁</m:t>
                      </m:r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/>
                        </a:rPr>
                        <m:t>min</m:t>
                      </m:r>
                      <m:r>
                        <a:rPr lang="en-US" altLang="zh-CN" sz="2800" i="1">
                          <a:latin typeface="Cambria Math"/>
                        </a:rPr>
                        <m:t>⁡{</m:t>
                      </m:r>
                      <m:r>
                        <a:rPr lang="en-US" altLang="zh-CN" sz="2800" i="1">
                          <a:latin typeface="Cambria Math"/>
                        </a:rPr>
                        <m:t>𝑋</m:t>
                      </m:r>
                      <m:r>
                        <a:rPr lang="en-US" altLang="zh-CN" sz="2800" i="1">
                          <a:latin typeface="Cambria Math"/>
                        </a:rPr>
                        <m:t>,</m:t>
                      </m:r>
                      <m:r>
                        <a:rPr lang="en-US" altLang="zh-CN" sz="2800" i="1">
                          <a:latin typeface="Cambria Math"/>
                        </a:rPr>
                        <m:t>𝑌</m:t>
                      </m:r>
                      <m:r>
                        <a:rPr lang="en-US" altLang="zh-CN" sz="2800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920" y="2322458"/>
                <a:ext cx="2480551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119286" y="1537629"/>
            <a:ext cx="10065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</a:t>
            </a:r>
            <a:r>
              <a:rPr lang="zh-CN" altLang="en-US" sz="2800" b="1" dirty="0" smtClean="0"/>
              <a:t>即考察下列两类 </a:t>
            </a:r>
            <a:r>
              <a:rPr lang="en-US" altLang="zh-CN" sz="2800" b="1" i="1" dirty="0" smtClean="0"/>
              <a:t>r. v.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注意：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仅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讨论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独立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时的情况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23334"/>
              </p:ext>
            </p:extLst>
          </p:nvPr>
        </p:nvGraphicFramePr>
        <p:xfrm>
          <a:off x="1271464" y="2996952"/>
          <a:ext cx="8180091" cy="183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0" r:id="rId6" imgW="3035160" imgH="698400" progId="">
                  <p:embed/>
                </p:oleObj>
              </mc:Choice>
              <mc:Fallback>
                <p:oleObj r:id="rId6" imgW="3035160" imgH="698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464" y="2996952"/>
                        <a:ext cx="8180091" cy="183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307668" y="5169969"/>
            <a:ext cx="9688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33CC"/>
                </a:solidFill>
              </a:rPr>
              <a:t>思路：利用事件的等价关系</a:t>
            </a:r>
            <a:r>
              <a:rPr lang="zh-CN" altLang="en-US" dirty="0">
                <a:solidFill>
                  <a:srgbClr val="FF0000"/>
                </a:solidFill>
              </a:rPr>
              <a:t>先求出相应的分布函数</a:t>
            </a:r>
          </a:p>
        </p:txBody>
      </p:sp>
    </p:spTree>
    <p:extLst>
      <p:ext uri="{BB962C8B-B14F-4D97-AF65-F5344CB8AC3E}">
        <p14:creationId xmlns:p14="http://schemas.microsoft.com/office/powerpoint/2010/main" val="150384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6" name="Object 2"/>
          <p:cNvGraphicFramePr>
            <a:graphicFrameLocks noChangeAspect="1"/>
          </p:cNvGraphicFramePr>
          <p:nvPr/>
        </p:nvGraphicFramePr>
        <p:xfrm>
          <a:off x="624417" y="692150"/>
          <a:ext cx="6568016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14" r:id="rId3" imgW="1638645" imgH="215725" progId="">
                  <p:embed/>
                </p:oleObj>
              </mc:Choice>
              <mc:Fallback>
                <p:oleObj r:id="rId3" imgW="1638645" imgH="21572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417" y="692150"/>
                        <a:ext cx="6568016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7" name="Object 3"/>
          <p:cNvGraphicFramePr>
            <a:graphicFrameLocks noChangeAspect="1"/>
          </p:cNvGraphicFramePr>
          <p:nvPr/>
        </p:nvGraphicFramePr>
        <p:xfrm>
          <a:off x="814918" y="1701800"/>
          <a:ext cx="9571567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15" r:id="rId5" imgW="2401065" imgH="241295" progId="">
                  <p:embed/>
                </p:oleObj>
              </mc:Choice>
              <mc:Fallback>
                <p:oleObj r:id="rId5" imgW="2401065" imgH="24129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918" y="1701800"/>
                        <a:ext cx="9571567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8" name="Object 4"/>
          <p:cNvGraphicFramePr>
            <a:graphicFrameLocks noChangeAspect="1"/>
          </p:cNvGraphicFramePr>
          <p:nvPr/>
        </p:nvGraphicFramePr>
        <p:xfrm>
          <a:off x="2446867" y="2636838"/>
          <a:ext cx="89154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16" r:id="rId7" imgW="2350285" imgH="203120" progId="">
                  <p:embed/>
                </p:oleObj>
              </mc:Choice>
              <mc:Fallback>
                <p:oleObj r:id="rId7" imgW="2350285" imgH="2031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867" y="2636838"/>
                        <a:ext cx="89154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2736851" y="3502025"/>
          <a:ext cx="351578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17" r:id="rId9" imgW="877622" imgH="215980" progId="">
                  <p:embed/>
                </p:oleObj>
              </mc:Choice>
              <mc:Fallback>
                <p:oleObj r:id="rId9" imgW="877622" imgH="2159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851" y="3502025"/>
                        <a:ext cx="351578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6"/>
          <p:cNvGraphicFramePr>
            <a:graphicFrameLocks noChangeAspect="1"/>
          </p:cNvGraphicFramePr>
          <p:nvPr/>
        </p:nvGraphicFramePr>
        <p:xfrm>
          <a:off x="719667" y="4365625"/>
          <a:ext cx="7689851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18" r:id="rId11" imgW="1918115" imgH="215725" progId="">
                  <p:embed/>
                </p:oleObj>
              </mc:Choice>
              <mc:Fallback>
                <p:oleObj r:id="rId11" imgW="1918115" imgH="21572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667" y="4365625"/>
                        <a:ext cx="7689851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2927351" y="5229225"/>
          <a:ext cx="5145616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19" r:id="rId13" imgW="1284703" imgH="241580" progId="">
                  <p:embed/>
                </p:oleObj>
              </mc:Choice>
              <mc:Fallback>
                <p:oleObj r:id="rId13" imgW="1284703" imgH="2415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5229225"/>
                        <a:ext cx="5145616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70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08922"/>
              </p:ext>
            </p:extLst>
          </p:nvPr>
        </p:nvGraphicFramePr>
        <p:xfrm>
          <a:off x="527051" y="621060"/>
          <a:ext cx="667173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50" r:id="rId3" imgW="1664215" imgH="215725" progId="">
                  <p:embed/>
                </p:oleObj>
              </mc:Choice>
              <mc:Fallback>
                <p:oleObj r:id="rId3" imgW="1664215" imgH="21572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1" y="621060"/>
                        <a:ext cx="667173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1" name="Object 3"/>
          <p:cNvGraphicFramePr>
            <a:graphicFrameLocks noChangeAspect="1"/>
          </p:cNvGraphicFramePr>
          <p:nvPr/>
        </p:nvGraphicFramePr>
        <p:xfrm>
          <a:off x="719667" y="1341439"/>
          <a:ext cx="957156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51" r:id="rId5" imgW="2401065" imgH="241295" progId="">
                  <p:embed/>
                </p:oleObj>
              </mc:Choice>
              <mc:Fallback>
                <p:oleObj r:id="rId5" imgW="2401065" imgH="24129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667" y="1341439"/>
                        <a:ext cx="9571567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2351618" y="2852739"/>
          <a:ext cx="5490633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52" r:id="rId7" imgW="1449843" imgH="432321" progId="">
                  <p:embed/>
                </p:oleObj>
              </mc:Choice>
              <mc:Fallback>
                <p:oleObj r:id="rId7" imgW="1449843" imgH="43232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618" y="2852739"/>
                        <a:ext cx="5490633" cy="122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2256367" y="4076700"/>
          <a:ext cx="6421967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53" r:id="rId9" imgW="1602724" imgH="215980" progId="">
                  <p:embed/>
                </p:oleObj>
              </mc:Choice>
              <mc:Fallback>
                <p:oleObj r:id="rId9" imgW="1602724" imgH="2159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6367" y="4076700"/>
                        <a:ext cx="6421967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1102785" y="4797425"/>
          <a:ext cx="7639049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54" r:id="rId11" imgW="1905510" imgH="215725" progId="">
                  <p:embed/>
                </p:oleObj>
              </mc:Choice>
              <mc:Fallback>
                <p:oleObj r:id="rId11" imgW="1905510" imgH="21572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2785" y="4797425"/>
                        <a:ext cx="7639049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2351618" y="2133600"/>
          <a:ext cx="5670549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55" r:id="rId13" imgW="1424603" imgH="203360" progId="">
                  <p:embed/>
                </p:oleObj>
              </mc:Choice>
              <mc:Fallback>
                <p:oleObj r:id="rId13" imgW="1424603" imgH="203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618" y="2133600"/>
                        <a:ext cx="5670549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6" name="Object 8"/>
          <p:cNvGraphicFramePr>
            <a:graphicFrameLocks noChangeAspect="1"/>
          </p:cNvGraphicFramePr>
          <p:nvPr/>
        </p:nvGraphicFramePr>
        <p:xfrm>
          <a:off x="1488017" y="5589588"/>
          <a:ext cx="810048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56" r:id="rId15" imgW="2020035" imgH="241295" progId="">
                  <p:embed/>
                </p:oleObj>
              </mc:Choice>
              <mc:Fallback>
                <p:oleObj r:id="rId15" imgW="2020035" imgH="24129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8017" y="5589588"/>
                        <a:ext cx="810048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735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075267" y="1557339"/>
            <a:ext cx="10972800" cy="2797175"/>
          </a:xfrm>
          <a:prstGeom prst="rect">
            <a:avLst/>
          </a:prstGeom>
          <a:solidFill>
            <a:schemeClr val="accent1">
              <a:alpha val="19000"/>
            </a:schemeClr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zh-CN" sz="2800" dirty="0">
                <a:solidFill>
                  <a:srgbClr val="996633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设</a:t>
            </a:r>
            <a:r>
              <a:rPr lang="en-US" altLang="zh-CN" sz="28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lang="en-US" altLang="zh-CN" sz="2800" i="1" dirty="0" err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aseline="-25000" dirty="0" err="1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zh-CN" sz="2800" dirty="0">
                <a:latin typeface="Times New Roman" pitchFamily="18" charset="0"/>
                <a:ea typeface="楷体_GB2312" pitchFamily="49" charset="-122"/>
              </a:rPr>
              <a:t>相互独立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zh-CN" altLang="zh-CN" sz="2800" dirty="0">
                <a:latin typeface="Times New Roman" pitchFamily="18" charset="0"/>
                <a:ea typeface="楷体_GB2312" pitchFamily="49" charset="-122"/>
              </a:rPr>
              <a:t>其分布函数分别为</a:t>
            </a:r>
            <a:endParaRPr lang="zh-CN" altLang="en-US" sz="2800" dirty="0">
              <a:latin typeface="Times New Roman" pitchFamily="18" charset="0"/>
              <a:ea typeface="楷体_GB2312" pitchFamily="49" charset="-122"/>
            </a:endParaRPr>
          </a:p>
          <a:p>
            <a:pPr algn="l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zh-CN" sz="2800" i="1" dirty="0"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800" baseline="-250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), </a:t>
            </a:r>
            <a:r>
              <a:rPr lang="en-US" altLang="zh-CN" sz="2800" i="1" dirty="0"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800" baseline="-25000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), …, </a:t>
            </a:r>
            <a:r>
              <a:rPr lang="en-US" altLang="zh-CN" sz="2800" i="1" dirty="0" err="1"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800" baseline="-25000" dirty="0" err="1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i="1" dirty="0" err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aseline="-25000" dirty="0" err="1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，记</a:t>
            </a:r>
            <a:endParaRPr lang="zh-CN" altLang="zh-CN" sz="2800" dirty="0">
              <a:latin typeface="Times New Roman" pitchFamily="18" charset="0"/>
              <a:ea typeface="楷体_GB2312" pitchFamily="49" charset="-122"/>
            </a:endParaRP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zh-CN" sz="2800" i="1" dirty="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max{</a:t>
            </a:r>
            <a:r>
              <a:rPr lang="en-US" altLang="zh-CN" sz="28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lang="en-US" altLang="zh-CN" sz="2800" i="1" dirty="0" err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aseline="-25000" dirty="0" err="1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 },  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zh-CN" sz="2800" i="1" dirty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min{</a:t>
            </a:r>
            <a:r>
              <a:rPr lang="en-US" altLang="zh-CN" sz="28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lang="en-US" altLang="zh-CN" sz="2800" i="1" dirty="0" err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aseline="-25000" dirty="0" err="1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 }</a:t>
            </a:r>
          </a:p>
          <a:p>
            <a:pPr algn="l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则</a:t>
            </a:r>
            <a:r>
              <a:rPr lang="en-US" altLang="zh-CN" sz="2800" i="1" dirty="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zh-CN" sz="2800" dirty="0"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sz="2800" i="1" dirty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zh-CN" sz="2800" dirty="0">
                <a:latin typeface="Times New Roman" pitchFamily="18" charset="0"/>
                <a:ea typeface="楷体_GB2312" pitchFamily="49" charset="-122"/>
              </a:rPr>
              <a:t>的分布函数分别为：</a:t>
            </a:r>
            <a:r>
              <a:rPr lang="zh-CN" altLang="en-US" sz="2800" b="0" dirty="0">
                <a:latin typeface="Times New Roman" pitchFamily="18" charset="0"/>
                <a:ea typeface="楷体_GB2312" pitchFamily="49" charset="-122"/>
              </a:rPr>
              <a:t>    </a:t>
            </a:r>
            <a:endParaRPr lang="zh-CN" altLang="en-US" sz="2800" b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119968" y="4508501"/>
            <a:ext cx="4992257" cy="531813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F</a:t>
            </a:r>
            <a:r>
              <a:rPr lang="en-US" altLang="zh-CN" sz="2800" i="1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z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＝</a:t>
            </a: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F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z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) … </a:t>
            </a:r>
            <a:r>
              <a:rPr lang="en-US" altLang="zh-CN" sz="2800" i="1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F</a:t>
            </a:r>
            <a:r>
              <a:rPr lang="en-US" altLang="zh-CN" sz="2800" baseline="-25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z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019261"/>
              </p:ext>
            </p:extLst>
          </p:nvPr>
        </p:nvGraphicFramePr>
        <p:xfrm>
          <a:off x="3133876" y="5229200"/>
          <a:ext cx="497840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2" name="Equation" r:id="rId3" imgW="1638000" imgH="431640" progId="Equation.DSMT4">
                  <p:embed/>
                </p:oleObj>
              </mc:Choice>
              <mc:Fallback>
                <p:oleObj name="Equation" r:id="rId3" imgW="1638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876" y="5229200"/>
                        <a:ext cx="4978400" cy="982662"/>
                      </a:xfrm>
                      <a:prstGeom prst="rect">
                        <a:avLst/>
                      </a:prstGeom>
                      <a:solidFill>
                        <a:srgbClr val="002060">
                          <a:alpha val="90000"/>
                        </a:srgbClr>
                      </a:solidFill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096433" y="836712"/>
            <a:ext cx="1447800" cy="528638"/>
          </a:xfrm>
          <a:prstGeom prst="rect">
            <a:avLst/>
          </a:prstGeom>
          <a:solidFill>
            <a:schemeClr val="accent2">
              <a:alpha val="32000"/>
            </a:schemeClr>
          </a:solidFill>
          <a:ln w="9525" algn="ctr">
            <a:solidFill>
              <a:schemeClr val="folHlink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800">
                <a:solidFill>
                  <a:srgbClr val="0000CC"/>
                </a:solidFill>
                <a:latin typeface="Arial" pitchFamily="34" charset="0"/>
                <a:ea typeface="楷体_GB2312" pitchFamily="1" charset="-122"/>
              </a:rPr>
              <a:t>推广</a:t>
            </a:r>
          </a:p>
        </p:txBody>
      </p:sp>
    </p:spTree>
    <p:extLst>
      <p:ext uri="{BB962C8B-B14F-4D97-AF65-F5344CB8AC3E}">
        <p14:creationId xmlns:p14="http://schemas.microsoft.com/office/powerpoint/2010/main" val="257525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0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Text Box 2"/>
          <p:cNvSpPr txBox="1">
            <a:spLocks noChangeArrowheads="1"/>
          </p:cNvSpPr>
          <p:nvPr/>
        </p:nvSpPr>
        <p:spPr bwMode="auto">
          <a:xfrm>
            <a:off x="1032768" y="838200"/>
            <a:ext cx="10679856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1" charset="-122"/>
              </a:rPr>
              <a:t>特别地，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当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1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…, </a:t>
            </a:r>
            <a:r>
              <a:rPr lang="en-US" altLang="zh-CN" sz="2800" i="1" dirty="0" err="1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baseline="-25000" dirty="0" err="1">
                <a:latin typeface="Times New Roman" pitchFamily="18" charset="0"/>
                <a:ea typeface="楷体_GB2312" pitchFamily="1" charset="-122"/>
              </a:rPr>
              <a:t>n</a:t>
            </a:r>
            <a:r>
              <a:rPr lang="zh-CN" altLang="zh-CN" sz="2800" dirty="0">
                <a:latin typeface="Times New Roman" pitchFamily="18" charset="0"/>
                <a:ea typeface="楷体_GB2312" pitchFamily="1" charset="-122"/>
              </a:rPr>
              <a:t>独立同分布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（</a:t>
            </a:r>
            <a:r>
              <a:rPr lang="zh-CN" altLang="zh-CN" sz="2800" dirty="0">
                <a:latin typeface="Times New Roman" pitchFamily="18" charset="0"/>
                <a:ea typeface="楷体_GB2312" pitchFamily="1" charset="-122"/>
              </a:rPr>
              <a:t>分布函数相同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）</a:t>
            </a:r>
            <a:r>
              <a:rPr lang="zh-CN" altLang="zh-CN" sz="2800" dirty="0">
                <a:latin typeface="Times New Roman" pitchFamily="18" charset="0"/>
                <a:ea typeface="楷体_GB2312" pitchFamily="1" charset="-122"/>
              </a:rPr>
              <a:t>时，则有</a:t>
            </a:r>
          </a:p>
          <a:p>
            <a:pPr algn="l">
              <a:spcBef>
                <a:spcPct val="50000"/>
              </a:spcBef>
            </a:pPr>
            <a:r>
              <a:rPr lang="zh-CN" altLang="zh-CN" sz="2800" b="0" dirty="0">
                <a:latin typeface="Arial" pitchFamily="34" charset="0"/>
                <a:ea typeface="宋体" pitchFamily="2" charset="-122"/>
              </a:rPr>
              <a:t>                   </a:t>
            </a: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F</a:t>
            </a:r>
            <a:r>
              <a:rPr lang="en-US" altLang="zh-CN" sz="2800" i="1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z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＝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[</a:t>
            </a: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F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z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)]</a:t>
            </a:r>
            <a:r>
              <a:rPr lang="en-US" altLang="zh-CN" sz="2800" i="1" baseline="50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                   </a:t>
            </a: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F</a:t>
            </a:r>
            <a:r>
              <a:rPr lang="en-US" altLang="zh-CN" sz="2800" i="1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z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＝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－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[1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－</a:t>
            </a: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F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z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)]</a:t>
            </a:r>
            <a:r>
              <a:rPr lang="en-US" altLang="zh-CN" sz="2800" i="1" baseline="50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800" b="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.</a:t>
            </a:r>
          </a:p>
          <a:p>
            <a:pPr algn="l">
              <a:spcBef>
                <a:spcPct val="50000"/>
              </a:spcBef>
            </a:pPr>
            <a:endParaRPr lang="en-US" altLang="zh-CN" sz="2800" b="0" dirty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1" charset="-122"/>
              </a:rPr>
              <a:t>进一步</a:t>
            </a:r>
            <a:r>
              <a:rPr lang="zh-CN" altLang="zh-CN" sz="2800" dirty="0">
                <a:solidFill>
                  <a:srgbClr val="FF0000"/>
                </a:solidFill>
                <a:latin typeface="Times New Roman" pitchFamily="18" charset="0"/>
                <a:ea typeface="楷体_GB2312" pitchFamily="1" charset="-122"/>
              </a:rPr>
              <a:t>地，</a:t>
            </a:r>
            <a:r>
              <a:rPr lang="zh-CN" altLang="zh-CN" sz="2800" dirty="0">
                <a:latin typeface="Times New Roman" pitchFamily="18" charset="0"/>
                <a:ea typeface="楷体_GB2312" pitchFamily="1" charset="-122"/>
              </a:rPr>
              <a:t>若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1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…, </a:t>
            </a:r>
            <a:r>
              <a:rPr lang="en-US" altLang="zh-CN" sz="2800" i="1" dirty="0" err="1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baseline="-25000" dirty="0" err="1">
                <a:latin typeface="Times New Roman" pitchFamily="18" charset="0"/>
                <a:ea typeface="楷体_GB2312" pitchFamily="1" charset="-122"/>
              </a:rPr>
              <a:t>n</a:t>
            </a:r>
            <a:r>
              <a:rPr lang="zh-CN" altLang="zh-CN" sz="2800" dirty="0">
                <a:latin typeface="Times New Roman" pitchFamily="18" charset="0"/>
                <a:ea typeface="楷体_GB2312" pitchFamily="1" charset="-122"/>
              </a:rPr>
              <a:t>独立且具相同的密度函数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f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 (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)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，</a:t>
            </a:r>
            <a:r>
              <a:rPr lang="zh-CN" altLang="zh-CN" sz="2800" dirty="0">
                <a:latin typeface="Times New Roman" pitchFamily="18" charset="0"/>
                <a:ea typeface="楷体_GB2312" pitchFamily="1" charset="-122"/>
              </a:rPr>
              <a:t>则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M</a:t>
            </a:r>
            <a:r>
              <a:rPr lang="zh-CN" altLang="zh-CN" sz="2800" dirty="0">
                <a:latin typeface="Times New Roman" pitchFamily="18" charset="0"/>
                <a:ea typeface="楷体_GB2312" pitchFamily="1" charset="-122"/>
              </a:rPr>
              <a:t>和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N</a:t>
            </a:r>
            <a:r>
              <a:rPr lang="zh-CN" altLang="zh-CN" sz="2800" dirty="0">
                <a:latin typeface="Times New Roman" pitchFamily="18" charset="0"/>
                <a:ea typeface="楷体_GB2312" pitchFamily="1" charset="-122"/>
              </a:rPr>
              <a:t>的密度函数分别由以下二式表出</a:t>
            </a:r>
          </a:p>
          <a:p>
            <a:pPr algn="l">
              <a:spcBef>
                <a:spcPct val="50000"/>
              </a:spcBef>
            </a:pPr>
            <a:r>
              <a:rPr lang="zh-CN" altLang="zh-CN" sz="2800" b="0" dirty="0">
                <a:latin typeface="Arial" pitchFamily="34" charset="0"/>
                <a:ea typeface="宋体" pitchFamily="2" charset="-122"/>
              </a:rPr>
              <a:t>                  </a:t>
            </a:r>
            <a:r>
              <a:rPr lang="zh-CN" altLang="zh-CN" sz="2800" b="0" i="1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i="1" dirty="0" err="1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f</a:t>
            </a:r>
            <a:r>
              <a:rPr lang="en-US" altLang="zh-CN" sz="2800" i="1" baseline="-25000" dirty="0" err="1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M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z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＝</a:t>
            </a: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n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[</a:t>
            </a: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F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z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)]</a:t>
            </a:r>
            <a:r>
              <a:rPr lang="en-US" altLang="zh-CN" sz="2800" i="1" baseline="500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n</a:t>
            </a:r>
            <a:r>
              <a:rPr lang="zh-CN" altLang="en-US" sz="2800" baseline="500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－</a:t>
            </a:r>
            <a:r>
              <a:rPr lang="en-US" altLang="zh-CN" sz="2800" baseline="500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1</a:t>
            </a: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f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 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z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；</a:t>
            </a:r>
          </a:p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                   </a:t>
            </a:r>
            <a:r>
              <a:rPr lang="en-US" altLang="zh-CN" sz="2800" i="1" dirty="0" err="1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f</a:t>
            </a:r>
            <a:r>
              <a:rPr lang="en-US" altLang="zh-CN" sz="2800" i="1" baseline="-25000" dirty="0" err="1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N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z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＝</a:t>
            </a: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n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[1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－</a:t>
            </a: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F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z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)]</a:t>
            </a:r>
            <a:r>
              <a:rPr lang="en-US" altLang="zh-CN" sz="2800" i="1" baseline="500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n</a:t>
            </a:r>
            <a:r>
              <a:rPr lang="zh-CN" altLang="en-US" sz="2800" baseline="500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－</a:t>
            </a:r>
            <a:r>
              <a:rPr lang="en-US" altLang="zh-CN" sz="2800" baseline="500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1</a:t>
            </a: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f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 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z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).</a:t>
            </a:r>
            <a:r>
              <a:rPr lang="en-US" altLang="zh-CN" b="0" dirty="0">
                <a:solidFill>
                  <a:srgbClr val="0000FF"/>
                </a:solidFill>
                <a:latin typeface="Arial" pitchFamily="34" charset="0"/>
                <a:ea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7552185"/>
      </p:ext>
    </p:extLst>
  </p:cSld>
  <p:clrMapOvr>
    <a:masterClrMapping/>
  </p:clrMapOvr>
  <p:transition spd="med">
    <p:zo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75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75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759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759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759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759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0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44"/>
          <p:cNvSpPr>
            <a:spLocks noChangeArrowheads="1"/>
          </p:cNvSpPr>
          <p:nvPr/>
        </p:nvSpPr>
        <p:spPr bwMode="auto">
          <a:xfrm>
            <a:off x="8591551" y="4287026"/>
            <a:ext cx="181822" cy="371513"/>
          </a:xfrm>
          <a:prstGeom prst="rect">
            <a:avLst/>
          </a:prstGeom>
          <a:solidFill>
            <a:schemeClr val="accent1">
              <a:alpha val="15000"/>
            </a:schemeClr>
          </a:solidFill>
          <a:ln w="9525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60834" name="Text Box 2"/>
          <p:cNvSpPr txBox="1">
            <a:spLocks noChangeArrowheads="1"/>
          </p:cNvSpPr>
          <p:nvPr/>
        </p:nvSpPr>
        <p:spPr bwMode="auto">
          <a:xfrm>
            <a:off x="662140" y="620688"/>
            <a:ext cx="10850033" cy="233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设系统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L</a:t>
            </a:r>
            <a:r>
              <a:rPr lang="zh-CN" altLang="zh-CN" sz="2800" dirty="0">
                <a:latin typeface="Times New Roman" pitchFamily="18" charset="0"/>
                <a:ea typeface="楷体_GB2312" pitchFamily="1" charset="-122"/>
              </a:rPr>
              <a:t>由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两个相互独立的子系统 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L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1 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  L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2 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联结而成，联结的方式分别为  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(i)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串联，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(ii)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并联，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(iii) 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备用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(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当系统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L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1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损坏时，系统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L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 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开始工作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)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，如右图。设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L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1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，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L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2 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的寿命分别为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，已知它们的概率密度分别为</a:t>
            </a:r>
          </a:p>
        </p:txBody>
      </p:sp>
      <p:graphicFrame>
        <p:nvGraphicFramePr>
          <p:cNvPr id="7608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732418"/>
              </p:ext>
            </p:extLst>
          </p:nvPr>
        </p:nvGraphicFramePr>
        <p:xfrm>
          <a:off x="1775521" y="2870622"/>
          <a:ext cx="5137151" cy="221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6" name="Equation" r:id="rId3" imgW="1752600" imgH="990600" progId="Equation.DSMT4">
                  <p:embed/>
                </p:oleObj>
              </mc:Choice>
              <mc:Fallback>
                <p:oleObj name="Equation" r:id="rId3" imgW="1752600" imgH="990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1" y="2870622"/>
                        <a:ext cx="5137151" cy="221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0837" name="Rectangle 5"/>
          <p:cNvSpPr>
            <a:spLocks noChangeArrowheads="1"/>
          </p:cNvSpPr>
          <p:nvPr/>
        </p:nvSpPr>
        <p:spPr bwMode="auto">
          <a:xfrm>
            <a:off x="9245600" y="2882900"/>
            <a:ext cx="6096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0838" name="Text Box 6"/>
          <p:cNvSpPr txBox="1">
            <a:spLocks noChangeArrowheads="1"/>
          </p:cNvSpPr>
          <p:nvPr/>
        </p:nvSpPr>
        <p:spPr bwMode="auto">
          <a:xfrm>
            <a:off x="9359900" y="2852739"/>
            <a:ext cx="71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X</a:t>
            </a:r>
          </a:p>
        </p:txBody>
      </p:sp>
      <p:sp>
        <p:nvSpPr>
          <p:cNvPr id="760839" name="Rectangle 7"/>
          <p:cNvSpPr>
            <a:spLocks noChangeArrowheads="1"/>
          </p:cNvSpPr>
          <p:nvPr/>
        </p:nvSpPr>
        <p:spPr bwMode="auto">
          <a:xfrm>
            <a:off x="10363200" y="2882900"/>
            <a:ext cx="6096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0840" name="Line 8"/>
          <p:cNvSpPr>
            <a:spLocks noChangeShapeType="1"/>
          </p:cNvSpPr>
          <p:nvPr/>
        </p:nvSpPr>
        <p:spPr bwMode="auto">
          <a:xfrm>
            <a:off x="8737600" y="3111500"/>
            <a:ext cx="508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0841" name="Line 9"/>
          <p:cNvSpPr>
            <a:spLocks noChangeShapeType="1"/>
          </p:cNvSpPr>
          <p:nvPr/>
        </p:nvSpPr>
        <p:spPr bwMode="auto">
          <a:xfrm>
            <a:off x="10972800" y="3111500"/>
            <a:ext cx="508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0842" name="Line 10"/>
          <p:cNvSpPr>
            <a:spLocks noChangeShapeType="1"/>
          </p:cNvSpPr>
          <p:nvPr/>
        </p:nvSpPr>
        <p:spPr bwMode="auto">
          <a:xfrm>
            <a:off x="9855200" y="3111500"/>
            <a:ext cx="508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0843" name="Line 11"/>
          <p:cNvSpPr>
            <a:spLocks noChangeShapeType="1"/>
          </p:cNvSpPr>
          <p:nvPr/>
        </p:nvSpPr>
        <p:spPr bwMode="auto">
          <a:xfrm>
            <a:off x="8737600" y="4178300"/>
            <a:ext cx="1117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0844" name="Rectangle 12"/>
          <p:cNvSpPr>
            <a:spLocks noChangeArrowheads="1"/>
          </p:cNvSpPr>
          <p:nvPr/>
        </p:nvSpPr>
        <p:spPr bwMode="auto">
          <a:xfrm>
            <a:off x="9855200" y="3949700"/>
            <a:ext cx="6096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0845" name="Text Box 13"/>
          <p:cNvSpPr txBox="1">
            <a:spLocks noChangeArrowheads="1"/>
          </p:cNvSpPr>
          <p:nvPr/>
        </p:nvSpPr>
        <p:spPr bwMode="auto">
          <a:xfrm>
            <a:off x="9956800" y="3949700"/>
            <a:ext cx="71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X</a:t>
            </a:r>
          </a:p>
        </p:txBody>
      </p:sp>
      <p:sp>
        <p:nvSpPr>
          <p:cNvPr id="760846" name="Line 14"/>
          <p:cNvSpPr>
            <a:spLocks noChangeShapeType="1"/>
          </p:cNvSpPr>
          <p:nvPr/>
        </p:nvSpPr>
        <p:spPr bwMode="auto">
          <a:xfrm>
            <a:off x="10464800" y="4178300"/>
            <a:ext cx="812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0847" name="Rectangle 15"/>
          <p:cNvSpPr>
            <a:spLocks noChangeArrowheads="1"/>
          </p:cNvSpPr>
          <p:nvPr/>
        </p:nvSpPr>
        <p:spPr bwMode="auto">
          <a:xfrm>
            <a:off x="9855200" y="4483100"/>
            <a:ext cx="6096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0848" name="Line 16"/>
          <p:cNvSpPr>
            <a:spLocks noChangeShapeType="1"/>
          </p:cNvSpPr>
          <p:nvPr/>
        </p:nvSpPr>
        <p:spPr bwMode="auto">
          <a:xfrm>
            <a:off x="9144000" y="4178300"/>
            <a:ext cx="0" cy="533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0849" name="Line 17"/>
          <p:cNvSpPr>
            <a:spLocks noChangeShapeType="1"/>
          </p:cNvSpPr>
          <p:nvPr/>
        </p:nvSpPr>
        <p:spPr bwMode="auto">
          <a:xfrm>
            <a:off x="9144000" y="4711700"/>
            <a:ext cx="711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0850" name="Line 18"/>
          <p:cNvSpPr>
            <a:spLocks noChangeShapeType="1"/>
          </p:cNvSpPr>
          <p:nvPr/>
        </p:nvSpPr>
        <p:spPr bwMode="auto">
          <a:xfrm flipH="1">
            <a:off x="10972800" y="4149726"/>
            <a:ext cx="19051" cy="5619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0851" name="Line 19"/>
          <p:cNvSpPr>
            <a:spLocks noChangeShapeType="1"/>
          </p:cNvSpPr>
          <p:nvPr/>
        </p:nvSpPr>
        <p:spPr bwMode="auto">
          <a:xfrm flipH="1">
            <a:off x="10464800" y="4711700"/>
            <a:ext cx="508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0852" name="Text Box 20"/>
          <p:cNvSpPr txBox="1">
            <a:spLocks noChangeArrowheads="1"/>
          </p:cNvSpPr>
          <p:nvPr/>
        </p:nvSpPr>
        <p:spPr bwMode="auto">
          <a:xfrm>
            <a:off x="10456333" y="2873376"/>
            <a:ext cx="71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Y</a:t>
            </a:r>
          </a:p>
        </p:txBody>
      </p:sp>
      <p:sp>
        <p:nvSpPr>
          <p:cNvPr id="760853" name="Text Box 21"/>
          <p:cNvSpPr txBox="1">
            <a:spLocks noChangeArrowheads="1"/>
          </p:cNvSpPr>
          <p:nvPr/>
        </p:nvSpPr>
        <p:spPr bwMode="auto">
          <a:xfrm>
            <a:off x="9918700" y="4464051"/>
            <a:ext cx="71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Y</a:t>
            </a:r>
          </a:p>
        </p:txBody>
      </p:sp>
      <p:sp>
        <p:nvSpPr>
          <p:cNvPr id="760854" name="Line 22"/>
          <p:cNvSpPr>
            <a:spLocks noChangeShapeType="1"/>
          </p:cNvSpPr>
          <p:nvPr/>
        </p:nvSpPr>
        <p:spPr bwMode="auto">
          <a:xfrm>
            <a:off x="8737600" y="5473700"/>
            <a:ext cx="1117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0855" name="Rectangle 23"/>
          <p:cNvSpPr>
            <a:spLocks noChangeArrowheads="1"/>
          </p:cNvSpPr>
          <p:nvPr/>
        </p:nvSpPr>
        <p:spPr bwMode="auto">
          <a:xfrm>
            <a:off x="9855200" y="5245100"/>
            <a:ext cx="6096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0856" name="Text Box 24"/>
          <p:cNvSpPr txBox="1">
            <a:spLocks noChangeArrowheads="1"/>
          </p:cNvSpPr>
          <p:nvPr/>
        </p:nvSpPr>
        <p:spPr bwMode="auto">
          <a:xfrm>
            <a:off x="9956800" y="5245101"/>
            <a:ext cx="71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X</a:t>
            </a:r>
          </a:p>
        </p:txBody>
      </p:sp>
      <p:sp>
        <p:nvSpPr>
          <p:cNvPr id="760857" name="Line 25"/>
          <p:cNvSpPr>
            <a:spLocks noChangeShapeType="1"/>
          </p:cNvSpPr>
          <p:nvPr/>
        </p:nvSpPr>
        <p:spPr bwMode="auto">
          <a:xfrm>
            <a:off x="10464800" y="5473700"/>
            <a:ext cx="812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0858" name="Rectangle 26"/>
          <p:cNvSpPr>
            <a:spLocks noChangeArrowheads="1"/>
          </p:cNvSpPr>
          <p:nvPr/>
        </p:nvSpPr>
        <p:spPr bwMode="auto">
          <a:xfrm>
            <a:off x="9855200" y="5778500"/>
            <a:ext cx="6096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0859" name="Line 27"/>
          <p:cNvSpPr>
            <a:spLocks noChangeShapeType="1"/>
          </p:cNvSpPr>
          <p:nvPr/>
        </p:nvSpPr>
        <p:spPr bwMode="auto">
          <a:xfrm>
            <a:off x="9144000" y="6007100"/>
            <a:ext cx="711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0860" name="Line 28"/>
          <p:cNvSpPr>
            <a:spLocks noChangeShapeType="1"/>
          </p:cNvSpPr>
          <p:nvPr/>
        </p:nvSpPr>
        <p:spPr bwMode="auto">
          <a:xfrm>
            <a:off x="10972800" y="5473700"/>
            <a:ext cx="0" cy="533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0861" name="Line 29"/>
          <p:cNvSpPr>
            <a:spLocks noChangeShapeType="1"/>
          </p:cNvSpPr>
          <p:nvPr/>
        </p:nvSpPr>
        <p:spPr bwMode="auto">
          <a:xfrm flipH="1">
            <a:off x="10464800" y="6007100"/>
            <a:ext cx="508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0862" name="Text Box 30"/>
          <p:cNvSpPr txBox="1">
            <a:spLocks noChangeArrowheads="1"/>
          </p:cNvSpPr>
          <p:nvPr/>
        </p:nvSpPr>
        <p:spPr bwMode="auto">
          <a:xfrm>
            <a:off x="9937751" y="5759451"/>
            <a:ext cx="71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Y</a:t>
            </a:r>
          </a:p>
        </p:txBody>
      </p:sp>
      <p:sp>
        <p:nvSpPr>
          <p:cNvPr id="760863" name="Rectangle 31"/>
          <p:cNvSpPr>
            <a:spLocks noChangeArrowheads="1"/>
          </p:cNvSpPr>
          <p:nvPr/>
        </p:nvSpPr>
        <p:spPr bwMode="auto">
          <a:xfrm>
            <a:off x="10524067" y="3263901"/>
            <a:ext cx="95673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>
                <a:latin typeface="Times New Roman" pitchFamily="18" charset="0"/>
                <a:ea typeface="宋体" pitchFamily="2" charset="-122"/>
              </a:rPr>
              <a:t>L</a:t>
            </a:r>
            <a:r>
              <a:rPr lang="en-US" altLang="zh-CN" sz="2000" baseline="-25000"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760864" name="Rectangle 32"/>
          <p:cNvSpPr>
            <a:spLocks noChangeArrowheads="1"/>
          </p:cNvSpPr>
          <p:nvPr/>
        </p:nvSpPr>
        <p:spPr bwMode="auto">
          <a:xfrm>
            <a:off x="9144000" y="4254501"/>
            <a:ext cx="95673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>
                <a:latin typeface="Times New Roman" pitchFamily="18" charset="0"/>
                <a:ea typeface="宋体" pitchFamily="2" charset="-122"/>
              </a:rPr>
              <a:t>L</a:t>
            </a:r>
            <a:r>
              <a:rPr lang="en-US" altLang="zh-CN" sz="2000" baseline="-25000"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760865" name="Rectangle 33"/>
          <p:cNvSpPr>
            <a:spLocks noChangeArrowheads="1"/>
          </p:cNvSpPr>
          <p:nvPr/>
        </p:nvSpPr>
        <p:spPr bwMode="auto">
          <a:xfrm>
            <a:off x="9245600" y="5549901"/>
            <a:ext cx="95673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>
                <a:latin typeface="Times New Roman" pitchFamily="18" charset="0"/>
                <a:ea typeface="宋体" pitchFamily="2" charset="-122"/>
              </a:rPr>
              <a:t>L</a:t>
            </a:r>
            <a:r>
              <a:rPr lang="en-US" altLang="zh-CN" sz="2000" baseline="-25000"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760866" name="Rectangle 34"/>
          <p:cNvSpPr>
            <a:spLocks noChangeArrowheads="1"/>
          </p:cNvSpPr>
          <p:nvPr/>
        </p:nvSpPr>
        <p:spPr bwMode="auto">
          <a:xfrm>
            <a:off x="9448800" y="3263901"/>
            <a:ext cx="95673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>
                <a:latin typeface="Times New Roman" pitchFamily="18" charset="0"/>
                <a:ea typeface="宋体" pitchFamily="2" charset="-122"/>
              </a:rPr>
              <a:t>L</a:t>
            </a:r>
            <a:r>
              <a:rPr lang="en-US" altLang="zh-CN" sz="2000" baseline="-25000"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760867" name="Rectangle 35"/>
          <p:cNvSpPr>
            <a:spLocks noChangeArrowheads="1"/>
          </p:cNvSpPr>
          <p:nvPr/>
        </p:nvSpPr>
        <p:spPr bwMode="auto">
          <a:xfrm>
            <a:off x="9101667" y="3721100"/>
            <a:ext cx="95673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>
                <a:latin typeface="Times New Roman" pitchFamily="18" charset="0"/>
                <a:ea typeface="宋体" pitchFamily="2" charset="-122"/>
              </a:rPr>
              <a:t>L</a:t>
            </a:r>
            <a:r>
              <a:rPr lang="en-US" altLang="zh-CN" sz="2000" baseline="-25000"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760868" name="Rectangle 36"/>
          <p:cNvSpPr>
            <a:spLocks noChangeArrowheads="1"/>
          </p:cNvSpPr>
          <p:nvPr/>
        </p:nvSpPr>
        <p:spPr bwMode="auto">
          <a:xfrm>
            <a:off x="9203267" y="5016501"/>
            <a:ext cx="95673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>
                <a:latin typeface="Times New Roman" pitchFamily="18" charset="0"/>
                <a:ea typeface="宋体" pitchFamily="2" charset="-122"/>
              </a:rPr>
              <a:t>L</a:t>
            </a:r>
            <a:r>
              <a:rPr lang="en-US" altLang="zh-CN" sz="2000" baseline="-25000"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760869" name="Line 37"/>
          <p:cNvSpPr>
            <a:spLocks noChangeShapeType="1"/>
          </p:cNvSpPr>
          <p:nvPr/>
        </p:nvSpPr>
        <p:spPr bwMode="auto">
          <a:xfrm>
            <a:off x="9144000" y="5473700"/>
            <a:ext cx="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0870" name="Line 38"/>
          <p:cNvSpPr>
            <a:spLocks noChangeShapeType="1"/>
          </p:cNvSpPr>
          <p:nvPr/>
        </p:nvSpPr>
        <p:spPr bwMode="auto">
          <a:xfrm flipV="1">
            <a:off x="9144000" y="57785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0871" name="Oval 39"/>
          <p:cNvSpPr>
            <a:spLocks noChangeArrowheads="1"/>
          </p:cNvSpPr>
          <p:nvPr/>
        </p:nvSpPr>
        <p:spPr bwMode="auto">
          <a:xfrm>
            <a:off x="9042400" y="5778500"/>
            <a:ext cx="101600" cy="76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0872" name="Oval 40"/>
          <p:cNvSpPr>
            <a:spLocks noChangeArrowheads="1"/>
          </p:cNvSpPr>
          <p:nvPr/>
        </p:nvSpPr>
        <p:spPr bwMode="auto">
          <a:xfrm>
            <a:off x="9042400" y="5549900"/>
            <a:ext cx="101600" cy="76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0873" name="Line 41"/>
          <p:cNvSpPr>
            <a:spLocks noChangeShapeType="1"/>
          </p:cNvSpPr>
          <p:nvPr/>
        </p:nvSpPr>
        <p:spPr bwMode="auto">
          <a:xfrm flipH="1">
            <a:off x="8839200" y="5626100"/>
            <a:ext cx="203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0874" name="Text Box 42"/>
          <p:cNvSpPr txBox="1">
            <a:spLocks noChangeArrowheads="1"/>
          </p:cNvSpPr>
          <p:nvPr/>
        </p:nvSpPr>
        <p:spPr bwMode="auto">
          <a:xfrm>
            <a:off x="815414" y="5240696"/>
            <a:ext cx="7488767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其中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a&gt;0, b&gt;0 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且</a:t>
            </a:r>
            <a:r>
              <a:rPr lang="en-US" altLang="zh-CN" sz="2800" dirty="0" err="1">
                <a:latin typeface="Times New Roman" pitchFamily="18" charset="0"/>
                <a:ea typeface="楷体_GB2312" pitchFamily="1" charset="-122"/>
              </a:rPr>
              <a:t>a</a:t>
            </a:r>
            <a:r>
              <a:rPr lang="en-US" altLang="zh-CN" sz="2800" dirty="0" err="1">
                <a:latin typeface="Times New Roman" pitchFamily="18" charset="0"/>
                <a:ea typeface="楷体_GB2312" pitchFamily="1" charset="-122"/>
                <a:cs typeface="Times New Roman" pitchFamily="18" charset="0"/>
              </a:rPr>
              <a:t>≠</a:t>
            </a:r>
            <a:r>
              <a:rPr lang="en-US" altLang="zh-CN" sz="2800" dirty="0" err="1">
                <a:latin typeface="Times New Roman" pitchFamily="18" charset="0"/>
                <a:ea typeface="楷体_GB2312" pitchFamily="1" charset="-122"/>
              </a:rPr>
              <a:t>b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。试分别就以上三种联结方式写出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L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的寿命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Z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的概率密度。</a:t>
            </a:r>
          </a:p>
        </p:txBody>
      </p:sp>
    </p:spTree>
    <p:extLst>
      <p:ext uri="{BB962C8B-B14F-4D97-AF65-F5344CB8AC3E}">
        <p14:creationId xmlns:p14="http://schemas.microsoft.com/office/powerpoint/2010/main" val="224885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6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6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6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6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6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6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6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6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6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6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6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6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60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6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6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6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6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6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6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76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6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6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6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76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760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6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60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760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60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76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76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76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76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76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760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76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760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60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60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60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60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 animBg="1"/>
      <p:bldP spid="760834" grpId="0" build="p" autoUpdateAnimBg="0"/>
      <p:bldP spid="760837" grpId="0" animBg="1"/>
      <p:bldP spid="760838" grpId="0"/>
      <p:bldP spid="760839" grpId="0" animBg="1"/>
      <p:bldP spid="760840" grpId="0" animBg="1"/>
      <p:bldP spid="760841" grpId="0" animBg="1"/>
      <p:bldP spid="760842" grpId="0" animBg="1"/>
      <p:bldP spid="760843" grpId="0" animBg="1"/>
      <p:bldP spid="760844" grpId="0" animBg="1"/>
      <p:bldP spid="760845" grpId="0"/>
      <p:bldP spid="760846" grpId="0" animBg="1"/>
      <p:bldP spid="760847" grpId="0" animBg="1"/>
      <p:bldP spid="760848" grpId="0" animBg="1"/>
      <p:bldP spid="760849" grpId="0" animBg="1"/>
      <p:bldP spid="760850" grpId="0" animBg="1"/>
      <p:bldP spid="760851" grpId="0" animBg="1"/>
      <p:bldP spid="760852" grpId="0"/>
      <p:bldP spid="760853" grpId="0"/>
      <p:bldP spid="760854" grpId="0" animBg="1"/>
      <p:bldP spid="760855" grpId="0" animBg="1"/>
      <p:bldP spid="760856" grpId="0"/>
      <p:bldP spid="760857" grpId="0" animBg="1"/>
      <p:bldP spid="760858" grpId="0" animBg="1"/>
      <p:bldP spid="760859" grpId="0" animBg="1"/>
      <p:bldP spid="760860" grpId="0" animBg="1"/>
      <p:bldP spid="760861" grpId="0" animBg="1"/>
      <p:bldP spid="760862" grpId="0"/>
      <p:bldP spid="760863" grpId="0"/>
      <p:bldP spid="760864" grpId="0"/>
      <p:bldP spid="760865" grpId="0"/>
      <p:bldP spid="760866" grpId="0"/>
      <p:bldP spid="760867" grpId="0"/>
      <p:bldP spid="760868" grpId="0"/>
      <p:bldP spid="760869" grpId="0" animBg="1"/>
      <p:bldP spid="760870" grpId="0" animBg="1"/>
      <p:bldP spid="760871" grpId="0" animBg="1"/>
      <p:bldP spid="760872" grpId="0" animBg="1"/>
      <p:bldP spid="760873" grpId="0" animBg="1"/>
      <p:bldP spid="760874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18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538627"/>
              </p:ext>
            </p:extLst>
          </p:nvPr>
        </p:nvGraphicFramePr>
        <p:xfrm>
          <a:off x="1253733" y="2852936"/>
          <a:ext cx="97155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74" name="Equation" r:id="rId3" imgW="3670300" imgH="482600" progId="Equation.DSMT4">
                  <p:embed/>
                </p:oleObj>
              </mc:Choice>
              <mc:Fallback>
                <p:oleObj name="Equation" r:id="rId3" imgW="36703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3733" y="2852936"/>
                        <a:ext cx="97155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1860" name="Text Box 4"/>
          <p:cNvSpPr txBox="1">
            <a:spLocks noChangeArrowheads="1"/>
          </p:cNvSpPr>
          <p:nvPr/>
        </p:nvSpPr>
        <p:spPr bwMode="auto">
          <a:xfrm>
            <a:off x="1248834" y="4159251"/>
            <a:ext cx="1041611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楷体_GB2312" pitchFamily="1" charset="-122"/>
              </a:rPr>
              <a:t>故  </a:t>
            </a:r>
            <a:r>
              <a:rPr lang="en-US" altLang="zh-CN" sz="2800" i="1">
                <a:latin typeface="Times New Roman" pitchFamily="18" charset="0"/>
                <a:ea typeface="楷体_GB2312" pitchFamily="1" charset="-122"/>
              </a:rPr>
              <a:t>Z</a:t>
            </a:r>
            <a:r>
              <a:rPr lang="en-US" altLang="zh-CN" sz="2800">
                <a:latin typeface="Times New Roman" pitchFamily="18" charset="0"/>
                <a:ea typeface="楷体_GB2312" pitchFamily="1" charset="-122"/>
              </a:rPr>
              <a:t>=min(</a:t>
            </a:r>
            <a:r>
              <a:rPr lang="en-US" altLang="zh-CN" sz="2800" i="1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>
                <a:latin typeface="Times New Roman" pitchFamily="18" charset="0"/>
                <a:ea typeface="楷体_GB2312" pitchFamily="1" charset="-122"/>
              </a:rPr>
              <a:t>,</a:t>
            </a:r>
            <a:r>
              <a:rPr lang="en-US" altLang="zh-CN" sz="2800" i="1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>
                <a:latin typeface="Times New Roman" pitchFamily="18" charset="0"/>
                <a:ea typeface="楷体_GB2312" pitchFamily="1" charset="-122"/>
              </a:rPr>
              <a:t>)</a:t>
            </a:r>
            <a:r>
              <a:rPr lang="zh-CN" altLang="en-US" sz="2800">
                <a:latin typeface="Times New Roman" pitchFamily="18" charset="0"/>
                <a:ea typeface="楷体_GB2312" pitchFamily="1" charset="-122"/>
              </a:rPr>
              <a:t>的分布函数及概率密度分别为</a:t>
            </a:r>
          </a:p>
        </p:txBody>
      </p:sp>
      <p:graphicFrame>
        <p:nvGraphicFramePr>
          <p:cNvPr id="761861" name="Object 5"/>
          <p:cNvGraphicFramePr>
            <a:graphicFrameLocks noChangeAspect="1"/>
          </p:cNvGraphicFramePr>
          <p:nvPr/>
        </p:nvGraphicFramePr>
        <p:xfrm>
          <a:off x="6288618" y="5065713"/>
          <a:ext cx="5615516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75" name="Equation" r:id="rId5" imgW="2146300" imgH="482600" progId="Equation.DSMT4">
                  <p:embed/>
                </p:oleObj>
              </mc:Choice>
              <mc:Fallback>
                <p:oleObj name="Equation" r:id="rId5" imgW="21463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618" y="5065713"/>
                        <a:ext cx="5615516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862" name="Object 6"/>
          <p:cNvGraphicFramePr>
            <a:graphicFrameLocks noChangeAspect="1"/>
          </p:cNvGraphicFramePr>
          <p:nvPr/>
        </p:nvGraphicFramePr>
        <p:xfrm>
          <a:off x="1231900" y="5013325"/>
          <a:ext cx="5302251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76" name="Equation" r:id="rId7" imgW="2082800" imgH="482600" progId="Equation.DSMT4">
                  <p:embed/>
                </p:oleObj>
              </mc:Choice>
              <mc:Fallback>
                <p:oleObj name="Equation" r:id="rId7" imgW="20828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5013325"/>
                        <a:ext cx="5302251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1858" name="Text Box 2"/>
          <p:cNvSpPr txBox="1">
            <a:spLocks noChangeArrowheads="1"/>
          </p:cNvSpPr>
          <p:nvPr/>
        </p:nvSpPr>
        <p:spPr bwMode="auto">
          <a:xfrm>
            <a:off x="911424" y="685800"/>
            <a:ext cx="1085003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解： 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(i) 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串联的情况。</a:t>
            </a:r>
          </a:p>
          <a:p>
            <a:pPr algn="l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       由于当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L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1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L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 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中有一个损坏时，系统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L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就停止工作，所以这时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L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的寿命为  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Z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=min(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)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。</a:t>
            </a:r>
          </a:p>
          <a:p>
            <a:pPr algn="l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zh-CN" sz="2800" dirty="0">
                <a:latin typeface="Times New Roman" pitchFamily="18" charset="0"/>
                <a:ea typeface="楷体_GB2312" pitchFamily="1" charset="-122"/>
              </a:rPr>
              <a:t>       由前式得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，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的分布函数分别为</a:t>
            </a:r>
          </a:p>
        </p:txBody>
      </p:sp>
    </p:spTree>
    <p:extLst>
      <p:ext uri="{BB962C8B-B14F-4D97-AF65-F5344CB8AC3E}">
        <p14:creationId xmlns:p14="http://schemas.microsoft.com/office/powerpoint/2010/main" val="78361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1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1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1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1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61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61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61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61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60" grpId="0" autoUpdateAnimBg="0"/>
      <p:bldP spid="761858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Text Box 2"/>
          <p:cNvSpPr txBox="1">
            <a:spLocks noChangeArrowheads="1"/>
          </p:cNvSpPr>
          <p:nvPr/>
        </p:nvSpPr>
        <p:spPr bwMode="auto">
          <a:xfrm>
            <a:off x="1168401" y="657225"/>
            <a:ext cx="10784417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(ii)  </a:t>
            </a:r>
            <a:r>
              <a:rPr lang="zh-CN" altLang="en-US" sz="2800">
                <a:latin typeface="Times New Roman" pitchFamily="18" charset="0"/>
                <a:ea typeface="楷体_GB2312" pitchFamily="1" charset="-122"/>
              </a:rPr>
              <a:t>并联的情况</a:t>
            </a:r>
          </a:p>
          <a:p>
            <a:pPr algn="l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>
                <a:latin typeface="Times New Roman" pitchFamily="18" charset="0"/>
                <a:ea typeface="楷体_GB2312" pitchFamily="1" charset="-122"/>
              </a:rPr>
              <a:t>        由于当</a:t>
            </a:r>
            <a:r>
              <a:rPr lang="en-US" altLang="zh-CN" sz="2800">
                <a:latin typeface="Times New Roman" pitchFamily="18" charset="0"/>
                <a:ea typeface="楷体_GB2312" pitchFamily="1" charset="-122"/>
              </a:rPr>
              <a:t>L</a:t>
            </a:r>
            <a:r>
              <a:rPr lang="en-US" altLang="zh-CN" sz="2800" baseline="-25000">
                <a:latin typeface="Times New Roman" pitchFamily="18" charset="0"/>
                <a:ea typeface="楷体_GB2312" pitchFamily="1" charset="-122"/>
              </a:rPr>
              <a:t>1</a:t>
            </a:r>
            <a:r>
              <a:rPr lang="en-US" altLang="zh-CN" sz="2800">
                <a:latin typeface="Times New Roman" pitchFamily="18" charset="0"/>
                <a:ea typeface="楷体_GB2312" pitchFamily="1" charset="-122"/>
              </a:rPr>
              <a:t>, L</a:t>
            </a:r>
            <a:r>
              <a:rPr lang="en-US" altLang="zh-CN" sz="2800" baseline="-25000">
                <a:latin typeface="Times New Roman" pitchFamily="18" charset="0"/>
                <a:ea typeface="楷体_GB2312" pitchFamily="1" charset="-122"/>
              </a:rPr>
              <a:t>2</a:t>
            </a:r>
            <a:r>
              <a:rPr lang="en-US" altLang="zh-CN" sz="2800">
                <a:latin typeface="Times New Roman" pitchFamily="18" charset="0"/>
                <a:ea typeface="楷体_GB2312" pitchFamily="1" charset="-122"/>
              </a:rPr>
              <a:t> </a:t>
            </a:r>
            <a:r>
              <a:rPr lang="zh-CN" altLang="en-US" sz="2800">
                <a:latin typeface="Times New Roman" pitchFamily="18" charset="0"/>
                <a:ea typeface="楷体_GB2312" pitchFamily="1" charset="-122"/>
              </a:rPr>
              <a:t>都损坏时，系统</a:t>
            </a:r>
            <a:r>
              <a:rPr lang="en-US" altLang="zh-CN" sz="2800">
                <a:latin typeface="Times New Roman" pitchFamily="18" charset="0"/>
                <a:ea typeface="楷体_GB2312" pitchFamily="1" charset="-122"/>
              </a:rPr>
              <a:t>L</a:t>
            </a:r>
            <a:r>
              <a:rPr lang="zh-CN" altLang="en-US" sz="2800">
                <a:latin typeface="Times New Roman" pitchFamily="18" charset="0"/>
                <a:ea typeface="楷体_GB2312" pitchFamily="1" charset="-122"/>
              </a:rPr>
              <a:t>才停止工作，所以这时</a:t>
            </a:r>
            <a:r>
              <a:rPr lang="en-US" altLang="zh-CN" sz="2800">
                <a:latin typeface="Times New Roman" pitchFamily="18" charset="0"/>
                <a:ea typeface="楷体_GB2312" pitchFamily="1" charset="-122"/>
              </a:rPr>
              <a:t>L</a:t>
            </a:r>
            <a:r>
              <a:rPr lang="zh-CN" altLang="en-US" sz="2800">
                <a:latin typeface="Times New Roman" pitchFamily="18" charset="0"/>
                <a:ea typeface="楷体_GB2312" pitchFamily="1" charset="-122"/>
              </a:rPr>
              <a:t>的寿命为 </a:t>
            </a:r>
            <a:r>
              <a:rPr lang="en-US" altLang="zh-CN" sz="2800" i="1">
                <a:latin typeface="Times New Roman" pitchFamily="18" charset="0"/>
                <a:ea typeface="楷体_GB2312" pitchFamily="1" charset="-122"/>
              </a:rPr>
              <a:t>Z</a:t>
            </a:r>
            <a:r>
              <a:rPr lang="en-US" altLang="zh-CN" sz="2800">
                <a:latin typeface="Times New Roman" pitchFamily="18" charset="0"/>
                <a:ea typeface="楷体_GB2312" pitchFamily="1" charset="-122"/>
              </a:rPr>
              <a:t>=max (</a:t>
            </a:r>
            <a:r>
              <a:rPr lang="en-US" altLang="zh-CN" sz="2800" i="1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en-US" altLang="zh-CN" sz="2800" i="1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>
                <a:latin typeface="Times New Roman" pitchFamily="18" charset="0"/>
                <a:ea typeface="楷体_GB2312" pitchFamily="1" charset="-122"/>
              </a:rPr>
              <a:t>)</a:t>
            </a:r>
            <a:r>
              <a:rPr lang="zh-CN" altLang="en-US" sz="2800">
                <a:latin typeface="Times New Roman" pitchFamily="18" charset="0"/>
                <a:ea typeface="楷体_GB2312" pitchFamily="1" charset="-122"/>
              </a:rPr>
              <a:t>。</a:t>
            </a:r>
          </a:p>
          <a:p>
            <a:pPr algn="l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>
                <a:latin typeface="Times New Roman" pitchFamily="18" charset="0"/>
                <a:ea typeface="楷体_GB2312" pitchFamily="1" charset="-122"/>
              </a:rPr>
              <a:t>        此时， </a:t>
            </a:r>
            <a:r>
              <a:rPr lang="en-US" altLang="zh-CN" sz="2800" i="1">
                <a:latin typeface="Times New Roman" pitchFamily="18" charset="0"/>
                <a:ea typeface="楷体_GB2312" pitchFamily="1" charset="-122"/>
              </a:rPr>
              <a:t>Z</a:t>
            </a:r>
            <a:r>
              <a:rPr lang="en-US" altLang="zh-CN" sz="2800">
                <a:latin typeface="Times New Roman" pitchFamily="18" charset="0"/>
                <a:ea typeface="楷体_GB2312" pitchFamily="1" charset="-122"/>
              </a:rPr>
              <a:t>=max (</a:t>
            </a:r>
            <a:r>
              <a:rPr lang="en-US" altLang="zh-CN" sz="2800" i="1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en-US" altLang="zh-CN" sz="2800" i="1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>
                <a:latin typeface="Times New Roman" pitchFamily="18" charset="0"/>
                <a:ea typeface="楷体_GB2312" pitchFamily="1" charset="-122"/>
              </a:rPr>
              <a:t>) </a:t>
            </a:r>
            <a:r>
              <a:rPr lang="zh-CN" altLang="en-US" sz="2800">
                <a:latin typeface="Times New Roman" pitchFamily="18" charset="0"/>
                <a:ea typeface="楷体_GB2312" pitchFamily="1" charset="-122"/>
              </a:rPr>
              <a:t>的分布函数为</a:t>
            </a:r>
          </a:p>
        </p:txBody>
      </p:sp>
      <p:graphicFrame>
        <p:nvGraphicFramePr>
          <p:cNvPr id="762883" name="Object 3"/>
          <p:cNvGraphicFramePr>
            <a:graphicFrameLocks noChangeAspect="1"/>
          </p:cNvGraphicFramePr>
          <p:nvPr/>
        </p:nvGraphicFramePr>
        <p:xfrm>
          <a:off x="1295400" y="2924175"/>
          <a:ext cx="9865784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6" name="Equation" r:id="rId3" imgW="3530600" imgH="482600" progId="Equation.DSMT4">
                  <p:embed/>
                </p:oleObj>
              </mc:Choice>
              <mc:Fallback>
                <p:oleObj name="Equation" r:id="rId3" imgW="35306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924175"/>
                        <a:ext cx="9865784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2884" name="Text Box 4"/>
          <p:cNvSpPr txBox="1">
            <a:spLocks noChangeArrowheads="1"/>
          </p:cNvSpPr>
          <p:nvPr/>
        </p:nvSpPr>
        <p:spPr bwMode="auto">
          <a:xfrm>
            <a:off x="1102784" y="4292601"/>
            <a:ext cx="1087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楷体_GB2312" pitchFamily="1" charset="-122"/>
              </a:rPr>
              <a:t>故  </a:t>
            </a:r>
            <a:r>
              <a:rPr lang="en-US" altLang="zh-CN" sz="2800" i="1">
                <a:latin typeface="Times New Roman" pitchFamily="18" charset="0"/>
                <a:ea typeface="楷体_GB2312" pitchFamily="1" charset="-122"/>
              </a:rPr>
              <a:t>Z</a:t>
            </a:r>
            <a:r>
              <a:rPr lang="en-US" altLang="zh-CN" sz="2800">
                <a:latin typeface="Times New Roman" pitchFamily="18" charset="0"/>
                <a:ea typeface="楷体_GB2312" pitchFamily="1" charset="-122"/>
              </a:rPr>
              <a:t>=max (</a:t>
            </a:r>
            <a:r>
              <a:rPr lang="en-US" altLang="zh-CN" sz="2800" i="1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en-US" altLang="zh-CN" sz="2800" i="1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>
                <a:latin typeface="Times New Roman" pitchFamily="18" charset="0"/>
                <a:ea typeface="楷体_GB2312" pitchFamily="1" charset="-122"/>
              </a:rPr>
              <a:t>)</a:t>
            </a:r>
            <a:r>
              <a:rPr lang="zh-CN" altLang="en-US" sz="2800">
                <a:latin typeface="Times New Roman" pitchFamily="18" charset="0"/>
                <a:ea typeface="楷体_GB2312" pitchFamily="1" charset="-122"/>
              </a:rPr>
              <a:t>的概率密度为</a:t>
            </a:r>
          </a:p>
        </p:txBody>
      </p:sp>
      <p:graphicFrame>
        <p:nvGraphicFramePr>
          <p:cNvPr id="762885" name="Object 5"/>
          <p:cNvGraphicFramePr>
            <a:graphicFrameLocks noChangeAspect="1"/>
          </p:cNvGraphicFramePr>
          <p:nvPr/>
        </p:nvGraphicFramePr>
        <p:xfrm>
          <a:off x="1845734" y="5013325"/>
          <a:ext cx="8602133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7" name="Equation" r:id="rId5" imgW="3187700" imgH="482600" progId="Equation.DSMT4">
                  <p:embed/>
                </p:oleObj>
              </mc:Choice>
              <mc:Fallback>
                <p:oleObj name="Equation" r:id="rId5" imgW="31877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5734" y="5013325"/>
                        <a:ext cx="8602133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729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2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2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2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2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62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62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882" grpId="0" build="p" autoUpdateAnimBg="0"/>
      <p:bldP spid="76288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299307" y="1481378"/>
            <a:ext cx="502894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zh-CN" altLang="en-US" dirty="0"/>
              <a:t>已知</a:t>
            </a:r>
            <a:r>
              <a:rPr lang="en-US" altLang="zh-CN" i="1" dirty="0" err="1"/>
              <a:t>r.v</a:t>
            </a:r>
            <a:r>
              <a:rPr lang="en-US" altLang="zh-CN" i="1" dirty="0"/>
              <a:t>.</a:t>
            </a:r>
            <a:r>
              <a:rPr lang="zh-CN" altLang="en-US" dirty="0"/>
              <a:t>( </a:t>
            </a:r>
            <a:r>
              <a:rPr lang="en-US" altLang="zh-CN" i="1" dirty="0"/>
              <a:t>X ,Y </a:t>
            </a:r>
            <a:r>
              <a:rPr lang="en-US" altLang="zh-CN" dirty="0"/>
              <a:t>)</a:t>
            </a:r>
            <a:r>
              <a:rPr lang="zh-CN" altLang="en-US" dirty="0"/>
              <a:t>的概率分布, </a:t>
            </a:r>
          </a:p>
          <a:p>
            <a:pPr eaLnBrk="1" hangingPunct="1"/>
            <a:r>
              <a:rPr lang="zh-CN" altLang="en-US" dirty="0"/>
              <a:t>  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x, y</a:t>
            </a:r>
            <a:r>
              <a:rPr lang="en-US" altLang="zh-CN" dirty="0"/>
              <a:t>) </a:t>
            </a:r>
            <a:r>
              <a:rPr lang="zh-CN" altLang="en-US" dirty="0"/>
              <a:t>为已知的二元函数, </a:t>
            </a:r>
            <a:endParaRPr lang="en-US" altLang="zh-CN" dirty="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502506" y="4316654"/>
            <a:ext cx="46281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转化为( </a:t>
            </a:r>
            <a:r>
              <a:rPr lang="en-US" altLang="zh-CN" i="1" dirty="0"/>
              <a:t>X ,Y 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zh-CN" altLang="en-US" dirty="0" smtClean="0"/>
              <a:t>事件！！</a:t>
            </a:r>
            <a:endParaRPr lang="zh-CN" altLang="en-US" dirty="0"/>
          </a:p>
        </p:txBody>
      </p:sp>
      <p:grpSp>
        <p:nvGrpSpPr>
          <p:cNvPr id="17" name="Group 10"/>
          <p:cNvGrpSpPr>
            <a:grpSpLocks/>
          </p:cNvGrpSpPr>
          <p:nvPr/>
        </p:nvGrpSpPr>
        <p:grpSpPr bwMode="auto">
          <a:xfrm>
            <a:off x="1470506" y="1344853"/>
            <a:ext cx="1625600" cy="914400"/>
            <a:chOff x="864" y="3264"/>
            <a:chExt cx="768" cy="576"/>
          </a:xfrm>
        </p:grpSpPr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>
              <a:off x="864" y="3264"/>
              <a:ext cx="768" cy="576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912" y="3340"/>
              <a:ext cx="52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zh-CN" altLang="en-US" sz="3600">
                  <a:solidFill>
                    <a:srgbClr val="A50021"/>
                  </a:solidFill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20" name="Group 11"/>
          <p:cNvGrpSpPr>
            <a:grpSpLocks/>
          </p:cNvGrpSpPr>
          <p:nvPr/>
        </p:nvGrpSpPr>
        <p:grpSpPr bwMode="auto">
          <a:xfrm>
            <a:off x="1673706" y="4180128"/>
            <a:ext cx="1625600" cy="914400"/>
            <a:chOff x="864" y="3264"/>
            <a:chExt cx="768" cy="576"/>
          </a:xfrm>
        </p:grpSpPr>
        <p:sp>
          <p:nvSpPr>
            <p:cNvPr id="21" name="AutoShape 12"/>
            <p:cNvSpPr>
              <a:spLocks noChangeArrowheads="1"/>
            </p:cNvSpPr>
            <p:nvPr/>
          </p:nvSpPr>
          <p:spPr bwMode="auto">
            <a:xfrm>
              <a:off x="864" y="3264"/>
              <a:ext cx="768" cy="576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912" y="3340"/>
              <a:ext cx="52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zh-CN" altLang="en-US" sz="3600">
                  <a:solidFill>
                    <a:srgbClr val="A50021"/>
                  </a:solidFill>
                  <a:ea typeface="黑体" pitchFamily="49" charset="-122"/>
                </a:rPr>
                <a:t>方法</a:t>
              </a:r>
            </a:p>
          </p:txBody>
        </p:sp>
      </p:grp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3299306" y="3081579"/>
            <a:ext cx="4825360" cy="5847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zh-CN" altLang="en-US" dirty="0"/>
              <a:t>求 </a:t>
            </a:r>
            <a:r>
              <a:rPr lang="en-US" altLang="zh-CN" i="1" dirty="0"/>
              <a:t>Z = g</a:t>
            </a:r>
            <a:r>
              <a:rPr lang="en-US" altLang="zh-CN" dirty="0"/>
              <a:t>( </a:t>
            </a:r>
            <a:r>
              <a:rPr lang="en-US" altLang="zh-CN" i="1" dirty="0"/>
              <a:t>X ,Y </a:t>
            </a:r>
            <a:r>
              <a:rPr lang="en-US" altLang="zh-CN" dirty="0"/>
              <a:t>)</a:t>
            </a:r>
            <a:r>
              <a:rPr lang="zh-CN" altLang="en-US" dirty="0"/>
              <a:t>的概率分布</a:t>
            </a:r>
          </a:p>
        </p:txBody>
      </p:sp>
      <p:sp>
        <p:nvSpPr>
          <p:cNvPr id="2" name="矩形 1"/>
          <p:cNvSpPr/>
          <p:nvPr/>
        </p:nvSpPr>
        <p:spPr>
          <a:xfrm>
            <a:off x="2562407" y="2970750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zh-CN" alt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494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6" grpId="0" build="p" autoUpdateAnimBg="0"/>
      <p:bldP spid="23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Text Box 2"/>
          <p:cNvSpPr txBox="1">
            <a:spLocks noChangeArrowheads="1"/>
          </p:cNvSpPr>
          <p:nvPr/>
        </p:nvSpPr>
        <p:spPr bwMode="auto">
          <a:xfrm>
            <a:off x="1102784" y="571500"/>
            <a:ext cx="10886016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(iii)  </a:t>
            </a:r>
            <a:r>
              <a:rPr lang="zh-CN" altLang="zh-CN" sz="2800" dirty="0">
                <a:latin typeface="Times New Roman" pitchFamily="18" charset="0"/>
                <a:ea typeface="楷体_GB2312" pitchFamily="1" charset="-122"/>
              </a:rPr>
              <a:t>备用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的情况</a:t>
            </a:r>
          </a:p>
          <a:p>
            <a:pPr algn="l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        由于这时当系统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L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1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损坏时系统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L</a:t>
            </a:r>
            <a:r>
              <a:rPr lang="en-US" altLang="zh-CN" sz="2800" baseline="-25000" dirty="0">
                <a:latin typeface="Times New Roman" pitchFamily="18" charset="0"/>
                <a:ea typeface="楷体_GB2312" pitchFamily="1" charset="-122"/>
              </a:rPr>
              <a:t>2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才开始工作，因此整个系统 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L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的寿命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Z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=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+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。</a:t>
            </a:r>
          </a:p>
        </p:txBody>
      </p:sp>
      <p:graphicFrame>
        <p:nvGraphicFramePr>
          <p:cNvPr id="763907" name="Object 3"/>
          <p:cNvGraphicFramePr>
            <a:graphicFrameLocks noChangeAspect="1"/>
          </p:cNvGraphicFramePr>
          <p:nvPr/>
        </p:nvGraphicFramePr>
        <p:xfrm>
          <a:off x="1119718" y="2593975"/>
          <a:ext cx="507153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6" name="Equation" r:id="rId3" imgW="1816100" imgH="330200" progId="Equation.DSMT4">
                  <p:embed/>
                </p:oleObj>
              </mc:Choice>
              <mc:Fallback>
                <p:oleObj name="Equation" r:id="rId3" imgW="18161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718" y="2593975"/>
                        <a:ext cx="507153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3908" name="Object 4"/>
          <p:cNvGraphicFramePr>
            <a:graphicFrameLocks noChangeAspect="1"/>
          </p:cNvGraphicFramePr>
          <p:nvPr/>
        </p:nvGraphicFramePr>
        <p:xfrm>
          <a:off x="6479117" y="3357564"/>
          <a:ext cx="355388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7" name="Equation" r:id="rId5" imgW="1295400" imgH="431800" progId="Equation.DSMT4">
                  <p:embed/>
                </p:oleObj>
              </mc:Choice>
              <mc:Fallback>
                <p:oleObj name="Equation" r:id="rId5" imgW="12954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9117" y="3357564"/>
                        <a:ext cx="3553883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3909" name="Object 5"/>
          <p:cNvGraphicFramePr>
            <a:graphicFrameLocks noChangeAspect="1"/>
          </p:cNvGraphicFramePr>
          <p:nvPr/>
        </p:nvGraphicFramePr>
        <p:xfrm>
          <a:off x="2065867" y="3573463"/>
          <a:ext cx="4222751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8" name="Equation" r:id="rId7" imgW="1371600" imgH="241300" progId="Equation.DSMT4">
                  <p:embed/>
                </p:oleObj>
              </mc:Choice>
              <mc:Fallback>
                <p:oleObj name="Equation" r:id="rId7" imgW="1371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867" y="3573463"/>
                        <a:ext cx="4222751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3910" name="Object 6"/>
          <p:cNvGraphicFramePr>
            <a:graphicFrameLocks noChangeAspect="1"/>
          </p:cNvGraphicFramePr>
          <p:nvPr/>
        </p:nvGraphicFramePr>
        <p:xfrm>
          <a:off x="6364818" y="2592388"/>
          <a:ext cx="433916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9" name="Equation" r:id="rId9" imgW="1371600" imgH="330200" progId="Equation.DSMT4">
                  <p:embed/>
                </p:oleObj>
              </mc:Choice>
              <mc:Fallback>
                <p:oleObj name="Equation" r:id="rId9" imgW="13716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4818" y="2592388"/>
                        <a:ext cx="4339167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3911" name="Text Box 7"/>
          <p:cNvSpPr txBox="1">
            <a:spLocks noChangeArrowheads="1"/>
          </p:cNvSpPr>
          <p:nvPr/>
        </p:nvSpPr>
        <p:spPr bwMode="auto">
          <a:xfrm>
            <a:off x="1200151" y="4422776"/>
            <a:ext cx="927311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当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z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&lt;0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时，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f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z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)=0,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于是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Z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=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+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的概率密度为</a:t>
            </a:r>
          </a:p>
        </p:txBody>
      </p:sp>
      <p:graphicFrame>
        <p:nvGraphicFramePr>
          <p:cNvPr id="7639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891974"/>
              </p:ext>
            </p:extLst>
          </p:nvPr>
        </p:nvGraphicFramePr>
        <p:xfrm>
          <a:off x="1127448" y="4965700"/>
          <a:ext cx="6335184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70" name="Equation" r:id="rId11" imgW="2070100" imgH="685800" progId="Equation.DSMT4">
                  <p:embed/>
                </p:oleObj>
              </mc:Choice>
              <mc:Fallback>
                <p:oleObj name="Equation" r:id="rId11" imgW="20701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4965700"/>
                        <a:ext cx="6335184" cy="163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3944" name="Rectangle 40"/>
          <p:cNvSpPr>
            <a:spLocks noChangeArrowheads="1"/>
          </p:cNvSpPr>
          <p:nvPr/>
        </p:nvSpPr>
        <p:spPr bwMode="auto">
          <a:xfrm>
            <a:off x="1191685" y="2228851"/>
            <a:ext cx="504847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>
                <a:latin typeface="Times New Roman" pitchFamily="18" charset="0"/>
                <a:ea typeface="楷体_GB2312" pitchFamily="1" charset="-122"/>
              </a:rPr>
              <a:t>当</a:t>
            </a:r>
            <a:r>
              <a:rPr lang="en-US" altLang="zh-CN" sz="2800" i="1">
                <a:latin typeface="Times New Roman" pitchFamily="18" charset="0"/>
                <a:ea typeface="楷体_GB2312" pitchFamily="1" charset="-122"/>
              </a:rPr>
              <a:t>z</a:t>
            </a:r>
            <a:r>
              <a:rPr lang="en-US" altLang="zh-CN" sz="2800">
                <a:latin typeface="Times New Roman" pitchFamily="18" charset="0"/>
                <a:ea typeface="楷体_GB2312" pitchFamily="1" charset="-122"/>
              </a:rPr>
              <a:t>&gt;0</a:t>
            </a:r>
            <a:r>
              <a:rPr lang="zh-CN" altLang="en-US" sz="2800">
                <a:latin typeface="Times New Roman" pitchFamily="18" charset="0"/>
                <a:ea typeface="楷体_GB2312" pitchFamily="1" charset="-122"/>
              </a:rPr>
              <a:t>时，</a:t>
            </a:r>
            <a:r>
              <a:rPr lang="en-US" altLang="zh-CN" sz="2800" i="1">
                <a:latin typeface="Times New Roman" pitchFamily="18" charset="0"/>
                <a:ea typeface="楷体_GB2312" pitchFamily="1" charset="-122"/>
              </a:rPr>
              <a:t>Z</a:t>
            </a:r>
            <a:r>
              <a:rPr lang="en-US" altLang="zh-CN" sz="2800">
                <a:latin typeface="Times New Roman" pitchFamily="18" charset="0"/>
                <a:ea typeface="楷体_GB2312" pitchFamily="1" charset="-122"/>
              </a:rPr>
              <a:t>=</a:t>
            </a:r>
            <a:r>
              <a:rPr lang="en-US" altLang="zh-CN" sz="2800" i="1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>
                <a:latin typeface="Times New Roman" pitchFamily="18" charset="0"/>
                <a:ea typeface="楷体_GB2312" pitchFamily="1" charset="-122"/>
              </a:rPr>
              <a:t>+</a:t>
            </a:r>
            <a:r>
              <a:rPr lang="en-US" altLang="zh-CN" sz="2800" i="1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>
                <a:latin typeface="Times New Roman" pitchFamily="18" charset="0"/>
                <a:ea typeface="楷体_GB2312" pitchFamily="1" charset="-122"/>
              </a:rPr>
              <a:t> </a:t>
            </a:r>
            <a:r>
              <a:rPr lang="zh-CN" altLang="en-US" sz="2800">
                <a:latin typeface="Times New Roman" pitchFamily="18" charset="0"/>
                <a:ea typeface="楷体_GB2312" pitchFamily="1" charset="-122"/>
              </a:rPr>
              <a:t>的概率密度为</a:t>
            </a:r>
          </a:p>
        </p:txBody>
      </p:sp>
    </p:spTree>
    <p:extLst>
      <p:ext uri="{BB962C8B-B14F-4D97-AF65-F5344CB8AC3E}">
        <p14:creationId xmlns:p14="http://schemas.microsoft.com/office/powerpoint/2010/main" val="366274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3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6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6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06" grpId="0" uiExpand="1" build="p" autoUpdateAnimBg="0"/>
      <p:bldP spid="763911" grpId="0"/>
      <p:bldP spid="76394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7448" y="2271532"/>
            <a:ext cx="99371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/>
              <a:t>作业 ：</a:t>
            </a:r>
            <a:endParaRPr lang="en-US" altLang="zh-CN" sz="4400" dirty="0" smtClean="0"/>
          </a:p>
          <a:p>
            <a:pPr algn="ctr"/>
            <a:r>
              <a:rPr lang="en-US" altLang="zh-CN" sz="4400" dirty="0" smtClean="0"/>
              <a:t>P87</a:t>
            </a:r>
            <a:r>
              <a:rPr lang="zh-CN" altLang="en-US" sz="4400" dirty="0" smtClean="0"/>
              <a:t>：</a:t>
            </a:r>
            <a:r>
              <a:rPr lang="en-US" altLang="zh-CN" sz="4400" dirty="0" smtClean="0"/>
              <a:t>22</a:t>
            </a:r>
            <a:r>
              <a:rPr lang="zh-CN" altLang="en-US" sz="4400" dirty="0" smtClean="0"/>
              <a:t>，</a:t>
            </a:r>
            <a:r>
              <a:rPr lang="en-US" altLang="zh-CN" sz="4400" dirty="0" smtClean="0"/>
              <a:t>24</a:t>
            </a:r>
            <a:r>
              <a:rPr lang="zh-CN" altLang="en-US" sz="4400" dirty="0"/>
              <a:t>，</a:t>
            </a:r>
            <a:r>
              <a:rPr lang="en-US" altLang="zh-CN" sz="4400" dirty="0" smtClean="0"/>
              <a:t>30</a:t>
            </a:r>
          </a:p>
          <a:p>
            <a:pPr algn="ctr"/>
            <a:r>
              <a:rPr lang="zh-CN" altLang="en-US" sz="4400" dirty="0" smtClean="0"/>
              <a:t>课外作业</a:t>
            </a:r>
            <a:endParaRPr lang="en-US" altLang="zh-CN" sz="4400" dirty="0" smtClean="0"/>
          </a:p>
          <a:p>
            <a:pPr algn="ctr"/>
            <a:r>
              <a:rPr lang="en-US" altLang="zh-CN" sz="4400" dirty="0" smtClean="0"/>
              <a:t>21</a:t>
            </a:r>
            <a:r>
              <a:rPr lang="zh-CN" altLang="en-US" sz="4400" dirty="0" smtClean="0"/>
              <a:t>，</a:t>
            </a:r>
            <a:r>
              <a:rPr lang="en-US" altLang="zh-CN" sz="4400" dirty="0" smtClean="0"/>
              <a:t>26</a:t>
            </a:r>
            <a:r>
              <a:rPr lang="zh-CN" altLang="en-US" sz="4400" dirty="0" smtClean="0"/>
              <a:t>，</a:t>
            </a:r>
            <a:r>
              <a:rPr lang="en-US" altLang="zh-CN" sz="4400" dirty="0" smtClean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51845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90282" y="1581767"/>
            <a:ext cx="81761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solidFill>
                  <a:srgbClr val="0000FF"/>
                </a:solidFill>
                <a:latin typeface="Rockwell Extra Bold" pitchFamily="18" charset="0"/>
              </a:rPr>
              <a:t>1) </a:t>
            </a:r>
            <a:r>
              <a:rPr lang="zh-CN" altLang="en-US" sz="2800" dirty="0" smtClean="0"/>
              <a:t>当</a:t>
            </a:r>
            <a:r>
              <a:rPr lang="zh-CN" altLang="en-US" sz="2800" dirty="0"/>
              <a:t>( </a:t>
            </a:r>
            <a:r>
              <a:rPr lang="en-US" altLang="zh-CN" sz="2800" i="1" dirty="0"/>
              <a:t>X ,Y </a:t>
            </a:r>
            <a:r>
              <a:rPr lang="en-US" altLang="zh-CN" sz="2800" dirty="0"/>
              <a:t>)</a:t>
            </a:r>
            <a:r>
              <a:rPr lang="zh-CN" altLang="en-US" sz="2800" dirty="0"/>
              <a:t>为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离散型</a:t>
            </a:r>
            <a:r>
              <a:rPr lang="en-US" altLang="zh-CN" sz="2800" b="1" i="1" dirty="0" err="1" smtClean="0">
                <a:solidFill>
                  <a:srgbClr val="FF0000"/>
                </a:solidFill>
              </a:rPr>
              <a:t>r.v</a:t>
            </a:r>
            <a:r>
              <a:rPr lang="en-US" altLang="zh-CN" sz="2800" b="1" i="1" dirty="0">
                <a:solidFill>
                  <a:srgbClr val="FF0000"/>
                </a:solidFill>
              </a:rPr>
              <a:t>.</a:t>
            </a:r>
            <a:r>
              <a:rPr lang="zh-CN" altLang="en-US" sz="2800" dirty="0"/>
              <a:t>时, </a:t>
            </a:r>
            <a:r>
              <a:rPr lang="zh-CN" altLang="en-US" sz="2800" dirty="0" smtClean="0"/>
              <a:t>则</a:t>
            </a:r>
            <a:r>
              <a:rPr lang="en-US" altLang="zh-CN" sz="2800" i="1" dirty="0" smtClean="0"/>
              <a:t>Z</a:t>
            </a:r>
            <a:r>
              <a:rPr lang="zh-CN" altLang="en-US" sz="2800" dirty="0" smtClean="0"/>
              <a:t>也是离散型的，有</a:t>
            </a:r>
            <a:endParaRPr lang="zh-CN" altLang="en-US" sz="2800" dirty="0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762712"/>
              </p:ext>
            </p:extLst>
          </p:nvPr>
        </p:nvGraphicFramePr>
        <p:xfrm>
          <a:off x="1669233" y="2206610"/>
          <a:ext cx="3180928" cy="59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36" name="Equation" r:id="rId3" imgW="3038461" imgH="523836" progId="Equation.3">
                  <p:embed/>
                </p:oleObj>
              </mc:Choice>
              <mc:Fallback>
                <p:oleObj name="Equation" r:id="rId3" imgW="3038461" imgH="5238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9233" y="2206610"/>
                        <a:ext cx="3180928" cy="596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032158"/>
              </p:ext>
            </p:extLst>
          </p:nvPr>
        </p:nvGraphicFramePr>
        <p:xfrm>
          <a:off x="1619672" y="3034266"/>
          <a:ext cx="5009727" cy="1098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37" name="Equation" r:id="rId5" imgW="6191455" imgH="838305" progId="Equation.3">
                  <p:embed/>
                </p:oleObj>
              </mc:Choice>
              <mc:Fallback>
                <p:oleObj name="Equation" r:id="rId5" imgW="6191455" imgH="8383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034266"/>
                        <a:ext cx="5009727" cy="109859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55576" y="4296813"/>
            <a:ext cx="46687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solidFill>
                  <a:srgbClr val="0000FF"/>
                </a:solidFill>
                <a:latin typeface="Rockwell Extra Bold" pitchFamily="18" charset="0"/>
              </a:rPr>
              <a:t>2) </a:t>
            </a:r>
            <a:r>
              <a:rPr lang="zh-CN" altLang="en-US" sz="2800" dirty="0" smtClean="0"/>
              <a:t>当</a:t>
            </a:r>
            <a:r>
              <a:rPr lang="zh-CN" altLang="en-US" sz="2800" dirty="0"/>
              <a:t>( </a:t>
            </a:r>
            <a:r>
              <a:rPr lang="en-US" altLang="zh-CN" sz="2800" i="1" dirty="0"/>
              <a:t>X ,Y </a:t>
            </a:r>
            <a:r>
              <a:rPr lang="en-US" altLang="zh-CN" sz="2800" dirty="0"/>
              <a:t>)</a:t>
            </a:r>
            <a:r>
              <a:rPr lang="zh-CN" altLang="en-US" sz="2800" dirty="0"/>
              <a:t>为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连续型</a:t>
            </a:r>
            <a:r>
              <a:rPr lang="en-US" altLang="zh-CN" sz="2800" b="1" i="1" dirty="0" err="1" smtClean="0">
                <a:solidFill>
                  <a:srgbClr val="FF0000"/>
                </a:solidFill>
              </a:rPr>
              <a:t>r.v</a:t>
            </a:r>
            <a:r>
              <a:rPr lang="en-US" altLang="zh-CN" sz="2800" b="1" i="1" dirty="0">
                <a:solidFill>
                  <a:srgbClr val="FF0000"/>
                </a:solidFill>
              </a:rPr>
              <a:t>.</a:t>
            </a:r>
            <a:r>
              <a:rPr lang="zh-CN" altLang="en-US" sz="2800" dirty="0"/>
              <a:t>时，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23381"/>
              </p:ext>
            </p:extLst>
          </p:nvPr>
        </p:nvGraphicFramePr>
        <p:xfrm>
          <a:off x="1619672" y="4945074"/>
          <a:ext cx="2723728" cy="589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38" name="Equation" r:id="rId7" imgW="2781186" imgH="457410" progId="Equation.3">
                  <p:embed/>
                </p:oleObj>
              </mc:Choice>
              <mc:Fallback>
                <p:oleObj name="Equation" r:id="rId7" imgW="2781186" imgH="4574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945074"/>
                        <a:ext cx="2723728" cy="589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390558"/>
              </p:ext>
            </p:extLst>
          </p:nvPr>
        </p:nvGraphicFramePr>
        <p:xfrm>
          <a:off x="4463955" y="4993868"/>
          <a:ext cx="2987803" cy="46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39" name="Equation" r:id="rId9" imgW="2771922" imgH="419153" progId="Equation.3">
                  <p:embed/>
                </p:oleObj>
              </mc:Choice>
              <mc:Fallback>
                <p:oleObj name="Equation" r:id="rId9" imgW="2771922" imgH="4191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3955" y="4993868"/>
                        <a:ext cx="2987803" cy="46353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701180"/>
              </p:ext>
            </p:extLst>
          </p:nvPr>
        </p:nvGraphicFramePr>
        <p:xfrm>
          <a:off x="2582426" y="5645646"/>
          <a:ext cx="2908433" cy="951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40" name="Equation" r:id="rId11" imgW="2628758" imgH="895481" progId="Equation.3">
                  <p:embed/>
                </p:oleObj>
              </mc:Choice>
              <mc:Fallback>
                <p:oleObj name="Equation" r:id="rId11" imgW="2628758" imgH="8954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426" y="5645646"/>
                        <a:ext cx="2908433" cy="951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99275" y="2234376"/>
                <a:ext cx="20896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𝑘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=1,2,3,…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275" y="2234376"/>
                <a:ext cx="2089611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961461"/>
              </p:ext>
            </p:extLst>
          </p:nvPr>
        </p:nvGraphicFramePr>
        <p:xfrm>
          <a:off x="6744072" y="5686859"/>
          <a:ext cx="3303240" cy="605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41" name="Equation" r:id="rId14" imgW="2686023" imgH="457410" progId="Equation.3">
                  <p:embed/>
                </p:oleObj>
              </mc:Choice>
              <mc:Fallback>
                <p:oleObj name="Equation" r:id="rId14" imgW="2686023" imgH="4574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4072" y="5686859"/>
                        <a:ext cx="3303240" cy="605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884083" y="5780988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zh-CN" altLang="en-US" sz="2800" dirty="0"/>
              <a:t>其中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1424" y="751493"/>
            <a:ext cx="2709396" cy="5232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两个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重要命题：</a:t>
            </a:r>
            <a:endParaRPr lang="zh-CN" altLang="en-US" sz="28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065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5" grpId="0" autoUpdateAnimBg="0"/>
      <p:bldP spid="11" grpId="0"/>
      <p:bldP spid="1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61110" y="683985"/>
            <a:ext cx="6367449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defRPr>
            </a:lvl1pPr>
          </a:lstStyle>
          <a:p>
            <a:r>
              <a:rPr lang="zh-CN" altLang="en-US" dirty="0" smtClean="0"/>
              <a:t>一、离散</a:t>
            </a:r>
            <a:r>
              <a:rPr lang="zh-CN" altLang="en-US" dirty="0"/>
              <a:t>型二维</a:t>
            </a:r>
            <a:r>
              <a:rPr lang="en-US" altLang="zh-CN" dirty="0" err="1"/>
              <a:t>r.v</a:t>
            </a:r>
            <a:r>
              <a:rPr lang="en-US" altLang="zh-CN" dirty="0"/>
              <a:t>.</a:t>
            </a:r>
            <a:r>
              <a:rPr lang="zh-CN" altLang="en-US" dirty="0"/>
              <a:t>的函数的分布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730547" y="1412776"/>
            <a:ext cx="860213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/>
              <a:t>    </a:t>
            </a:r>
            <a:r>
              <a:rPr lang="zh-CN" altLang="en-US" dirty="0">
                <a:solidFill>
                  <a:schemeClr val="tx1"/>
                </a:solidFill>
              </a:rPr>
              <a:t>设随机变量(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 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的联合分布律为 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696680" y="1425023"/>
            <a:ext cx="101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例1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696680" y="4725144"/>
            <a:ext cx="9859004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分析</a:t>
            </a:r>
            <a:r>
              <a:rPr lang="zh-CN" altLang="en-US" dirty="0" smtClean="0">
                <a:solidFill>
                  <a:srgbClr val="0000FF"/>
                </a:solidFill>
                <a:latin typeface="+mn-ea"/>
                <a:ea typeface="+mn-ea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）求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函数的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所有的可能取值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；   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     2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）求取到的值所对应的概率。</a:t>
            </a:r>
          </a:p>
        </p:txBody>
      </p:sp>
      <p:grpSp>
        <p:nvGrpSpPr>
          <p:cNvPr id="15" name="Group 5"/>
          <p:cNvGrpSpPr>
            <a:grpSpLocks/>
          </p:cNvGrpSpPr>
          <p:nvPr/>
        </p:nvGrpSpPr>
        <p:grpSpPr bwMode="auto">
          <a:xfrm>
            <a:off x="3695733" y="2190850"/>
            <a:ext cx="3988099" cy="2057922"/>
            <a:chOff x="0" y="0"/>
            <a:chExt cx="2016" cy="1488"/>
          </a:xfrm>
        </p:grpSpPr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576" y="0"/>
              <a:ext cx="0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>
              <a:off x="0" y="384"/>
              <a:ext cx="20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48" y="48"/>
              <a:ext cx="52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" name="Object 9"/>
            <p:cNvGraphicFramePr>
              <a:graphicFrameLocks noChangeAspect="1"/>
            </p:cNvGraphicFramePr>
            <p:nvPr/>
          </p:nvGraphicFramePr>
          <p:xfrm>
            <a:off x="8" y="144"/>
            <a:ext cx="328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64" r:id="rId3" imgW="179672" imgH="166838" progId="">
                    <p:embed/>
                  </p:oleObj>
                </mc:Choice>
                <mc:Fallback>
                  <p:oleObj r:id="rId3" imgW="179672" imgH="16683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" y="144"/>
                          <a:ext cx="328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0"/>
            <p:cNvGraphicFramePr>
              <a:graphicFrameLocks noChangeAspect="1"/>
            </p:cNvGraphicFramePr>
            <p:nvPr/>
          </p:nvGraphicFramePr>
          <p:xfrm>
            <a:off x="266" y="0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65" r:id="rId5" imgW="154139" imgH="166984" progId="">
                    <p:embed/>
                  </p:oleObj>
                </mc:Choice>
                <mc:Fallback>
                  <p:oleObj r:id="rId5" imgW="154139" imgH="16698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" y="0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1"/>
            <p:cNvGraphicFramePr>
              <a:graphicFrameLocks noChangeAspect="1"/>
            </p:cNvGraphicFramePr>
            <p:nvPr/>
          </p:nvGraphicFramePr>
          <p:xfrm>
            <a:off x="192" y="576"/>
            <a:ext cx="26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66" r:id="rId7" imgW="128337" imgH="179672" progId="">
                    <p:embed/>
                  </p:oleObj>
                </mc:Choice>
                <mc:Fallback>
                  <p:oleObj r:id="rId7" imgW="128337" imgH="17967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576"/>
                          <a:ext cx="26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2"/>
            <p:cNvGraphicFramePr>
              <a:graphicFrameLocks noChangeAspect="1"/>
            </p:cNvGraphicFramePr>
            <p:nvPr/>
          </p:nvGraphicFramePr>
          <p:xfrm>
            <a:off x="240" y="1104"/>
            <a:ext cx="235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67" r:id="rId9" imgW="115554" imgH="166911" progId="">
                    <p:embed/>
                  </p:oleObj>
                </mc:Choice>
                <mc:Fallback>
                  <p:oleObj r:id="rId9" imgW="115554" imgH="16691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104"/>
                          <a:ext cx="235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3"/>
            <p:cNvGraphicFramePr>
              <a:graphicFrameLocks noChangeAspect="1"/>
            </p:cNvGraphicFramePr>
            <p:nvPr/>
          </p:nvGraphicFramePr>
          <p:xfrm>
            <a:off x="816" y="432"/>
            <a:ext cx="152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68" r:id="rId11" imgW="153533" imgH="409421" progId="">
                    <p:embed/>
                  </p:oleObj>
                </mc:Choice>
                <mc:Fallback>
                  <p:oleObj r:id="rId11" imgW="153533" imgH="40942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432"/>
                          <a:ext cx="152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4"/>
            <p:cNvGraphicFramePr>
              <a:graphicFrameLocks noChangeAspect="1"/>
            </p:cNvGraphicFramePr>
            <p:nvPr/>
          </p:nvGraphicFramePr>
          <p:xfrm>
            <a:off x="816" y="48"/>
            <a:ext cx="265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69" r:id="rId13" imgW="128337" imgH="179672" progId="">
                    <p:embed/>
                  </p:oleObj>
                </mc:Choice>
                <mc:Fallback>
                  <p:oleObj r:id="rId13" imgW="128337" imgH="17967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48"/>
                          <a:ext cx="265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15"/>
            <p:cNvGraphicFramePr>
              <a:graphicFrameLocks noChangeAspect="1"/>
            </p:cNvGraphicFramePr>
            <p:nvPr/>
          </p:nvGraphicFramePr>
          <p:xfrm>
            <a:off x="1296" y="48"/>
            <a:ext cx="235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70" r:id="rId14" imgW="115554" imgH="166911" progId="">
                    <p:embed/>
                  </p:oleObj>
                </mc:Choice>
                <mc:Fallback>
                  <p:oleObj r:id="rId14" imgW="115554" imgH="16691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48"/>
                          <a:ext cx="235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16"/>
            <p:cNvGraphicFramePr>
              <a:graphicFrameLocks noChangeAspect="1"/>
            </p:cNvGraphicFramePr>
            <p:nvPr/>
          </p:nvGraphicFramePr>
          <p:xfrm>
            <a:off x="1728" y="48"/>
            <a:ext cx="261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71" r:id="rId15" imgW="128337" imgH="166838" progId="">
                    <p:embed/>
                  </p:oleObj>
                </mc:Choice>
                <mc:Fallback>
                  <p:oleObj r:id="rId15" imgW="128337" imgH="16683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48"/>
                          <a:ext cx="261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17"/>
            <p:cNvGraphicFramePr>
              <a:graphicFrameLocks noChangeAspect="1"/>
            </p:cNvGraphicFramePr>
            <p:nvPr/>
          </p:nvGraphicFramePr>
          <p:xfrm>
            <a:off x="1296" y="432"/>
            <a:ext cx="152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72" r:id="rId17" imgW="153533" imgH="409421" progId="">
                    <p:embed/>
                  </p:oleObj>
                </mc:Choice>
                <mc:Fallback>
                  <p:oleObj r:id="rId17" imgW="153533" imgH="40942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432"/>
                          <a:ext cx="152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8"/>
            <p:cNvGraphicFramePr>
              <a:graphicFrameLocks noChangeAspect="1"/>
            </p:cNvGraphicFramePr>
            <p:nvPr/>
          </p:nvGraphicFramePr>
          <p:xfrm>
            <a:off x="1762" y="426"/>
            <a:ext cx="152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73" r:id="rId19" imgW="153533" imgH="409421" progId="">
                    <p:embed/>
                  </p:oleObj>
                </mc:Choice>
                <mc:Fallback>
                  <p:oleObj r:id="rId19" imgW="153533" imgH="40942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2" y="426"/>
                          <a:ext cx="152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19"/>
            <p:cNvGraphicFramePr>
              <a:graphicFrameLocks noChangeAspect="1"/>
            </p:cNvGraphicFramePr>
            <p:nvPr/>
          </p:nvGraphicFramePr>
          <p:xfrm>
            <a:off x="816" y="1008"/>
            <a:ext cx="152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74" r:id="rId20" imgW="153533" imgH="409421" progId="">
                    <p:embed/>
                  </p:oleObj>
                </mc:Choice>
                <mc:Fallback>
                  <p:oleObj r:id="rId20" imgW="153533" imgH="40942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008"/>
                          <a:ext cx="152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0"/>
            <p:cNvGraphicFramePr>
              <a:graphicFrameLocks noChangeAspect="1"/>
            </p:cNvGraphicFramePr>
            <p:nvPr/>
          </p:nvGraphicFramePr>
          <p:xfrm>
            <a:off x="1756" y="988"/>
            <a:ext cx="152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75" r:id="rId21" imgW="153533" imgH="409421" progId="">
                    <p:embed/>
                  </p:oleObj>
                </mc:Choice>
                <mc:Fallback>
                  <p:oleObj r:id="rId21" imgW="153533" imgH="40942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6" y="988"/>
                          <a:ext cx="152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21"/>
            <p:cNvGraphicFramePr>
              <a:graphicFrameLocks noChangeAspect="1"/>
            </p:cNvGraphicFramePr>
            <p:nvPr/>
          </p:nvGraphicFramePr>
          <p:xfrm>
            <a:off x="1289" y="994"/>
            <a:ext cx="152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76" r:id="rId22" imgW="153533" imgH="409421" progId="">
                    <p:embed/>
                  </p:oleObj>
                </mc:Choice>
                <mc:Fallback>
                  <p:oleObj r:id="rId22" imgW="153533" imgH="40942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9" y="994"/>
                          <a:ext cx="152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1672473" y="4235280"/>
            <a:ext cx="88832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chemeClr val="tx1"/>
                </a:solidFill>
                <a:cs typeface="Times New Roman" pitchFamily="18" charset="0"/>
              </a:rPr>
              <a:t>求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:</a:t>
            </a:r>
            <a:r>
              <a:rPr lang="zh-CN" altLang="en-US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+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dirty="0">
                <a:solidFill>
                  <a:schemeClr val="tx1"/>
                </a:solidFill>
                <a:cs typeface="Times New Roman" pitchFamily="18" charset="0"/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 </a:t>
            </a:r>
            <a:r>
              <a:rPr lang="en-US" altLang="zh-CN" baseline="30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+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 </a:t>
            </a:r>
            <a:r>
              <a:rPr lang="en-US" altLang="zh-CN" baseline="30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cs typeface="Times New Roman" pitchFamily="18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min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,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 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cs typeface="Times New Roman" pitchFamily="18" charset="0"/>
              </a:rPr>
              <a:t>的分布律。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146791"/>
              </p:ext>
            </p:extLst>
          </p:nvPr>
        </p:nvGraphicFramePr>
        <p:xfrm>
          <a:off x="3041277" y="5949280"/>
          <a:ext cx="4642555" cy="76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7" name="Equation" r:id="rId24" imgW="6181770" imgH="828636" progId="Equation.3">
                  <p:embed/>
                </p:oleObj>
              </mc:Choice>
              <mc:Fallback>
                <p:oleObj name="Equation" r:id="rId24" imgW="6181770" imgH="8286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277" y="5949280"/>
                        <a:ext cx="4642555" cy="7634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16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  <p:bldP spid="14" grpId="0" autoUpdateAnimBg="0"/>
      <p:bldP spid="3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"/>
          <p:cNvGrpSpPr>
            <a:grpSpLocks noChangeAspect="1"/>
          </p:cNvGrpSpPr>
          <p:nvPr/>
        </p:nvGrpSpPr>
        <p:grpSpPr bwMode="auto">
          <a:xfrm>
            <a:off x="2398185" y="3733800"/>
            <a:ext cx="2823633" cy="366713"/>
            <a:chOff x="0" y="0"/>
            <a:chExt cx="1334" cy="231"/>
          </a:xfrm>
        </p:grpSpPr>
        <p:graphicFrame>
          <p:nvGraphicFramePr>
            <p:cNvPr id="11" name="Object 3"/>
            <p:cNvGraphicFramePr>
              <a:graphicFrameLocks noChangeAspect="1"/>
            </p:cNvGraphicFramePr>
            <p:nvPr/>
          </p:nvGraphicFramePr>
          <p:xfrm>
            <a:off x="0" y="0"/>
            <a:ext cx="163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12" r:id="rId3" imgW="128789" imgH="180304" progId="">
                    <p:embed/>
                  </p:oleObj>
                </mc:Choice>
                <mc:Fallback>
                  <p:oleObj r:id="rId3" imgW="128789" imgH="18030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63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4"/>
            <p:cNvGraphicFramePr>
              <a:graphicFrameLocks noChangeAspect="1"/>
            </p:cNvGraphicFramePr>
            <p:nvPr/>
          </p:nvGraphicFramePr>
          <p:xfrm>
            <a:off x="369" y="0"/>
            <a:ext cx="146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13" r:id="rId5" imgW="115554" imgH="166911" progId="">
                    <p:embed/>
                  </p:oleObj>
                </mc:Choice>
                <mc:Fallback>
                  <p:oleObj r:id="rId5" imgW="115554" imgH="16691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" y="0"/>
                          <a:ext cx="146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5"/>
            <p:cNvGraphicFramePr>
              <a:graphicFrameLocks noChangeAspect="1"/>
            </p:cNvGraphicFramePr>
            <p:nvPr/>
          </p:nvGraphicFramePr>
          <p:xfrm>
            <a:off x="752" y="0"/>
            <a:ext cx="16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14" r:id="rId7" imgW="128789" imgH="167425" progId="">
                    <p:embed/>
                  </p:oleObj>
                </mc:Choice>
                <mc:Fallback>
                  <p:oleObj r:id="rId7" imgW="128789" imgH="167425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" y="0"/>
                          <a:ext cx="16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6"/>
            <p:cNvGraphicFramePr>
              <a:graphicFrameLocks noChangeAspect="1"/>
            </p:cNvGraphicFramePr>
            <p:nvPr/>
          </p:nvGraphicFramePr>
          <p:xfrm>
            <a:off x="1171" y="6"/>
            <a:ext cx="163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15" r:id="rId9" imgW="128337" imgH="179672" progId="">
                    <p:embed/>
                  </p:oleObj>
                </mc:Choice>
                <mc:Fallback>
                  <p:oleObj r:id="rId9" imgW="128337" imgH="17967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1" y="6"/>
                          <a:ext cx="163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7"/>
          <p:cNvGrpSpPr>
            <a:grpSpLocks/>
          </p:cNvGrpSpPr>
          <p:nvPr/>
        </p:nvGrpSpPr>
        <p:grpSpPr bwMode="auto">
          <a:xfrm>
            <a:off x="958851" y="3679825"/>
            <a:ext cx="4527549" cy="1295400"/>
            <a:chOff x="0" y="0"/>
            <a:chExt cx="2139" cy="816"/>
          </a:xfrm>
        </p:grpSpPr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27" y="288"/>
              <a:ext cx="21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 flipH="1">
              <a:off x="576" y="0"/>
              <a:ext cx="0" cy="81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8" name="Object 10"/>
            <p:cNvGraphicFramePr>
              <a:graphicFrameLocks noChangeAspect="1"/>
            </p:cNvGraphicFramePr>
            <p:nvPr/>
          </p:nvGraphicFramePr>
          <p:xfrm>
            <a:off x="0" y="24"/>
            <a:ext cx="555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16" r:id="rId11" imgW="434630" imgH="166182" progId="">
                    <p:embed/>
                  </p:oleObj>
                </mc:Choice>
                <mc:Fallback>
                  <p:oleObj r:id="rId11" imgW="434630" imgH="16618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4"/>
                          <a:ext cx="555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1"/>
            <p:cNvGraphicFramePr>
              <a:graphicFrameLocks noChangeAspect="1"/>
            </p:cNvGraphicFramePr>
            <p:nvPr/>
          </p:nvGraphicFramePr>
          <p:xfrm>
            <a:off x="199" y="432"/>
            <a:ext cx="21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17" r:id="rId13" imgW="167499" imgH="167499" progId="">
                    <p:embed/>
                  </p:oleObj>
                </mc:Choice>
                <mc:Fallback>
                  <p:oleObj r:id="rId13" imgW="167499" imgH="16749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" y="432"/>
                          <a:ext cx="21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2379133" y="4191001"/>
            <a:ext cx="2819400" cy="784225"/>
            <a:chOff x="0" y="0"/>
            <a:chExt cx="1332" cy="494"/>
          </a:xfrm>
        </p:grpSpPr>
        <p:graphicFrame>
          <p:nvGraphicFramePr>
            <p:cNvPr id="21" name="Object 13"/>
            <p:cNvGraphicFramePr>
              <a:graphicFrameLocks noChangeAspect="1"/>
            </p:cNvGraphicFramePr>
            <p:nvPr/>
          </p:nvGraphicFramePr>
          <p:xfrm>
            <a:off x="0" y="14"/>
            <a:ext cx="152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18" r:id="rId15" imgW="153533" imgH="409421" progId="">
                    <p:embed/>
                  </p:oleObj>
                </mc:Choice>
                <mc:Fallback>
                  <p:oleObj r:id="rId15" imgW="153533" imgH="40942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4"/>
                          <a:ext cx="152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4"/>
            <p:cNvGraphicFramePr>
              <a:graphicFrameLocks noChangeAspect="1"/>
            </p:cNvGraphicFramePr>
            <p:nvPr/>
          </p:nvGraphicFramePr>
          <p:xfrm>
            <a:off x="364" y="14"/>
            <a:ext cx="152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19" r:id="rId17" imgW="153533" imgH="409421" progId="">
                    <p:embed/>
                  </p:oleObj>
                </mc:Choice>
                <mc:Fallback>
                  <p:oleObj r:id="rId17" imgW="153533" imgH="40942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" y="14"/>
                          <a:ext cx="152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5"/>
            <p:cNvGraphicFramePr>
              <a:graphicFrameLocks noChangeAspect="1"/>
            </p:cNvGraphicFramePr>
            <p:nvPr/>
          </p:nvGraphicFramePr>
          <p:xfrm>
            <a:off x="748" y="14"/>
            <a:ext cx="152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20" r:id="rId19" imgW="153533" imgH="409421" progId="">
                    <p:embed/>
                  </p:oleObj>
                </mc:Choice>
                <mc:Fallback>
                  <p:oleObj r:id="rId19" imgW="153533" imgH="40942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14"/>
                          <a:ext cx="152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6"/>
            <p:cNvGraphicFramePr>
              <a:graphicFrameLocks noChangeAspect="1"/>
            </p:cNvGraphicFramePr>
            <p:nvPr/>
          </p:nvGraphicFramePr>
          <p:xfrm>
            <a:off x="1180" y="0"/>
            <a:ext cx="152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21" r:id="rId21" imgW="153533" imgH="409421" progId="">
                    <p:embed/>
                  </p:oleObj>
                </mc:Choice>
                <mc:Fallback>
                  <p:oleObj r:id="rId21" imgW="153533" imgH="40942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0" y="0"/>
                          <a:ext cx="152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17"/>
          <p:cNvGrpSpPr>
            <a:grpSpLocks/>
          </p:cNvGrpSpPr>
          <p:nvPr/>
        </p:nvGrpSpPr>
        <p:grpSpPr bwMode="auto">
          <a:xfrm>
            <a:off x="5994400" y="3657600"/>
            <a:ext cx="5384800" cy="1371600"/>
            <a:chOff x="0" y="0"/>
            <a:chExt cx="2544" cy="864"/>
          </a:xfrm>
        </p:grpSpPr>
        <p:sp>
          <p:nvSpPr>
            <p:cNvPr id="26" name="Line 18"/>
            <p:cNvSpPr>
              <a:spLocks noChangeShapeType="1"/>
            </p:cNvSpPr>
            <p:nvPr/>
          </p:nvSpPr>
          <p:spPr bwMode="auto">
            <a:xfrm>
              <a:off x="75" y="288"/>
              <a:ext cx="2469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auto">
            <a:xfrm>
              <a:off x="624" y="0"/>
              <a:ext cx="0" cy="86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8" name="Object 20"/>
            <p:cNvGraphicFramePr>
              <a:graphicFrameLocks noChangeAspect="1"/>
            </p:cNvGraphicFramePr>
            <p:nvPr/>
          </p:nvGraphicFramePr>
          <p:xfrm>
            <a:off x="0" y="8"/>
            <a:ext cx="576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22" r:id="rId23" imgW="548242" imgH="191247" progId="">
                    <p:embed/>
                  </p:oleObj>
                </mc:Choice>
                <mc:Fallback>
                  <p:oleObj r:id="rId23" imgW="548242" imgH="191247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8"/>
                          <a:ext cx="576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1"/>
            <p:cNvGraphicFramePr>
              <a:graphicFrameLocks noChangeAspect="1"/>
            </p:cNvGraphicFramePr>
            <p:nvPr/>
          </p:nvGraphicFramePr>
          <p:xfrm>
            <a:off x="247" y="432"/>
            <a:ext cx="21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23" r:id="rId25" imgW="167499" imgH="167499" progId="">
                    <p:embed/>
                  </p:oleObj>
                </mc:Choice>
                <mc:Fallback>
                  <p:oleObj r:id="rId25" imgW="167499" imgH="16749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" y="432"/>
                          <a:ext cx="21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Group 22"/>
          <p:cNvGrpSpPr>
            <a:grpSpLocks noChangeAspect="1"/>
          </p:cNvGrpSpPr>
          <p:nvPr/>
        </p:nvGrpSpPr>
        <p:grpSpPr bwMode="auto">
          <a:xfrm>
            <a:off x="7535334" y="3711576"/>
            <a:ext cx="3680884" cy="379413"/>
            <a:chOff x="0" y="0"/>
            <a:chExt cx="1739" cy="239"/>
          </a:xfrm>
        </p:grpSpPr>
        <p:graphicFrame>
          <p:nvGraphicFramePr>
            <p:cNvPr id="31" name="Object 23"/>
            <p:cNvGraphicFramePr>
              <a:graphicFrameLocks noChangeAspect="1"/>
            </p:cNvGraphicFramePr>
            <p:nvPr/>
          </p:nvGraphicFramePr>
          <p:xfrm>
            <a:off x="0" y="0"/>
            <a:ext cx="163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24" r:id="rId26" imgW="128789" imgH="180304" progId="">
                    <p:embed/>
                  </p:oleObj>
                </mc:Choice>
                <mc:Fallback>
                  <p:oleObj r:id="rId26" imgW="128789" imgH="18030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63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24"/>
            <p:cNvGraphicFramePr>
              <a:graphicFrameLocks noChangeAspect="1"/>
            </p:cNvGraphicFramePr>
            <p:nvPr/>
          </p:nvGraphicFramePr>
          <p:xfrm>
            <a:off x="369" y="0"/>
            <a:ext cx="146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25" r:id="rId27" imgW="115554" imgH="166911" progId="">
                    <p:embed/>
                  </p:oleObj>
                </mc:Choice>
                <mc:Fallback>
                  <p:oleObj r:id="rId27" imgW="115554" imgH="16691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" y="0"/>
                          <a:ext cx="146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25"/>
            <p:cNvGraphicFramePr>
              <a:graphicFrameLocks noChangeAspect="1"/>
            </p:cNvGraphicFramePr>
            <p:nvPr/>
          </p:nvGraphicFramePr>
          <p:xfrm>
            <a:off x="752" y="0"/>
            <a:ext cx="16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26" r:id="rId28" imgW="128789" imgH="167425" progId="">
                    <p:embed/>
                  </p:oleObj>
                </mc:Choice>
                <mc:Fallback>
                  <p:oleObj r:id="rId28" imgW="128789" imgH="167425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" y="0"/>
                          <a:ext cx="16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26"/>
            <p:cNvGraphicFramePr>
              <a:graphicFrameLocks noChangeAspect="1"/>
            </p:cNvGraphicFramePr>
            <p:nvPr/>
          </p:nvGraphicFramePr>
          <p:xfrm>
            <a:off x="1171" y="14"/>
            <a:ext cx="16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27" r:id="rId29" imgW="128789" imgH="167425" progId="">
                    <p:embed/>
                  </p:oleObj>
                </mc:Choice>
                <mc:Fallback>
                  <p:oleObj r:id="rId29" imgW="128789" imgH="167425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1" y="14"/>
                          <a:ext cx="16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27"/>
            <p:cNvGraphicFramePr>
              <a:graphicFrameLocks noChangeAspect="1"/>
            </p:cNvGraphicFramePr>
            <p:nvPr/>
          </p:nvGraphicFramePr>
          <p:xfrm>
            <a:off x="1576" y="14"/>
            <a:ext cx="163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28" r:id="rId31" imgW="128789" imgH="180304" progId="">
                    <p:embed/>
                  </p:oleObj>
                </mc:Choice>
                <mc:Fallback>
                  <p:oleObj r:id="rId31" imgW="128789" imgH="18030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6" y="14"/>
                          <a:ext cx="163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" name="Group 28"/>
          <p:cNvGrpSpPr>
            <a:grpSpLocks noChangeAspect="1"/>
          </p:cNvGrpSpPr>
          <p:nvPr/>
        </p:nvGrpSpPr>
        <p:grpSpPr bwMode="auto">
          <a:xfrm>
            <a:off x="7516285" y="4191000"/>
            <a:ext cx="3676649" cy="762000"/>
            <a:chOff x="0" y="0"/>
            <a:chExt cx="1737" cy="480"/>
          </a:xfrm>
        </p:grpSpPr>
        <p:graphicFrame>
          <p:nvGraphicFramePr>
            <p:cNvPr id="37" name="Object 29"/>
            <p:cNvGraphicFramePr>
              <a:graphicFrameLocks noChangeAspect="1"/>
            </p:cNvGraphicFramePr>
            <p:nvPr/>
          </p:nvGraphicFramePr>
          <p:xfrm>
            <a:off x="0" y="0"/>
            <a:ext cx="152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29" r:id="rId33" imgW="153533" imgH="409421" progId="">
                    <p:embed/>
                  </p:oleObj>
                </mc:Choice>
                <mc:Fallback>
                  <p:oleObj r:id="rId33" imgW="153533" imgH="40942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52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30"/>
            <p:cNvGraphicFramePr>
              <a:graphicFrameLocks noChangeAspect="1"/>
            </p:cNvGraphicFramePr>
            <p:nvPr/>
          </p:nvGraphicFramePr>
          <p:xfrm>
            <a:off x="364" y="0"/>
            <a:ext cx="152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30" r:id="rId35" imgW="153533" imgH="409421" progId="">
                    <p:embed/>
                  </p:oleObj>
                </mc:Choice>
                <mc:Fallback>
                  <p:oleObj r:id="rId35" imgW="153533" imgH="40942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" y="0"/>
                          <a:ext cx="152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1"/>
            <p:cNvGraphicFramePr>
              <a:graphicFrameLocks noChangeAspect="1"/>
            </p:cNvGraphicFramePr>
            <p:nvPr/>
          </p:nvGraphicFramePr>
          <p:xfrm>
            <a:off x="1180" y="0"/>
            <a:ext cx="152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31" r:id="rId36" imgW="153533" imgH="409421" progId="">
                    <p:embed/>
                  </p:oleObj>
                </mc:Choice>
                <mc:Fallback>
                  <p:oleObj r:id="rId36" imgW="153533" imgH="40942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0" y="0"/>
                          <a:ext cx="152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32"/>
            <p:cNvGraphicFramePr>
              <a:graphicFrameLocks noChangeAspect="1"/>
            </p:cNvGraphicFramePr>
            <p:nvPr/>
          </p:nvGraphicFramePr>
          <p:xfrm>
            <a:off x="769" y="0"/>
            <a:ext cx="152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32" r:id="rId37" imgW="153533" imgH="409421" progId="">
                    <p:embed/>
                  </p:oleObj>
                </mc:Choice>
                <mc:Fallback>
                  <p:oleObj r:id="rId37" imgW="153533" imgH="40942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" y="0"/>
                          <a:ext cx="152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33"/>
            <p:cNvGraphicFramePr>
              <a:graphicFrameLocks noChangeAspect="1"/>
            </p:cNvGraphicFramePr>
            <p:nvPr/>
          </p:nvGraphicFramePr>
          <p:xfrm>
            <a:off x="1585" y="0"/>
            <a:ext cx="152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33" r:id="rId38" imgW="153533" imgH="409421" progId="">
                    <p:embed/>
                  </p:oleObj>
                </mc:Choice>
                <mc:Fallback>
                  <p:oleObj r:id="rId38" imgW="153533" imgH="40942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5" y="0"/>
                          <a:ext cx="152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Group 34"/>
          <p:cNvGrpSpPr>
            <a:grpSpLocks/>
          </p:cNvGrpSpPr>
          <p:nvPr/>
        </p:nvGrpSpPr>
        <p:grpSpPr bwMode="auto">
          <a:xfrm>
            <a:off x="1016001" y="152400"/>
            <a:ext cx="9969500" cy="3200400"/>
            <a:chOff x="0" y="0"/>
            <a:chExt cx="4710" cy="2016"/>
          </a:xfrm>
        </p:grpSpPr>
        <p:grpSp>
          <p:nvGrpSpPr>
            <p:cNvPr id="43" name="Group 35"/>
            <p:cNvGrpSpPr>
              <a:grpSpLocks/>
            </p:cNvGrpSpPr>
            <p:nvPr/>
          </p:nvGrpSpPr>
          <p:grpSpPr bwMode="auto">
            <a:xfrm>
              <a:off x="96" y="0"/>
              <a:ext cx="4608" cy="2016"/>
              <a:chOff x="0" y="0"/>
              <a:chExt cx="4608" cy="2016"/>
            </a:xfrm>
          </p:grpSpPr>
          <p:sp>
            <p:nvSpPr>
              <p:cNvPr id="85" name="Line 36"/>
              <p:cNvSpPr>
                <a:spLocks noChangeShapeType="1"/>
              </p:cNvSpPr>
              <p:nvPr/>
            </p:nvSpPr>
            <p:spPr bwMode="auto">
              <a:xfrm>
                <a:off x="0" y="288"/>
                <a:ext cx="4608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" name="Line 37"/>
              <p:cNvSpPr>
                <a:spLocks noChangeShapeType="1"/>
              </p:cNvSpPr>
              <p:nvPr/>
            </p:nvSpPr>
            <p:spPr bwMode="auto">
              <a:xfrm>
                <a:off x="768" y="0"/>
                <a:ext cx="0" cy="201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87" name="Object 38"/>
              <p:cNvGraphicFramePr>
                <a:graphicFrameLocks noChangeAspect="1"/>
              </p:cNvGraphicFramePr>
              <p:nvPr/>
            </p:nvGraphicFramePr>
            <p:xfrm>
              <a:off x="144" y="0"/>
              <a:ext cx="604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734" r:id="rId39" imgW="473186" imgH="204621" progId="">
                      <p:embed/>
                    </p:oleObj>
                  </mc:Choice>
                  <mc:Fallback>
                    <p:oleObj r:id="rId39" imgW="473186" imgH="204621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" y="0"/>
                            <a:ext cx="604" cy="2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4" name="Group 39"/>
            <p:cNvGrpSpPr>
              <a:grpSpLocks noChangeAspect="1"/>
            </p:cNvGrpSpPr>
            <p:nvPr/>
          </p:nvGrpSpPr>
          <p:grpSpPr bwMode="auto">
            <a:xfrm>
              <a:off x="1025" y="0"/>
              <a:ext cx="3464" cy="257"/>
              <a:chOff x="0" y="0"/>
              <a:chExt cx="3464" cy="257"/>
            </a:xfrm>
          </p:grpSpPr>
          <p:graphicFrame>
            <p:nvGraphicFramePr>
              <p:cNvPr id="79" name="Object 40"/>
              <p:cNvGraphicFramePr>
                <a:graphicFrameLocks noChangeAspect="1"/>
              </p:cNvGraphicFramePr>
              <p:nvPr/>
            </p:nvGraphicFramePr>
            <p:xfrm>
              <a:off x="0" y="0"/>
              <a:ext cx="474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735" r:id="rId41" imgW="371038" imgH="204710" progId="">
                      <p:embed/>
                    </p:oleObj>
                  </mc:Choice>
                  <mc:Fallback>
                    <p:oleObj r:id="rId41" imgW="371038" imgH="20471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0"/>
                            <a:ext cx="474" cy="2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0" name="Object 41"/>
              <p:cNvGraphicFramePr>
                <a:graphicFrameLocks noChangeAspect="1"/>
              </p:cNvGraphicFramePr>
              <p:nvPr/>
            </p:nvGraphicFramePr>
            <p:xfrm>
              <a:off x="607" y="0"/>
              <a:ext cx="458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736" r:id="rId43" imgW="358243" imgH="204710" progId="">
                      <p:embed/>
                    </p:oleObj>
                  </mc:Choice>
                  <mc:Fallback>
                    <p:oleObj r:id="rId43" imgW="358243" imgH="20471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7" y="0"/>
                            <a:ext cx="458" cy="2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1" name="Object 42"/>
              <p:cNvGraphicFramePr>
                <a:graphicFrameLocks noChangeAspect="1"/>
              </p:cNvGraphicFramePr>
              <p:nvPr/>
            </p:nvGraphicFramePr>
            <p:xfrm>
              <a:off x="1183" y="0"/>
              <a:ext cx="474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737" r:id="rId45" imgW="371038" imgH="204710" progId="">
                      <p:embed/>
                    </p:oleObj>
                  </mc:Choice>
                  <mc:Fallback>
                    <p:oleObj r:id="rId45" imgW="371038" imgH="20471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83" y="0"/>
                            <a:ext cx="474" cy="2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" name="Object 43"/>
              <p:cNvGraphicFramePr>
                <a:graphicFrameLocks noChangeAspect="1"/>
              </p:cNvGraphicFramePr>
              <p:nvPr/>
            </p:nvGraphicFramePr>
            <p:xfrm>
              <a:off x="1807" y="0"/>
              <a:ext cx="458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738" r:id="rId47" imgW="358243" imgH="204710" progId="">
                      <p:embed/>
                    </p:oleObj>
                  </mc:Choice>
                  <mc:Fallback>
                    <p:oleObj r:id="rId47" imgW="358243" imgH="20471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7" y="0"/>
                            <a:ext cx="458" cy="2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3" name="Object 44"/>
              <p:cNvGraphicFramePr>
                <a:graphicFrameLocks noChangeAspect="1"/>
              </p:cNvGraphicFramePr>
              <p:nvPr/>
            </p:nvGraphicFramePr>
            <p:xfrm>
              <a:off x="2431" y="0"/>
              <a:ext cx="442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739" r:id="rId49" imgW="345449" imgH="204710" progId="">
                      <p:embed/>
                    </p:oleObj>
                  </mc:Choice>
                  <mc:Fallback>
                    <p:oleObj r:id="rId49" imgW="345449" imgH="20471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31" y="0"/>
                            <a:ext cx="442" cy="2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" name="Object 45"/>
              <p:cNvGraphicFramePr>
                <a:graphicFrameLocks noChangeAspect="1"/>
              </p:cNvGraphicFramePr>
              <p:nvPr/>
            </p:nvGraphicFramePr>
            <p:xfrm>
              <a:off x="3007" y="0"/>
              <a:ext cx="457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740" r:id="rId51" imgW="358243" imgH="204710" progId="">
                      <p:embed/>
                    </p:oleObj>
                  </mc:Choice>
                  <mc:Fallback>
                    <p:oleObj r:id="rId51" imgW="358243" imgH="20471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07" y="0"/>
                            <a:ext cx="457" cy="2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5" name="Group 46"/>
            <p:cNvGrpSpPr>
              <a:grpSpLocks/>
            </p:cNvGrpSpPr>
            <p:nvPr/>
          </p:nvGrpSpPr>
          <p:grpSpPr bwMode="auto">
            <a:xfrm>
              <a:off x="102" y="393"/>
              <a:ext cx="4608" cy="279"/>
              <a:chOff x="0" y="0"/>
              <a:chExt cx="4608" cy="279"/>
            </a:xfrm>
          </p:grpSpPr>
          <p:graphicFrame>
            <p:nvGraphicFramePr>
              <p:cNvPr id="71" name="Object 47"/>
              <p:cNvGraphicFramePr>
                <a:graphicFrameLocks noChangeAspect="1"/>
              </p:cNvGraphicFramePr>
              <p:nvPr/>
            </p:nvGraphicFramePr>
            <p:xfrm>
              <a:off x="162" y="0"/>
              <a:ext cx="555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741" r:id="rId53" imgW="434630" imgH="166182" progId="">
                      <p:embed/>
                    </p:oleObj>
                  </mc:Choice>
                  <mc:Fallback>
                    <p:oleObj r:id="rId53" imgW="434630" imgH="166182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" y="0"/>
                            <a:ext cx="555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" name="Object 48"/>
              <p:cNvGraphicFramePr>
                <a:graphicFrameLocks noChangeAspect="1"/>
              </p:cNvGraphicFramePr>
              <p:nvPr/>
            </p:nvGraphicFramePr>
            <p:xfrm>
              <a:off x="1050" y="11"/>
              <a:ext cx="163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742" r:id="rId55" imgW="128789" imgH="180304" progId="">
                      <p:embed/>
                    </p:oleObj>
                  </mc:Choice>
                  <mc:Fallback>
                    <p:oleObj r:id="rId55" imgW="128789" imgH="180304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0" y="11"/>
                            <a:ext cx="163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3" name="Object 49"/>
              <p:cNvGraphicFramePr>
                <a:graphicFrameLocks noChangeAspect="1"/>
              </p:cNvGraphicFramePr>
              <p:nvPr/>
            </p:nvGraphicFramePr>
            <p:xfrm>
              <a:off x="1682" y="5"/>
              <a:ext cx="14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743" r:id="rId57" imgW="115961" imgH="167499" progId="">
                      <p:embed/>
                    </p:oleObj>
                  </mc:Choice>
                  <mc:Fallback>
                    <p:oleObj r:id="rId57" imgW="115961" imgH="16749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2" y="5"/>
                            <a:ext cx="146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" name="Object 50"/>
              <p:cNvGraphicFramePr>
                <a:graphicFrameLocks noChangeAspect="1"/>
              </p:cNvGraphicFramePr>
              <p:nvPr/>
            </p:nvGraphicFramePr>
            <p:xfrm>
              <a:off x="2242" y="11"/>
              <a:ext cx="16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744" r:id="rId59" imgW="128789" imgH="167425" progId="">
                      <p:embed/>
                    </p:oleObj>
                  </mc:Choice>
                  <mc:Fallback>
                    <p:oleObj r:id="rId59" imgW="128789" imgH="167425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42" y="11"/>
                            <a:ext cx="16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5" name="Object 51"/>
              <p:cNvGraphicFramePr>
                <a:graphicFrameLocks noChangeAspect="1"/>
              </p:cNvGraphicFramePr>
              <p:nvPr/>
            </p:nvGraphicFramePr>
            <p:xfrm>
              <a:off x="2874" y="18"/>
              <a:ext cx="14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745" r:id="rId60" imgW="115554" imgH="166911" progId="">
                      <p:embed/>
                    </p:oleObj>
                  </mc:Choice>
                  <mc:Fallback>
                    <p:oleObj r:id="rId60" imgW="115554" imgH="166911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4" y="18"/>
                            <a:ext cx="146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6" name="Object 52"/>
              <p:cNvGraphicFramePr>
                <a:graphicFrameLocks noChangeAspect="1"/>
              </p:cNvGraphicFramePr>
              <p:nvPr/>
            </p:nvGraphicFramePr>
            <p:xfrm>
              <a:off x="3498" y="5"/>
              <a:ext cx="16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746" r:id="rId61" imgW="128789" imgH="167425" progId="">
                      <p:embed/>
                    </p:oleObj>
                  </mc:Choice>
                  <mc:Fallback>
                    <p:oleObj r:id="rId61" imgW="128789" imgH="167425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98" y="5"/>
                            <a:ext cx="16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7" name="Object 53"/>
              <p:cNvGraphicFramePr>
                <a:graphicFrameLocks noChangeAspect="1"/>
              </p:cNvGraphicFramePr>
              <p:nvPr/>
            </p:nvGraphicFramePr>
            <p:xfrm>
              <a:off x="4074" y="11"/>
              <a:ext cx="163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747" r:id="rId62" imgW="128789" imgH="180304" progId="">
                      <p:embed/>
                    </p:oleObj>
                  </mc:Choice>
                  <mc:Fallback>
                    <p:oleObj r:id="rId62" imgW="128789" imgH="180304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74" y="11"/>
                            <a:ext cx="163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8" name="Line 54"/>
              <p:cNvSpPr>
                <a:spLocks noChangeShapeType="1"/>
              </p:cNvSpPr>
              <p:nvPr/>
            </p:nvSpPr>
            <p:spPr bwMode="auto">
              <a:xfrm>
                <a:off x="0" y="279"/>
                <a:ext cx="4608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6" name="Group 55"/>
            <p:cNvGrpSpPr>
              <a:grpSpLocks/>
            </p:cNvGrpSpPr>
            <p:nvPr/>
          </p:nvGrpSpPr>
          <p:grpSpPr bwMode="auto">
            <a:xfrm>
              <a:off x="96" y="768"/>
              <a:ext cx="4608" cy="309"/>
              <a:chOff x="0" y="0"/>
              <a:chExt cx="4608" cy="309"/>
            </a:xfrm>
          </p:grpSpPr>
          <p:graphicFrame>
            <p:nvGraphicFramePr>
              <p:cNvPr id="63" name="Object 56"/>
              <p:cNvGraphicFramePr>
                <a:graphicFrameLocks noChangeAspect="1"/>
              </p:cNvGraphicFramePr>
              <p:nvPr/>
            </p:nvGraphicFramePr>
            <p:xfrm>
              <a:off x="96" y="0"/>
              <a:ext cx="702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748" r:id="rId64" imgW="548242" imgH="191247" progId="">
                      <p:embed/>
                    </p:oleObj>
                  </mc:Choice>
                  <mc:Fallback>
                    <p:oleObj r:id="rId64" imgW="548242" imgH="191247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" y="0"/>
                            <a:ext cx="702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" name="Object 57"/>
              <p:cNvGraphicFramePr>
                <a:graphicFrameLocks noChangeAspect="1"/>
              </p:cNvGraphicFramePr>
              <p:nvPr/>
            </p:nvGraphicFramePr>
            <p:xfrm>
              <a:off x="1050" y="41"/>
              <a:ext cx="163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749" r:id="rId66" imgW="128789" imgH="180304" progId="">
                      <p:embed/>
                    </p:oleObj>
                  </mc:Choice>
                  <mc:Fallback>
                    <p:oleObj r:id="rId66" imgW="128789" imgH="180304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0" y="41"/>
                            <a:ext cx="163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" name="Object 58"/>
              <p:cNvGraphicFramePr>
                <a:graphicFrameLocks noChangeAspect="1"/>
              </p:cNvGraphicFramePr>
              <p:nvPr/>
            </p:nvGraphicFramePr>
            <p:xfrm>
              <a:off x="1682" y="35"/>
              <a:ext cx="14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750" r:id="rId67" imgW="115554" imgH="166911" progId="">
                      <p:embed/>
                    </p:oleObj>
                  </mc:Choice>
                  <mc:Fallback>
                    <p:oleObj r:id="rId67" imgW="115554" imgH="166911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2" y="35"/>
                            <a:ext cx="146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" name="Object 59"/>
              <p:cNvGraphicFramePr>
                <a:graphicFrameLocks noChangeAspect="1"/>
              </p:cNvGraphicFramePr>
              <p:nvPr/>
            </p:nvGraphicFramePr>
            <p:xfrm>
              <a:off x="2242" y="41"/>
              <a:ext cx="16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751" r:id="rId68" imgW="128789" imgH="167425" progId="">
                      <p:embed/>
                    </p:oleObj>
                  </mc:Choice>
                  <mc:Fallback>
                    <p:oleObj r:id="rId68" imgW="128789" imgH="167425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42" y="41"/>
                            <a:ext cx="16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" name="Object 60"/>
              <p:cNvGraphicFramePr>
                <a:graphicFrameLocks noChangeAspect="1"/>
              </p:cNvGraphicFramePr>
              <p:nvPr/>
            </p:nvGraphicFramePr>
            <p:xfrm>
              <a:off x="2874" y="48"/>
              <a:ext cx="14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752" r:id="rId70" imgW="115554" imgH="166911" progId="">
                      <p:embed/>
                    </p:oleObj>
                  </mc:Choice>
                  <mc:Fallback>
                    <p:oleObj r:id="rId70" imgW="115554" imgH="166911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4" y="48"/>
                            <a:ext cx="146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" name="Object 61"/>
              <p:cNvGraphicFramePr>
                <a:graphicFrameLocks noChangeAspect="1"/>
              </p:cNvGraphicFramePr>
              <p:nvPr/>
            </p:nvGraphicFramePr>
            <p:xfrm>
              <a:off x="3498" y="35"/>
              <a:ext cx="16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753" r:id="rId71" imgW="128789" imgH="167425" progId="">
                      <p:embed/>
                    </p:oleObj>
                  </mc:Choice>
                  <mc:Fallback>
                    <p:oleObj r:id="rId71" imgW="128789" imgH="167425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98" y="35"/>
                            <a:ext cx="16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9" name="Object 62"/>
              <p:cNvGraphicFramePr>
                <a:graphicFrameLocks noChangeAspect="1"/>
              </p:cNvGraphicFramePr>
              <p:nvPr/>
            </p:nvGraphicFramePr>
            <p:xfrm>
              <a:off x="4074" y="41"/>
              <a:ext cx="163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754" r:id="rId72" imgW="128789" imgH="180304" progId="">
                      <p:embed/>
                    </p:oleObj>
                  </mc:Choice>
                  <mc:Fallback>
                    <p:oleObj r:id="rId72" imgW="128789" imgH="180304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74" y="41"/>
                            <a:ext cx="163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0" name="Line 63"/>
              <p:cNvSpPr>
                <a:spLocks noChangeShapeType="1"/>
              </p:cNvSpPr>
              <p:nvPr/>
            </p:nvSpPr>
            <p:spPr bwMode="auto">
              <a:xfrm>
                <a:off x="0" y="309"/>
                <a:ext cx="4608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7" name="Group 64"/>
            <p:cNvGrpSpPr>
              <a:grpSpLocks noChangeAspect="1"/>
            </p:cNvGrpSpPr>
            <p:nvPr/>
          </p:nvGrpSpPr>
          <p:grpSpPr bwMode="auto">
            <a:xfrm>
              <a:off x="1144" y="1488"/>
              <a:ext cx="3203" cy="501"/>
              <a:chOff x="0" y="0"/>
              <a:chExt cx="3203" cy="501"/>
            </a:xfrm>
          </p:grpSpPr>
          <p:graphicFrame>
            <p:nvGraphicFramePr>
              <p:cNvPr id="57" name="Object 65"/>
              <p:cNvGraphicFramePr>
                <a:graphicFrameLocks noChangeAspect="1"/>
              </p:cNvGraphicFramePr>
              <p:nvPr/>
            </p:nvGraphicFramePr>
            <p:xfrm>
              <a:off x="0" y="0"/>
              <a:ext cx="152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755" r:id="rId74" imgW="153533" imgH="409421" progId="">
                      <p:embed/>
                    </p:oleObj>
                  </mc:Choice>
                  <mc:Fallback>
                    <p:oleObj r:id="rId74" imgW="153533" imgH="409421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0"/>
                            <a:ext cx="152" cy="4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" name="Object 66"/>
              <p:cNvGraphicFramePr>
                <a:graphicFrameLocks noChangeAspect="1"/>
              </p:cNvGraphicFramePr>
              <p:nvPr/>
            </p:nvGraphicFramePr>
            <p:xfrm>
              <a:off x="631" y="14"/>
              <a:ext cx="152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756" r:id="rId75" imgW="153533" imgH="409421" progId="">
                      <p:embed/>
                    </p:oleObj>
                  </mc:Choice>
                  <mc:Fallback>
                    <p:oleObj r:id="rId75" imgW="153533" imgH="409421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1" y="14"/>
                            <a:ext cx="152" cy="4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" name="Object 67"/>
              <p:cNvGraphicFramePr>
                <a:graphicFrameLocks noChangeAspect="1"/>
              </p:cNvGraphicFramePr>
              <p:nvPr/>
            </p:nvGraphicFramePr>
            <p:xfrm>
              <a:off x="1206" y="7"/>
              <a:ext cx="152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757" r:id="rId76" imgW="153533" imgH="409421" progId="">
                      <p:embed/>
                    </p:oleObj>
                  </mc:Choice>
                  <mc:Fallback>
                    <p:oleObj r:id="rId76" imgW="153533" imgH="409421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6" y="7"/>
                            <a:ext cx="152" cy="4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" name="Object 68"/>
              <p:cNvGraphicFramePr>
                <a:graphicFrameLocks noChangeAspect="1"/>
              </p:cNvGraphicFramePr>
              <p:nvPr/>
            </p:nvGraphicFramePr>
            <p:xfrm>
              <a:off x="1817" y="14"/>
              <a:ext cx="152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758" r:id="rId77" imgW="153533" imgH="409421" progId="">
                      <p:embed/>
                    </p:oleObj>
                  </mc:Choice>
                  <mc:Fallback>
                    <p:oleObj r:id="rId77" imgW="153533" imgH="409421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7" y="14"/>
                            <a:ext cx="152" cy="4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" name="Object 69"/>
              <p:cNvGraphicFramePr>
                <a:graphicFrameLocks noChangeAspect="1"/>
              </p:cNvGraphicFramePr>
              <p:nvPr/>
            </p:nvGraphicFramePr>
            <p:xfrm>
              <a:off x="2448" y="21"/>
              <a:ext cx="152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759" r:id="rId78" imgW="153533" imgH="409421" progId="">
                      <p:embed/>
                    </p:oleObj>
                  </mc:Choice>
                  <mc:Fallback>
                    <p:oleObj r:id="rId78" imgW="153533" imgH="409421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8" y="21"/>
                            <a:ext cx="152" cy="4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" name="Object 70"/>
              <p:cNvGraphicFramePr>
                <a:graphicFrameLocks noChangeAspect="1"/>
              </p:cNvGraphicFramePr>
              <p:nvPr/>
            </p:nvGraphicFramePr>
            <p:xfrm>
              <a:off x="3051" y="14"/>
              <a:ext cx="152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760" r:id="rId79" imgW="153533" imgH="409421" progId="">
                      <p:embed/>
                    </p:oleObj>
                  </mc:Choice>
                  <mc:Fallback>
                    <p:oleObj r:id="rId79" imgW="153533" imgH="409421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51" y="14"/>
                            <a:ext cx="152" cy="4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8" name="Group 71"/>
            <p:cNvGrpSpPr>
              <a:grpSpLocks/>
            </p:cNvGrpSpPr>
            <p:nvPr/>
          </p:nvGrpSpPr>
          <p:grpSpPr bwMode="auto">
            <a:xfrm>
              <a:off x="0" y="1206"/>
              <a:ext cx="4656" cy="268"/>
              <a:chOff x="0" y="0"/>
              <a:chExt cx="4656" cy="268"/>
            </a:xfrm>
          </p:grpSpPr>
          <p:sp>
            <p:nvSpPr>
              <p:cNvPr id="49" name="Line 72"/>
              <p:cNvSpPr>
                <a:spLocks noChangeShapeType="1"/>
              </p:cNvSpPr>
              <p:nvPr/>
            </p:nvSpPr>
            <p:spPr bwMode="auto">
              <a:xfrm>
                <a:off x="48" y="268"/>
                <a:ext cx="4608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50" name="Object 73"/>
              <p:cNvGraphicFramePr>
                <a:graphicFrameLocks noChangeAspect="1"/>
              </p:cNvGraphicFramePr>
              <p:nvPr/>
            </p:nvGraphicFramePr>
            <p:xfrm>
              <a:off x="0" y="3"/>
              <a:ext cx="860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761" r:id="rId80" imgW="726422" imgH="203908" progId="">
                      <p:embed/>
                    </p:oleObj>
                  </mc:Choice>
                  <mc:Fallback>
                    <p:oleObj r:id="rId80" imgW="726422" imgH="203908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3"/>
                            <a:ext cx="860" cy="2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" name="Object 74"/>
              <p:cNvGraphicFramePr>
                <a:graphicFrameLocks noChangeAspect="1"/>
              </p:cNvGraphicFramePr>
              <p:nvPr/>
            </p:nvGraphicFramePr>
            <p:xfrm>
              <a:off x="1153" y="0"/>
              <a:ext cx="163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762" r:id="rId82" imgW="128789" imgH="180304" progId="">
                      <p:embed/>
                    </p:oleObj>
                  </mc:Choice>
                  <mc:Fallback>
                    <p:oleObj r:id="rId82" imgW="128789" imgH="180304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3" y="0"/>
                            <a:ext cx="163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" name="Object 75"/>
              <p:cNvGraphicFramePr>
                <a:graphicFrameLocks noChangeAspect="1"/>
              </p:cNvGraphicFramePr>
              <p:nvPr/>
            </p:nvGraphicFramePr>
            <p:xfrm>
              <a:off x="1777" y="7"/>
              <a:ext cx="162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763" r:id="rId83" imgW="128789" imgH="180304" progId="">
                      <p:embed/>
                    </p:oleObj>
                  </mc:Choice>
                  <mc:Fallback>
                    <p:oleObj r:id="rId83" imgW="128789" imgH="180304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7" y="7"/>
                            <a:ext cx="162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Object 76"/>
              <p:cNvGraphicFramePr>
                <a:graphicFrameLocks noChangeAspect="1"/>
              </p:cNvGraphicFramePr>
              <p:nvPr/>
            </p:nvGraphicFramePr>
            <p:xfrm>
              <a:off x="3616" y="8"/>
              <a:ext cx="147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764" r:id="rId84" imgW="115961" imgH="167499" progId="">
                      <p:embed/>
                    </p:oleObj>
                  </mc:Choice>
                  <mc:Fallback>
                    <p:oleObj r:id="rId84" imgW="115961" imgH="16749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16" y="8"/>
                            <a:ext cx="147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" name="Object 77"/>
              <p:cNvGraphicFramePr>
                <a:graphicFrameLocks noChangeAspect="1"/>
              </p:cNvGraphicFramePr>
              <p:nvPr/>
            </p:nvGraphicFramePr>
            <p:xfrm>
              <a:off x="2951" y="7"/>
              <a:ext cx="162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765" r:id="rId85" imgW="128789" imgH="180304" progId="">
                      <p:embed/>
                    </p:oleObj>
                  </mc:Choice>
                  <mc:Fallback>
                    <p:oleObj r:id="rId85" imgW="128789" imgH="180304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51" y="7"/>
                            <a:ext cx="162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" name="Object 78"/>
              <p:cNvGraphicFramePr>
                <a:graphicFrameLocks noChangeAspect="1"/>
              </p:cNvGraphicFramePr>
              <p:nvPr/>
            </p:nvGraphicFramePr>
            <p:xfrm>
              <a:off x="4176" y="1"/>
              <a:ext cx="147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766" r:id="rId86" imgW="115961" imgH="167499" progId="">
                      <p:embed/>
                    </p:oleObj>
                  </mc:Choice>
                  <mc:Fallback>
                    <p:oleObj r:id="rId86" imgW="115961" imgH="16749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1"/>
                            <a:ext cx="147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" name="Object 79"/>
              <p:cNvGraphicFramePr>
                <a:graphicFrameLocks noChangeAspect="1"/>
              </p:cNvGraphicFramePr>
              <p:nvPr/>
            </p:nvGraphicFramePr>
            <p:xfrm>
              <a:off x="2352" y="7"/>
              <a:ext cx="162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767" r:id="rId87" imgW="128789" imgH="180304" progId="">
                      <p:embed/>
                    </p:oleObj>
                  </mc:Choice>
                  <mc:Fallback>
                    <p:oleObj r:id="rId87" imgW="128789" imgH="180304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2" y="7"/>
                            <a:ext cx="162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88" name="Line 80"/>
          <p:cNvSpPr>
            <a:spLocks noChangeShapeType="1"/>
          </p:cNvSpPr>
          <p:nvPr/>
        </p:nvSpPr>
        <p:spPr bwMode="auto">
          <a:xfrm>
            <a:off x="203200" y="3352800"/>
            <a:ext cx="1168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89" name="Group 81"/>
          <p:cNvGrpSpPr>
            <a:grpSpLocks/>
          </p:cNvGrpSpPr>
          <p:nvPr/>
        </p:nvGrpSpPr>
        <p:grpSpPr bwMode="auto">
          <a:xfrm>
            <a:off x="938592" y="5294082"/>
            <a:ext cx="3657600" cy="1371600"/>
            <a:chOff x="0" y="0"/>
            <a:chExt cx="1728" cy="864"/>
          </a:xfrm>
        </p:grpSpPr>
        <p:sp>
          <p:nvSpPr>
            <p:cNvPr id="90" name="Line 82"/>
            <p:cNvSpPr>
              <a:spLocks noChangeShapeType="1"/>
            </p:cNvSpPr>
            <p:nvPr/>
          </p:nvSpPr>
          <p:spPr bwMode="auto">
            <a:xfrm>
              <a:off x="0" y="336"/>
              <a:ext cx="172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91" name="Object 83"/>
            <p:cNvGraphicFramePr>
              <a:graphicFrameLocks noChangeAspect="1"/>
            </p:cNvGraphicFramePr>
            <p:nvPr/>
          </p:nvGraphicFramePr>
          <p:xfrm>
            <a:off x="968" y="82"/>
            <a:ext cx="163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68" r:id="rId88" imgW="128789" imgH="180304" progId="">
                    <p:embed/>
                  </p:oleObj>
                </mc:Choice>
                <mc:Fallback>
                  <p:oleObj r:id="rId88" imgW="128789" imgH="18030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8" y="82"/>
                          <a:ext cx="163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Object 84"/>
            <p:cNvGraphicFramePr>
              <a:graphicFrameLocks noChangeAspect="1"/>
            </p:cNvGraphicFramePr>
            <p:nvPr/>
          </p:nvGraphicFramePr>
          <p:xfrm>
            <a:off x="1419" y="82"/>
            <a:ext cx="146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69" r:id="rId89" imgW="115554" imgH="166911" progId="">
                    <p:embed/>
                  </p:oleObj>
                </mc:Choice>
                <mc:Fallback>
                  <p:oleObj r:id="rId89" imgW="115554" imgH="16691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9" y="82"/>
                          <a:ext cx="146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" name="Object 85"/>
            <p:cNvGraphicFramePr>
              <a:graphicFrameLocks noChangeAspect="1"/>
            </p:cNvGraphicFramePr>
            <p:nvPr/>
          </p:nvGraphicFramePr>
          <p:xfrm>
            <a:off x="0" y="62"/>
            <a:ext cx="85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70" r:id="rId90" imgW="713678" imgH="203908" progId="">
                    <p:embed/>
                  </p:oleObj>
                </mc:Choice>
                <mc:Fallback>
                  <p:oleObj r:id="rId90" imgW="713678" imgH="20390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62"/>
                          <a:ext cx="851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" name="Object 86"/>
            <p:cNvGraphicFramePr>
              <a:graphicFrameLocks noChangeAspect="1"/>
            </p:cNvGraphicFramePr>
            <p:nvPr/>
          </p:nvGraphicFramePr>
          <p:xfrm>
            <a:off x="487" y="480"/>
            <a:ext cx="21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71" r:id="rId92" imgW="167499" imgH="167499" progId="">
                    <p:embed/>
                  </p:oleObj>
                </mc:Choice>
                <mc:Fallback>
                  <p:oleObj r:id="rId92" imgW="167499" imgH="16749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" y="480"/>
                          <a:ext cx="21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" name="Object 87"/>
            <p:cNvGraphicFramePr>
              <a:graphicFrameLocks noChangeAspect="1"/>
            </p:cNvGraphicFramePr>
            <p:nvPr/>
          </p:nvGraphicFramePr>
          <p:xfrm>
            <a:off x="1392" y="384"/>
            <a:ext cx="152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72" r:id="rId93" imgW="153533" imgH="409421" progId="">
                    <p:embed/>
                  </p:oleObj>
                </mc:Choice>
                <mc:Fallback>
                  <p:oleObj r:id="rId93" imgW="153533" imgH="40942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84"/>
                          <a:ext cx="152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Object 88"/>
            <p:cNvGraphicFramePr>
              <a:graphicFrameLocks noChangeAspect="1"/>
            </p:cNvGraphicFramePr>
            <p:nvPr/>
          </p:nvGraphicFramePr>
          <p:xfrm>
            <a:off x="960" y="384"/>
            <a:ext cx="152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73" r:id="rId94" imgW="153533" imgH="409421" progId="">
                    <p:embed/>
                  </p:oleObj>
                </mc:Choice>
                <mc:Fallback>
                  <p:oleObj r:id="rId94" imgW="153533" imgH="40942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84"/>
                          <a:ext cx="152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" name="Line 89"/>
            <p:cNvSpPr>
              <a:spLocks noChangeShapeType="1"/>
            </p:cNvSpPr>
            <p:nvPr/>
          </p:nvSpPr>
          <p:spPr bwMode="auto">
            <a:xfrm>
              <a:off x="864" y="0"/>
              <a:ext cx="0" cy="86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927700" y="5267421"/>
                <a:ext cx="4064001" cy="1529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FF0000"/>
                    </a:solidFill>
                    <a:latin typeface="Tempus Sans ITC" pitchFamily="82" charset="0"/>
                    <a:cs typeface="Times New Roman" pitchFamily="18" charset="0"/>
                  </a:rPr>
                  <a:t>验证：</a:t>
                </a:r>
                <a:endParaRPr lang="en-US" altLang="zh-CN" sz="2800" b="1" dirty="0" smtClean="0">
                  <a:solidFill>
                    <a:srgbClr val="FF0000"/>
                  </a:solidFill>
                  <a:latin typeface="Tempus Sans ITC" pitchFamily="82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nary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  <a:latin typeface="Tempus Sans ITC" pitchFamily="82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774" y="5267420"/>
                <a:ext cx="3048001" cy="1529971"/>
              </a:xfrm>
              <a:prstGeom prst="rect">
                <a:avLst/>
              </a:prstGeom>
              <a:blipFill rotWithShape="1">
                <a:blip r:embed="rId96"/>
                <a:stretch>
                  <a:fillRect l="-4000" t="-6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7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2">
                <a:hlinkClick r:id="" action="ppaction://noaction"/>
              </p:cNvPr>
              <p:cNvSpPr txBox="1">
                <a:spLocks noChangeArrowheads="1"/>
              </p:cNvSpPr>
              <p:nvPr/>
            </p:nvSpPr>
            <p:spPr bwMode="auto">
              <a:xfrm>
                <a:off x="788037" y="1642676"/>
                <a:ext cx="7180171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9pPr>
              </a:lstStyle>
              <a:p>
                <a:pPr eaLnBrk="1" hangingPunct="1">
                  <a:buFont typeface="Wingdings" pitchFamily="2" charset="2"/>
                  <a:buChar char="q"/>
                </a:pPr>
                <a:r>
                  <a:rPr lang="zh-CN" altLang="en-US" sz="2800" dirty="0" smtClean="0"/>
                  <a:t> </a:t>
                </a:r>
                <a:r>
                  <a:rPr lang="zh-CN" altLang="en-US" sz="2800" b="1" dirty="0" smtClean="0"/>
                  <a:t>二项分布</a:t>
                </a:r>
                <a:r>
                  <a:rPr lang="en-US" altLang="zh-CN" sz="2800" dirty="0" smtClean="0"/>
                  <a:t>(</a:t>
                </a:r>
                <a:r>
                  <a:rPr lang="zh-CN" altLang="en-US" sz="2800" dirty="0" smtClean="0"/>
                  <a:t>记为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𝐵</m:t>
                    </m:r>
                    <m:r>
                      <a:rPr lang="en-US" altLang="zh-CN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𝑝</m:t>
                    </m:r>
                    <m:r>
                      <a:rPr lang="en-US" altLang="zh-CN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800" dirty="0" smtClean="0"/>
                  <a:t>)</a:t>
                </a:r>
                <a:r>
                  <a:rPr lang="zh-CN" altLang="en-US" sz="2800" dirty="0" smtClean="0"/>
                  <a:t>：</a:t>
                </a:r>
                <a:endParaRPr lang="en-US" altLang="zh-CN" sz="2800" dirty="0" smtClean="0"/>
              </a:p>
              <a:p>
                <a:pPr eaLnBrk="1" hangingPunct="1"/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  </a:t>
                </a:r>
                <a:r>
                  <a:rPr lang="zh-CN" altLang="en-US" sz="2800" dirty="0" smtClean="0"/>
                  <a:t>设</a:t>
                </a:r>
                <a:r>
                  <a:rPr lang="zh-CN" altLang="en-US" sz="2800" i="1" dirty="0" smtClean="0"/>
                  <a:t> </a:t>
                </a:r>
                <a:r>
                  <a:rPr lang="en-US" altLang="zh-CN" sz="2800" i="1" dirty="0"/>
                  <a:t>X ~B </a:t>
                </a:r>
                <a:r>
                  <a:rPr lang="en-US" altLang="zh-CN" sz="2800" dirty="0"/>
                  <a:t>(</a:t>
                </a:r>
                <a:r>
                  <a:rPr lang="en-US" altLang="zh-CN" sz="2800" i="1" dirty="0"/>
                  <a:t>n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i="1" dirty="0"/>
                  <a:t>, p</a:t>
                </a:r>
                <a:r>
                  <a:rPr lang="en-US" altLang="zh-CN" sz="2800" dirty="0"/>
                  <a:t>), </a:t>
                </a:r>
                <a:r>
                  <a:rPr lang="en-US" altLang="zh-CN" sz="2800" i="1" dirty="0"/>
                  <a:t>Y ~B </a:t>
                </a:r>
                <a:r>
                  <a:rPr lang="en-US" altLang="zh-CN" sz="2800" dirty="0"/>
                  <a:t>(</a:t>
                </a:r>
                <a:r>
                  <a:rPr lang="en-US" altLang="zh-CN" sz="2800" i="1" dirty="0"/>
                  <a:t>n</a:t>
                </a:r>
                <a:r>
                  <a:rPr lang="en-US" altLang="zh-CN" sz="2800" baseline="-25000" dirty="0"/>
                  <a:t>2</a:t>
                </a:r>
                <a:r>
                  <a:rPr lang="en-US" altLang="zh-CN" sz="2800" dirty="0"/>
                  <a:t>, </a:t>
                </a:r>
                <a:r>
                  <a:rPr lang="en-US" altLang="zh-CN" sz="2800" i="1" dirty="0"/>
                  <a:t>p</a:t>
                </a:r>
                <a:r>
                  <a:rPr lang="en-US" altLang="zh-CN" sz="2800" dirty="0"/>
                  <a:t>), </a:t>
                </a:r>
                <a:r>
                  <a:rPr lang="zh-CN" altLang="en-US" sz="2800" dirty="0" smtClean="0"/>
                  <a:t>且相互独立</a:t>
                </a:r>
                <a:r>
                  <a:rPr lang="zh-CN" altLang="en-US" sz="2800" dirty="0"/>
                  <a:t>，</a:t>
                </a:r>
                <a:endParaRPr lang="zh-CN" altLang="en-US" sz="2800" i="1" dirty="0"/>
              </a:p>
            </p:txBody>
          </p:sp>
        </mc:Choice>
        <mc:Fallback xmlns="">
          <p:sp>
            <p:nvSpPr>
              <p:cNvPr id="8" name="Text Box 2">
                <a:hlinkClick r:id="" action="ppaction://noaction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8037" y="1642676"/>
                <a:ext cx="7180171" cy="954107"/>
              </a:xfrm>
              <a:prstGeom prst="rect">
                <a:avLst/>
              </a:prstGeom>
              <a:blipFill rotWithShape="1">
                <a:blip r:embed="rId2"/>
                <a:stretch>
                  <a:fillRect l="-1443" t="-8280" r="-594" b="-171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815413" y="745540"/>
            <a:ext cx="5211683" cy="52322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2 </a:t>
            </a:r>
            <a:r>
              <a:rPr lang="zh-CN" altLang="en-US" sz="2800" dirty="0" smtClean="0">
                <a:solidFill>
                  <a:srgbClr val="A50021"/>
                </a:solidFill>
                <a:ea typeface="黑体" pitchFamily="49" charset="-122"/>
              </a:rPr>
              <a:t>具有</a:t>
            </a:r>
            <a:r>
              <a:rPr lang="zh-CN" altLang="en-US" sz="2800" dirty="0">
                <a:solidFill>
                  <a:srgbClr val="A50021"/>
                </a:solidFill>
                <a:ea typeface="黑体" pitchFamily="49" charset="-122"/>
              </a:rPr>
              <a:t>可加性的两个离散分布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4"/>
              <p:cNvSpPr txBox="1">
                <a:spLocks noChangeArrowheads="1"/>
              </p:cNvSpPr>
              <p:nvPr/>
            </p:nvSpPr>
            <p:spPr bwMode="auto">
              <a:xfrm>
                <a:off x="887520" y="3779451"/>
                <a:ext cx="6510628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9pPr>
              </a:lstStyle>
              <a:p>
                <a:pPr indent="-571500" eaLnBrk="1" hangingPunct="1">
                  <a:buFont typeface="Wingdings" pitchFamily="2" charset="2"/>
                  <a:buChar char="q"/>
                </a:pPr>
                <a:r>
                  <a:rPr lang="zh-CN" altLang="en-US" sz="2800" b="1" dirty="0" smtClean="0"/>
                  <a:t>泊松分布</a:t>
                </a:r>
                <a:r>
                  <a:rPr lang="en-US" altLang="zh-CN" sz="2800" dirty="0" smtClean="0"/>
                  <a:t>(</a:t>
                </a:r>
                <a:r>
                  <a:rPr lang="zh-CN" altLang="en-US" sz="2800" dirty="0" smtClean="0"/>
                  <a:t>记为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𝑃</m:t>
                    </m:r>
                    <m:r>
                      <a:rPr lang="en-US" altLang="zh-CN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zh-CN" alt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𝜆</m:t>
                    </m:r>
                    <m:r>
                      <a:rPr lang="en-US" altLang="zh-CN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solidFill>
                      <a:srgbClr val="C00000"/>
                    </a:solidFill>
                  </a:rPr>
                  <a:t>  </a:t>
                </a:r>
                <a:r>
                  <a:rPr lang="zh-CN" altLang="en-US" sz="2800" dirty="0" smtClean="0"/>
                  <a:t>或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/>
                      </a:rPr>
                      <m:t> </m:t>
                    </m:r>
                    <m:r>
                      <a:rPr lang="zh-CN" altLang="en-US" sz="28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𝜋</m:t>
                    </m:r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zh-CN" altLang="en-US" sz="28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𝜆</m:t>
                    </m:r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sym typeface="Symbol" pitchFamily="18" charset="2"/>
                  </a:rPr>
                  <a:t>)</a:t>
                </a:r>
                <a:r>
                  <a:rPr lang="zh-CN" altLang="en-US" sz="2800" dirty="0">
                    <a:sym typeface="Symbol" pitchFamily="18" charset="2"/>
                  </a:rPr>
                  <a:t> ：</a:t>
                </a:r>
                <a:endParaRPr lang="en-US" altLang="zh-CN" sz="2800" dirty="0" smtClean="0">
                  <a:sym typeface="Symbol" pitchFamily="18" charset="2"/>
                </a:endParaRPr>
              </a:p>
              <a:p>
                <a:pPr eaLnBrk="1" hangingPunct="1"/>
                <a:r>
                  <a:rPr lang="en-US" altLang="zh-CN" sz="2800" dirty="0">
                    <a:sym typeface="Symbol" pitchFamily="18" charset="2"/>
                  </a:rPr>
                  <a:t> </a:t>
                </a:r>
                <a:r>
                  <a:rPr lang="en-US" altLang="zh-CN" sz="2800" dirty="0" smtClean="0">
                    <a:sym typeface="Symbol" pitchFamily="18" charset="2"/>
                  </a:rPr>
                  <a:t>     </a:t>
                </a:r>
                <a:r>
                  <a:rPr lang="zh-CN" altLang="en-US" sz="2800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𝑋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CN" sz="28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/>
                      </a:rPr>
                      <m:t>𝑌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  <a:ea typeface="Cambria Math"/>
                          </a:rPr>
                          <m:t>~</m:t>
                        </m:r>
                        <m:r>
                          <a:rPr lang="en-US" altLang="zh-CN" sz="2800" b="0" i="1" dirty="0" smtClean="0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altLang="zh-CN" sz="2800" b="0" i="1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zh-CN" altLang="en-US" sz="2800" i="1" dirty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800" dirty="0" smtClean="0"/>
                  <a:t> , </a:t>
                </a:r>
                <a:r>
                  <a:rPr lang="zh-CN" altLang="en-US" sz="2800" dirty="0" smtClean="0"/>
                  <a:t>且</a:t>
                </a:r>
                <a:r>
                  <a:rPr lang="zh-CN" altLang="en-US" sz="2800" dirty="0"/>
                  <a:t>相互</a:t>
                </a:r>
                <a:r>
                  <a:rPr lang="zh-CN" altLang="en-US" sz="2800" dirty="0" smtClean="0"/>
                  <a:t>独立，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1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7520" y="3779451"/>
                <a:ext cx="6510628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1685" t="-8280" r="-749" b="-171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650140" y="2627018"/>
            <a:ext cx="52367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则 </a:t>
            </a:r>
            <a:r>
              <a:rPr lang="en-US" altLang="zh-CN" sz="2800" b="1" i="1" dirty="0">
                <a:solidFill>
                  <a:srgbClr val="0000FF"/>
                </a:solidFill>
              </a:rPr>
              <a:t>X + Y ~ B </a:t>
            </a:r>
            <a:r>
              <a:rPr lang="en-US" altLang="zh-CN" sz="2800" b="1" dirty="0">
                <a:solidFill>
                  <a:srgbClr val="0000FF"/>
                </a:solidFill>
              </a:rPr>
              <a:t>( </a:t>
            </a:r>
            <a:r>
              <a:rPr lang="en-US" altLang="zh-CN" sz="2800" b="1" i="1" dirty="0">
                <a:solidFill>
                  <a:srgbClr val="0000FF"/>
                </a:solidFill>
              </a:rPr>
              <a:t>n</a:t>
            </a:r>
            <a:r>
              <a:rPr lang="en-US" altLang="zh-CN" sz="2800" b="1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</a:rPr>
              <a:t>+</a:t>
            </a:r>
            <a:r>
              <a:rPr lang="en-US" altLang="zh-CN" sz="2800" b="1" i="1" dirty="0">
                <a:solidFill>
                  <a:srgbClr val="0000FF"/>
                </a:solidFill>
              </a:rPr>
              <a:t>n</a:t>
            </a:r>
            <a:r>
              <a:rPr lang="en-US" altLang="zh-CN" sz="2800" b="1" baseline="-25000" dirty="0">
                <a:solidFill>
                  <a:srgbClr val="0000FF"/>
                </a:solidFill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</a:rPr>
              <a:t>,</a:t>
            </a:r>
            <a:r>
              <a:rPr lang="en-US" altLang="zh-CN" sz="2800" b="1" i="1" dirty="0">
                <a:solidFill>
                  <a:srgbClr val="0000FF"/>
                </a:solidFill>
              </a:rPr>
              <a:t> p</a:t>
            </a:r>
            <a:r>
              <a:rPr lang="en-US" altLang="zh-CN" sz="2800" b="1" dirty="0">
                <a:solidFill>
                  <a:srgbClr val="0000FF"/>
                </a:solidFill>
              </a:rPr>
              <a:t>)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617770" y="4777988"/>
            <a:ext cx="45887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则 </a:t>
            </a:r>
            <a:r>
              <a:rPr lang="en-US" altLang="zh-CN" sz="2800" b="1" i="1" dirty="0">
                <a:solidFill>
                  <a:srgbClr val="0000FF"/>
                </a:solidFill>
              </a:rPr>
              <a:t>X + Y ~ P</a:t>
            </a:r>
            <a:r>
              <a:rPr lang="en-US" altLang="zh-CN" sz="2800" b="1" dirty="0">
                <a:solidFill>
                  <a:srgbClr val="0000FF"/>
                </a:solidFill>
              </a:rPr>
              <a:t>(</a:t>
            </a:r>
            <a:r>
              <a:rPr lang="en-US" altLang="zh-CN" sz="2800" b="1" i="1" dirty="0">
                <a:solidFill>
                  <a:srgbClr val="0000FF"/>
                </a:solidFill>
                <a:sym typeface="Symbol" pitchFamily="18" charset="2"/>
              </a:rPr>
              <a:t></a:t>
            </a:r>
            <a:r>
              <a:rPr lang="en-US" altLang="zh-CN" sz="2800" b="1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</a:rPr>
              <a:t>+ </a:t>
            </a:r>
            <a:r>
              <a:rPr lang="en-US" altLang="zh-CN" sz="2800" b="1" i="1" dirty="0">
                <a:solidFill>
                  <a:srgbClr val="0000FF"/>
                </a:solidFill>
                <a:sym typeface="Symbol" pitchFamily="18" charset="2"/>
              </a:rPr>
              <a:t></a:t>
            </a:r>
            <a:r>
              <a:rPr lang="en-US" altLang="zh-CN" sz="2800" b="1" baseline="-25000" dirty="0">
                <a:solidFill>
                  <a:srgbClr val="0000FF"/>
                </a:solidFill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</a:rPr>
              <a:t>)</a:t>
            </a:r>
            <a:r>
              <a:rPr lang="en-US" altLang="zh-CN" sz="2800" b="1" i="1" dirty="0">
                <a:solidFill>
                  <a:srgbClr val="0000FF"/>
                </a:solidFill>
              </a:rPr>
              <a:t> 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74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nimBg="1" autoUpdateAnimBg="0"/>
      <p:bldP spid="10" grpId="0" autoUpdateAnimBg="0"/>
      <p:bldP spid="11" grpId="0" autoUpdateAnimBg="0"/>
      <p:bldP spid="1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711200" y="1412776"/>
            <a:ext cx="7518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sz="2800" i="1" dirty="0"/>
              <a:t>X ~ </a:t>
            </a:r>
            <a:r>
              <a:rPr lang="en-US" altLang="zh-CN" sz="2800" i="1" dirty="0" smtClean="0"/>
              <a:t>b</a:t>
            </a:r>
            <a:r>
              <a:rPr lang="en-US" altLang="zh-CN" sz="2800" dirty="0" smtClean="0"/>
              <a:t>(</a:t>
            </a:r>
            <a:r>
              <a:rPr lang="en-US" altLang="zh-CN" sz="2800" i="1" dirty="0" smtClean="0"/>
              <a:t>n</a:t>
            </a:r>
            <a:r>
              <a:rPr lang="en-US" altLang="zh-CN" sz="2800" baseline="-25000" dirty="0" smtClean="0">
                <a:sym typeface="Symbol" pitchFamily="18" charset="2"/>
              </a:rPr>
              <a:t>1</a:t>
            </a:r>
            <a:r>
              <a:rPr lang="en-US" altLang="zh-CN" sz="2800" dirty="0" smtClean="0">
                <a:sym typeface="Symbol" pitchFamily="18" charset="2"/>
              </a:rPr>
              <a:t>,</a:t>
            </a:r>
            <a:r>
              <a:rPr lang="en-US" altLang="zh-CN" sz="2800" i="1" dirty="0" smtClean="0">
                <a:sym typeface="Symbol" pitchFamily="18" charset="2"/>
              </a:rPr>
              <a:t>p</a:t>
            </a:r>
            <a:r>
              <a:rPr lang="en-US" altLang="zh-CN" sz="2800" dirty="0" smtClean="0"/>
              <a:t>), </a:t>
            </a:r>
            <a:r>
              <a:rPr lang="en-US" altLang="zh-CN" sz="2800" i="1" dirty="0"/>
              <a:t>Y ~ </a:t>
            </a:r>
            <a:r>
              <a:rPr lang="en-US" altLang="zh-CN" sz="2800" i="1" dirty="0" smtClean="0"/>
              <a:t>b</a:t>
            </a:r>
            <a:r>
              <a:rPr lang="en-US" altLang="zh-CN" sz="2800" dirty="0" smtClean="0"/>
              <a:t>(</a:t>
            </a:r>
            <a:r>
              <a:rPr lang="en-US" altLang="zh-CN" sz="2800" i="1" dirty="0" smtClean="0"/>
              <a:t>n</a:t>
            </a:r>
            <a:r>
              <a:rPr lang="en-US" altLang="zh-CN" sz="2800" baseline="-25000" dirty="0" smtClean="0">
                <a:sym typeface="Symbol" pitchFamily="18" charset="2"/>
              </a:rPr>
              <a:t>2</a:t>
            </a:r>
            <a:r>
              <a:rPr lang="en-US" altLang="zh-CN" sz="2800" dirty="0" smtClean="0">
                <a:sym typeface="Symbol" pitchFamily="18" charset="2"/>
              </a:rPr>
              <a:t>,</a:t>
            </a:r>
            <a:r>
              <a:rPr lang="en-US" altLang="zh-CN" sz="2800" i="1" dirty="0" smtClean="0">
                <a:sym typeface="Symbol" pitchFamily="18" charset="2"/>
              </a:rPr>
              <a:t>p</a:t>
            </a:r>
            <a:r>
              <a:rPr lang="en-US" altLang="zh-CN" sz="2800" dirty="0" smtClean="0"/>
              <a:t>),</a:t>
            </a:r>
            <a:r>
              <a:rPr lang="zh-CN" altLang="en-US" sz="2800" dirty="0" smtClean="0"/>
              <a:t>则</a:t>
            </a:r>
            <a:endParaRPr lang="zh-CN" altLang="en-US" sz="2800" dirty="0"/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711201" y="2070001"/>
            <a:ext cx="70198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sz="2800" i="1" dirty="0"/>
              <a:t>Z = X + Y</a:t>
            </a:r>
            <a:r>
              <a:rPr lang="en-US" altLang="zh-CN" sz="2800" baseline="-25000" dirty="0"/>
              <a:t> </a:t>
            </a:r>
            <a:r>
              <a:rPr lang="en-US" altLang="zh-CN" sz="2800" dirty="0"/>
              <a:t> </a:t>
            </a:r>
            <a:r>
              <a:rPr lang="zh-CN" altLang="en-US" sz="2800" dirty="0"/>
              <a:t>的可能取值为 0,1,2, </a:t>
            </a:r>
            <a:r>
              <a:rPr lang="zh-CN" altLang="en-US" sz="2800" dirty="0">
                <a:sym typeface="Euclid Symbol" pitchFamily="18" charset="2"/>
              </a:rPr>
              <a:t></a:t>
            </a:r>
            <a:r>
              <a:rPr lang="zh-CN" altLang="en-US" sz="2800" dirty="0" smtClean="0"/>
              <a:t>, </a:t>
            </a:r>
            <a:r>
              <a:rPr lang="en-US" altLang="zh-CN" sz="2800" i="1" dirty="0" smtClean="0"/>
              <a:t>n</a:t>
            </a:r>
            <a:r>
              <a:rPr lang="en-US" altLang="zh-CN" sz="2800" baseline="-25000" dirty="0" smtClean="0">
                <a:sym typeface="Symbol" pitchFamily="18" charset="2"/>
              </a:rPr>
              <a:t>1</a:t>
            </a:r>
            <a:r>
              <a:rPr lang="en-US" altLang="zh-CN" sz="2800" dirty="0" smtClean="0">
                <a:sym typeface="Symbol" pitchFamily="18" charset="2"/>
              </a:rPr>
              <a:t>+</a:t>
            </a:r>
            <a:r>
              <a:rPr lang="en-US" altLang="zh-CN" sz="2800" i="1" dirty="0"/>
              <a:t>n</a:t>
            </a:r>
            <a:r>
              <a:rPr lang="en-US" altLang="zh-CN" sz="2800" baseline="-25000" dirty="0">
                <a:sym typeface="Symbol" pitchFamily="18" charset="2"/>
              </a:rPr>
              <a:t>2</a:t>
            </a:r>
            <a:r>
              <a:rPr lang="zh-CN" altLang="en-US" sz="2800" dirty="0" smtClean="0"/>
              <a:t>且有 </a:t>
            </a:r>
            <a:endParaRPr lang="zh-CN" altLang="en-US" sz="2800" baseline="-25000" dirty="0"/>
          </a:p>
        </p:txBody>
      </p:sp>
      <p:graphicFrame>
        <p:nvGraphicFramePr>
          <p:cNvPr id="3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930667"/>
              </p:ext>
            </p:extLst>
          </p:nvPr>
        </p:nvGraphicFramePr>
        <p:xfrm>
          <a:off x="732947" y="2610510"/>
          <a:ext cx="10507663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4" name="Equation" r:id="rId3" imgW="4457520" imgH="431640" progId="Equation.DSMT4">
                  <p:embed/>
                </p:oleObj>
              </mc:Choice>
              <mc:Fallback>
                <p:oleObj name="Equation" r:id="rId3" imgW="4457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947" y="2610510"/>
                        <a:ext cx="10507663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74845" y="745540"/>
            <a:ext cx="3791423" cy="52322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ea typeface="宋体" pitchFamily="2" charset="-122"/>
              </a:rPr>
              <a:t>二项分布</a:t>
            </a:r>
            <a:r>
              <a:rPr lang="zh-CN" altLang="en-US" sz="2800" b="1" dirty="0">
                <a:ea typeface="宋体" pitchFamily="2" charset="-122"/>
              </a:rPr>
              <a:t>可加性的证明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959248" y="3995065"/>
                <a:ext cx="30150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𝑘</m:t>
                    </m:r>
                    <m:r>
                      <a:rPr lang="en-US" altLang="zh-CN" sz="2800" b="0" i="1" smtClean="0">
                        <a:latin typeface="Cambria Math"/>
                      </a:rPr>
                      <m:t>=0,1,2,…,</m:t>
                    </m:r>
                  </m:oMath>
                </a14:m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 n</a:t>
                </a:r>
                <a:r>
                  <a:rPr lang="en-US" altLang="zh-CN" sz="2800" baseline="-25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1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+</a:t>
                </a: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2800" baseline="-250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2</a:t>
                </a:r>
                <a:endParaRPr lang="zh-CN" alt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248" y="3995065"/>
                <a:ext cx="3015056" cy="523220"/>
              </a:xfrm>
              <a:prstGeom prst="rect">
                <a:avLst/>
              </a:prstGeom>
              <a:blipFill rotWithShape="1">
                <a:blip r:embed="rId5"/>
                <a:stretch>
                  <a:fillRect t="-11628" r="-1822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055440" y="5013176"/>
            <a:ext cx="60185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800" dirty="0" smtClean="0"/>
              <a:t>即</a:t>
            </a:r>
            <a:r>
              <a:rPr lang="zh-CN" altLang="en-US" sz="2800" b="1" dirty="0" smtClean="0"/>
              <a:t>： </a:t>
            </a:r>
            <a:r>
              <a:rPr lang="en-US" altLang="zh-CN" b="1" i="1" dirty="0" smtClean="0">
                <a:solidFill>
                  <a:srgbClr val="0000FF"/>
                </a:solidFill>
              </a:rPr>
              <a:t>Z=X </a:t>
            </a:r>
            <a:r>
              <a:rPr lang="en-US" altLang="zh-CN" b="1" i="1" dirty="0">
                <a:solidFill>
                  <a:srgbClr val="0000FF"/>
                </a:solidFill>
              </a:rPr>
              <a:t>+ Y ~ </a:t>
            </a:r>
            <a:r>
              <a:rPr lang="en-US" altLang="zh-CN" b="1" i="1" dirty="0" smtClean="0">
                <a:solidFill>
                  <a:srgbClr val="0000FF"/>
                </a:solidFill>
              </a:rPr>
              <a:t>b</a:t>
            </a:r>
            <a:r>
              <a:rPr lang="en-US" altLang="zh-CN" b="1" dirty="0" smtClean="0">
                <a:solidFill>
                  <a:srgbClr val="0000FF"/>
                </a:solidFill>
              </a:rPr>
              <a:t>(</a:t>
            </a:r>
            <a:r>
              <a:rPr lang="en-US" altLang="zh-CN" b="1" i="1" dirty="0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altLang="zh-CN" b="1" baseline="-25000" dirty="0" smtClean="0">
                <a:solidFill>
                  <a:srgbClr val="0000FF"/>
                </a:solidFill>
              </a:rPr>
              <a:t>1</a:t>
            </a:r>
            <a:r>
              <a:rPr lang="en-US" altLang="zh-CN" b="1" dirty="0">
                <a:solidFill>
                  <a:srgbClr val="0000FF"/>
                </a:solidFill>
              </a:rPr>
              <a:t>+ </a:t>
            </a:r>
            <a:r>
              <a:rPr lang="en-US" altLang="zh-CN" b="1" i="1" dirty="0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altLang="zh-CN" b="1" baseline="-25000" dirty="0" smtClean="0">
                <a:solidFill>
                  <a:srgbClr val="0000FF"/>
                </a:solidFill>
              </a:rPr>
              <a:t>2,</a:t>
            </a:r>
            <a:r>
              <a:rPr lang="en-US" altLang="zh-CN" b="1" i="1" dirty="0" smtClean="0">
                <a:solidFill>
                  <a:srgbClr val="0000FF"/>
                </a:solidFill>
              </a:rPr>
              <a:t>p</a:t>
            </a:r>
            <a:r>
              <a:rPr lang="en-US" altLang="zh-CN" b="1" dirty="0" smtClean="0">
                <a:solidFill>
                  <a:srgbClr val="0000FF"/>
                </a:solidFill>
              </a:rPr>
              <a:t>)</a:t>
            </a:r>
            <a:r>
              <a:rPr lang="en-US" altLang="zh-CN" b="1" i="1" dirty="0" smtClean="0">
                <a:solidFill>
                  <a:srgbClr val="0000FF"/>
                </a:solidFill>
              </a:rPr>
              <a:t> 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49637"/>
              </p:ext>
            </p:extLst>
          </p:nvPr>
        </p:nvGraphicFramePr>
        <p:xfrm>
          <a:off x="2063552" y="3861048"/>
          <a:ext cx="4320480" cy="783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5" name="Equation" r:id="rId6" imgW="1384200" imgH="253800" progId="Equation.DSMT4">
                  <p:embed/>
                </p:oleObj>
              </mc:Choice>
              <mc:Fallback>
                <p:oleObj name="Equation" r:id="rId6" imgW="138420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3861048"/>
                        <a:ext cx="4320480" cy="783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861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  <p:bldP spid="29" grpId="0" autoUpdateAnimBg="0"/>
      <p:bldP spid="2" grpId="0"/>
      <p:bldP spid="1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711200" y="1412776"/>
            <a:ext cx="7518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sz="2800" i="1" dirty="0"/>
              <a:t>X ~ P</a:t>
            </a:r>
            <a:r>
              <a:rPr lang="en-US" altLang="zh-CN" sz="2800" dirty="0"/>
              <a:t>(</a:t>
            </a:r>
            <a:r>
              <a:rPr lang="en-US" altLang="zh-CN" sz="2800" i="1" dirty="0">
                <a:sym typeface="Symbol" pitchFamily="18" charset="2"/>
              </a:rPr>
              <a:t></a:t>
            </a:r>
            <a:r>
              <a:rPr lang="en-US" altLang="zh-CN" sz="2800" baseline="-25000" dirty="0">
                <a:sym typeface="Symbol" pitchFamily="18" charset="2"/>
              </a:rPr>
              <a:t>1</a:t>
            </a:r>
            <a:r>
              <a:rPr lang="en-US" altLang="zh-CN" sz="2800" dirty="0"/>
              <a:t>), </a:t>
            </a:r>
            <a:r>
              <a:rPr lang="en-US" altLang="zh-CN" sz="2800" i="1" dirty="0"/>
              <a:t>Y ~ P</a:t>
            </a:r>
            <a:r>
              <a:rPr lang="en-US" altLang="zh-CN" sz="2800" dirty="0"/>
              <a:t>(</a:t>
            </a:r>
            <a:r>
              <a:rPr lang="en-US" altLang="zh-CN" sz="2800" i="1" dirty="0">
                <a:sym typeface="Symbol" pitchFamily="18" charset="2"/>
              </a:rPr>
              <a:t></a:t>
            </a:r>
            <a:r>
              <a:rPr lang="en-US" altLang="zh-CN" sz="2800" baseline="-25000" dirty="0">
                <a:sym typeface="Symbol" pitchFamily="18" charset="2"/>
              </a:rPr>
              <a:t>2</a:t>
            </a:r>
            <a:r>
              <a:rPr lang="en-US" altLang="zh-CN" sz="2800" dirty="0"/>
              <a:t>), </a:t>
            </a:r>
            <a:r>
              <a:rPr lang="zh-CN" altLang="en-US" sz="2800" dirty="0"/>
              <a:t>则</a:t>
            </a: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711201" y="2070001"/>
            <a:ext cx="62856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sz="2800" i="1" dirty="0"/>
              <a:t>Z = X + Y</a:t>
            </a:r>
            <a:r>
              <a:rPr lang="en-US" altLang="zh-CN" sz="2800" baseline="-25000" dirty="0"/>
              <a:t> </a:t>
            </a:r>
            <a:r>
              <a:rPr lang="en-US" altLang="zh-CN" sz="2800" dirty="0"/>
              <a:t> </a:t>
            </a:r>
            <a:r>
              <a:rPr lang="zh-CN" altLang="en-US" sz="2800" dirty="0"/>
              <a:t>的可能取值为 0,1,2, </a:t>
            </a:r>
            <a:r>
              <a:rPr lang="zh-CN" altLang="en-US" sz="2800" dirty="0">
                <a:sym typeface="Euclid Symbol" pitchFamily="18" charset="2"/>
              </a:rPr>
              <a:t></a:t>
            </a:r>
            <a:r>
              <a:rPr lang="zh-CN" altLang="en-US" sz="2800" dirty="0" smtClean="0"/>
              <a:t>, 且有 </a:t>
            </a:r>
            <a:endParaRPr lang="zh-CN" altLang="en-US" sz="2800" baseline="-25000" dirty="0"/>
          </a:p>
        </p:txBody>
      </p:sp>
      <p:graphicFrame>
        <p:nvGraphicFramePr>
          <p:cNvPr id="3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780404"/>
              </p:ext>
            </p:extLst>
          </p:nvPr>
        </p:nvGraphicFramePr>
        <p:xfrm>
          <a:off x="995446" y="2694856"/>
          <a:ext cx="781367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9" name="Equation" r:id="rId3" imgW="3314520" imgH="444240" progId="Equation.DSMT4">
                  <p:embed/>
                </p:oleObj>
              </mc:Choice>
              <mc:Fallback>
                <p:oleObj name="Equation" r:id="rId3" imgW="3314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446" y="2694856"/>
                        <a:ext cx="7813675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669806"/>
              </p:ext>
            </p:extLst>
          </p:nvPr>
        </p:nvGraphicFramePr>
        <p:xfrm>
          <a:off x="2423592" y="3774976"/>
          <a:ext cx="5381522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0" name="Equation" r:id="rId5" imgW="1676160" imgH="444240" progId="Equation.DSMT4">
                  <p:embed/>
                </p:oleObj>
              </mc:Choice>
              <mc:Fallback>
                <p:oleObj name="Equation" r:id="rId5" imgW="1676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3774976"/>
                        <a:ext cx="5381522" cy="108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73168"/>
              </p:ext>
            </p:extLst>
          </p:nvPr>
        </p:nvGraphicFramePr>
        <p:xfrm>
          <a:off x="2351584" y="4936686"/>
          <a:ext cx="2805164" cy="854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1" name="Equation" r:id="rId7" imgW="1130040" imgH="419040" progId="Equation.DSMT4">
                  <p:embed/>
                </p:oleObj>
              </mc:Choice>
              <mc:Fallback>
                <p:oleObj name="Equation" r:id="rId7" imgW="11300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4936686"/>
                        <a:ext cx="2805164" cy="8545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74845" y="745540"/>
            <a:ext cx="4227439" cy="52322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sz="2800" b="1" dirty="0"/>
              <a:t>Poisson</a:t>
            </a:r>
            <a:r>
              <a:rPr lang="zh-CN" altLang="en-US" sz="2800" b="1" dirty="0">
                <a:ea typeface="宋体" pitchFamily="2" charset="-122"/>
              </a:rPr>
              <a:t>分布可加性的证明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735960" y="5215136"/>
                <a:ext cx="20896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𝑘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=0,1,2,…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0" y="5215136"/>
                <a:ext cx="2089611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229557" y="5935217"/>
            <a:ext cx="60185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800" dirty="0" smtClean="0"/>
              <a:t>即</a:t>
            </a:r>
            <a:r>
              <a:rPr lang="zh-CN" altLang="en-US" sz="2800" b="1" dirty="0" smtClean="0"/>
              <a:t>： </a:t>
            </a:r>
            <a:r>
              <a:rPr lang="en-US" altLang="zh-CN" b="1" i="1" dirty="0" smtClean="0">
                <a:solidFill>
                  <a:srgbClr val="0000FF"/>
                </a:solidFill>
              </a:rPr>
              <a:t>Z=X </a:t>
            </a:r>
            <a:r>
              <a:rPr lang="en-US" altLang="zh-CN" b="1" i="1" dirty="0">
                <a:solidFill>
                  <a:srgbClr val="0000FF"/>
                </a:solidFill>
              </a:rPr>
              <a:t>+ Y ~ P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en-US" altLang="zh-CN" b="1" i="1" dirty="0">
                <a:solidFill>
                  <a:srgbClr val="0000FF"/>
                </a:solidFill>
                <a:sym typeface="Symbol" pitchFamily="18" charset="2"/>
              </a:rPr>
              <a:t></a:t>
            </a:r>
            <a:r>
              <a:rPr lang="en-US" altLang="zh-CN" b="1" baseline="-25000" dirty="0">
                <a:solidFill>
                  <a:srgbClr val="0000FF"/>
                </a:solidFill>
              </a:rPr>
              <a:t>1</a:t>
            </a:r>
            <a:r>
              <a:rPr lang="en-US" altLang="zh-CN" b="1" dirty="0">
                <a:solidFill>
                  <a:srgbClr val="0000FF"/>
                </a:solidFill>
              </a:rPr>
              <a:t>+ </a:t>
            </a:r>
            <a:r>
              <a:rPr lang="en-US" altLang="zh-CN" b="1" i="1" dirty="0">
                <a:solidFill>
                  <a:srgbClr val="0000FF"/>
                </a:solidFill>
                <a:sym typeface="Symbol" pitchFamily="18" charset="2"/>
              </a:rPr>
              <a:t></a:t>
            </a:r>
            <a:r>
              <a:rPr lang="en-US" altLang="zh-CN" b="1" baseline="-25000" dirty="0">
                <a:solidFill>
                  <a:srgbClr val="0000FF"/>
                </a:solidFill>
              </a:rPr>
              <a:t>2</a:t>
            </a:r>
            <a:r>
              <a:rPr lang="en-US" altLang="zh-CN" b="1" dirty="0">
                <a:solidFill>
                  <a:srgbClr val="0000FF"/>
                </a:solidFill>
              </a:rPr>
              <a:t>)</a:t>
            </a:r>
            <a:r>
              <a:rPr lang="en-US" altLang="zh-CN" b="1" i="1" dirty="0">
                <a:solidFill>
                  <a:srgbClr val="0000FF"/>
                </a:solidFill>
              </a:rPr>
              <a:t> 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65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  <p:bldP spid="29" grpId="0" autoUpdateAnimBg="0"/>
      <p:bldP spid="2" grpId="0"/>
      <p:bldP spid="10" grpId="0" autoUpdateAnimBg="0"/>
    </p:bldLst>
  </p:timing>
</p:sld>
</file>

<file path=ppt/theme/theme1.xml><?xml version="1.0" encoding="utf-8"?>
<a:theme xmlns:a="http://schemas.openxmlformats.org/drawingml/2006/main" name="杭电概率统计在线模板（终极版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杭电概率统计在线模板（终极版）</Template>
  <TotalTime>2018</TotalTime>
  <Words>1391</Words>
  <Application>Microsoft Office PowerPoint</Application>
  <PresentationFormat>自定义</PresentationFormat>
  <Paragraphs>151</Paragraphs>
  <Slides>31</Slides>
  <Notes>0</Notes>
  <HiddenSlides>2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杭电概率统计在线模板（终极版）</vt:lpstr>
      <vt:lpstr>自定义设计方案</vt:lpstr>
      <vt:lpstr>Equation</vt:lpstr>
      <vt:lpstr>Microsoft 公式 3.0</vt:lpstr>
      <vt:lpstr>公式</vt:lpstr>
      <vt:lpstr>第三章 随机变量及其分布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补充：商和乘积的分布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多维随机变量</dc:title>
  <dc:creator>lenovo</dc:creator>
  <cp:lastModifiedBy>Microsoft</cp:lastModifiedBy>
  <cp:revision>295</cp:revision>
  <dcterms:created xsi:type="dcterms:W3CDTF">2017-05-19T04:44:00Z</dcterms:created>
  <dcterms:modified xsi:type="dcterms:W3CDTF">2019-10-10T12:33:21Z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