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3851F-69D1-427C-A16C-A6B775CF56FE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D67C3-F57E-494A-BDAD-D2645D14F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0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D67C3-F57E-494A-BDAD-D2645D14F1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8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751344"/>
            <a:ext cx="871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/>
              <a:t>模型机经改造升级后，扩大了主存容量，并在</a:t>
            </a:r>
            <a:r>
              <a:rPr lang="en-US" altLang="zh-CN" sz="2000" dirty="0"/>
              <a:t>CPU</a:t>
            </a:r>
            <a:r>
              <a:rPr lang="zh-CN" altLang="en-US" sz="2000" dirty="0"/>
              <a:t>与主存之间添加了一个</a:t>
            </a:r>
            <a:r>
              <a:rPr lang="en-US" altLang="zh-CN" sz="2000" dirty="0"/>
              <a:t>Cache</a:t>
            </a:r>
            <a:r>
              <a:rPr lang="zh-CN" altLang="en-US" sz="2000" dirty="0"/>
              <a:t>，假设</a:t>
            </a:r>
            <a:r>
              <a:rPr lang="en-US" altLang="zh-CN" sz="2000" dirty="0"/>
              <a:t>CPU</a:t>
            </a:r>
            <a:r>
              <a:rPr lang="zh-CN" altLang="en-US" sz="2000" dirty="0"/>
              <a:t>总是从</a:t>
            </a:r>
            <a:r>
              <a:rPr lang="en-US" altLang="zh-CN" sz="2000" dirty="0"/>
              <a:t>Cache</a:t>
            </a:r>
            <a:r>
              <a:rPr lang="zh-CN" altLang="en-US" sz="2000" dirty="0"/>
              <a:t>取得数据，在一段时间内，</a:t>
            </a:r>
            <a:r>
              <a:rPr lang="en-US" altLang="zh-CN" sz="2000" dirty="0"/>
              <a:t>Cache</a:t>
            </a:r>
            <a:r>
              <a:rPr lang="zh-CN" altLang="en-US" sz="2000" dirty="0"/>
              <a:t>完成存取的次数为</a:t>
            </a:r>
            <a:r>
              <a:rPr lang="en-US" altLang="zh-CN" sz="2000" dirty="0"/>
              <a:t>2100</a:t>
            </a:r>
            <a:r>
              <a:rPr lang="zh-CN" altLang="en-US" sz="2000" dirty="0"/>
              <a:t>次，主存完成的存取次数为</a:t>
            </a:r>
            <a:r>
              <a:rPr lang="en-US" altLang="zh-CN" sz="2000" dirty="0"/>
              <a:t>400</a:t>
            </a:r>
            <a:r>
              <a:rPr lang="zh-CN" altLang="en-US" sz="2000" dirty="0"/>
              <a:t>次，已知</a:t>
            </a:r>
            <a:r>
              <a:rPr lang="en-US" altLang="zh-CN" sz="2000" dirty="0"/>
              <a:t>Cache</a:t>
            </a:r>
            <a:r>
              <a:rPr lang="zh-CN" altLang="en-US" sz="2000" dirty="0"/>
              <a:t>的存储周期为</a:t>
            </a:r>
            <a:r>
              <a:rPr lang="en-US" altLang="zh-CN" sz="2000" dirty="0"/>
              <a:t>12ns</a:t>
            </a:r>
            <a:r>
              <a:rPr lang="zh-CN" altLang="en-US" sz="2000" dirty="0"/>
              <a:t>，主存的存储周期为</a:t>
            </a:r>
            <a:r>
              <a:rPr lang="en-US" altLang="zh-CN" sz="2000" dirty="0"/>
              <a:t>80ns</a:t>
            </a:r>
            <a:r>
              <a:rPr lang="zh-CN" altLang="en-US" sz="2000" dirty="0"/>
              <a:t>。则</a:t>
            </a:r>
            <a:r>
              <a:rPr lang="en-US" altLang="zh-CN" sz="2000" dirty="0"/>
              <a:t>Cache</a:t>
            </a:r>
            <a:r>
              <a:rPr lang="zh-CN" altLang="en-US" sz="2000" dirty="0"/>
              <a:t>的命中率为  ④  ，</a:t>
            </a:r>
            <a:r>
              <a:rPr lang="en-US" altLang="zh-CN" sz="2000" dirty="0"/>
              <a:t>Cache/</a:t>
            </a:r>
            <a:r>
              <a:rPr lang="zh-CN" altLang="en-US" sz="2000" dirty="0"/>
              <a:t>主存系统的平均访问时间为  ⑤  </a:t>
            </a:r>
            <a:r>
              <a:rPr lang="en-US" altLang="zh-CN" sz="2000" dirty="0"/>
              <a:t>ns</a:t>
            </a:r>
            <a:r>
              <a:rPr lang="zh-CN" altLang="en-US" sz="2000" dirty="0"/>
              <a:t>。设升级后的主存容量为</a:t>
            </a:r>
            <a:r>
              <a:rPr lang="en-US" altLang="zh-CN" sz="2000" dirty="0"/>
              <a:t>128KB</a:t>
            </a:r>
            <a:r>
              <a:rPr lang="zh-CN" altLang="en-US" sz="2000" dirty="0"/>
              <a:t>，存储器按字节编址；</a:t>
            </a:r>
            <a:r>
              <a:rPr lang="en-US" altLang="zh-CN" sz="2000" dirty="0"/>
              <a:t>Cache</a:t>
            </a:r>
            <a:r>
              <a:rPr lang="zh-CN" altLang="en-US" sz="2000" dirty="0"/>
              <a:t>容量</a:t>
            </a:r>
            <a:r>
              <a:rPr lang="en-US" altLang="zh-CN" sz="2000" dirty="0"/>
              <a:t>8KB</a:t>
            </a:r>
            <a:r>
              <a:rPr lang="zh-CN" altLang="en-US" sz="2000" dirty="0"/>
              <a:t>，每块</a:t>
            </a:r>
            <a:r>
              <a:rPr lang="en-US" altLang="zh-CN" sz="2000" dirty="0"/>
              <a:t>8</a:t>
            </a:r>
            <a:r>
              <a:rPr lang="zh-CN" altLang="en-US" sz="2000" dirty="0"/>
              <a:t>字节，</a:t>
            </a:r>
            <a:r>
              <a:rPr lang="en-US" altLang="zh-CN" sz="2000" dirty="0"/>
              <a:t>Cache</a:t>
            </a:r>
            <a:r>
              <a:rPr lang="zh-CN" altLang="en-US" sz="2000" dirty="0"/>
              <a:t>按照</a:t>
            </a:r>
            <a:r>
              <a:rPr lang="en-US" altLang="zh-CN" sz="2000" dirty="0"/>
              <a:t>4</a:t>
            </a:r>
            <a:r>
              <a:rPr lang="zh-CN" altLang="en-US" sz="2000" dirty="0"/>
              <a:t>路组相联方式组织，则主存字节地址   ⑥   位；其中“标记”字段  ⑦  位，</a:t>
            </a:r>
            <a:r>
              <a:rPr lang="en-US" altLang="zh-CN" sz="2000" dirty="0"/>
              <a:t>Cache</a:t>
            </a:r>
            <a:r>
              <a:rPr lang="zh-CN" altLang="en-US" sz="2000" dirty="0"/>
              <a:t>组地址   ⑧  位，主存地址</a:t>
            </a:r>
            <a:r>
              <a:rPr lang="en-US" altLang="zh-CN" sz="2000" dirty="0"/>
              <a:t>09B3H</a:t>
            </a:r>
            <a:r>
              <a:rPr lang="zh-CN" altLang="en-US" sz="2000" dirty="0"/>
              <a:t>映射到</a:t>
            </a:r>
            <a:r>
              <a:rPr lang="en-US" altLang="zh-CN" sz="2000" dirty="0"/>
              <a:t>Cache</a:t>
            </a:r>
            <a:r>
              <a:rPr lang="zh-CN" altLang="en-US" sz="2000" dirty="0"/>
              <a:t>的  ⑨  组</a:t>
            </a:r>
            <a:endParaRPr lang="zh-CN" altLang="zh-CN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3861048"/>
            <a:ext cx="7151687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40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149550"/>
              </p:ext>
            </p:extLst>
          </p:nvPr>
        </p:nvGraphicFramePr>
        <p:xfrm>
          <a:off x="2423160" y="2420888"/>
          <a:ext cx="4297680" cy="2109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224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单元地址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内容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单元地址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内容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单元地址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内容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8AH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14H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7DH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18H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F0H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11H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47H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33H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19H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12H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07H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1BH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10H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17H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F2H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21H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4EH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115616" y="461140"/>
            <a:ext cx="73448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3335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设有如下指令，目的操作数均为寄存器寻址，源操作数的寻址方式由下面每一条指令的注释给出，内存数据见表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所示；变址寄存器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RI=10H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，则按顺序执行下列指令后，写出每一条指令的执行结果填入括号中。</a:t>
            </a:r>
            <a:endParaRPr lang="zh-CN" altLang="en-US" sz="10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①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MOV	R0, 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＃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19H	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；立即数</a:t>
            </a:r>
            <a:r>
              <a:rPr lang="zh-CN" altLang="pt-BR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寻址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     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R0=</a:t>
            </a:r>
            <a:r>
              <a:rPr lang="en-US" altLang="zh-CN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</a:t>
            </a:r>
            <a:r>
              <a:rPr lang="zh-CN" altLang="en-US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</a:t>
            </a:r>
            <a:endParaRPr lang="zh-CN" altLang="en-US" sz="10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②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MOV	R1, [R0]	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；寄存器间接</a:t>
            </a:r>
            <a:r>
              <a:rPr lang="zh-CN" altLang="pt-BR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寻址         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R1=</a:t>
            </a:r>
            <a:r>
              <a:rPr lang="en-US" altLang="zh-CN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</a:t>
            </a:r>
            <a:r>
              <a:rPr lang="zh-CN" altLang="en-US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</a:t>
            </a:r>
            <a:endParaRPr lang="zh-CN" altLang="en-US" sz="10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③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ADD  	R1, [13H] 	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；直接</a:t>
            </a:r>
            <a:r>
              <a:rPr lang="zh-CN" altLang="pt-BR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寻址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R3=</a:t>
            </a:r>
            <a:r>
              <a:rPr lang="en-US" altLang="zh-CN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lang="zh-CN" altLang="en-US" sz="1400" u="sng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 </a:t>
            </a:r>
            <a:endParaRPr lang="zh-CN" altLang="en-US" sz="10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④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HLT               	</a:t>
            </a: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；停机</a:t>
            </a:r>
            <a:endParaRPr lang="zh-CN" altLang="en-US" sz="10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en-US" altLang="zh-CN" sz="10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33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1191"/>
              </p:ext>
            </p:extLst>
          </p:nvPr>
        </p:nvGraphicFramePr>
        <p:xfrm>
          <a:off x="467544" y="3068960"/>
          <a:ext cx="3517900" cy="1588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061"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指令助记符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操作码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指令助记符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操作码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MOV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0000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SBB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0100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ADD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0001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JMP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1000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SUB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0010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……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……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AND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0011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HALT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1111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5957"/>
              </p:ext>
            </p:extLst>
          </p:nvPr>
        </p:nvGraphicFramePr>
        <p:xfrm>
          <a:off x="632897" y="764704"/>
          <a:ext cx="2971800" cy="4479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14935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OP</a:t>
                      </a:r>
                      <a:r>
                        <a:rPr lang="zh-CN" sz="1050" kern="100" dirty="0">
                          <a:effectLst/>
                        </a:rPr>
                        <a:t>（</a:t>
                      </a:r>
                      <a:r>
                        <a:rPr lang="en-US" sz="1050" kern="100" dirty="0">
                          <a:effectLst/>
                        </a:rPr>
                        <a:t>4</a:t>
                      </a:r>
                      <a:r>
                        <a:rPr lang="zh-CN" sz="1050" kern="100" dirty="0">
                          <a:effectLst/>
                        </a:rPr>
                        <a:t>位）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MOD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位）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RD</a:t>
                      </a:r>
                      <a:r>
                        <a:rPr lang="zh-CN" sz="1050" kern="100" dirty="0">
                          <a:effectLst/>
                        </a:rPr>
                        <a:t>（</a:t>
                      </a:r>
                      <a:r>
                        <a:rPr lang="en-US" sz="1050" kern="100" dirty="0">
                          <a:effectLst/>
                        </a:rPr>
                        <a:t>2</a:t>
                      </a:r>
                      <a:r>
                        <a:rPr lang="zh-CN" sz="1050" kern="100" dirty="0">
                          <a:effectLst/>
                        </a:rPr>
                        <a:t>位）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ADDR/ DATA / DISP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11560" y="148478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其中，</a:t>
            </a:r>
            <a:r>
              <a:rPr lang="en-US" altLang="zh-CN" dirty="0"/>
              <a:t>RD</a:t>
            </a:r>
            <a:r>
              <a:rPr lang="zh-CN" altLang="zh-CN" dirty="0"/>
              <a:t>为源</a:t>
            </a:r>
            <a:r>
              <a:rPr lang="en-US" altLang="zh-CN" dirty="0"/>
              <a:t>/</a:t>
            </a:r>
            <a:r>
              <a:rPr lang="zh-CN" altLang="zh-CN" dirty="0"/>
              <a:t>目的寄存器号，</a:t>
            </a:r>
            <a:r>
              <a:rPr lang="en-US" altLang="zh-CN" dirty="0"/>
              <a:t>MOD</a:t>
            </a:r>
            <a:r>
              <a:rPr lang="zh-CN" altLang="zh-CN" dirty="0"/>
              <a:t>为寻址方式码字段，指令第二字为地址、数据或偏移量；源操作数由</a:t>
            </a:r>
            <a:r>
              <a:rPr lang="en-US" altLang="zh-CN" dirty="0"/>
              <a:t>MOD</a:t>
            </a:r>
            <a:r>
              <a:rPr lang="zh-CN" altLang="zh-CN" dirty="0"/>
              <a:t>字段和指令第二字共同确定。除了</a:t>
            </a:r>
            <a:r>
              <a:rPr lang="en-US" altLang="zh-CN" dirty="0"/>
              <a:t>HALT</a:t>
            </a:r>
            <a:r>
              <a:rPr lang="zh-CN" altLang="zh-CN" dirty="0"/>
              <a:t>指令为单字指令外，其他指令均为双字指令；操作码字段解释见表</a:t>
            </a:r>
            <a:r>
              <a:rPr lang="en-US" altLang="zh-CN" dirty="0"/>
              <a:t>1-1</a:t>
            </a:r>
            <a:r>
              <a:rPr lang="zh-CN" altLang="zh-CN" dirty="0"/>
              <a:t>，</a:t>
            </a:r>
            <a:r>
              <a:rPr lang="en-US" altLang="zh-CN" dirty="0"/>
              <a:t>MOD</a:t>
            </a:r>
            <a:r>
              <a:rPr lang="zh-CN" altLang="zh-CN" dirty="0"/>
              <a:t>字段解释见表</a:t>
            </a:r>
            <a:r>
              <a:rPr lang="en-US" altLang="zh-CN" dirty="0"/>
              <a:t>1-2</a:t>
            </a:r>
            <a:r>
              <a:rPr lang="zh-CN" altLang="zh-CN" dirty="0"/>
              <a:t>，</a:t>
            </a:r>
            <a:r>
              <a:rPr lang="en-US" altLang="zh-CN" dirty="0"/>
              <a:t>RD</a:t>
            </a:r>
            <a:r>
              <a:rPr lang="zh-CN" altLang="zh-CN" dirty="0"/>
              <a:t>字段解释见</a:t>
            </a:r>
            <a:r>
              <a:rPr lang="zh-CN" altLang="en-US" dirty="0"/>
              <a:t>下</a:t>
            </a:r>
            <a:r>
              <a:rPr lang="zh-CN" altLang="zh-CN" dirty="0"/>
              <a:t>表</a:t>
            </a:r>
            <a:r>
              <a:rPr lang="en-US" altLang="zh-CN" dirty="0"/>
              <a:t>1-3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67544" y="24262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dirty="0"/>
              <a:t>设某</a:t>
            </a:r>
            <a:r>
              <a:rPr lang="en-US" altLang="zh-CN" dirty="0"/>
              <a:t>8</a:t>
            </a:r>
            <a:r>
              <a:rPr lang="zh-CN" altLang="zh-CN" dirty="0"/>
              <a:t>位计算机指令格式如下：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09470"/>
              </p:ext>
            </p:extLst>
          </p:nvPr>
        </p:nvGraphicFramePr>
        <p:xfrm>
          <a:off x="4355976" y="3140968"/>
          <a:ext cx="4535805" cy="1511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067">
                <a:tc>
                  <a:txBody>
                    <a:bodyPr/>
                    <a:lstStyle/>
                    <a:p>
                      <a:pPr indent="-127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MOD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寻址方式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RD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寄存器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00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立即寻址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00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R0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01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直接寻址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01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R1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 </a:t>
                      </a:r>
                      <a:r>
                        <a:rPr lang="zh-CN" sz="1400" b="1" kern="100">
                          <a:effectLst/>
                        </a:rPr>
                        <a:t>变址寻址</a:t>
                      </a:r>
                      <a:r>
                        <a:rPr lang="en-US" sz="1400" b="1" kern="100">
                          <a:effectLst/>
                        </a:rPr>
                        <a:t>(SI)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10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R2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11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</a:rPr>
                        <a:t>间接寻址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11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R3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580112" y="2714110"/>
            <a:ext cx="22589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1-2                                             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1-3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5576" y="486916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/>
              <a:t>指令</a:t>
            </a:r>
            <a:r>
              <a:rPr lang="en-US" altLang="zh-CN" dirty="0"/>
              <a:t>ADD  R1</a:t>
            </a:r>
            <a:r>
              <a:rPr lang="zh-CN" altLang="zh-CN" dirty="0"/>
              <a:t>，</a:t>
            </a:r>
            <a:r>
              <a:rPr lang="en-US" altLang="zh-CN" dirty="0"/>
              <a:t>((40H)) </a:t>
            </a:r>
            <a:r>
              <a:rPr lang="zh-CN" altLang="zh-CN" dirty="0"/>
              <a:t>的功能：</a:t>
            </a:r>
            <a:r>
              <a:rPr lang="en-US" altLang="zh-CN" dirty="0"/>
              <a:t>R1 = ((40H))+R1</a:t>
            </a:r>
            <a:r>
              <a:rPr lang="zh-CN" altLang="zh-CN" dirty="0"/>
              <a:t>；指令使用间接寻址，则该指令机器码第一字节为</a:t>
            </a:r>
            <a:r>
              <a:rPr lang="zh-CN" altLang="zh-CN" u="sng" dirty="0"/>
              <a:t>（</a:t>
            </a:r>
            <a:r>
              <a:rPr lang="en-US" altLang="zh-CN" u="sng" dirty="0"/>
              <a:t>9</a:t>
            </a:r>
            <a:r>
              <a:rPr lang="zh-CN" altLang="zh-CN" u="sng" dirty="0"/>
              <a:t>）</a:t>
            </a:r>
            <a:r>
              <a:rPr lang="en-US" altLang="zh-CN" dirty="0"/>
              <a:t>H</a:t>
            </a:r>
            <a:r>
              <a:rPr lang="zh-CN" altLang="zh-CN" dirty="0"/>
              <a:t>，第二字节为</a:t>
            </a:r>
            <a:r>
              <a:rPr lang="zh-CN" altLang="zh-CN" u="sng" dirty="0"/>
              <a:t>（</a:t>
            </a:r>
            <a:r>
              <a:rPr lang="en-US" altLang="zh-CN" u="sng" dirty="0"/>
              <a:t>10</a:t>
            </a:r>
            <a:r>
              <a:rPr lang="zh-CN" altLang="zh-CN" u="sng" dirty="0"/>
              <a:t>）</a:t>
            </a:r>
            <a:r>
              <a:rPr lang="en-US" altLang="zh-CN" dirty="0"/>
              <a:t>H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606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620688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内存地址的部分单元内容如表</a:t>
            </a:r>
            <a:r>
              <a:rPr lang="en-US" altLang="zh-CN" dirty="0"/>
              <a:t>2</a:t>
            </a:r>
            <a:r>
              <a:rPr lang="zh-CN" altLang="zh-CN" dirty="0"/>
              <a:t>，若（</a:t>
            </a:r>
            <a:r>
              <a:rPr lang="en-US" altLang="zh-CN" dirty="0"/>
              <a:t>PC</a:t>
            </a:r>
            <a:r>
              <a:rPr lang="zh-CN" altLang="zh-CN" dirty="0"/>
              <a:t>）＝</a:t>
            </a:r>
            <a:r>
              <a:rPr lang="en-US" altLang="zh-CN" dirty="0"/>
              <a:t>20H</a:t>
            </a:r>
            <a:r>
              <a:rPr lang="zh-CN" altLang="zh-CN" dirty="0"/>
              <a:t>，变址寄存器（</a:t>
            </a:r>
            <a:r>
              <a:rPr lang="en-US" altLang="zh-CN" dirty="0"/>
              <a:t>SI</a:t>
            </a:r>
            <a:r>
              <a:rPr lang="zh-CN" altLang="zh-CN" dirty="0"/>
              <a:t>）＝</a:t>
            </a:r>
            <a:r>
              <a:rPr lang="en-US" altLang="zh-CN" dirty="0"/>
              <a:t>10H</a:t>
            </a:r>
            <a:r>
              <a:rPr lang="zh-CN" altLang="zh-CN" dirty="0"/>
              <a:t>，则此时启动程序执行，则程序执行的前三条指令如表</a:t>
            </a:r>
            <a:r>
              <a:rPr lang="en-US" altLang="zh-CN" dirty="0"/>
              <a:t>3</a:t>
            </a:r>
            <a:r>
              <a:rPr lang="zh-CN" altLang="zh-CN" dirty="0"/>
              <a:t>，请填写完整。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56458"/>
              </p:ext>
            </p:extLst>
          </p:nvPr>
        </p:nvGraphicFramePr>
        <p:xfrm>
          <a:off x="2267744" y="1916832"/>
          <a:ext cx="429768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单元地址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内容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单元地址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内容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单元地址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内容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10H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80H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20H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10H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24H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F0H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11H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90H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21H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11H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25H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03H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12H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10H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22H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05H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26H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F0H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13H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11H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23H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12H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27H</a:t>
                      </a:r>
                      <a:endParaRPr lang="zh-CN" sz="16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20H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38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4489551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287" y="478808"/>
            <a:ext cx="3967053" cy="539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60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4251813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85" y="404664"/>
            <a:ext cx="4176463" cy="130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9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1999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384628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10546"/>
            <a:ext cx="436146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97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6672"/>
            <a:ext cx="4655989" cy="586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47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(1)</a:t>
            </a:r>
            <a:r>
              <a:rPr lang="zh-CN" altLang="zh-CN" dirty="0"/>
              <a:t>某</a:t>
            </a:r>
            <a:r>
              <a:rPr lang="en-US" altLang="zh-CN" dirty="0"/>
              <a:t>CPU</a:t>
            </a:r>
            <a:r>
              <a:rPr lang="zh-CN" altLang="zh-CN" dirty="0"/>
              <a:t>地址总线</a:t>
            </a:r>
            <a:r>
              <a:rPr lang="en-US" altLang="zh-CN" dirty="0"/>
              <a:t>16</a:t>
            </a:r>
            <a:r>
              <a:rPr lang="zh-CN" altLang="zh-CN" dirty="0"/>
              <a:t>位，数据总线</a:t>
            </a:r>
            <a:r>
              <a:rPr lang="en-US" altLang="zh-CN" dirty="0"/>
              <a:t>8</a:t>
            </a:r>
            <a:r>
              <a:rPr lang="zh-CN" altLang="zh-CN" dirty="0"/>
              <a:t>位，</a:t>
            </a:r>
            <a:r>
              <a:rPr lang="en-US" altLang="zh-CN" dirty="0"/>
              <a:t>CPU </a:t>
            </a:r>
            <a:r>
              <a:rPr lang="zh-CN" altLang="zh-CN" dirty="0"/>
              <a:t>的控制信号线有：</a:t>
            </a:r>
            <a:r>
              <a:rPr lang="en-US" altLang="zh-CN" dirty="0"/>
              <a:t>MREQ#</a:t>
            </a:r>
            <a:r>
              <a:rPr lang="zh-CN" altLang="zh-CN" dirty="0"/>
              <a:t>（存储器访问请求，低电平有效），</a:t>
            </a:r>
            <a:r>
              <a:rPr lang="en-US" altLang="zh-CN" dirty="0"/>
              <a:t>R/W#</a:t>
            </a:r>
            <a:r>
              <a:rPr lang="zh-CN" altLang="zh-CN" dirty="0"/>
              <a:t>（读写控制，低电平为写信号，高电平为读信号）。若用若干个</a:t>
            </a:r>
            <a:r>
              <a:rPr lang="en-US" altLang="zh-CN" dirty="0"/>
              <a:t>8K</a:t>
            </a:r>
            <a:r>
              <a:rPr lang="zh-CN" altLang="zh-CN" dirty="0"/>
              <a:t>×</a:t>
            </a:r>
            <a:r>
              <a:rPr lang="en-US" altLang="zh-CN" dirty="0"/>
              <a:t>4</a:t>
            </a:r>
            <a:r>
              <a:rPr lang="zh-CN" altLang="zh-CN" dirty="0"/>
              <a:t>位的</a:t>
            </a:r>
            <a:r>
              <a:rPr lang="en-US" altLang="zh-CN" dirty="0"/>
              <a:t>SRAM</a:t>
            </a:r>
            <a:r>
              <a:rPr lang="zh-CN" altLang="zh-CN" dirty="0"/>
              <a:t>芯片形成</a:t>
            </a:r>
            <a:r>
              <a:rPr lang="en-US" altLang="zh-CN" dirty="0"/>
              <a:t>32K</a:t>
            </a:r>
            <a:r>
              <a:rPr lang="zh-CN" altLang="zh-CN" dirty="0"/>
              <a:t>×</a:t>
            </a:r>
            <a:r>
              <a:rPr lang="en-US" altLang="zh-CN" dirty="0"/>
              <a:t>8</a:t>
            </a:r>
            <a:r>
              <a:rPr lang="zh-CN" altLang="zh-CN" dirty="0"/>
              <a:t>位的</a:t>
            </a:r>
            <a:r>
              <a:rPr lang="en-US" altLang="zh-CN" dirty="0"/>
              <a:t>RAM</a:t>
            </a:r>
            <a:r>
              <a:rPr lang="zh-CN" altLang="zh-CN" dirty="0"/>
              <a:t>存储区域，起始地址为</a:t>
            </a:r>
            <a:r>
              <a:rPr lang="en-US" altLang="zh-CN" dirty="0"/>
              <a:t>2000H</a:t>
            </a:r>
            <a:r>
              <a:rPr lang="zh-CN" altLang="zh-CN" dirty="0"/>
              <a:t>，假设</a:t>
            </a:r>
            <a:r>
              <a:rPr lang="en-US" altLang="zh-CN" dirty="0"/>
              <a:t>SRAM</a:t>
            </a:r>
            <a:r>
              <a:rPr lang="zh-CN" altLang="zh-CN" dirty="0"/>
              <a:t>芯片有</a:t>
            </a:r>
            <a:r>
              <a:rPr lang="en-US" altLang="zh-CN" dirty="0"/>
              <a:t>CS#</a:t>
            </a:r>
            <a:r>
              <a:rPr lang="zh-CN" altLang="zh-CN" dirty="0"/>
              <a:t>（片选，低电平有效）和</a:t>
            </a:r>
            <a:r>
              <a:rPr lang="en-US" altLang="zh-CN" dirty="0"/>
              <a:t>WE#</a:t>
            </a:r>
            <a:r>
              <a:rPr lang="zh-CN" altLang="zh-CN" dirty="0"/>
              <a:t>（写使能，低电平有效）信号控制端；试写出</a:t>
            </a:r>
            <a:r>
              <a:rPr lang="en-US" altLang="zh-CN" dirty="0"/>
              <a:t>RAM</a:t>
            </a:r>
            <a:r>
              <a:rPr lang="zh-CN" altLang="zh-CN" dirty="0"/>
              <a:t>的地址范围，并画出</a:t>
            </a:r>
            <a:r>
              <a:rPr lang="en-US" altLang="zh-CN" dirty="0"/>
              <a:t>SRAM</a:t>
            </a:r>
            <a:r>
              <a:rPr lang="zh-CN" altLang="zh-CN" dirty="0"/>
              <a:t>与</a:t>
            </a:r>
            <a:r>
              <a:rPr lang="en-US" altLang="zh-CN" dirty="0"/>
              <a:t>CPU</a:t>
            </a:r>
            <a:r>
              <a:rPr lang="zh-CN" altLang="zh-CN" dirty="0"/>
              <a:t>的连接图（请标明</a:t>
            </a:r>
            <a:r>
              <a:rPr lang="en-US" altLang="zh-CN" dirty="0"/>
              <a:t>SRAM</a:t>
            </a:r>
            <a:r>
              <a:rPr lang="zh-CN" altLang="zh-CN" dirty="0"/>
              <a:t>芯片个数、译码器的输入输出线、地址线、数据线、控制线及其连接）。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1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653" y="260648"/>
            <a:ext cx="5026694" cy="354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933056"/>
            <a:ext cx="71723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25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40348"/>
            <a:ext cx="70866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62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736517"/>
              </p:ext>
            </p:extLst>
          </p:nvPr>
        </p:nvGraphicFramePr>
        <p:xfrm>
          <a:off x="2347912" y="188640"/>
          <a:ext cx="4448175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849480" imgH="5219436" progId="Visio.Drawing.11">
                  <p:embed/>
                </p:oleObj>
              </mc:Choice>
              <mc:Fallback>
                <p:oleObj name="Visio" r:id="rId2" imgW="6849480" imgH="521943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2" y="188640"/>
                        <a:ext cx="4448175" cy="340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3717032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(2)</a:t>
            </a:r>
            <a:r>
              <a:rPr lang="zh-CN" altLang="zh-CN" sz="2000" b="1" dirty="0"/>
              <a:t>某</a:t>
            </a:r>
            <a:r>
              <a:rPr lang="en-US" altLang="zh-CN" sz="2000" b="1" dirty="0"/>
              <a:t>8</a:t>
            </a:r>
            <a:r>
              <a:rPr lang="zh-CN" altLang="zh-CN" sz="2000" b="1" dirty="0"/>
              <a:t>位模型机采用微程序控制器，结构如</a:t>
            </a:r>
            <a:r>
              <a:rPr lang="zh-CN" altLang="en-US" sz="2000" b="1" dirty="0"/>
              <a:t>上图</a:t>
            </a:r>
            <a:r>
              <a:rPr lang="zh-CN" altLang="zh-CN" sz="2000" b="1" dirty="0"/>
              <a:t>所示。其中</a:t>
            </a:r>
            <a:r>
              <a:rPr lang="en-US" altLang="zh-CN" sz="2000" b="1" dirty="0"/>
              <a:t>MEM</a:t>
            </a:r>
            <a:r>
              <a:rPr lang="zh-CN" altLang="zh-CN" sz="2000" b="1" dirty="0"/>
              <a:t>为主存，</a:t>
            </a:r>
            <a:r>
              <a:rPr lang="en-US" altLang="zh-CN" sz="2000" b="1" dirty="0"/>
              <a:t>R0~R3</a:t>
            </a:r>
            <a:r>
              <a:rPr lang="zh-CN" altLang="zh-CN" sz="2000" b="1" dirty="0"/>
              <a:t>是通用寄存器。各部件的控制信号均已标出，控制信号的命名准则是：‘→’符号前的是数据发送方部件，‘→’符号后的是数据接收方部件，并且控制信号中的</a:t>
            </a:r>
            <a:r>
              <a:rPr lang="en-US" altLang="zh-CN" sz="2000" b="1" dirty="0"/>
              <a:t>B</a:t>
            </a:r>
            <a:r>
              <a:rPr lang="zh-CN" altLang="zh-CN" sz="2000" b="1" dirty="0"/>
              <a:t>表示总线；</a:t>
            </a:r>
            <a:r>
              <a:rPr lang="en-US" altLang="zh-CN" sz="2000" b="1" dirty="0"/>
              <a:t>J1#</a:t>
            </a:r>
            <a:r>
              <a:rPr lang="zh-CN" altLang="zh-CN" sz="2000" b="1" dirty="0"/>
              <a:t>控制指令译码，其他读写信号具有普通意义。例如：</a:t>
            </a:r>
            <a:r>
              <a:rPr lang="en-US" altLang="zh-CN" sz="2000" b="1" dirty="0"/>
              <a:t>B</a:t>
            </a:r>
            <a:r>
              <a:rPr lang="zh-CN" altLang="zh-CN" sz="2000" b="1" dirty="0"/>
              <a:t>→</a:t>
            </a:r>
            <a:r>
              <a:rPr lang="en-US" altLang="zh-CN" sz="2000" b="1" dirty="0"/>
              <a:t>DA1</a:t>
            </a:r>
            <a:r>
              <a:rPr lang="zh-CN" altLang="zh-CN" sz="2000" b="1" dirty="0"/>
              <a:t>表示总线上的数据送入</a:t>
            </a:r>
            <a:r>
              <a:rPr lang="en-US" altLang="zh-CN" sz="2000" b="1" dirty="0"/>
              <a:t>DA1</a:t>
            </a:r>
            <a:r>
              <a:rPr lang="zh-CN" altLang="zh-CN" sz="2000" b="1" dirty="0"/>
              <a:t>暂存器；</a:t>
            </a:r>
            <a:r>
              <a:rPr lang="en-US" altLang="zh-CN" sz="2000" b="1" dirty="0"/>
              <a:t>ALU</a:t>
            </a:r>
            <a:r>
              <a:rPr lang="zh-CN" altLang="zh-CN" sz="2000" b="1" dirty="0"/>
              <a:t>→</a:t>
            </a:r>
            <a:r>
              <a:rPr lang="en-US" altLang="zh-CN" sz="2000" b="1" dirty="0"/>
              <a:t>B#</a:t>
            </a:r>
            <a:r>
              <a:rPr lang="zh-CN" altLang="zh-CN" sz="2000" b="1" dirty="0"/>
              <a:t>表示</a:t>
            </a:r>
            <a:r>
              <a:rPr lang="en-US" altLang="zh-CN" sz="2000" b="1" dirty="0"/>
              <a:t>ALU</a:t>
            </a:r>
            <a:r>
              <a:rPr lang="zh-CN" altLang="zh-CN" sz="2000" b="1" dirty="0"/>
              <a:t>运算的结果送到总线上（低电平有效）。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087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模型机的某条指令的微程序流程图如图</a:t>
            </a:r>
            <a:r>
              <a:rPr lang="en-US" altLang="zh-CN" sz="3600" dirty="0"/>
              <a:t>2</a:t>
            </a:r>
            <a:r>
              <a:rPr lang="zh-CN" altLang="en-US" sz="3600" dirty="0"/>
              <a:t>所示，写出该条指令的功能、寻址方式、指令第二字的含义</a:t>
            </a:r>
            <a:r>
              <a:rPr lang="zh-CN" altLang="en-US" dirty="0"/>
              <a:t>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94036"/>
              </p:ext>
            </p:extLst>
          </p:nvPr>
        </p:nvGraphicFramePr>
        <p:xfrm>
          <a:off x="2843808" y="2564904"/>
          <a:ext cx="3874931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53102" imgH="4650416" progId="Visio.Drawing.11">
                  <p:embed/>
                </p:oleObj>
              </mc:Choice>
              <mc:Fallback>
                <p:oleObj name="Visio" r:id="rId2" imgW="5653102" imgH="465041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564904"/>
                        <a:ext cx="3874931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39552" y="620688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根据图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所示的数据通路，写出</a:t>
            </a:r>
            <a:r>
              <a:rPr lang="en-US" altLang="zh-CN" sz="2400" b="1"/>
              <a:t>ADD  Rd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[(</a:t>
            </a:r>
            <a:r>
              <a:rPr lang="en-US" altLang="zh-CN" sz="2400" b="1" dirty="0" err="1"/>
              <a:t>Rs</a:t>
            </a:r>
            <a:r>
              <a:rPr lang="en-US" altLang="zh-CN" sz="2400" b="1" dirty="0"/>
              <a:t>)+</a:t>
            </a:r>
            <a:r>
              <a:rPr lang="en-US" altLang="zh-CN" sz="2400" b="1" dirty="0" err="1"/>
              <a:t>Disp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指令的微程序流程图。指令功能为（</a:t>
            </a:r>
            <a:r>
              <a:rPr lang="en-US" altLang="zh-CN" sz="2400" b="1" dirty="0"/>
              <a:t>Rd</a:t>
            </a:r>
            <a:r>
              <a:rPr lang="zh-CN" altLang="en-US" sz="2400" b="1" dirty="0"/>
              <a:t>）＋（（</a:t>
            </a:r>
            <a:r>
              <a:rPr lang="en-US" altLang="zh-CN" sz="2400" b="1" dirty="0" err="1"/>
              <a:t>Rs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+</a:t>
            </a:r>
            <a:r>
              <a:rPr lang="en-US" altLang="zh-CN" sz="2400" b="1" dirty="0" err="1"/>
              <a:t>Disp</a:t>
            </a:r>
            <a:r>
              <a:rPr lang="en-US" altLang="zh-CN" sz="2400" b="1" dirty="0"/>
              <a:t>)→Rd</a:t>
            </a:r>
            <a:r>
              <a:rPr lang="zh-CN" altLang="en-US" sz="2400" b="1" dirty="0"/>
              <a:t>，即源寄存器</a:t>
            </a:r>
            <a:r>
              <a:rPr lang="en-US" altLang="zh-CN" sz="2400" b="1" dirty="0" err="1"/>
              <a:t>Rs</a:t>
            </a:r>
            <a:r>
              <a:rPr lang="zh-CN" altLang="en-US" sz="2400" b="1" dirty="0"/>
              <a:t>的内容加上偏移量</a:t>
            </a:r>
            <a:r>
              <a:rPr lang="en-US" altLang="zh-CN" sz="2400" b="1" dirty="0" err="1"/>
              <a:t>Disp</a:t>
            </a:r>
            <a:r>
              <a:rPr lang="zh-CN" altLang="en-US" sz="2400" b="1" dirty="0"/>
              <a:t>之和，作为地址访存，取该内存单元的内容和目的寄存器</a:t>
            </a:r>
            <a:r>
              <a:rPr lang="en-US" altLang="zh-CN" sz="2400" b="1" dirty="0"/>
              <a:t>Rd</a:t>
            </a:r>
            <a:r>
              <a:rPr lang="zh-CN" altLang="en-US" sz="2400" b="1" dirty="0"/>
              <a:t>的内容相加，结果送回</a:t>
            </a:r>
            <a:r>
              <a:rPr lang="en-US" altLang="zh-CN" sz="2400" b="1" dirty="0"/>
              <a:t>Rd</a:t>
            </a:r>
            <a:r>
              <a:rPr lang="zh-CN" altLang="en-US" sz="2400" b="1" dirty="0"/>
              <a:t>寄存器。指令格式如下：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01323"/>
              </p:ext>
            </p:extLst>
          </p:nvPr>
        </p:nvGraphicFramePr>
        <p:xfrm>
          <a:off x="2771800" y="2996952"/>
          <a:ext cx="3549363" cy="1061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969">
                <a:tc>
                  <a:txBody>
                    <a:bodyPr/>
                    <a:lstStyle/>
                    <a:p>
                      <a:pPr marL="114935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OP</a:t>
                      </a:r>
                      <a:r>
                        <a:rPr lang="zh-CN" sz="2000" b="1" kern="100" dirty="0">
                          <a:effectLst/>
                        </a:rPr>
                        <a:t>（</a:t>
                      </a:r>
                      <a:r>
                        <a:rPr lang="en-US" sz="2000" b="1" kern="100" dirty="0">
                          <a:effectLst/>
                        </a:rPr>
                        <a:t>4</a:t>
                      </a:r>
                      <a:r>
                        <a:rPr lang="zh-CN" sz="2000" b="1" kern="100" dirty="0">
                          <a:effectLst/>
                        </a:rPr>
                        <a:t>位）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Rs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Rd</a:t>
                      </a:r>
                      <a:r>
                        <a:rPr lang="zh-CN" sz="2000" b="1" kern="100" dirty="0">
                          <a:effectLst/>
                        </a:rPr>
                        <a:t>（</a:t>
                      </a:r>
                      <a:r>
                        <a:rPr lang="en-US" sz="2000" b="1" kern="100" dirty="0">
                          <a:effectLst/>
                        </a:rPr>
                        <a:t>2</a:t>
                      </a:r>
                      <a:r>
                        <a:rPr lang="zh-CN" sz="2000" b="1" kern="100" dirty="0">
                          <a:effectLst/>
                        </a:rPr>
                        <a:t>位）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69">
                <a:tc gridSpan="3">
                  <a:txBody>
                    <a:bodyPr/>
                    <a:lstStyle/>
                    <a:p>
                      <a:pPr marL="1149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Disp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85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557212"/>
            <a:ext cx="46767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572463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10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4838"/>
              </p:ext>
            </p:extLst>
          </p:nvPr>
        </p:nvGraphicFramePr>
        <p:xfrm>
          <a:off x="1763688" y="4365104"/>
          <a:ext cx="5999480" cy="1827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86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8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指令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w_r_s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imm_s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rt_imm_s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wr_data_s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ALU_OP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Write_Reg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Mem_Write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PC_s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指令类型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xor rd,rs,rt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sllv rd,rt,rs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andi rt, rs, imm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sw rt, offset(rs)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bne rs, rt, label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jal label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14895"/>
              </p:ext>
            </p:extLst>
          </p:nvPr>
        </p:nvGraphicFramePr>
        <p:xfrm>
          <a:off x="1907704" y="116632"/>
          <a:ext cx="6138862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306720" imgH="6625800" progId="Visio.Drawing.11">
                  <p:embed/>
                </p:oleObj>
              </mc:Choice>
              <mc:Fallback>
                <p:oleObj name="Visio" r:id="rId2" imgW="9306720" imgH="6625800" progId="Visio.Drawing.11">
                  <p:embed/>
                  <p:pic>
                    <p:nvPicPr>
                      <p:cNvPr id="0" name="图片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6632"/>
                        <a:ext cx="6138862" cy="413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31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1074</Words>
  <Application>Microsoft Office PowerPoint</Application>
  <PresentationFormat>全屏显示(4:3)</PresentationFormat>
  <Paragraphs>201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模型机的某条指令的微程序流程图如图2所示，写出该条指令的功能、寻址方式、指令第二字的含义。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 一凡</cp:lastModifiedBy>
  <cp:revision>24</cp:revision>
  <dcterms:created xsi:type="dcterms:W3CDTF">2017-03-27T01:33:58Z</dcterms:created>
  <dcterms:modified xsi:type="dcterms:W3CDTF">2021-06-29T08:13:02Z</dcterms:modified>
</cp:coreProperties>
</file>