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39"/>
  </p:notesMasterIdLst>
  <p:sldIdLst>
    <p:sldId id="369" r:id="rId2"/>
    <p:sldId id="495" r:id="rId3"/>
    <p:sldId id="496" r:id="rId4"/>
    <p:sldId id="256" r:id="rId5"/>
    <p:sldId id="338" r:id="rId6"/>
    <p:sldId id="310" r:id="rId7"/>
    <p:sldId id="311" r:id="rId8"/>
    <p:sldId id="421" r:id="rId9"/>
    <p:sldId id="312" r:id="rId10"/>
    <p:sldId id="313" r:id="rId11"/>
    <p:sldId id="314" r:id="rId12"/>
    <p:sldId id="315" r:id="rId13"/>
    <p:sldId id="316" r:id="rId14"/>
    <p:sldId id="317" r:id="rId15"/>
    <p:sldId id="422" r:id="rId16"/>
    <p:sldId id="318" r:id="rId17"/>
    <p:sldId id="319" r:id="rId18"/>
    <p:sldId id="320" r:id="rId19"/>
    <p:sldId id="321" r:id="rId20"/>
    <p:sldId id="350" r:id="rId21"/>
    <p:sldId id="351" r:id="rId22"/>
    <p:sldId id="355" r:id="rId23"/>
    <p:sldId id="354" r:id="rId24"/>
    <p:sldId id="489" r:id="rId25"/>
    <p:sldId id="353" r:id="rId26"/>
    <p:sldId id="360" r:id="rId27"/>
    <p:sldId id="339" r:id="rId28"/>
    <p:sldId id="408" r:id="rId29"/>
    <p:sldId id="361" r:id="rId30"/>
    <p:sldId id="409" r:id="rId31"/>
    <p:sldId id="491" r:id="rId32"/>
    <p:sldId id="340" r:id="rId33"/>
    <p:sldId id="341" r:id="rId34"/>
    <p:sldId id="324" r:id="rId35"/>
    <p:sldId id="325" r:id="rId36"/>
    <p:sldId id="326" r:id="rId37"/>
    <p:sldId id="342" r:id="rId38"/>
    <p:sldId id="427" r:id="rId39"/>
    <p:sldId id="424" r:id="rId40"/>
    <p:sldId id="425" r:id="rId41"/>
    <p:sldId id="329" r:id="rId42"/>
    <p:sldId id="330" r:id="rId43"/>
    <p:sldId id="344" r:id="rId44"/>
    <p:sldId id="423" r:id="rId45"/>
    <p:sldId id="428" r:id="rId46"/>
    <p:sldId id="429" r:id="rId47"/>
    <p:sldId id="430" r:id="rId48"/>
    <p:sldId id="327" r:id="rId49"/>
    <p:sldId id="328" r:id="rId50"/>
    <p:sldId id="343" r:id="rId51"/>
    <p:sldId id="431" r:id="rId52"/>
    <p:sldId id="432" r:id="rId53"/>
    <p:sldId id="433" r:id="rId54"/>
    <p:sldId id="346" r:id="rId55"/>
    <p:sldId id="347" r:id="rId56"/>
    <p:sldId id="348" r:id="rId57"/>
    <p:sldId id="434" r:id="rId58"/>
    <p:sldId id="435" r:id="rId59"/>
    <p:sldId id="436" r:id="rId60"/>
    <p:sldId id="417" r:id="rId61"/>
    <p:sldId id="493" r:id="rId62"/>
    <p:sldId id="418" r:id="rId63"/>
    <p:sldId id="419" r:id="rId64"/>
    <p:sldId id="362" r:id="rId65"/>
    <p:sldId id="437" r:id="rId66"/>
    <p:sldId id="411" r:id="rId67"/>
    <p:sldId id="412" r:id="rId68"/>
    <p:sldId id="345" r:id="rId69"/>
    <p:sldId id="332" r:id="rId70"/>
    <p:sldId id="349" r:id="rId71"/>
    <p:sldId id="337" r:id="rId72"/>
    <p:sldId id="420" r:id="rId73"/>
    <p:sldId id="492" r:id="rId74"/>
    <p:sldId id="494" r:id="rId75"/>
    <p:sldId id="334" r:id="rId76"/>
    <p:sldId id="363" r:id="rId77"/>
    <p:sldId id="364" r:id="rId78"/>
    <p:sldId id="335" r:id="rId79"/>
    <p:sldId id="336" r:id="rId80"/>
    <p:sldId id="414" r:id="rId81"/>
    <p:sldId id="415" r:id="rId82"/>
    <p:sldId id="416" r:id="rId83"/>
    <p:sldId id="439" r:id="rId84"/>
    <p:sldId id="440" r:id="rId85"/>
    <p:sldId id="490" r:id="rId86"/>
    <p:sldId id="367" r:id="rId87"/>
    <p:sldId id="441" r:id="rId88"/>
    <p:sldId id="410" r:id="rId89"/>
    <p:sldId id="442" r:id="rId90"/>
    <p:sldId id="443" r:id="rId91"/>
    <p:sldId id="444" r:id="rId92"/>
    <p:sldId id="445" r:id="rId93"/>
    <p:sldId id="446" r:id="rId94"/>
    <p:sldId id="447" r:id="rId95"/>
    <p:sldId id="448" r:id="rId96"/>
    <p:sldId id="449" r:id="rId97"/>
    <p:sldId id="450" r:id="rId98"/>
    <p:sldId id="451" r:id="rId99"/>
    <p:sldId id="452" r:id="rId100"/>
    <p:sldId id="453" r:id="rId101"/>
    <p:sldId id="454" r:id="rId102"/>
    <p:sldId id="455" r:id="rId103"/>
    <p:sldId id="456" r:id="rId104"/>
    <p:sldId id="457" r:id="rId105"/>
    <p:sldId id="458" r:id="rId106"/>
    <p:sldId id="459" r:id="rId107"/>
    <p:sldId id="460" r:id="rId108"/>
    <p:sldId id="461" r:id="rId109"/>
    <p:sldId id="462" r:id="rId110"/>
    <p:sldId id="463" r:id="rId111"/>
    <p:sldId id="464" r:id="rId112"/>
    <p:sldId id="465" r:id="rId113"/>
    <p:sldId id="466" r:id="rId114"/>
    <p:sldId id="467" r:id="rId115"/>
    <p:sldId id="468" r:id="rId116"/>
    <p:sldId id="469" r:id="rId117"/>
    <p:sldId id="470" r:id="rId118"/>
    <p:sldId id="471" r:id="rId119"/>
    <p:sldId id="472" r:id="rId120"/>
    <p:sldId id="473" r:id="rId121"/>
    <p:sldId id="474" r:id="rId122"/>
    <p:sldId id="475" r:id="rId123"/>
    <p:sldId id="476" r:id="rId124"/>
    <p:sldId id="477" r:id="rId125"/>
    <p:sldId id="478" r:id="rId126"/>
    <p:sldId id="479" r:id="rId127"/>
    <p:sldId id="480" r:id="rId128"/>
    <p:sldId id="481" r:id="rId129"/>
    <p:sldId id="482" r:id="rId130"/>
    <p:sldId id="483" r:id="rId131"/>
    <p:sldId id="484" r:id="rId132"/>
    <p:sldId id="485" r:id="rId133"/>
    <p:sldId id="486" r:id="rId134"/>
    <p:sldId id="487" r:id="rId135"/>
    <p:sldId id="488" r:id="rId136"/>
    <p:sldId id="413" r:id="rId137"/>
    <p:sldId id="356" r:id="rId138"/>
  </p:sldIdLst>
  <p:sldSz cx="9144000" cy="6858000" type="screen4x3"/>
  <p:notesSz cx="6858000" cy="9144000"/>
  <p:defaultTextStyle>
    <a:defPPr>
      <a:defRPr lang="zh-CN"/>
    </a:defPPr>
    <a:lvl1pPr algn="l" rtl="0" eaLnBrk="0" fontAlgn="base" hangingPunct="0">
      <a:spcBef>
        <a:spcPct val="0"/>
      </a:spcBef>
      <a:spcAft>
        <a:spcPct val="0"/>
      </a:spcAft>
      <a:defRPr sz="2400" b="1"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2400" b="1"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2400" b="1"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2400" b="1"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2400" b="1" kern="1200">
        <a:solidFill>
          <a:schemeClr val="tx1"/>
        </a:solidFill>
        <a:latin typeface="Arial" panose="020B0604020202020204" pitchFamily="34" charset="0"/>
        <a:ea typeface="黑体" panose="02010609060101010101" pitchFamily="49"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99FF"/>
    <a:srgbClr val="FFFF00"/>
    <a:srgbClr val="006600"/>
    <a:srgbClr val="FF0000"/>
    <a:srgbClr val="0000FF"/>
    <a:srgbClr val="FF6600"/>
    <a:srgbClr val="FFCC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54" autoAdjust="0"/>
    <p:restoredTop sz="94797" autoAdjust="0"/>
  </p:normalViewPr>
  <p:slideViewPr>
    <p:cSldViewPr>
      <p:cViewPr varScale="1">
        <p:scale>
          <a:sx n="79" d="100"/>
          <a:sy n="79" d="100"/>
        </p:scale>
        <p:origin x="-1474"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2B2E77-4D16-4FD1-BEB0-4FD39193A9AE}"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1571DFC-D411-49DA-BECE-2C593343A620}">
      <dgm:prSet phldrT="[文本]"/>
      <dgm:spPr/>
      <dgm:t>
        <a:bodyPr/>
        <a:lstStyle/>
        <a:p>
          <a:r>
            <a:rPr lang="zh-CN" altLang="en-US" b="1" dirty="0" smtClean="0">
              <a:solidFill>
                <a:schemeClr val="accent3"/>
              </a:solidFill>
            </a:rPr>
            <a:t>信息</a:t>
          </a:r>
          <a:endParaRPr lang="zh-CN" altLang="en-US" b="1" dirty="0">
            <a:solidFill>
              <a:schemeClr val="accent3"/>
            </a:solidFill>
          </a:endParaRPr>
        </a:p>
      </dgm:t>
    </dgm:pt>
    <dgm:pt modelId="{E9DC0D12-D20A-407E-9492-8B65CC8E67F2}" type="parTrans" cxnId="{F383F4CE-8A54-4DBC-8D0B-FD948B401FB9}">
      <dgm:prSet/>
      <dgm:spPr/>
      <dgm:t>
        <a:bodyPr/>
        <a:lstStyle/>
        <a:p>
          <a:endParaRPr lang="zh-CN" altLang="en-US" b="1">
            <a:solidFill>
              <a:schemeClr val="accent3"/>
            </a:solidFill>
          </a:endParaRPr>
        </a:p>
      </dgm:t>
    </dgm:pt>
    <dgm:pt modelId="{3C810A10-3C44-42BE-8277-2E4D6FD6C3FC}" type="sibTrans" cxnId="{F383F4CE-8A54-4DBC-8D0B-FD948B401FB9}">
      <dgm:prSet/>
      <dgm:spPr/>
      <dgm:t>
        <a:bodyPr/>
        <a:lstStyle/>
        <a:p>
          <a:endParaRPr lang="zh-CN" altLang="en-US" b="1">
            <a:solidFill>
              <a:schemeClr val="accent3"/>
            </a:solidFill>
          </a:endParaRPr>
        </a:p>
      </dgm:t>
    </dgm:pt>
    <dgm:pt modelId="{0D934FB1-42F1-4C5B-BAD8-99053AEFAE6E}">
      <dgm:prSet phldrT="[文本]"/>
      <dgm:spPr/>
      <dgm:t>
        <a:bodyPr/>
        <a:lstStyle/>
        <a:p>
          <a:r>
            <a:rPr lang="zh-CN" altLang="en-US" b="1" dirty="0" smtClean="0">
              <a:solidFill>
                <a:schemeClr val="accent3"/>
              </a:solidFill>
            </a:rPr>
            <a:t>数值数据</a:t>
          </a:r>
          <a:endParaRPr lang="zh-CN" altLang="en-US" b="1" dirty="0">
            <a:solidFill>
              <a:schemeClr val="accent3"/>
            </a:solidFill>
          </a:endParaRPr>
        </a:p>
      </dgm:t>
    </dgm:pt>
    <dgm:pt modelId="{A6FD4599-6E67-480C-811C-7BF5F18810D1}" type="parTrans" cxnId="{F950F590-1A7D-448D-B747-6535F2D53E6F}">
      <dgm:prSet/>
      <dgm:spPr/>
      <dgm:t>
        <a:bodyPr/>
        <a:lstStyle/>
        <a:p>
          <a:endParaRPr lang="zh-CN" altLang="en-US" b="1">
            <a:solidFill>
              <a:schemeClr val="accent3"/>
            </a:solidFill>
          </a:endParaRPr>
        </a:p>
      </dgm:t>
    </dgm:pt>
    <dgm:pt modelId="{334E62B8-04B6-4F7A-A42E-3C575A0C28DB}" type="sibTrans" cxnId="{F950F590-1A7D-448D-B747-6535F2D53E6F}">
      <dgm:prSet/>
      <dgm:spPr/>
      <dgm:t>
        <a:bodyPr/>
        <a:lstStyle/>
        <a:p>
          <a:endParaRPr lang="zh-CN" altLang="en-US" b="1">
            <a:solidFill>
              <a:schemeClr val="accent3"/>
            </a:solidFill>
          </a:endParaRPr>
        </a:p>
      </dgm:t>
    </dgm:pt>
    <dgm:pt modelId="{0B035F8E-2FA7-4592-A9FC-97713158B14D}">
      <dgm:prSet phldrT="[文本]"/>
      <dgm:spPr/>
      <dgm:t>
        <a:bodyPr/>
        <a:lstStyle/>
        <a:p>
          <a:r>
            <a:rPr lang="zh-CN" altLang="en-US" b="1" dirty="0" smtClean="0">
              <a:solidFill>
                <a:schemeClr val="accent3"/>
              </a:solidFill>
            </a:rPr>
            <a:t>定点数</a:t>
          </a:r>
          <a:endParaRPr lang="zh-CN" altLang="en-US" b="1" dirty="0">
            <a:solidFill>
              <a:schemeClr val="accent3"/>
            </a:solidFill>
          </a:endParaRPr>
        </a:p>
      </dgm:t>
    </dgm:pt>
    <dgm:pt modelId="{F09D276B-D319-4BCA-81EC-E0D3F5D0C546}" type="parTrans" cxnId="{13A131FE-618F-476D-A227-B28BDDFBA9C8}">
      <dgm:prSet/>
      <dgm:spPr/>
      <dgm:t>
        <a:bodyPr/>
        <a:lstStyle/>
        <a:p>
          <a:endParaRPr lang="zh-CN" altLang="en-US" b="1">
            <a:solidFill>
              <a:schemeClr val="accent3"/>
            </a:solidFill>
          </a:endParaRPr>
        </a:p>
      </dgm:t>
    </dgm:pt>
    <dgm:pt modelId="{12071338-3C2A-45F8-81BB-0E01517AC980}" type="sibTrans" cxnId="{13A131FE-618F-476D-A227-B28BDDFBA9C8}">
      <dgm:prSet/>
      <dgm:spPr/>
      <dgm:t>
        <a:bodyPr/>
        <a:lstStyle/>
        <a:p>
          <a:endParaRPr lang="zh-CN" altLang="en-US" b="1">
            <a:solidFill>
              <a:schemeClr val="accent3"/>
            </a:solidFill>
          </a:endParaRPr>
        </a:p>
      </dgm:t>
    </dgm:pt>
    <dgm:pt modelId="{2F82C618-DBD7-4D88-8262-D40B75C0CEF9}">
      <dgm:prSet phldrT="[文本]"/>
      <dgm:spPr/>
      <dgm:t>
        <a:bodyPr/>
        <a:lstStyle/>
        <a:p>
          <a:r>
            <a:rPr lang="zh-CN" altLang="en-US" b="1" dirty="0" smtClean="0">
              <a:solidFill>
                <a:schemeClr val="accent3"/>
              </a:solidFill>
            </a:rPr>
            <a:t>浮点数</a:t>
          </a:r>
          <a:endParaRPr lang="zh-CN" altLang="en-US" b="1" dirty="0">
            <a:solidFill>
              <a:schemeClr val="accent3"/>
            </a:solidFill>
          </a:endParaRPr>
        </a:p>
      </dgm:t>
    </dgm:pt>
    <dgm:pt modelId="{15D034A2-74A8-4603-B9B7-A49F280F30CB}" type="parTrans" cxnId="{60687FA3-3F44-43D3-8469-43922D0A4359}">
      <dgm:prSet/>
      <dgm:spPr/>
      <dgm:t>
        <a:bodyPr/>
        <a:lstStyle/>
        <a:p>
          <a:endParaRPr lang="zh-CN" altLang="en-US" b="1">
            <a:solidFill>
              <a:schemeClr val="accent3"/>
            </a:solidFill>
          </a:endParaRPr>
        </a:p>
      </dgm:t>
    </dgm:pt>
    <dgm:pt modelId="{9A30D31B-9FD2-4536-9076-8ADC2FFCAB7E}" type="sibTrans" cxnId="{60687FA3-3F44-43D3-8469-43922D0A4359}">
      <dgm:prSet/>
      <dgm:spPr/>
      <dgm:t>
        <a:bodyPr/>
        <a:lstStyle/>
        <a:p>
          <a:endParaRPr lang="zh-CN" altLang="en-US" b="1">
            <a:solidFill>
              <a:schemeClr val="accent3"/>
            </a:solidFill>
          </a:endParaRPr>
        </a:p>
      </dgm:t>
    </dgm:pt>
    <dgm:pt modelId="{E411E0EC-F4B5-40A1-9596-0F3F3FADE0D2}">
      <dgm:prSet phldrT="[文本]"/>
      <dgm:spPr/>
      <dgm:t>
        <a:bodyPr/>
        <a:lstStyle/>
        <a:p>
          <a:r>
            <a:rPr lang="zh-CN" altLang="en-US" b="1" dirty="0" smtClean="0">
              <a:solidFill>
                <a:schemeClr val="accent3"/>
              </a:solidFill>
            </a:rPr>
            <a:t>非数值数据</a:t>
          </a:r>
          <a:endParaRPr lang="zh-CN" altLang="en-US" b="1" dirty="0">
            <a:solidFill>
              <a:schemeClr val="accent3"/>
            </a:solidFill>
          </a:endParaRPr>
        </a:p>
      </dgm:t>
    </dgm:pt>
    <dgm:pt modelId="{11185794-A4F0-4D23-ABB9-949A59E463AA}" type="parTrans" cxnId="{CDA225C3-1F29-4AB8-9558-678179A67DBB}">
      <dgm:prSet/>
      <dgm:spPr/>
      <dgm:t>
        <a:bodyPr/>
        <a:lstStyle/>
        <a:p>
          <a:endParaRPr lang="zh-CN" altLang="en-US" b="1">
            <a:solidFill>
              <a:schemeClr val="accent3"/>
            </a:solidFill>
          </a:endParaRPr>
        </a:p>
      </dgm:t>
    </dgm:pt>
    <dgm:pt modelId="{D756ECAD-D79C-4BA6-8111-F179F66CD733}" type="sibTrans" cxnId="{CDA225C3-1F29-4AB8-9558-678179A67DBB}">
      <dgm:prSet/>
      <dgm:spPr/>
      <dgm:t>
        <a:bodyPr/>
        <a:lstStyle/>
        <a:p>
          <a:endParaRPr lang="zh-CN" altLang="en-US" b="1">
            <a:solidFill>
              <a:schemeClr val="accent3"/>
            </a:solidFill>
          </a:endParaRPr>
        </a:p>
      </dgm:t>
    </dgm:pt>
    <dgm:pt modelId="{F492C2DB-2ADD-4639-BF34-101E42F2FF1C}">
      <dgm:prSet phldrT="[文本]"/>
      <dgm:spPr/>
      <dgm:t>
        <a:bodyPr/>
        <a:lstStyle/>
        <a:p>
          <a:r>
            <a:rPr lang="zh-CN" altLang="en-US" b="1" dirty="0" smtClean="0">
              <a:solidFill>
                <a:schemeClr val="accent3"/>
              </a:solidFill>
            </a:rPr>
            <a:t>西文字符</a:t>
          </a:r>
          <a:endParaRPr lang="zh-CN" altLang="en-US" b="1" dirty="0">
            <a:solidFill>
              <a:schemeClr val="accent3"/>
            </a:solidFill>
          </a:endParaRPr>
        </a:p>
      </dgm:t>
    </dgm:pt>
    <dgm:pt modelId="{68501E5B-4668-4973-B677-BA604A8CCA07}" type="parTrans" cxnId="{23A002CB-5903-48DE-AEC4-E7D1806FB894}">
      <dgm:prSet/>
      <dgm:spPr/>
      <dgm:t>
        <a:bodyPr/>
        <a:lstStyle/>
        <a:p>
          <a:endParaRPr lang="zh-CN" altLang="en-US" b="1">
            <a:solidFill>
              <a:schemeClr val="accent3"/>
            </a:solidFill>
          </a:endParaRPr>
        </a:p>
      </dgm:t>
    </dgm:pt>
    <dgm:pt modelId="{FFA41AA4-517C-4671-A467-4412B4E37DBE}" type="sibTrans" cxnId="{23A002CB-5903-48DE-AEC4-E7D1806FB894}">
      <dgm:prSet/>
      <dgm:spPr/>
      <dgm:t>
        <a:bodyPr/>
        <a:lstStyle/>
        <a:p>
          <a:endParaRPr lang="zh-CN" altLang="en-US" b="1">
            <a:solidFill>
              <a:schemeClr val="accent3"/>
            </a:solidFill>
          </a:endParaRPr>
        </a:p>
      </dgm:t>
    </dgm:pt>
    <dgm:pt modelId="{04648262-4509-4ED6-800E-731209275E21}">
      <dgm:prSet phldrT="[文本]"/>
      <dgm:spPr/>
      <dgm:t>
        <a:bodyPr/>
        <a:lstStyle/>
        <a:p>
          <a:r>
            <a:rPr lang="zh-CN" altLang="en-US" b="1" dirty="0" smtClean="0">
              <a:solidFill>
                <a:schemeClr val="accent3"/>
              </a:solidFill>
            </a:rPr>
            <a:t>汉字</a:t>
          </a:r>
          <a:endParaRPr lang="zh-CN" altLang="en-US" b="1" dirty="0">
            <a:solidFill>
              <a:schemeClr val="accent3"/>
            </a:solidFill>
          </a:endParaRPr>
        </a:p>
      </dgm:t>
    </dgm:pt>
    <dgm:pt modelId="{3C515FBB-8D19-40CC-AC03-33173CEE2565}" type="parTrans" cxnId="{917824B8-699E-4B09-B980-AF6912D097A7}">
      <dgm:prSet/>
      <dgm:spPr/>
      <dgm:t>
        <a:bodyPr/>
        <a:lstStyle/>
        <a:p>
          <a:endParaRPr lang="zh-CN" altLang="en-US" b="1">
            <a:solidFill>
              <a:schemeClr val="accent3"/>
            </a:solidFill>
          </a:endParaRPr>
        </a:p>
      </dgm:t>
    </dgm:pt>
    <dgm:pt modelId="{1A100CB8-2F1E-447C-BEFB-C48AED4E3B5B}" type="sibTrans" cxnId="{917824B8-699E-4B09-B980-AF6912D097A7}">
      <dgm:prSet/>
      <dgm:spPr/>
      <dgm:t>
        <a:bodyPr/>
        <a:lstStyle/>
        <a:p>
          <a:endParaRPr lang="zh-CN" altLang="en-US" b="1">
            <a:solidFill>
              <a:schemeClr val="accent3"/>
            </a:solidFill>
          </a:endParaRPr>
        </a:p>
      </dgm:t>
    </dgm:pt>
    <dgm:pt modelId="{DB6C13BD-FB99-4B8C-827A-388A29166AE9}">
      <dgm:prSet phldrT="[文本]"/>
      <dgm:spPr/>
      <dgm:t>
        <a:bodyPr/>
        <a:lstStyle/>
        <a:p>
          <a:r>
            <a:rPr lang="zh-CN" altLang="en-US" b="1" dirty="0" smtClean="0">
              <a:solidFill>
                <a:schemeClr val="accent3"/>
              </a:solidFill>
            </a:rPr>
            <a:t>图像、声音、颜色</a:t>
          </a:r>
          <a:endParaRPr lang="zh-CN" altLang="en-US" b="1" dirty="0">
            <a:solidFill>
              <a:schemeClr val="accent3"/>
            </a:solidFill>
          </a:endParaRPr>
        </a:p>
      </dgm:t>
    </dgm:pt>
    <dgm:pt modelId="{A6E0245E-9D23-4B79-B05C-42BE61DFA1D2}" type="parTrans" cxnId="{170B5B61-F03A-4046-BABE-F7DF1942BB1F}">
      <dgm:prSet/>
      <dgm:spPr/>
      <dgm:t>
        <a:bodyPr/>
        <a:lstStyle/>
        <a:p>
          <a:endParaRPr lang="zh-CN" altLang="en-US" b="1">
            <a:solidFill>
              <a:schemeClr val="accent3"/>
            </a:solidFill>
          </a:endParaRPr>
        </a:p>
      </dgm:t>
    </dgm:pt>
    <dgm:pt modelId="{F2E010B3-4392-4A73-B71A-1496A4AFB78F}" type="sibTrans" cxnId="{170B5B61-F03A-4046-BABE-F7DF1942BB1F}">
      <dgm:prSet/>
      <dgm:spPr/>
      <dgm:t>
        <a:bodyPr/>
        <a:lstStyle/>
        <a:p>
          <a:endParaRPr lang="zh-CN" altLang="en-US" b="1">
            <a:solidFill>
              <a:schemeClr val="accent3"/>
            </a:solidFill>
          </a:endParaRPr>
        </a:p>
      </dgm:t>
    </dgm:pt>
    <dgm:pt modelId="{1F6BC819-99C2-4191-838E-324C2BCC44B4}" type="pres">
      <dgm:prSet presAssocID="{072B2E77-4D16-4FD1-BEB0-4FD39193A9AE}" presName="diagram" presStyleCnt="0">
        <dgm:presLayoutVars>
          <dgm:chPref val="1"/>
          <dgm:dir/>
          <dgm:animOne val="branch"/>
          <dgm:animLvl val="lvl"/>
          <dgm:resizeHandles val="exact"/>
        </dgm:presLayoutVars>
      </dgm:prSet>
      <dgm:spPr/>
      <dgm:t>
        <a:bodyPr/>
        <a:lstStyle/>
        <a:p>
          <a:endParaRPr lang="zh-CN" altLang="en-US"/>
        </a:p>
      </dgm:t>
    </dgm:pt>
    <dgm:pt modelId="{3F1006F5-B546-45A0-A040-75CCCDE26040}" type="pres">
      <dgm:prSet presAssocID="{91571DFC-D411-49DA-BECE-2C593343A620}" presName="root1" presStyleCnt="0"/>
      <dgm:spPr/>
    </dgm:pt>
    <dgm:pt modelId="{925BB503-B187-437D-AF9A-E66739369028}" type="pres">
      <dgm:prSet presAssocID="{91571DFC-D411-49DA-BECE-2C593343A620}" presName="LevelOneTextNode" presStyleLbl="node0" presStyleIdx="0" presStyleCnt="1">
        <dgm:presLayoutVars>
          <dgm:chPref val="3"/>
        </dgm:presLayoutVars>
      </dgm:prSet>
      <dgm:spPr/>
      <dgm:t>
        <a:bodyPr/>
        <a:lstStyle/>
        <a:p>
          <a:endParaRPr lang="zh-CN" altLang="en-US"/>
        </a:p>
      </dgm:t>
    </dgm:pt>
    <dgm:pt modelId="{25C7B491-078E-457E-A16B-9D2444DCB69A}" type="pres">
      <dgm:prSet presAssocID="{91571DFC-D411-49DA-BECE-2C593343A620}" presName="level2hierChild" presStyleCnt="0"/>
      <dgm:spPr/>
    </dgm:pt>
    <dgm:pt modelId="{155F6DE3-0470-4E34-A83C-8E698D9DC556}" type="pres">
      <dgm:prSet presAssocID="{A6FD4599-6E67-480C-811C-7BF5F18810D1}" presName="conn2-1" presStyleLbl="parChTrans1D2" presStyleIdx="0" presStyleCnt="2"/>
      <dgm:spPr/>
      <dgm:t>
        <a:bodyPr/>
        <a:lstStyle/>
        <a:p>
          <a:endParaRPr lang="zh-CN" altLang="en-US"/>
        </a:p>
      </dgm:t>
    </dgm:pt>
    <dgm:pt modelId="{00EEEEA4-B2CE-467D-BD87-2AA929942342}" type="pres">
      <dgm:prSet presAssocID="{A6FD4599-6E67-480C-811C-7BF5F18810D1}" presName="connTx" presStyleLbl="parChTrans1D2" presStyleIdx="0" presStyleCnt="2"/>
      <dgm:spPr/>
      <dgm:t>
        <a:bodyPr/>
        <a:lstStyle/>
        <a:p>
          <a:endParaRPr lang="zh-CN" altLang="en-US"/>
        </a:p>
      </dgm:t>
    </dgm:pt>
    <dgm:pt modelId="{BC762F13-2C44-4371-8F70-76800671E417}" type="pres">
      <dgm:prSet presAssocID="{0D934FB1-42F1-4C5B-BAD8-99053AEFAE6E}" presName="root2" presStyleCnt="0"/>
      <dgm:spPr/>
    </dgm:pt>
    <dgm:pt modelId="{327159D9-0B25-423F-85D7-454B04D152A4}" type="pres">
      <dgm:prSet presAssocID="{0D934FB1-42F1-4C5B-BAD8-99053AEFAE6E}" presName="LevelTwoTextNode" presStyleLbl="node2" presStyleIdx="0" presStyleCnt="2">
        <dgm:presLayoutVars>
          <dgm:chPref val="3"/>
        </dgm:presLayoutVars>
      </dgm:prSet>
      <dgm:spPr/>
      <dgm:t>
        <a:bodyPr/>
        <a:lstStyle/>
        <a:p>
          <a:endParaRPr lang="zh-CN" altLang="en-US"/>
        </a:p>
      </dgm:t>
    </dgm:pt>
    <dgm:pt modelId="{98CDDA7F-1E15-4B36-988C-617927D75CF9}" type="pres">
      <dgm:prSet presAssocID="{0D934FB1-42F1-4C5B-BAD8-99053AEFAE6E}" presName="level3hierChild" presStyleCnt="0"/>
      <dgm:spPr/>
    </dgm:pt>
    <dgm:pt modelId="{DC513701-ADDF-49EF-8E49-2BE4024A880B}" type="pres">
      <dgm:prSet presAssocID="{F09D276B-D319-4BCA-81EC-E0D3F5D0C546}" presName="conn2-1" presStyleLbl="parChTrans1D3" presStyleIdx="0" presStyleCnt="5"/>
      <dgm:spPr/>
      <dgm:t>
        <a:bodyPr/>
        <a:lstStyle/>
        <a:p>
          <a:endParaRPr lang="zh-CN" altLang="en-US"/>
        </a:p>
      </dgm:t>
    </dgm:pt>
    <dgm:pt modelId="{BC7E33A5-CB46-4AE4-B6FE-C8ED8DE7CCC0}" type="pres">
      <dgm:prSet presAssocID="{F09D276B-D319-4BCA-81EC-E0D3F5D0C546}" presName="connTx" presStyleLbl="parChTrans1D3" presStyleIdx="0" presStyleCnt="5"/>
      <dgm:spPr/>
      <dgm:t>
        <a:bodyPr/>
        <a:lstStyle/>
        <a:p>
          <a:endParaRPr lang="zh-CN" altLang="en-US"/>
        </a:p>
      </dgm:t>
    </dgm:pt>
    <dgm:pt modelId="{67DCE9C7-3C54-4239-9932-3D19AB20F941}" type="pres">
      <dgm:prSet presAssocID="{0B035F8E-2FA7-4592-A9FC-97713158B14D}" presName="root2" presStyleCnt="0"/>
      <dgm:spPr/>
    </dgm:pt>
    <dgm:pt modelId="{0A99964F-2143-45C7-BFF6-6DC4E966FF1A}" type="pres">
      <dgm:prSet presAssocID="{0B035F8E-2FA7-4592-A9FC-97713158B14D}" presName="LevelTwoTextNode" presStyleLbl="node3" presStyleIdx="0" presStyleCnt="5">
        <dgm:presLayoutVars>
          <dgm:chPref val="3"/>
        </dgm:presLayoutVars>
      </dgm:prSet>
      <dgm:spPr/>
      <dgm:t>
        <a:bodyPr/>
        <a:lstStyle/>
        <a:p>
          <a:endParaRPr lang="zh-CN" altLang="en-US"/>
        </a:p>
      </dgm:t>
    </dgm:pt>
    <dgm:pt modelId="{EB04599A-4289-47E9-AE9F-008DF074D618}" type="pres">
      <dgm:prSet presAssocID="{0B035F8E-2FA7-4592-A9FC-97713158B14D}" presName="level3hierChild" presStyleCnt="0"/>
      <dgm:spPr/>
    </dgm:pt>
    <dgm:pt modelId="{6BF18834-1D88-4A57-95AF-2DBDBD2D0243}" type="pres">
      <dgm:prSet presAssocID="{15D034A2-74A8-4603-B9B7-A49F280F30CB}" presName="conn2-1" presStyleLbl="parChTrans1D3" presStyleIdx="1" presStyleCnt="5"/>
      <dgm:spPr/>
      <dgm:t>
        <a:bodyPr/>
        <a:lstStyle/>
        <a:p>
          <a:endParaRPr lang="zh-CN" altLang="en-US"/>
        </a:p>
      </dgm:t>
    </dgm:pt>
    <dgm:pt modelId="{C40F7F02-1162-4B61-86A8-1FF2BDD54D3D}" type="pres">
      <dgm:prSet presAssocID="{15D034A2-74A8-4603-B9B7-A49F280F30CB}" presName="connTx" presStyleLbl="parChTrans1D3" presStyleIdx="1" presStyleCnt="5"/>
      <dgm:spPr/>
      <dgm:t>
        <a:bodyPr/>
        <a:lstStyle/>
        <a:p>
          <a:endParaRPr lang="zh-CN" altLang="en-US"/>
        </a:p>
      </dgm:t>
    </dgm:pt>
    <dgm:pt modelId="{AB219484-B90E-467E-AF9B-1AA28B69D751}" type="pres">
      <dgm:prSet presAssocID="{2F82C618-DBD7-4D88-8262-D40B75C0CEF9}" presName="root2" presStyleCnt="0"/>
      <dgm:spPr/>
    </dgm:pt>
    <dgm:pt modelId="{7A9C57AC-D4E6-456A-825B-CF018F2727A8}" type="pres">
      <dgm:prSet presAssocID="{2F82C618-DBD7-4D88-8262-D40B75C0CEF9}" presName="LevelTwoTextNode" presStyleLbl="node3" presStyleIdx="1" presStyleCnt="5">
        <dgm:presLayoutVars>
          <dgm:chPref val="3"/>
        </dgm:presLayoutVars>
      </dgm:prSet>
      <dgm:spPr/>
      <dgm:t>
        <a:bodyPr/>
        <a:lstStyle/>
        <a:p>
          <a:endParaRPr lang="zh-CN" altLang="en-US"/>
        </a:p>
      </dgm:t>
    </dgm:pt>
    <dgm:pt modelId="{F87C1724-3722-4F54-BE91-CA20E351D68F}" type="pres">
      <dgm:prSet presAssocID="{2F82C618-DBD7-4D88-8262-D40B75C0CEF9}" presName="level3hierChild" presStyleCnt="0"/>
      <dgm:spPr/>
    </dgm:pt>
    <dgm:pt modelId="{D61D7263-A521-4397-A76C-AC8C360C12C1}" type="pres">
      <dgm:prSet presAssocID="{11185794-A4F0-4D23-ABB9-949A59E463AA}" presName="conn2-1" presStyleLbl="parChTrans1D2" presStyleIdx="1" presStyleCnt="2"/>
      <dgm:spPr/>
      <dgm:t>
        <a:bodyPr/>
        <a:lstStyle/>
        <a:p>
          <a:endParaRPr lang="zh-CN" altLang="en-US"/>
        </a:p>
      </dgm:t>
    </dgm:pt>
    <dgm:pt modelId="{D2F3FA4A-0DBF-4526-9D56-688B1AC55E5C}" type="pres">
      <dgm:prSet presAssocID="{11185794-A4F0-4D23-ABB9-949A59E463AA}" presName="connTx" presStyleLbl="parChTrans1D2" presStyleIdx="1" presStyleCnt="2"/>
      <dgm:spPr/>
      <dgm:t>
        <a:bodyPr/>
        <a:lstStyle/>
        <a:p>
          <a:endParaRPr lang="zh-CN" altLang="en-US"/>
        </a:p>
      </dgm:t>
    </dgm:pt>
    <dgm:pt modelId="{A2EDE840-A8CD-4DC3-A25C-B57833E8CB96}" type="pres">
      <dgm:prSet presAssocID="{E411E0EC-F4B5-40A1-9596-0F3F3FADE0D2}" presName="root2" presStyleCnt="0"/>
      <dgm:spPr/>
    </dgm:pt>
    <dgm:pt modelId="{16ED6BB8-EA16-4A4D-BBE1-B0D4BC76CA8A}" type="pres">
      <dgm:prSet presAssocID="{E411E0EC-F4B5-40A1-9596-0F3F3FADE0D2}" presName="LevelTwoTextNode" presStyleLbl="node2" presStyleIdx="1" presStyleCnt="2">
        <dgm:presLayoutVars>
          <dgm:chPref val="3"/>
        </dgm:presLayoutVars>
      </dgm:prSet>
      <dgm:spPr/>
      <dgm:t>
        <a:bodyPr/>
        <a:lstStyle/>
        <a:p>
          <a:endParaRPr lang="zh-CN" altLang="en-US"/>
        </a:p>
      </dgm:t>
    </dgm:pt>
    <dgm:pt modelId="{4725DE83-371D-4535-A142-7E8171656CDA}" type="pres">
      <dgm:prSet presAssocID="{E411E0EC-F4B5-40A1-9596-0F3F3FADE0D2}" presName="level3hierChild" presStyleCnt="0"/>
      <dgm:spPr/>
    </dgm:pt>
    <dgm:pt modelId="{C18D5F2A-A078-456A-B407-A35D864F96C7}" type="pres">
      <dgm:prSet presAssocID="{68501E5B-4668-4973-B677-BA604A8CCA07}" presName="conn2-1" presStyleLbl="parChTrans1D3" presStyleIdx="2" presStyleCnt="5"/>
      <dgm:spPr/>
      <dgm:t>
        <a:bodyPr/>
        <a:lstStyle/>
        <a:p>
          <a:endParaRPr lang="zh-CN" altLang="en-US"/>
        </a:p>
      </dgm:t>
    </dgm:pt>
    <dgm:pt modelId="{18821A95-E3CC-401A-981B-219514243BFC}" type="pres">
      <dgm:prSet presAssocID="{68501E5B-4668-4973-B677-BA604A8CCA07}" presName="connTx" presStyleLbl="parChTrans1D3" presStyleIdx="2" presStyleCnt="5"/>
      <dgm:spPr/>
      <dgm:t>
        <a:bodyPr/>
        <a:lstStyle/>
        <a:p>
          <a:endParaRPr lang="zh-CN" altLang="en-US"/>
        </a:p>
      </dgm:t>
    </dgm:pt>
    <dgm:pt modelId="{9B3FA7F8-83C0-4F37-BE63-9D20F1CEBF09}" type="pres">
      <dgm:prSet presAssocID="{F492C2DB-2ADD-4639-BF34-101E42F2FF1C}" presName="root2" presStyleCnt="0"/>
      <dgm:spPr/>
    </dgm:pt>
    <dgm:pt modelId="{30793A34-9447-4A45-B712-64E10156304E}" type="pres">
      <dgm:prSet presAssocID="{F492C2DB-2ADD-4639-BF34-101E42F2FF1C}" presName="LevelTwoTextNode" presStyleLbl="node3" presStyleIdx="2" presStyleCnt="5">
        <dgm:presLayoutVars>
          <dgm:chPref val="3"/>
        </dgm:presLayoutVars>
      </dgm:prSet>
      <dgm:spPr/>
      <dgm:t>
        <a:bodyPr/>
        <a:lstStyle/>
        <a:p>
          <a:endParaRPr lang="zh-CN" altLang="en-US"/>
        </a:p>
      </dgm:t>
    </dgm:pt>
    <dgm:pt modelId="{B5770A5B-A117-4CBD-83CE-6DD1685EB22D}" type="pres">
      <dgm:prSet presAssocID="{F492C2DB-2ADD-4639-BF34-101E42F2FF1C}" presName="level3hierChild" presStyleCnt="0"/>
      <dgm:spPr/>
    </dgm:pt>
    <dgm:pt modelId="{372C3276-3EFA-4C79-8911-291DF47CF87F}" type="pres">
      <dgm:prSet presAssocID="{3C515FBB-8D19-40CC-AC03-33173CEE2565}" presName="conn2-1" presStyleLbl="parChTrans1D3" presStyleIdx="3" presStyleCnt="5"/>
      <dgm:spPr/>
      <dgm:t>
        <a:bodyPr/>
        <a:lstStyle/>
        <a:p>
          <a:endParaRPr lang="zh-CN" altLang="en-US"/>
        </a:p>
      </dgm:t>
    </dgm:pt>
    <dgm:pt modelId="{BDA6B16A-7C78-4213-B338-10295D6C770E}" type="pres">
      <dgm:prSet presAssocID="{3C515FBB-8D19-40CC-AC03-33173CEE2565}" presName="connTx" presStyleLbl="parChTrans1D3" presStyleIdx="3" presStyleCnt="5"/>
      <dgm:spPr/>
      <dgm:t>
        <a:bodyPr/>
        <a:lstStyle/>
        <a:p>
          <a:endParaRPr lang="zh-CN" altLang="en-US"/>
        </a:p>
      </dgm:t>
    </dgm:pt>
    <dgm:pt modelId="{B7DBA91F-4934-4ACF-8B93-E69529C3114A}" type="pres">
      <dgm:prSet presAssocID="{04648262-4509-4ED6-800E-731209275E21}" presName="root2" presStyleCnt="0"/>
      <dgm:spPr/>
    </dgm:pt>
    <dgm:pt modelId="{617DEBA6-3AD0-4E7E-9FF4-91DE3A4E19A2}" type="pres">
      <dgm:prSet presAssocID="{04648262-4509-4ED6-800E-731209275E21}" presName="LevelTwoTextNode" presStyleLbl="node3" presStyleIdx="3" presStyleCnt="5">
        <dgm:presLayoutVars>
          <dgm:chPref val="3"/>
        </dgm:presLayoutVars>
      </dgm:prSet>
      <dgm:spPr/>
      <dgm:t>
        <a:bodyPr/>
        <a:lstStyle/>
        <a:p>
          <a:endParaRPr lang="zh-CN" altLang="en-US"/>
        </a:p>
      </dgm:t>
    </dgm:pt>
    <dgm:pt modelId="{EA81B25E-FCEC-434D-9D1C-3A1122484A8A}" type="pres">
      <dgm:prSet presAssocID="{04648262-4509-4ED6-800E-731209275E21}" presName="level3hierChild" presStyleCnt="0"/>
      <dgm:spPr/>
    </dgm:pt>
    <dgm:pt modelId="{43A5B7A0-69F6-4D92-A6A8-35EC71EA812F}" type="pres">
      <dgm:prSet presAssocID="{A6E0245E-9D23-4B79-B05C-42BE61DFA1D2}" presName="conn2-1" presStyleLbl="parChTrans1D3" presStyleIdx="4" presStyleCnt="5"/>
      <dgm:spPr/>
      <dgm:t>
        <a:bodyPr/>
        <a:lstStyle/>
        <a:p>
          <a:endParaRPr lang="zh-CN" altLang="en-US"/>
        </a:p>
      </dgm:t>
    </dgm:pt>
    <dgm:pt modelId="{59544053-3EC2-4746-97B8-CBEE27848C3D}" type="pres">
      <dgm:prSet presAssocID="{A6E0245E-9D23-4B79-B05C-42BE61DFA1D2}" presName="connTx" presStyleLbl="parChTrans1D3" presStyleIdx="4" presStyleCnt="5"/>
      <dgm:spPr/>
      <dgm:t>
        <a:bodyPr/>
        <a:lstStyle/>
        <a:p>
          <a:endParaRPr lang="zh-CN" altLang="en-US"/>
        </a:p>
      </dgm:t>
    </dgm:pt>
    <dgm:pt modelId="{07656B75-A4BC-4BB4-B56E-E13E2D318858}" type="pres">
      <dgm:prSet presAssocID="{DB6C13BD-FB99-4B8C-827A-388A29166AE9}" presName="root2" presStyleCnt="0"/>
      <dgm:spPr/>
    </dgm:pt>
    <dgm:pt modelId="{7D663AFA-B5E2-439B-AAA6-942BEB58EE2E}" type="pres">
      <dgm:prSet presAssocID="{DB6C13BD-FB99-4B8C-827A-388A29166AE9}" presName="LevelTwoTextNode" presStyleLbl="node3" presStyleIdx="4" presStyleCnt="5">
        <dgm:presLayoutVars>
          <dgm:chPref val="3"/>
        </dgm:presLayoutVars>
      </dgm:prSet>
      <dgm:spPr/>
      <dgm:t>
        <a:bodyPr/>
        <a:lstStyle/>
        <a:p>
          <a:endParaRPr lang="zh-CN" altLang="en-US"/>
        </a:p>
      </dgm:t>
    </dgm:pt>
    <dgm:pt modelId="{ADA7AD47-A572-43FB-AC56-3E99FDBD2B56}" type="pres">
      <dgm:prSet presAssocID="{DB6C13BD-FB99-4B8C-827A-388A29166AE9}" presName="level3hierChild" presStyleCnt="0"/>
      <dgm:spPr/>
    </dgm:pt>
  </dgm:ptLst>
  <dgm:cxnLst>
    <dgm:cxn modelId="{D91CCACC-7766-47A6-A587-04C55D99BB54}" type="presOf" srcId="{2F82C618-DBD7-4D88-8262-D40B75C0CEF9}" destId="{7A9C57AC-D4E6-456A-825B-CF018F2727A8}" srcOrd="0" destOrd="0" presId="urn:microsoft.com/office/officeart/2005/8/layout/hierarchy2"/>
    <dgm:cxn modelId="{274B50F0-0C29-46A0-9E35-38E30A496D60}" type="presOf" srcId="{A6FD4599-6E67-480C-811C-7BF5F18810D1}" destId="{155F6DE3-0470-4E34-A83C-8E698D9DC556}" srcOrd="0" destOrd="0" presId="urn:microsoft.com/office/officeart/2005/8/layout/hierarchy2"/>
    <dgm:cxn modelId="{68FD9490-9F0C-42EC-8FFC-9D88B48DEA09}" type="presOf" srcId="{0B035F8E-2FA7-4592-A9FC-97713158B14D}" destId="{0A99964F-2143-45C7-BFF6-6DC4E966FF1A}" srcOrd="0" destOrd="0" presId="urn:microsoft.com/office/officeart/2005/8/layout/hierarchy2"/>
    <dgm:cxn modelId="{EC8B60CD-68D4-4A6E-8F62-DA300ADEDC55}" type="presOf" srcId="{91571DFC-D411-49DA-BECE-2C593343A620}" destId="{925BB503-B187-437D-AF9A-E66739369028}" srcOrd="0" destOrd="0" presId="urn:microsoft.com/office/officeart/2005/8/layout/hierarchy2"/>
    <dgm:cxn modelId="{B1FD6DB6-6CBB-4A37-B209-530D5B97F677}" type="presOf" srcId="{11185794-A4F0-4D23-ABB9-949A59E463AA}" destId="{D2F3FA4A-0DBF-4526-9D56-688B1AC55E5C}" srcOrd="1" destOrd="0" presId="urn:microsoft.com/office/officeart/2005/8/layout/hierarchy2"/>
    <dgm:cxn modelId="{A4196F08-BFBC-460E-9144-476C0164D229}" type="presOf" srcId="{68501E5B-4668-4973-B677-BA604A8CCA07}" destId="{C18D5F2A-A078-456A-B407-A35D864F96C7}" srcOrd="0" destOrd="0" presId="urn:microsoft.com/office/officeart/2005/8/layout/hierarchy2"/>
    <dgm:cxn modelId="{ABE295AD-143B-49BA-97B1-C3D6B36CDA35}" type="presOf" srcId="{A6E0245E-9D23-4B79-B05C-42BE61DFA1D2}" destId="{59544053-3EC2-4746-97B8-CBEE27848C3D}" srcOrd="1" destOrd="0" presId="urn:microsoft.com/office/officeart/2005/8/layout/hierarchy2"/>
    <dgm:cxn modelId="{48BEA10F-0214-40E5-851A-806780F549A3}" type="presOf" srcId="{E411E0EC-F4B5-40A1-9596-0F3F3FADE0D2}" destId="{16ED6BB8-EA16-4A4D-BBE1-B0D4BC76CA8A}" srcOrd="0" destOrd="0" presId="urn:microsoft.com/office/officeart/2005/8/layout/hierarchy2"/>
    <dgm:cxn modelId="{49D1AE2B-8517-40E6-A5B2-829E93797A71}" type="presOf" srcId="{68501E5B-4668-4973-B677-BA604A8CCA07}" destId="{18821A95-E3CC-401A-981B-219514243BFC}" srcOrd="1" destOrd="0" presId="urn:microsoft.com/office/officeart/2005/8/layout/hierarchy2"/>
    <dgm:cxn modelId="{F383F4CE-8A54-4DBC-8D0B-FD948B401FB9}" srcId="{072B2E77-4D16-4FD1-BEB0-4FD39193A9AE}" destId="{91571DFC-D411-49DA-BECE-2C593343A620}" srcOrd="0" destOrd="0" parTransId="{E9DC0D12-D20A-407E-9492-8B65CC8E67F2}" sibTransId="{3C810A10-3C44-42BE-8277-2E4D6FD6C3FC}"/>
    <dgm:cxn modelId="{F97B2899-833E-4B1C-93B1-85998FA936A4}" type="presOf" srcId="{F09D276B-D319-4BCA-81EC-E0D3F5D0C546}" destId="{DC513701-ADDF-49EF-8E49-2BE4024A880B}" srcOrd="0" destOrd="0" presId="urn:microsoft.com/office/officeart/2005/8/layout/hierarchy2"/>
    <dgm:cxn modelId="{3155F2CC-6283-41D7-A501-207CC4EDCE45}" type="presOf" srcId="{15D034A2-74A8-4603-B9B7-A49F280F30CB}" destId="{6BF18834-1D88-4A57-95AF-2DBDBD2D0243}" srcOrd="0" destOrd="0" presId="urn:microsoft.com/office/officeart/2005/8/layout/hierarchy2"/>
    <dgm:cxn modelId="{CDA225C3-1F29-4AB8-9558-678179A67DBB}" srcId="{91571DFC-D411-49DA-BECE-2C593343A620}" destId="{E411E0EC-F4B5-40A1-9596-0F3F3FADE0D2}" srcOrd="1" destOrd="0" parTransId="{11185794-A4F0-4D23-ABB9-949A59E463AA}" sibTransId="{D756ECAD-D79C-4BA6-8111-F179F66CD733}"/>
    <dgm:cxn modelId="{B2F3E797-87F5-420B-BEC6-87836CDC29D0}" type="presOf" srcId="{F492C2DB-2ADD-4639-BF34-101E42F2FF1C}" destId="{30793A34-9447-4A45-B712-64E10156304E}" srcOrd="0" destOrd="0" presId="urn:microsoft.com/office/officeart/2005/8/layout/hierarchy2"/>
    <dgm:cxn modelId="{60687FA3-3F44-43D3-8469-43922D0A4359}" srcId="{0D934FB1-42F1-4C5B-BAD8-99053AEFAE6E}" destId="{2F82C618-DBD7-4D88-8262-D40B75C0CEF9}" srcOrd="1" destOrd="0" parTransId="{15D034A2-74A8-4603-B9B7-A49F280F30CB}" sibTransId="{9A30D31B-9FD2-4536-9076-8ADC2FFCAB7E}"/>
    <dgm:cxn modelId="{C434EE0C-59ED-4873-8329-69A796989B7F}" type="presOf" srcId="{A6E0245E-9D23-4B79-B05C-42BE61DFA1D2}" destId="{43A5B7A0-69F6-4D92-A6A8-35EC71EA812F}" srcOrd="0" destOrd="0" presId="urn:microsoft.com/office/officeart/2005/8/layout/hierarchy2"/>
    <dgm:cxn modelId="{170B5B61-F03A-4046-BABE-F7DF1942BB1F}" srcId="{E411E0EC-F4B5-40A1-9596-0F3F3FADE0D2}" destId="{DB6C13BD-FB99-4B8C-827A-388A29166AE9}" srcOrd="2" destOrd="0" parTransId="{A6E0245E-9D23-4B79-B05C-42BE61DFA1D2}" sibTransId="{F2E010B3-4392-4A73-B71A-1496A4AFB78F}"/>
    <dgm:cxn modelId="{E1303F64-2DA2-41A5-A41A-B7D6A0936DE0}" type="presOf" srcId="{F09D276B-D319-4BCA-81EC-E0D3F5D0C546}" destId="{BC7E33A5-CB46-4AE4-B6FE-C8ED8DE7CCC0}" srcOrd="1" destOrd="0" presId="urn:microsoft.com/office/officeart/2005/8/layout/hierarchy2"/>
    <dgm:cxn modelId="{80213F7C-C266-4389-9845-D9FD3815EC27}" type="presOf" srcId="{3C515FBB-8D19-40CC-AC03-33173CEE2565}" destId="{BDA6B16A-7C78-4213-B338-10295D6C770E}" srcOrd="1" destOrd="0" presId="urn:microsoft.com/office/officeart/2005/8/layout/hierarchy2"/>
    <dgm:cxn modelId="{3845FFD0-0E55-4198-ACC1-689284F107DD}" type="presOf" srcId="{04648262-4509-4ED6-800E-731209275E21}" destId="{617DEBA6-3AD0-4E7E-9FF4-91DE3A4E19A2}" srcOrd="0" destOrd="0" presId="urn:microsoft.com/office/officeart/2005/8/layout/hierarchy2"/>
    <dgm:cxn modelId="{D74257D9-B888-4D8C-B968-BD1C959592FA}" type="presOf" srcId="{DB6C13BD-FB99-4B8C-827A-388A29166AE9}" destId="{7D663AFA-B5E2-439B-AAA6-942BEB58EE2E}" srcOrd="0" destOrd="0" presId="urn:microsoft.com/office/officeart/2005/8/layout/hierarchy2"/>
    <dgm:cxn modelId="{13A131FE-618F-476D-A227-B28BDDFBA9C8}" srcId="{0D934FB1-42F1-4C5B-BAD8-99053AEFAE6E}" destId="{0B035F8E-2FA7-4592-A9FC-97713158B14D}" srcOrd="0" destOrd="0" parTransId="{F09D276B-D319-4BCA-81EC-E0D3F5D0C546}" sibTransId="{12071338-3C2A-45F8-81BB-0E01517AC980}"/>
    <dgm:cxn modelId="{E3F68B1D-28AF-4FA9-B1E2-E52D2564A2D5}" type="presOf" srcId="{3C515FBB-8D19-40CC-AC03-33173CEE2565}" destId="{372C3276-3EFA-4C79-8911-291DF47CF87F}" srcOrd="0" destOrd="0" presId="urn:microsoft.com/office/officeart/2005/8/layout/hierarchy2"/>
    <dgm:cxn modelId="{AF3941A7-0499-4CF8-9FBD-8D28D8B5D05B}" type="presOf" srcId="{0D934FB1-42F1-4C5B-BAD8-99053AEFAE6E}" destId="{327159D9-0B25-423F-85D7-454B04D152A4}" srcOrd="0" destOrd="0" presId="urn:microsoft.com/office/officeart/2005/8/layout/hierarchy2"/>
    <dgm:cxn modelId="{369961E2-5230-4E0B-B148-6CF3F41C5F6C}" type="presOf" srcId="{072B2E77-4D16-4FD1-BEB0-4FD39193A9AE}" destId="{1F6BC819-99C2-4191-838E-324C2BCC44B4}" srcOrd="0" destOrd="0" presId="urn:microsoft.com/office/officeart/2005/8/layout/hierarchy2"/>
    <dgm:cxn modelId="{F950F590-1A7D-448D-B747-6535F2D53E6F}" srcId="{91571DFC-D411-49DA-BECE-2C593343A620}" destId="{0D934FB1-42F1-4C5B-BAD8-99053AEFAE6E}" srcOrd="0" destOrd="0" parTransId="{A6FD4599-6E67-480C-811C-7BF5F18810D1}" sibTransId="{334E62B8-04B6-4F7A-A42E-3C575A0C28DB}"/>
    <dgm:cxn modelId="{917824B8-699E-4B09-B980-AF6912D097A7}" srcId="{E411E0EC-F4B5-40A1-9596-0F3F3FADE0D2}" destId="{04648262-4509-4ED6-800E-731209275E21}" srcOrd="1" destOrd="0" parTransId="{3C515FBB-8D19-40CC-AC03-33173CEE2565}" sibTransId="{1A100CB8-2F1E-447C-BEFB-C48AED4E3B5B}"/>
    <dgm:cxn modelId="{64D1C7D6-F349-45A6-A60E-420EE1A21784}" type="presOf" srcId="{11185794-A4F0-4D23-ABB9-949A59E463AA}" destId="{D61D7263-A521-4397-A76C-AC8C360C12C1}" srcOrd="0" destOrd="0" presId="urn:microsoft.com/office/officeart/2005/8/layout/hierarchy2"/>
    <dgm:cxn modelId="{23A002CB-5903-48DE-AEC4-E7D1806FB894}" srcId="{E411E0EC-F4B5-40A1-9596-0F3F3FADE0D2}" destId="{F492C2DB-2ADD-4639-BF34-101E42F2FF1C}" srcOrd="0" destOrd="0" parTransId="{68501E5B-4668-4973-B677-BA604A8CCA07}" sibTransId="{FFA41AA4-517C-4671-A467-4412B4E37DBE}"/>
    <dgm:cxn modelId="{7045A59F-7FF8-4349-AD53-99B49A772B0B}" type="presOf" srcId="{A6FD4599-6E67-480C-811C-7BF5F18810D1}" destId="{00EEEEA4-B2CE-467D-BD87-2AA929942342}" srcOrd="1" destOrd="0" presId="urn:microsoft.com/office/officeart/2005/8/layout/hierarchy2"/>
    <dgm:cxn modelId="{F52B113A-3E43-4CB7-BD21-11531CF6AAB4}" type="presOf" srcId="{15D034A2-74A8-4603-B9B7-A49F280F30CB}" destId="{C40F7F02-1162-4B61-86A8-1FF2BDD54D3D}" srcOrd="1" destOrd="0" presId="urn:microsoft.com/office/officeart/2005/8/layout/hierarchy2"/>
    <dgm:cxn modelId="{F0930BCA-0D66-471A-BBE2-0F46062DD909}" type="presParOf" srcId="{1F6BC819-99C2-4191-838E-324C2BCC44B4}" destId="{3F1006F5-B546-45A0-A040-75CCCDE26040}" srcOrd="0" destOrd="0" presId="urn:microsoft.com/office/officeart/2005/8/layout/hierarchy2"/>
    <dgm:cxn modelId="{12A0D4C6-834F-4444-A4DA-741E508B386F}" type="presParOf" srcId="{3F1006F5-B546-45A0-A040-75CCCDE26040}" destId="{925BB503-B187-437D-AF9A-E66739369028}" srcOrd="0" destOrd="0" presId="urn:microsoft.com/office/officeart/2005/8/layout/hierarchy2"/>
    <dgm:cxn modelId="{AEEAF84C-3F17-4F9C-8D69-E939D025EA4C}" type="presParOf" srcId="{3F1006F5-B546-45A0-A040-75CCCDE26040}" destId="{25C7B491-078E-457E-A16B-9D2444DCB69A}" srcOrd="1" destOrd="0" presId="urn:microsoft.com/office/officeart/2005/8/layout/hierarchy2"/>
    <dgm:cxn modelId="{5CB661C2-FB81-4F3F-B6BD-8985CC1FC702}" type="presParOf" srcId="{25C7B491-078E-457E-A16B-9D2444DCB69A}" destId="{155F6DE3-0470-4E34-A83C-8E698D9DC556}" srcOrd="0" destOrd="0" presId="urn:microsoft.com/office/officeart/2005/8/layout/hierarchy2"/>
    <dgm:cxn modelId="{C803CE24-5E4D-4E6E-8D58-680AC4BDF0FB}" type="presParOf" srcId="{155F6DE3-0470-4E34-A83C-8E698D9DC556}" destId="{00EEEEA4-B2CE-467D-BD87-2AA929942342}" srcOrd="0" destOrd="0" presId="urn:microsoft.com/office/officeart/2005/8/layout/hierarchy2"/>
    <dgm:cxn modelId="{BCD3A794-96ED-4CC6-B8DB-5201C6549CC0}" type="presParOf" srcId="{25C7B491-078E-457E-A16B-9D2444DCB69A}" destId="{BC762F13-2C44-4371-8F70-76800671E417}" srcOrd="1" destOrd="0" presId="urn:microsoft.com/office/officeart/2005/8/layout/hierarchy2"/>
    <dgm:cxn modelId="{BE98D8D2-1C55-437B-A4BD-9D28329AB0A5}" type="presParOf" srcId="{BC762F13-2C44-4371-8F70-76800671E417}" destId="{327159D9-0B25-423F-85D7-454B04D152A4}" srcOrd="0" destOrd="0" presId="urn:microsoft.com/office/officeart/2005/8/layout/hierarchy2"/>
    <dgm:cxn modelId="{1A94B0BD-67A4-411C-8A3B-2C66AB09F70F}" type="presParOf" srcId="{BC762F13-2C44-4371-8F70-76800671E417}" destId="{98CDDA7F-1E15-4B36-988C-617927D75CF9}" srcOrd="1" destOrd="0" presId="urn:microsoft.com/office/officeart/2005/8/layout/hierarchy2"/>
    <dgm:cxn modelId="{6E201F04-9730-49A2-9ED4-13F8AE8726AD}" type="presParOf" srcId="{98CDDA7F-1E15-4B36-988C-617927D75CF9}" destId="{DC513701-ADDF-49EF-8E49-2BE4024A880B}" srcOrd="0" destOrd="0" presId="urn:microsoft.com/office/officeart/2005/8/layout/hierarchy2"/>
    <dgm:cxn modelId="{FF7D0956-B70A-41A6-8EFF-F94E20D7FB66}" type="presParOf" srcId="{DC513701-ADDF-49EF-8E49-2BE4024A880B}" destId="{BC7E33A5-CB46-4AE4-B6FE-C8ED8DE7CCC0}" srcOrd="0" destOrd="0" presId="urn:microsoft.com/office/officeart/2005/8/layout/hierarchy2"/>
    <dgm:cxn modelId="{4238B5E2-CE99-45CD-85DC-F1B40D2DB518}" type="presParOf" srcId="{98CDDA7F-1E15-4B36-988C-617927D75CF9}" destId="{67DCE9C7-3C54-4239-9932-3D19AB20F941}" srcOrd="1" destOrd="0" presId="urn:microsoft.com/office/officeart/2005/8/layout/hierarchy2"/>
    <dgm:cxn modelId="{E5D2071F-6FD6-4892-B25E-24975B9ED614}" type="presParOf" srcId="{67DCE9C7-3C54-4239-9932-3D19AB20F941}" destId="{0A99964F-2143-45C7-BFF6-6DC4E966FF1A}" srcOrd="0" destOrd="0" presId="urn:microsoft.com/office/officeart/2005/8/layout/hierarchy2"/>
    <dgm:cxn modelId="{5CDF1135-0792-42DD-92DF-1C79C4EE0FC6}" type="presParOf" srcId="{67DCE9C7-3C54-4239-9932-3D19AB20F941}" destId="{EB04599A-4289-47E9-AE9F-008DF074D618}" srcOrd="1" destOrd="0" presId="urn:microsoft.com/office/officeart/2005/8/layout/hierarchy2"/>
    <dgm:cxn modelId="{1C9CC1E0-FAF5-4722-B702-CD23D2BF6984}" type="presParOf" srcId="{98CDDA7F-1E15-4B36-988C-617927D75CF9}" destId="{6BF18834-1D88-4A57-95AF-2DBDBD2D0243}" srcOrd="2" destOrd="0" presId="urn:microsoft.com/office/officeart/2005/8/layout/hierarchy2"/>
    <dgm:cxn modelId="{539128FE-8763-4624-8172-F9EB9C93775D}" type="presParOf" srcId="{6BF18834-1D88-4A57-95AF-2DBDBD2D0243}" destId="{C40F7F02-1162-4B61-86A8-1FF2BDD54D3D}" srcOrd="0" destOrd="0" presId="urn:microsoft.com/office/officeart/2005/8/layout/hierarchy2"/>
    <dgm:cxn modelId="{D61D8886-EAA5-47C7-B855-4D5A3D0FE666}" type="presParOf" srcId="{98CDDA7F-1E15-4B36-988C-617927D75CF9}" destId="{AB219484-B90E-467E-AF9B-1AA28B69D751}" srcOrd="3" destOrd="0" presId="urn:microsoft.com/office/officeart/2005/8/layout/hierarchy2"/>
    <dgm:cxn modelId="{47D8BA14-F27F-462B-A63D-121012C67A17}" type="presParOf" srcId="{AB219484-B90E-467E-AF9B-1AA28B69D751}" destId="{7A9C57AC-D4E6-456A-825B-CF018F2727A8}" srcOrd="0" destOrd="0" presId="urn:microsoft.com/office/officeart/2005/8/layout/hierarchy2"/>
    <dgm:cxn modelId="{9B6BDC2F-B62B-4537-AF6D-739F5E2E906B}" type="presParOf" srcId="{AB219484-B90E-467E-AF9B-1AA28B69D751}" destId="{F87C1724-3722-4F54-BE91-CA20E351D68F}" srcOrd="1" destOrd="0" presId="urn:microsoft.com/office/officeart/2005/8/layout/hierarchy2"/>
    <dgm:cxn modelId="{39B3E728-EA32-4E0C-AB85-D795EF81BA7F}" type="presParOf" srcId="{25C7B491-078E-457E-A16B-9D2444DCB69A}" destId="{D61D7263-A521-4397-A76C-AC8C360C12C1}" srcOrd="2" destOrd="0" presId="urn:microsoft.com/office/officeart/2005/8/layout/hierarchy2"/>
    <dgm:cxn modelId="{10C14914-4AF1-4647-BB3A-C2CA5610927C}" type="presParOf" srcId="{D61D7263-A521-4397-A76C-AC8C360C12C1}" destId="{D2F3FA4A-0DBF-4526-9D56-688B1AC55E5C}" srcOrd="0" destOrd="0" presId="urn:microsoft.com/office/officeart/2005/8/layout/hierarchy2"/>
    <dgm:cxn modelId="{B38895A8-52F2-4AEE-BE95-BC1328CF4780}" type="presParOf" srcId="{25C7B491-078E-457E-A16B-9D2444DCB69A}" destId="{A2EDE840-A8CD-4DC3-A25C-B57833E8CB96}" srcOrd="3" destOrd="0" presId="urn:microsoft.com/office/officeart/2005/8/layout/hierarchy2"/>
    <dgm:cxn modelId="{7B99333C-5DDC-4CF9-8B41-83DC6A4ABD38}" type="presParOf" srcId="{A2EDE840-A8CD-4DC3-A25C-B57833E8CB96}" destId="{16ED6BB8-EA16-4A4D-BBE1-B0D4BC76CA8A}" srcOrd="0" destOrd="0" presId="urn:microsoft.com/office/officeart/2005/8/layout/hierarchy2"/>
    <dgm:cxn modelId="{CD148DA0-473F-433B-9977-90F43358C337}" type="presParOf" srcId="{A2EDE840-A8CD-4DC3-A25C-B57833E8CB96}" destId="{4725DE83-371D-4535-A142-7E8171656CDA}" srcOrd="1" destOrd="0" presId="urn:microsoft.com/office/officeart/2005/8/layout/hierarchy2"/>
    <dgm:cxn modelId="{CB150549-FC61-43ED-8B89-195CC6284A07}" type="presParOf" srcId="{4725DE83-371D-4535-A142-7E8171656CDA}" destId="{C18D5F2A-A078-456A-B407-A35D864F96C7}" srcOrd="0" destOrd="0" presId="urn:microsoft.com/office/officeart/2005/8/layout/hierarchy2"/>
    <dgm:cxn modelId="{76CE4B68-CB24-4F6C-A7F5-045A7B689E48}" type="presParOf" srcId="{C18D5F2A-A078-456A-B407-A35D864F96C7}" destId="{18821A95-E3CC-401A-981B-219514243BFC}" srcOrd="0" destOrd="0" presId="urn:microsoft.com/office/officeart/2005/8/layout/hierarchy2"/>
    <dgm:cxn modelId="{D35B6D72-1E8E-4437-A3F5-8CD0FEFB1448}" type="presParOf" srcId="{4725DE83-371D-4535-A142-7E8171656CDA}" destId="{9B3FA7F8-83C0-4F37-BE63-9D20F1CEBF09}" srcOrd="1" destOrd="0" presId="urn:microsoft.com/office/officeart/2005/8/layout/hierarchy2"/>
    <dgm:cxn modelId="{F0180462-22EF-4B28-88ED-75DE9044CC74}" type="presParOf" srcId="{9B3FA7F8-83C0-4F37-BE63-9D20F1CEBF09}" destId="{30793A34-9447-4A45-B712-64E10156304E}" srcOrd="0" destOrd="0" presId="urn:microsoft.com/office/officeart/2005/8/layout/hierarchy2"/>
    <dgm:cxn modelId="{6C98546B-EE38-40FF-868A-F035D65FFF74}" type="presParOf" srcId="{9B3FA7F8-83C0-4F37-BE63-9D20F1CEBF09}" destId="{B5770A5B-A117-4CBD-83CE-6DD1685EB22D}" srcOrd="1" destOrd="0" presId="urn:microsoft.com/office/officeart/2005/8/layout/hierarchy2"/>
    <dgm:cxn modelId="{1A5B0BEF-7775-4C0D-8F2B-ACDE342F6BD2}" type="presParOf" srcId="{4725DE83-371D-4535-A142-7E8171656CDA}" destId="{372C3276-3EFA-4C79-8911-291DF47CF87F}" srcOrd="2" destOrd="0" presId="urn:microsoft.com/office/officeart/2005/8/layout/hierarchy2"/>
    <dgm:cxn modelId="{0B92820E-BCB4-4BE1-9B6A-CD9129652108}" type="presParOf" srcId="{372C3276-3EFA-4C79-8911-291DF47CF87F}" destId="{BDA6B16A-7C78-4213-B338-10295D6C770E}" srcOrd="0" destOrd="0" presId="urn:microsoft.com/office/officeart/2005/8/layout/hierarchy2"/>
    <dgm:cxn modelId="{8DA541DA-9ED9-40F2-97BF-B38BEF589CFA}" type="presParOf" srcId="{4725DE83-371D-4535-A142-7E8171656CDA}" destId="{B7DBA91F-4934-4ACF-8B93-E69529C3114A}" srcOrd="3" destOrd="0" presId="urn:microsoft.com/office/officeart/2005/8/layout/hierarchy2"/>
    <dgm:cxn modelId="{6A7022BA-4731-40E7-AA49-013E9B0B60BC}" type="presParOf" srcId="{B7DBA91F-4934-4ACF-8B93-E69529C3114A}" destId="{617DEBA6-3AD0-4E7E-9FF4-91DE3A4E19A2}" srcOrd="0" destOrd="0" presId="urn:microsoft.com/office/officeart/2005/8/layout/hierarchy2"/>
    <dgm:cxn modelId="{35C9F40D-F360-42C4-A2FB-A8381494A8C6}" type="presParOf" srcId="{B7DBA91F-4934-4ACF-8B93-E69529C3114A}" destId="{EA81B25E-FCEC-434D-9D1C-3A1122484A8A}" srcOrd="1" destOrd="0" presId="urn:microsoft.com/office/officeart/2005/8/layout/hierarchy2"/>
    <dgm:cxn modelId="{5A1A3F8D-1B7E-40FD-9F51-55D293DB0B06}" type="presParOf" srcId="{4725DE83-371D-4535-A142-7E8171656CDA}" destId="{43A5B7A0-69F6-4D92-A6A8-35EC71EA812F}" srcOrd="4" destOrd="0" presId="urn:microsoft.com/office/officeart/2005/8/layout/hierarchy2"/>
    <dgm:cxn modelId="{F203F637-E3A5-4C74-86B3-046FFC2AE667}" type="presParOf" srcId="{43A5B7A0-69F6-4D92-A6A8-35EC71EA812F}" destId="{59544053-3EC2-4746-97B8-CBEE27848C3D}" srcOrd="0" destOrd="0" presId="urn:microsoft.com/office/officeart/2005/8/layout/hierarchy2"/>
    <dgm:cxn modelId="{05ABDD1C-7D86-4A28-9392-0C857A962664}" type="presParOf" srcId="{4725DE83-371D-4535-A142-7E8171656CDA}" destId="{07656B75-A4BC-4BB4-B56E-E13E2D318858}" srcOrd="5" destOrd="0" presId="urn:microsoft.com/office/officeart/2005/8/layout/hierarchy2"/>
    <dgm:cxn modelId="{F41E3B50-3920-453D-A8D3-B7AC67C75FB2}" type="presParOf" srcId="{07656B75-A4BC-4BB4-B56E-E13E2D318858}" destId="{7D663AFA-B5E2-439B-AAA6-942BEB58EE2E}" srcOrd="0" destOrd="0" presId="urn:microsoft.com/office/officeart/2005/8/layout/hierarchy2"/>
    <dgm:cxn modelId="{725EB852-1E0F-4732-B9D1-385971FE4BA0}" type="presParOf" srcId="{07656B75-A4BC-4BB4-B56E-E13E2D318858}" destId="{ADA7AD47-A572-43FB-AC56-3E99FDBD2B56}"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5BB503-B187-437D-AF9A-E66739369028}">
      <dsp:nvSpPr>
        <dsp:cNvPr id="0" name=""/>
        <dsp:cNvSpPr/>
      </dsp:nvSpPr>
      <dsp:spPr>
        <a:xfrm>
          <a:off x="291901" y="1460834"/>
          <a:ext cx="1450578" cy="7252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zh-CN" altLang="en-US" sz="2200" b="1" kern="1200" dirty="0" smtClean="0">
              <a:solidFill>
                <a:schemeClr val="accent3"/>
              </a:solidFill>
            </a:rPr>
            <a:t>信息</a:t>
          </a:r>
          <a:endParaRPr lang="zh-CN" altLang="en-US" sz="2200" b="1" kern="1200" dirty="0">
            <a:solidFill>
              <a:schemeClr val="accent3"/>
            </a:solidFill>
          </a:endParaRPr>
        </a:p>
      </dsp:txBody>
      <dsp:txXfrm>
        <a:off x="313144" y="1482077"/>
        <a:ext cx="1408092" cy="682803"/>
      </dsp:txXfrm>
    </dsp:sp>
    <dsp:sp modelId="{155F6DE3-0470-4E34-A83C-8E698D9DC556}">
      <dsp:nvSpPr>
        <dsp:cNvPr id="0" name=""/>
        <dsp:cNvSpPr/>
      </dsp:nvSpPr>
      <dsp:spPr>
        <a:xfrm rot="17945813">
          <a:off x="1436003" y="1286115"/>
          <a:ext cx="1193184" cy="32124"/>
        </a:xfrm>
        <a:custGeom>
          <a:avLst/>
          <a:gdLst/>
          <a:ahLst/>
          <a:cxnLst/>
          <a:rect l="0" t="0" r="0" b="0"/>
          <a:pathLst>
            <a:path>
              <a:moveTo>
                <a:pt x="0" y="16062"/>
              </a:moveTo>
              <a:lnTo>
                <a:pt x="1193184" y="160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1" kern="1200">
            <a:solidFill>
              <a:schemeClr val="accent3"/>
            </a:solidFill>
          </a:endParaRPr>
        </a:p>
      </dsp:txBody>
      <dsp:txXfrm>
        <a:off x="2002765" y="1272348"/>
        <a:ext cx="59659" cy="59659"/>
      </dsp:txXfrm>
    </dsp:sp>
    <dsp:sp modelId="{327159D9-0B25-423F-85D7-454B04D152A4}">
      <dsp:nvSpPr>
        <dsp:cNvPr id="0" name=""/>
        <dsp:cNvSpPr/>
      </dsp:nvSpPr>
      <dsp:spPr>
        <a:xfrm>
          <a:off x="2322710" y="418231"/>
          <a:ext cx="1450578" cy="7252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zh-CN" altLang="en-US" sz="2200" b="1" kern="1200" dirty="0" smtClean="0">
              <a:solidFill>
                <a:schemeClr val="accent3"/>
              </a:solidFill>
            </a:rPr>
            <a:t>数值数据</a:t>
          </a:r>
          <a:endParaRPr lang="zh-CN" altLang="en-US" sz="2200" b="1" kern="1200" dirty="0">
            <a:solidFill>
              <a:schemeClr val="accent3"/>
            </a:solidFill>
          </a:endParaRPr>
        </a:p>
      </dsp:txBody>
      <dsp:txXfrm>
        <a:off x="2343953" y="439474"/>
        <a:ext cx="1408092" cy="682803"/>
      </dsp:txXfrm>
    </dsp:sp>
    <dsp:sp modelId="{DC513701-ADDF-49EF-8E49-2BE4024A880B}">
      <dsp:nvSpPr>
        <dsp:cNvPr id="0" name=""/>
        <dsp:cNvSpPr/>
      </dsp:nvSpPr>
      <dsp:spPr>
        <a:xfrm rot="19457599">
          <a:off x="3706126" y="556293"/>
          <a:ext cx="714556" cy="32124"/>
        </a:xfrm>
        <a:custGeom>
          <a:avLst/>
          <a:gdLst/>
          <a:ahLst/>
          <a:cxnLst/>
          <a:rect l="0" t="0" r="0" b="0"/>
          <a:pathLst>
            <a:path>
              <a:moveTo>
                <a:pt x="0" y="16062"/>
              </a:moveTo>
              <a:lnTo>
                <a:pt x="714556" y="1606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1" kern="1200">
            <a:solidFill>
              <a:schemeClr val="accent3"/>
            </a:solidFill>
          </a:endParaRPr>
        </a:p>
      </dsp:txBody>
      <dsp:txXfrm>
        <a:off x="4045540" y="554491"/>
        <a:ext cx="35727" cy="35727"/>
      </dsp:txXfrm>
    </dsp:sp>
    <dsp:sp modelId="{0A99964F-2143-45C7-BFF6-6DC4E966FF1A}">
      <dsp:nvSpPr>
        <dsp:cNvPr id="0" name=""/>
        <dsp:cNvSpPr/>
      </dsp:nvSpPr>
      <dsp:spPr>
        <a:xfrm>
          <a:off x="4353520" y="1190"/>
          <a:ext cx="1450578" cy="7252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zh-CN" altLang="en-US" sz="2200" b="1" kern="1200" dirty="0" smtClean="0">
              <a:solidFill>
                <a:schemeClr val="accent3"/>
              </a:solidFill>
            </a:rPr>
            <a:t>定点数</a:t>
          </a:r>
          <a:endParaRPr lang="zh-CN" altLang="en-US" sz="2200" b="1" kern="1200" dirty="0">
            <a:solidFill>
              <a:schemeClr val="accent3"/>
            </a:solidFill>
          </a:endParaRPr>
        </a:p>
      </dsp:txBody>
      <dsp:txXfrm>
        <a:off x="4374763" y="22433"/>
        <a:ext cx="1408092" cy="682803"/>
      </dsp:txXfrm>
    </dsp:sp>
    <dsp:sp modelId="{6BF18834-1D88-4A57-95AF-2DBDBD2D0243}">
      <dsp:nvSpPr>
        <dsp:cNvPr id="0" name=""/>
        <dsp:cNvSpPr/>
      </dsp:nvSpPr>
      <dsp:spPr>
        <a:xfrm rot="2142401">
          <a:off x="3706126" y="973334"/>
          <a:ext cx="714556" cy="32124"/>
        </a:xfrm>
        <a:custGeom>
          <a:avLst/>
          <a:gdLst/>
          <a:ahLst/>
          <a:cxnLst/>
          <a:rect l="0" t="0" r="0" b="0"/>
          <a:pathLst>
            <a:path>
              <a:moveTo>
                <a:pt x="0" y="16062"/>
              </a:moveTo>
              <a:lnTo>
                <a:pt x="714556" y="1606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1" kern="1200">
            <a:solidFill>
              <a:schemeClr val="accent3"/>
            </a:solidFill>
          </a:endParaRPr>
        </a:p>
      </dsp:txBody>
      <dsp:txXfrm>
        <a:off x="4045540" y="971533"/>
        <a:ext cx="35727" cy="35727"/>
      </dsp:txXfrm>
    </dsp:sp>
    <dsp:sp modelId="{7A9C57AC-D4E6-456A-825B-CF018F2727A8}">
      <dsp:nvSpPr>
        <dsp:cNvPr id="0" name=""/>
        <dsp:cNvSpPr/>
      </dsp:nvSpPr>
      <dsp:spPr>
        <a:xfrm>
          <a:off x="4353520" y="835273"/>
          <a:ext cx="1450578" cy="7252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zh-CN" altLang="en-US" sz="2200" b="1" kern="1200" dirty="0" smtClean="0">
              <a:solidFill>
                <a:schemeClr val="accent3"/>
              </a:solidFill>
            </a:rPr>
            <a:t>浮点数</a:t>
          </a:r>
          <a:endParaRPr lang="zh-CN" altLang="en-US" sz="2200" b="1" kern="1200" dirty="0">
            <a:solidFill>
              <a:schemeClr val="accent3"/>
            </a:solidFill>
          </a:endParaRPr>
        </a:p>
      </dsp:txBody>
      <dsp:txXfrm>
        <a:off x="4374763" y="856516"/>
        <a:ext cx="1408092" cy="682803"/>
      </dsp:txXfrm>
    </dsp:sp>
    <dsp:sp modelId="{D61D7263-A521-4397-A76C-AC8C360C12C1}">
      <dsp:nvSpPr>
        <dsp:cNvPr id="0" name=""/>
        <dsp:cNvSpPr/>
      </dsp:nvSpPr>
      <dsp:spPr>
        <a:xfrm rot="3654187">
          <a:off x="1436003" y="2328718"/>
          <a:ext cx="1193184" cy="32124"/>
        </a:xfrm>
        <a:custGeom>
          <a:avLst/>
          <a:gdLst/>
          <a:ahLst/>
          <a:cxnLst/>
          <a:rect l="0" t="0" r="0" b="0"/>
          <a:pathLst>
            <a:path>
              <a:moveTo>
                <a:pt x="0" y="16062"/>
              </a:moveTo>
              <a:lnTo>
                <a:pt x="1193184" y="160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1" kern="1200">
            <a:solidFill>
              <a:schemeClr val="accent3"/>
            </a:solidFill>
          </a:endParaRPr>
        </a:p>
      </dsp:txBody>
      <dsp:txXfrm>
        <a:off x="2002765" y="2314951"/>
        <a:ext cx="59659" cy="59659"/>
      </dsp:txXfrm>
    </dsp:sp>
    <dsp:sp modelId="{16ED6BB8-EA16-4A4D-BBE1-B0D4BC76CA8A}">
      <dsp:nvSpPr>
        <dsp:cNvPr id="0" name=""/>
        <dsp:cNvSpPr/>
      </dsp:nvSpPr>
      <dsp:spPr>
        <a:xfrm>
          <a:off x="2322710" y="2503437"/>
          <a:ext cx="1450578" cy="7252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zh-CN" altLang="en-US" sz="2200" b="1" kern="1200" dirty="0" smtClean="0">
              <a:solidFill>
                <a:schemeClr val="accent3"/>
              </a:solidFill>
            </a:rPr>
            <a:t>非数值数据</a:t>
          </a:r>
          <a:endParaRPr lang="zh-CN" altLang="en-US" sz="2200" b="1" kern="1200" dirty="0">
            <a:solidFill>
              <a:schemeClr val="accent3"/>
            </a:solidFill>
          </a:endParaRPr>
        </a:p>
      </dsp:txBody>
      <dsp:txXfrm>
        <a:off x="2343953" y="2524680"/>
        <a:ext cx="1408092" cy="682803"/>
      </dsp:txXfrm>
    </dsp:sp>
    <dsp:sp modelId="{C18D5F2A-A078-456A-B407-A35D864F96C7}">
      <dsp:nvSpPr>
        <dsp:cNvPr id="0" name=""/>
        <dsp:cNvSpPr/>
      </dsp:nvSpPr>
      <dsp:spPr>
        <a:xfrm rot="18289469">
          <a:off x="3555378" y="2432979"/>
          <a:ext cx="1016052" cy="32124"/>
        </a:xfrm>
        <a:custGeom>
          <a:avLst/>
          <a:gdLst/>
          <a:ahLst/>
          <a:cxnLst/>
          <a:rect l="0" t="0" r="0" b="0"/>
          <a:pathLst>
            <a:path>
              <a:moveTo>
                <a:pt x="0" y="16062"/>
              </a:moveTo>
              <a:lnTo>
                <a:pt x="1016052" y="1606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1" kern="1200">
            <a:solidFill>
              <a:schemeClr val="accent3"/>
            </a:solidFill>
          </a:endParaRPr>
        </a:p>
      </dsp:txBody>
      <dsp:txXfrm>
        <a:off x="4038003" y="2423639"/>
        <a:ext cx="50802" cy="50802"/>
      </dsp:txXfrm>
    </dsp:sp>
    <dsp:sp modelId="{30793A34-9447-4A45-B712-64E10156304E}">
      <dsp:nvSpPr>
        <dsp:cNvPr id="0" name=""/>
        <dsp:cNvSpPr/>
      </dsp:nvSpPr>
      <dsp:spPr>
        <a:xfrm>
          <a:off x="4353520" y="1669355"/>
          <a:ext cx="1450578" cy="7252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zh-CN" altLang="en-US" sz="2200" b="1" kern="1200" dirty="0" smtClean="0">
              <a:solidFill>
                <a:schemeClr val="accent3"/>
              </a:solidFill>
            </a:rPr>
            <a:t>西文字符</a:t>
          </a:r>
          <a:endParaRPr lang="zh-CN" altLang="en-US" sz="2200" b="1" kern="1200" dirty="0">
            <a:solidFill>
              <a:schemeClr val="accent3"/>
            </a:solidFill>
          </a:endParaRPr>
        </a:p>
      </dsp:txBody>
      <dsp:txXfrm>
        <a:off x="4374763" y="1690598"/>
        <a:ext cx="1408092" cy="682803"/>
      </dsp:txXfrm>
    </dsp:sp>
    <dsp:sp modelId="{372C3276-3EFA-4C79-8911-291DF47CF87F}">
      <dsp:nvSpPr>
        <dsp:cNvPr id="0" name=""/>
        <dsp:cNvSpPr/>
      </dsp:nvSpPr>
      <dsp:spPr>
        <a:xfrm>
          <a:off x="3773289" y="2850020"/>
          <a:ext cx="580231" cy="32124"/>
        </a:xfrm>
        <a:custGeom>
          <a:avLst/>
          <a:gdLst/>
          <a:ahLst/>
          <a:cxnLst/>
          <a:rect l="0" t="0" r="0" b="0"/>
          <a:pathLst>
            <a:path>
              <a:moveTo>
                <a:pt x="0" y="16062"/>
              </a:moveTo>
              <a:lnTo>
                <a:pt x="580231" y="1606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1" kern="1200">
            <a:solidFill>
              <a:schemeClr val="accent3"/>
            </a:solidFill>
          </a:endParaRPr>
        </a:p>
      </dsp:txBody>
      <dsp:txXfrm>
        <a:off x="4048898" y="2851576"/>
        <a:ext cx="29011" cy="29011"/>
      </dsp:txXfrm>
    </dsp:sp>
    <dsp:sp modelId="{617DEBA6-3AD0-4E7E-9FF4-91DE3A4E19A2}">
      <dsp:nvSpPr>
        <dsp:cNvPr id="0" name=""/>
        <dsp:cNvSpPr/>
      </dsp:nvSpPr>
      <dsp:spPr>
        <a:xfrm>
          <a:off x="4353520" y="2503437"/>
          <a:ext cx="1450578" cy="7252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zh-CN" altLang="en-US" sz="2200" b="1" kern="1200" dirty="0" smtClean="0">
              <a:solidFill>
                <a:schemeClr val="accent3"/>
              </a:solidFill>
            </a:rPr>
            <a:t>汉字</a:t>
          </a:r>
          <a:endParaRPr lang="zh-CN" altLang="en-US" sz="2200" b="1" kern="1200" dirty="0">
            <a:solidFill>
              <a:schemeClr val="accent3"/>
            </a:solidFill>
          </a:endParaRPr>
        </a:p>
      </dsp:txBody>
      <dsp:txXfrm>
        <a:off x="4374763" y="2524680"/>
        <a:ext cx="1408092" cy="682803"/>
      </dsp:txXfrm>
    </dsp:sp>
    <dsp:sp modelId="{43A5B7A0-69F6-4D92-A6A8-35EC71EA812F}">
      <dsp:nvSpPr>
        <dsp:cNvPr id="0" name=""/>
        <dsp:cNvSpPr/>
      </dsp:nvSpPr>
      <dsp:spPr>
        <a:xfrm rot="3310531">
          <a:off x="3555378" y="3267061"/>
          <a:ext cx="1016052" cy="32124"/>
        </a:xfrm>
        <a:custGeom>
          <a:avLst/>
          <a:gdLst/>
          <a:ahLst/>
          <a:cxnLst/>
          <a:rect l="0" t="0" r="0" b="0"/>
          <a:pathLst>
            <a:path>
              <a:moveTo>
                <a:pt x="0" y="16062"/>
              </a:moveTo>
              <a:lnTo>
                <a:pt x="1016052" y="1606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1" kern="1200">
            <a:solidFill>
              <a:schemeClr val="accent3"/>
            </a:solidFill>
          </a:endParaRPr>
        </a:p>
      </dsp:txBody>
      <dsp:txXfrm>
        <a:off x="4038003" y="3257722"/>
        <a:ext cx="50802" cy="50802"/>
      </dsp:txXfrm>
    </dsp:sp>
    <dsp:sp modelId="{7D663AFA-B5E2-439B-AAA6-942BEB58EE2E}">
      <dsp:nvSpPr>
        <dsp:cNvPr id="0" name=""/>
        <dsp:cNvSpPr/>
      </dsp:nvSpPr>
      <dsp:spPr>
        <a:xfrm>
          <a:off x="4353520" y="3337520"/>
          <a:ext cx="1450578" cy="7252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zh-CN" altLang="en-US" sz="2200" b="1" kern="1200" dirty="0" smtClean="0">
              <a:solidFill>
                <a:schemeClr val="accent3"/>
              </a:solidFill>
            </a:rPr>
            <a:t>图像、声音、颜色</a:t>
          </a:r>
          <a:endParaRPr lang="zh-CN" altLang="en-US" sz="2200" b="1" kern="1200" dirty="0">
            <a:solidFill>
              <a:schemeClr val="accent3"/>
            </a:solidFill>
          </a:endParaRPr>
        </a:p>
      </dsp:txBody>
      <dsp:txXfrm>
        <a:off x="4374763" y="3358763"/>
        <a:ext cx="1408092" cy="68280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image" Target="../media/image4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image" Target="../media/image4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Arial" charset="0"/>
                <a:ea typeface="宋体" pitchFamily="2" charset="-122"/>
              </a:defRPr>
            </a:lvl1pPr>
          </a:lstStyle>
          <a:p>
            <a:pPr>
              <a:defRPr/>
            </a:pPr>
            <a:endParaRPr lang="en-US" altLang="zh-CN"/>
          </a:p>
        </p:txBody>
      </p:sp>
      <p:sp>
        <p:nvSpPr>
          <p:cNvPr id="839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Arial" charset="0"/>
                <a:ea typeface="宋体" pitchFamily="2" charset="-122"/>
              </a:defRPr>
            </a:lvl1pPr>
          </a:lstStyle>
          <a:p>
            <a:pPr>
              <a:defRPr/>
            </a:pPr>
            <a:endParaRPr lang="en-US" altLang="zh-CN"/>
          </a:p>
        </p:txBody>
      </p:sp>
      <p:sp>
        <p:nvSpPr>
          <p:cNvPr id="138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39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Arial" charset="0"/>
                <a:ea typeface="宋体" pitchFamily="2" charset="-122"/>
              </a:defRPr>
            </a:lvl1pPr>
          </a:lstStyle>
          <a:p>
            <a:pPr>
              <a:defRPr/>
            </a:pPr>
            <a:endParaRPr lang="en-US" altLang="zh-CN"/>
          </a:p>
        </p:txBody>
      </p:sp>
      <p:sp>
        <p:nvSpPr>
          <p:cNvPr id="839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ea typeface="宋体" panose="02010600030101010101" pitchFamily="2" charset="-122"/>
              </a:defRPr>
            </a:lvl1pPr>
          </a:lstStyle>
          <a:p>
            <a:fld id="{5B2B9D99-6A2A-482D-B9D8-7224DEBC543D}" type="slidenum">
              <a:rPr lang="en-US" altLang="zh-CN"/>
              <a:pPr/>
              <a:t>‹#›</a:t>
            </a:fld>
            <a:endParaRPr lang="en-US" altLang="zh-CN"/>
          </a:p>
        </p:txBody>
      </p:sp>
    </p:spTree>
    <p:extLst>
      <p:ext uri="{BB962C8B-B14F-4D97-AF65-F5344CB8AC3E}">
        <p14:creationId xmlns:p14="http://schemas.microsoft.com/office/powerpoint/2010/main" val="41080181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黑体" panose="02010609060101010101" pitchFamily="49" charset="-122"/>
              </a:defRPr>
            </a:lvl1pPr>
            <a:lvl2pPr marL="742950" indent="-285750">
              <a:defRPr sz="2400" b="1">
                <a:solidFill>
                  <a:schemeClr val="tx1"/>
                </a:solidFill>
                <a:latin typeface="Arial" panose="020B0604020202020204" pitchFamily="34" charset="0"/>
                <a:ea typeface="黑体" panose="02010609060101010101" pitchFamily="49" charset="-122"/>
              </a:defRPr>
            </a:lvl2pPr>
            <a:lvl3pPr marL="1143000" indent="-228600">
              <a:defRPr sz="2400" b="1">
                <a:solidFill>
                  <a:schemeClr val="tx1"/>
                </a:solidFill>
                <a:latin typeface="Arial" panose="020B0604020202020204" pitchFamily="34" charset="0"/>
                <a:ea typeface="黑体" panose="02010609060101010101" pitchFamily="49" charset="-122"/>
              </a:defRPr>
            </a:lvl3pPr>
            <a:lvl4pPr marL="1600200" indent="-228600">
              <a:defRPr sz="2400" b="1">
                <a:solidFill>
                  <a:schemeClr val="tx1"/>
                </a:solidFill>
                <a:latin typeface="Arial" panose="020B0604020202020204" pitchFamily="34" charset="0"/>
                <a:ea typeface="黑体" panose="02010609060101010101" pitchFamily="49" charset="-122"/>
              </a:defRPr>
            </a:lvl4pPr>
            <a:lvl5pPr marL="2057400" indent="-228600">
              <a:defRPr sz="24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9pPr>
          </a:lstStyle>
          <a:p>
            <a:fld id="{196E1D5F-F251-4C84-85E4-C89BEF7D0443}" type="slidenum">
              <a:rPr lang="en-US" altLang="zh-CN" sz="1200" b="0">
                <a:ea typeface="宋体" panose="02010600030101010101" pitchFamily="2" charset="-122"/>
              </a:rPr>
              <a:pPr/>
              <a:t>2</a:t>
            </a:fld>
            <a:endParaRPr lang="en-US" altLang="zh-CN" sz="1200" b="0">
              <a:ea typeface="宋体" panose="02010600030101010101" pitchFamily="2" charset="-122"/>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680944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黑体" panose="02010609060101010101" pitchFamily="49" charset="-122"/>
              </a:defRPr>
            </a:lvl1pPr>
            <a:lvl2pPr marL="742950" indent="-285750">
              <a:defRPr sz="2400" b="1">
                <a:solidFill>
                  <a:schemeClr val="tx1"/>
                </a:solidFill>
                <a:latin typeface="Arial" panose="020B0604020202020204" pitchFamily="34" charset="0"/>
                <a:ea typeface="黑体" panose="02010609060101010101" pitchFamily="49" charset="-122"/>
              </a:defRPr>
            </a:lvl2pPr>
            <a:lvl3pPr marL="1143000" indent="-228600">
              <a:defRPr sz="2400" b="1">
                <a:solidFill>
                  <a:schemeClr val="tx1"/>
                </a:solidFill>
                <a:latin typeface="Arial" panose="020B0604020202020204" pitchFamily="34" charset="0"/>
                <a:ea typeface="黑体" panose="02010609060101010101" pitchFamily="49" charset="-122"/>
              </a:defRPr>
            </a:lvl3pPr>
            <a:lvl4pPr marL="1600200" indent="-228600">
              <a:defRPr sz="2400" b="1">
                <a:solidFill>
                  <a:schemeClr val="tx1"/>
                </a:solidFill>
                <a:latin typeface="Arial" panose="020B0604020202020204" pitchFamily="34" charset="0"/>
                <a:ea typeface="黑体" panose="02010609060101010101" pitchFamily="49" charset="-122"/>
              </a:defRPr>
            </a:lvl4pPr>
            <a:lvl5pPr marL="2057400" indent="-228600">
              <a:defRPr sz="24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9pPr>
          </a:lstStyle>
          <a:p>
            <a:fld id="{94A63EFD-3037-4BF8-8C60-190BACE7F821}" type="slidenum">
              <a:rPr lang="en-US" altLang="zh-CN" sz="1200" b="0">
                <a:ea typeface="宋体" panose="02010600030101010101" pitchFamily="2" charset="-122"/>
              </a:rPr>
              <a:pPr/>
              <a:t>28</a:t>
            </a:fld>
            <a:endParaRPr lang="en-US" altLang="zh-CN" sz="1200" b="0">
              <a:ea typeface="宋体" panose="02010600030101010101" pitchFamily="2" charset="-122"/>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752587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黑体" panose="02010609060101010101" pitchFamily="49" charset="-122"/>
              </a:defRPr>
            </a:lvl1pPr>
            <a:lvl2pPr marL="742950" indent="-285750">
              <a:defRPr sz="2400" b="1">
                <a:solidFill>
                  <a:schemeClr val="tx1"/>
                </a:solidFill>
                <a:latin typeface="Arial" panose="020B0604020202020204" pitchFamily="34" charset="0"/>
                <a:ea typeface="黑体" panose="02010609060101010101" pitchFamily="49" charset="-122"/>
              </a:defRPr>
            </a:lvl2pPr>
            <a:lvl3pPr marL="1143000" indent="-228600">
              <a:defRPr sz="2400" b="1">
                <a:solidFill>
                  <a:schemeClr val="tx1"/>
                </a:solidFill>
                <a:latin typeface="Arial" panose="020B0604020202020204" pitchFamily="34" charset="0"/>
                <a:ea typeface="黑体" panose="02010609060101010101" pitchFamily="49" charset="-122"/>
              </a:defRPr>
            </a:lvl3pPr>
            <a:lvl4pPr marL="1600200" indent="-228600">
              <a:defRPr sz="2400" b="1">
                <a:solidFill>
                  <a:schemeClr val="tx1"/>
                </a:solidFill>
                <a:latin typeface="Arial" panose="020B0604020202020204" pitchFamily="34" charset="0"/>
                <a:ea typeface="黑体" panose="02010609060101010101" pitchFamily="49" charset="-122"/>
              </a:defRPr>
            </a:lvl4pPr>
            <a:lvl5pPr marL="2057400" indent="-228600">
              <a:defRPr sz="24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9pPr>
          </a:lstStyle>
          <a:p>
            <a:fld id="{196E1D5F-F251-4C84-85E4-C89BEF7D0443}" type="slidenum">
              <a:rPr lang="en-US" altLang="zh-CN" sz="1200" b="0">
                <a:ea typeface="宋体" panose="02010600030101010101" pitchFamily="2" charset="-122"/>
              </a:rPr>
              <a:pPr/>
              <a:t>3</a:t>
            </a:fld>
            <a:endParaRPr lang="en-US" altLang="zh-CN" sz="1200" b="0">
              <a:ea typeface="宋体" panose="02010600030101010101" pitchFamily="2" charset="-122"/>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680944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黑体" panose="02010609060101010101" pitchFamily="49" charset="-122"/>
              </a:defRPr>
            </a:lvl1pPr>
            <a:lvl2pPr marL="742950" indent="-285750">
              <a:defRPr sz="2400" b="1">
                <a:solidFill>
                  <a:schemeClr val="tx1"/>
                </a:solidFill>
                <a:latin typeface="Arial" panose="020B0604020202020204" pitchFamily="34" charset="0"/>
                <a:ea typeface="黑体" panose="02010609060101010101" pitchFamily="49" charset="-122"/>
              </a:defRPr>
            </a:lvl2pPr>
            <a:lvl3pPr marL="1143000" indent="-228600">
              <a:defRPr sz="2400" b="1">
                <a:solidFill>
                  <a:schemeClr val="tx1"/>
                </a:solidFill>
                <a:latin typeface="Arial" panose="020B0604020202020204" pitchFamily="34" charset="0"/>
                <a:ea typeface="黑体" panose="02010609060101010101" pitchFamily="49" charset="-122"/>
              </a:defRPr>
            </a:lvl3pPr>
            <a:lvl4pPr marL="1600200" indent="-228600">
              <a:defRPr sz="2400" b="1">
                <a:solidFill>
                  <a:schemeClr val="tx1"/>
                </a:solidFill>
                <a:latin typeface="Arial" panose="020B0604020202020204" pitchFamily="34" charset="0"/>
                <a:ea typeface="黑体" panose="02010609060101010101" pitchFamily="49" charset="-122"/>
              </a:defRPr>
            </a:lvl4pPr>
            <a:lvl5pPr marL="2057400" indent="-228600">
              <a:defRPr sz="24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9pPr>
          </a:lstStyle>
          <a:p>
            <a:fld id="{196E1D5F-F251-4C84-85E4-C89BEF7D0443}" type="slidenum">
              <a:rPr lang="en-US" altLang="zh-CN" sz="1200" b="0">
                <a:ea typeface="宋体" panose="02010600030101010101" pitchFamily="2" charset="-122"/>
              </a:rPr>
              <a:pPr/>
              <a:t>4</a:t>
            </a:fld>
            <a:endParaRPr lang="en-US" altLang="zh-CN" sz="1200" b="0">
              <a:ea typeface="宋体" panose="02010600030101010101" pitchFamily="2" charset="-122"/>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680944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黑体" panose="02010609060101010101" pitchFamily="49" charset="-122"/>
              </a:defRPr>
            </a:lvl1pPr>
            <a:lvl2pPr marL="742950" indent="-285750">
              <a:defRPr sz="2400" b="1">
                <a:solidFill>
                  <a:schemeClr val="tx1"/>
                </a:solidFill>
                <a:latin typeface="Arial" panose="020B0604020202020204" pitchFamily="34" charset="0"/>
                <a:ea typeface="黑体" panose="02010609060101010101" pitchFamily="49" charset="-122"/>
              </a:defRPr>
            </a:lvl2pPr>
            <a:lvl3pPr marL="1143000" indent="-228600">
              <a:defRPr sz="2400" b="1">
                <a:solidFill>
                  <a:schemeClr val="tx1"/>
                </a:solidFill>
                <a:latin typeface="Arial" panose="020B0604020202020204" pitchFamily="34" charset="0"/>
                <a:ea typeface="黑体" panose="02010609060101010101" pitchFamily="49" charset="-122"/>
              </a:defRPr>
            </a:lvl3pPr>
            <a:lvl4pPr marL="1600200" indent="-228600">
              <a:defRPr sz="2400" b="1">
                <a:solidFill>
                  <a:schemeClr val="tx1"/>
                </a:solidFill>
                <a:latin typeface="Arial" panose="020B0604020202020204" pitchFamily="34" charset="0"/>
                <a:ea typeface="黑体" panose="02010609060101010101" pitchFamily="49" charset="-122"/>
              </a:defRPr>
            </a:lvl4pPr>
            <a:lvl5pPr marL="2057400" indent="-228600">
              <a:defRPr sz="24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9pPr>
          </a:lstStyle>
          <a:p>
            <a:fld id="{D13E5CF2-83D3-43BF-AE68-1E6827AC6A80}" type="slidenum">
              <a:rPr lang="en-US" altLang="zh-CN" sz="1200" b="0">
                <a:ea typeface="宋体" panose="02010600030101010101" pitchFamily="2" charset="-122"/>
              </a:rPr>
              <a:pPr/>
              <a:t>5</a:t>
            </a:fld>
            <a:endParaRPr lang="en-US" altLang="zh-CN" sz="1200" b="0">
              <a:ea typeface="宋体" panose="02010600030101010101" pitchFamily="2" charset="-122"/>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884198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黑体" panose="02010609060101010101" pitchFamily="49" charset="-122"/>
              </a:defRPr>
            </a:lvl1pPr>
            <a:lvl2pPr marL="742950" indent="-285750">
              <a:defRPr sz="2400" b="1">
                <a:solidFill>
                  <a:schemeClr val="tx1"/>
                </a:solidFill>
                <a:latin typeface="Arial" panose="020B0604020202020204" pitchFamily="34" charset="0"/>
                <a:ea typeface="黑体" panose="02010609060101010101" pitchFamily="49" charset="-122"/>
              </a:defRPr>
            </a:lvl2pPr>
            <a:lvl3pPr marL="1143000" indent="-228600">
              <a:defRPr sz="2400" b="1">
                <a:solidFill>
                  <a:schemeClr val="tx1"/>
                </a:solidFill>
                <a:latin typeface="Arial" panose="020B0604020202020204" pitchFamily="34" charset="0"/>
                <a:ea typeface="黑体" panose="02010609060101010101" pitchFamily="49" charset="-122"/>
              </a:defRPr>
            </a:lvl3pPr>
            <a:lvl4pPr marL="1600200" indent="-228600">
              <a:defRPr sz="2400" b="1">
                <a:solidFill>
                  <a:schemeClr val="tx1"/>
                </a:solidFill>
                <a:latin typeface="Arial" panose="020B0604020202020204" pitchFamily="34" charset="0"/>
                <a:ea typeface="黑体" panose="02010609060101010101" pitchFamily="49" charset="-122"/>
              </a:defRPr>
            </a:lvl4pPr>
            <a:lvl5pPr marL="2057400" indent="-228600">
              <a:defRPr sz="24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9pPr>
          </a:lstStyle>
          <a:p>
            <a:fld id="{BFC912FC-B035-4D79-83AB-5E89E6387C39}" type="slidenum">
              <a:rPr lang="en-US" altLang="zh-CN" sz="1200" b="0">
                <a:ea typeface="宋体" panose="02010600030101010101" pitchFamily="2" charset="-122"/>
              </a:rPr>
              <a:pPr/>
              <a:t>7</a:t>
            </a:fld>
            <a:endParaRPr lang="en-US" altLang="zh-CN" sz="1200" b="0">
              <a:ea typeface="宋体" panose="02010600030101010101" pitchFamily="2" charset="-122"/>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p:spPr>
        <p:txBody>
          <a:bodyPr/>
          <a:lstStyle/>
          <a:p>
            <a:pPr eaLnBrk="1" hangingPunct="1"/>
            <a:endParaRPr lang="zh-CN" altLang="zh-CN" smtClean="0">
              <a:solidFill>
                <a:srgbClr val="008000"/>
              </a:solidFill>
              <a:latin typeface="Arial" panose="020B0604020202020204" pitchFamily="34" charset="0"/>
            </a:endParaRPr>
          </a:p>
        </p:txBody>
      </p:sp>
    </p:spTree>
    <p:extLst>
      <p:ext uri="{BB962C8B-B14F-4D97-AF65-F5344CB8AC3E}">
        <p14:creationId xmlns:p14="http://schemas.microsoft.com/office/powerpoint/2010/main" val="3981988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黑体" panose="02010609060101010101" pitchFamily="49" charset="-122"/>
              </a:defRPr>
            </a:lvl1pPr>
            <a:lvl2pPr marL="742950" indent="-285750">
              <a:defRPr sz="2400" b="1">
                <a:solidFill>
                  <a:schemeClr val="tx1"/>
                </a:solidFill>
                <a:latin typeface="Arial" panose="020B0604020202020204" pitchFamily="34" charset="0"/>
                <a:ea typeface="黑体" panose="02010609060101010101" pitchFamily="49" charset="-122"/>
              </a:defRPr>
            </a:lvl2pPr>
            <a:lvl3pPr marL="1143000" indent="-228600">
              <a:defRPr sz="2400" b="1">
                <a:solidFill>
                  <a:schemeClr val="tx1"/>
                </a:solidFill>
                <a:latin typeface="Arial" panose="020B0604020202020204" pitchFamily="34" charset="0"/>
                <a:ea typeface="黑体" panose="02010609060101010101" pitchFamily="49" charset="-122"/>
              </a:defRPr>
            </a:lvl3pPr>
            <a:lvl4pPr marL="1600200" indent="-228600">
              <a:defRPr sz="2400" b="1">
                <a:solidFill>
                  <a:schemeClr val="tx1"/>
                </a:solidFill>
                <a:latin typeface="Arial" panose="020B0604020202020204" pitchFamily="34" charset="0"/>
                <a:ea typeface="黑体" panose="02010609060101010101" pitchFamily="49" charset="-122"/>
              </a:defRPr>
            </a:lvl4pPr>
            <a:lvl5pPr marL="2057400" indent="-228600">
              <a:defRPr sz="24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9pPr>
          </a:lstStyle>
          <a:p>
            <a:fld id="{AC97D84C-D224-4DA0-9B51-1A15ADBB9351}" type="slidenum">
              <a:rPr lang="en-US" altLang="zh-CN" sz="1200" b="0">
                <a:ea typeface="宋体" panose="02010600030101010101" pitchFamily="2" charset="-122"/>
              </a:rPr>
              <a:pPr/>
              <a:t>8</a:t>
            </a:fld>
            <a:endParaRPr lang="en-US" altLang="zh-CN" sz="1200" b="0">
              <a:ea typeface="宋体" panose="02010600030101010101" pitchFamily="2" charset="-122"/>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998284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黑体" panose="02010609060101010101" pitchFamily="49" charset="-122"/>
              </a:defRPr>
            </a:lvl1pPr>
            <a:lvl2pPr marL="742950" indent="-285750">
              <a:defRPr sz="2400" b="1">
                <a:solidFill>
                  <a:schemeClr val="tx1"/>
                </a:solidFill>
                <a:latin typeface="Arial" panose="020B0604020202020204" pitchFamily="34" charset="0"/>
                <a:ea typeface="黑体" panose="02010609060101010101" pitchFamily="49" charset="-122"/>
              </a:defRPr>
            </a:lvl2pPr>
            <a:lvl3pPr marL="1143000" indent="-228600">
              <a:defRPr sz="2400" b="1">
                <a:solidFill>
                  <a:schemeClr val="tx1"/>
                </a:solidFill>
                <a:latin typeface="Arial" panose="020B0604020202020204" pitchFamily="34" charset="0"/>
                <a:ea typeface="黑体" panose="02010609060101010101" pitchFamily="49" charset="-122"/>
              </a:defRPr>
            </a:lvl3pPr>
            <a:lvl4pPr marL="1600200" indent="-228600">
              <a:defRPr sz="2400" b="1">
                <a:solidFill>
                  <a:schemeClr val="tx1"/>
                </a:solidFill>
                <a:latin typeface="Arial" panose="020B0604020202020204" pitchFamily="34" charset="0"/>
                <a:ea typeface="黑体" panose="02010609060101010101" pitchFamily="49" charset="-122"/>
              </a:defRPr>
            </a:lvl4pPr>
            <a:lvl5pPr marL="2057400" indent="-228600">
              <a:defRPr sz="24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9pPr>
          </a:lstStyle>
          <a:p>
            <a:fld id="{1A078CD5-ADE2-4A89-AF80-F0C363343A9A}" type="slidenum">
              <a:rPr lang="en-US" altLang="zh-CN" sz="1200" b="0">
                <a:ea typeface="宋体" panose="02010600030101010101" pitchFamily="2" charset="-122"/>
              </a:rPr>
              <a:pPr/>
              <a:t>9</a:t>
            </a:fld>
            <a:endParaRPr lang="en-US" altLang="zh-CN" sz="1200" b="0">
              <a:ea typeface="宋体" panose="02010600030101010101" pitchFamily="2" charset="-122"/>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260188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黑体" panose="02010609060101010101" pitchFamily="49" charset="-122"/>
              </a:defRPr>
            </a:lvl1pPr>
            <a:lvl2pPr marL="742950" indent="-285750">
              <a:defRPr sz="2400" b="1">
                <a:solidFill>
                  <a:schemeClr val="tx1"/>
                </a:solidFill>
                <a:latin typeface="Arial" panose="020B0604020202020204" pitchFamily="34" charset="0"/>
                <a:ea typeface="黑体" panose="02010609060101010101" pitchFamily="49" charset="-122"/>
              </a:defRPr>
            </a:lvl2pPr>
            <a:lvl3pPr marL="1143000" indent="-228600">
              <a:defRPr sz="2400" b="1">
                <a:solidFill>
                  <a:schemeClr val="tx1"/>
                </a:solidFill>
                <a:latin typeface="Arial" panose="020B0604020202020204" pitchFamily="34" charset="0"/>
                <a:ea typeface="黑体" panose="02010609060101010101" pitchFamily="49" charset="-122"/>
              </a:defRPr>
            </a:lvl3pPr>
            <a:lvl4pPr marL="1600200" indent="-228600">
              <a:defRPr sz="2400" b="1">
                <a:solidFill>
                  <a:schemeClr val="tx1"/>
                </a:solidFill>
                <a:latin typeface="Arial" panose="020B0604020202020204" pitchFamily="34" charset="0"/>
                <a:ea typeface="黑体" panose="02010609060101010101" pitchFamily="49" charset="-122"/>
              </a:defRPr>
            </a:lvl4pPr>
            <a:lvl5pPr marL="2057400" indent="-228600">
              <a:defRPr sz="24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9pPr>
          </a:lstStyle>
          <a:p>
            <a:fld id="{B1D8FD0E-C321-4CE3-8A1D-89A2962323F9}" type="slidenum">
              <a:rPr lang="en-US" altLang="zh-CN" sz="1200" b="0">
                <a:ea typeface="宋体" panose="02010600030101010101" pitchFamily="2" charset="-122"/>
              </a:rPr>
              <a:pPr/>
              <a:t>16</a:t>
            </a:fld>
            <a:endParaRPr lang="en-US" altLang="zh-CN" sz="1200" b="0">
              <a:ea typeface="宋体" panose="02010600030101010101" pitchFamily="2" charset="-122"/>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725439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黑体" panose="02010609060101010101" pitchFamily="49" charset="-122"/>
              </a:defRPr>
            </a:lvl1pPr>
            <a:lvl2pPr marL="742950" indent="-285750">
              <a:defRPr sz="2400" b="1">
                <a:solidFill>
                  <a:schemeClr val="tx1"/>
                </a:solidFill>
                <a:latin typeface="Arial" panose="020B0604020202020204" pitchFamily="34" charset="0"/>
                <a:ea typeface="黑体" panose="02010609060101010101" pitchFamily="49" charset="-122"/>
              </a:defRPr>
            </a:lvl2pPr>
            <a:lvl3pPr marL="1143000" indent="-228600">
              <a:defRPr sz="2400" b="1">
                <a:solidFill>
                  <a:schemeClr val="tx1"/>
                </a:solidFill>
                <a:latin typeface="Arial" panose="020B0604020202020204" pitchFamily="34" charset="0"/>
                <a:ea typeface="黑体" panose="02010609060101010101" pitchFamily="49" charset="-122"/>
              </a:defRPr>
            </a:lvl3pPr>
            <a:lvl4pPr marL="1600200" indent="-228600">
              <a:defRPr sz="2400" b="1">
                <a:solidFill>
                  <a:schemeClr val="tx1"/>
                </a:solidFill>
                <a:latin typeface="Arial" panose="020B0604020202020204" pitchFamily="34" charset="0"/>
                <a:ea typeface="黑体" panose="02010609060101010101" pitchFamily="49" charset="-122"/>
              </a:defRPr>
            </a:lvl4pPr>
            <a:lvl5pPr marL="2057400" indent="-228600">
              <a:defRPr sz="24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9pPr>
          </a:lstStyle>
          <a:p>
            <a:fld id="{B615C7A2-D62F-4C53-97F0-FCEFB2D2E101}" type="slidenum">
              <a:rPr lang="en-US" altLang="zh-CN" sz="1200" b="0">
                <a:ea typeface="宋体" panose="02010600030101010101" pitchFamily="2" charset="-122"/>
              </a:rPr>
              <a:pPr/>
              <a:t>18</a:t>
            </a:fld>
            <a:endParaRPr lang="en-US" altLang="zh-CN" sz="1200" b="0">
              <a:ea typeface="宋体" panose="02010600030101010101" pitchFamily="2" charset="-122"/>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52365096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oleObject" Target="../embeddings/oleObject4.bin"/><Relationship Id="rId3" Type="http://schemas.openxmlformats.org/officeDocument/2006/relationships/image" Target="../media/image5.jpeg"/><Relationship Id="rId7" Type="http://schemas.openxmlformats.org/officeDocument/2006/relationships/image" Target="../media/image1.png"/><Relationship Id="rId12"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oleObject" Target="../embeddings/oleObject3.bin"/><Relationship Id="rId5" Type="http://schemas.openxmlformats.org/officeDocument/2006/relationships/image" Target="../media/image7.jpeg"/><Relationship Id="rId10" Type="http://schemas.openxmlformats.org/officeDocument/2006/relationships/image" Target="../media/image8.jpeg"/><Relationship Id="rId4" Type="http://schemas.openxmlformats.org/officeDocument/2006/relationships/image" Target="../media/image6.jpeg"/><Relationship Id="rId9" Type="http://schemas.openxmlformats.org/officeDocument/2006/relationships/image" Target="../media/image2.png"/><Relationship Id="rId1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2" name="Rectangle 2"/>
          <p:cNvSpPr>
            <a:spLocks noChangeArrowheads="1"/>
          </p:cNvSpPr>
          <p:nvPr/>
        </p:nvSpPr>
        <p:spPr bwMode="gray">
          <a:xfrm>
            <a:off x="8004175" y="0"/>
            <a:ext cx="1139825" cy="6858000"/>
          </a:xfrm>
          <a:prstGeom prst="rect">
            <a:avLst/>
          </a:prstGeom>
          <a:solidFill>
            <a:schemeClr val="bg2">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黑体" pitchFamily="2" charset="-122"/>
              </a:defRPr>
            </a:lvl1pPr>
            <a:lvl2pPr marL="742950" indent="-285750">
              <a:defRPr sz="2400" b="1">
                <a:solidFill>
                  <a:schemeClr val="tx1"/>
                </a:solidFill>
                <a:latin typeface="Arial" charset="0"/>
                <a:ea typeface="黑体" pitchFamily="2" charset="-122"/>
              </a:defRPr>
            </a:lvl2pPr>
            <a:lvl3pPr marL="1143000" indent="-228600">
              <a:defRPr sz="2400" b="1">
                <a:solidFill>
                  <a:schemeClr val="tx1"/>
                </a:solidFill>
                <a:latin typeface="Arial" charset="0"/>
                <a:ea typeface="黑体" pitchFamily="2" charset="-122"/>
              </a:defRPr>
            </a:lvl3pPr>
            <a:lvl4pPr marL="1600200" indent="-228600">
              <a:defRPr sz="2400" b="1">
                <a:solidFill>
                  <a:schemeClr val="tx1"/>
                </a:solidFill>
                <a:latin typeface="Arial" charset="0"/>
                <a:ea typeface="黑体" pitchFamily="2" charset="-122"/>
              </a:defRPr>
            </a:lvl4pPr>
            <a:lvl5pPr marL="2057400" indent="-228600">
              <a:defRPr sz="2400" b="1">
                <a:solidFill>
                  <a:schemeClr val="tx1"/>
                </a:solidFill>
                <a:latin typeface="Arial" charset="0"/>
                <a:ea typeface="黑体" pitchFamily="2" charset="-122"/>
              </a:defRPr>
            </a:lvl5pPr>
            <a:lvl6pPr marL="2514600" indent="-228600" eaLnBrk="0" fontAlgn="base" hangingPunct="0">
              <a:spcBef>
                <a:spcPct val="0"/>
              </a:spcBef>
              <a:spcAft>
                <a:spcPct val="0"/>
              </a:spcAft>
              <a:defRPr sz="2400" b="1">
                <a:solidFill>
                  <a:schemeClr val="tx1"/>
                </a:solidFill>
                <a:latin typeface="Arial" charset="0"/>
                <a:ea typeface="黑体" pitchFamily="2" charset="-122"/>
              </a:defRPr>
            </a:lvl6pPr>
            <a:lvl7pPr marL="2971800" indent="-228600" eaLnBrk="0" fontAlgn="base" hangingPunct="0">
              <a:spcBef>
                <a:spcPct val="0"/>
              </a:spcBef>
              <a:spcAft>
                <a:spcPct val="0"/>
              </a:spcAft>
              <a:defRPr sz="2400" b="1">
                <a:solidFill>
                  <a:schemeClr val="tx1"/>
                </a:solidFill>
                <a:latin typeface="Arial" charset="0"/>
                <a:ea typeface="黑体" pitchFamily="2" charset="-122"/>
              </a:defRPr>
            </a:lvl7pPr>
            <a:lvl8pPr marL="3429000" indent="-228600" eaLnBrk="0" fontAlgn="base" hangingPunct="0">
              <a:spcBef>
                <a:spcPct val="0"/>
              </a:spcBef>
              <a:spcAft>
                <a:spcPct val="0"/>
              </a:spcAft>
              <a:defRPr sz="2400" b="1">
                <a:solidFill>
                  <a:schemeClr val="tx1"/>
                </a:solidFill>
                <a:latin typeface="Arial" charset="0"/>
                <a:ea typeface="黑体" pitchFamily="2" charset="-122"/>
              </a:defRPr>
            </a:lvl8pPr>
            <a:lvl9pPr marL="3886200" indent="-228600" eaLnBrk="0" fontAlgn="base" hangingPunct="0">
              <a:spcBef>
                <a:spcPct val="0"/>
              </a:spcBef>
              <a:spcAft>
                <a:spcPct val="0"/>
              </a:spcAft>
              <a:defRPr sz="2400" b="1">
                <a:solidFill>
                  <a:schemeClr val="tx1"/>
                </a:solidFill>
                <a:latin typeface="Arial" charset="0"/>
                <a:ea typeface="黑体" pitchFamily="2" charset="-122"/>
              </a:defRPr>
            </a:lvl9pPr>
          </a:lstStyle>
          <a:p>
            <a:pPr>
              <a:defRPr/>
            </a:pPr>
            <a:endParaRPr lang="zh-CN" altLang="en-US" smtClean="0"/>
          </a:p>
        </p:txBody>
      </p:sp>
      <p:sp>
        <p:nvSpPr>
          <p:cNvPr id="3" name="Rectangle 3"/>
          <p:cNvSpPr>
            <a:spLocks noChangeArrowheads="1"/>
          </p:cNvSpPr>
          <p:nvPr/>
        </p:nvSpPr>
        <p:spPr bwMode="white">
          <a:xfrm>
            <a:off x="0" y="4638675"/>
            <a:ext cx="9144000" cy="2219325"/>
          </a:xfrm>
          <a:prstGeom prst="rect">
            <a:avLst/>
          </a:prstGeom>
          <a:solidFill>
            <a:schemeClr val="folHlink">
              <a:alpha val="3098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黑体" pitchFamily="2" charset="-122"/>
              </a:defRPr>
            </a:lvl1pPr>
            <a:lvl2pPr marL="742950" indent="-285750">
              <a:defRPr sz="2400" b="1">
                <a:solidFill>
                  <a:schemeClr val="tx1"/>
                </a:solidFill>
                <a:latin typeface="Arial" charset="0"/>
                <a:ea typeface="黑体" pitchFamily="2" charset="-122"/>
              </a:defRPr>
            </a:lvl2pPr>
            <a:lvl3pPr marL="1143000" indent="-228600">
              <a:defRPr sz="2400" b="1">
                <a:solidFill>
                  <a:schemeClr val="tx1"/>
                </a:solidFill>
                <a:latin typeface="Arial" charset="0"/>
                <a:ea typeface="黑体" pitchFamily="2" charset="-122"/>
              </a:defRPr>
            </a:lvl3pPr>
            <a:lvl4pPr marL="1600200" indent="-228600">
              <a:defRPr sz="2400" b="1">
                <a:solidFill>
                  <a:schemeClr val="tx1"/>
                </a:solidFill>
                <a:latin typeface="Arial" charset="0"/>
                <a:ea typeface="黑体" pitchFamily="2" charset="-122"/>
              </a:defRPr>
            </a:lvl4pPr>
            <a:lvl5pPr marL="2057400" indent="-228600">
              <a:defRPr sz="2400" b="1">
                <a:solidFill>
                  <a:schemeClr val="tx1"/>
                </a:solidFill>
                <a:latin typeface="Arial" charset="0"/>
                <a:ea typeface="黑体" pitchFamily="2" charset="-122"/>
              </a:defRPr>
            </a:lvl5pPr>
            <a:lvl6pPr marL="2514600" indent="-228600" eaLnBrk="0" fontAlgn="base" hangingPunct="0">
              <a:spcBef>
                <a:spcPct val="0"/>
              </a:spcBef>
              <a:spcAft>
                <a:spcPct val="0"/>
              </a:spcAft>
              <a:defRPr sz="2400" b="1">
                <a:solidFill>
                  <a:schemeClr val="tx1"/>
                </a:solidFill>
                <a:latin typeface="Arial" charset="0"/>
                <a:ea typeface="黑体" pitchFamily="2" charset="-122"/>
              </a:defRPr>
            </a:lvl6pPr>
            <a:lvl7pPr marL="2971800" indent="-228600" eaLnBrk="0" fontAlgn="base" hangingPunct="0">
              <a:spcBef>
                <a:spcPct val="0"/>
              </a:spcBef>
              <a:spcAft>
                <a:spcPct val="0"/>
              </a:spcAft>
              <a:defRPr sz="2400" b="1">
                <a:solidFill>
                  <a:schemeClr val="tx1"/>
                </a:solidFill>
                <a:latin typeface="Arial" charset="0"/>
                <a:ea typeface="黑体" pitchFamily="2" charset="-122"/>
              </a:defRPr>
            </a:lvl7pPr>
            <a:lvl8pPr marL="3429000" indent="-228600" eaLnBrk="0" fontAlgn="base" hangingPunct="0">
              <a:spcBef>
                <a:spcPct val="0"/>
              </a:spcBef>
              <a:spcAft>
                <a:spcPct val="0"/>
              </a:spcAft>
              <a:defRPr sz="2400" b="1">
                <a:solidFill>
                  <a:schemeClr val="tx1"/>
                </a:solidFill>
                <a:latin typeface="Arial" charset="0"/>
                <a:ea typeface="黑体" pitchFamily="2" charset="-122"/>
              </a:defRPr>
            </a:lvl8pPr>
            <a:lvl9pPr marL="3886200" indent="-228600" eaLnBrk="0" fontAlgn="base" hangingPunct="0">
              <a:spcBef>
                <a:spcPct val="0"/>
              </a:spcBef>
              <a:spcAft>
                <a:spcPct val="0"/>
              </a:spcAft>
              <a:defRPr sz="2400" b="1">
                <a:solidFill>
                  <a:schemeClr val="tx1"/>
                </a:solidFill>
                <a:latin typeface="Arial" charset="0"/>
                <a:ea typeface="黑体" pitchFamily="2" charset="-122"/>
              </a:defRPr>
            </a:lvl9pPr>
          </a:lstStyle>
          <a:p>
            <a:pPr>
              <a:defRPr/>
            </a:pPr>
            <a:endParaRPr lang="zh-CN" altLang="en-US" smtClean="0"/>
          </a:p>
        </p:txBody>
      </p:sp>
      <p:sp>
        <p:nvSpPr>
          <p:cNvPr id="4" name="Rectangle 4"/>
          <p:cNvSpPr>
            <a:spLocks noChangeArrowheads="1"/>
          </p:cNvSpPr>
          <p:nvPr/>
        </p:nvSpPr>
        <p:spPr bwMode="gray">
          <a:xfrm>
            <a:off x="0" y="2149475"/>
            <a:ext cx="9144000" cy="24987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黑体" pitchFamily="2" charset="-122"/>
              </a:defRPr>
            </a:lvl1pPr>
            <a:lvl2pPr marL="742950" indent="-285750">
              <a:defRPr sz="2400" b="1">
                <a:solidFill>
                  <a:schemeClr val="tx1"/>
                </a:solidFill>
                <a:latin typeface="Arial" charset="0"/>
                <a:ea typeface="黑体" pitchFamily="2" charset="-122"/>
              </a:defRPr>
            </a:lvl2pPr>
            <a:lvl3pPr marL="1143000" indent="-228600">
              <a:defRPr sz="2400" b="1">
                <a:solidFill>
                  <a:schemeClr val="tx1"/>
                </a:solidFill>
                <a:latin typeface="Arial" charset="0"/>
                <a:ea typeface="黑体" pitchFamily="2" charset="-122"/>
              </a:defRPr>
            </a:lvl3pPr>
            <a:lvl4pPr marL="1600200" indent="-228600">
              <a:defRPr sz="2400" b="1">
                <a:solidFill>
                  <a:schemeClr val="tx1"/>
                </a:solidFill>
                <a:latin typeface="Arial" charset="0"/>
                <a:ea typeface="黑体" pitchFamily="2" charset="-122"/>
              </a:defRPr>
            </a:lvl4pPr>
            <a:lvl5pPr marL="2057400" indent="-228600">
              <a:defRPr sz="2400" b="1">
                <a:solidFill>
                  <a:schemeClr val="tx1"/>
                </a:solidFill>
                <a:latin typeface="Arial" charset="0"/>
                <a:ea typeface="黑体" pitchFamily="2" charset="-122"/>
              </a:defRPr>
            </a:lvl5pPr>
            <a:lvl6pPr marL="2514600" indent="-228600" eaLnBrk="0" fontAlgn="base" hangingPunct="0">
              <a:spcBef>
                <a:spcPct val="0"/>
              </a:spcBef>
              <a:spcAft>
                <a:spcPct val="0"/>
              </a:spcAft>
              <a:defRPr sz="2400" b="1">
                <a:solidFill>
                  <a:schemeClr val="tx1"/>
                </a:solidFill>
                <a:latin typeface="Arial" charset="0"/>
                <a:ea typeface="黑体" pitchFamily="2" charset="-122"/>
              </a:defRPr>
            </a:lvl6pPr>
            <a:lvl7pPr marL="2971800" indent="-228600" eaLnBrk="0" fontAlgn="base" hangingPunct="0">
              <a:spcBef>
                <a:spcPct val="0"/>
              </a:spcBef>
              <a:spcAft>
                <a:spcPct val="0"/>
              </a:spcAft>
              <a:defRPr sz="2400" b="1">
                <a:solidFill>
                  <a:schemeClr val="tx1"/>
                </a:solidFill>
                <a:latin typeface="Arial" charset="0"/>
                <a:ea typeface="黑体" pitchFamily="2" charset="-122"/>
              </a:defRPr>
            </a:lvl7pPr>
            <a:lvl8pPr marL="3429000" indent="-228600" eaLnBrk="0" fontAlgn="base" hangingPunct="0">
              <a:spcBef>
                <a:spcPct val="0"/>
              </a:spcBef>
              <a:spcAft>
                <a:spcPct val="0"/>
              </a:spcAft>
              <a:defRPr sz="2400" b="1">
                <a:solidFill>
                  <a:schemeClr val="tx1"/>
                </a:solidFill>
                <a:latin typeface="Arial" charset="0"/>
                <a:ea typeface="黑体" pitchFamily="2" charset="-122"/>
              </a:defRPr>
            </a:lvl8pPr>
            <a:lvl9pPr marL="3886200" indent="-228600" eaLnBrk="0" fontAlgn="base" hangingPunct="0">
              <a:spcBef>
                <a:spcPct val="0"/>
              </a:spcBef>
              <a:spcAft>
                <a:spcPct val="0"/>
              </a:spcAft>
              <a:defRPr sz="2400" b="1">
                <a:solidFill>
                  <a:schemeClr val="tx1"/>
                </a:solidFill>
                <a:latin typeface="Arial" charset="0"/>
                <a:ea typeface="黑体" pitchFamily="2" charset="-122"/>
              </a:defRPr>
            </a:lvl9pPr>
          </a:lstStyle>
          <a:p>
            <a:pPr>
              <a:defRPr/>
            </a:pPr>
            <a:endParaRPr lang="zh-CN" altLang="en-US" smtClean="0"/>
          </a:p>
        </p:txBody>
      </p:sp>
      <p:sp>
        <p:nvSpPr>
          <p:cNvPr id="5" name="Freeform 5"/>
          <p:cNvSpPr>
            <a:spLocks/>
          </p:cNvSpPr>
          <p:nvPr/>
        </p:nvSpPr>
        <p:spPr bwMode="gray">
          <a:xfrm>
            <a:off x="-9525" y="2138363"/>
            <a:ext cx="8015288" cy="2271712"/>
          </a:xfrm>
          <a:custGeom>
            <a:avLst/>
            <a:gdLst>
              <a:gd name="T0" fmla="*/ 0 w 5049"/>
              <a:gd name="T1" fmla="*/ 0 h 1471"/>
              <a:gd name="T2" fmla="*/ 2147483647 w 5049"/>
              <a:gd name="T3" fmla="*/ 2147483647 h 1471"/>
              <a:gd name="T4" fmla="*/ 2147483647 w 5049"/>
              <a:gd name="T5" fmla="*/ 2147483647 h 1471"/>
              <a:gd name="T6" fmla="*/ 0 w 5049"/>
              <a:gd name="T7" fmla="*/ 2147483647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folHlink">
              <a:alpha val="7294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zh-CN" altLang="en-US"/>
          </a:p>
        </p:txBody>
      </p:sp>
      <p:sp>
        <p:nvSpPr>
          <p:cNvPr id="6" name="AutoShape 6"/>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黑体" pitchFamily="2" charset="-122"/>
              </a:defRPr>
            </a:lvl1pPr>
            <a:lvl2pPr marL="742950" indent="-285750">
              <a:defRPr sz="2400" b="1">
                <a:solidFill>
                  <a:schemeClr val="tx1"/>
                </a:solidFill>
                <a:latin typeface="Arial" charset="0"/>
                <a:ea typeface="黑体" pitchFamily="2" charset="-122"/>
              </a:defRPr>
            </a:lvl2pPr>
            <a:lvl3pPr marL="1143000" indent="-228600">
              <a:defRPr sz="2400" b="1">
                <a:solidFill>
                  <a:schemeClr val="tx1"/>
                </a:solidFill>
                <a:latin typeface="Arial" charset="0"/>
                <a:ea typeface="黑体" pitchFamily="2" charset="-122"/>
              </a:defRPr>
            </a:lvl3pPr>
            <a:lvl4pPr marL="1600200" indent="-228600">
              <a:defRPr sz="2400" b="1">
                <a:solidFill>
                  <a:schemeClr val="tx1"/>
                </a:solidFill>
                <a:latin typeface="Arial" charset="0"/>
                <a:ea typeface="黑体" pitchFamily="2" charset="-122"/>
              </a:defRPr>
            </a:lvl4pPr>
            <a:lvl5pPr marL="2057400" indent="-228600">
              <a:defRPr sz="2400" b="1">
                <a:solidFill>
                  <a:schemeClr val="tx1"/>
                </a:solidFill>
                <a:latin typeface="Arial" charset="0"/>
                <a:ea typeface="黑体" pitchFamily="2" charset="-122"/>
              </a:defRPr>
            </a:lvl5pPr>
            <a:lvl6pPr marL="2514600" indent="-228600" eaLnBrk="0" fontAlgn="base" hangingPunct="0">
              <a:spcBef>
                <a:spcPct val="0"/>
              </a:spcBef>
              <a:spcAft>
                <a:spcPct val="0"/>
              </a:spcAft>
              <a:defRPr sz="2400" b="1">
                <a:solidFill>
                  <a:schemeClr val="tx1"/>
                </a:solidFill>
                <a:latin typeface="Arial" charset="0"/>
                <a:ea typeface="黑体" pitchFamily="2" charset="-122"/>
              </a:defRPr>
            </a:lvl6pPr>
            <a:lvl7pPr marL="2971800" indent="-228600" eaLnBrk="0" fontAlgn="base" hangingPunct="0">
              <a:spcBef>
                <a:spcPct val="0"/>
              </a:spcBef>
              <a:spcAft>
                <a:spcPct val="0"/>
              </a:spcAft>
              <a:defRPr sz="2400" b="1">
                <a:solidFill>
                  <a:schemeClr val="tx1"/>
                </a:solidFill>
                <a:latin typeface="Arial" charset="0"/>
                <a:ea typeface="黑体" pitchFamily="2" charset="-122"/>
              </a:defRPr>
            </a:lvl7pPr>
            <a:lvl8pPr marL="3429000" indent="-228600" eaLnBrk="0" fontAlgn="base" hangingPunct="0">
              <a:spcBef>
                <a:spcPct val="0"/>
              </a:spcBef>
              <a:spcAft>
                <a:spcPct val="0"/>
              </a:spcAft>
              <a:defRPr sz="2400" b="1">
                <a:solidFill>
                  <a:schemeClr val="tx1"/>
                </a:solidFill>
                <a:latin typeface="Arial" charset="0"/>
                <a:ea typeface="黑体" pitchFamily="2" charset="-122"/>
              </a:defRPr>
            </a:lvl8pPr>
            <a:lvl9pPr marL="3886200" indent="-228600" eaLnBrk="0" fontAlgn="base" hangingPunct="0">
              <a:spcBef>
                <a:spcPct val="0"/>
              </a:spcBef>
              <a:spcAft>
                <a:spcPct val="0"/>
              </a:spcAft>
              <a:defRPr sz="2400" b="1">
                <a:solidFill>
                  <a:schemeClr val="tx1"/>
                </a:solidFill>
                <a:latin typeface="Arial" charset="0"/>
                <a:ea typeface="黑体" pitchFamily="2" charset="-122"/>
              </a:defRPr>
            </a:lvl9pPr>
          </a:lstStyle>
          <a:p>
            <a:pPr>
              <a:defRPr/>
            </a:pPr>
            <a:endParaRPr lang="zh-CN" altLang="en-US" smtClean="0"/>
          </a:p>
        </p:txBody>
      </p:sp>
      <p:sp>
        <p:nvSpPr>
          <p:cNvPr id="7" name="AutoShape 7"/>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黑体" pitchFamily="2" charset="-122"/>
              </a:defRPr>
            </a:lvl1pPr>
            <a:lvl2pPr marL="742950" indent="-285750">
              <a:defRPr sz="2400" b="1">
                <a:solidFill>
                  <a:schemeClr val="tx1"/>
                </a:solidFill>
                <a:latin typeface="Arial" charset="0"/>
                <a:ea typeface="黑体" pitchFamily="2" charset="-122"/>
              </a:defRPr>
            </a:lvl2pPr>
            <a:lvl3pPr marL="1143000" indent="-228600">
              <a:defRPr sz="2400" b="1">
                <a:solidFill>
                  <a:schemeClr val="tx1"/>
                </a:solidFill>
                <a:latin typeface="Arial" charset="0"/>
                <a:ea typeface="黑体" pitchFamily="2" charset="-122"/>
              </a:defRPr>
            </a:lvl3pPr>
            <a:lvl4pPr marL="1600200" indent="-228600">
              <a:defRPr sz="2400" b="1">
                <a:solidFill>
                  <a:schemeClr val="tx1"/>
                </a:solidFill>
                <a:latin typeface="Arial" charset="0"/>
                <a:ea typeface="黑体" pitchFamily="2" charset="-122"/>
              </a:defRPr>
            </a:lvl4pPr>
            <a:lvl5pPr marL="2057400" indent="-228600">
              <a:defRPr sz="2400" b="1">
                <a:solidFill>
                  <a:schemeClr val="tx1"/>
                </a:solidFill>
                <a:latin typeface="Arial" charset="0"/>
                <a:ea typeface="黑体" pitchFamily="2" charset="-122"/>
              </a:defRPr>
            </a:lvl5pPr>
            <a:lvl6pPr marL="2514600" indent="-228600" eaLnBrk="0" fontAlgn="base" hangingPunct="0">
              <a:spcBef>
                <a:spcPct val="0"/>
              </a:spcBef>
              <a:spcAft>
                <a:spcPct val="0"/>
              </a:spcAft>
              <a:defRPr sz="2400" b="1">
                <a:solidFill>
                  <a:schemeClr val="tx1"/>
                </a:solidFill>
                <a:latin typeface="Arial" charset="0"/>
                <a:ea typeface="黑体" pitchFamily="2" charset="-122"/>
              </a:defRPr>
            </a:lvl6pPr>
            <a:lvl7pPr marL="2971800" indent="-228600" eaLnBrk="0" fontAlgn="base" hangingPunct="0">
              <a:spcBef>
                <a:spcPct val="0"/>
              </a:spcBef>
              <a:spcAft>
                <a:spcPct val="0"/>
              </a:spcAft>
              <a:defRPr sz="2400" b="1">
                <a:solidFill>
                  <a:schemeClr val="tx1"/>
                </a:solidFill>
                <a:latin typeface="Arial" charset="0"/>
                <a:ea typeface="黑体" pitchFamily="2" charset="-122"/>
              </a:defRPr>
            </a:lvl7pPr>
            <a:lvl8pPr marL="3429000" indent="-228600" eaLnBrk="0" fontAlgn="base" hangingPunct="0">
              <a:spcBef>
                <a:spcPct val="0"/>
              </a:spcBef>
              <a:spcAft>
                <a:spcPct val="0"/>
              </a:spcAft>
              <a:defRPr sz="2400" b="1">
                <a:solidFill>
                  <a:schemeClr val="tx1"/>
                </a:solidFill>
                <a:latin typeface="Arial" charset="0"/>
                <a:ea typeface="黑体" pitchFamily="2" charset="-122"/>
              </a:defRPr>
            </a:lvl8pPr>
            <a:lvl9pPr marL="3886200" indent="-228600" eaLnBrk="0" fontAlgn="base" hangingPunct="0">
              <a:spcBef>
                <a:spcPct val="0"/>
              </a:spcBef>
              <a:spcAft>
                <a:spcPct val="0"/>
              </a:spcAft>
              <a:defRPr sz="2400" b="1">
                <a:solidFill>
                  <a:schemeClr val="tx1"/>
                </a:solidFill>
                <a:latin typeface="Arial" charset="0"/>
                <a:ea typeface="黑体" pitchFamily="2" charset="-122"/>
              </a:defRPr>
            </a:lvl9pPr>
          </a:lstStyle>
          <a:p>
            <a:pPr>
              <a:defRPr/>
            </a:pPr>
            <a:endParaRPr lang="zh-CN" altLang="en-US" smtClean="0"/>
          </a:p>
        </p:txBody>
      </p:sp>
      <p:sp>
        <p:nvSpPr>
          <p:cNvPr id="8" name="AutoShape 8"/>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黑体" pitchFamily="2" charset="-122"/>
              </a:defRPr>
            </a:lvl1pPr>
            <a:lvl2pPr marL="742950" indent="-285750">
              <a:defRPr sz="2400" b="1">
                <a:solidFill>
                  <a:schemeClr val="tx1"/>
                </a:solidFill>
                <a:latin typeface="Arial" charset="0"/>
                <a:ea typeface="黑体" pitchFamily="2" charset="-122"/>
              </a:defRPr>
            </a:lvl2pPr>
            <a:lvl3pPr marL="1143000" indent="-228600">
              <a:defRPr sz="2400" b="1">
                <a:solidFill>
                  <a:schemeClr val="tx1"/>
                </a:solidFill>
                <a:latin typeface="Arial" charset="0"/>
                <a:ea typeface="黑体" pitchFamily="2" charset="-122"/>
              </a:defRPr>
            </a:lvl3pPr>
            <a:lvl4pPr marL="1600200" indent="-228600">
              <a:defRPr sz="2400" b="1">
                <a:solidFill>
                  <a:schemeClr val="tx1"/>
                </a:solidFill>
                <a:latin typeface="Arial" charset="0"/>
                <a:ea typeface="黑体" pitchFamily="2" charset="-122"/>
              </a:defRPr>
            </a:lvl4pPr>
            <a:lvl5pPr marL="2057400" indent="-228600">
              <a:defRPr sz="2400" b="1">
                <a:solidFill>
                  <a:schemeClr val="tx1"/>
                </a:solidFill>
                <a:latin typeface="Arial" charset="0"/>
                <a:ea typeface="黑体" pitchFamily="2" charset="-122"/>
              </a:defRPr>
            </a:lvl5pPr>
            <a:lvl6pPr marL="2514600" indent="-228600" eaLnBrk="0" fontAlgn="base" hangingPunct="0">
              <a:spcBef>
                <a:spcPct val="0"/>
              </a:spcBef>
              <a:spcAft>
                <a:spcPct val="0"/>
              </a:spcAft>
              <a:defRPr sz="2400" b="1">
                <a:solidFill>
                  <a:schemeClr val="tx1"/>
                </a:solidFill>
                <a:latin typeface="Arial" charset="0"/>
                <a:ea typeface="黑体" pitchFamily="2" charset="-122"/>
              </a:defRPr>
            </a:lvl6pPr>
            <a:lvl7pPr marL="2971800" indent="-228600" eaLnBrk="0" fontAlgn="base" hangingPunct="0">
              <a:spcBef>
                <a:spcPct val="0"/>
              </a:spcBef>
              <a:spcAft>
                <a:spcPct val="0"/>
              </a:spcAft>
              <a:defRPr sz="2400" b="1">
                <a:solidFill>
                  <a:schemeClr val="tx1"/>
                </a:solidFill>
                <a:latin typeface="Arial" charset="0"/>
                <a:ea typeface="黑体" pitchFamily="2" charset="-122"/>
              </a:defRPr>
            </a:lvl7pPr>
            <a:lvl8pPr marL="3429000" indent="-228600" eaLnBrk="0" fontAlgn="base" hangingPunct="0">
              <a:spcBef>
                <a:spcPct val="0"/>
              </a:spcBef>
              <a:spcAft>
                <a:spcPct val="0"/>
              </a:spcAft>
              <a:defRPr sz="2400" b="1">
                <a:solidFill>
                  <a:schemeClr val="tx1"/>
                </a:solidFill>
                <a:latin typeface="Arial" charset="0"/>
                <a:ea typeface="黑体" pitchFamily="2" charset="-122"/>
              </a:defRPr>
            </a:lvl8pPr>
            <a:lvl9pPr marL="3886200" indent="-228600" eaLnBrk="0" fontAlgn="base" hangingPunct="0">
              <a:spcBef>
                <a:spcPct val="0"/>
              </a:spcBef>
              <a:spcAft>
                <a:spcPct val="0"/>
              </a:spcAft>
              <a:defRPr sz="2400" b="1">
                <a:solidFill>
                  <a:schemeClr val="tx1"/>
                </a:solidFill>
                <a:latin typeface="Arial" charset="0"/>
                <a:ea typeface="黑体" pitchFamily="2" charset="-122"/>
              </a:defRPr>
            </a:lvl9pPr>
          </a:lstStyle>
          <a:p>
            <a:pPr>
              <a:defRPr/>
            </a:pPr>
            <a:endParaRPr lang="zh-CN" altLang="en-US" smtClean="0"/>
          </a:p>
        </p:txBody>
      </p:sp>
      <p:grpSp>
        <p:nvGrpSpPr>
          <p:cNvPr id="9" name="Group 15"/>
          <p:cNvGrpSpPr>
            <a:grpSpLocks/>
          </p:cNvGrpSpPr>
          <p:nvPr/>
        </p:nvGrpSpPr>
        <p:grpSpPr bwMode="auto">
          <a:xfrm>
            <a:off x="190500" y="2324100"/>
            <a:ext cx="3276600" cy="3314700"/>
            <a:chOff x="120" y="1464"/>
            <a:chExt cx="2064" cy="2088"/>
          </a:xfrm>
        </p:grpSpPr>
        <p:sp>
          <p:nvSpPr>
            <p:cNvPr id="10" name="AutoShape 16" descr="gdd01"/>
            <p:cNvSpPr>
              <a:spLocks noChangeArrowheads="1"/>
            </p:cNvSpPr>
            <p:nvPr userDrawn="1"/>
          </p:nvSpPr>
          <p:spPr bwMode="gray">
            <a:xfrm>
              <a:off x="120" y="1992"/>
              <a:ext cx="1104" cy="1008"/>
            </a:xfrm>
            <a:prstGeom prst="hexagon">
              <a:avLst>
                <a:gd name="adj" fmla="val 2738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sz="2400" b="1">
                  <a:solidFill>
                    <a:schemeClr val="tx1"/>
                  </a:solidFill>
                  <a:latin typeface="Arial" charset="0"/>
                  <a:ea typeface="黑体" pitchFamily="2" charset="-122"/>
                </a:defRPr>
              </a:lvl1pPr>
              <a:lvl2pPr marL="742950" indent="-285750">
                <a:defRPr sz="2400" b="1">
                  <a:solidFill>
                    <a:schemeClr val="tx1"/>
                  </a:solidFill>
                  <a:latin typeface="Arial" charset="0"/>
                  <a:ea typeface="黑体" pitchFamily="2" charset="-122"/>
                </a:defRPr>
              </a:lvl2pPr>
              <a:lvl3pPr marL="1143000" indent="-228600">
                <a:defRPr sz="2400" b="1">
                  <a:solidFill>
                    <a:schemeClr val="tx1"/>
                  </a:solidFill>
                  <a:latin typeface="Arial" charset="0"/>
                  <a:ea typeface="黑体" pitchFamily="2" charset="-122"/>
                </a:defRPr>
              </a:lvl3pPr>
              <a:lvl4pPr marL="1600200" indent="-228600">
                <a:defRPr sz="2400" b="1">
                  <a:solidFill>
                    <a:schemeClr val="tx1"/>
                  </a:solidFill>
                  <a:latin typeface="Arial" charset="0"/>
                  <a:ea typeface="黑体" pitchFamily="2" charset="-122"/>
                </a:defRPr>
              </a:lvl4pPr>
              <a:lvl5pPr marL="2057400" indent="-228600">
                <a:defRPr sz="2400" b="1">
                  <a:solidFill>
                    <a:schemeClr val="tx1"/>
                  </a:solidFill>
                  <a:latin typeface="Arial" charset="0"/>
                  <a:ea typeface="黑体" pitchFamily="2" charset="-122"/>
                </a:defRPr>
              </a:lvl5pPr>
              <a:lvl6pPr marL="2514600" indent="-228600" eaLnBrk="0" fontAlgn="base" hangingPunct="0">
                <a:spcBef>
                  <a:spcPct val="0"/>
                </a:spcBef>
                <a:spcAft>
                  <a:spcPct val="0"/>
                </a:spcAft>
                <a:defRPr sz="2400" b="1">
                  <a:solidFill>
                    <a:schemeClr val="tx1"/>
                  </a:solidFill>
                  <a:latin typeface="Arial" charset="0"/>
                  <a:ea typeface="黑体" pitchFamily="2" charset="-122"/>
                </a:defRPr>
              </a:lvl6pPr>
              <a:lvl7pPr marL="2971800" indent="-228600" eaLnBrk="0" fontAlgn="base" hangingPunct="0">
                <a:spcBef>
                  <a:spcPct val="0"/>
                </a:spcBef>
                <a:spcAft>
                  <a:spcPct val="0"/>
                </a:spcAft>
                <a:defRPr sz="2400" b="1">
                  <a:solidFill>
                    <a:schemeClr val="tx1"/>
                  </a:solidFill>
                  <a:latin typeface="Arial" charset="0"/>
                  <a:ea typeface="黑体" pitchFamily="2" charset="-122"/>
                </a:defRPr>
              </a:lvl7pPr>
              <a:lvl8pPr marL="3429000" indent="-228600" eaLnBrk="0" fontAlgn="base" hangingPunct="0">
                <a:spcBef>
                  <a:spcPct val="0"/>
                </a:spcBef>
                <a:spcAft>
                  <a:spcPct val="0"/>
                </a:spcAft>
                <a:defRPr sz="2400" b="1">
                  <a:solidFill>
                    <a:schemeClr val="tx1"/>
                  </a:solidFill>
                  <a:latin typeface="Arial" charset="0"/>
                  <a:ea typeface="黑体" pitchFamily="2" charset="-122"/>
                </a:defRPr>
              </a:lvl8pPr>
              <a:lvl9pPr marL="3886200" indent="-228600" eaLnBrk="0" fontAlgn="base" hangingPunct="0">
                <a:spcBef>
                  <a:spcPct val="0"/>
                </a:spcBef>
                <a:spcAft>
                  <a:spcPct val="0"/>
                </a:spcAft>
                <a:defRPr sz="2400" b="1">
                  <a:solidFill>
                    <a:schemeClr val="tx1"/>
                  </a:solidFill>
                  <a:latin typeface="Arial" charset="0"/>
                  <a:ea typeface="黑体" pitchFamily="2" charset="-122"/>
                </a:defRPr>
              </a:lvl9pPr>
            </a:lstStyle>
            <a:p>
              <a:pPr algn="ctr">
                <a:defRPr/>
              </a:pPr>
              <a:endParaRPr lang="ko-KR" altLang="en-US" sz="1800" b="0" smtClean="0">
                <a:latin typeface="Times New Roman" pitchFamily="18" charset="0"/>
                <a:ea typeface="Gulim" pitchFamily="34" charset="-127"/>
              </a:endParaRPr>
            </a:p>
          </p:txBody>
        </p:sp>
        <p:sp>
          <p:nvSpPr>
            <p:cNvPr id="11" name="AutoShape 17" descr="gdd04"/>
            <p:cNvSpPr>
              <a:spLocks noChangeArrowheads="1"/>
            </p:cNvSpPr>
            <p:nvPr userDrawn="1"/>
          </p:nvSpPr>
          <p:spPr bwMode="gray">
            <a:xfrm>
              <a:off x="1032" y="1464"/>
              <a:ext cx="1152" cy="1008"/>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sz="2400" b="1">
                  <a:solidFill>
                    <a:schemeClr val="tx1"/>
                  </a:solidFill>
                  <a:latin typeface="Arial" charset="0"/>
                  <a:ea typeface="黑体" pitchFamily="2" charset="-122"/>
                </a:defRPr>
              </a:lvl1pPr>
              <a:lvl2pPr marL="742950" indent="-285750">
                <a:defRPr sz="2400" b="1">
                  <a:solidFill>
                    <a:schemeClr val="tx1"/>
                  </a:solidFill>
                  <a:latin typeface="Arial" charset="0"/>
                  <a:ea typeface="黑体" pitchFamily="2" charset="-122"/>
                </a:defRPr>
              </a:lvl2pPr>
              <a:lvl3pPr marL="1143000" indent="-228600">
                <a:defRPr sz="2400" b="1">
                  <a:solidFill>
                    <a:schemeClr val="tx1"/>
                  </a:solidFill>
                  <a:latin typeface="Arial" charset="0"/>
                  <a:ea typeface="黑体" pitchFamily="2" charset="-122"/>
                </a:defRPr>
              </a:lvl3pPr>
              <a:lvl4pPr marL="1600200" indent="-228600">
                <a:defRPr sz="2400" b="1">
                  <a:solidFill>
                    <a:schemeClr val="tx1"/>
                  </a:solidFill>
                  <a:latin typeface="Arial" charset="0"/>
                  <a:ea typeface="黑体" pitchFamily="2" charset="-122"/>
                </a:defRPr>
              </a:lvl4pPr>
              <a:lvl5pPr marL="2057400" indent="-228600">
                <a:defRPr sz="2400" b="1">
                  <a:solidFill>
                    <a:schemeClr val="tx1"/>
                  </a:solidFill>
                  <a:latin typeface="Arial" charset="0"/>
                  <a:ea typeface="黑体" pitchFamily="2" charset="-122"/>
                </a:defRPr>
              </a:lvl5pPr>
              <a:lvl6pPr marL="2514600" indent="-228600" eaLnBrk="0" fontAlgn="base" hangingPunct="0">
                <a:spcBef>
                  <a:spcPct val="0"/>
                </a:spcBef>
                <a:spcAft>
                  <a:spcPct val="0"/>
                </a:spcAft>
                <a:defRPr sz="2400" b="1">
                  <a:solidFill>
                    <a:schemeClr val="tx1"/>
                  </a:solidFill>
                  <a:latin typeface="Arial" charset="0"/>
                  <a:ea typeface="黑体" pitchFamily="2" charset="-122"/>
                </a:defRPr>
              </a:lvl6pPr>
              <a:lvl7pPr marL="2971800" indent="-228600" eaLnBrk="0" fontAlgn="base" hangingPunct="0">
                <a:spcBef>
                  <a:spcPct val="0"/>
                </a:spcBef>
                <a:spcAft>
                  <a:spcPct val="0"/>
                </a:spcAft>
                <a:defRPr sz="2400" b="1">
                  <a:solidFill>
                    <a:schemeClr val="tx1"/>
                  </a:solidFill>
                  <a:latin typeface="Arial" charset="0"/>
                  <a:ea typeface="黑体" pitchFamily="2" charset="-122"/>
                </a:defRPr>
              </a:lvl7pPr>
              <a:lvl8pPr marL="3429000" indent="-228600" eaLnBrk="0" fontAlgn="base" hangingPunct="0">
                <a:spcBef>
                  <a:spcPct val="0"/>
                </a:spcBef>
                <a:spcAft>
                  <a:spcPct val="0"/>
                </a:spcAft>
                <a:defRPr sz="2400" b="1">
                  <a:solidFill>
                    <a:schemeClr val="tx1"/>
                  </a:solidFill>
                  <a:latin typeface="Arial" charset="0"/>
                  <a:ea typeface="黑体" pitchFamily="2" charset="-122"/>
                </a:defRPr>
              </a:lvl8pPr>
              <a:lvl9pPr marL="3886200" indent="-228600" eaLnBrk="0" fontAlgn="base" hangingPunct="0">
                <a:spcBef>
                  <a:spcPct val="0"/>
                </a:spcBef>
                <a:spcAft>
                  <a:spcPct val="0"/>
                </a:spcAft>
                <a:defRPr sz="2400" b="1">
                  <a:solidFill>
                    <a:schemeClr val="tx1"/>
                  </a:solidFill>
                  <a:latin typeface="Arial" charset="0"/>
                  <a:ea typeface="黑体" pitchFamily="2" charset="-122"/>
                </a:defRPr>
              </a:lvl9pPr>
            </a:lstStyle>
            <a:p>
              <a:pPr algn="ctr">
                <a:defRPr/>
              </a:pPr>
              <a:endParaRPr lang="ko-KR" altLang="en-US" sz="1800" b="0" smtClean="0">
                <a:latin typeface="Times New Roman" pitchFamily="18" charset="0"/>
                <a:ea typeface="Gulim" pitchFamily="34" charset="-127"/>
              </a:endParaRPr>
            </a:p>
          </p:txBody>
        </p:sp>
        <p:sp>
          <p:nvSpPr>
            <p:cNvPr id="12" name="AutoShape 18" descr="gdd03"/>
            <p:cNvSpPr>
              <a:spLocks noChangeArrowheads="1"/>
            </p:cNvSpPr>
            <p:nvPr userDrawn="1"/>
          </p:nvSpPr>
          <p:spPr bwMode="gray">
            <a:xfrm>
              <a:off x="1008" y="2544"/>
              <a:ext cx="1152" cy="1008"/>
            </a:xfrm>
            <a:prstGeom prst="hexagon">
              <a:avLst>
                <a:gd name="adj" fmla="val 28571"/>
                <a:gd name="vf" fmla="val 115470"/>
              </a:avLst>
            </a:prstGeom>
            <a:blipFill dpi="0" rotWithShape="1">
              <a:blip r:embed="rId5"/>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sz="2400" b="1">
                  <a:solidFill>
                    <a:schemeClr val="tx1"/>
                  </a:solidFill>
                  <a:latin typeface="Arial" charset="0"/>
                  <a:ea typeface="黑体" pitchFamily="2" charset="-122"/>
                </a:defRPr>
              </a:lvl1pPr>
              <a:lvl2pPr marL="742950" indent="-285750">
                <a:defRPr sz="2400" b="1">
                  <a:solidFill>
                    <a:schemeClr val="tx1"/>
                  </a:solidFill>
                  <a:latin typeface="Arial" charset="0"/>
                  <a:ea typeface="黑体" pitchFamily="2" charset="-122"/>
                </a:defRPr>
              </a:lvl2pPr>
              <a:lvl3pPr marL="1143000" indent="-228600">
                <a:defRPr sz="2400" b="1">
                  <a:solidFill>
                    <a:schemeClr val="tx1"/>
                  </a:solidFill>
                  <a:latin typeface="Arial" charset="0"/>
                  <a:ea typeface="黑体" pitchFamily="2" charset="-122"/>
                </a:defRPr>
              </a:lvl3pPr>
              <a:lvl4pPr marL="1600200" indent="-228600">
                <a:defRPr sz="2400" b="1">
                  <a:solidFill>
                    <a:schemeClr val="tx1"/>
                  </a:solidFill>
                  <a:latin typeface="Arial" charset="0"/>
                  <a:ea typeface="黑体" pitchFamily="2" charset="-122"/>
                </a:defRPr>
              </a:lvl4pPr>
              <a:lvl5pPr marL="2057400" indent="-228600">
                <a:defRPr sz="2400" b="1">
                  <a:solidFill>
                    <a:schemeClr val="tx1"/>
                  </a:solidFill>
                  <a:latin typeface="Arial" charset="0"/>
                  <a:ea typeface="黑体" pitchFamily="2" charset="-122"/>
                </a:defRPr>
              </a:lvl5pPr>
              <a:lvl6pPr marL="2514600" indent="-228600" eaLnBrk="0" fontAlgn="base" hangingPunct="0">
                <a:spcBef>
                  <a:spcPct val="0"/>
                </a:spcBef>
                <a:spcAft>
                  <a:spcPct val="0"/>
                </a:spcAft>
                <a:defRPr sz="2400" b="1">
                  <a:solidFill>
                    <a:schemeClr val="tx1"/>
                  </a:solidFill>
                  <a:latin typeface="Arial" charset="0"/>
                  <a:ea typeface="黑体" pitchFamily="2" charset="-122"/>
                </a:defRPr>
              </a:lvl6pPr>
              <a:lvl7pPr marL="2971800" indent="-228600" eaLnBrk="0" fontAlgn="base" hangingPunct="0">
                <a:spcBef>
                  <a:spcPct val="0"/>
                </a:spcBef>
                <a:spcAft>
                  <a:spcPct val="0"/>
                </a:spcAft>
                <a:defRPr sz="2400" b="1">
                  <a:solidFill>
                    <a:schemeClr val="tx1"/>
                  </a:solidFill>
                  <a:latin typeface="Arial" charset="0"/>
                  <a:ea typeface="黑体" pitchFamily="2" charset="-122"/>
                </a:defRPr>
              </a:lvl7pPr>
              <a:lvl8pPr marL="3429000" indent="-228600" eaLnBrk="0" fontAlgn="base" hangingPunct="0">
                <a:spcBef>
                  <a:spcPct val="0"/>
                </a:spcBef>
                <a:spcAft>
                  <a:spcPct val="0"/>
                </a:spcAft>
                <a:defRPr sz="2400" b="1">
                  <a:solidFill>
                    <a:schemeClr val="tx1"/>
                  </a:solidFill>
                  <a:latin typeface="Arial" charset="0"/>
                  <a:ea typeface="黑体" pitchFamily="2" charset="-122"/>
                </a:defRPr>
              </a:lvl8pPr>
              <a:lvl9pPr marL="3886200" indent="-228600" eaLnBrk="0" fontAlgn="base" hangingPunct="0">
                <a:spcBef>
                  <a:spcPct val="0"/>
                </a:spcBef>
                <a:spcAft>
                  <a:spcPct val="0"/>
                </a:spcAft>
                <a:defRPr sz="2400" b="1">
                  <a:solidFill>
                    <a:schemeClr val="tx1"/>
                  </a:solidFill>
                  <a:latin typeface="Arial" charset="0"/>
                  <a:ea typeface="黑体" pitchFamily="2" charset="-122"/>
                </a:defRPr>
              </a:lvl9pPr>
            </a:lstStyle>
            <a:p>
              <a:pPr algn="ctr">
                <a:defRPr/>
              </a:pPr>
              <a:endParaRPr lang="ko-KR" altLang="en-US" sz="1800" b="0" smtClean="0">
                <a:latin typeface="Times New Roman" pitchFamily="18" charset="0"/>
                <a:ea typeface="Gulim" pitchFamily="34" charset="-127"/>
              </a:endParaRPr>
            </a:p>
          </p:txBody>
        </p:sp>
      </p:grpSp>
      <p:graphicFrame>
        <p:nvGraphicFramePr>
          <p:cNvPr id="13" name="Object 19"/>
          <p:cNvGraphicFramePr>
            <a:graphicFrameLocks noChangeAspect="1"/>
          </p:cNvGraphicFramePr>
          <p:nvPr userDrawn="1"/>
        </p:nvGraphicFramePr>
        <p:xfrm>
          <a:off x="1143000" y="1371600"/>
          <a:ext cx="6762750" cy="647700"/>
        </p:xfrm>
        <a:graphic>
          <a:graphicData uri="http://schemas.openxmlformats.org/presentationml/2006/ole">
            <mc:AlternateContent xmlns:mc="http://schemas.openxmlformats.org/markup-compatibility/2006">
              <mc:Choice xmlns:v="urn:schemas-microsoft-com:vml" Requires="v">
                <p:oleObj spid="_x0000_s163918" name="Image" r:id="rId6" imgW="11123810" imgH="1066291" progId="Photoshop.Image.7">
                  <p:embed/>
                </p:oleObj>
              </mc:Choice>
              <mc:Fallback>
                <p:oleObj name="Image" r:id="rId6" imgW="11123810" imgH="1066291" progId="Photoshop.Image.7">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1371600"/>
                        <a:ext cx="67627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20"/>
          <p:cNvGraphicFramePr>
            <a:graphicFrameLocks noChangeAspect="1"/>
          </p:cNvGraphicFramePr>
          <p:nvPr userDrawn="1"/>
        </p:nvGraphicFramePr>
        <p:xfrm>
          <a:off x="3429000" y="3581400"/>
          <a:ext cx="4419600" cy="269875"/>
        </p:xfrm>
        <a:graphic>
          <a:graphicData uri="http://schemas.openxmlformats.org/presentationml/2006/ole">
            <mc:AlternateContent xmlns:mc="http://schemas.openxmlformats.org/markup-compatibility/2006">
              <mc:Choice xmlns:v="urn:schemas-microsoft-com:vml" Requires="v">
                <p:oleObj spid="_x0000_s163919" name="Image" r:id="rId8" imgW="7720635" imgH="469841" progId="Photoshop.Image.7">
                  <p:embed/>
                </p:oleObj>
              </mc:Choice>
              <mc:Fallback>
                <p:oleObj name="Image" r:id="rId8" imgW="7720635" imgH="469841" progId="Photoshop.Image.7">
                  <p:embed/>
                  <p:pic>
                    <p:nvPicPr>
                      <p:cNvPr id="0" name=""/>
                      <p:cNvPicPr>
                        <a:picLocks noChangeAspect="1" noChangeArrowheads="1"/>
                      </p:cNvPicPr>
                      <p:nvPr/>
                    </p:nvPicPr>
                    <p:blipFill>
                      <a:blip r:embed="rId9">
                        <a:clrChange>
                          <a:clrFrom>
                            <a:srgbClr val="8DA1B2"/>
                          </a:clrFrom>
                          <a:clrTo>
                            <a:srgbClr val="8DA1B2">
                              <a:alpha val="0"/>
                            </a:srgbClr>
                          </a:clrTo>
                        </a:clrChange>
                        <a:extLst>
                          <a:ext uri="{28A0092B-C50C-407E-A947-70E740481C1C}">
                            <a14:useLocalDpi xmlns:a14="http://schemas.microsoft.com/office/drawing/2010/main" val="0"/>
                          </a:ext>
                        </a:extLst>
                      </a:blip>
                      <a:srcRect/>
                      <a:stretch>
                        <a:fillRect/>
                      </a:stretch>
                    </p:blipFill>
                    <p:spPr bwMode="auto">
                      <a:xfrm>
                        <a:off x="3429000" y="3581400"/>
                        <a:ext cx="4419600" cy="2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5" name="Picture 21" descr="hdulogo"/>
          <p:cNvPicPr>
            <a:picLocks noChangeAspect="1" noChangeArrowheads="1"/>
          </p:cNvPicPr>
          <p:nvPr userDrawn="1"/>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6383338"/>
            <a:ext cx="190500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 name="Object 22"/>
          <p:cNvGraphicFramePr>
            <a:graphicFrameLocks noChangeAspect="1"/>
          </p:cNvGraphicFramePr>
          <p:nvPr userDrawn="1"/>
        </p:nvGraphicFramePr>
        <p:xfrm>
          <a:off x="3563938" y="2238375"/>
          <a:ext cx="1655762" cy="757238"/>
        </p:xfrm>
        <a:graphic>
          <a:graphicData uri="http://schemas.openxmlformats.org/presentationml/2006/ole">
            <mc:AlternateContent xmlns:mc="http://schemas.openxmlformats.org/markup-compatibility/2006">
              <mc:Choice xmlns:v="urn:schemas-microsoft-com:vml" Requires="v">
                <p:oleObj spid="_x0000_s163920" name="Image" r:id="rId11" imgW="1498413" imgH="685472" progId="Photoshop.Image.7">
                  <p:embed/>
                </p:oleObj>
              </mc:Choice>
              <mc:Fallback>
                <p:oleObj name="Image" r:id="rId11" imgW="1498413" imgH="685472" progId="Photoshop.Image.7">
                  <p:embed/>
                  <p:pic>
                    <p:nvPicPr>
                      <p:cNvPr id="0" name=""/>
                      <p:cNvPicPr>
                        <a:picLocks noChangeAspect="1" noChangeArrowheads="1"/>
                      </p:cNvPicPr>
                      <p:nvPr/>
                    </p:nvPicPr>
                    <p:blipFill>
                      <a:blip r:embed="rId12">
                        <a:clrChange>
                          <a:clrFrom>
                            <a:srgbClr val="7592AB"/>
                          </a:clrFrom>
                          <a:clrTo>
                            <a:srgbClr val="7592AB">
                              <a:alpha val="0"/>
                            </a:srgbClr>
                          </a:clrTo>
                        </a:clrChange>
                        <a:extLst>
                          <a:ext uri="{28A0092B-C50C-407E-A947-70E740481C1C}">
                            <a14:useLocalDpi xmlns:a14="http://schemas.microsoft.com/office/drawing/2010/main" val="0"/>
                          </a:ext>
                        </a:extLst>
                      </a:blip>
                      <a:srcRect/>
                      <a:stretch>
                        <a:fillRect/>
                      </a:stretch>
                    </p:blipFill>
                    <p:spPr bwMode="auto">
                      <a:xfrm>
                        <a:off x="3563938" y="2238375"/>
                        <a:ext cx="1655762" cy="75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23"/>
          <p:cNvGraphicFramePr>
            <a:graphicFrameLocks noChangeAspect="1"/>
          </p:cNvGraphicFramePr>
          <p:nvPr userDrawn="1"/>
        </p:nvGraphicFramePr>
        <p:xfrm>
          <a:off x="3563938" y="2924175"/>
          <a:ext cx="4394200" cy="584200"/>
        </p:xfrm>
        <a:graphic>
          <a:graphicData uri="http://schemas.openxmlformats.org/presentationml/2006/ole">
            <mc:AlternateContent xmlns:mc="http://schemas.openxmlformats.org/markup-compatibility/2006">
              <mc:Choice xmlns:v="urn:schemas-microsoft-com:vml" Requires="v">
                <p:oleObj spid="_x0000_s163921" name="Image" r:id="rId13" imgW="4393651" imgH="583921" progId="Photoshop.Image.7">
                  <p:embed/>
                </p:oleObj>
              </mc:Choice>
              <mc:Fallback>
                <p:oleObj name="Image" r:id="rId13" imgW="4393651" imgH="583921" progId="Photoshop.Image.7">
                  <p:embed/>
                  <p:pic>
                    <p:nvPicPr>
                      <p:cNvPr id="0" name=""/>
                      <p:cNvPicPr>
                        <a:picLocks noChangeAspect="1" noChangeArrowheads="1"/>
                      </p:cNvPicPr>
                      <p:nvPr/>
                    </p:nvPicPr>
                    <p:blipFill>
                      <a:blip r:embed="rId14">
                        <a:clrChange>
                          <a:clrFrom>
                            <a:srgbClr val="7592AB"/>
                          </a:clrFrom>
                          <a:clrTo>
                            <a:srgbClr val="7592AB">
                              <a:alpha val="0"/>
                            </a:srgbClr>
                          </a:clrTo>
                        </a:clrChange>
                        <a:extLst>
                          <a:ext uri="{28A0092B-C50C-407E-A947-70E740481C1C}">
                            <a14:useLocalDpi xmlns:a14="http://schemas.microsoft.com/office/drawing/2010/main" val="0"/>
                          </a:ext>
                        </a:extLst>
                      </a:blip>
                      <a:srcRect/>
                      <a:stretch>
                        <a:fillRect/>
                      </a:stretch>
                    </p:blipFill>
                    <p:spPr bwMode="auto">
                      <a:xfrm>
                        <a:off x="3563938" y="2924175"/>
                        <a:ext cx="43942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813264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12"/>
          <p:cNvSpPr>
            <a:spLocks noGrp="1" noChangeArrowheads="1"/>
          </p:cNvSpPr>
          <p:nvPr>
            <p:ph type="sldNum" sz="quarter" idx="11"/>
          </p:nvPr>
        </p:nvSpPr>
        <p:spPr>
          <a:ln/>
        </p:spPr>
        <p:txBody>
          <a:bodyPr/>
          <a:lstStyle>
            <a:lvl1pPr>
              <a:defRPr/>
            </a:lvl1pPr>
          </a:lstStyle>
          <a:p>
            <a:fld id="{1BA40AE6-21C0-4ECC-8A34-D7297F0FB787}" type="slidenum">
              <a:rPr lang="en-US" altLang="zh-CN"/>
              <a:pPr/>
              <a:t>‹#›</a:t>
            </a:fld>
            <a:endParaRPr lang="en-US" altLang="zh-CN"/>
          </a:p>
        </p:txBody>
      </p:sp>
    </p:spTree>
    <p:extLst>
      <p:ext uri="{BB962C8B-B14F-4D97-AF65-F5344CB8AC3E}">
        <p14:creationId xmlns:p14="http://schemas.microsoft.com/office/powerpoint/2010/main" val="3835087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126163" y="381000"/>
            <a:ext cx="1889125"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81000"/>
            <a:ext cx="5516563" cy="5943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12"/>
          <p:cNvSpPr>
            <a:spLocks noGrp="1" noChangeArrowheads="1"/>
          </p:cNvSpPr>
          <p:nvPr>
            <p:ph type="sldNum" sz="quarter" idx="11"/>
          </p:nvPr>
        </p:nvSpPr>
        <p:spPr>
          <a:ln/>
        </p:spPr>
        <p:txBody>
          <a:bodyPr/>
          <a:lstStyle>
            <a:lvl1pPr>
              <a:defRPr/>
            </a:lvl1pPr>
          </a:lstStyle>
          <a:p>
            <a:fld id="{F7587A6A-CB99-4556-9C1D-7BF289756DAE}" type="slidenum">
              <a:rPr lang="en-US" altLang="zh-CN"/>
              <a:pPr/>
              <a:t>‹#›</a:t>
            </a:fld>
            <a:endParaRPr lang="en-US" altLang="zh-CN"/>
          </a:p>
        </p:txBody>
      </p:sp>
    </p:spTree>
    <p:extLst>
      <p:ext uri="{BB962C8B-B14F-4D97-AF65-F5344CB8AC3E}">
        <p14:creationId xmlns:p14="http://schemas.microsoft.com/office/powerpoint/2010/main" val="541467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381000"/>
            <a:ext cx="67056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076325"/>
            <a:ext cx="3702050"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311650" y="1076325"/>
            <a:ext cx="3703638"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12"/>
          <p:cNvSpPr>
            <a:spLocks noGrp="1" noChangeArrowheads="1"/>
          </p:cNvSpPr>
          <p:nvPr>
            <p:ph type="sldNum" sz="quarter" idx="11"/>
          </p:nvPr>
        </p:nvSpPr>
        <p:spPr>
          <a:ln/>
        </p:spPr>
        <p:txBody>
          <a:bodyPr/>
          <a:lstStyle>
            <a:lvl1pPr>
              <a:defRPr/>
            </a:lvl1pPr>
          </a:lstStyle>
          <a:p>
            <a:fld id="{AC36B657-EA32-4947-B8B5-E4E19088228D}" type="slidenum">
              <a:rPr lang="en-US" altLang="zh-CN"/>
              <a:pPr/>
              <a:t>‹#›</a:t>
            </a:fld>
            <a:endParaRPr lang="en-US" altLang="zh-CN"/>
          </a:p>
        </p:txBody>
      </p:sp>
    </p:spTree>
    <p:extLst>
      <p:ext uri="{BB962C8B-B14F-4D97-AF65-F5344CB8AC3E}">
        <p14:creationId xmlns:p14="http://schemas.microsoft.com/office/powerpoint/2010/main" val="1211733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43000" y="381000"/>
            <a:ext cx="6705600" cy="563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076325"/>
            <a:ext cx="7558088" cy="5248275"/>
          </a:xfrm>
        </p:spPr>
        <p:txBody>
          <a:bodyPr/>
          <a:lstStyle/>
          <a:p>
            <a:pPr lvl="0"/>
            <a:endParaRPr lang="zh-CN" altLang="en-US" noProof="0" smtClean="0"/>
          </a:p>
        </p:txBody>
      </p:sp>
      <p:sp>
        <p:nvSpPr>
          <p:cNvPr id="4" name="Rectangle 10"/>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12"/>
          <p:cNvSpPr>
            <a:spLocks noGrp="1" noChangeArrowheads="1"/>
          </p:cNvSpPr>
          <p:nvPr>
            <p:ph type="sldNum" sz="quarter" idx="11"/>
          </p:nvPr>
        </p:nvSpPr>
        <p:spPr>
          <a:ln/>
        </p:spPr>
        <p:txBody>
          <a:bodyPr/>
          <a:lstStyle>
            <a:lvl1pPr>
              <a:defRPr/>
            </a:lvl1pPr>
          </a:lstStyle>
          <a:p>
            <a:fld id="{E8BCB207-E908-400A-942F-896FD2B1BFE5}" type="slidenum">
              <a:rPr lang="en-US" altLang="zh-CN"/>
              <a:pPr/>
              <a:t>‹#›</a:t>
            </a:fld>
            <a:endParaRPr lang="en-US" altLang="zh-CN"/>
          </a:p>
        </p:txBody>
      </p:sp>
    </p:spTree>
    <p:extLst>
      <p:ext uri="{BB962C8B-B14F-4D97-AF65-F5344CB8AC3E}">
        <p14:creationId xmlns:p14="http://schemas.microsoft.com/office/powerpoint/2010/main" val="3678574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381000"/>
            <a:ext cx="67056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076325"/>
            <a:ext cx="3702050"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311650" y="1076325"/>
            <a:ext cx="3703638" cy="25479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311650" y="3776663"/>
            <a:ext cx="3703638" cy="25479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0"/>
          <p:cNvSpPr>
            <a:spLocks noGrp="1" noChangeArrowheads="1"/>
          </p:cNvSpPr>
          <p:nvPr>
            <p:ph type="dt" sz="half" idx="10"/>
          </p:nvPr>
        </p:nvSpPr>
        <p:spPr>
          <a:ln/>
        </p:spPr>
        <p:txBody>
          <a:bodyPr/>
          <a:lstStyle>
            <a:lvl1pPr>
              <a:defRPr/>
            </a:lvl1pPr>
          </a:lstStyle>
          <a:p>
            <a:pPr>
              <a:defRPr/>
            </a:pPr>
            <a:endParaRPr lang="zh-CN" altLang="zh-CN"/>
          </a:p>
        </p:txBody>
      </p:sp>
      <p:sp>
        <p:nvSpPr>
          <p:cNvPr id="7" name="Rectangle 12"/>
          <p:cNvSpPr>
            <a:spLocks noGrp="1" noChangeArrowheads="1"/>
          </p:cNvSpPr>
          <p:nvPr>
            <p:ph type="sldNum" sz="quarter" idx="11"/>
          </p:nvPr>
        </p:nvSpPr>
        <p:spPr>
          <a:ln/>
        </p:spPr>
        <p:txBody>
          <a:bodyPr/>
          <a:lstStyle>
            <a:lvl1pPr>
              <a:defRPr/>
            </a:lvl1pPr>
          </a:lstStyle>
          <a:p>
            <a:fld id="{71DDBDA3-7838-4491-96A1-CF96E7E26BD9}" type="slidenum">
              <a:rPr lang="en-US" altLang="zh-CN"/>
              <a:pPr/>
              <a:t>‹#›</a:t>
            </a:fld>
            <a:endParaRPr lang="en-US" altLang="zh-CN"/>
          </a:p>
        </p:txBody>
      </p:sp>
    </p:spTree>
    <p:extLst>
      <p:ext uri="{BB962C8B-B14F-4D97-AF65-F5344CB8AC3E}">
        <p14:creationId xmlns:p14="http://schemas.microsoft.com/office/powerpoint/2010/main" val="4153813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AndTx" preserve="1">
  <p:cSld name="标题，两项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1143000" y="381000"/>
            <a:ext cx="6705600" cy="563563"/>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076325"/>
            <a:ext cx="3702050" cy="25479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57200" y="3776663"/>
            <a:ext cx="3702050" cy="25479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half" idx="3"/>
          </p:nvPr>
        </p:nvSpPr>
        <p:spPr>
          <a:xfrm>
            <a:off x="4311650" y="1076325"/>
            <a:ext cx="3703638"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0"/>
          <p:cNvSpPr>
            <a:spLocks noGrp="1" noChangeArrowheads="1"/>
          </p:cNvSpPr>
          <p:nvPr>
            <p:ph type="dt" sz="half" idx="10"/>
          </p:nvPr>
        </p:nvSpPr>
        <p:spPr>
          <a:ln/>
        </p:spPr>
        <p:txBody>
          <a:bodyPr/>
          <a:lstStyle>
            <a:lvl1pPr>
              <a:defRPr/>
            </a:lvl1pPr>
          </a:lstStyle>
          <a:p>
            <a:pPr>
              <a:defRPr/>
            </a:pPr>
            <a:endParaRPr lang="zh-CN" altLang="zh-CN"/>
          </a:p>
        </p:txBody>
      </p:sp>
      <p:sp>
        <p:nvSpPr>
          <p:cNvPr id="7" name="Rectangle 12"/>
          <p:cNvSpPr>
            <a:spLocks noGrp="1" noChangeArrowheads="1"/>
          </p:cNvSpPr>
          <p:nvPr>
            <p:ph type="sldNum" sz="quarter" idx="11"/>
          </p:nvPr>
        </p:nvSpPr>
        <p:spPr>
          <a:ln/>
        </p:spPr>
        <p:txBody>
          <a:bodyPr/>
          <a:lstStyle>
            <a:lvl1pPr>
              <a:defRPr/>
            </a:lvl1pPr>
          </a:lstStyle>
          <a:p>
            <a:fld id="{F2D044EF-8788-48AB-866A-A686659EBD4F}" type="slidenum">
              <a:rPr lang="en-US" altLang="zh-CN"/>
              <a:pPr/>
              <a:t>‹#›</a:t>
            </a:fld>
            <a:endParaRPr lang="en-US" altLang="zh-CN"/>
          </a:p>
        </p:txBody>
      </p:sp>
    </p:spTree>
    <p:extLst>
      <p:ext uri="{BB962C8B-B14F-4D97-AF65-F5344CB8AC3E}">
        <p14:creationId xmlns:p14="http://schemas.microsoft.com/office/powerpoint/2010/main" val="924144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12"/>
          <p:cNvSpPr>
            <a:spLocks noGrp="1" noChangeArrowheads="1"/>
          </p:cNvSpPr>
          <p:nvPr>
            <p:ph type="sldNum" sz="quarter" idx="11"/>
          </p:nvPr>
        </p:nvSpPr>
        <p:spPr>
          <a:ln/>
        </p:spPr>
        <p:txBody>
          <a:bodyPr/>
          <a:lstStyle>
            <a:lvl1pPr>
              <a:defRPr/>
            </a:lvl1pPr>
          </a:lstStyle>
          <a:p>
            <a:fld id="{EEC47FFD-1251-408E-81B4-933B476B0CC5}" type="slidenum">
              <a:rPr lang="en-US" altLang="zh-CN"/>
              <a:pPr/>
              <a:t>‹#›</a:t>
            </a:fld>
            <a:endParaRPr lang="en-US" altLang="zh-CN"/>
          </a:p>
        </p:txBody>
      </p:sp>
    </p:spTree>
    <p:extLst>
      <p:ext uri="{BB962C8B-B14F-4D97-AF65-F5344CB8AC3E}">
        <p14:creationId xmlns:p14="http://schemas.microsoft.com/office/powerpoint/2010/main" val="2707044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12"/>
          <p:cNvSpPr>
            <a:spLocks noGrp="1" noChangeArrowheads="1"/>
          </p:cNvSpPr>
          <p:nvPr>
            <p:ph type="sldNum" sz="quarter" idx="11"/>
          </p:nvPr>
        </p:nvSpPr>
        <p:spPr>
          <a:ln/>
        </p:spPr>
        <p:txBody>
          <a:bodyPr/>
          <a:lstStyle>
            <a:lvl1pPr>
              <a:defRPr/>
            </a:lvl1pPr>
          </a:lstStyle>
          <a:p>
            <a:fld id="{C9F53B0D-0CBF-4A21-A59C-C9CBD89A19CA}" type="slidenum">
              <a:rPr lang="en-US" altLang="zh-CN"/>
              <a:pPr/>
              <a:t>‹#›</a:t>
            </a:fld>
            <a:endParaRPr lang="en-US" altLang="zh-CN"/>
          </a:p>
        </p:txBody>
      </p:sp>
    </p:spTree>
    <p:extLst>
      <p:ext uri="{BB962C8B-B14F-4D97-AF65-F5344CB8AC3E}">
        <p14:creationId xmlns:p14="http://schemas.microsoft.com/office/powerpoint/2010/main" val="4173301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76325"/>
            <a:ext cx="370205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311650" y="1076325"/>
            <a:ext cx="3703638"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12"/>
          <p:cNvSpPr>
            <a:spLocks noGrp="1" noChangeArrowheads="1"/>
          </p:cNvSpPr>
          <p:nvPr>
            <p:ph type="sldNum" sz="quarter" idx="11"/>
          </p:nvPr>
        </p:nvSpPr>
        <p:spPr>
          <a:ln/>
        </p:spPr>
        <p:txBody>
          <a:bodyPr/>
          <a:lstStyle>
            <a:lvl1pPr>
              <a:defRPr/>
            </a:lvl1pPr>
          </a:lstStyle>
          <a:p>
            <a:fld id="{203E4DE3-5FF2-493E-A751-946C38A298D3}" type="slidenum">
              <a:rPr lang="en-US" altLang="zh-CN"/>
              <a:pPr/>
              <a:t>‹#›</a:t>
            </a:fld>
            <a:endParaRPr lang="en-US" altLang="zh-CN"/>
          </a:p>
        </p:txBody>
      </p:sp>
    </p:spTree>
    <p:extLst>
      <p:ext uri="{BB962C8B-B14F-4D97-AF65-F5344CB8AC3E}">
        <p14:creationId xmlns:p14="http://schemas.microsoft.com/office/powerpoint/2010/main" val="143841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12"/>
          <p:cNvSpPr>
            <a:spLocks noGrp="1" noChangeArrowheads="1"/>
          </p:cNvSpPr>
          <p:nvPr>
            <p:ph type="sldNum" sz="quarter" idx="11"/>
          </p:nvPr>
        </p:nvSpPr>
        <p:spPr>
          <a:ln/>
        </p:spPr>
        <p:txBody>
          <a:bodyPr/>
          <a:lstStyle>
            <a:lvl1pPr>
              <a:defRPr/>
            </a:lvl1pPr>
          </a:lstStyle>
          <a:p>
            <a:fld id="{F510B31D-C3E1-4FF8-AF2E-3694B0AF3742}" type="slidenum">
              <a:rPr lang="en-US" altLang="zh-CN"/>
              <a:pPr/>
              <a:t>‹#›</a:t>
            </a:fld>
            <a:endParaRPr lang="en-US" altLang="zh-CN"/>
          </a:p>
        </p:txBody>
      </p:sp>
    </p:spTree>
    <p:extLst>
      <p:ext uri="{BB962C8B-B14F-4D97-AF65-F5344CB8AC3E}">
        <p14:creationId xmlns:p14="http://schemas.microsoft.com/office/powerpoint/2010/main" val="2889238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12"/>
          <p:cNvSpPr>
            <a:spLocks noGrp="1" noChangeArrowheads="1"/>
          </p:cNvSpPr>
          <p:nvPr>
            <p:ph type="sldNum" sz="quarter" idx="11"/>
          </p:nvPr>
        </p:nvSpPr>
        <p:spPr>
          <a:ln/>
        </p:spPr>
        <p:txBody>
          <a:bodyPr/>
          <a:lstStyle>
            <a:lvl1pPr>
              <a:defRPr/>
            </a:lvl1pPr>
          </a:lstStyle>
          <a:p>
            <a:fld id="{7390BBEF-8F6A-4473-BF73-A72346D40306}" type="slidenum">
              <a:rPr lang="en-US" altLang="zh-CN"/>
              <a:pPr/>
              <a:t>‹#›</a:t>
            </a:fld>
            <a:endParaRPr lang="en-US" altLang="zh-CN"/>
          </a:p>
        </p:txBody>
      </p:sp>
    </p:spTree>
    <p:extLst>
      <p:ext uri="{BB962C8B-B14F-4D97-AF65-F5344CB8AC3E}">
        <p14:creationId xmlns:p14="http://schemas.microsoft.com/office/powerpoint/2010/main" val="1809401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12"/>
          <p:cNvSpPr>
            <a:spLocks noGrp="1" noChangeArrowheads="1"/>
          </p:cNvSpPr>
          <p:nvPr>
            <p:ph type="sldNum" sz="quarter" idx="11"/>
          </p:nvPr>
        </p:nvSpPr>
        <p:spPr>
          <a:ln/>
        </p:spPr>
        <p:txBody>
          <a:bodyPr/>
          <a:lstStyle>
            <a:lvl1pPr>
              <a:defRPr/>
            </a:lvl1pPr>
          </a:lstStyle>
          <a:p>
            <a:fld id="{5F920CD4-7FC3-4420-8FC4-55EF3000C3C0}" type="slidenum">
              <a:rPr lang="en-US" altLang="zh-CN"/>
              <a:pPr/>
              <a:t>‹#›</a:t>
            </a:fld>
            <a:endParaRPr lang="en-US" altLang="zh-CN"/>
          </a:p>
        </p:txBody>
      </p:sp>
    </p:spTree>
    <p:extLst>
      <p:ext uri="{BB962C8B-B14F-4D97-AF65-F5344CB8AC3E}">
        <p14:creationId xmlns:p14="http://schemas.microsoft.com/office/powerpoint/2010/main" val="1916159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12"/>
          <p:cNvSpPr>
            <a:spLocks noGrp="1" noChangeArrowheads="1"/>
          </p:cNvSpPr>
          <p:nvPr>
            <p:ph type="sldNum" sz="quarter" idx="11"/>
          </p:nvPr>
        </p:nvSpPr>
        <p:spPr>
          <a:ln/>
        </p:spPr>
        <p:txBody>
          <a:bodyPr/>
          <a:lstStyle>
            <a:lvl1pPr>
              <a:defRPr/>
            </a:lvl1pPr>
          </a:lstStyle>
          <a:p>
            <a:fld id="{7C9ECC9B-5067-4B1F-B44A-1CC5D9EB70C0}" type="slidenum">
              <a:rPr lang="en-US" altLang="zh-CN"/>
              <a:pPr/>
              <a:t>‹#›</a:t>
            </a:fld>
            <a:endParaRPr lang="en-US" altLang="zh-CN"/>
          </a:p>
        </p:txBody>
      </p:sp>
    </p:spTree>
    <p:extLst>
      <p:ext uri="{BB962C8B-B14F-4D97-AF65-F5344CB8AC3E}">
        <p14:creationId xmlns:p14="http://schemas.microsoft.com/office/powerpoint/2010/main" val="4123912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12"/>
          <p:cNvSpPr>
            <a:spLocks noGrp="1" noChangeArrowheads="1"/>
          </p:cNvSpPr>
          <p:nvPr>
            <p:ph type="sldNum" sz="quarter" idx="11"/>
          </p:nvPr>
        </p:nvSpPr>
        <p:spPr>
          <a:ln/>
        </p:spPr>
        <p:txBody>
          <a:bodyPr/>
          <a:lstStyle>
            <a:lvl1pPr>
              <a:defRPr/>
            </a:lvl1pPr>
          </a:lstStyle>
          <a:p>
            <a:fld id="{868DD56E-4B81-4B72-AB85-B91500CE30F2}" type="slidenum">
              <a:rPr lang="en-US" altLang="zh-CN"/>
              <a:pPr/>
              <a:t>‹#›</a:t>
            </a:fld>
            <a:endParaRPr lang="en-US" altLang="zh-CN"/>
          </a:p>
        </p:txBody>
      </p:sp>
    </p:spTree>
    <p:extLst>
      <p:ext uri="{BB962C8B-B14F-4D97-AF65-F5344CB8AC3E}">
        <p14:creationId xmlns:p14="http://schemas.microsoft.com/office/powerpoint/2010/main" val="1948020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Freeform 2"/>
          <p:cNvSpPr>
            <a:spLocks/>
          </p:cNvSpPr>
          <p:nvPr/>
        </p:nvSpPr>
        <p:spPr bwMode="gray">
          <a:xfrm>
            <a:off x="-9525" y="344488"/>
            <a:ext cx="8194675" cy="633412"/>
          </a:xfrm>
          <a:custGeom>
            <a:avLst/>
            <a:gdLst>
              <a:gd name="T0" fmla="*/ 0 w 5049"/>
              <a:gd name="T1" fmla="*/ 0 h 1471"/>
              <a:gd name="T2" fmla="*/ 2147483647 w 5049"/>
              <a:gd name="T3" fmla="*/ 159643076 h 1471"/>
              <a:gd name="T4" fmla="*/ 2147483647 w 5049"/>
              <a:gd name="T5" fmla="*/ 2147483647 h 1471"/>
              <a:gd name="T6" fmla="*/ 0 w 5049"/>
              <a:gd name="T7" fmla="*/ 2147483647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zh-CN" altLang="en-US"/>
          </a:p>
        </p:txBody>
      </p:sp>
      <p:grpSp>
        <p:nvGrpSpPr>
          <p:cNvPr id="1027" name="Group 3"/>
          <p:cNvGrpSpPr>
            <a:grpSpLocks/>
          </p:cNvGrpSpPr>
          <p:nvPr/>
        </p:nvGrpSpPr>
        <p:grpSpPr bwMode="auto">
          <a:xfrm>
            <a:off x="8153400" y="0"/>
            <a:ext cx="990600" cy="6858000"/>
            <a:chOff x="5040" y="0"/>
            <a:chExt cx="720" cy="4320"/>
          </a:xfrm>
        </p:grpSpPr>
        <p:sp>
          <p:nvSpPr>
            <p:cNvPr id="1039" name="Rectangle 4"/>
            <p:cNvSpPr>
              <a:spLocks noChangeArrowheads="1"/>
            </p:cNvSpPr>
            <p:nvPr/>
          </p:nvSpPr>
          <p:spPr bwMode="gray">
            <a:xfrm>
              <a:off x="5042" y="0"/>
              <a:ext cx="718" cy="4320"/>
            </a:xfrm>
            <a:prstGeom prst="rect">
              <a:avLst/>
            </a:prstGeom>
            <a:solidFill>
              <a:schemeClr val="folHlink">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黑体" pitchFamily="2" charset="-122"/>
                </a:defRPr>
              </a:lvl1pPr>
              <a:lvl2pPr marL="742950" indent="-285750">
                <a:defRPr sz="2400" b="1">
                  <a:solidFill>
                    <a:schemeClr val="tx1"/>
                  </a:solidFill>
                  <a:latin typeface="Arial" charset="0"/>
                  <a:ea typeface="黑体" pitchFamily="2" charset="-122"/>
                </a:defRPr>
              </a:lvl2pPr>
              <a:lvl3pPr marL="1143000" indent="-228600">
                <a:defRPr sz="2400" b="1">
                  <a:solidFill>
                    <a:schemeClr val="tx1"/>
                  </a:solidFill>
                  <a:latin typeface="Arial" charset="0"/>
                  <a:ea typeface="黑体" pitchFamily="2" charset="-122"/>
                </a:defRPr>
              </a:lvl3pPr>
              <a:lvl4pPr marL="1600200" indent="-228600">
                <a:defRPr sz="2400" b="1">
                  <a:solidFill>
                    <a:schemeClr val="tx1"/>
                  </a:solidFill>
                  <a:latin typeface="Arial" charset="0"/>
                  <a:ea typeface="黑体" pitchFamily="2" charset="-122"/>
                </a:defRPr>
              </a:lvl4pPr>
              <a:lvl5pPr marL="2057400" indent="-228600">
                <a:defRPr sz="2400" b="1">
                  <a:solidFill>
                    <a:schemeClr val="tx1"/>
                  </a:solidFill>
                  <a:latin typeface="Arial" charset="0"/>
                  <a:ea typeface="黑体" pitchFamily="2" charset="-122"/>
                </a:defRPr>
              </a:lvl5pPr>
              <a:lvl6pPr marL="2514600" indent="-228600" eaLnBrk="0" fontAlgn="base" hangingPunct="0">
                <a:spcBef>
                  <a:spcPct val="0"/>
                </a:spcBef>
                <a:spcAft>
                  <a:spcPct val="0"/>
                </a:spcAft>
                <a:defRPr sz="2400" b="1">
                  <a:solidFill>
                    <a:schemeClr val="tx1"/>
                  </a:solidFill>
                  <a:latin typeface="Arial" charset="0"/>
                  <a:ea typeface="黑体" pitchFamily="2" charset="-122"/>
                </a:defRPr>
              </a:lvl6pPr>
              <a:lvl7pPr marL="2971800" indent="-228600" eaLnBrk="0" fontAlgn="base" hangingPunct="0">
                <a:spcBef>
                  <a:spcPct val="0"/>
                </a:spcBef>
                <a:spcAft>
                  <a:spcPct val="0"/>
                </a:spcAft>
                <a:defRPr sz="2400" b="1">
                  <a:solidFill>
                    <a:schemeClr val="tx1"/>
                  </a:solidFill>
                  <a:latin typeface="Arial" charset="0"/>
                  <a:ea typeface="黑体" pitchFamily="2" charset="-122"/>
                </a:defRPr>
              </a:lvl7pPr>
              <a:lvl8pPr marL="3429000" indent="-228600" eaLnBrk="0" fontAlgn="base" hangingPunct="0">
                <a:spcBef>
                  <a:spcPct val="0"/>
                </a:spcBef>
                <a:spcAft>
                  <a:spcPct val="0"/>
                </a:spcAft>
                <a:defRPr sz="2400" b="1">
                  <a:solidFill>
                    <a:schemeClr val="tx1"/>
                  </a:solidFill>
                  <a:latin typeface="Arial" charset="0"/>
                  <a:ea typeface="黑体" pitchFamily="2" charset="-122"/>
                </a:defRPr>
              </a:lvl8pPr>
              <a:lvl9pPr marL="3886200" indent="-228600" eaLnBrk="0" fontAlgn="base" hangingPunct="0">
                <a:spcBef>
                  <a:spcPct val="0"/>
                </a:spcBef>
                <a:spcAft>
                  <a:spcPct val="0"/>
                </a:spcAft>
                <a:defRPr sz="2400" b="1">
                  <a:solidFill>
                    <a:schemeClr val="tx1"/>
                  </a:solidFill>
                  <a:latin typeface="Arial" charset="0"/>
                  <a:ea typeface="黑体" pitchFamily="2" charset="-122"/>
                </a:defRPr>
              </a:lvl9pPr>
            </a:lstStyle>
            <a:p>
              <a:pPr>
                <a:defRPr/>
              </a:pPr>
              <a:endParaRPr lang="zh-CN" altLang="en-US" smtClean="0"/>
            </a:p>
          </p:txBody>
        </p:sp>
        <p:sp>
          <p:nvSpPr>
            <p:cNvPr id="1040" name="Rectangle 5"/>
            <p:cNvSpPr>
              <a:spLocks noChangeArrowheads="1"/>
            </p:cNvSpPr>
            <p:nvPr/>
          </p:nvSpPr>
          <p:spPr bwMode="gray">
            <a:xfrm>
              <a:off x="5040" y="219"/>
              <a:ext cx="720" cy="39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黑体" pitchFamily="2" charset="-122"/>
                </a:defRPr>
              </a:lvl1pPr>
              <a:lvl2pPr marL="742950" indent="-285750">
                <a:defRPr sz="2400" b="1">
                  <a:solidFill>
                    <a:schemeClr val="tx1"/>
                  </a:solidFill>
                  <a:latin typeface="Arial" charset="0"/>
                  <a:ea typeface="黑体" pitchFamily="2" charset="-122"/>
                </a:defRPr>
              </a:lvl2pPr>
              <a:lvl3pPr marL="1143000" indent="-228600">
                <a:defRPr sz="2400" b="1">
                  <a:solidFill>
                    <a:schemeClr val="tx1"/>
                  </a:solidFill>
                  <a:latin typeface="Arial" charset="0"/>
                  <a:ea typeface="黑体" pitchFamily="2" charset="-122"/>
                </a:defRPr>
              </a:lvl3pPr>
              <a:lvl4pPr marL="1600200" indent="-228600">
                <a:defRPr sz="2400" b="1">
                  <a:solidFill>
                    <a:schemeClr val="tx1"/>
                  </a:solidFill>
                  <a:latin typeface="Arial" charset="0"/>
                  <a:ea typeface="黑体" pitchFamily="2" charset="-122"/>
                </a:defRPr>
              </a:lvl4pPr>
              <a:lvl5pPr marL="2057400" indent="-228600">
                <a:defRPr sz="2400" b="1">
                  <a:solidFill>
                    <a:schemeClr val="tx1"/>
                  </a:solidFill>
                  <a:latin typeface="Arial" charset="0"/>
                  <a:ea typeface="黑体" pitchFamily="2" charset="-122"/>
                </a:defRPr>
              </a:lvl5pPr>
              <a:lvl6pPr marL="2514600" indent="-228600" eaLnBrk="0" fontAlgn="base" hangingPunct="0">
                <a:spcBef>
                  <a:spcPct val="0"/>
                </a:spcBef>
                <a:spcAft>
                  <a:spcPct val="0"/>
                </a:spcAft>
                <a:defRPr sz="2400" b="1">
                  <a:solidFill>
                    <a:schemeClr val="tx1"/>
                  </a:solidFill>
                  <a:latin typeface="Arial" charset="0"/>
                  <a:ea typeface="黑体" pitchFamily="2" charset="-122"/>
                </a:defRPr>
              </a:lvl6pPr>
              <a:lvl7pPr marL="2971800" indent="-228600" eaLnBrk="0" fontAlgn="base" hangingPunct="0">
                <a:spcBef>
                  <a:spcPct val="0"/>
                </a:spcBef>
                <a:spcAft>
                  <a:spcPct val="0"/>
                </a:spcAft>
                <a:defRPr sz="2400" b="1">
                  <a:solidFill>
                    <a:schemeClr val="tx1"/>
                  </a:solidFill>
                  <a:latin typeface="Arial" charset="0"/>
                  <a:ea typeface="黑体" pitchFamily="2" charset="-122"/>
                </a:defRPr>
              </a:lvl7pPr>
              <a:lvl8pPr marL="3429000" indent="-228600" eaLnBrk="0" fontAlgn="base" hangingPunct="0">
                <a:spcBef>
                  <a:spcPct val="0"/>
                </a:spcBef>
                <a:spcAft>
                  <a:spcPct val="0"/>
                </a:spcAft>
                <a:defRPr sz="2400" b="1">
                  <a:solidFill>
                    <a:schemeClr val="tx1"/>
                  </a:solidFill>
                  <a:latin typeface="Arial" charset="0"/>
                  <a:ea typeface="黑体" pitchFamily="2" charset="-122"/>
                </a:defRPr>
              </a:lvl8pPr>
              <a:lvl9pPr marL="3886200" indent="-228600" eaLnBrk="0" fontAlgn="base" hangingPunct="0">
                <a:spcBef>
                  <a:spcPct val="0"/>
                </a:spcBef>
                <a:spcAft>
                  <a:spcPct val="0"/>
                </a:spcAft>
                <a:defRPr sz="2400" b="1">
                  <a:solidFill>
                    <a:schemeClr val="tx1"/>
                  </a:solidFill>
                  <a:latin typeface="Arial" charset="0"/>
                  <a:ea typeface="黑体" pitchFamily="2" charset="-122"/>
                </a:defRPr>
              </a:lvl9pPr>
            </a:lstStyle>
            <a:p>
              <a:pPr>
                <a:defRPr/>
              </a:pPr>
              <a:endParaRPr lang="zh-CN" altLang="en-US" smtClean="0"/>
            </a:p>
          </p:txBody>
        </p:sp>
      </p:grpSp>
      <p:sp>
        <p:nvSpPr>
          <p:cNvPr id="1028" name="AutoShape 6"/>
          <p:cNvSpPr>
            <a:spLocks noChangeArrowheads="1"/>
          </p:cNvSpPr>
          <p:nvPr/>
        </p:nvSpPr>
        <p:spPr bwMode="gray">
          <a:xfrm>
            <a:off x="7696200" y="5943600"/>
            <a:ext cx="609600" cy="533400"/>
          </a:xfrm>
          <a:prstGeom prst="hexagon">
            <a:avLst>
              <a:gd name="adj" fmla="val 28571"/>
              <a:gd name="vf" fmla="val 115470"/>
            </a:avLst>
          </a:prstGeom>
          <a:solidFill>
            <a:srgbClr val="5086C2">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黑体" pitchFamily="2" charset="-122"/>
              </a:defRPr>
            </a:lvl1pPr>
            <a:lvl2pPr marL="742950" indent="-285750">
              <a:defRPr sz="2400" b="1">
                <a:solidFill>
                  <a:schemeClr val="tx1"/>
                </a:solidFill>
                <a:latin typeface="Arial" charset="0"/>
                <a:ea typeface="黑体" pitchFamily="2" charset="-122"/>
              </a:defRPr>
            </a:lvl2pPr>
            <a:lvl3pPr marL="1143000" indent="-228600">
              <a:defRPr sz="2400" b="1">
                <a:solidFill>
                  <a:schemeClr val="tx1"/>
                </a:solidFill>
                <a:latin typeface="Arial" charset="0"/>
                <a:ea typeface="黑体" pitchFamily="2" charset="-122"/>
              </a:defRPr>
            </a:lvl3pPr>
            <a:lvl4pPr marL="1600200" indent="-228600">
              <a:defRPr sz="2400" b="1">
                <a:solidFill>
                  <a:schemeClr val="tx1"/>
                </a:solidFill>
                <a:latin typeface="Arial" charset="0"/>
                <a:ea typeface="黑体" pitchFamily="2" charset="-122"/>
              </a:defRPr>
            </a:lvl4pPr>
            <a:lvl5pPr marL="2057400" indent="-228600">
              <a:defRPr sz="2400" b="1">
                <a:solidFill>
                  <a:schemeClr val="tx1"/>
                </a:solidFill>
                <a:latin typeface="Arial" charset="0"/>
                <a:ea typeface="黑体" pitchFamily="2" charset="-122"/>
              </a:defRPr>
            </a:lvl5pPr>
            <a:lvl6pPr marL="2514600" indent="-228600" eaLnBrk="0" fontAlgn="base" hangingPunct="0">
              <a:spcBef>
                <a:spcPct val="0"/>
              </a:spcBef>
              <a:spcAft>
                <a:spcPct val="0"/>
              </a:spcAft>
              <a:defRPr sz="2400" b="1">
                <a:solidFill>
                  <a:schemeClr val="tx1"/>
                </a:solidFill>
                <a:latin typeface="Arial" charset="0"/>
                <a:ea typeface="黑体" pitchFamily="2" charset="-122"/>
              </a:defRPr>
            </a:lvl6pPr>
            <a:lvl7pPr marL="2971800" indent="-228600" eaLnBrk="0" fontAlgn="base" hangingPunct="0">
              <a:spcBef>
                <a:spcPct val="0"/>
              </a:spcBef>
              <a:spcAft>
                <a:spcPct val="0"/>
              </a:spcAft>
              <a:defRPr sz="2400" b="1">
                <a:solidFill>
                  <a:schemeClr val="tx1"/>
                </a:solidFill>
                <a:latin typeface="Arial" charset="0"/>
                <a:ea typeface="黑体" pitchFamily="2" charset="-122"/>
              </a:defRPr>
            </a:lvl7pPr>
            <a:lvl8pPr marL="3429000" indent="-228600" eaLnBrk="0" fontAlgn="base" hangingPunct="0">
              <a:spcBef>
                <a:spcPct val="0"/>
              </a:spcBef>
              <a:spcAft>
                <a:spcPct val="0"/>
              </a:spcAft>
              <a:defRPr sz="2400" b="1">
                <a:solidFill>
                  <a:schemeClr val="tx1"/>
                </a:solidFill>
                <a:latin typeface="Arial" charset="0"/>
                <a:ea typeface="黑体" pitchFamily="2" charset="-122"/>
              </a:defRPr>
            </a:lvl8pPr>
            <a:lvl9pPr marL="3886200" indent="-228600" eaLnBrk="0" fontAlgn="base" hangingPunct="0">
              <a:spcBef>
                <a:spcPct val="0"/>
              </a:spcBef>
              <a:spcAft>
                <a:spcPct val="0"/>
              </a:spcAft>
              <a:defRPr sz="2400" b="1">
                <a:solidFill>
                  <a:schemeClr val="tx1"/>
                </a:solidFill>
                <a:latin typeface="Arial" charset="0"/>
                <a:ea typeface="黑体" pitchFamily="2" charset="-122"/>
              </a:defRPr>
            </a:lvl9pPr>
          </a:lstStyle>
          <a:p>
            <a:pPr>
              <a:defRPr/>
            </a:pPr>
            <a:endParaRPr lang="zh-CN" altLang="en-US" smtClean="0"/>
          </a:p>
        </p:txBody>
      </p:sp>
      <p:sp>
        <p:nvSpPr>
          <p:cNvPr id="1029" name="AutoShape 7"/>
          <p:cNvSpPr>
            <a:spLocks noChangeArrowheads="1"/>
          </p:cNvSpPr>
          <p:nvPr/>
        </p:nvSpPr>
        <p:spPr bwMode="gray">
          <a:xfrm>
            <a:off x="8229600" y="5638800"/>
            <a:ext cx="609600" cy="533400"/>
          </a:xfrm>
          <a:prstGeom prst="hexagon">
            <a:avLst>
              <a:gd name="adj" fmla="val 28571"/>
              <a:gd name="vf" fmla="val 115470"/>
            </a:avLst>
          </a:prstGeom>
          <a:solidFill>
            <a:srgbClr val="5086C2">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黑体" pitchFamily="2" charset="-122"/>
              </a:defRPr>
            </a:lvl1pPr>
            <a:lvl2pPr marL="742950" indent="-285750">
              <a:defRPr sz="2400" b="1">
                <a:solidFill>
                  <a:schemeClr val="tx1"/>
                </a:solidFill>
                <a:latin typeface="Arial" charset="0"/>
                <a:ea typeface="黑体" pitchFamily="2" charset="-122"/>
              </a:defRPr>
            </a:lvl2pPr>
            <a:lvl3pPr marL="1143000" indent="-228600">
              <a:defRPr sz="2400" b="1">
                <a:solidFill>
                  <a:schemeClr val="tx1"/>
                </a:solidFill>
                <a:latin typeface="Arial" charset="0"/>
                <a:ea typeface="黑体" pitchFamily="2" charset="-122"/>
              </a:defRPr>
            </a:lvl3pPr>
            <a:lvl4pPr marL="1600200" indent="-228600">
              <a:defRPr sz="2400" b="1">
                <a:solidFill>
                  <a:schemeClr val="tx1"/>
                </a:solidFill>
                <a:latin typeface="Arial" charset="0"/>
                <a:ea typeface="黑体" pitchFamily="2" charset="-122"/>
              </a:defRPr>
            </a:lvl4pPr>
            <a:lvl5pPr marL="2057400" indent="-228600">
              <a:defRPr sz="2400" b="1">
                <a:solidFill>
                  <a:schemeClr val="tx1"/>
                </a:solidFill>
                <a:latin typeface="Arial" charset="0"/>
                <a:ea typeface="黑体" pitchFamily="2" charset="-122"/>
              </a:defRPr>
            </a:lvl5pPr>
            <a:lvl6pPr marL="2514600" indent="-228600" eaLnBrk="0" fontAlgn="base" hangingPunct="0">
              <a:spcBef>
                <a:spcPct val="0"/>
              </a:spcBef>
              <a:spcAft>
                <a:spcPct val="0"/>
              </a:spcAft>
              <a:defRPr sz="2400" b="1">
                <a:solidFill>
                  <a:schemeClr val="tx1"/>
                </a:solidFill>
                <a:latin typeface="Arial" charset="0"/>
                <a:ea typeface="黑体" pitchFamily="2" charset="-122"/>
              </a:defRPr>
            </a:lvl6pPr>
            <a:lvl7pPr marL="2971800" indent="-228600" eaLnBrk="0" fontAlgn="base" hangingPunct="0">
              <a:spcBef>
                <a:spcPct val="0"/>
              </a:spcBef>
              <a:spcAft>
                <a:spcPct val="0"/>
              </a:spcAft>
              <a:defRPr sz="2400" b="1">
                <a:solidFill>
                  <a:schemeClr val="tx1"/>
                </a:solidFill>
                <a:latin typeface="Arial" charset="0"/>
                <a:ea typeface="黑体" pitchFamily="2" charset="-122"/>
              </a:defRPr>
            </a:lvl7pPr>
            <a:lvl8pPr marL="3429000" indent="-228600" eaLnBrk="0" fontAlgn="base" hangingPunct="0">
              <a:spcBef>
                <a:spcPct val="0"/>
              </a:spcBef>
              <a:spcAft>
                <a:spcPct val="0"/>
              </a:spcAft>
              <a:defRPr sz="2400" b="1">
                <a:solidFill>
                  <a:schemeClr val="tx1"/>
                </a:solidFill>
                <a:latin typeface="Arial" charset="0"/>
                <a:ea typeface="黑体" pitchFamily="2" charset="-122"/>
              </a:defRPr>
            </a:lvl8pPr>
            <a:lvl9pPr marL="3886200" indent="-228600" eaLnBrk="0" fontAlgn="base" hangingPunct="0">
              <a:spcBef>
                <a:spcPct val="0"/>
              </a:spcBef>
              <a:spcAft>
                <a:spcPct val="0"/>
              </a:spcAft>
              <a:defRPr sz="2400" b="1">
                <a:solidFill>
                  <a:schemeClr val="tx1"/>
                </a:solidFill>
                <a:latin typeface="Arial" charset="0"/>
                <a:ea typeface="黑体" pitchFamily="2" charset="-122"/>
              </a:defRPr>
            </a:lvl9pPr>
          </a:lstStyle>
          <a:p>
            <a:pPr>
              <a:defRPr/>
            </a:pPr>
            <a:endParaRPr lang="zh-CN" altLang="en-US" smtClean="0"/>
          </a:p>
        </p:txBody>
      </p:sp>
      <p:sp>
        <p:nvSpPr>
          <p:cNvPr id="1030" name="AutoShape 8"/>
          <p:cNvSpPr>
            <a:spLocks noChangeArrowheads="1"/>
          </p:cNvSpPr>
          <p:nvPr/>
        </p:nvSpPr>
        <p:spPr bwMode="gray">
          <a:xfrm>
            <a:off x="8220075" y="6229350"/>
            <a:ext cx="609600" cy="533400"/>
          </a:xfrm>
          <a:prstGeom prst="hexagon">
            <a:avLst>
              <a:gd name="adj" fmla="val 28571"/>
              <a:gd name="vf" fmla="val 115470"/>
            </a:avLst>
          </a:prstGeom>
          <a:solidFill>
            <a:srgbClr val="5086C2">
              <a:alpha val="349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黑体" pitchFamily="2" charset="-122"/>
              </a:defRPr>
            </a:lvl1pPr>
            <a:lvl2pPr marL="742950" indent="-285750">
              <a:defRPr sz="2400" b="1">
                <a:solidFill>
                  <a:schemeClr val="tx1"/>
                </a:solidFill>
                <a:latin typeface="Arial" charset="0"/>
                <a:ea typeface="黑体" pitchFamily="2" charset="-122"/>
              </a:defRPr>
            </a:lvl2pPr>
            <a:lvl3pPr marL="1143000" indent="-228600">
              <a:defRPr sz="2400" b="1">
                <a:solidFill>
                  <a:schemeClr val="tx1"/>
                </a:solidFill>
                <a:latin typeface="Arial" charset="0"/>
                <a:ea typeface="黑体" pitchFamily="2" charset="-122"/>
              </a:defRPr>
            </a:lvl3pPr>
            <a:lvl4pPr marL="1600200" indent="-228600">
              <a:defRPr sz="2400" b="1">
                <a:solidFill>
                  <a:schemeClr val="tx1"/>
                </a:solidFill>
                <a:latin typeface="Arial" charset="0"/>
                <a:ea typeface="黑体" pitchFamily="2" charset="-122"/>
              </a:defRPr>
            </a:lvl4pPr>
            <a:lvl5pPr marL="2057400" indent="-228600">
              <a:defRPr sz="2400" b="1">
                <a:solidFill>
                  <a:schemeClr val="tx1"/>
                </a:solidFill>
                <a:latin typeface="Arial" charset="0"/>
                <a:ea typeface="黑体" pitchFamily="2" charset="-122"/>
              </a:defRPr>
            </a:lvl5pPr>
            <a:lvl6pPr marL="2514600" indent="-228600" eaLnBrk="0" fontAlgn="base" hangingPunct="0">
              <a:spcBef>
                <a:spcPct val="0"/>
              </a:spcBef>
              <a:spcAft>
                <a:spcPct val="0"/>
              </a:spcAft>
              <a:defRPr sz="2400" b="1">
                <a:solidFill>
                  <a:schemeClr val="tx1"/>
                </a:solidFill>
                <a:latin typeface="Arial" charset="0"/>
                <a:ea typeface="黑体" pitchFamily="2" charset="-122"/>
              </a:defRPr>
            </a:lvl6pPr>
            <a:lvl7pPr marL="2971800" indent="-228600" eaLnBrk="0" fontAlgn="base" hangingPunct="0">
              <a:spcBef>
                <a:spcPct val="0"/>
              </a:spcBef>
              <a:spcAft>
                <a:spcPct val="0"/>
              </a:spcAft>
              <a:defRPr sz="2400" b="1">
                <a:solidFill>
                  <a:schemeClr val="tx1"/>
                </a:solidFill>
                <a:latin typeface="Arial" charset="0"/>
                <a:ea typeface="黑体" pitchFamily="2" charset="-122"/>
              </a:defRPr>
            </a:lvl7pPr>
            <a:lvl8pPr marL="3429000" indent="-228600" eaLnBrk="0" fontAlgn="base" hangingPunct="0">
              <a:spcBef>
                <a:spcPct val="0"/>
              </a:spcBef>
              <a:spcAft>
                <a:spcPct val="0"/>
              </a:spcAft>
              <a:defRPr sz="2400" b="1">
                <a:solidFill>
                  <a:schemeClr val="tx1"/>
                </a:solidFill>
                <a:latin typeface="Arial" charset="0"/>
                <a:ea typeface="黑体" pitchFamily="2" charset="-122"/>
              </a:defRPr>
            </a:lvl8pPr>
            <a:lvl9pPr marL="3886200" indent="-228600" eaLnBrk="0" fontAlgn="base" hangingPunct="0">
              <a:spcBef>
                <a:spcPct val="0"/>
              </a:spcBef>
              <a:spcAft>
                <a:spcPct val="0"/>
              </a:spcAft>
              <a:defRPr sz="2400" b="1">
                <a:solidFill>
                  <a:schemeClr val="tx1"/>
                </a:solidFill>
                <a:latin typeface="Arial" charset="0"/>
                <a:ea typeface="黑体" pitchFamily="2" charset="-122"/>
              </a:defRPr>
            </a:lvl9pPr>
          </a:lstStyle>
          <a:p>
            <a:pPr>
              <a:defRPr/>
            </a:pPr>
            <a:endParaRPr lang="zh-CN" altLang="en-US" smtClean="0"/>
          </a:p>
        </p:txBody>
      </p:sp>
      <p:sp>
        <p:nvSpPr>
          <p:cNvPr id="140297" name="Rectangle 9"/>
          <p:cNvSpPr>
            <a:spLocks noGrp="1" noChangeArrowheads="1"/>
          </p:cNvSpPr>
          <p:nvPr>
            <p:ph type="body" idx="1"/>
          </p:nvPr>
        </p:nvSpPr>
        <p:spPr bwMode="auto">
          <a:xfrm>
            <a:off x="457200" y="1076325"/>
            <a:ext cx="7558088"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0298" name="Rectangle 10"/>
          <p:cNvSpPr>
            <a:spLocks noGrp="1" noChangeArrowheads="1"/>
          </p:cNvSpPr>
          <p:nvPr>
            <p:ph type="dt" sz="half" idx="2"/>
          </p:nvPr>
        </p:nvSpPr>
        <p:spPr bwMode="auto">
          <a:xfrm>
            <a:off x="457200" y="6519863"/>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a:defRPr/>
            </a:pPr>
            <a:endParaRPr lang="zh-CN" altLang="zh-CN"/>
          </a:p>
        </p:txBody>
      </p:sp>
      <p:sp>
        <p:nvSpPr>
          <p:cNvPr id="140300" name="Rectangle 12"/>
          <p:cNvSpPr>
            <a:spLocks noGrp="1" noChangeArrowheads="1"/>
          </p:cNvSpPr>
          <p:nvPr>
            <p:ph type="sldNum" sz="quarter" idx="4"/>
          </p:nvPr>
        </p:nvSpPr>
        <p:spPr bwMode="auto">
          <a:xfrm>
            <a:off x="8291513" y="6369050"/>
            <a:ext cx="45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b="0">
                <a:solidFill>
                  <a:schemeClr val="bg1"/>
                </a:solidFill>
                <a:latin typeface="Verdana" panose="020B0604030504040204" pitchFamily="34" charset="0"/>
                <a:ea typeface="宋体" panose="02010600030101010101" pitchFamily="2" charset="-122"/>
              </a:defRPr>
            </a:lvl1pPr>
          </a:lstStyle>
          <a:p>
            <a:fld id="{255300E2-14FA-468C-BCEE-96AAB1357677}" type="slidenum">
              <a:rPr lang="en-US" altLang="zh-CN"/>
              <a:pPr/>
              <a:t>‹#›</a:t>
            </a:fld>
            <a:endParaRPr lang="en-US" altLang="zh-CN"/>
          </a:p>
        </p:txBody>
      </p:sp>
      <p:grpSp>
        <p:nvGrpSpPr>
          <p:cNvPr id="1034" name="Group 13"/>
          <p:cNvGrpSpPr>
            <a:grpSpLocks/>
          </p:cNvGrpSpPr>
          <p:nvPr/>
        </p:nvGrpSpPr>
        <p:grpSpPr bwMode="auto">
          <a:xfrm>
            <a:off x="152400" y="228600"/>
            <a:ext cx="838200" cy="838200"/>
            <a:chOff x="18" y="144"/>
            <a:chExt cx="510" cy="480"/>
          </a:xfrm>
        </p:grpSpPr>
        <p:sp>
          <p:nvSpPr>
            <p:cNvPr id="1036" name="AutoShape 14"/>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a:defRPr sz="2400" b="1">
                  <a:solidFill>
                    <a:schemeClr val="tx1"/>
                  </a:solidFill>
                  <a:latin typeface="Arial" charset="0"/>
                  <a:ea typeface="黑体" pitchFamily="2" charset="-122"/>
                </a:defRPr>
              </a:lvl1pPr>
              <a:lvl2pPr marL="742950" indent="-285750">
                <a:defRPr sz="2400" b="1">
                  <a:solidFill>
                    <a:schemeClr val="tx1"/>
                  </a:solidFill>
                  <a:latin typeface="Arial" charset="0"/>
                  <a:ea typeface="黑体" pitchFamily="2" charset="-122"/>
                </a:defRPr>
              </a:lvl2pPr>
              <a:lvl3pPr marL="1143000" indent="-228600">
                <a:defRPr sz="2400" b="1">
                  <a:solidFill>
                    <a:schemeClr val="tx1"/>
                  </a:solidFill>
                  <a:latin typeface="Arial" charset="0"/>
                  <a:ea typeface="黑体" pitchFamily="2" charset="-122"/>
                </a:defRPr>
              </a:lvl3pPr>
              <a:lvl4pPr marL="1600200" indent="-228600">
                <a:defRPr sz="2400" b="1">
                  <a:solidFill>
                    <a:schemeClr val="tx1"/>
                  </a:solidFill>
                  <a:latin typeface="Arial" charset="0"/>
                  <a:ea typeface="黑体" pitchFamily="2" charset="-122"/>
                </a:defRPr>
              </a:lvl4pPr>
              <a:lvl5pPr marL="2057400" indent="-228600">
                <a:defRPr sz="2400" b="1">
                  <a:solidFill>
                    <a:schemeClr val="tx1"/>
                  </a:solidFill>
                  <a:latin typeface="Arial" charset="0"/>
                  <a:ea typeface="黑体" pitchFamily="2" charset="-122"/>
                </a:defRPr>
              </a:lvl5pPr>
              <a:lvl6pPr marL="2514600" indent="-228600" eaLnBrk="0" fontAlgn="base" hangingPunct="0">
                <a:spcBef>
                  <a:spcPct val="0"/>
                </a:spcBef>
                <a:spcAft>
                  <a:spcPct val="0"/>
                </a:spcAft>
                <a:defRPr sz="2400" b="1">
                  <a:solidFill>
                    <a:schemeClr val="tx1"/>
                  </a:solidFill>
                  <a:latin typeface="Arial" charset="0"/>
                  <a:ea typeface="黑体" pitchFamily="2" charset="-122"/>
                </a:defRPr>
              </a:lvl6pPr>
              <a:lvl7pPr marL="2971800" indent="-228600" eaLnBrk="0" fontAlgn="base" hangingPunct="0">
                <a:spcBef>
                  <a:spcPct val="0"/>
                </a:spcBef>
                <a:spcAft>
                  <a:spcPct val="0"/>
                </a:spcAft>
                <a:defRPr sz="2400" b="1">
                  <a:solidFill>
                    <a:schemeClr val="tx1"/>
                  </a:solidFill>
                  <a:latin typeface="Arial" charset="0"/>
                  <a:ea typeface="黑体" pitchFamily="2" charset="-122"/>
                </a:defRPr>
              </a:lvl7pPr>
              <a:lvl8pPr marL="3429000" indent="-228600" eaLnBrk="0" fontAlgn="base" hangingPunct="0">
                <a:spcBef>
                  <a:spcPct val="0"/>
                </a:spcBef>
                <a:spcAft>
                  <a:spcPct val="0"/>
                </a:spcAft>
                <a:defRPr sz="2400" b="1">
                  <a:solidFill>
                    <a:schemeClr val="tx1"/>
                  </a:solidFill>
                  <a:latin typeface="Arial" charset="0"/>
                  <a:ea typeface="黑体" pitchFamily="2" charset="-122"/>
                </a:defRPr>
              </a:lvl8pPr>
              <a:lvl9pPr marL="3886200" indent="-228600" eaLnBrk="0" fontAlgn="base" hangingPunct="0">
                <a:spcBef>
                  <a:spcPct val="0"/>
                </a:spcBef>
                <a:spcAft>
                  <a:spcPct val="0"/>
                </a:spcAft>
                <a:defRPr sz="2400" b="1">
                  <a:solidFill>
                    <a:schemeClr val="tx1"/>
                  </a:solidFill>
                  <a:latin typeface="Arial" charset="0"/>
                  <a:ea typeface="黑体" pitchFamily="2" charset="-122"/>
                </a:defRPr>
              </a:lvl9pPr>
            </a:lstStyle>
            <a:p>
              <a:pPr>
                <a:defRPr/>
              </a:pPr>
              <a:endParaRPr lang="zh-CN" altLang="en-US" smtClean="0"/>
            </a:p>
          </p:txBody>
        </p:sp>
        <p:sp>
          <p:nvSpPr>
            <p:cNvPr id="1037" name="AutoShape 15"/>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a:defRPr sz="2400" b="1">
                  <a:solidFill>
                    <a:schemeClr val="tx1"/>
                  </a:solidFill>
                  <a:latin typeface="Arial" charset="0"/>
                  <a:ea typeface="黑体" pitchFamily="2" charset="-122"/>
                </a:defRPr>
              </a:lvl1pPr>
              <a:lvl2pPr marL="742950" indent="-285750">
                <a:defRPr sz="2400" b="1">
                  <a:solidFill>
                    <a:schemeClr val="tx1"/>
                  </a:solidFill>
                  <a:latin typeface="Arial" charset="0"/>
                  <a:ea typeface="黑体" pitchFamily="2" charset="-122"/>
                </a:defRPr>
              </a:lvl2pPr>
              <a:lvl3pPr marL="1143000" indent="-228600">
                <a:defRPr sz="2400" b="1">
                  <a:solidFill>
                    <a:schemeClr val="tx1"/>
                  </a:solidFill>
                  <a:latin typeface="Arial" charset="0"/>
                  <a:ea typeface="黑体" pitchFamily="2" charset="-122"/>
                </a:defRPr>
              </a:lvl3pPr>
              <a:lvl4pPr marL="1600200" indent="-228600">
                <a:defRPr sz="2400" b="1">
                  <a:solidFill>
                    <a:schemeClr val="tx1"/>
                  </a:solidFill>
                  <a:latin typeface="Arial" charset="0"/>
                  <a:ea typeface="黑体" pitchFamily="2" charset="-122"/>
                </a:defRPr>
              </a:lvl4pPr>
              <a:lvl5pPr marL="2057400" indent="-228600">
                <a:defRPr sz="2400" b="1">
                  <a:solidFill>
                    <a:schemeClr val="tx1"/>
                  </a:solidFill>
                  <a:latin typeface="Arial" charset="0"/>
                  <a:ea typeface="黑体" pitchFamily="2" charset="-122"/>
                </a:defRPr>
              </a:lvl5pPr>
              <a:lvl6pPr marL="2514600" indent="-228600" eaLnBrk="0" fontAlgn="base" hangingPunct="0">
                <a:spcBef>
                  <a:spcPct val="0"/>
                </a:spcBef>
                <a:spcAft>
                  <a:spcPct val="0"/>
                </a:spcAft>
                <a:defRPr sz="2400" b="1">
                  <a:solidFill>
                    <a:schemeClr val="tx1"/>
                  </a:solidFill>
                  <a:latin typeface="Arial" charset="0"/>
                  <a:ea typeface="黑体" pitchFamily="2" charset="-122"/>
                </a:defRPr>
              </a:lvl6pPr>
              <a:lvl7pPr marL="2971800" indent="-228600" eaLnBrk="0" fontAlgn="base" hangingPunct="0">
                <a:spcBef>
                  <a:spcPct val="0"/>
                </a:spcBef>
                <a:spcAft>
                  <a:spcPct val="0"/>
                </a:spcAft>
                <a:defRPr sz="2400" b="1">
                  <a:solidFill>
                    <a:schemeClr val="tx1"/>
                  </a:solidFill>
                  <a:latin typeface="Arial" charset="0"/>
                  <a:ea typeface="黑体" pitchFamily="2" charset="-122"/>
                </a:defRPr>
              </a:lvl7pPr>
              <a:lvl8pPr marL="3429000" indent="-228600" eaLnBrk="0" fontAlgn="base" hangingPunct="0">
                <a:spcBef>
                  <a:spcPct val="0"/>
                </a:spcBef>
                <a:spcAft>
                  <a:spcPct val="0"/>
                </a:spcAft>
                <a:defRPr sz="2400" b="1">
                  <a:solidFill>
                    <a:schemeClr val="tx1"/>
                  </a:solidFill>
                  <a:latin typeface="Arial" charset="0"/>
                  <a:ea typeface="黑体" pitchFamily="2" charset="-122"/>
                </a:defRPr>
              </a:lvl8pPr>
              <a:lvl9pPr marL="3886200" indent="-228600" eaLnBrk="0" fontAlgn="base" hangingPunct="0">
                <a:spcBef>
                  <a:spcPct val="0"/>
                </a:spcBef>
                <a:spcAft>
                  <a:spcPct val="0"/>
                </a:spcAft>
                <a:defRPr sz="2400" b="1">
                  <a:solidFill>
                    <a:schemeClr val="tx1"/>
                  </a:solidFill>
                  <a:latin typeface="Arial" charset="0"/>
                  <a:ea typeface="黑体" pitchFamily="2" charset="-122"/>
                </a:defRPr>
              </a:lvl9pPr>
            </a:lstStyle>
            <a:p>
              <a:pPr>
                <a:defRPr/>
              </a:pPr>
              <a:endParaRPr lang="zh-CN" altLang="en-US" smtClean="0"/>
            </a:p>
          </p:txBody>
        </p:sp>
        <p:sp>
          <p:nvSpPr>
            <p:cNvPr id="1038" name="AutoShape 16"/>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a:defRPr sz="2400" b="1">
                  <a:solidFill>
                    <a:schemeClr val="tx1"/>
                  </a:solidFill>
                  <a:latin typeface="Arial" charset="0"/>
                  <a:ea typeface="黑体" pitchFamily="2" charset="-122"/>
                </a:defRPr>
              </a:lvl1pPr>
              <a:lvl2pPr marL="742950" indent="-285750">
                <a:defRPr sz="2400" b="1">
                  <a:solidFill>
                    <a:schemeClr val="tx1"/>
                  </a:solidFill>
                  <a:latin typeface="Arial" charset="0"/>
                  <a:ea typeface="黑体" pitchFamily="2" charset="-122"/>
                </a:defRPr>
              </a:lvl2pPr>
              <a:lvl3pPr marL="1143000" indent="-228600">
                <a:defRPr sz="2400" b="1">
                  <a:solidFill>
                    <a:schemeClr val="tx1"/>
                  </a:solidFill>
                  <a:latin typeface="Arial" charset="0"/>
                  <a:ea typeface="黑体" pitchFamily="2" charset="-122"/>
                </a:defRPr>
              </a:lvl3pPr>
              <a:lvl4pPr marL="1600200" indent="-228600">
                <a:defRPr sz="2400" b="1">
                  <a:solidFill>
                    <a:schemeClr val="tx1"/>
                  </a:solidFill>
                  <a:latin typeface="Arial" charset="0"/>
                  <a:ea typeface="黑体" pitchFamily="2" charset="-122"/>
                </a:defRPr>
              </a:lvl4pPr>
              <a:lvl5pPr marL="2057400" indent="-228600">
                <a:defRPr sz="2400" b="1">
                  <a:solidFill>
                    <a:schemeClr val="tx1"/>
                  </a:solidFill>
                  <a:latin typeface="Arial" charset="0"/>
                  <a:ea typeface="黑体" pitchFamily="2" charset="-122"/>
                </a:defRPr>
              </a:lvl5pPr>
              <a:lvl6pPr marL="2514600" indent="-228600" eaLnBrk="0" fontAlgn="base" hangingPunct="0">
                <a:spcBef>
                  <a:spcPct val="0"/>
                </a:spcBef>
                <a:spcAft>
                  <a:spcPct val="0"/>
                </a:spcAft>
                <a:defRPr sz="2400" b="1">
                  <a:solidFill>
                    <a:schemeClr val="tx1"/>
                  </a:solidFill>
                  <a:latin typeface="Arial" charset="0"/>
                  <a:ea typeface="黑体" pitchFamily="2" charset="-122"/>
                </a:defRPr>
              </a:lvl6pPr>
              <a:lvl7pPr marL="2971800" indent="-228600" eaLnBrk="0" fontAlgn="base" hangingPunct="0">
                <a:spcBef>
                  <a:spcPct val="0"/>
                </a:spcBef>
                <a:spcAft>
                  <a:spcPct val="0"/>
                </a:spcAft>
                <a:defRPr sz="2400" b="1">
                  <a:solidFill>
                    <a:schemeClr val="tx1"/>
                  </a:solidFill>
                  <a:latin typeface="Arial" charset="0"/>
                  <a:ea typeface="黑体" pitchFamily="2" charset="-122"/>
                </a:defRPr>
              </a:lvl7pPr>
              <a:lvl8pPr marL="3429000" indent="-228600" eaLnBrk="0" fontAlgn="base" hangingPunct="0">
                <a:spcBef>
                  <a:spcPct val="0"/>
                </a:spcBef>
                <a:spcAft>
                  <a:spcPct val="0"/>
                </a:spcAft>
                <a:defRPr sz="2400" b="1">
                  <a:solidFill>
                    <a:schemeClr val="tx1"/>
                  </a:solidFill>
                  <a:latin typeface="Arial" charset="0"/>
                  <a:ea typeface="黑体" pitchFamily="2" charset="-122"/>
                </a:defRPr>
              </a:lvl8pPr>
              <a:lvl9pPr marL="3886200" indent="-228600" eaLnBrk="0" fontAlgn="base" hangingPunct="0">
                <a:spcBef>
                  <a:spcPct val="0"/>
                </a:spcBef>
                <a:spcAft>
                  <a:spcPct val="0"/>
                </a:spcAft>
                <a:defRPr sz="2400" b="1">
                  <a:solidFill>
                    <a:schemeClr val="tx1"/>
                  </a:solidFill>
                  <a:latin typeface="Arial" charset="0"/>
                  <a:ea typeface="黑体" pitchFamily="2" charset="-122"/>
                </a:defRPr>
              </a:lvl9pPr>
            </a:lstStyle>
            <a:p>
              <a:pPr>
                <a:defRPr/>
              </a:pPr>
              <a:endParaRPr lang="zh-CN" altLang="en-US" smtClean="0"/>
            </a:p>
          </p:txBody>
        </p:sp>
      </p:grpSp>
      <p:sp>
        <p:nvSpPr>
          <p:cNvPr id="1035" name="Rectangle 17"/>
          <p:cNvSpPr>
            <a:spLocks noGrp="1" noChangeArrowheads="1"/>
          </p:cNvSpPr>
          <p:nvPr>
            <p:ph type="title"/>
          </p:nvPr>
        </p:nvSpPr>
        <p:spPr bwMode="white">
          <a:xfrm>
            <a:off x="1143000" y="381000"/>
            <a:ext cx="6705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719"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40297">
                                            <p:txEl>
                                              <p:pRg st="0" end="0"/>
                                            </p:txEl>
                                          </p:spTgt>
                                        </p:tgtEl>
                                        <p:attrNameLst>
                                          <p:attrName>style.visibility</p:attrName>
                                        </p:attrNameLst>
                                      </p:cBhvr>
                                      <p:to>
                                        <p:strVal val="visible"/>
                                      </p:to>
                                    </p:set>
                                    <p:anim to="" calcmode="lin" valueType="num">
                                      <p:cBhvr>
                                        <p:cTn id="7" dur="1" fill="hold"/>
                                        <p:tgtEl>
                                          <p:spTgt spid="140297">
                                            <p:txEl>
                                              <p:pRg st="0" end="0"/>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140297">
                                            <p:txEl>
                                              <p:pRg st="1" end="1"/>
                                            </p:txEl>
                                          </p:spTgt>
                                        </p:tgtEl>
                                        <p:attrNameLst>
                                          <p:attrName>style.visibility</p:attrName>
                                        </p:attrNameLst>
                                      </p:cBhvr>
                                      <p:to>
                                        <p:strVal val="visible"/>
                                      </p:to>
                                    </p:set>
                                    <p:anim to="" calcmode="lin" valueType="num">
                                      <p:cBhvr>
                                        <p:cTn id="10" dur="1" fill="hold"/>
                                        <p:tgtEl>
                                          <p:spTgt spid="140297">
                                            <p:txEl>
                                              <p:pRg st="1" end="1"/>
                                            </p:txEl>
                                          </p:spTgt>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140297">
                                            <p:txEl>
                                              <p:pRg st="2" end="2"/>
                                            </p:txEl>
                                          </p:spTgt>
                                        </p:tgtEl>
                                        <p:attrNameLst>
                                          <p:attrName>style.visibility</p:attrName>
                                        </p:attrNameLst>
                                      </p:cBhvr>
                                      <p:to>
                                        <p:strVal val="visible"/>
                                      </p:to>
                                    </p:set>
                                    <p:anim to="" calcmode="lin" valueType="num">
                                      <p:cBhvr>
                                        <p:cTn id="13" dur="1" fill="hold"/>
                                        <p:tgtEl>
                                          <p:spTgt spid="140297">
                                            <p:txEl>
                                              <p:pRg st="2" end="2"/>
                                            </p:txEl>
                                          </p:spTgt>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140297">
                                            <p:txEl>
                                              <p:pRg st="3" end="3"/>
                                            </p:txEl>
                                          </p:spTgt>
                                        </p:tgtEl>
                                        <p:attrNameLst>
                                          <p:attrName>style.visibility</p:attrName>
                                        </p:attrNameLst>
                                      </p:cBhvr>
                                      <p:to>
                                        <p:strVal val="visible"/>
                                      </p:to>
                                    </p:set>
                                    <p:anim to="" calcmode="lin" valueType="num">
                                      <p:cBhvr>
                                        <p:cTn id="16" dur="1" fill="hold"/>
                                        <p:tgtEl>
                                          <p:spTgt spid="140297">
                                            <p:txEl>
                                              <p:pRg st="3" end="3"/>
                                            </p:txEl>
                                          </p:spTgt>
                                        </p:tgtEl>
                                        <p:attrNameLst>
                                          <p:attrName/>
                                        </p:attrNameLst>
                                      </p:cBhvr>
                                    </p:anim>
                                  </p:childTnLst>
                                </p:cTn>
                              </p:par>
                              <p:par>
                                <p:cTn id="17" presetID="24" presetClass="entr" presetSubtype="0" fill="hold" grpId="0" nodeType="withEffect">
                                  <p:stCondLst>
                                    <p:cond delay="0"/>
                                  </p:stCondLst>
                                  <p:childTnLst>
                                    <p:set>
                                      <p:cBhvr>
                                        <p:cTn id="18" dur="1" fill="hold">
                                          <p:stCondLst>
                                            <p:cond delay="0"/>
                                          </p:stCondLst>
                                        </p:cTn>
                                        <p:tgtEl>
                                          <p:spTgt spid="140297">
                                            <p:txEl>
                                              <p:pRg st="4" end="4"/>
                                            </p:txEl>
                                          </p:spTgt>
                                        </p:tgtEl>
                                        <p:attrNameLst>
                                          <p:attrName>style.visibility</p:attrName>
                                        </p:attrNameLst>
                                      </p:cBhvr>
                                      <p:to>
                                        <p:strVal val="visible"/>
                                      </p:to>
                                    </p:set>
                                    <p:anim to="" calcmode="lin" valueType="num">
                                      <p:cBhvr>
                                        <p:cTn id="19" dur="1" fill="hold"/>
                                        <p:tgtEl>
                                          <p:spTgt spid="140297">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7" grpId="0" uiExpand="1" build="p">
        <p:tmplLst>
          <p:tmpl lvl="1">
            <p:tnLst>
              <p:par>
                <p:cTn presetID="24" presetClass="entr" presetSubtype="0" fill="hold" nodeType="clickEffect">
                  <p:stCondLst>
                    <p:cond delay="0"/>
                  </p:stCondLst>
                  <p:childTnLst>
                    <p:set>
                      <p:cBhvr>
                        <p:cTn dur="1" fill="hold">
                          <p:stCondLst>
                            <p:cond delay="0"/>
                          </p:stCondLst>
                        </p:cTn>
                        <p:tgtEl>
                          <p:spTgt spid="140297"/>
                        </p:tgtEl>
                        <p:attrNameLst>
                          <p:attrName>style.visibility</p:attrName>
                        </p:attrNameLst>
                      </p:cBhvr>
                      <p:to>
                        <p:strVal val="visible"/>
                      </p:to>
                    </p:set>
                    <p:anim to="" calcmode="lin" valueType="num">
                      <p:cBhvr>
                        <p:cTn dur="1" fill="hold"/>
                        <p:tgtEl>
                          <p:spTgt spid="140297"/>
                        </p:tgtEl>
                        <p:attrNameLst>
                          <p:attrName/>
                        </p:attrNameLst>
                      </p:cBhvr>
                    </p:anim>
                  </p:childTnLst>
                </p:cTn>
              </p:par>
            </p:tnLst>
          </p:tmpl>
          <p:tmpl lvl="2">
            <p:tnLst>
              <p:par>
                <p:cTn presetID="24" presetClass="entr" presetSubtype="0" fill="hold" nodeType="withEffect">
                  <p:stCondLst>
                    <p:cond delay="0"/>
                  </p:stCondLst>
                  <p:childTnLst>
                    <p:set>
                      <p:cBhvr>
                        <p:cTn dur="1" fill="hold">
                          <p:stCondLst>
                            <p:cond delay="0"/>
                          </p:stCondLst>
                        </p:cTn>
                        <p:tgtEl>
                          <p:spTgt spid="140297"/>
                        </p:tgtEl>
                        <p:attrNameLst>
                          <p:attrName>style.visibility</p:attrName>
                        </p:attrNameLst>
                      </p:cBhvr>
                      <p:to>
                        <p:strVal val="visible"/>
                      </p:to>
                    </p:set>
                    <p:anim to="" calcmode="lin" valueType="num">
                      <p:cBhvr>
                        <p:cTn dur="1" fill="hold"/>
                        <p:tgtEl>
                          <p:spTgt spid="140297"/>
                        </p:tgtEl>
                        <p:attrNameLst>
                          <p:attrName/>
                        </p:attrNameLst>
                      </p:cBhvr>
                    </p:anim>
                  </p:childTnLst>
                </p:cTn>
              </p:par>
            </p:tnLst>
          </p:tmpl>
          <p:tmpl lvl="3">
            <p:tnLst>
              <p:par>
                <p:cTn presetID="24" presetClass="entr" presetSubtype="0" fill="hold" nodeType="withEffect">
                  <p:stCondLst>
                    <p:cond delay="0"/>
                  </p:stCondLst>
                  <p:childTnLst>
                    <p:set>
                      <p:cBhvr>
                        <p:cTn dur="1" fill="hold">
                          <p:stCondLst>
                            <p:cond delay="0"/>
                          </p:stCondLst>
                        </p:cTn>
                        <p:tgtEl>
                          <p:spTgt spid="140297"/>
                        </p:tgtEl>
                        <p:attrNameLst>
                          <p:attrName>style.visibility</p:attrName>
                        </p:attrNameLst>
                      </p:cBhvr>
                      <p:to>
                        <p:strVal val="visible"/>
                      </p:to>
                    </p:set>
                    <p:anim to="" calcmode="lin" valueType="num">
                      <p:cBhvr>
                        <p:cTn dur="1" fill="hold"/>
                        <p:tgtEl>
                          <p:spTgt spid="140297"/>
                        </p:tgtEl>
                        <p:attrNameLst>
                          <p:attrName/>
                        </p:attrNameLst>
                      </p:cBhvr>
                    </p:anim>
                  </p:childTnLst>
                </p:cTn>
              </p:par>
            </p:tnLst>
          </p:tmpl>
          <p:tmpl lvl="4">
            <p:tnLst>
              <p:par>
                <p:cTn presetID="24" presetClass="entr" presetSubtype="0" fill="hold" nodeType="withEffect">
                  <p:stCondLst>
                    <p:cond delay="0"/>
                  </p:stCondLst>
                  <p:childTnLst>
                    <p:set>
                      <p:cBhvr>
                        <p:cTn dur="1" fill="hold">
                          <p:stCondLst>
                            <p:cond delay="0"/>
                          </p:stCondLst>
                        </p:cTn>
                        <p:tgtEl>
                          <p:spTgt spid="140297"/>
                        </p:tgtEl>
                        <p:attrNameLst>
                          <p:attrName>style.visibility</p:attrName>
                        </p:attrNameLst>
                      </p:cBhvr>
                      <p:to>
                        <p:strVal val="visible"/>
                      </p:to>
                    </p:set>
                    <p:anim to="" calcmode="lin" valueType="num">
                      <p:cBhvr>
                        <p:cTn dur="1" fill="hold"/>
                        <p:tgtEl>
                          <p:spTgt spid="140297"/>
                        </p:tgtEl>
                        <p:attrNameLst>
                          <p:attrName/>
                        </p:attrNameLst>
                      </p:cBhvr>
                    </p:anim>
                  </p:childTnLst>
                </p:cTn>
              </p:par>
            </p:tnLst>
          </p:tmpl>
          <p:tmpl lvl="5">
            <p:tnLst>
              <p:par>
                <p:cTn presetID="24" presetClass="entr" presetSubtype="0" fill="hold" nodeType="withEffect">
                  <p:stCondLst>
                    <p:cond delay="0"/>
                  </p:stCondLst>
                  <p:childTnLst>
                    <p:set>
                      <p:cBhvr>
                        <p:cTn dur="1" fill="hold">
                          <p:stCondLst>
                            <p:cond delay="0"/>
                          </p:stCondLst>
                        </p:cTn>
                        <p:tgtEl>
                          <p:spTgt spid="140297"/>
                        </p:tgtEl>
                        <p:attrNameLst>
                          <p:attrName>style.visibility</p:attrName>
                        </p:attrNameLst>
                      </p:cBhvr>
                      <p:to>
                        <p:strVal val="visible"/>
                      </p:to>
                    </p:set>
                    <p:anim to="" calcmode="lin" valueType="num">
                      <p:cBhvr>
                        <p:cTn dur="1" fill="hold"/>
                        <p:tgtEl>
                          <p:spTgt spid="140297"/>
                        </p:tgtEl>
                        <p:attrNameLst>
                          <p:attrName/>
                        </p:attrNameLst>
                      </p:cBhvr>
                    </p:anim>
                  </p:childTnLst>
                </p:cTn>
              </p:par>
            </p:tnLst>
          </p:tmpl>
        </p:tmplLst>
      </p:bldP>
    </p:bldLst>
  </p:timing>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黑体" pitchFamily="2" charset="-122"/>
          <a:ea typeface="黑体" pitchFamily="2" charset="-122"/>
        </a:defRPr>
      </a:lvl2pPr>
      <a:lvl3pPr algn="l" rtl="0" eaLnBrk="0" fontAlgn="base" hangingPunct="0">
        <a:spcBef>
          <a:spcPct val="0"/>
        </a:spcBef>
        <a:spcAft>
          <a:spcPct val="0"/>
        </a:spcAft>
        <a:defRPr sz="3200" b="1">
          <a:solidFill>
            <a:schemeClr val="bg1"/>
          </a:solidFill>
          <a:latin typeface="黑体" pitchFamily="2" charset="-122"/>
          <a:ea typeface="黑体" pitchFamily="2" charset="-122"/>
        </a:defRPr>
      </a:lvl3pPr>
      <a:lvl4pPr algn="l" rtl="0" eaLnBrk="0" fontAlgn="base" hangingPunct="0">
        <a:spcBef>
          <a:spcPct val="0"/>
        </a:spcBef>
        <a:spcAft>
          <a:spcPct val="0"/>
        </a:spcAft>
        <a:defRPr sz="3200" b="1">
          <a:solidFill>
            <a:schemeClr val="bg1"/>
          </a:solidFill>
          <a:latin typeface="黑体" pitchFamily="2" charset="-122"/>
          <a:ea typeface="黑体" pitchFamily="2" charset="-122"/>
        </a:defRPr>
      </a:lvl4pPr>
      <a:lvl5pPr algn="l" rtl="0" eaLnBrk="0" fontAlgn="base" hangingPunct="0">
        <a:spcBef>
          <a:spcPct val="0"/>
        </a:spcBef>
        <a:spcAft>
          <a:spcPct val="0"/>
        </a:spcAft>
        <a:defRPr sz="3200" b="1">
          <a:solidFill>
            <a:schemeClr val="bg1"/>
          </a:solidFill>
          <a:latin typeface="黑体" pitchFamily="2" charset="-122"/>
          <a:ea typeface="黑体" pitchFamily="2" charset="-122"/>
        </a:defRPr>
      </a:lvl5pPr>
      <a:lvl6pPr marL="457200" algn="l" rtl="0" fontAlgn="base">
        <a:spcBef>
          <a:spcPct val="0"/>
        </a:spcBef>
        <a:spcAft>
          <a:spcPct val="0"/>
        </a:spcAft>
        <a:defRPr sz="3200" b="1">
          <a:solidFill>
            <a:schemeClr val="bg1"/>
          </a:solidFill>
          <a:latin typeface="黑体" pitchFamily="2" charset="-122"/>
          <a:ea typeface="黑体" pitchFamily="2" charset="-122"/>
        </a:defRPr>
      </a:lvl6pPr>
      <a:lvl7pPr marL="914400" algn="l" rtl="0" fontAlgn="base">
        <a:spcBef>
          <a:spcPct val="0"/>
        </a:spcBef>
        <a:spcAft>
          <a:spcPct val="0"/>
        </a:spcAft>
        <a:defRPr sz="3200" b="1">
          <a:solidFill>
            <a:schemeClr val="bg1"/>
          </a:solidFill>
          <a:latin typeface="黑体" pitchFamily="2" charset="-122"/>
          <a:ea typeface="黑体" pitchFamily="2" charset="-122"/>
        </a:defRPr>
      </a:lvl7pPr>
      <a:lvl8pPr marL="1371600" algn="l" rtl="0" fontAlgn="base">
        <a:spcBef>
          <a:spcPct val="0"/>
        </a:spcBef>
        <a:spcAft>
          <a:spcPct val="0"/>
        </a:spcAft>
        <a:defRPr sz="3200" b="1">
          <a:solidFill>
            <a:schemeClr val="bg1"/>
          </a:solidFill>
          <a:latin typeface="黑体" pitchFamily="2" charset="-122"/>
          <a:ea typeface="黑体" pitchFamily="2" charset="-122"/>
        </a:defRPr>
      </a:lvl8pPr>
      <a:lvl9pPr marL="1828800" algn="l" rtl="0" fontAlgn="base">
        <a:spcBef>
          <a:spcPct val="0"/>
        </a:spcBef>
        <a:spcAft>
          <a:spcPct val="0"/>
        </a:spcAft>
        <a:defRPr sz="3200" b="1">
          <a:solidFill>
            <a:schemeClr val="bg1"/>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b="1">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slide" Target="slide13.xml"/><Relationship Id="rId5" Type="http://schemas.openxmlformats.org/officeDocument/2006/relationships/slide" Target="slide12.xml"/><Relationship Id="rId4" Type="http://schemas.openxmlformats.org/officeDocument/2006/relationships/slide" Target="slide11.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32.emf"/></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9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slide" Target="slide122.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114.xml"/><Relationship Id="rId5" Type="http://schemas.openxmlformats.org/officeDocument/2006/relationships/slide" Target="slide109.xml"/><Relationship Id="rId4" Type="http://schemas.openxmlformats.org/officeDocument/2006/relationships/slide" Target="slide10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10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10.xml"/><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33.emf"/></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5.xml"/><Relationship Id="rId1" Type="http://schemas.openxmlformats.org/officeDocument/2006/relationships/vmlDrawing" Target="../drawings/vmlDrawing20.vml"/><Relationship Id="rId4" Type="http://schemas.openxmlformats.org/officeDocument/2006/relationships/image" Target="../media/image34.emf"/></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2.xml"/><Relationship Id="rId1" Type="http://schemas.openxmlformats.org/officeDocument/2006/relationships/vmlDrawing" Target="../drawings/vmlDrawing21.vml"/><Relationship Id="rId4" Type="http://schemas.openxmlformats.org/officeDocument/2006/relationships/image" Target="../media/image35.emf"/></Relationships>
</file>

<file path=ppt/slides/_rels/slide113.xml.rels><?xml version="1.0" encoding="UTF-8" standalone="yes"?>
<Relationships xmlns="http://schemas.openxmlformats.org/package/2006/relationships"><Relationship Id="rId3" Type="http://schemas.openxmlformats.org/officeDocument/2006/relationships/slide" Target="slide103.xml"/><Relationship Id="rId2" Type="http://schemas.openxmlformats.org/officeDocument/2006/relationships/slideLayout" Target="../slideLayouts/slideLayout12.xml"/><Relationship Id="rId1" Type="http://schemas.openxmlformats.org/officeDocument/2006/relationships/vmlDrawing" Target="../drawings/vmlDrawing22.vml"/><Relationship Id="rId6" Type="http://schemas.openxmlformats.org/officeDocument/2006/relationships/image" Target="../media/image36.emf"/><Relationship Id="rId5" Type="http://schemas.openxmlformats.org/officeDocument/2006/relationships/oleObject" Target="../embeddings/oleObject31.bin"/><Relationship Id="rId4" Type="http://schemas.openxmlformats.org/officeDocument/2006/relationships/image" Target="../media/image10.png"/></Relationships>
</file>

<file path=ppt/slides/_rels/slide1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 Target="slide116.xml"/><Relationship Id="rId7" Type="http://schemas.openxmlformats.org/officeDocument/2006/relationships/slide" Target="slide103.xml"/><Relationship Id="rId2" Type="http://schemas.openxmlformats.org/officeDocument/2006/relationships/slide" Target="slide115.xml"/><Relationship Id="rId1" Type="http://schemas.openxmlformats.org/officeDocument/2006/relationships/slideLayout" Target="../slideLayouts/slideLayout2.xml"/><Relationship Id="rId6" Type="http://schemas.openxmlformats.org/officeDocument/2006/relationships/slide" Target="slide120.xml"/><Relationship Id="rId5" Type="http://schemas.openxmlformats.org/officeDocument/2006/relationships/slide" Target="slide119.xml"/><Relationship Id="rId4" Type="http://schemas.openxmlformats.org/officeDocument/2006/relationships/slide" Target="slide117.xml"/></Relationships>
</file>

<file path=ppt/slides/_rels/slide1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114.xml"/><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114.xml"/><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114.xml"/><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10.png"/><Relationship Id="rId5" Type="http://schemas.openxmlformats.org/officeDocument/2006/relationships/slide" Target="slide114.xml"/><Relationship Id="rId4" Type="http://schemas.openxmlformats.org/officeDocument/2006/relationships/image" Target="../media/image37.wmf"/></Relationships>
</file>

<file path=ppt/slides/_rels/slide1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6.bin"/><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10.png"/><Relationship Id="rId5" Type="http://schemas.openxmlformats.org/officeDocument/2006/relationships/slide" Target="slide114.xml"/><Relationship Id="rId4" Type="http://schemas.openxmlformats.org/officeDocument/2006/relationships/image" Target="../media/image38.wmf"/></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39.wmf"/></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40.emf"/></Relationships>
</file>

<file path=ppt/slides/_rels/slide1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103.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42.emf"/><Relationship Id="rId5" Type="http://schemas.openxmlformats.org/officeDocument/2006/relationships/oleObject" Target="../embeddings/oleObject37.bin"/><Relationship Id="rId4" Type="http://schemas.openxmlformats.org/officeDocument/2006/relationships/image" Target="../media/image41.emf"/></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1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slide" Target="slide10.xml"/></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44.emf"/></Relationships>
</file>

<file path=ppt/slides/_rels/slide131.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12.xml"/><Relationship Id="rId1" Type="http://schemas.openxmlformats.org/officeDocument/2006/relationships/vmlDrawing" Target="../drawings/vmlDrawing29.vml"/><Relationship Id="rId6" Type="http://schemas.openxmlformats.org/officeDocument/2006/relationships/image" Target="../media/image46.emf"/><Relationship Id="rId5" Type="http://schemas.openxmlformats.org/officeDocument/2006/relationships/oleObject" Target="../embeddings/oleObject41.bin"/><Relationship Id="rId4" Type="http://schemas.openxmlformats.org/officeDocument/2006/relationships/image" Target="../media/image45.emf"/></Relationships>
</file>

<file path=ppt/slides/_rels/slide1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4.xml"/><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emf"/><Relationship Id="rId5" Type="http://schemas.openxmlformats.org/officeDocument/2006/relationships/oleObject" Target="../embeddings/oleObject8.bin"/><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slide" Target="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2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slide" Target="slide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5.emf"/><Relationship Id="rId5" Type="http://schemas.openxmlformats.org/officeDocument/2006/relationships/oleObject" Target="../embeddings/oleObject10.bin"/><Relationship Id="rId10" Type="http://schemas.openxmlformats.org/officeDocument/2006/relationships/image" Target="../media/image10.png"/><Relationship Id="rId4" Type="http://schemas.openxmlformats.org/officeDocument/2006/relationships/image" Target="../media/image14.emf"/><Relationship Id="rId9" Type="http://schemas.openxmlformats.org/officeDocument/2006/relationships/slide" Target="slide27.xml"/></Relationships>
</file>

<file path=ppt/slides/_rels/slide3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 Target="slide41.xml"/><Relationship Id="rId7" Type="http://schemas.openxmlformats.org/officeDocument/2006/relationships/slide" Target="slide4.xml"/><Relationship Id="rId2" Type="http://schemas.openxmlformats.org/officeDocument/2006/relationships/slide" Target="slide35.xml"/><Relationship Id="rId1" Type="http://schemas.openxmlformats.org/officeDocument/2006/relationships/slideLayout" Target="../slideLayouts/slideLayout2.xml"/><Relationship Id="rId6" Type="http://schemas.openxmlformats.org/officeDocument/2006/relationships/slide" Target="slide64.xml"/><Relationship Id="rId5" Type="http://schemas.openxmlformats.org/officeDocument/2006/relationships/slide" Target="slide54.xml"/><Relationship Id="rId4" Type="http://schemas.openxmlformats.org/officeDocument/2006/relationships/slide" Target="slide48.xml"/><Relationship Id="rId9" Type="http://schemas.openxmlformats.org/officeDocument/2006/relationships/slide" Target="slide6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8.wmf"/><Relationship Id="rId5" Type="http://schemas.openxmlformats.org/officeDocument/2006/relationships/oleObject" Target="../embeddings/oleObject13.bin"/><Relationship Id="rId4" Type="http://schemas.openxmlformats.org/officeDocument/2006/relationships/image" Target="../media/image17.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gif"/><Relationship Id="rId3" Type="http://schemas.openxmlformats.org/officeDocument/2006/relationships/slide" Target="slide5.xml"/><Relationship Id="rId7" Type="http://schemas.openxmlformats.org/officeDocument/2006/relationships/slide" Target="slide137.xml"/><Relationship Id="rId12" Type="http://schemas.openxmlformats.org/officeDocument/2006/relationships/slide" Target="slide13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34.xml"/><Relationship Id="rId11" Type="http://schemas.openxmlformats.org/officeDocument/2006/relationships/slide" Target="slide127.xml"/><Relationship Id="rId5" Type="http://schemas.openxmlformats.org/officeDocument/2006/relationships/slide" Target="slide27.xml"/><Relationship Id="rId10" Type="http://schemas.openxmlformats.org/officeDocument/2006/relationships/slide" Target="slide103.xml"/><Relationship Id="rId4" Type="http://schemas.openxmlformats.org/officeDocument/2006/relationships/slide" Target="slide68.xml"/><Relationship Id="rId9" Type="http://schemas.openxmlformats.org/officeDocument/2006/relationships/slide" Target="slide90.xml"/></Relationships>
</file>

<file path=ppt/slides/_rels/slide40.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9.emf"/><Relationship Id="rId5" Type="http://schemas.openxmlformats.org/officeDocument/2006/relationships/oleObject" Target="../embeddings/Microsoft_Word_97_-_2003___1.doc"/><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1.wmf"/><Relationship Id="rId5" Type="http://schemas.openxmlformats.org/officeDocument/2006/relationships/oleObject" Target="../embeddings/oleObject15.bin"/><Relationship Id="rId4" Type="http://schemas.openxmlformats.org/officeDocument/2006/relationships/image" Target="../media/image20.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2.wmf"/><Relationship Id="rId5" Type="http://schemas.openxmlformats.org/officeDocument/2006/relationships/oleObject" Target="../embeddings/oleObject16.bin"/><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20.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slide" Target="slide6.xml"/><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4.wmf"/><Relationship Id="rId5" Type="http://schemas.openxmlformats.org/officeDocument/2006/relationships/oleObject" Target="../embeddings/oleObject18.bin"/><Relationship Id="rId4" Type="http://schemas.openxmlformats.org/officeDocument/2006/relationships/image" Target="../media/image23.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0.png"/><Relationship Id="rId5" Type="http://schemas.openxmlformats.org/officeDocument/2006/relationships/slide" Target="slide34.xml"/><Relationship Id="rId4" Type="http://schemas.openxmlformats.org/officeDocument/2006/relationships/image" Target="../media/image25.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6.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7.wmf"/><Relationship Id="rId5" Type="http://schemas.openxmlformats.org/officeDocument/2006/relationships/oleObject" Target="../embeddings/oleObject21.bin"/><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slide" Target="slide88.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83.xml"/><Relationship Id="rId5" Type="http://schemas.openxmlformats.org/officeDocument/2006/relationships/slide" Target="slide75.xml"/><Relationship Id="rId4" Type="http://schemas.openxmlformats.org/officeDocument/2006/relationships/slide" Target="slide69.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image" Target="../media/image29.emf"/><Relationship Id="rId5" Type="http://schemas.openxmlformats.org/officeDocument/2006/relationships/oleObject" Target="../embeddings/oleObject23.bin"/><Relationship Id="rId4" Type="http://schemas.openxmlformats.org/officeDocument/2006/relationships/image" Target="../media/image28.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6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2.xml"/><Relationship Id="rId1" Type="http://schemas.openxmlformats.org/officeDocument/2006/relationships/vmlDrawing" Target="../drawings/vmlDrawing15.vml"/><Relationship Id="rId4" Type="http://schemas.openxmlformats.org/officeDocument/2006/relationships/image" Target="../media/image30.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11.wmf"/><Relationship Id="rId4" Type="http://schemas.openxmlformats.org/officeDocument/2006/relationships/oleObject" Target="../embeddings/oleObject5.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6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31.e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4.xml"/><Relationship Id="rId1" Type="http://schemas.openxmlformats.org/officeDocument/2006/relationships/vmlDrawing" Target="../drawings/vmlDrawing17.vml"/><Relationship Id="rId4" Type="http://schemas.openxmlformats.org/officeDocument/2006/relationships/image" Target="../media/image28.w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68.xml"/><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6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9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95.xml"/><Relationship Id="rId4" Type="http://schemas.openxmlformats.org/officeDocument/2006/relationships/slide" Target="slide9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90.xml"/><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5E79977A-14D7-46A2-A9A6-56509BD295FC}"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10</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9219" name="Rectangle 2"/>
          <p:cNvSpPr>
            <a:spLocks noGrp="1" noChangeArrowheads="1"/>
          </p:cNvSpPr>
          <p:nvPr>
            <p:ph type="title"/>
          </p:nvPr>
        </p:nvSpPr>
        <p:spPr/>
        <p:txBody>
          <a:bodyPr/>
          <a:lstStyle/>
          <a:p>
            <a:pPr eaLnBrk="1" hangingPunct="1"/>
            <a:r>
              <a:rPr lang="zh-CN" altLang="en-US" smtClean="0"/>
              <a:t>二、不同数制之间的相互转换</a:t>
            </a:r>
          </a:p>
        </p:txBody>
      </p:sp>
      <p:pic>
        <p:nvPicPr>
          <p:cNvPr id="89094" name="Picture 6"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729163" y="6092825"/>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6" name="AutoShape 8"/>
          <p:cNvSpPr>
            <a:spLocks noChangeArrowheads="1"/>
          </p:cNvSpPr>
          <p:nvPr/>
        </p:nvSpPr>
        <p:spPr bwMode="gray">
          <a:xfrm>
            <a:off x="2000250" y="1350963"/>
            <a:ext cx="5399088" cy="457200"/>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latin typeface="Arial" charset="0"/>
              <a:ea typeface="黑体" pitchFamily="2" charset="-122"/>
            </a:endParaRPr>
          </a:p>
        </p:txBody>
      </p:sp>
      <p:sp>
        <p:nvSpPr>
          <p:cNvPr id="9222" name="AutoShape 9"/>
          <p:cNvSpPr>
            <a:spLocks noChangeArrowheads="1"/>
          </p:cNvSpPr>
          <p:nvPr/>
        </p:nvSpPr>
        <p:spPr bwMode="gray">
          <a:xfrm>
            <a:off x="1619250" y="1231900"/>
            <a:ext cx="685800" cy="685800"/>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9223" name="Text Box 10"/>
          <p:cNvSpPr txBox="1">
            <a:spLocks noChangeArrowheads="1"/>
          </p:cNvSpPr>
          <p:nvPr/>
        </p:nvSpPr>
        <p:spPr bwMode="gray">
          <a:xfrm>
            <a:off x="2228850" y="1406525"/>
            <a:ext cx="50387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400"/>
              <a:t>  </a:t>
            </a:r>
            <a:r>
              <a:rPr lang="zh-CN" altLang="en-US" sz="2400">
                <a:hlinkClick r:id="rId4" action="ppaction://hlinksldjump"/>
              </a:rPr>
              <a:t>常用的几种数制的对应关系</a:t>
            </a:r>
            <a:endParaRPr lang="zh-CN" altLang="en-US" sz="2400"/>
          </a:p>
        </p:txBody>
      </p:sp>
      <p:sp>
        <p:nvSpPr>
          <p:cNvPr id="9224" name="Text Box 11"/>
          <p:cNvSpPr txBox="1">
            <a:spLocks noChangeArrowheads="1"/>
          </p:cNvSpPr>
          <p:nvPr/>
        </p:nvSpPr>
        <p:spPr bwMode="gray">
          <a:xfrm>
            <a:off x="1782763" y="1311275"/>
            <a:ext cx="338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en-US" altLang="zh-CN" sz="2400">
                <a:solidFill>
                  <a:schemeClr val="bg1"/>
                </a:solidFill>
              </a:rPr>
              <a:t>1</a:t>
            </a:r>
          </a:p>
        </p:txBody>
      </p:sp>
      <p:sp>
        <p:nvSpPr>
          <p:cNvPr id="89101" name="AutoShape 13"/>
          <p:cNvSpPr>
            <a:spLocks noChangeArrowheads="1"/>
          </p:cNvSpPr>
          <p:nvPr/>
        </p:nvSpPr>
        <p:spPr bwMode="gray">
          <a:xfrm>
            <a:off x="2000250" y="2189163"/>
            <a:ext cx="5399088" cy="457200"/>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latin typeface="Arial" charset="0"/>
              <a:ea typeface="黑体" pitchFamily="2" charset="-122"/>
            </a:endParaRPr>
          </a:p>
        </p:txBody>
      </p:sp>
      <p:sp>
        <p:nvSpPr>
          <p:cNvPr id="9226" name="AutoShape 14"/>
          <p:cNvSpPr>
            <a:spLocks noChangeArrowheads="1"/>
          </p:cNvSpPr>
          <p:nvPr/>
        </p:nvSpPr>
        <p:spPr bwMode="gray">
          <a:xfrm>
            <a:off x="1619250" y="2070100"/>
            <a:ext cx="685800" cy="685800"/>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9227" name="Text Box 15"/>
          <p:cNvSpPr txBox="1">
            <a:spLocks noChangeArrowheads="1"/>
          </p:cNvSpPr>
          <p:nvPr/>
        </p:nvSpPr>
        <p:spPr bwMode="gray">
          <a:xfrm>
            <a:off x="2228850" y="2205038"/>
            <a:ext cx="50387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400"/>
              <a:t>  </a:t>
            </a:r>
            <a:r>
              <a:rPr lang="zh-CN" altLang="en-US" sz="2400">
                <a:hlinkClick r:id="rId5" action="ppaction://hlinksldjump"/>
              </a:rPr>
              <a:t>二、八、十六进制转换为十进制</a:t>
            </a:r>
            <a:endParaRPr lang="zh-CN" altLang="en-US" sz="2400"/>
          </a:p>
        </p:txBody>
      </p:sp>
      <p:sp>
        <p:nvSpPr>
          <p:cNvPr id="9228" name="Text Box 16"/>
          <p:cNvSpPr txBox="1">
            <a:spLocks noChangeArrowheads="1"/>
          </p:cNvSpPr>
          <p:nvPr/>
        </p:nvSpPr>
        <p:spPr bwMode="gray">
          <a:xfrm>
            <a:off x="1782763" y="2149475"/>
            <a:ext cx="338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en-US" altLang="zh-CN" sz="2400">
                <a:solidFill>
                  <a:schemeClr val="bg1"/>
                </a:solidFill>
              </a:rPr>
              <a:t>2</a:t>
            </a:r>
          </a:p>
        </p:txBody>
      </p:sp>
      <p:sp>
        <p:nvSpPr>
          <p:cNvPr id="89106" name="AutoShape 18"/>
          <p:cNvSpPr>
            <a:spLocks noChangeArrowheads="1"/>
          </p:cNvSpPr>
          <p:nvPr/>
        </p:nvSpPr>
        <p:spPr bwMode="gray">
          <a:xfrm>
            <a:off x="2000250" y="3027363"/>
            <a:ext cx="5399088" cy="457200"/>
          </a:xfrm>
          <a:prstGeom prst="roundRect">
            <a:avLst>
              <a:gd name="adj" fmla="val 16667"/>
            </a:avLst>
          </a:prstGeom>
          <a:gradFill rotWithShape="1">
            <a:gsLst>
              <a:gs pos="0">
                <a:schemeClr val="tx2">
                  <a:gamma/>
                  <a:tint val="21176"/>
                  <a:invGamma/>
                </a:schemeClr>
              </a:gs>
              <a:gs pos="100000">
                <a:schemeClr val="tx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latin typeface="Arial" charset="0"/>
              <a:ea typeface="黑体" pitchFamily="2" charset="-122"/>
            </a:endParaRPr>
          </a:p>
        </p:txBody>
      </p:sp>
      <p:sp>
        <p:nvSpPr>
          <p:cNvPr id="9230" name="AutoShape 19"/>
          <p:cNvSpPr>
            <a:spLocks noChangeArrowheads="1"/>
          </p:cNvSpPr>
          <p:nvPr/>
        </p:nvSpPr>
        <p:spPr bwMode="gray">
          <a:xfrm>
            <a:off x="1619250" y="2908300"/>
            <a:ext cx="685800" cy="685800"/>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9231" name="Text Box 20"/>
          <p:cNvSpPr txBox="1">
            <a:spLocks noChangeArrowheads="1"/>
          </p:cNvSpPr>
          <p:nvPr/>
        </p:nvSpPr>
        <p:spPr bwMode="gray">
          <a:xfrm>
            <a:off x="2228850" y="3082925"/>
            <a:ext cx="50387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400"/>
              <a:t>  </a:t>
            </a:r>
            <a:r>
              <a:rPr lang="zh-CN" altLang="en-US" sz="2400">
                <a:hlinkClick r:id="rId6" action="ppaction://hlinksldjump"/>
              </a:rPr>
              <a:t>十进制转换为二、八、十六进制</a:t>
            </a:r>
            <a:endParaRPr lang="zh-CN" altLang="en-US" sz="2400"/>
          </a:p>
        </p:txBody>
      </p:sp>
      <p:sp>
        <p:nvSpPr>
          <p:cNvPr id="9232" name="Text Box 21"/>
          <p:cNvSpPr txBox="1">
            <a:spLocks noChangeArrowheads="1"/>
          </p:cNvSpPr>
          <p:nvPr/>
        </p:nvSpPr>
        <p:spPr bwMode="gray">
          <a:xfrm>
            <a:off x="1782763" y="2987675"/>
            <a:ext cx="338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en-US" altLang="zh-CN" sz="2400">
                <a:solidFill>
                  <a:schemeClr val="bg1"/>
                </a:solidFill>
              </a:rPr>
              <a:t>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89094"/>
                                        </p:tgtEl>
                                        <p:attrNameLst>
                                          <p:attrName>style.visibility</p:attrName>
                                        </p:attrNameLst>
                                      </p:cBhvr>
                                      <p:to>
                                        <p:strVal val="visible"/>
                                      </p:to>
                                    </p:set>
                                    <p:anim calcmode="lin" valueType="num">
                                      <p:cBhvr additive="base">
                                        <p:cTn id="7" dur="500" fill="hold"/>
                                        <p:tgtEl>
                                          <p:spTgt spid="89094"/>
                                        </p:tgtEl>
                                        <p:attrNameLst>
                                          <p:attrName>ppt_x</p:attrName>
                                        </p:attrNameLst>
                                      </p:cBhvr>
                                      <p:tavLst>
                                        <p:tav tm="0">
                                          <p:val>
                                            <p:strVal val="#ppt_x"/>
                                          </p:val>
                                        </p:tav>
                                        <p:tav tm="100000">
                                          <p:val>
                                            <p:strVal val="#ppt_x"/>
                                          </p:val>
                                        </p:tav>
                                      </p:tavLst>
                                    </p:anim>
                                    <p:anim calcmode="lin" valueType="num">
                                      <p:cBhvr additive="base">
                                        <p:cTn id="8" dur="500" fill="hold"/>
                                        <p:tgtEl>
                                          <p:spTgt spid="890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CF2FFC84-48CD-49D2-85AF-58716C387D26}"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100</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99331" name="Rectangle 2"/>
          <p:cNvSpPr>
            <a:spLocks noGrp="1" noChangeArrowheads="1"/>
          </p:cNvSpPr>
          <p:nvPr>
            <p:ph type="title"/>
          </p:nvPr>
        </p:nvSpPr>
        <p:spPr>
          <a:xfrm>
            <a:off x="1143000" y="381000"/>
            <a:ext cx="7677150" cy="563563"/>
          </a:xfrm>
        </p:spPr>
        <p:txBody>
          <a:bodyPr/>
          <a:lstStyle/>
          <a:p>
            <a:pPr eaLnBrk="1" hangingPunct="1"/>
            <a:r>
              <a:rPr lang="zh-CN" altLang="en-US" sz="2800" smtClean="0"/>
              <a:t>字模码：</a:t>
            </a:r>
            <a:r>
              <a:rPr lang="en-US" altLang="zh-CN" sz="2800" smtClean="0"/>
              <a:t>16×16</a:t>
            </a:r>
            <a:r>
              <a:rPr lang="zh-CN" altLang="en-US" sz="2800" smtClean="0"/>
              <a:t>点阵，需要</a:t>
            </a:r>
            <a:r>
              <a:rPr lang="en-US" altLang="zh-CN" sz="2800" smtClean="0"/>
              <a:t>16×16b=32B/</a:t>
            </a:r>
            <a:r>
              <a:rPr lang="zh-CN" altLang="en-US" sz="2800" smtClean="0"/>
              <a:t>汉字</a:t>
            </a:r>
          </a:p>
        </p:txBody>
      </p:sp>
      <p:sp>
        <p:nvSpPr>
          <p:cNvPr id="99332" name="Rectangle 3"/>
          <p:cNvSpPr>
            <a:spLocks noChangeArrowheads="1"/>
          </p:cNvSpPr>
          <p:nvPr/>
        </p:nvSpPr>
        <p:spPr bwMode="gray">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graphicFrame>
        <p:nvGraphicFramePr>
          <p:cNvPr id="266244" name="Object 4"/>
          <p:cNvGraphicFramePr>
            <a:graphicFrameLocks noChangeAspect="1"/>
          </p:cNvGraphicFramePr>
          <p:nvPr/>
        </p:nvGraphicFramePr>
        <p:xfrm>
          <a:off x="1547813" y="1196975"/>
          <a:ext cx="6048375" cy="5324475"/>
        </p:xfrm>
        <a:graphic>
          <a:graphicData uri="http://schemas.openxmlformats.org/presentationml/2006/ole">
            <mc:AlternateContent xmlns:mc="http://schemas.openxmlformats.org/markup-compatibility/2006">
              <mc:Choice xmlns:v="urn:schemas-microsoft-com:vml" Requires="v">
                <p:oleObj spid="_x0000_s99353" name="Visio" r:id="rId3" imgW="3214878" imgH="2692908" progId="Visio.Drawing.11">
                  <p:embed/>
                </p:oleObj>
              </mc:Choice>
              <mc:Fallback>
                <p:oleObj name="Visio" r:id="rId3" imgW="3214878" imgH="2692908"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196975"/>
                        <a:ext cx="6048375"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266244"/>
                                        </p:tgtEl>
                                        <p:attrNameLst>
                                          <p:attrName>style.visibility</p:attrName>
                                        </p:attrNameLst>
                                      </p:cBhvr>
                                      <p:to>
                                        <p:strVal val="visible"/>
                                      </p:to>
                                    </p:set>
                                    <p:anim to="" calcmode="lin" valueType="num">
                                      <p:cBhvr>
                                        <p:cTn id="7" dur="1" fill="hold"/>
                                        <p:tgtEl>
                                          <p:spTgt spid="26624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465223BC-F69F-4D7A-B31B-263CF2C6C652}"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101</a:t>
            </a:fld>
            <a:endParaRPr lang="en-US" altLang="zh-CN" sz="1000" b="0">
              <a:solidFill>
                <a:schemeClr val="bg1"/>
              </a:solidFill>
              <a:latin typeface="Verdana" panose="020B0604030504040204" pitchFamily="34" charset="0"/>
              <a:ea typeface="宋体" panose="02010600030101010101" pitchFamily="2" charset="-122"/>
            </a:endParaRPr>
          </a:p>
        </p:txBody>
      </p:sp>
      <p:grpSp>
        <p:nvGrpSpPr>
          <p:cNvPr id="267266" name="Group 2"/>
          <p:cNvGrpSpPr>
            <a:grpSpLocks/>
          </p:cNvGrpSpPr>
          <p:nvPr/>
        </p:nvGrpSpPr>
        <p:grpSpPr bwMode="auto">
          <a:xfrm>
            <a:off x="2627313" y="1066800"/>
            <a:ext cx="4248150" cy="2085975"/>
            <a:chOff x="1655" y="527"/>
            <a:chExt cx="2676" cy="1314"/>
          </a:xfrm>
        </p:grpSpPr>
        <p:sp>
          <p:nvSpPr>
            <p:cNvPr id="100370" name="Rectangle 3"/>
            <p:cNvSpPr>
              <a:spLocks noChangeArrowheads="1"/>
            </p:cNvSpPr>
            <p:nvPr/>
          </p:nvSpPr>
          <p:spPr bwMode="auto">
            <a:xfrm>
              <a:off x="1882" y="527"/>
              <a:ext cx="1724" cy="45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kumimoji="1" lang="zh-CN" altLang="en-US" sz="2400"/>
                <a:t>汉字输入码</a:t>
              </a:r>
            </a:p>
          </p:txBody>
        </p:sp>
        <p:sp>
          <p:nvSpPr>
            <p:cNvPr id="100371" name="Rectangle 4"/>
            <p:cNvSpPr>
              <a:spLocks noChangeArrowheads="1"/>
            </p:cNvSpPr>
            <p:nvPr/>
          </p:nvSpPr>
          <p:spPr bwMode="auto">
            <a:xfrm>
              <a:off x="1655" y="1388"/>
              <a:ext cx="2177" cy="45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kumimoji="1" lang="zh-CN" altLang="en-US" sz="2400"/>
                <a:t>汉字交换码（国标码）</a:t>
              </a:r>
            </a:p>
          </p:txBody>
        </p:sp>
        <p:cxnSp>
          <p:nvCxnSpPr>
            <p:cNvPr id="100372" name="AutoShape 5"/>
            <p:cNvCxnSpPr>
              <a:cxnSpLocks noChangeShapeType="1"/>
              <a:stCxn id="100370" idx="2"/>
              <a:endCxn id="100371" idx="0"/>
            </p:cNvCxnSpPr>
            <p:nvPr/>
          </p:nvCxnSpPr>
          <p:spPr bwMode="auto">
            <a:xfrm>
              <a:off x="2744" y="980"/>
              <a:ext cx="0" cy="40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373" name="Text Box 6"/>
            <p:cNvSpPr txBox="1">
              <a:spLocks noChangeArrowheads="1"/>
            </p:cNvSpPr>
            <p:nvPr/>
          </p:nvSpPr>
          <p:spPr bwMode="auto">
            <a:xfrm>
              <a:off x="2789" y="1025"/>
              <a:ext cx="1542" cy="2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zh-CN" altLang="en-US" sz="2400">
                  <a:solidFill>
                    <a:srgbClr val="FF0000"/>
                  </a:solidFill>
                </a:rPr>
                <a:t>汉字输入法程序</a:t>
              </a:r>
            </a:p>
          </p:txBody>
        </p:sp>
      </p:grpSp>
      <p:grpSp>
        <p:nvGrpSpPr>
          <p:cNvPr id="267271" name="Group 7"/>
          <p:cNvGrpSpPr>
            <a:grpSpLocks/>
          </p:cNvGrpSpPr>
          <p:nvPr/>
        </p:nvGrpSpPr>
        <p:grpSpPr bwMode="auto">
          <a:xfrm>
            <a:off x="1763713" y="4521200"/>
            <a:ext cx="5257800" cy="1970088"/>
            <a:chOff x="1111" y="2703"/>
            <a:chExt cx="3312" cy="1241"/>
          </a:xfrm>
        </p:grpSpPr>
        <p:cxnSp>
          <p:nvCxnSpPr>
            <p:cNvPr id="100362" name="AutoShape 8"/>
            <p:cNvCxnSpPr>
              <a:cxnSpLocks noChangeShapeType="1"/>
              <a:stCxn id="100359" idx="2"/>
              <a:endCxn id="100364" idx="0"/>
            </p:cNvCxnSpPr>
            <p:nvPr/>
          </p:nvCxnSpPr>
          <p:spPr bwMode="auto">
            <a:xfrm>
              <a:off x="2744" y="2703"/>
              <a:ext cx="0" cy="41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0363" name="Group 9"/>
            <p:cNvGrpSpPr>
              <a:grpSpLocks/>
            </p:cNvGrpSpPr>
            <p:nvPr/>
          </p:nvGrpSpPr>
          <p:grpSpPr bwMode="auto">
            <a:xfrm>
              <a:off x="1111" y="2749"/>
              <a:ext cx="3312" cy="1195"/>
              <a:chOff x="1111" y="2749"/>
              <a:chExt cx="3312" cy="1195"/>
            </a:xfrm>
          </p:grpSpPr>
          <p:sp>
            <p:nvSpPr>
              <p:cNvPr id="100364" name="Rectangle 10"/>
              <p:cNvSpPr>
                <a:spLocks noChangeArrowheads="1"/>
              </p:cNvSpPr>
              <p:nvPr/>
            </p:nvSpPr>
            <p:spPr bwMode="auto">
              <a:xfrm>
                <a:off x="1927" y="3113"/>
                <a:ext cx="1633" cy="45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kumimoji="1" lang="zh-CN" altLang="en-US" sz="2400"/>
                  <a:t>汉字字形码</a:t>
                </a:r>
              </a:p>
            </p:txBody>
          </p:sp>
          <p:sp>
            <p:nvSpPr>
              <p:cNvPr id="100365" name="Line 11"/>
              <p:cNvSpPr>
                <a:spLocks noChangeShapeType="1"/>
              </p:cNvSpPr>
              <p:nvPr/>
            </p:nvSpPr>
            <p:spPr bwMode="auto">
              <a:xfrm>
                <a:off x="2199" y="3566"/>
                <a:ext cx="0" cy="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366" name="Line 12"/>
              <p:cNvSpPr>
                <a:spLocks noChangeShapeType="1"/>
              </p:cNvSpPr>
              <p:nvPr/>
            </p:nvSpPr>
            <p:spPr bwMode="auto">
              <a:xfrm>
                <a:off x="3288" y="3566"/>
                <a:ext cx="0" cy="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367" name="Text Box 13"/>
              <p:cNvSpPr txBox="1">
                <a:spLocks noChangeArrowheads="1"/>
              </p:cNvSpPr>
              <p:nvPr/>
            </p:nvSpPr>
            <p:spPr bwMode="auto">
              <a:xfrm>
                <a:off x="2835" y="2749"/>
                <a:ext cx="1542" cy="2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zh-CN" altLang="en-US" sz="2400">
                    <a:solidFill>
                      <a:srgbClr val="FF0000"/>
                    </a:solidFill>
                  </a:rPr>
                  <a:t>字形检索程序</a:t>
                </a:r>
              </a:p>
            </p:txBody>
          </p:sp>
          <p:sp>
            <p:nvSpPr>
              <p:cNvPr id="100368" name="Text Box 14"/>
              <p:cNvSpPr txBox="1">
                <a:spLocks noChangeArrowheads="1"/>
              </p:cNvSpPr>
              <p:nvPr/>
            </p:nvSpPr>
            <p:spPr bwMode="auto">
              <a:xfrm>
                <a:off x="1111" y="3656"/>
                <a:ext cx="953" cy="2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zh-CN" altLang="en-US" sz="2400">
                    <a:solidFill>
                      <a:srgbClr val="008000"/>
                    </a:solidFill>
                  </a:rPr>
                  <a:t>汉字显示</a:t>
                </a:r>
              </a:p>
            </p:txBody>
          </p:sp>
          <p:sp>
            <p:nvSpPr>
              <p:cNvPr id="100369" name="Text Box 15"/>
              <p:cNvSpPr txBox="1">
                <a:spLocks noChangeArrowheads="1"/>
              </p:cNvSpPr>
              <p:nvPr/>
            </p:nvSpPr>
            <p:spPr bwMode="auto">
              <a:xfrm>
                <a:off x="3470" y="3656"/>
                <a:ext cx="953" cy="2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zh-CN" altLang="en-US" sz="2400">
                    <a:solidFill>
                      <a:srgbClr val="008000"/>
                    </a:solidFill>
                  </a:rPr>
                  <a:t>汉字打印</a:t>
                </a:r>
              </a:p>
            </p:txBody>
          </p:sp>
        </p:grpSp>
      </p:grpSp>
      <p:grpSp>
        <p:nvGrpSpPr>
          <p:cNvPr id="267280" name="Group 16"/>
          <p:cNvGrpSpPr>
            <a:grpSpLocks/>
          </p:cNvGrpSpPr>
          <p:nvPr/>
        </p:nvGrpSpPr>
        <p:grpSpPr bwMode="auto">
          <a:xfrm>
            <a:off x="3059113" y="3152775"/>
            <a:ext cx="3168650" cy="1368425"/>
            <a:chOff x="1927" y="1841"/>
            <a:chExt cx="1996" cy="862"/>
          </a:xfrm>
        </p:grpSpPr>
        <p:sp>
          <p:nvSpPr>
            <p:cNvPr id="100359" name="Rectangle 17"/>
            <p:cNvSpPr>
              <a:spLocks noChangeArrowheads="1"/>
            </p:cNvSpPr>
            <p:nvPr/>
          </p:nvSpPr>
          <p:spPr bwMode="auto">
            <a:xfrm>
              <a:off x="1927" y="2250"/>
              <a:ext cx="1633" cy="45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kumimoji="1" lang="zh-CN" altLang="en-US" sz="2400"/>
                <a:t>汉字内码</a:t>
              </a:r>
            </a:p>
          </p:txBody>
        </p:sp>
        <p:cxnSp>
          <p:nvCxnSpPr>
            <p:cNvPr id="100360" name="AutoShape 18"/>
            <p:cNvCxnSpPr>
              <a:cxnSpLocks noChangeShapeType="1"/>
              <a:stCxn id="100371" idx="2"/>
              <a:endCxn id="100359" idx="0"/>
            </p:cNvCxnSpPr>
            <p:nvPr/>
          </p:nvCxnSpPr>
          <p:spPr bwMode="auto">
            <a:xfrm>
              <a:off x="2744" y="1841"/>
              <a:ext cx="0" cy="40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361" name="Text Box 19"/>
            <p:cNvSpPr txBox="1">
              <a:spLocks noChangeArrowheads="1"/>
            </p:cNvSpPr>
            <p:nvPr/>
          </p:nvSpPr>
          <p:spPr bwMode="auto">
            <a:xfrm>
              <a:off x="2880" y="1888"/>
              <a:ext cx="1043" cy="2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zh-CN" altLang="en-US" sz="2400">
                  <a:solidFill>
                    <a:srgbClr val="FF0000"/>
                  </a:solidFill>
                </a:rPr>
                <a:t>＋</a:t>
              </a:r>
              <a:r>
                <a:rPr kumimoji="1" lang="en-US" altLang="zh-CN" sz="2400">
                  <a:solidFill>
                    <a:srgbClr val="FF0000"/>
                  </a:solidFill>
                </a:rPr>
                <a:t>8080H</a:t>
              </a:r>
            </a:p>
          </p:txBody>
        </p:sp>
      </p:grpSp>
      <p:sp>
        <p:nvSpPr>
          <p:cNvPr id="100358" name="Rectangle 20"/>
          <p:cNvSpPr>
            <a:spLocks noGrp="1" noChangeArrowheads="1"/>
          </p:cNvSpPr>
          <p:nvPr>
            <p:ph type="title"/>
          </p:nvPr>
        </p:nvSpPr>
        <p:spPr>
          <a:xfrm>
            <a:off x="1143000" y="344488"/>
            <a:ext cx="6705600" cy="563562"/>
          </a:xfrm>
        </p:spPr>
        <p:txBody>
          <a:bodyPr/>
          <a:lstStyle/>
          <a:p>
            <a:pPr eaLnBrk="1" hangingPunct="1"/>
            <a:r>
              <a:rPr lang="zh-CN" altLang="en-US" smtClean="0"/>
              <a:t>汉字编码之间的关系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267266"/>
                                        </p:tgtEl>
                                        <p:attrNameLst>
                                          <p:attrName>style.visibility</p:attrName>
                                        </p:attrNameLst>
                                      </p:cBhvr>
                                      <p:to>
                                        <p:strVal val="visible"/>
                                      </p:to>
                                    </p:set>
                                    <p:anim to="" calcmode="lin" valueType="num">
                                      <p:cBhvr>
                                        <p:cTn id="7" dur="1" fill="hold"/>
                                        <p:tgtEl>
                                          <p:spTgt spid="267266"/>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267280"/>
                                        </p:tgtEl>
                                        <p:attrNameLst>
                                          <p:attrName>style.visibility</p:attrName>
                                        </p:attrNameLst>
                                      </p:cBhvr>
                                      <p:to>
                                        <p:strVal val="visible"/>
                                      </p:to>
                                    </p:set>
                                    <p:anim to="" calcmode="lin" valueType="num">
                                      <p:cBhvr>
                                        <p:cTn id="12" dur="1" fill="hold"/>
                                        <p:tgtEl>
                                          <p:spTgt spid="267280"/>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267271"/>
                                        </p:tgtEl>
                                        <p:attrNameLst>
                                          <p:attrName>style.visibility</p:attrName>
                                        </p:attrNameLst>
                                      </p:cBhvr>
                                      <p:to>
                                        <p:strVal val="visible"/>
                                      </p:to>
                                    </p:set>
                                    <p:anim to="" calcmode="lin" valueType="num">
                                      <p:cBhvr>
                                        <p:cTn id="17" dur="1" fill="hold"/>
                                        <p:tgtEl>
                                          <p:spTgt spid="26727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4C45FE98-38D7-4862-9405-2161BFD28A60}"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102</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01379" name="Rectangle 2"/>
          <p:cNvSpPr>
            <a:spLocks noGrp="1" noChangeArrowheads="1"/>
          </p:cNvSpPr>
          <p:nvPr>
            <p:ph type="title"/>
          </p:nvPr>
        </p:nvSpPr>
        <p:spPr/>
        <p:txBody>
          <a:bodyPr/>
          <a:lstStyle/>
          <a:p>
            <a:pPr eaLnBrk="1" hangingPunct="1"/>
            <a:r>
              <a:rPr lang="en-US" altLang="zh-CN" sz="2800" smtClean="0"/>
              <a:t>Unicode</a:t>
            </a:r>
          </a:p>
        </p:txBody>
      </p:sp>
      <p:sp>
        <p:nvSpPr>
          <p:cNvPr id="101380" name="Rectangle 3"/>
          <p:cNvSpPr>
            <a:spLocks noGrp="1" noChangeArrowheads="1"/>
          </p:cNvSpPr>
          <p:nvPr>
            <p:ph type="body" idx="1"/>
          </p:nvPr>
        </p:nvSpPr>
        <p:spPr>
          <a:xfrm>
            <a:off x="457200" y="1076325"/>
            <a:ext cx="7558088" cy="4945063"/>
          </a:xfrm>
        </p:spPr>
        <p:txBody>
          <a:bodyPr/>
          <a:lstStyle/>
          <a:p>
            <a:pPr eaLnBrk="1" hangingPunct="1">
              <a:lnSpc>
                <a:spcPct val="110000"/>
              </a:lnSpc>
            </a:pPr>
            <a:r>
              <a:rPr lang="en-US" altLang="zh-CN" sz="2400" dirty="0" smtClean="0"/>
              <a:t>Unicode</a:t>
            </a:r>
            <a:r>
              <a:rPr lang="zh-CN" altLang="en-US" sz="2400" dirty="0" smtClean="0"/>
              <a:t>是国际组织制定的可以</a:t>
            </a:r>
            <a:r>
              <a:rPr lang="zh-CN" altLang="en-US" sz="2400" dirty="0" smtClean="0">
                <a:solidFill>
                  <a:srgbClr val="CC0000"/>
                </a:solidFill>
              </a:rPr>
              <a:t>容纳世界上所有文字和符号</a:t>
            </a:r>
            <a:r>
              <a:rPr lang="zh-CN" altLang="en-US" sz="2400" dirty="0" smtClean="0"/>
              <a:t>的字符编码方案，又称统一码、万国码、单一码，是一种在可在计算机上使用的字符编码。</a:t>
            </a:r>
          </a:p>
          <a:p>
            <a:pPr eaLnBrk="1" hangingPunct="1">
              <a:lnSpc>
                <a:spcPct val="110000"/>
              </a:lnSpc>
            </a:pPr>
            <a:r>
              <a:rPr lang="zh-CN" altLang="en-US" sz="2400" dirty="0" smtClean="0"/>
              <a:t>它为每种语言中的每个字符设定了统一并且唯一的二进制编码，以满足</a:t>
            </a:r>
            <a:r>
              <a:rPr lang="zh-CN" altLang="en-US" sz="2400" dirty="0" smtClean="0">
                <a:solidFill>
                  <a:srgbClr val="CC0000"/>
                </a:solidFill>
              </a:rPr>
              <a:t>跨语言、跨平台</a:t>
            </a:r>
            <a:r>
              <a:rPr lang="zh-CN" altLang="en-US" sz="2400" dirty="0" smtClean="0"/>
              <a:t>进行文本转换、处理的要求。 </a:t>
            </a:r>
          </a:p>
          <a:p>
            <a:pPr eaLnBrk="1" hangingPunct="1">
              <a:lnSpc>
                <a:spcPct val="110000"/>
              </a:lnSpc>
            </a:pPr>
            <a:r>
              <a:rPr lang="zh-CN" altLang="en-US" sz="2400" dirty="0" smtClean="0"/>
              <a:t>目前普遍采用的是</a:t>
            </a:r>
            <a:r>
              <a:rPr lang="en-US" altLang="zh-CN" sz="2400" dirty="0" smtClean="0">
                <a:solidFill>
                  <a:srgbClr val="CC0000"/>
                </a:solidFill>
              </a:rPr>
              <a:t>UCS-2</a:t>
            </a:r>
            <a:r>
              <a:rPr lang="zh-CN" altLang="en-US" sz="2400" dirty="0" smtClean="0">
                <a:solidFill>
                  <a:srgbClr val="CC0000"/>
                </a:solidFill>
              </a:rPr>
              <a:t>，即</a:t>
            </a:r>
            <a:r>
              <a:rPr lang="en-US" altLang="zh-CN" sz="2400" dirty="0" smtClean="0">
                <a:solidFill>
                  <a:srgbClr val="CC0000"/>
                </a:solidFill>
              </a:rPr>
              <a:t>Unicode 16</a:t>
            </a:r>
            <a:r>
              <a:rPr lang="zh-CN" altLang="en-US" sz="2400" dirty="0" smtClean="0">
                <a:solidFill>
                  <a:srgbClr val="CC0000"/>
                </a:solidFill>
              </a:rPr>
              <a:t>，它用</a:t>
            </a:r>
            <a:r>
              <a:rPr lang="en-US" altLang="zh-CN" sz="2400" dirty="0" smtClean="0">
                <a:solidFill>
                  <a:srgbClr val="CC0000"/>
                </a:solidFill>
              </a:rPr>
              <a:t>2</a:t>
            </a:r>
            <a:r>
              <a:rPr lang="zh-CN" altLang="en-US" sz="2400" dirty="0" smtClean="0">
                <a:solidFill>
                  <a:srgbClr val="CC0000"/>
                </a:solidFill>
              </a:rPr>
              <a:t>个字节来编码一个字符</a:t>
            </a:r>
            <a:r>
              <a:rPr lang="zh-CN" altLang="en-US" sz="2400" dirty="0" smtClean="0"/>
              <a:t>；包含了</a:t>
            </a:r>
            <a:r>
              <a:rPr lang="en-US" altLang="zh-CN" sz="2400" dirty="0" smtClean="0"/>
              <a:t>GB18030</a:t>
            </a:r>
            <a:r>
              <a:rPr lang="zh-CN" altLang="en-US" sz="2400" dirty="0" smtClean="0"/>
              <a:t>里面的所有汉字（</a:t>
            </a:r>
            <a:r>
              <a:rPr lang="en-US" altLang="zh-CN" sz="2400" dirty="0" smtClean="0"/>
              <a:t>27484</a:t>
            </a:r>
            <a:r>
              <a:rPr lang="zh-CN" altLang="en-US" sz="2400" dirty="0" smtClean="0"/>
              <a:t>个字）。 </a:t>
            </a:r>
            <a:r>
              <a:rPr lang="zh-CN" altLang="en-US" sz="2400" dirty="0" smtClean="0">
                <a:latin typeface="Arial" panose="020B0604020202020204" pitchFamily="34" charset="0"/>
              </a:rPr>
              <a:t>“</a:t>
            </a:r>
            <a:r>
              <a:rPr lang="zh-CN" altLang="en-US" sz="2400" dirty="0" smtClean="0"/>
              <a:t>中</a:t>
            </a:r>
            <a:r>
              <a:rPr lang="zh-CN" altLang="en-US" sz="2400" dirty="0" smtClean="0">
                <a:latin typeface="Arial" panose="020B0604020202020204" pitchFamily="34" charset="0"/>
              </a:rPr>
              <a:t>”</a:t>
            </a:r>
            <a:r>
              <a:rPr lang="zh-CN" altLang="en-US" sz="2400" dirty="0" smtClean="0"/>
              <a:t>的</a:t>
            </a:r>
            <a:r>
              <a:rPr lang="en-US" altLang="zh-CN" sz="2400" dirty="0" smtClean="0"/>
              <a:t>Unicode 16</a:t>
            </a:r>
            <a:r>
              <a:rPr lang="zh-CN" altLang="en-US" sz="2400" dirty="0" smtClean="0"/>
              <a:t>编码是</a:t>
            </a:r>
            <a:r>
              <a:rPr lang="en-US" altLang="zh-CN" sz="2400" dirty="0" smtClean="0"/>
              <a:t>4E2DH</a:t>
            </a:r>
            <a:r>
              <a:rPr lang="zh-CN" altLang="en-US" sz="2400" dirty="0" smtClean="0"/>
              <a:t>。</a:t>
            </a:r>
          </a:p>
          <a:p>
            <a:pPr eaLnBrk="1" hangingPunct="1">
              <a:lnSpc>
                <a:spcPct val="110000"/>
              </a:lnSpc>
            </a:pPr>
            <a:r>
              <a:rPr lang="en-US" altLang="zh-CN" sz="2400" dirty="0" smtClean="0"/>
              <a:t>UCS-4</a:t>
            </a:r>
            <a:r>
              <a:rPr lang="zh-CN" altLang="en-US" sz="2400" dirty="0" smtClean="0"/>
              <a:t>（</a:t>
            </a:r>
            <a:r>
              <a:rPr lang="en-US" altLang="zh-CN" sz="2400" dirty="0" smtClean="0"/>
              <a:t>Unicode 32bit</a:t>
            </a:r>
            <a:r>
              <a:rPr lang="zh-CN" altLang="en-US" sz="2400" dirty="0" smtClean="0"/>
              <a:t>）：预备纳入康熙字典的所有汉字。 </a:t>
            </a:r>
          </a:p>
        </p:txBody>
      </p:sp>
      <p:pic>
        <p:nvPicPr>
          <p:cNvPr id="268292" name="Picture 4"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152900" y="6323013"/>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8292"/>
                                        </p:tgtEl>
                                        <p:attrNameLst>
                                          <p:attrName>style.visibility</p:attrName>
                                        </p:attrNameLst>
                                      </p:cBhvr>
                                      <p:to>
                                        <p:strVal val="visible"/>
                                      </p:to>
                                    </p:set>
                                    <p:anim calcmode="lin" valueType="num">
                                      <p:cBhvr additive="base">
                                        <p:cTn id="7" dur="500" fill="hold"/>
                                        <p:tgtEl>
                                          <p:spTgt spid="268292"/>
                                        </p:tgtEl>
                                        <p:attrNameLst>
                                          <p:attrName>ppt_x</p:attrName>
                                        </p:attrNameLst>
                                      </p:cBhvr>
                                      <p:tavLst>
                                        <p:tav tm="0">
                                          <p:val>
                                            <p:strVal val="#ppt_x"/>
                                          </p:val>
                                        </p:tav>
                                        <p:tav tm="100000">
                                          <p:val>
                                            <p:strVal val="#ppt_x"/>
                                          </p:val>
                                        </p:tav>
                                      </p:tavLst>
                                    </p:anim>
                                    <p:anim calcmode="lin" valueType="num">
                                      <p:cBhvr additive="base">
                                        <p:cTn id="8" dur="500" fill="hold"/>
                                        <p:tgtEl>
                                          <p:spTgt spid="2682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B4FEA9C3-1919-4201-95B4-77A8FB9E72A9}"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103</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02403" name="Rectangle 2"/>
          <p:cNvSpPr>
            <a:spLocks noGrp="1" noChangeArrowheads="1"/>
          </p:cNvSpPr>
          <p:nvPr>
            <p:ph type="title"/>
          </p:nvPr>
        </p:nvSpPr>
        <p:spPr/>
        <p:txBody>
          <a:bodyPr/>
          <a:lstStyle/>
          <a:p>
            <a:pPr eaLnBrk="1" hangingPunct="1"/>
            <a:r>
              <a:rPr lang="en-US" altLang="zh-CN" smtClean="0"/>
              <a:t>3.6 </a:t>
            </a:r>
            <a:r>
              <a:rPr lang="zh-CN" altLang="en-US" smtClean="0"/>
              <a:t>校验码</a:t>
            </a:r>
          </a:p>
        </p:txBody>
      </p:sp>
      <p:pic>
        <p:nvPicPr>
          <p:cNvPr id="269315" name="Picture 3"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729163" y="6092825"/>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405" name="Group 4"/>
          <p:cNvGrpSpPr>
            <a:grpSpLocks/>
          </p:cNvGrpSpPr>
          <p:nvPr/>
        </p:nvGrpSpPr>
        <p:grpSpPr bwMode="auto">
          <a:xfrm>
            <a:off x="1647825" y="1376363"/>
            <a:ext cx="4724400" cy="685800"/>
            <a:chOff x="1296" y="1824"/>
            <a:chExt cx="2976" cy="432"/>
          </a:xfrm>
        </p:grpSpPr>
        <p:sp>
          <p:nvSpPr>
            <p:cNvPr id="269317" name="AutoShape 5"/>
            <p:cNvSpPr>
              <a:spLocks noChangeArrowheads="1"/>
            </p:cNvSpPr>
            <p:nvPr/>
          </p:nvSpPr>
          <p:spPr bwMode="gray">
            <a:xfrm>
              <a:off x="1536" y="189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latin typeface="Arial" charset="0"/>
                <a:ea typeface="黑体" pitchFamily="2" charset="-122"/>
              </a:endParaRPr>
            </a:p>
          </p:txBody>
        </p:sp>
        <p:sp>
          <p:nvSpPr>
            <p:cNvPr id="102422" name="AutoShape 6"/>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102423" name="Text Box 7"/>
            <p:cNvSpPr txBox="1">
              <a:spLocks noChangeArrowheads="1"/>
            </p:cNvSpPr>
            <p:nvPr/>
          </p:nvSpPr>
          <p:spPr bwMode="gray">
            <a:xfrm>
              <a:off x="1680" y="1934"/>
              <a:ext cx="21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400"/>
                <a:t>   </a:t>
              </a:r>
              <a:r>
                <a:rPr lang="zh-CN" altLang="en-US" sz="2400">
                  <a:hlinkClick r:id="rId4" action="ppaction://hlinksldjump"/>
                </a:rPr>
                <a:t>校验码概述</a:t>
              </a:r>
              <a:endParaRPr lang="zh-CN" altLang="en-US" sz="2400"/>
            </a:p>
          </p:txBody>
        </p:sp>
        <p:sp>
          <p:nvSpPr>
            <p:cNvPr id="102424" name="Text Box 8"/>
            <p:cNvSpPr txBox="1">
              <a:spLocks noChangeArrowheads="1"/>
            </p:cNvSpPr>
            <p:nvPr/>
          </p:nvSpPr>
          <p:spPr bwMode="gray">
            <a:xfrm>
              <a:off x="1351" y="187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a:solidFill>
                    <a:schemeClr val="bg1"/>
                  </a:solidFill>
                </a:rPr>
                <a:t>一</a:t>
              </a:r>
            </a:p>
          </p:txBody>
        </p:sp>
      </p:grpSp>
      <p:grpSp>
        <p:nvGrpSpPr>
          <p:cNvPr id="102406" name="Group 9"/>
          <p:cNvGrpSpPr>
            <a:grpSpLocks/>
          </p:cNvGrpSpPr>
          <p:nvPr/>
        </p:nvGrpSpPr>
        <p:grpSpPr bwMode="auto">
          <a:xfrm>
            <a:off x="1647825" y="2214563"/>
            <a:ext cx="4724400" cy="685800"/>
            <a:chOff x="1296" y="1824"/>
            <a:chExt cx="2976" cy="432"/>
          </a:xfrm>
        </p:grpSpPr>
        <p:sp>
          <p:nvSpPr>
            <p:cNvPr id="269322" name="AutoShape 10"/>
            <p:cNvSpPr>
              <a:spLocks noChangeArrowheads="1"/>
            </p:cNvSpPr>
            <p:nvPr/>
          </p:nvSpPr>
          <p:spPr bwMode="gray">
            <a:xfrm>
              <a:off x="1536" y="1899"/>
              <a:ext cx="2736"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latin typeface="Arial" charset="0"/>
                <a:ea typeface="黑体" pitchFamily="2" charset="-122"/>
              </a:endParaRPr>
            </a:p>
          </p:txBody>
        </p:sp>
        <p:sp>
          <p:nvSpPr>
            <p:cNvPr id="102418" name="AutoShape 11"/>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102419" name="Text Box 12"/>
            <p:cNvSpPr txBox="1">
              <a:spLocks noChangeArrowheads="1"/>
            </p:cNvSpPr>
            <p:nvPr/>
          </p:nvSpPr>
          <p:spPr bwMode="gray">
            <a:xfrm>
              <a:off x="1680" y="1934"/>
              <a:ext cx="21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400"/>
                <a:t>   </a:t>
              </a:r>
              <a:r>
                <a:rPr lang="zh-CN" altLang="en-US" sz="2400">
                  <a:hlinkClick r:id="rId5" action="ppaction://hlinksldjump"/>
                </a:rPr>
                <a:t>奇偶校验码</a:t>
              </a:r>
              <a:endParaRPr lang="zh-CN" altLang="en-US" sz="2400"/>
            </a:p>
          </p:txBody>
        </p:sp>
        <p:sp>
          <p:nvSpPr>
            <p:cNvPr id="102420" name="Text Box 13"/>
            <p:cNvSpPr txBox="1">
              <a:spLocks noChangeArrowheads="1"/>
            </p:cNvSpPr>
            <p:nvPr/>
          </p:nvSpPr>
          <p:spPr bwMode="gray">
            <a:xfrm>
              <a:off x="1351" y="187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a:solidFill>
                    <a:schemeClr val="bg1"/>
                  </a:solidFill>
                </a:rPr>
                <a:t>二</a:t>
              </a:r>
            </a:p>
          </p:txBody>
        </p:sp>
      </p:grpSp>
      <p:grpSp>
        <p:nvGrpSpPr>
          <p:cNvPr id="102407" name="Group 14"/>
          <p:cNvGrpSpPr>
            <a:grpSpLocks/>
          </p:cNvGrpSpPr>
          <p:nvPr/>
        </p:nvGrpSpPr>
        <p:grpSpPr bwMode="auto">
          <a:xfrm>
            <a:off x="1647825" y="3052763"/>
            <a:ext cx="4724400" cy="685800"/>
            <a:chOff x="1296" y="1824"/>
            <a:chExt cx="2976" cy="432"/>
          </a:xfrm>
        </p:grpSpPr>
        <p:sp>
          <p:nvSpPr>
            <p:cNvPr id="269327" name="AutoShape 15"/>
            <p:cNvSpPr>
              <a:spLocks noChangeArrowheads="1"/>
            </p:cNvSpPr>
            <p:nvPr/>
          </p:nvSpPr>
          <p:spPr bwMode="gray">
            <a:xfrm>
              <a:off x="1536" y="1899"/>
              <a:ext cx="2736" cy="288"/>
            </a:xfrm>
            <a:prstGeom prst="roundRect">
              <a:avLst>
                <a:gd name="adj" fmla="val 16667"/>
              </a:avLst>
            </a:prstGeom>
            <a:gradFill rotWithShape="1">
              <a:gsLst>
                <a:gs pos="0">
                  <a:schemeClr val="tx2">
                    <a:gamma/>
                    <a:tint val="21176"/>
                    <a:invGamma/>
                  </a:schemeClr>
                </a:gs>
                <a:gs pos="100000">
                  <a:schemeClr val="tx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latin typeface="Arial" charset="0"/>
                <a:ea typeface="黑体" pitchFamily="2" charset="-122"/>
              </a:endParaRPr>
            </a:p>
          </p:txBody>
        </p:sp>
        <p:sp>
          <p:nvSpPr>
            <p:cNvPr id="102414" name="AutoShape 16"/>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102415" name="Text Box 17"/>
            <p:cNvSpPr txBox="1">
              <a:spLocks noChangeArrowheads="1"/>
            </p:cNvSpPr>
            <p:nvPr/>
          </p:nvSpPr>
          <p:spPr bwMode="gray">
            <a:xfrm>
              <a:off x="1680" y="1934"/>
              <a:ext cx="21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400"/>
                <a:t>   </a:t>
              </a:r>
              <a:r>
                <a:rPr lang="zh-CN" altLang="en-US" sz="2400">
                  <a:hlinkClick r:id="rId6" action="ppaction://hlinksldjump"/>
                </a:rPr>
                <a:t>海明校验码</a:t>
              </a:r>
              <a:endParaRPr lang="zh-CN" altLang="en-US" sz="2400"/>
            </a:p>
          </p:txBody>
        </p:sp>
        <p:sp>
          <p:nvSpPr>
            <p:cNvPr id="102416" name="Text Box 18"/>
            <p:cNvSpPr txBox="1">
              <a:spLocks noChangeArrowheads="1"/>
            </p:cNvSpPr>
            <p:nvPr/>
          </p:nvSpPr>
          <p:spPr bwMode="gray">
            <a:xfrm>
              <a:off x="1351" y="187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a:solidFill>
                    <a:schemeClr val="bg1"/>
                  </a:solidFill>
                </a:rPr>
                <a:t>三</a:t>
              </a:r>
            </a:p>
          </p:txBody>
        </p:sp>
      </p:grpSp>
      <p:grpSp>
        <p:nvGrpSpPr>
          <p:cNvPr id="102408" name="Group 19"/>
          <p:cNvGrpSpPr>
            <a:grpSpLocks/>
          </p:cNvGrpSpPr>
          <p:nvPr/>
        </p:nvGrpSpPr>
        <p:grpSpPr bwMode="auto">
          <a:xfrm>
            <a:off x="1647825" y="3967163"/>
            <a:ext cx="4724400" cy="685800"/>
            <a:chOff x="1296" y="1824"/>
            <a:chExt cx="2976" cy="432"/>
          </a:xfrm>
        </p:grpSpPr>
        <p:sp>
          <p:nvSpPr>
            <p:cNvPr id="269332" name="AutoShape 20"/>
            <p:cNvSpPr>
              <a:spLocks noChangeArrowheads="1"/>
            </p:cNvSpPr>
            <p:nvPr/>
          </p:nvSpPr>
          <p:spPr bwMode="gray">
            <a:xfrm>
              <a:off x="1536" y="1899"/>
              <a:ext cx="2736" cy="288"/>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latin typeface="Arial" charset="0"/>
                <a:ea typeface="黑体" pitchFamily="2" charset="-122"/>
              </a:endParaRPr>
            </a:p>
          </p:txBody>
        </p:sp>
        <p:sp>
          <p:nvSpPr>
            <p:cNvPr id="102410" name="AutoShape 21"/>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102411" name="Text Box 22"/>
            <p:cNvSpPr txBox="1">
              <a:spLocks noChangeArrowheads="1"/>
            </p:cNvSpPr>
            <p:nvPr/>
          </p:nvSpPr>
          <p:spPr bwMode="gray">
            <a:xfrm>
              <a:off x="1680" y="1934"/>
              <a:ext cx="21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400">
                  <a:hlinkClick r:id="rId7" action="ppaction://hlinksldjump"/>
                </a:rPr>
                <a:t>   CRC</a:t>
              </a:r>
              <a:r>
                <a:rPr lang="zh-CN" altLang="en-US" sz="2400">
                  <a:hlinkClick r:id="rId7" action="ppaction://hlinksldjump"/>
                </a:rPr>
                <a:t>校验码</a:t>
              </a:r>
              <a:endParaRPr lang="zh-CN" altLang="en-US" sz="2400"/>
            </a:p>
          </p:txBody>
        </p:sp>
        <p:sp>
          <p:nvSpPr>
            <p:cNvPr id="102412" name="Text Box 23"/>
            <p:cNvSpPr txBox="1">
              <a:spLocks noChangeArrowheads="1"/>
            </p:cNvSpPr>
            <p:nvPr/>
          </p:nvSpPr>
          <p:spPr bwMode="gray">
            <a:xfrm>
              <a:off x="1351" y="187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a:solidFill>
                    <a:schemeClr val="bg1"/>
                  </a:solidFill>
                </a:rPr>
                <a:t>四</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69315"/>
                                        </p:tgtEl>
                                        <p:attrNameLst>
                                          <p:attrName>style.visibility</p:attrName>
                                        </p:attrNameLst>
                                      </p:cBhvr>
                                      <p:to>
                                        <p:strVal val="visible"/>
                                      </p:to>
                                    </p:set>
                                    <p:anim calcmode="lin" valueType="num">
                                      <p:cBhvr additive="base">
                                        <p:cTn id="7" dur="500" fill="hold"/>
                                        <p:tgtEl>
                                          <p:spTgt spid="269315"/>
                                        </p:tgtEl>
                                        <p:attrNameLst>
                                          <p:attrName>ppt_x</p:attrName>
                                        </p:attrNameLst>
                                      </p:cBhvr>
                                      <p:tavLst>
                                        <p:tav tm="0">
                                          <p:val>
                                            <p:strVal val="#ppt_x"/>
                                          </p:val>
                                        </p:tav>
                                        <p:tav tm="100000">
                                          <p:val>
                                            <p:strVal val="#ppt_x"/>
                                          </p:val>
                                        </p:tav>
                                      </p:tavLst>
                                    </p:anim>
                                    <p:anim calcmode="lin" valueType="num">
                                      <p:cBhvr additive="base">
                                        <p:cTn id="8" dur="500" fill="hold"/>
                                        <p:tgtEl>
                                          <p:spTgt spid="2693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59436A7D-15E5-484E-BF10-15AC09C3EAB9}"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104</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03427" name="Rectangle 2"/>
          <p:cNvSpPr>
            <a:spLocks noGrp="1" noChangeArrowheads="1"/>
          </p:cNvSpPr>
          <p:nvPr>
            <p:ph type="title"/>
          </p:nvPr>
        </p:nvSpPr>
        <p:spPr/>
        <p:txBody>
          <a:bodyPr/>
          <a:lstStyle/>
          <a:p>
            <a:pPr eaLnBrk="1" hangingPunct="1"/>
            <a:r>
              <a:rPr lang="zh-CN" altLang="en-US" smtClean="0"/>
              <a:t>一、校验码概述</a:t>
            </a:r>
          </a:p>
        </p:txBody>
      </p:sp>
      <p:sp>
        <p:nvSpPr>
          <p:cNvPr id="103428" name="Rectangle 3"/>
          <p:cNvSpPr>
            <a:spLocks noGrp="1" noChangeArrowheads="1"/>
          </p:cNvSpPr>
          <p:nvPr>
            <p:ph type="body" idx="1"/>
          </p:nvPr>
        </p:nvSpPr>
        <p:spPr>
          <a:xfrm>
            <a:off x="900113" y="1079500"/>
            <a:ext cx="7272337" cy="4725988"/>
          </a:xfrm>
        </p:spPr>
        <p:txBody>
          <a:bodyPr/>
          <a:lstStyle/>
          <a:p>
            <a:pPr eaLnBrk="1" hangingPunct="1">
              <a:lnSpc>
                <a:spcPct val="120000"/>
              </a:lnSpc>
              <a:spcAft>
                <a:spcPct val="20000"/>
              </a:spcAft>
              <a:buFont typeface="Wingdings" panose="05000000000000000000" pitchFamily="2" charset="2"/>
              <a:buNone/>
            </a:pPr>
            <a:r>
              <a:rPr lang="en-GB" altLang="zh-CN" sz="2400" smtClean="0">
                <a:solidFill>
                  <a:srgbClr val="006600"/>
                </a:solidFill>
              </a:rPr>
              <a:t>1</a:t>
            </a:r>
            <a:r>
              <a:rPr lang="zh-CN" altLang="en-GB" sz="2400" smtClean="0">
                <a:solidFill>
                  <a:srgbClr val="006600"/>
                </a:solidFill>
              </a:rPr>
              <a:t>、校验码定义：</a:t>
            </a:r>
            <a:r>
              <a:rPr lang="zh-CN" altLang="en-GB" sz="2400" smtClean="0"/>
              <a:t>是一种具有发现某些错误或自动改正错误能力的一种数据编码方法。</a:t>
            </a:r>
          </a:p>
          <a:p>
            <a:pPr eaLnBrk="1" hangingPunct="1">
              <a:lnSpc>
                <a:spcPct val="120000"/>
              </a:lnSpc>
              <a:spcAft>
                <a:spcPct val="20000"/>
              </a:spcAft>
              <a:buFont typeface="Wingdings" panose="05000000000000000000" pitchFamily="2" charset="2"/>
              <a:buNone/>
            </a:pPr>
            <a:r>
              <a:rPr lang="en-GB" altLang="zh-CN" sz="2400" smtClean="0">
                <a:solidFill>
                  <a:srgbClr val="006600"/>
                </a:solidFill>
              </a:rPr>
              <a:t>2</a:t>
            </a:r>
            <a:r>
              <a:rPr lang="zh-CN" altLang="en-GB" sz="2400" smtClean="0">
                <a:solidFill>
                  <a:srgbClr val="006600"/>
                </a:solidFill>
              </a:rPr>
              <a:t>、校验码目的：</a:t>
            </a:r>
            <a:r>
              <a:rPr lang="zh-CN" altLang="en-GB" sz="2400" smtClean="0"/>
              <a:t>用于</a:t>
            </a:r>
            <a:r>
              <a:rPr lang="zh-CN" altLang="en-GB" sz="2400" smtClean="0">
                <a:solidFill>
                  <a:srgbClr val="CC0000"/>
                </a:solidFill>
              </a:rPr>
              <a:t>检查或纠正</a:t>
            </a:r>
            <a:r>
              <a:rPr lang="zh-CN" altLang="en-GB" sz="2400" smtClean="0"/>
              <a:t>在存取、读写和传送数据的过程中可能出现的</a:t>
            </a:r>
            <a:r>
              <a:rPr lang="zh-CN" altLang="en-GB" sz="2400" smtClean="0">
                <a:solidFill>
                  <a:srgbClr val="CC0000"/>
                </a:solidFill>
              </a:rPr>
              <a:t>错误</a:t>
            </a:r>
            <a:r>
              <a:rPr lang="zh-CN" altLang="en-GB" sz="2400" smtClean="0"/>
              <a:t>。</a:t>
            </a:r>
          </a:p>
          <a:p>
            <a:pPr eaLnBrk="1" hangingPunct="1">
              <a:lnSpc>
                <a:spcPct val="120000"/>
              </a:lnSpc>
              <a:spcAft>
                <a:spcPct val="20000"/>
              </a:spcAft>
              <a:buFont typeface="Wingdings" panose="05000000000000000000" pitchFamily="2" charset="2"/>
              <a:buNone/>
            </a:pPr>
            <a:r>
              <a:rPr lang="en-GB" altLang="zh-CN" sz="2400" smtClean="0">
                <a:solidFill>
                  <a:srgbClr val="006600"/>
                </a:solidFill>
              </a:rPr>
              <a:t>3</a:t>
            </a:r>
            <a:r>
              <a:rPr lang="zh-CN" altLang="en-GB" sz="2400" smtClean="0">
                <a:solidFill>
                  <a:srgbClr val="006600"/>
                </a:solidFill>
              </a:rPr>
              <a:t>、校验码的基本思想：</a:t>
            </a:r>
            <a:r>
              <a:rPr lang="zh-CN" altLang="en-GB" sz="2400" smtClean="0">
                <a:latin typeface="Arial" panose="020B0604020202020204" pitchFamily="34" charset="0"/>
              </a:rPr>
              <a:t>“</a:t>
            </a:r>
            <a:r>
              <a:rPr lang="zh-CN" altLang="en-GB" sz="2400" smtClean="0">
                <a:solidFill>
                  <a:srgbClr val="CC0000"/>
                </a:solidFill>
              </a:rPr>
              <a:t>冗余校验</a:t>
            </a:r>
            <a:r>
              <a:rPr lang="zh-CN" altLang="en-GB" sz="2400" smtClean="0">
                <a:latin typeface="Arial" panose="020B0604020202020204" pitchFamily="34" charset="0"/>
              </a:rPr>
              <a:t>”</a:t>
            </a:r>
            <a:r>
              <a:rPr lang="zh-CN" altLang="en-GB" sz="2400" smtClean="0"/>
              <a:t>，即通过在有效信息代码的基础上，添加一些冗余位来构成整个校验码。</a:t>
            </a:r>
          </a:p>
          <a:p>
            <a:pPr eaLnBrk="1" hangingPunct="1">
              <a:lnSpc>
                <a:spcPct val="120000"/>
              </a:lnSpc>
              <a:spcAft>
                <a:spcPct val="20000"/>
              </a:spcAft>
              <a:buFont typeface="Wingdings" panose="05000000000000000000" pitchFamily="2" charset="2"/>
              <a:buNone/>
            </a:pPr>
            <a:r>
              <a:rPr lang="en-GB" altLang="zh-CN" sz="2400" smtClean="0">
                <a:solidFill>
                  <a:srgbClr val="006600"/>
                </a:solidFill>
              </a:rPr>
              <a:t>4</a:t>
            </a:r>
            <a:r>
              <a:rPr lang="zh-CN" altLang="en-GB" sz="2400" smtClean="0">
                <a:solidFill>
                  <a:srgbClr val="006600"/>
                </a:solidFill>
              </a:rPr>
              <a:t>、校验码的构成：</a:t>
            </a:r>
            <a:r>
              <a:rPr lang="zh-CN" altLang="en-GB" sz="2400" smtClean="0">
                <a:solidFill>
                  <a:srgbClr val="CC0000"/>
                </a:solidFill>
              </a:rPr>
              <a:t>有效信息＋校验位</a:t>
            </a:r>
            <a:r>
              <a:rPr lang="zh-CN" altLang="en-GB" sz="2400" smtClean="0"/>
              <a:t>（由有效信息产生的冗余位）</a:t>
            </a:r>
            <a:endParaRPr lang="zh-CN" altLang="en-US" sz="2400"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6F950D0A-C22C-46F5-9672-3B99B78094ED}"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105</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04451" name="Rectangle 2"/>
          <p:cNvSpPr>
            <a:spLocks noGrp="1" noChangeArrowheads="1"/>
          </p:cNvSpPr>
          <p:nvPr>
            <p:ph type="title"/>
          </p:nvPr>
        </p:nvSpPr>
        <p:spPr/>
        <p:txBody>
          <a:bodyPr/>
          <a:lstStyle/>
          <a:p>
            <a:pPr eaLnBrk="1" hangingPunct="1"/>
            <a:r>
              <a:rPr lang="zh-CN" altLang="en-US" smtClean="0"/>
              <a:t>一、校验码概述</a:t>
            </a:r>
          </a:p>
        </p:txBody>
      </p:sp>
      <p:sp>
        <p:nvSpPr>
          <p:cNvPr id="104452" name="Rectangle 3"/>
          <p:cNvSpPr>
            <a:spLocks noGrp="1" noChangeArrowheads="1"/>
          </p:cNvSpPr>
          <p:nvPr>
            <p:ph type="body" idx="1"/>
          </p:nvPr>
        </p:nvSpPr>
        <p:spPr>
          <a:xfrm>
            <a:off x="827088" y="1076325"/>
            <a:ext cx="7189787" cy="825500"/>
          </a:xfrm>
        </p:spPr>
        <p:txBody>
          <a:bodyPr/>
          <a:lstStyle/>
          <a:p>
            <a:pPr eaLnBrk="1" hangingPunct="1">
              <a:buFont typeface="Wingdings" panose="05000000000000000000" pitchFamily="2" charset="2"/>
              <a:buNone/>
            </a:pPr>
            <a:r>
              <a:rPr lang="en-GB" altLang="zh-CN" smtClean="0">
                <a:solidFill>
                  <a:srgbClr val="006600"/>
                </a:solidFill>
              </a:rPr>
              <a:t>5</a:t>
            </a:r>
            <a:r>
              <a:rPr lang="zh-CN" altLang="en-GB" smtClean="0">
                <a:solidFill>
                  <a:srgbClr val="006600"/>
                </a:solidFill>
              </a:rPr>
              <a:t>、校验过程：</a:t>
            </a:r>
          </a:p>
        </p:txBody>
      </p:sp>
      <p:sp>
        <p:nvSpPr>
          <p:cNvPr id="271364" name="Rectangle 4"/>
          <p:cNvSpPr>
            <a:spLocks noChangeArrowheads="1"/>
          </p:cNvSpPr>
          <p:nvPr/>
        </p:nvSpPr>
        <p:spPr bwMode="auto">
          <a:xfrm>
            <a:off x="433388" y="2349500"/>
            <a:ext cx="1150937" cy="936625"/>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kumimoji="1" lang="zh-CN" altLang="en-US" sz="2400">
                <a:solidFill>
                  <a:schemeClr val="bg1"/>
                </a:solidFill>
              </a:rPr>
              <a:t>有效</a:t>
            </a:r>
          </a:p>
          <a:p>
            <a:pPr algn="ctr" eaLnBrk="1" hangingPunct="1">
              <a:spcBef>
                <a:spcPct val="0"/>
              </a:spcBef>
              <a:buClrTx/>
              <a:buFontTx/>
              <a:buNone/>
            </a:pPr>
            <a:r>
              <a:rPr kumimoji="1" lang="zh-CN" altLang="en-US" sz="2400">
                <a:solidFill>
                  <a:schemeClr val="bg1"/>
                </a:solidFill>
              </a:rPr>
              <a:t>信息</a:t>
            </a:r>
          </a:p>
        </p:txBody>
      </p:sp>
      <p:sp>
        <p:nvSpPr>
          <p:cNvPr id="271365" name="Rectangle 5"/>
          <p:cNvSpPr>
            <a:spLocks noChangeArrowheads="1"/>
          </p:cNvSpPr>
          <p:nvPr/>
        </p:nvSpPr>
        <p:spPr bwMode="auto">
          <a:xfrm>
            <a:off x="468313" y="3862388"/>
            <a:ext cx="1079500" cy="1079500"/>
          </a:xfrm>
          <a:prstGeom prst="rect">
            <a:avLst/>
          </a:prstGeom>
          <a:solidFill>
            <a:srgbClr val="FFE5E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kumimoji="1" lang="zh-CN" altLang="en-US" sz="2400"/>
              <a:t>校验码</a:t>
            </a:r>
          </a:p>
          <a:p>
            <a:pPr algn="ctr" eaLnBrk="1" hangingPunct="1">
              <a:spcBef>
                <a:spcPct val="0"/>
              </a:spcBef>
              <a:buClrTx/>
              <a:buFontTx/>
              <a:buNone/>
            </a:pPr>
            <a:r>
              <a:rPr kumimoji="1" lang="zh-CN" altLang="en-US" sz="2400"/>
              <a:t>编码器</a:t>
            </a:r>
          </a:p>
        </p:txBody>
      </p:sp>
      <p:sp>
        <p:nvSpPr>
          <p:cNvPr id="271366" name="Rectangle 6"/>
          <p:cNvSpPr>
            <a:spLocks noChangeArrowheads="1"/>
          </p:cNvSpPr>
          <p:nvPr/>
        </p:nvSpPr>
        <p:spPr bwMode="auto">
          <a:xfrm>
            <a:off x="3132138" y="2278063"/>
            <a:ext cx="790575" cy="27368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kumimoji="1" lang="zh-CN" altLang="en-US" sz="2400"/>
              <a:t>校</a:t>
            </a:r>
          </a:p>
          <a:p>
            <a:pPr algn="ctr" eaLnBrk="1" hangingPunct="1">
              <a:spcBef>
                <a:spcPct val="0"/>
              </a:spcBef>
              <a:buClrTx/>
              <a:buFontTx/>
              <a:buNone/>
            </a:pPr>
            <a:endParaRPr kumimoji="1" lang="zh-CN" altLang="en-US" sz="2400"/>
          </a:p>
          <a:p>
            <a:pPr algn="ctr" eaLnBrk="1" hangingPunct="1">
              <a:spcBef>
                <a:spcPct val="0"/>
              </a:spcBef>
              <a:buClrTx/>
              <a:buFontTx/>
              <a:buNone/>
            </a:pPr>
            <a:r>
              <a:rPr kumimoji="1" lang="zh-CN" altLang="en-US" sz="2400"/>
              <a:t>验</a:t>
            </a:r>
          </a:p>
          <a:p>
            <a:pPr algn="ctr" eaLnBrk="1" hangingPunct="1">
              <a:spcBef>
                <a:spcPct val="0"/>
              </a:spcBef>
              <a:buClrTx/>
              <a:buFontTx/>
              <a:buNone/>
            </a:pPr>
            <a:endParaRPr kumimoji="1" lang="zh-CN" altLang="en-US" sz="2400"/>
          </a:p>
          <a:p>
            <a:pPr algn="ctr" eaLnBrk="1" hangingPunct="1">
              <a:spcBef>
                <a:spcPct val="0"/>
              </a:spcBef>
              <a:buClrTx/>
              <a:buFontTx/>
              <a:buNone/>
            </a:pPr>
            <a:r>
              <a:rPr kumimoji="1" lang="zh-CN" altLang="en-US" sz="2400"/>
              <a:t>码</a:t>
            </a:r>
          </a:p>
        </p:txBody>
      </p:sp>
      <p:cxnSp>
        <p:nvCxnSpPr>
          <p:cNvPr id="271367" name="AutoShape 7"/>
          <p:cNvCxnSpPr>
            <a:cxnSpLocks noChangeShapeType="1"/>
            <a:stCxn id="271364" idx="2"/>
            <a:endCxn id="271365" idx="0"/>
          </p:cNvCxnSpPr>
          <p:nvPr/>
        </p:nvCxnSpPr>
        <p:spPr bwMode="auto">
          <a:xfrm flipH="1">
            <a:off x="1008063" y="3286125"/>
            <a:ext cx="1587" cy="5762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1368" name="Line 8"/>
          <p:cNvSpPr>
            <a:spLocks noChangeShapeType="1"/>
          </p:cNvSpPr>
          <p:nvPr/>
        </p:nvSpPr>
        <p:spPr bwMode="auto">
          <a:xfrm>
            <a:off x="1547813" y="2854325"/>
            <a:ext cx="10810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1369" name="Line 9"/>
          <p:cNvSpPr>
            <a:spLocks noChangeShapeType="1"/>
          </p:cNvSpPr>
          <p:nvPr/>
        </p:nvSpPr>
        <p:spPr bwMode="auto">
          <a:xfrm>
            <a:off x="1547813" y="4365625"/>
            <a:ext cx="10810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1370" name="Text Box 10"/>
          <p:cNvSpPr txBox="1">
            <a:spLocks noChangeArrowheads="1"/>
          </p:cNvSpPr>
          <p:nvPr/>
        </p:nvSpPr>
        <p:spPr bwMode="auto">
          <a:xfrm>
            <a:off x="1547813" y="4510088"/>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zh-CN" altLang="en-US" sz="2400"/>
              <a:t>校验位</a:t>
            </a:r>
          </a:p>
        </p:txBody>
      </p:sp>
      <p:sp>
        <p:nvSpPr>
          <p:cNvPr id="271371" name="Rectangle 11"/>
          <p:cNvSpPr>
            <a:spLocks noChangeArrowheads="1"/>
          </p:cNvSpPr>
          <p:nvPr/>
        </p:nvSpPr>
        <p:spPr bwMode="auto">
          <a:xfrm>
            <a:off x="6732588" y="2205038"/>
            <a:ext cx="790575" cy="27368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kumimoji="1" lang="zh-CN" altLang="en-US" sz="2400"/>
              <a:t>校</a:t>
            </a:r>
          </a:p>
          <a:p>
            <a:pPr algn="ctr" eaLnBrk="1" hangingPunct="1">
              <a:spcBef>
                <a:spcPct val="0"/>
              </a:spcBef>
              <a:buClrTx/>
              <a:buFontTx/>
              <a:buNone/>
            </a:pPr>
            <a:endParaRPr kumimoji="1" lang="zh-CN" altLang="en-US" sz="2400"/>
          </a:p>
          <a:p>
            <a:pPr algn="ctr" eaLnBrk="1" hangingPunct="1">
              <a:spcBef>
                <a:spcPct val="0"/>
              </a:spcBef>
              <a:buClrTx/>
              <a:buFontTx/>
              <a:buNone/>
            </a:pPr>
            <a:r>
              <a:rPr kumimoji="1" lang="zh-CN" altLang="en-US" sz="2400"/>
              <a:t>验</a:t>
            </a:r>
          </a:p>
          <a:p>
            <a:pPr algn="ctr" eaLnBrk="1" hangingPunct="1">
              <a:spcBef>
                <a:spcPct val="0"/>
              </a:spcBef>
              <a:buClrTx/>
              <a:buFontTx/>
              <a:buNone/>
            </a:pPr>
            <a:endParaRPr kumimoji="1" lang="zh-CN" altLang="en-US" sz="2400"/>
          </a:p>
          <a:p>
            <a:pPr algn="ctr" eaLnBrk="1" hangingPunct="1">
              <a:spcBef>
                <a:spcPct val="0"/>
              </a:spcBef>
              <a:buClrTx/>
              <a:buFontTx/>
              <a:buNone/>
            </a:pPr>
            <a:r>
              <a:rPr kumimoji="1" lang="zh-CN" altLang="en-US" sz="2400"/>
              <a:t>码</a:t>
            </a:r>
          </a:p>
        </p:txBody>
      </p:sp>
      <p:sp>
        <p:nvSpPr>
          <p:cNvPr id="271372" name="Text Box 12"/>
          <p:cNvSpPr txBox="1">
            <a:spLocks noChangeArrowheads="1"/>
          </p:cNvSpPr>
          <p:nvPr/>
        </p:nvSpPr>
        <p:spPr bwMode="auto">
          <a:xfrm>
            <a:off x="3995738" y="3717925"/>
            <a:ext cx="86518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US" sz="2400"/>
              <a:t>发送</a:t>
            </a:r>
          </a:p>
          <a:p>
            <a:pPr eaLnBrk="1" hangingPunct="1">
              <a:spcBef>
                <a:spcPct val="0"/>
              </a:spcBef>
              <a:buClrTx/>
              <a:buFontTx/>
              <a:buNone/>
            </a:pPr>
            <a:r>
              <a:rPr kumimoji="1" lang="en-US" altLang="zh-CN" sz="2400"/>
              <a:t>/</a:t>
            </a:r>
            <a:r>
              <a:rPr kumimoji="1" lang="zh-CN" altLang="en-US" sz="2400"/>
              <a:t>写</a:t>
            </a:r>
          </a:p>
          <a:p>
            <a:pPr eaLnBrk="1" hangingPunct="1">
              <a:spcBef>
                <a:spcPct val="0"/>
              </a:spcBef>
              <a:buClrTx/>
              <a:buFontTx/>
              <a:buNone/>
            </a:pPr>
            <a:r>
              <a:rPr kumimoji="1" lang="en-US" altLang="zh-CN" sz="2400"/>
              <a:t>/</a:t>
            </a:r>
            <a:r>
              <a:rPr kumimoji="1" lang="zh-CN" altLang="en-US" sz="2400"/>
              <a:t>存</a:t>
            </a:r>
          </a:p>
        </p:txBody>
      </p:sp>
      <p:sp>
        <p:nvSpPr>
          <p:cNvPr id="271373" name="AutoShape 13"/>
          <p:cNvSpPr>
            <a:spLocks noChangeArrowheads="1"/>
          </p:cNvSpPr>
          <p:nvPr/>
        </p:nvSpPr>
        <p:spPr bwMode="auto">
          <a:xfrm>
            <a:off x="4932363" y="3357563"/>
            <a:ext cx="865187" cy="503237"/>
          </a:xfrm>
          <a:prstGeom prst="wave">
            <a:avLst>
              <a:gd name="adj1" fmla="val 13005"/>
              <a:gd name="adj2" fmla="val 0"/>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271374" name="AutoShape 14"/>
          <p:cNvSpPr>
            <a:spLocks noChangeArrowheads="1"/>
          </p:cNvSpPr>
          <p:nvPr/>
        </p:nvSpPr>
        <p:spPr bwMode="auto">
          <a:xfrm>
            <a:off x="3924300" y="3430588"/>
            <a:ext cx="1008063" cy="287337"/>
          </a:xfrm>
          <a:prstGeom prst="rightArrow">
            <a:avLst>
              <a:gd name="adj1" fmla="val 50000"/>
              <a:gd name="adj2" fmla="val 8770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271375" name="AutoShape 15"/>
          <p:cNvSpPr>
            <a:spLocks noChangeArrowheads="1"/>
          </p:cNvSpPr>
          <p:nvPr/>
        </p:nvSpPr>
        <p:spPr bwMode="auto">
          <a:xfrm>
            <a:off x="5795963" y="3430588"/>
            <a:ext cx="936625" cy="287337"/>
          </a:xfrm>
          <a:prstGeom prst="rightArrow">
            <a:avLst>
              <a:gd name="adj1" fmla="val 50000"/>
              <a:gd name="adj2" fmla="val 81492"/>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271376" name="Text Box 16"/>
          <p:cNvSpPr txBox="1">
            <a:spLocks noChangeArrowheads="1"/>
          </p:cNvSpPr>
          <p:nvPr/>
        </p:nvSpPr>
        <p:spPr bwMode="auto">
          <a:xfrm>
            <a:off x="5867400" y="3717925"/>
            <a:ext cx="86518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kumimoji="1" lang="zh-CN" altLang="en-US" sz="2400"/>
              <a:t>接收</a:t>
            </a:r>
          </a:p>
          <a:p>
            <a:pPr eaLnBrk="1" hangingPunct="1">
              <a:spcBef>
                <a:spcPct val="0"/>
              </a:spcBef>
              <a:buClrTx/>
              <a:buFontTx/>
              <a:buNone/>
            </a:pPr>
            <a:r>
              <a:rPr kumimoji="1" lang="en-US" altLang="zh-CN" sz="2400"/>
              <a:t>/</a:t>
            </a:r>
            <a:r>
              <a:rPr kumimoji="1" lang="zh-CN" altLang="en-US" sz="2400"/>
              <a:t>读</a:t>
            </a:r>
          </a:p>
          <a:p>
            <a:pPr eaLnBrk="1" hangingPunct="1">
              <a:spcBef>
                <a:spcPct val="0"/>
              </a:spcBef>
              <a:buClrTx/>
              <a:buFontTx/>
              <a:buNone/>
            </a:pPr>
            <a:r>
              <a:rPr kumimoji="1" lang="en-US" altLang="zh-CN" sz="2400"/>
              <a:t>/</a:t>
            </a:r>
            <a:r>
              <a:rPr kumimoji="1" lang="zh-CN" altLang="en-US" sz="2400"/>
              <a:t>取</a:t>
            </a:r>
          </a:p>
        </p:txBody>
      </p:sp>
      <p:sp>
        <p:nvSpPr>
          <p:cNvPr id="271377" name="Rectangle 17"/>
          <p:cNvSpPr>
            <a:spLocks noChangeArrowheads="1"/>
          </p:cNvSpPr>
          <p:nvPr/>
        </p:nvSpPr>
        <p:spPr bwMode="auto">
          <a:xfrm>
            <a:off x="7524750" y="2205038"/>
            <a:ext cx="504825" cy="1584325"/>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kumimoji="1" lang="zh-CN" altLang="en-US" sz="2400">
                <a:solidFill>
                  <a:schemeClr val="bg1"/>
                </a:solidFill>
              </a:rPr>
              <a:t>有</a:t>
            </a:r>
          </a:p>
          <a:p>
            <a:pPr algn="ctr" eaLnBrk="1" hangingPunct="1">
              <a:spcBef>
                <a:spcPct val="0"/>
              </a:spcBef>
              <a:buClrTx/>
              <a:buFontTx/>
              <a:buNone/>
            </a:pPr>
            <a:r>
              <a:rPr kumimoji="1" lang="zh-CN" altLang="en-US" sz="2400">
                <a:solidFill>
                  <a:schemeClr val="bg1"/>
                </a:solidFill>
              </a:rPr>
              <a:t>效</a:t>
            </a:r>
          </a:p>
          <a:p>
            <a:pPr algn="ctr" eaLnBrk="1" hangingPunct="1">
              <a:spcBef>
                <a:spcPct val="0"/>
              </a:spcBef>
              <a:buClrTx/>
              <a:buFontTx/>
              <a:buNone/>
            </a:pPr>
            <a:r>
              <a:rPr kumimoji="1" lang="zh-CN" altLang="en-US" sz="2400">
                <a:solidFill>
                  <a:schemeClr val="bg1"/>
                </a:solidFill>
              </a:rPr>
              <a:t>信</a:t>
            </a:r>
          </a:p>
          <a:p>
            <a:pPr algn="ctr" eaLnBrk="1" hangingPunct="1">
              <a:spcBef>
                <a:spcPct val="0"/>
              </a:spcBef>
              <a:buClrTx/>
              <a:buFontTx/>
              <a:buNone/>
            </a:pPr>
            <a:r>
              <a:rPr kumimoji="1" lang="zh-CN" altLang="en-US" sz="2400">
                <a:solidFill>
                  <a:schemeClr val="bg1"/>
                </a:solidFill>
              </a:rPr>
              <a:t>息</a:t>
            </a:r>
          </a:p>
        </p:txBody>
      </p:sp>
      <p:sp>
        <p:nvSpPr>
          <p:cNvPr id="271378" name="Rectangle 18"/>
          <p:cNvSpPr>
            <a:spLocks noChangeArrowheads="1"/>
          </p:cNvSpPr>
          <p:nvPr/>
        </p:nvSpPr>
        <p:spPr bwMode="auto">
          <a:xfrm>
            <a:off x="7524750" y="3789363"/>
            <a:ext cx="504825" cy="1152525"/>
          </a:xfrm>
          <a:prstGeom prst="rect">
            <a:avLst/>
          </a:prstGeom>
          <a:solidFill>
            <a:srgbClr val="FFE5E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kumimoji="1" lang="zh-CN" altLang="en-US" sz="2400"/>
              <a:t>校</a:t>
            </a:r>
          </a:p>
          <a:p>
            <a:pPr algn="ctr" eaLnBrk="1" hangingPunct="1">
              <a:spcBef>
                <a:spcPct val="0"/>
              </a:spcBef>
              <a:buClrTx/>
              <a:buFontTx/>
              <a:buNone/>
            </a:pPr>
            <a:r>
              <a:rPr kumimoji="1" lang="zh-CN" altLang="en-US" sz="2400"/>
              <a:t>验</a:t>
            </a:r>
          </a:p>
          <a:p>
            <a:pPr algn="ctr" eaLnBrk="1" hangingPunct="1">
              <a:spcBef>
                <a:spcPct val="0"/>
              </a:spcBef>
              <a:buClrTx/>
              <a:buFontTx/>
              <a:buNone/>
            </a:pPr>
            <a:r>
              <a:rPr kumimoji="1" lang="zh-CN" altLang="en-US" sz="2400"/>
              <a:t>位</a:t>
            </a:r>
          </a:p>
        </p:txBody>
      </p:sp>
      <p:sp>
        <p:nvSpPr>
          <p:cNvPr id="271379" name="Rectangle 19"/>
          <p:cNvSpPr>
            <a:spLocks noChangeArrowheads="1"/>
          </p:cNvSpPr>
          <p:nvPr/>
        </p:nvSpPr>
        <p:spPr bwMode="auto">
          <a:xfrm>
            <a:off x="2628900" y="2278063"/>
            <a:ext cx="504825" cy="1584325"/>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kumimoji="1" lang="zh-CN" altLang="en-US" sz="2400">
                <a:solidFill>
                  <a:schemeClr val="bg1"/>
                </a:solidFill>
              </a:rPr>
              <a:t>有</a:t>
            </a:r>
          </a:p>
          <a:p>
            <a:pPr algn="ctr" eaLnBrk="1" hangingPunct="1">
              <a:spcBef>
                <a:spcPct val="0"/>
              </a:spcBef>
              <a:buClrTx/>
              <a:buFontTx/>
              <a:buNone/>
            </a:pPr>
            <a:r>
              <a:rPr kumimoji="1" lang="zh-CN" altLang="en-US" sz="2400">
                <a:solidFill>
                  <a:schemeClr val="bg1"/>
                </a:solidFill>
              </a:rPr>
              <a:t>效</a:t>
            </a:r>
          </a:p>
          <a:p>
            <a:pPr algn="ctr" eaLnBrk="1" hangingPunct="1">
              <a:spcBef>
                <a:spcPct val="0"/>
              </a:spcBef>
              <a:buClrTx/>
              <a:buFontTx/>
              <a:buNone/>
            </a:pPr>
            <a:r>
              <a:rPr kumimoji="1" lang="zh-CN" altLang="en-US" sz="2400">
                <a:solidFill>
                  <a:schemeClr val="bg1"/>
                </a:solidFill>
              </a:rPr>
              <a:t>信</a:t>
            </a:r>
          </a:p>
          <a:p>
            <a:pPr algn="ctr" eaLnBrk="1" hangingPunct="1">
              <a:spcBef>
                <a:spcPct val="0"/>
              </a:spcBef>
              <a:buClrTx/>
              <a:buFontTx/>
              <a:buNone/>
            </a:pPr>
            <a:r>
              <a:rPr kumimoji="1" lang="zh-CN" altLang="en-US" sz="2400">
                <a:solidFill>
                  <a:schemeClr val="bg1"/>
                </a:solidFill>
              </a:rPr>
              <a:t>息</a:t>
            </a:r>
          </a:p>
        </p:txBody>
      </p:sp>
      <p:sp>
        <p:nvSpPr>
          <p:cNvPr id="271380" name="Rectangle 20"/>
          <p:cNvSpPr>
            <a:spLocks noChangeArrowheads="1"/>
          </p:cNvSpPr>
          <p:nvPr/>
        </p:nvSpPr>
        <p:spPr bwMode="auto">
          <a:xfrm>
            <a:off x="2628900" y="3862388"/>
            <a:ext cx="504825" cy="1152525"/>
          </a:xfrm>
          <a:prstGeom prst="rect">
            <a:avLst/>
          </a:prstGeom>
          <a:solidFill>
            <a:srgbClr val="FFE5E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kumimoji="1" lang="zh-CN" altLang="en-US" sz="2400"/>
              <a:t>校</a:t>
            </a:r>
          </a:p>
          <a:p>
            <a:pPr algn="ctr" eaLnBrk="1" hangingPunct="1">
              <a:spcBef>
                <a:spcPct val="0"/>
              </a:spcBef>
              <a:buClrTx/>
              <a:buFontTx/>
              <a:buNone/>
            </a:pPr>
            <a:r>
              <a:rPr kumimoji="1" lang="zh-CN" altLang="en-US" sz="2400"/>
              <a:t>验</a:t>
            </a:r>
          </a:p>
          <a:p>
            <a:pPr algn="ctr" eaLnBrk="1" hangingPunct="1">
              <a:spcBef>
                <a:spcPct val="0"/>
              </a:spcBef>
              <a:buClrTx/>
              <a:buFontTx/>
              <a:buNone/>
            </a:pPr>
            <a:r>
              <a:rPr kumimoji="1" lang="zh-CN" altLang="en-US" sz="2400"/>
              <a:t>位</a:t>
            </a:r>
          </a:p>
        </p:txBody>
      </p:sp>
      <p:sp>
        <p:nvSpPr>
          <p:cNvPr id="271381" name="Rectangle 21"/>
          <p:cNvSpPr>
            <a:spLocks noChangeArrowheads="1"/>
          </p:cNvSpPr>
          <p:nvPr/>
        </p:nvSpPr>
        <p:spPr bwMode="auto">
          <a:xfrm>
            <a:off x="6659563" y="838200"/>
            <a:ext cx="1079500" cy="792163"/>
          </a:xfrm>
          <a:prstGeom prst="rect">
            <a:avLst/>
          </a:prstGeom>
          <a:solidFill>
            <a:srgbClr val="FFE5E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kumimoji="1" lang="zh-CN" altLang="en-US" sz="2400"/>
              <a:t>校验码</a:t>
            </a:r>
          </a:p>
          <a:p>
            <a:pPr algn="ctr" eaLnBrk="1" hangingPunct="1">
              <a:spcBef>
                <a:spcPct val="0"/>
              </a:spcBef>
              <a:buClrTx/>
              <a:buFontTx/>
              <a:buNone/>
            </a:pPr>
            <a:r>
              <a:rPr kumimoji="1" lang="zh-CN" altLang="en-US" sz="2400"/>
              <a:t>译码器</a:t>
            </a:r>
          </a:p>
        </p:txBody>
      </p:sp>
      <p:sp>
        <p:nvSpPr>
          <p:cNvPr id="271382" name="Line 22"/>
          <p:cNvSpPr>
            <a:spLocks noChangeShapeType="1"/>
          </p:cNvSpPr>
          <p:nvPr/>
        </p:nvSpPr>
        <p:spPr bwMode="auto">
          <a:xfrm flipV="1">
            <a:off x="7164388" y="1630363"/>
            <a:ext cx="0" cy="574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1383" name="Line 23"/>
          <p:cNvSpPr>
            <a:spLocks noChangeShapeType="1"/>
          </p:cNvSpPr>
          <p:nvPr/>
        </p:nvSpPr>
        <p:spPr bwMode="auto">
          <a:xfrm>
            <a:off x="7739063" y="1412875"/>
            <a:ext cx="7191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1384" name="Text Box 24"/>
          <p:cNvSpPr txBox="1">
            <a:spLocks noChangeArrowheads="1"/>
          </p:cNvSpPr>
          <p:nvPr/>
        </p:nvSpPr>
        <p:spPr bwMode="auto">
          <a:xfrm>
            <a:off x="7812088" y="549275"/>
            <a:ext cx="649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zh-CN" altLang="en-US" sz="2400">
                <a:solidFill>
                  <a:schemeClr val="bg1"/>
                </a:solidFill>
              </a:rPr>
              <a:t>正确</a:t>
            </a:r>
          </a:p>
        </p:txBody>
      </p:sp>
      <p:sp>
        <p:nvSpPr>
          <p:cNvPr id="271385" name="Text Box 25"/>
          <p:cNvSpPr txBox="1">
            <a:spLocks noChangeArrowheads="1"/>
          </p:cNvSpPr>
          <p:nvPr/>
        </p:nvSpPr>
        <p:spPr bwMode="auto">
          <a:xfrm>
            <a:off x="7812088" y="1485900"/>
            <a:ext cx="649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zh-CN" altLang="en-US" sz="2400">
                <a:solidFill>
                  <a:srgbClr val="CC0000"/>
                </a:solidFill>
              </a:rPr>
              <a:t>错误</a:t>
            </a:r>
          </a:p>
        </p:txBody>
      </p:sp>
      <p:sp>
        <p:nvSpPr>
          <p:cNvPr id="271386" name="AutoShape 26"/>
          <p:cNvSpPr>
            <a:spLocks noChangeArrowheads="1"/>
          </p:cNvSpPr>
          <p:nvPr/>
        </p:nvSpPr>
        <p:spPr bwMode="auto">
          <a:xfrm>
            <a:off x="8027988" y="2925763"/>
            <a:ext cx="936625" cy="287337"/>
          </a:xfrm>
          <a:prstGeom prst="rightArrow">
            <a:avLst>
              <a:gd name="adj1" fmla="val 50000"/>
              <a:gd name="adj2" fmla="val 81492"/>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271387" name="Text Box 27"/>
          <p:cNvSpPr txBox="1">
            <a:spLocks noChangeArrowheads="1"/>
          </p:cNvSpPr>
          <p:nvPr/>
        </p:nvSpPr>
        <p:spPr bwMode="auto">
          <a:xfrm>
            <a:off x="8101013" y="3213100"/>
            <a:ext cx="649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zh-CN" altLang="en-US" sz="2400"/>
              <a:t>输出</a:t>
            </a:r>
          </a:p>
        </p:txBody>
      </p:sp>
      <p:grpSp>
        <p:nvGrpSpPr>
          <p:cNvPr id="271388" name="Group 28"/>
          <p:cNvGrpSpPr>
            <a:grpSpLocks/>
          </p:cNvGrpSpPr>
          <p:nvPr/>
        </p:nvGrpSpPr>
        <p:grpSpPr bwMode="auto">
          <a:xfrm>
            <a:off x="7740650" y="1054100"/>
            <a:ext cx="792163" cy="1943100"/>
            <a:chOff x="4876" y="981"/>
            <a:chExt cx="499" cy="1224"/>
          </a:xfrm>
        </p:grpSpPr>
        <p:sp>
          <p:nvSpPr>
            <p:cNvPr id="104478" name="Line 29"/>
            <p:cNvSpPr>
              <a:spLocks noChangeShapeType="1"/>
            </p:cNvSpPr>
            <p:nvPr/>
          </p:nvSpPr>
          <p:spPr bwMode="auto">
            <a:xfrm>
              <a:off x="4876" y="981"/>
              <a:ext cx="49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79" name="Line 30"/>
            <p:cNvSpPr>
              <a:spLocks noChangeShapeType="1"/>
            </p:cNvSpPr>
            <p:nvPr/>
          </p:nvSpPr>
          <p:spPr bwMode="auto">
            <a:xfrm>
              <a:off x="5375" y="981"/>
              <a:ext cx="0" cy="12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71364"/>
                                        </p:tgtEl>
                                        <p:attrNameLst>
                                          <p:attrName>style.visibility</p:attrName>
                                        </p:attrNameLst>
                                      </p:cBhvr>
                                      <p:to>
                                        <p:strVal val="visible"/>
                                      </p:to>
                                    </p:set>
                                    <p:animEffect transition="in" filter="randombar(horizontal)">
                                      <p:cBhvr>
                                        <p:cTn id="7" dur="500"/>
                                        <p:tgtEl>
                                          <p:spTgt spid="2713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271367"/>
                                        </p:tgtEl>
                                        <p:attrNameLst>
                                          <p:attrName>style.visibility</p:attrName>
                                        </p:attrNameLst>
                                      </p:cBhvr>
                                      <p:to>
                                        <p:strVal val="visible"/>
                                      </p:to>
                                    </p:set>
                                    <p:anim to="" calcmode="lin" valueType="num">
                                      <p:cBhvr>
                                        <p:cTn id="12" dur="1" fill="hold"/>
                                        <p:tgtEl>
                                          <p:spTgt spid="271367"/>
                                        </p:tgtEl>
                                        <p:attrNameLst>
                                          <p:attrName/>
                                        </p:attrNameLst>
                                      </p:cBhvr>
                                    </p:anim>
                                  </p:childTnLst>
                                </p:cTn>
                              </p:par>
                            </p:childTnLst>
                          </p:cTn>
                        </p:par>
                        <p:par>
                          <p:cTn id="13" fill="hold" nodeType="afterGroup">
                            <p:stCondLst>
                              <p:cond delay="0"/>
                            </p:stCondLst>
                            <p:childTnLst>
                              <p:par>
                                <p:cTn id="14" presetID="24" presetClass="entr" presetSubtype="0" fill="hold" grpId="0" nodeType="afterEffect">
                                  <p:stCondLst>
                                    <p:cond delay="0"/>
                                  </p:stCondLst>
                                  <p:childTnLst>
                                    <p:set>
                                      <p:cBhvr>
                                        <p:cTn id="15" dur="1" fill="hold">
                                          <p:stCondLst>
                                            <p:cond delay="0"/>
                                          </p:stCondLst>
                                        </p:cTn>
                                        <p:tgtEl>
                                          <p:spTgt spid="271365"/>
                                        </p:tgtEl>
                                        <p:attrNameLst>
                                          <p:attrName>style.visibility</p:attrName>
                                        </p:attrNameLst>
                                      </p:cBhvr>
                                      <p:to>
                                        <p:strVal val="visible"/>
                                      </p:to>
                                    </p:set>
                                    <p:anim to="" calcmode="lin" valueType="num">
                                      <p:cBhvr>
                                        <p:cTn id="16" dur="1" fill="hold"/>
                                        <p:tgtEl>
                                          <p:spTgt spid="271365"/>
                                        </p:tgtEl>
                                        <p:attrNameLst>
                                          <p:attrName/>
                                        </p:attrNameLst>
                                      </p:cBhvr>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4" presetClass="entr" presetSubtype="0" fill="hold" grpId="0" nodeType="clickEffect">
                                  <p:stCondLst>
                                    <p:cond delay="0"/>
                                  </p:stCondLst>
                                  <p:childTnLst>
                                    <p:set>
                                      <p:cBhvr>
                                        <p:cTn id="20" dur="1" fill="hold">
                                          <p:stCondLst>
                                            <p:cond delay="0"/>
                                          </p:stCondLst>
                                        </p:cTn>
                                        <p:tgtEl>
                                          <p:spTgt spid="271369"/>
                                        </p:tgtEl>
                                        <p:attrNameLst>
                                          <p:attrName>style.visibility</p:attrName>
                                        </p:attrNameLst>
                                      </p:cBhvr>
                                      <p:to>
                                        <p:strVal val="visible"/>
                                      </p:to>
                                    </p:set>
                                    <p:anim to="" calcmode="lin" valueType="num">
                                      <p:cBhvr>
                                        <p:cTn id="21" dur="1" fill="hold"/>
                                        <p:tgtEl>
                                          <p:spTgt spid="271369"/>
                                        </p:tgtEl>
                                        <p:attrNameLst>
                                          <p:attrName/>
                                        </p:attrNameLst>
                                      </p:cBhvr>
                                    </p:anim>
                                  </p:childTnLst>
                                </p:cTn>
                              </p:par>
                              <p:par>
                                <p:cTn id="22" presetID="24" presetClass="entr" presetSubtype="0" fill="hold" grpId="0" nodeType="withEffect">
                                  <p:stCondLst>
                                    <p:cond delay="0"/>
                                  </p:stCondLst>
                                  <p:childTnLst>
                                    <p:set>
                                      <p:cBhvr>
                                        <p:cTn id="23" dur="1" fill="hold">
                                          <p:stCondLst>
                                            <p:cond delay="0"/>
                                          </p:stCondLst>
                                        </p:cTn>
                                        <p:tgtEl>
                                          <p:spTgt spid="271370"/>
                                        </p:tgtEl>
                                        <p:attrNameLst>
                                          <p:attrName>style.visibility</p:attrName>
                                        </p:attrNameLst>
                                      </p:cBhvr>
                                      <p:to>
                                        <p:strVal val="visible"/>
                                      </p:to>
                                    </p:set>
                                    <p:anim to="" calcmode="lin" valueType="num">
                                      <p:cBhvr>
                                        <p:cTn id="24" dur="1" fill="hold"/>
                                        <p:tgtEl>
                                          <p:spTgt spid="271370"/>
                                        </p:tgtEl>
                                        <p:attrNameLst>
                                          <p:attrName/>
                                        </p:attrNameLst>
                                      </p:cBhvr>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4" presetClass="entr" presetSubtype="0" fill="hold" grpId="0" nodeType="clickEffect">
                                  <p:stCondLst>
                                    <p:cond delay="0"/>
                                  </p:stCondLst>
                                  <p:childTnLst>
                                    <p:set>
                                      <p:cBhvr>
                                        <p:cTn id="28" dur="1" fill="hold">
                                          <p:stCondLst>
                                            <p:cond delay="0"/>
                                          </p:stCondLst>
                                        </p:cTn>
                                        <p:tgtEl>
                                          <p:spTgt spid="271368"/>
                                        </p:tgtEl>
                                        <p:attrNameLst>
                                          <p:attrName>style.visibility</p:attrName>
                                        </p:attrNameLst>
                                      </p:cBhvr>
                                      <p:to>
                                        <p:strVal val="visible"/>
                                      </p:to>
                                    </p:set>
                                    <p:anim to="" calcmode="lin" valueType="num">
                                      <p:cBhvr>
                                        <p:cTn id="29" dur="1" fill="hold"/>
                                        <p:tgtEl>
                                          <p:spTgt spid="271368"/>
                                        </p:tgtEl>
                                        <p:attrNameLst>
                                          <p:attrName/>
                                        </p:attrNameLst>
                                      </p:cBhvr>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4" presetClass="entr" presetSubtype="0" fill="hold" grpId="0" nodeType="clickEffect">
                                  <p:stCondLst>
                                    <p:cond delay="0"/>
                                  </p:stCondLst>
                                  <p:childTnLst>
                                    <p:set>
                                      <p:cBhvr>
                                        <p:cTn id="33" dur="1" fill="hold">
                                          <p:stCondLst>
                                            <p:cond delay="0"/>
                                          </p:stCondLst>
                                        </p:cTn>
                                        <p:tgtEl>
                                          <p:spTgt spid="271379"/>
                                        </p:tgtEl>
                                        <p:attrNameLst>
                                          <p:attrName>style.visibility</p:attrName>
                                        </p:attrNameLst>
                                      </p:cBhvr>
                                      <p:to>
                                        <p:strVal val="visible"/>
                                      </p:to>
                                    </p:set>
                                    <p:anim to="" calcmode="lin" valueType="num">
                                      <p:cBhvr>
                                        <p:cTn id="34" dur="1" fill="hold"/>
                                        <p:tgtEl>
                                          <p:spTgt spid="271379"/>
                                        </p:tgtEl>
                                        <p:attrNameLst>
                                          <p:attrName/>
                                        </p:attrNameLst>
                                      </p:cBhvr>
                                    </p:anim>
                                  </p:childTnLst>
                                </p:cTn>
                              </p:par>
                              <p:par>
                                <p:cTn id="35" presetID="24" presetClass="entr" presetSubtype="0" fill="hold" grpId="0" nodeType="withEffect">
                                  <p:stCondLst>
                                    <p:cond delay="0"/>
                                  </p:stCondLst>
                                  <p:childTnLst>
                                    <p:set>
                                      <p:cBhvr>
                                        <p:cTn id="36" dur="1" fill="hold">
                                          <p:stCondLst>
                                            <p:cond delay="0"/>
                                          </p:stCondLst>
                                        </p:cTn>
                                        <p:tgtEl>
                                          <p:spTgt spid="271380"/>
                                        </p:tgtEl>
                                        <p:attrNameLst>
                                          <p:attrName>style.visibility</p:attrName>
                                        </p:attrNameLst>
                                      </p:cBhvr>
                                      <p:to>
                                        <p:strVal val="visible"/>
                                      </p:to>
                                    </p:set>
                                    <p:anim to="" calcmode="lin" valueType="num">
                                      <p:cBhvr>
                                        <p:cTn id="37" dur="1" fill="hold"/>
                                        <p:tgtEl>
                                          <p:spTgt spid="271380"/>
                                        </p:tgtEl>
                                        <p:attrNameLst>
                                          <p:attrName/>
                                        </p:attrNameLst>
                                      </p:cBhvr>
                                    </p:anim>
                                  </p:childTnLst>
                                </p:cTn>
                              </p:par>
                              <p:par>
                                <p:cTn id="38" presetID="24" presetClass="entr" presetSubtype="0" fill="hold" grpId="0" nodeType="withEffect">
                                  <p:stCondLst>
                                    <p:cond delay="0"/>
                                  </p:stCondLst>
                                  <p:childTnLst>
                                    <p:set>
                                      <p:cBhvr>
                                        <p:cTn id="39" dur="1" fill="hold">
                                          <p:stCondLst>
                                            <p:cond delay="0"/>
                                          </p:stCondLst>
                                        </p:cTn>
                                        <p:tgtEl>
                                          <p:spTgt spid="271366"/>
                                        </p:tgtEl>
                                        <p:attrNameLst>
                                          <p:attrName>style.visibility</p:attrName>
                                        </p:attrNameLst>
                                      </p:cBhvr>
                                      <p:to>
                                        <p:strVal val="visible"/>
                                      </p:to>
                                    </p:set>
                                    <p:anim to="" calcmode="lin" valueType="num">
                                      <p:cBhvr>
                                        <p:cTn id="40" dur="1" fill="hold"/>
                                        <p:tgtEl>
                                          <p:spTgt spid="271366"/>
                                        </p:tgtEl>
                                        <p:attrNameLst>
                                          <p:attrName/>
                                        </p:attrNameLst>
                                      </p:cBhvr>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4" presetClass="entr" presetSubtype="0" fill="hold" grpId="0" nodeType="clickEffect">
                                  <p:stCondLst>
                                    <p:cond delay="0"/>
                                  </p:stCondLst>
                                  <p:childTnLst>
                                    <p:set>
                                      <p:cBhvr>
                                        <p:cTn id="44" dur="1" fill="hold">
                                          <p:stCondLst>
                                            <p:cond delay="0"/>
                                          </p:stCondLst>
                                        </p:cTn>
                                        <p:tgtEl>
                                          <p:spTgt spid="271374"/>
                                        </p:tgtEl>
                                        <p:attrNameLst>
                                          <p:attrName>style.visibility</p:attrName>
                                        </p:attrNameLst>
                                      </p:cBhvr>
                                      <p:to>
                                        <p:strVal val="visible"/>
                                      </p:to>
                                    </p:set>
                                    <p:anim to="" calcmode="lin" valueType="num">
                                      <p:cBhvr>
                                        <p:cTn id="45" dur="1" fill="hold"/>
                                        <p:tgtEl>
                                          <p:spTgt spid="271374"/>
                                        </p:tgtEl>
                                        <p:attrNameLst>
                                          <p:attrName/>
                                        </p:attrNameLst>
                                      </p:cBhvr>
                                    </p:anim>
                                  </p:childTnLst>
                                </p:cTn>
                              </p:par>
                              <p:par>
                                <p:cTn id="46" presetID="24" presetClass="entr" presetSubtype="0" fill="hold" grpId="0" nodeType="withEffect">
                                  <p:stCondLst>
                                    <p:cond delay="0"/>
                                  </p:stCondLst>
                                  <p:childTnLst>
                                    <p:set>
                                      <p:cBhvr>
                                        <p:cTn id="47" dur="1" fill="hold">
                                          <p:stCondLst>
                                            <p:cond delay="0"/>
                                          </p:stCondLst>
                                        </p:cTn>
                                        <p:tgtEl>
                                          <p:spTgt spid="271372"/>
                                        </p:tgtEl>
                                        <p:attrNameLst>
                                          <p:attrName>style.visibility</p:attrName>
                                        </p:attrNameLst>
                                      </p:cBhvr>
                                      <p:to>
                                        <p:strVal val="visible"/>
                                      </p:to>
                                    </p:set>
                                    <p:anim to="" calcmode="lin" valueType="num">
                                      <p:cBhvr>
                                        <p:cTn id="48" dur="1" fill="hold"/>
                                        <p:tgtEl>
                                          <p:spTgt spid="271372"/>
                                        </p:tgtEl>
                                        <p:attrNameLst>
                                          <p:attrName/>
                                        </p:attrNameLst>
                                      </p:cBhvr>
                                    </p:anim>
                                  </p:childTnLst>
                                </p:cTn>
                              </p:par>
                            </p:childTnLst>
                          </p:cTn>
                        </p:par>
                        <p:par>
                          <p:cTn id="49" fill="hold" nodeType="afterGroup">
                            <p:stCondLst>
                              <p:cond delay="0"/>
                            </p:stCondLst>
                            <p:childTnLst>
                              <p:par>
                                <p:cTn id="50" presetID="24" presetClass="entr" presetSubtype="0" fill="hold" grpId="0" nodeType="afterEffect">
                                  <p:stCondLst>
                                    <p:cond delay="0"/>
                                  </p:stCondLst>
                                  <p:childTnLst>
                                    <p:set>
                                      <p:cBhvr>
                                        <p:cTn id="51" dur="1" fill="hold">
                                          <p:stCondLst>
                                            <p:cond delay="0"/>
                                          </p:stCondLst>
                                        </p:cTn>
                                        <p:tgtEl>
                                          <p:spTgt spid="271373"/>
                                        </p:tgtEl>
                                        <p:attrNameLst>
                                          <p:attrName>style.visibility</p:attrName>
                                        </p:attrNameLst>
                                      </p:cBhvr>
                                      <p:to>
                                        <p:strVal val="visible"/>
                                      </p:to>
                                    </p:set>
                                    <p:anim to="" calcmode="lin" valueType="num">
                                      <p:cBhvr>
                                        <p:cTn id="52" dur="1" fill="hold"/>
                                        <p:tgtEl>
                                          <p:spTgt spid="271373"/>
                                        </p:tgtEl>
                                        <p:attrNameLst>
                                          <p:attrName/>
                                        </p:attrNameLst>
                                      </p:cBhvr>
                                    </p:anim>
                                  </p:childTnLst>
                                </p:cTn>
                              </p:par>
                            </p:childTnLst>
                          </p:cTn>
                        </p:par>
                        <p:par>
                          <p:cTn id="53" fill="hold" nodeType="afterGroup">
                            <p:stCondLst>
                              <p:cond delay="0"/>
                            </p:stCondLst>
                            <p:childTnLst>
                              <p:par>
                                <p:cTn id="54" presetID="24" presetClass="entr" presetSubtype="0" fill="hold" grpId="0" nodeType="afterEffect">
                                  <p:stCondLst>
                                    <p:cond delay="0"/>
                                  </p:stCondLst>
                                  <p:childTnLst>
                                    <p:set>
                                      <p:cBhvr>
                                        <p:cTn id="55" dur="1" fill="hold">
                                          <p:stCondLst>
                                            <p:cond delay="0"/>
                                          </p:stCondLst>
                                        </p:cTn>
                                        <p:tgtEl>
                                          <p:spTgt spid="271375"/>
                                        </p:tgtEl>
                                        <p:attrNameLst>
                                          <p:attrName>style.visibility</p:attrName>
                                        </p:attrNameLst>
                                      </p:cBhvr>
                                      <p:to>
                                        <p:strVal val="visible"/>
                                      </p:to>
                                    </p:set>
                                    <p:anim to="" calcmode="lin" valueType="num">
                                      <p:cBhvr>
                                        <p:cTn id="56" dur="1" fill="hold"/>
                                        <p:tgtEl>
                                          <p:spTgt spid="271375"/>
                                        </p:tgtEl>
                                        <p:attrNameLst>
                                          <p:attrName/>
                                        </p:attrNameLst>
                                      </p:cBhvr>
                                    </p:anim>
                                  </p:childTnLst>
                                </p:cTn>
                              </p:par>
                              <p:par>
                                <p:cTn id="57" presetID="24" presetClass="entr" presetSubtype="0" fill="hold" grpId="0" nodeType="withEffect">
                                  <p:stCondLst>
                                    <p:cond delay="0"/>
                                  </p:stCondLst>
                                  <p:childTnLst>
                                    <p:set>
                                      <p:cBhvr>
                                        <p:cTn id="58" dur="1" fill="hold">
                                          <p:stCondLst>
                                            <p:cond delay="0"/>
                                          </p:stCondLst>
                                        </p:cTn>
                                        <p:tgtEl>
                                          <p:spTgt spid="271376"/>
                                        </p:tgtEl>
                                        <p:attrNameLst>
                                          <p:attrName>style.visibility</p:attrName>
                                        </p:attrNameLst>
                                      </p:cBhvr>
                                      <p:to>
                                        <p:strVal val="visible"/>
                                      </p:to>
                                    </p:set>
                                    <p:anim to="" calcmode="lin" valueType="num">
                                      <p:cBhvr>
                                        <p:cTn id="59" dur="1" fill="hold"/>
                                        <p:tgtEl>
                                          <p:spTgt spid="271376"/>
                                        </p:tgtEl>
                                        <p:attrNameLst>
                                          <p:attrName/>
                                        </p:attrNameLst>
                                      </p:cBhvr>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4" presetClass="entr" presetSubtype="0" fill="hold" grpId="0" nodeType="clickEffect">
                                  <p:stCondLst>
                                    <p:cond delay="0"/>
                                  </p:stCondLst>
                                  <p:childTnLst>
                                    <p:set>
                                      <p:cBhvr>
                                        <p:cTn id="63" dur="1" fill="hold">
                                          <p:stCondLst>
                                            <p:cond delay="0"/>
                                          </p:stCondLst>
                                        </p:cTn>
                                        <p:tgtEl>
                                          <p:spTgt spid="271371"/>
                                        </p:tgtEl>
                                        <p:attrNameLst>
                                          <p:attrName>style.visibility</p:attrName>
                                        </p:attrNameLst>
                                      </p:cBhvr>
                                      <p:to>
                                        <p:strVal val="visible"/>
                                      </p:to>
                                    </p:set>
                                    <p:anim to="" calcmode="lin" valueType="num">
                                      <p:cBhvr>
                                        <p:cTn id="64" dur="1" fill="hold"/>
                                        <p:tgtEl>
                                          <p:spTgt spid="271371"/>
                                        </p:tgtEl>
                                        <p:attrNameLst>
                                          <p:attrName/>
                                        </p:attrNameLst>
                                      </p:cBhvr>
                                    </p:anim>
                                  </p:childTnLst>
                                </p:cTn>
                              </p:par>
                              <p:par>
                                <p:cTn id="65" presetID="24" presetClass="entr" presetSubtype="0" fill="hold" grpId="0" nodeType="withEffect">
                                  <p:stCondLst>
                                    <p:cond delay="0"/>
                                  </p:stCondLst>
                                  <p:childTnLst>
                                    <p:set>
                                      <p:cBhvr>
                                        <p:cTn id="66" dur="1" fill="hold">
                                          <p:stCondLst>
                                            <p:cond delay="0"/>
                                          </p:stCondLst>
                                        </p:cTn>
                                        <p:tgtEl>
                                          <p:spTgt spid="271377"/>
                                        </p:tgtEl>
                                        <p:attrNameLst>
                                          <p:attrName>style.visibility</p:attrName>
                                        </p:attrNameLst>
                                      </p:cBhvr>
                                      <p:to>
                                        <p:strVal val="visible"/>
                                      </p:to>
                                    </p:set>
                                    <p:anim to="" calcmode="lin" valueType="num">
                                      <p:cBhvr>
                                        <p:cTn id="67" dur="1" fill="hold"/>
                                        <p:tgtEl>
                                          <p:spTgt spid="271377"/>
                                        </p:tgtEl>
                                        <p:attrNameLst>
                                          <p:attrName/>
                                        </p:attrNameLst>
                                      </p:cBhvr>
                                    </p:anim>
                                  </p:childTnLst>
                                </p:cTn>
                              </p:par>
                              <p:par>
                                <p:cTn id="68" presetID="24" presetClass="entr" presetSubtype="0" fill="hold" grpId="0" nodeType="withEffect">
                                  <p:stCondLst>
                                    <p:cond delay="0"/>
                                  </p:stCondLst>
                                  <p:childTnLst>
                                    <p:set>
                                      <p:cBhvr>
                                        <p:cTn id="69" dur="1" fill="hold">
                                          <p:stCondLst>
                                            <p:cond delay="0"/>
                                          </p:stCondLst>
                                        </p:cTn>
                                        <p:tgtEl>
                                          <p:spTgt spid="271378"/>
                                        </p:tgtEl>
                                        <p:attrNameLst>
                                          <p:attrName>style.visibility</p:attrName>
                                        </p:attrNameLst>
                                      </p:cBhvr>
                                      <p:to>
                                        <p:strVal val="visible"/>
                                      </p:to>
                                    </p:set>
                                    <p:anim to="" calcmode="lin" valueType="num">
                                      <p:cBhvr>
                                        <p:cTn id="70" dur="1" fill="hold"/>
                                        <p:tgtEl>
                                          <p:spTgt spid="271378"/>
                                        </p:tgtEl>
                                        <p:attrNameLst>
                                          <p:attrName/>
                                        </p:attrNameLst>
                                      </p:cBhvr>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4" presetClass="entr" presetSubtype="0" fill="hold" grpId="0" nodeType="clickEffect">
                                  <p:stCondLst>
                                    <p:cond delay="0"/>
                                  </p:stCondLst>
                                  <p:childTnLst>
                                    <p:set>
                                      <p:cBhvr>
                                        <p:cTn id="74" dur="1" fill="hold">
                                          <p:stCondLst>
                                            <p:cond delay="0"/>
                                          </p:stCondLst>
                                        </p:cTn>
                                        <p:tgtEl>
                                          <p:spTgt spid="271382"/>
                                        </p:tgtEl>
                                        <p:attrNameLst>
                                          <p:attrName>style.visibility</p:attrName>
                                        </p:attrNameLst>
                                      </p:cBhvr>
                                      <p:to>
                                        <p:strVal val="visible"/>
                                      </p:to>
                                    </p:set>
                                    <p:anim to="" calcmode="lin" valueType="num">
                                      <p:cBhvr>
                                        <p:cTn id="75" dur="1" fill="hold"/>
                                        <p:tgtEl>
                                          <p:spTgt spid="271382"/>
                                        </p:tgtEl>
                                        <p:attrNameLst>
                                          <p:attrName/>
                                        </p:attrNameLst>
                                      </p:cBhvr>
                                    </p:anim>
                                  </p:childTnLst>
                                </p:cTn>
                              </p:par>
                              <p:par>
                                <p:cTn id="76" presetID="24" presetClass="entr" presetSubtype="0" fill="hold" grpId="0" nodeType="withEffect">
                                  <p:stCondLst>
                                    <p:cond delay="0"/>
                                  </p:stCondLst>
                                  <p:childTnLst>
                                    <p:set>
                                      <p:cBhvr>
                                        <p:cTn id="77" dur="1" fill="hold">
                                          <p:stCondLst>
                                            <p:cond delay="0"/>
                                          </p:stCondLst>
                                        </p:cTn>
                                        <p:tgtEl>
                                          <p:spTgt spid="271381"/>
                                        </p:tgtEl>
                                        <p:attrNameLst>
                                          <p:attrName>style.visibility</p:attrName>
                                        </p:attrNameLst>
                                      </p:cBhvr>
                                      <p:to>
                                        <p:strVal val="visible"/>
                                      </p:to>
                                    </p:set>
                                    <p:anim to="" calcmode="lin" valueType="num">
                                      <p:cBhvr>
                                        <p:cTn id="78" dur="1" fill="hold"/>
                                        <p:tgtEl>
                                          <p:spTgt spid="271381"/>
                                        </p:tgtEl>
                                        <p:attrNameLst>
                                          <p:attrName/>
                                        </p:attrNameLst>
                                      </p:cBhvr>
                                    </p:anim>
                                  </p:childTnLst>
                                </p:cTn>
                              </p:par>
                              <p:par>
                                <p:cTn id="79" presetID="24" presetClass="entr" presetSubtype="0" fill="hold" nodeType="withEffect">
                                  <p:stCondLst>
                                    <p:cond delay="0"/>
                                  </p:stCondLst>
                                  <p:childTnLst>
                                    <p:set>
                                      <p:cBhvr>
                                        <p:cTn id="80" dur="1" fill="hold">
                                          <p:stCondLst>
                                            <p:cond delay="0"/>
                                          </p:stCondLst>
                                        </p:cTn>
                                        <p:tgtEl>
                                          <p:spTgt spid="271388"/>
                                        </p:tgtEl>
                                        <p:attrNameLst>
                                          <p:attrName>style.visibility</p:attrName>
                                        </p:attrNameLst>
                                      </p:cBhvr>
                                      <p:to>
                                        <p:strVal val="visible"/>
                                      </p:to>
                                    </p:set>
                                    <p:anim to="" calcmode="lin" valueType="num">
                                      <p:cBhvr>
                                        <p:cTn id="81" dur="1" fill="hold"/>
                                        <p:tgtEl>
                                          <p:spTgt spid="271388"/>
                                        </p:tgtEl>
                                        <p:attrNameLst>
                                          <p:attrName/>
                                        </p:attrNameLst>
                                      </p:cBhvr>
                                    </p:anim>
                                  </p:childTnLst>
                                </p:cTn>
                              </p:par>
                              <p:par>
                                <p:cTn id="82" presetID="24" presetClass="entr" presetSubtype="0" fill="hold" grpId="0" nodeType="withEffect">
                                  <p:stCondLst>
                                    <p:cond delay="0"/>
                                  </p:stCondLst>
                                  <p:childTnLst>
                                    <p:set>
                                      <p:cBhvr>
                                        <p:cTn id="83" dur="1" fill="hold">
                                          <p:stCondLst>
                                            <p:cond delay="0"/>
                                          </p:stCondLst>
                                        </p:cTn>
                                        <p:tgtEl>
                                          <p:spTgt spid="271384"/>
                                        </p:tgtEl>
                                        <p:attrNameLst>
                                          <p:attrName>style.visibility</p:attrName>
                                        </p:attrNameLst>
                                      </p:cBhvr>
                                      <p:to>
                                        <p:strVal val="visible"/>
                                      </p:to>
                                    </p:set>
                                    <p:anim to="" calcmode="lin" valueType="num">
                                      <p:cBhvr>
                                        <p:cTn id="84" dur="1" fill="hold"/>
                                        <p:tgtEl>
                                          <p:spTgt spid="271384"/>
                                        </p:tgtEl>
                                        <p:attrNameLst>
                                          <p:attrName/>
                                        </p:attrNameLst>
                                      </p:cBhvr>
                                    </p:anim>
                                  </p:childTnLst>
                                </p:cTn>
                              </p:par>
                              <p:par>
                                <p:cTn id="85" presetID="24" presetClass="entr" presetSubtype="0" fill="hold" grpId="0" nodeType="withEffect">
                                  <p:stCondLst>
                                    <p:cond delay="0"/>
                                  </p:stCondLst>
                                  <p:childTnLst>
                                    <p:set>
                                      <p:cBhvr>
                                        <p:cTn id="86" dur="1" fill="hold">
                                          <p:stCondLst>
                                            <p:cond delay="0"/>
                                          </p:stCondLst>
                                        </p:cTn>
                                        <p:tgtEl>
                                          <p:spTgt spid="271383"/>
                                        </p:tgtEl>
                                        <p:attrNameLst>
                                          <p:attrName>style.visibility</p:attrName>
                                        </p:attrNameLst>
                                      </p:cBhvr>
                                      <p:to>
                                        <p:strVal val="visible"/>
                                      </p:to>
                                    </p:set>
                                    <p:anim to="" calcmode="lin" valueType="num">
                                      <p:cBhvr>
                                        <p:cTn id="87" dur="1" fill="hold"/>
                                        <p:tgtEl>
                                          <p:spTgt spid="271383"/>
                                        </p:tgtEl>
                                        <p:attrNameLst>
                                          <p:attrName/>
                                        </p:attrNameLst>
                                      </p:cBhvr>
                                    </p:anim>
                                  </p:childTnLst>
                                </p:cTn>
                              </p:par>
                              <p:par>
                                <p:cTn id="88" presetID="24" presetClass="entr" presetSubtype="0" fill="hold" grpId="0" nodeType="withEffect">
                                  <p:stCondLst>
                                    <p:cond delay="0"/>
                                  </p:stCondLst>
                                  <p:childTnLst>
                                    <p:set>
                                      <p:cBhvr>
                                        <p:cTn id="89" dur="1" fill="hold">
                                          <p:stCondLst>
                                            <p:cond delay="0"/>
                                          </p:stCondLst>
                                        </p:cTn>
                                        <p:tgtEl>
                                          <p:spTgt spid="271385"/>
                                        </p:tgtEl>
                                        <p:attrNameLst>
                                          <p:attrName>style.visibility</p:attrName>
                                        </p:attrNameLst>
                                      </p:cBhvr>
                                      <p:to>
                                        <p:strVal val="visible"/>
                                      </p:to>
                                    </p:set>
                                    <p:anim to="" calcmode="lin" valueType="num">
                                      <p:cBhvr>
                                        <p:cTn id="90" dur="1" fill="hold"/>
                                        <p:tgtEl>
                                          <p:spTgt spid="271385"/>
                                        </p:tgtEl>
                                        <p:attrNameLst>
                                          <p:attrName/>
                                        </p:attrNameLst>
                                      </p:cBhvr>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24" presetClass="entr" presetSubtype="0" fill="hold" grpId="0" nodeType="clickEffect">
                                  <p:stCondLst>
                                    <p:cond delay="0"/>
                                  </p:stCondLst>
                                  <p:childTnLst>
                                    <p:set>
                                      <p:cBhvr>
                                        <p:cTn id="94" dur="1" fill="hold">
                                          <p:stCondLst>
                                            <p:cond delay="0"/>
                                          </p:stCondLst>
                                        </p:cTn>
                                        <p:tgtEl>
                                          <p:spTgt spid="271386"/>
                                        </p:tgtEl>
                                        <p:attrNameLst>
                                          <p:attrName>style.visibility</p:attrName>
                                        </p:attrNameLst>
                                      </p:cBhvr>
                                      <p:to>
                                        <p:strVal val="visible"/>
                                      </p:to>
                                    </p:set>
                                    <p:anim to="" calcmode="lin" valueType="num">
                                      <p:cBhvr>
                                        <p:cTn id="95" dur="1" fill="hold"/>
                                        <p:tgtEl>
                                          <p:spTgt spid="271386"/>
                                        </p:tgtEl>
                                        <p:attrNameLst>
                                          <p:attrName/>
                                        </p:attrNameLst>
                                      </p:cBhvr>
                                    </p:anim>
                                  </p:childTnLst>
                                </p:cTn>
                              </p:par>
                              <p:par>
                                <p:cTn id="96" presetID="24" presetClass="entr" presetSubtype="0" fill="hold" grpId="0" nodeType="withEffect">
                                  <p:stCondLst>
                                    <p:cond delay="0"/>
                                  </p:stCondLst>
                                  <p:childTnLst>
                                    <p:set>
                                      <p:cBhvr>
                                        <p:cTn id="97" dur="1" fill="hold">
                                          <p:stCondLst>
                                            <p:cond delay="0"/>
                                          </p:stCondLst>
                                        </p:cTn>
                                        <p:tgtEl>
                                          <p:spTgt spid="271387"/>
                                        </p:tgtEl>
                                        <p:attrNameLst>
                                          <p:attrName>style.visibility</p:attrName>
                                        </p:attrNameLst>
                                      </p:cBhvr>
                                      <p:to>
                                        <p:strVal val="visible"/>
                                      </p:to>
                                    </p:set>
                                    <p:anim to="" calcmode="lin" valueType="num">
                                      <p:cBhvr>
                                        <p:cTn id="98" dur="1" fill="hold"/>
                                        <p:tgtEl>
                                          <p:spTgt spid="27138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4" grpId="0" animBg="1"/>
      <p:bldP spid="271365" grpId="0" animBg="1"/>
      <p:bldP spid="271366" grpId="0" animBg="1"/>
      <p:bldP spid="271368" grpId="0" animBg="1"/>
      <p:bldP spid="271369" grpId="0" animBg="1"/>
      <p:bldP spid="271370" grpId="0"/>
      <p:bldP spid="271371" grpId="0" animBg="1"/>
      <p:bldP spid="271372" grpId="0"/>
      <p:bldP spid="271373" grpId="0" animBg="1"/>
      <p:bldP spid="271374" grpId="0" animBg="1"/>
      <p:bldP spid="271375" grpId="0" animBg="1"/>
      <p:bldP spid="271376" grpId="0"/>
      <p:bldP spid="271377" grpId="0" animBg="1"/>
      <p:bldP spid="271378" grpId="0" animBg="1"/>
      <p:bldP spid="271379" grpId="0" animBg="1"/>
      <p:bldP spid="271380" grpId="0" animBg="1"/>
      <p:bldP spid="271381" grpId="0" animBg="1"/>
      <p:bldP spid="271382" grpId="0" animBg="1"/>
      <p:bldP spid="271383" grpId="0" animBg="1"/>
      <p:bldP spid="271384" grpId="0"/>
      <p:bldP spid="271385" grpId="0"/>
      <p:bldP spid="271386" grpId="0" animBg="1"/>
      <p:bldP spid="271387"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82029F25-50B6-459B-A8EF-CF66E7420AAA}"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106</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05475" name="Rectangle 2"/>
          <p:cNvSpPr>
            <a:spLocks noGrp="1" noChangeArrowheads="1"/>
          </p:cNvSpPr>
          <p:nvPr>
            <p:ph type="title"/>
          </p:nvPr>
        </p:nvSpPr>
        <p:spPr/>
        <p:txBody>
          <a:bodyPr/>
          <a:lstStyle/>
          <a:p>
            <a:pPr eaLnBrk="1" hangingPunct="1"/>
            <a:r>
              <a:rPr lang="zh-CN" altLang="en-US" smtClean="0"/>
              <a:t>一、校验码概述</a:t>
            </a:r>
          </a:p>
        </p:txBody>
      </p:sp>
      <p:sp>
        <p:nvSpPr>
          <p:cNvPr id="105476" name="Rectangle 3"/>
          <p:cNvSpPr>
            <a:spLocks noGrp="1" noChangeArrowheads="1"/>
          </p:cNvSpPr>
          <p:nvPr>
            <p:ph type="body" idx="1"/>
          </p:nvPr>
        </p:nvSpPr>
        <p:spPr>
          <a:xfrm>
            <a:off x="755650" y="1125538"/>
            <a:ext cx="7272338" cy="4751387"/>
          </a:xfrm>
          <a:noFill/>
        </p:spPr>
        <p:txBody>
          <a:bodyPr/>
          <a:lstStyle/>
          <a:p>
            <a:pPr eaLnBrk="1" hangingPunct="1">
              <a:lnSpc>
                <a:spcPct val="120000"/>
              </a:lnSpc>
              <a:buFont typeface="Wingdings" panose="05000000000000000000" pitchFamily="2" charset="2"/>
              <a:buNone/>
            </a:pPr>
            <a:r>
              <a:rPr lang="en-GB" altLang="zh-CN" smtClean="0">
                <a:solidFill>
                  <a:srgbClr val="008000"/>
                </a:solidFill>
              </a:rPr>
              <a:t>6</a:t>
            </a:r>
            <a:r>
              <a:rPr lang="zh-CN" altLang="en-GB" smtClean="0">
                <a:solidFill>
                  <a:srgbClr val="008000"/>
                </a:solidFill>
              </a:rPr>
              <a:t>、校验码原理：</a:t>
            </a:r>
            <a:r>
              <a:rPr lang="zh-CN" altLang="en-GB" smtClean="0"/>
              <a:t>通过判断代码的</a:t>
            </a:r>
            <a:r>
              <a:rPr lang="zh-CN" altLang="en-GB" smtClean="0">
                <a:solidFill>
                  <a:srgbClr val="CC0000"/>
                </a:solidFill>
              </a:rPr>
              <a:t>合法性</a:t>
            </a:r>
            <a:r>
              <a:rPr lang="zh-CN" altLang="en-GB" smtClean="0"/>
              <a:t>来检错的。</a:t>
            </a:r>
          </a:p>
          <a:p>
            <a:pPr lvl="1" eaLnBrk="1" hangingPunct="1">
              <a:lnSpc>
                <a:spcPct val="120000"/>
              </a:lnSpc>
            </a:pPr>
            <a:r>
              <a:rPr lang="zh-CN" altLang="en-GB" smtClean="0"/>
              <a:t>只有当合法码之间的</a:t>
            </a:r>
            <a:r>
              <a:rPr lang="zh-CN" altLang="en-GB" smtClean="0">
                <a:solidFill>
                  <a:srgbClr val="CC0000"/>
                </a:solidFill>
              </a:rPr>
              <a:t>码距</a:t>
            </a:r>
            <a:r>
              <a:rPr lang="en-GB" altLang="zh-CN" smtClean="0">
                <a:solidFill>
                  <a:srgbClr val="CC0000"/>
                </a:solidFill>
              </a:rPr>
              <a:t>d≥2</a:t>
            </a:r>
            <a:r>
              <a:rPr lang="zh-CN" altLang="en-GB" smtClean="0"/>
              <a:t>时，校验码才具有</a:t>
            </a:r>
            <a:r>
              <a:rPr lang="zh-CN" altLang="en-GB" smtClean="0">
                <a:solidFill>
                  <a:srgbClr val="CC0000"/>
                </a:solidFill>
              </a:rPr>
              <a:t>检错能力</a:t>
            </a:r>
            <a:r>
              <a:rPr lang="zh-CN" altLang="en-GB" smtClean="0"/>
              <a:t>，当码距</a:t>
            </a:r>
            <a:r>
              <a:rPr lang="en-GB" altLang="zh-CN" smtClean="0">
                <a:solidFill>
                  <a:srgbClr val="CC0000"/>
                </a:solidFill>
              </a:rPr>
              <a:t>d≥3</a:t>
            </a:r>
            <a:r>
              <a:rPr lang="zh-CN" altLang="en-GB" smtClean="0"/>
              <a:t>时，校验码才具有</a:t>
            </a:r>
            <a:r>
              <a:rPr lang="zh-CN" altLang="en-GB" smtClean="0">
                <a:solidFill>
                  <a:srgbClr val="CC0000"/>
                </a:solidFill>
              </a:rPr>
              <a:t>纠错能力</a:t>
            </a:r>
            <a:r>
              <a:rPr lang="zh-CN" altLang="en-GB" smtClean="0"/>
              <a:t>。</a:t>
            </a:r>
          </a:p>
          <a:p>
            <a:pPr lvl="1" eaLnBrk="1" hangingPunct="1">
              <a:lnSpc>
                <a:spcPct val="120000"/>
              </a:lnSpc>
            </a:pPr>
            <a:r>
              <a:rPr lang="zh-CN" altLang="en-GB" smtClean="0">
                <a:solidFill>
                  <a:srgbClr val="0000FF"/>
                </a:solidFill>
              </a:rPr>
              <a:t>码距：</a:t>
            </a:r>
            <a:r>
              <a:rPr lang="zh-CN" altLang="en-GB" smtClean="0"/>
              <a:t>一种码制的码距是指该码制中所有代码之间的最小</a:t>
            </a:r>
            <a:r>
              <a:rPr lang="zh-CN" altLang="en-GB" smtClean="0">
                <a:solidFill>
                  <a:srgbClr val="CC0000"/>
                </a:solidFill>
              </a:rPr>
              <a:t>距离</a:t>
            </a:r>
            <a:r>
              <a:rPr lang="zh-CN" altLang="en-GB" smtClean="0"/>
              <a:t>。</a:t>
            </a:r>
          </a:p>
          <a:p>
            <a:pPr lvl="1" eaLnBrk="1" hangingPunct="1">
              <a:lnSpc>
                <a:spcPct val="120000"/>
              </a:lnSpc>
            </a:pPr>
            <a:r>
              <a:rPr lang="zh-CN" altLang="en-GB" smtClean="0">
                <a:solidFill>
                  <a:srgbClr val="0000FF"/>
                </a:solidFill>
              </a:rPr>
              <a:t>两个代码之间的距离：</a:t>
            </a:r>
            <a:r>
              <a:rPr lang="zh-CN" altLang="en-GB" smtClean="0"/>
              <a:t>在一种编码中，在任何两个代码之间逐位比较，对应位值不同的个数。</a:t>
            </a:r>
          </a:p>
        </p:txBody>
      </p:sp>
      <p:sp>
        <p:nvSpPr>
          <p:cNvPr id="10547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105478" name="Rectangle 5"/>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10547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875AF8A7-6A4B-4ADD-B1F5-3298FEDD433C}"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107</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06499" name="Rectangle 2"/>
          <p:cNvSpPr>
            <a:spLocks noGrp="1" noChangeArrowheads="1"/>
          </p:cNvSpPr>
          <p:nvPr>
            <p:ph type="title"/>
          </p:nvPr>
        </p:nvSpPr>
        <p:spPr/>
        <p:txBody>
          <a:bodyPr/>
          <a:lstStyle/>
          <a:p>
            <a:pPr eaLnBrk="1" hangingPunct="1"/>
            <a:r>
              <a:rPr lang="zh-CN" altLang="en-US" smtClean="0"/>
              <a:t>一、校验码概述</a:t>
            </a:r>
          </a:p>
        </p:txBody>
      </p:sp>
      <p:sp>
        <p:nvSpPr>
          <p:cNvPr id="106500" name="Rectangle 3"/>
          <p:cNvSpPr>
            <a:spLocks noGrp="1" noChangeArrowheads="1"/>
          </p:cNvSpPr>
          <p:nvPr>
            <p:ph type="body" idx="1"/>
          </p:nvPr>
        </p:nvSpPr>
        <p:spPr>
          <a:xfrm>
            <a:off x="755650" y="1125538"/>
            <a:ext cx="7272338" cy="4751387"/>
          </a:xfrm>
          <a:noFill/>
        </p:spPr>
        <p:txBody>
          <a:bodyPr/>
          <a:lstStyle/>
          <a:p>
            <a:pPr marL="533400" indent="-533400" eaLnBrk="1" hangingPunct="1">
              <a:lnSpc>
                <a:spcPct val="120000"/>
              </a:lnSpc>
              <a:buFont typeface="Wingdings" panose="05000000000000000000" pitchFamily="2" charset="2"/>
              <a:buNone/>
            </a:pPr>
            <a:r>
              <a:rPr lang="en-GB" altLang="zh-CN" dirty="0" smtClean="0">
                <a:solidFill>
                  <a:srgbClr val="008000"/>
                </a:solidFill>
              </a:rPr>
              <a:t>6</a:t>
            </a:r>
            <a:r>
              <a:rPr lang="zh-CN" altLang="en-GB" dirty="0" smtClean="0">
                <a:solidFill>
                  <a:srgbClr val="008000"/>
                </a:solidFill>
              </a:rPr>
              <a:t>、校验码原理：</a:t>
            </a:r>
            <a:r>
              <a:rPr lang="zh-CN" altLang="en-GB" dirty="0" smtClean="0"/>
              <a:t>通过判断代码的</a:t>
            </a:r>
            <a:r>
              <a:rPr lang="zh-CN" altLang="en-GB" dirty="0" smtClean="0">
                <a:solidFill>
                  <a:srgbClr val="CC0000"/>
                </a:solidFill>
              </a:rPr>
              <a:t>合法性</a:t>
            </a:r>
            <a:r>
              <a:rPr lang="zh-CN" altLang="en-GB" dirty="0" smtClean="0"/>
              <a:t>来检错的。</a:t>
            </a:r>
          </a:p>
          <a:p>
            <a:pPr marL="914400" lvl="1" indent="-457200" eaLnBrk="1" hangingPunct="1">
              <a:lnSpc>
                <a:spcPct val="120000"/>
              </a:lnSpc>
            </a:pPr>
            <a:r>
              <a:rPr lang="zh-CN" altLang="en-GB" dirty="0" smtClean="0"/>
              <a:t>校验码的</a:t>
            </a:r>
            <a:r>
              <a:rPr lang="zh-CN" altLang="en-GB" dirty="0" smtClean="0">
                <a:solidFill>
                  <a:srgbClr val="CC0000"/>
                </a:solidFill>
              </a:rPr>
              <a:t>检错纠错能力与码距的关系</a:t>
            </a:r>
            <a:r>
              <a:rPr lang="zh-CN" altLang="en-GB" dirty="0" smtClean="0"/>
              <a:t>如下：</a:t>
            </a:r>
          </a:p>
          <a:p>
            <a:pPr marL="1371600" lvl="2" indent="-457200" eaLnBrk="1" hangingPunct="1">
              <a:lnSpc>
                <a:spcPct val="120000"/>
              </a:lnSpc>
              <a:buFontTx/>
              <a:buAutoNum type="circleNumDbPlain"/>
            </a:pPr>
            <a:r>
              <a:rPr lang="zh-CN" altLang="en-GB" dirty="0" smtClean="0"/>
              <a:t>若码距</a:t>
            </a:r>
            <a:r>
              <a:rPr lang="en-US" altLang="zh-CN" dirty="0" smtClean="0"/>
              <a:t>d</a:t>
            </a:r>
            <a:r>
              <a:rPr lang="zh-CN" altLang="en-US" dirty="0" smtClean="0"/>
              <a:t>为奇数，</a:t>
            </a:r>
            <a:r>
              <a:rPr lang="zh-CN" altLang="en-US" dirty="0" smtClean="0">
                <a:solidFill>
                  <a:srgbClr val="CC0000"/>
                </a:solidFill>
              </a:rPr>
              <a:t>如果</a:t>
            </a:r>
            <a:r>
              <a:rPr lang="zh-CN" altLang="en-US" dirty="0" smtClean="0"/>
              <a:t>只用来检查错误，则可以发现</a:t>
            </a:r>
            <a:r>
              <a:rPr lang="en-US" altLang="zh-CN" dirty="0" smtClean="0"/>
              <a:t>d</a:t>
            </a:r>
            <a:r>
              <a:rPr lang="zh-CN" altLang="en-US" dirty="0" smtClean="0"/>
              <a:t>－</a:t>
            </a:r>
            <a:r>
              <a:rPr lang="en-US" altLang="zh-CN" dirty="0" smtClean="0"/>
              <a:t>1</a:t>
            </a:r>
            <a:r>
              <a:rPr lang="zh-CN" altLang="en-US" dirty="0" smtClean="0"/>
              <a:t>位错误；</a:t>
            </a:r>
            <a:r>
              <a:rPr lang="zh-CN" altLang="en-US" dirty="0" smtClean="0">
                <a:solidFill>
                  <a:srgbClr val="CC0000"/>
                </a:solidFill>
              </a:rPr>
              <a:t>如果</a:t>
            </a:r>
            <a:r>
              <a:rPr lang="zh-CN" altLang="en-US" dirty="0" smtClean="0"/>
              <a:t>用来纠正错误，则能够纠正（</a:t>
            </a:r>
            <a:r>
              <a:rPr lang="en-US" altLang="zh-CN" dirty="0" smtClean="0"/>
              <a:t>d-1</a:t>
            </a:r>
            <a:r>
              <a:rPr lang="zh-CN" altLang="en-US" dirty="0" smtClean="0"/>
              <a:t>）</a:t>
            </a:r>
            <a:r>
              <a:rPr lang="en-US" altLang="zh-CN" dirty="0" smtClean="0"/>
              <a:t>/2</a:t>
            </a:r>
            <a:r>
              <a:rPr lang="zh-CN" altLang="en-US" dirty="0" smtClean="0"/>
              <a:t>位错误。</a:t>
            </a:r>
          </a:p>
          <a:p>
            <a:pPr marL="1371600" lvl="2" indent="-457200" eaLnBrk="1" hangingPunct="1">
              <a:lnSpc>
                <a:spcPct val="120000"/>
              </a:lnSpc>
              <a:buFontTx/>
              <a:buAutoNum type="circleNumDbPlain"/>
            </a:pPr>
            <a:r>
              <a:rPr lang="zh-CN" altLang="en-US" dirty="0" smtClean="0"/>
              <a:t>若码距</a:t>
            </a:r>
            <a:r>
              <a:rPr lang="en-US" altLang="zh-CN" dirty="0" smtClean="0"/>
              <a:t>d</a:t>
            </a:r>
            <a:r>
              <a:rPr lang="zh-CN" altLang="en-US" dirty="0" smtClean="0"/>
              <a:t>为偶数，则可以发现 </a:t>
            </a:r>
            <a:r>
              <a:rPr lang="en-US" altLang="zh-CN" dirty="0" smtClean="0"/>
              <a:t>d/2 </a:t>
            </a:r>
            <a:r>
              <a:rPr lang="zh-CN" altLang="en-US" dirty="0" smtClean="0"/>
              <a:t>位错误，</a:t>
            </a:r>
            <a:r>
              <a:rPr lang="zh-CN" altLang="en-US" dirty="0" smtClean="0">
                <a:solidFill>
                  <a:srgbClr val="CC0000"/>
                </a:solidFill>
              </a:rPr>
              <a:t>并</a:t>
            </a:r>
            <a:r>
              <a:rPr lang="zh-CN" altLang="en-US" dirty="0" smtClean="0"/>
              <a:t>能够纠正（</a:t>
            </a:r>
            <a:r>
              <a:rPr lang="en-US" altLang="zh-CN" dirty="0" smtClean="0"/>
              <a:t>d/2 -1</a:t>
            </a:r>
            <a:r>
              <a:rPr lang="zh-CN" altLang="en-US" dirty="0" smtClean="0"/>
              <a:t>）位错误。</a:t>
            </a:r>
          </a:p>
        </p:txBody>
      </p:sp>
      <p:sp>
        <p:nvSpPr>
          <p:cNvPr id="10650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106502" name="Rectangle 5"/>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10650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C2251BBC-158C-415C-9791-77E8A1C2E12A}"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108</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07523" name="Rectangle 2"/>
          <p:cNvSpPr>
            <a:spLocks noGrp="1" noChangeArrowheads="1"/>
          </p:cNvSpPr>
          <p:nvPr>
            <p:ph type="title"/>
          </p:nvPr>
        </p:nvSpPr>
        <p:spPr/>
        <p:txBody>
          <a:bodyPr/>
          <a:lstStyle/>
          <a:p>
            <a:pPr eaLnBrk="1" hangingPunct="1"/>
            <a:r>
              <a:rPr lang="zh-CN" altLang="en-US" smtClean="0"/>
              <a:t>一、校验码概述</a:t>
            </a:r>
          </a:p>
        </p:txBody>
      </p:sp>
      <p:sp>
        <p:nvSpPr>
          <p:cNvPr id="107524" name="Rectangle 3"/>
          <p:cNvSpPr>
            <a:spLocks noGrp="1" noChangeArrowheads="1"/>
          </p:cNvSpPr>
          <p:nvPr>
            <p:ph type="body" idx="1"/>
          </p:nvPr>
        </p:nvSpPr>
        <p:spPr>
          <a:xfrm>
            <a:off x="684213" y="1076325"/>
            <a:ext cx="7416800" cy="4368800"/>
          </a:xfrm>
        </p:spPr>
        <p:txBody>
          <a:bodyPr/>
          <a:lstStyle/>
          <a:p>
            <a:pPr eaLnBrk="1" hangingPunct="1">
              <a:lnSpc>
                <a:spcPct val="120000"/>
              </a:lnSpc>
              <a:buFont typeface="Wingdings" panose="05000000000000000000" pitchFamily="2" charset="2"/>
              <a:buNone/>
            </a:pPr>
            <a:r>
              <a:rPr lang="en-GB" altLang="zh-CN" smtClean="0">
                <a:solidFill>
                  <a:srgbClr val="008000"/>
                </a:solidFill>
              </a:rPr>
              <a:t>7</a:t>
            </a:r>
            <a:r>
              <a:rPr lang="zh-CN" altLang="en-GB" smtClean="0">
                <a:solidFill>
                  <a:srgbClr val="008000"/>
                </a:solidFill>
              </a:rPr>
              <a:t>、常见校验码：</a:t>
            </a:r>
          </a:p>
          <a:p>
            <a:pPr lvl="1" eaLnBrk="1" hangingPunct="1">
              <a:lnSpc>
                <a:spcPct val="120000"/>
              </a:lnSpc>
            </a:pPr>
            <a:r>
              <a:rPr lang="zh-CN" altLang="en-GB" smtClean="0">
                <a:solidFill>
                  <a:srgbClr val="0000FF"/>
                </a:solidFill>
              </a:rPr>
              <a:t>奇偶校验码：</a:t>
            </a:r>
            <a:r>
              <a:rPr lang="zh-CN" altLang="en-GB" smtClean="0"/>
              <a:t>码距</a:t>
            </a:r>
            <a:r>
              <a:rPr lang="en-GB" altLang="zh-CN" smtClean="0"/>
              <a:t>d=2</a:t>
            </a:r>
            <a:r>
              <a:rPr lang="zh-CN" altLang="en-GB" smtClean="0"/>
              <a:t>，检错码，</a:t>
            </a:r>
            <a:r>
              <a:rPr lang="zh-CN" altLang="en-GB" smtClean="0">
                <a:solidFill>
                  <a:srgbClr val="CC0000"/>
                </a:solidFill>
              </a:rPr>
              <a:t>能检验奇数位错误</a:t>
            </a:r>
            <a:r>
              <a:rPr lang="zh-CN" altLang="en-GB" smtClean="0"/>
              <a:t>；通常用于磁带或者串行通信中。</a:t>
            </a:r>
          </a:p>
          <a:p>
            <a:pPr lvl="1" eaLnBrk="1" hangingPunct="1">
              <a:lnSpc>
                <a:spcPct val="120000"/>
              </a:lnSpc>
            </a:pPr>
            <a:r>
              <a:rPr lang="zh-CN" altLang="en-GB" smtClean="0">
                <a:solidFill>
                  <a:srgbClr val="0000FF"/>
                </a:solidFill>
              </a:rPr>
              <a:t>海明校验码：</a:t>
            </a:r>
            <a:r>
              <a:rPr lang="zh-CN" altLang="en-GB" smtClean="0"/>
              <a:t>码距</a:t>
            </a:r>
            <a:r>
              <a:rPr lang="en-GB" altLang="zh-CN" smtClean="0"/>
              <a:t>d&gt;=3</a:t>
            </a:r>
            <a:r>
              <a:rPr lang="zh-CN" altLang="en-GB" smtClean="0"/>
              <a:t>，纠错码，</a:t>
            </a:r>
            <a:r>
              <a:rPr lang="zh-CN" altLang="en-GB" smtClean="0">
                <a:solidFill>
                  <a:srgbClr val="CC0000"/>
                </a:solidFill>
              </a:rPr>
              <a:t>能纠正</a:t>
            </a:r>
            <a:r>
              <a:rPr lang="en-GB" altLang="zh-CN" smtClean="0">
                <a:solidFill>
                  <a:srgbClr val="CC0000"/>
                </a:solidFill>
              </a:rPr>
              <a:t>1</a:t>
            </a:r>
            <a:r>
              <a:rPr lang="zh-CN" altLang="en-GB" smtClean="0">
                <a:solidFill>
                  <a:srgbClr val="CC0000"/>
                </a:solidFill>
              </a:rPr>
              <a:t>位或多位错误</a:t>
            </a:r>
            <a:r>
              <a:rPr lang="zh-CN" altLang="en-GB" smtClean="0"/>
              <a:t>；通常用于磁盘冗余阵列中。</a:t>
            </a:r>
          </a:p>
          <a:p>
            <a:pPr lvl="1" eaLnBrk="1" hangingPunct="1">
              <a:lnSpc>
                <a:spcPct val="120000"/>
              </a:lnSpc>
            </a:pPr>
            <a:r>
              <a:rPr lang="en-GB" altLang="zh-CN" smtClean="0">
                <a:solidFill>
                  <a:srgbClr val="0000FF"/>
                </a:solidFill>
              </a:rPr>
              <a:t>CRC</a:t>
            </a:r>
            <a:r>
              <a:rPr lang="zh-CN" altLang="en-GB" smtClean="0">
                <a:solidFill>
                  <a:srgbClr val="0000FF"/>
                </a:solidFill>
              </a:rPr>
              <a:t>校验码：</a:t>
            </a:r>
            <a:r>
              <a:rPr lang="zh-CN" altLang="en-GB" smtClean="0"/>
              <a:t>码距</a:t>
            </a:r>
            <a:r>
              <a:rPr lang="en-GB" altLang="zh-CN" smtClean="0"/>
              <a:t>d=3</a:t>
            </a:r>
            <a:r>
              <a:rPr lang="zh-CN" altLang="en-GB" smtClean="0"/>
              <a:t>，纠错码，</a:t>
            </a:r>
            <a:r>
              <a:rPr lang="zh-CN" altLang="en-GB" smtClean="0">
                <a:solidFill>
                  <a:srgbClr val="CC0000"/>
                </a:solidFill>
              </a:rPr>
              <a:t>能纠正</a:t>
            </a:r>
            <a:r>
              <a:rPr lang="en-GB" altLang="zh-CN" smtClean="0">
                <a:solidFill>
                  <a:srgbClr val="CC0000"/>
                </a:solidFill>
              </a:rPr>
              <a:t>1</a:t>
            </a:r>
            <a:r>
              <a:rPr lang="zh-CN" altLang="en-GB" smtClean="0">
                <a:solidFill>
                  <a:srgbClr val="CC0000"/>
                </a:solidFill>
              </a:rPr>
              <a:t>位错误</a:t>
            </a:r>
            <a:r>
              <a:rPr lang="zh-CN" altLang="en-GB" smtClean="0"/>
              <a:t>；通常用于磁盘或数据块的校验。</a:t>
            </a:r>
          </a:p>
        </p:txBody>
      </p:sp>
      <p:pic>
        <p:nvPicPr>
          <p:cNvPr id="274436" name="Picture 4"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5508625" y="6165850"/>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74436"/>
                                        </p:tgtEl>
                                        <p:attrNameLst>
                                          <p:attrName>style.visibility</p:attrName>
                                        </p:attrNameLst>
                                      </p:cBhvr>
                                      <p:to>
                                        <p:strVal val="visible"/>
                                      </p:to>
                                    </p:set>
                                    <p:anim calcmode="lin" valueType="num">
                                      <p:cBhvr additive="base">
                                        <p:cTn id="7" dur="500" fill="hold"/>
                                        <p:tgtEl>
                                          <p:spTgt spid="274436"/>
                                        </p:tgtEl>
                                        <p:attrNameLst>
                                          <p:attrName>ppt_x</p:attrName>
                                        </p:attrNameLst>
                                      </p:cBhvr>
                                      <p:tavLst>
                                        <p:tav tm="0">
                                          <p:val>
                                            <p:strVal val="#ppt_x"/>
                                          </p:val>
                                        </p:tav>
                                        <p:tav tm="100000">
                                          <p:val>
                                            <p:strVal val="#ppt_x"/>
                                          </p:val>
                                        </p:tav>
                                      </p:tavLst>
                                    </p:anim>
                                    <p:anim calcmode="lin" valueType="num">
                                      <p:cBhvr additive="base">
                                        <p:cTn id="8" dur="500" fill="hold"/>
                                        <p:tgtEl>
                                          <p:spTgt spid="274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879FABEA-ED1F-4402-B821-F06DBF80CADB}"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109</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08547" name="Rectangle 2"/>
          <p:cNvSpPr>
            <a:spLocks noGrp="1" noChangeArrowheads="1"/>
          </p:cNvSpPr>
          <p:nvPr>
            <p:ph type="body" idx="1"/>
          </p:nvPr>
        </p:nvSpPr>
        <p:spPr>
          <a:xfrm>
            <a:off x="755650" y="1125538"/>
            <a:ext cx="7416800" cy="4895850"/>
          </a:xfrm>
        </p:spPr>
        <p:txBody>
          <a:bodyPr/>
          <a:lstStyle/>
          <a:p>
            <a:pPr marL="266700" indent="-266700" eaLnBrk="1" hangingPunct="1">
              <a:lnSpc>
                <a:spcPct val="120000"/>
              </a:lnSpc>
              <a:tabLst>
                <a:tab pos="266700" algn="l"/>
              </a:tabLst>
            </a:pPr>
            <a:r>
              <a:rPr lang="zh-CN" altLang="en-US" sz="2400" smtClean="0"/>
              <a:t>在</a:t>
            </a:r>
            <a:r>
              <a:rPr lang="zh-CN" altLang="en-US" sz="2400" smtClean="0">
                <a:solidFill>
                  <a:srgbClr val="CC0000"/>
                </a:solidFill>
              </a:rPr>
              <a:t>有效信息位</a:t>
            </a:r>
            <a:r>
              <a:rPr lang="zh-CN" altLang="en-US" sz="2400" smtClean="0"/>
              <a:t>的前面或者后面添加一位</a:t>
            </a:r>
            <a:r>
              <a:rPr lang="zh-CN" altLang="en-US" sz="2400" smtClean="0">
                <a:solidFill>
                  <a:srgbClr val="CC0000"/>
                </a:solidFill>
              </a:rPr>
              <a:t>奇（偶）校验位</a:t>
            </a:r>
            <a:r>
              <a:rPr lang="zh-CN" altLang="en-US" sz="2400" smtClean="0"/>
              <a:t>就组成了</a:t>
            </a:r>
            <a:r>
              <a:rPr lang="zh-CN" altLang="en-US" sz="2400" smtClean="0">
                <a:solidFill>
                  <a:srgbClr val="CC0000"/>
                </a:solidFill>
              </a:rPr>
              <a:t>奇（偶）校验码</a:t>
            </a:r>
            <a:r>
              <a:rPr lang="zh-CN" altLang="en-US" sz="2400" smtClean="0"/>
              <a:t>。</a:t>
            </a:r>
          </a:p>
          <a:p>
            <a:pPr marL="266700" indent="-266700" eaLnBrk="1" hangingPunct="1">
              <a:lnSpc>
                <a:spcPct val="120000"/>
              </a:lnSpc>
              <a:tabLst>
                <a:tab pos="266700" algn="l"/>
              </a:tabLst>
            </a:pPr>
            <a:r>
              <a:rPr lang="zh-CN" altLang="en-US" sz="2400" smtClean="0"/>
              <a:t>奇（偶）校验码的编码和译码在硬件上通常采用异或非门（异或门）实现。 </a:t>
            </a:r>
          </a:p>
          <a:p>
            <a:pPr marL="266700" indent="-266700" eaLnBrk="1" hangingPunct="1">
              <a:lnSpc>
                <a:spcPct val="120000"/>
              </a:lnSpc>
              <a:buFont typeface="Wingdings" panose="05000000000000000000" pitchFamily="2" charset="2"/>
              <a:buNone/>
              <a:tabLst>
                <a:tab pos="266700" algn="l"/>
              </a:tabLst>
            </a:pPr>
            <a:r>
              <a:rPr lang="en-US" altLang="zh-CN" smtClean="0">
                <a:solidFill>
                  <a:srgbClr val="0000FF"/>
                </a:solidFill>
              </a:rPr>
              <a:t>1</a:t>
            </a:r>
            <a:r>
              <a:rPr lang="zh-CN" altLang="en-US" smtClean="0">
                <a:solidFill>
                  <a:srgbClr val="0000FF"/>
                </a:solidFill>
              </a:rPr>
              <a:t>、编码</a:t>
            </a:r>
          </a:p>
          <a:p>
            <a:pPr marL="723900" lvl="1" indent="-277813" eaLnBrk="1" hangingPunct="1">
              <a:lnSpc>
                <a:spcPct val="120000"/>
              </a:lnSpc>
              <a:tabLst>
                <a:tab pos="266700" algn="l"/>
              </a:tabLst>
            </a:pPr>
            <a:r>
              <a:rPr lang="zh-CN" altLang="en-US" smtClean="0">
                <a:solidFill>
                  <a:srgbClr val="CC0000"/>
                </a:solidFill>
              </a:rPr>
              <a:t>奇校验位</a:t>
            </a:r>
            <a:r>
              <a:rPr lang="zh-CN" altLang="en-US" smtClean="0"/>
              <a:t>的取值应该使整个奇校验码中</a:t>
            </a:r>
            <a:r>
              <a:rPr lang="zh-CN" altLang="en-US" smtClean="0">
                <a:latin typeface="Arial" panose="020B0604020202020204" pitchFamily="34" charset="0"/>
              </a:rPr>
              <a:t>“</a:t>
            </a:r>
            <a:r>
              <a:rPr lang="en-US" altLang="zh-CN" smtClean="0"/>
              <a:t>1</a:t>
            </a:r>
            <a:r>
              <a:rPr lang="en-US" altLang="zh-CN" smtClean="0">
                <a:latin typeface="Arial" panose="020B0604020202020204" pitchFamily="34" charset="0"/>
              </a:rPr>
              <a:t>”</a:t>
            </a:r>
            <a:r>
              <a:rPr lang="zh-CN" altLang="en-US" smtClean="0"/>
              <a:t>的个数为奇数，</a:t>
            </a:r>
            <a:r>
              <a:rPr lang="zh-CN" altLang="en-US" smtClean="0">
                <a:solidFill>
                  <a:srgbClr val="CC0000"/>
                </a:solidFill>
              </a:rPr>
              <a:t>偶校验位</a:t>
            </a:r>
            <a:r>
              <a:rPr lang="zh-CN" altLang="en-US" smtClean="0"/>
              <a:t>的取值应该使整个偶校验码中</a:t>
            </a:r>
            <a:r>
              <a:rPr lang="zh-CN" altLang="en-US" smtClean="0">
                <a:latin typeface="Arial" panose="020B0604020202020204" pitchFamily="34" charset="0"/>
              </a:rPr>
              <a:t>“</a:t>
            </a:r>
            <a:r>
              <a:rPr lang="en-US" altLang="zh-CN" smtClean="0"/>
              <a:t>1</a:t>
            </a:r>
            <a:r>
              <a:rPr lang="en-US" altLang="zh-CN" smtClean="0">
                <a:latin typeface="Arial" panose="020B0604020202020204" pitchFamily="34" charset="0"/>
              </a:rPr>
              <a:t>”</a:t>
            </a:r>
            <a:r>
              <a:rPr lang="zh-CN" altLang="en-US" smtClean="0"/>
              <a:t>的个数为偶数。</a:t>
            </a:r>
          </a:p>
        </p:txBody>
      </p:sp>
      <p:sp>
        <p:nvSpPr>
          <p:cNvPr id="108548" name="Rectangle 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108549" name="Rectangle 4"/>
          <p:cNvSpPr>
            <a:spLocks noGrp="1" noChangeArrowheads="1"/>
          </p:cNvSpPr>
          <p:nvPr>
            <p:ph type="title"/>
          </p:nvPr>
        </p:nvSpPr>
        <p:spPr>
          <a:noFill/>
        </p:spPr>
        <p:txBody>
          <a:bodyPr/>
          <a:lstStyle/>
          <a:p>
            <a:pPr eaLnBrk="1" hangingPunct="1"/>
            <a:r>
              <a:rPr lang="zh-CN" altLang="en-US" smtClean="0"/>
              <a:t>二、奇偶校验码</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2082C87A-D0E4-4A67-AA5C-AA931AF47127}"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11</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0243" name="Rectangle 2"/>
          <p:cNvSpPr>
            <a:spLocks noGrp="1" noChangeArrowheads="1"/>
          </p:cNvSpPr>
          <p:nvPr>
            <p:ph type="title"/>
          </p:nvPr>
        </p:nvSpPr>
        <p:spPr/>
        <p:txBody>
          <a:bodyPr/>
          <a:lstStyle/>
          <a:p>
            <a:pPr eaLnBrk="1" hangingPunct="1"/>
            <a:r>
              <a:rPr lang="en-US" altLang="zh-CN" smtClean="0"/>
              <a:t>1</a:t>
            </a:r>
            <a:r>
              <a:rPr lang="zh-CN" altLang="en-US" smtClean="0"/>
              <a:t>、常用的几种数制的对应关系</a:t>
            </a:r>
          </a:p>
        </p:txBody>
      </p:sp>
      <p:graphicFrame>
        <p:nvGraphicFramePr>
          <p:cNvPr id="90227" name="Group 115"/>
          <p:cNvGraphicFramePr>
            <a:graphicFrameLocks noGrp="1"/>
          </p:cNvGraphicFramePr>
          <p:nvPr>
            <p:ph idx="1"/>
          </p:nvPr>
        </p:nvGraphicFramePr>
        <p:xfrm>
          <a:off x="533400" y="1268413"/>
          <a:ext cx="7340600" cy="4851400"/>
        </p:xfrm>
        <a:graphic>
          <a:graphicData uri="http://schemas.openxmlformats.org/drawingml/2006/table">
            <a:tbl>
              <a:tblPr/>
              <a:tblGrid>
                <a:gridCol w="977900"/>
                <a:gridCol w="981075"/>
                <a:gridCol w="1047750"/>
                <a:gridCol w="698500"/>
                <a:gridCol w="981075"/>
                <a:gridCol w="977900"/>
                <a:gridCol w="977900"/>
                <a:gridCol w="698500"/>
              </a:tblGrid>
              <a:tr h="736600">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zh-CN" altLang="en-US" sz="2000" b="1" i="0" u="none" strike="noStrike" cap="none" normalizeH="0" baseline="0" smtClean="0">
                          <a:ln>
                            <a:noFill/>
                          </a:ln>
                          <a:solidFill>
                            <a:srgbClr val="333333"/>
                          </a:solidFill>
                          <a:effectLst/>
                          <a:latin typeface="黑体" pitchFamily="2" charset="-122"/>
                          <a:ea typeface="黑体" pitchFamily="2" charset="-122"/>
                          <a:cs typeface="Arial" charset="0"/>
                        </a:rPr>
                        <a:t>十进制 </a:t>
                      </a:r>
                      <a:endParaRPr kumimoji="0" lang="zh-CN" altLang="en-US" sz="2000" b="1" i="0" u="none" strike="noStrike" cap="none" normalizeH="0" baseline="0" smtClean="0">
                        <a:ln>
                          <a:noFill/>
                        </a:ln>
                        <a:solidFill>
                          <a:schemeClr val="tx1"/>
                        </a:solidFill>
                        <a:effectLst/>
                        <a:latin typeface="黑体" pitchFamily="2" charset="-122"/>
                        <a:ea typeface="黑体" pitchFamily="2" charset="-122"/>
                        <a:cs typeface="Arial" charset="0"/>
                      </a:endParaRPr>
                    </a:p>
                  </a:txBody>
                  <a:tcPr marL="90000" marR="90000" marT="46800" marB="46800" anchor="ctr" anchorCtr="1"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zh-CN" altLang="en-US" sz="2000" b="1" i="0" u="none" strike="noStrike" cap="none" normalizeH="0" baseline="0" smtClean="0">
                          <a:ln>
                            <a:noFill/>
                          </a:ln>
                          <a:solidFill>
                            <a:srgbClr val="333333"/>
                          </a:solidFill>
                          <a:effectLst/>
                          <a:latin typeface="黑体" pitchFamily="2" charset="-122"/>
                          <a:ea typeface="黑体" pitchFamily="2" charset="-122"/>
                          <a:cs typeface="Arial" charset="0"/>
                        </a:rPr>
                        <a:t>二进制</a:t>
                      </a:r>
                      <a:endParaRPr kumimoji="0" lang="zh-CN" altLang="en-US" sz="2000" b="1" i="0" u="none" strike="noStrike" cap="none" normalizeH="0" baseline="0" smtClean="0">
                        <a:ln>
                          <a:noFill/>
                        </a:ln>
                        <a:solidFill>
                          <a:schemeClr val="tx1"/>
                        </a:solidFill>
                        <a:effectLst/>
                        <a:latin typeface="黑体" pitchFamily="2" charset="-122"/>
                        <a:ea typeface="黑体" pitchFamily="2" charset="-122"/>
                        <a:cs typeface="Arial"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zh-CN" altLang="en-US" sz="2000" b="1" i="0" u="none" strike="noStrike" cap="none" normalizeH="0" baseline="0" smtClean="0">
                          <a:ln>
                            <a:noFill/>
                          </a:ln>
                          <a:solidFill>
                            <a:srgbClr val="333333"/>
                          </a:solidFill>
                          <a:effectLst/>
                          <a:latin typeface="黑体" pitchFamily="2" charset="-122"/>
                          <a:ea typeface="黑体" pitchFamily="2" charset="-122"/>
                          <a:cs typeface="Arial" charset="0"/>
                        </a:rPr>
                        <a:t>八进制</a:t>
                      </a:r>
                      <a:endParaRPr kumimoji="0" lang="zh-CN" altLang="en-US" sz="2000" b="1" i="0" u="none" strike="noStrike" cap="none" normalizeH="0" baseline="0" smtClean="0">
                        <a:ln>
                          <a:noFill/>
                        </a:ln>
                        <a:solidFill>
                          <a:schemeClr val="tx1"/>
                        </a:solidFill>
                        <a:effectLst/>
                        <a:latin typeface="黑体" pitchFamily="2" charset="-122"/>
                        <a:ea typeface="黑体" pitchFamily="2" charset="-122"/>
                        <a:cs typeface="Arial"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zh-CN" altLang="en-US" sz="2000" b="1" i="0" u="none" strike="noStrike" cap="none" normalizeH="0" baseline="0" smtClean="0">
                          <a:ln>
                            <a:noFill/>
                          </a:ln>
                          <a:solidFill>
                            <a:srgbClr val="333333"/>
                          </a:solidFill>
                          <a:effectLst/>
                          <a:latin typeface="黑体" pitchFamily="2" charset="-122"/>
                          <a:ea typeface="黑体" pitchFamily="2" charset="-122"/>
                          <a:cs typeface="Arial" charset="0"/>
                        </a:rPr>
                        <a:t>十六进制</a:t>
                      </a:r>
                      <a:endParaRPr kumimoji="0" lang="zh-CN" altLang="en-US" sz="2000" b="1" i="0" u="none" strike="noStrike" cap="none" normalizeH="0" baseline="0" smtClean="0">
                        <a:ln>
                          <a:noFill/>
                        </a:ln>
                        <a:solidFill>
                          <a:schemeClr val="tx1"/>
                        </a:solidFill>
                        <a:effectLst/>
                        <a:latin typeface="黑体" pitchFamily="2" charset="-122"/>
                        <a:ea typeface="黑体" pitchFamily="2" charset="-122"/>
                        <a:cs typeface="Arial"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zh-CN" altLang="en-US" sz="2000" b="1" i="0" u="none" strike="noStrike" cap="none" normalizeH="0" baseline="0" smtClean="0">
                          <a:ln>
                            <a:noFill/>
                          </a:ln>
                          <a:solidFill>
                            <a:srgbClr val="333333"/>
                          </a:solidFill>
                          <a:effectLst/>
                          <a:latin typeface="黑体" pitchFamily="2" charset="-122"/>
                          <a:ea typeface="黑体" pitchFamily="2" charset="-122"/>
                          <a:cs typeface="Arial" charset="0"/>
                        </a:rPr>
                        <a:t>十进制 </a:t>
                      </a:r>
                      <a:endParaRPr kumimoji="0" lang="zh-CN" altLang="en-US" sz="2000" b="1" i="0" u="none" strike="noStrike" cap="none" normalizeH="0" baseline="0" smtClean="0">
                        <a:ln>
                          <a:noFill/>
                        </a:ln>
                        <a:solidFill>
                          <a:schemeClr val="tx1"/>
                        </a:solidFill>
                        <a:effectLst/>
                        <a:latin typeface="黑体" pitchFamily="2" charset="-122"/>
                        <a:ea typeface="黑体" pitchFamily="2" charset="-122"/>
                        <a:cs typeface="Arial" charset="0"/>
                      </a:endParaRPr>
                    </a:p>
                  </a:txBody>
                  <a:tcPr marL="90000" marR="90000" marT="46800" marB="46800" anchor="ctr" anchorCtr="1"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zh-CN" altLang="en-US" sz="2000" b="1" i="0" u="none" strike="noStrike" cap="none" normalizeH="0" baseline="0" smtClean="0">
                          <a:ln>
                            <a:noFill/>
                          </a:ln>
                          <a:solidFill>
                            <a:srgbClr val="333333"/>
                          </a:solidFill>
                          <a:effectLst/>
                          <a:latin typeface="黑体" pitchFamily="2" charset="-122"/>
                          <a:ea typeface="黑体" pitchFamily="2" charset="-122"/>
                          <a:cs typeface="Arial" charset="0"/>
                        </a:rPr>
                        <a:t>二进制</a:t>
                      </a:r>
                      <a:endParaRPr kumimoji="0" lang="zh-CN" altLang="en-US" sz="2000" b="1" i="0" u="none" strike="noStrike" cap="none" normalizeH="0" baseline="0" smtClean="0">
                        <a:ln>
                          <a:noFill/>
                        </a:ln>
                        <a:solidFill>
                          <a:schemeClr val="tx1"/>
                        </a:solidFill>
                        <a:effectLst/>
                        <a:latin typeface="黑体" pitchFamily="2" charset="-122"/>
                        <a:ea typeface="黑体" pitchFamily="2" charset="-122"/>
                        <a:cs typeface="Arial"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zh-CN" altLang="en-US" sz="2000" b="1" i="0" u="none" strike="noStrike" cap="none" normalizeH="0" baseline="0" smtClean="0">
                          <a:ln>
                            <a:noFill/>
                          </a:ln>
                          <a:solidFill>
                            <a:srgbClr val="333333"/>
                          </a:solidFill>
                          <a:effectLst/>
                          <a:latin typeface="黑体" pitchFamily="2" charset="-122"/>
                          <a:ea typeface="黑体" pitchFamily="2" charset="-122"/>
                          <a:cs typeface="Arial" charset="0"/>
                        </a:rPr>
                        <a:t>八进制</a:t>
                      </a:r>
                      <a:endParaRPr kumimoji="0" lang="zh-CN" altLang="en-US" sz="2000" b="1" i="0" u="none" strike="noStrike" cap="none" normalizeH="0" baseline="0" smtClean="0">
                        <a:ln>
                          <a:noFill/>
                        </a:ln>
                        <a:solidFill>
                          <a:schemeClr val="tx1"/>
                        </a:solidFill>
                        <a:effectLst/>
                        <a:latin typeface="黑体" pitchFamily="2" charset="-122"/>
                        <a:ea typeface="黑体" pitchFamily="2" charset="-122"/>
                        <a:cs typeface="Arial"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82550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233488" indent="-228600">
                        <a:spcBef>
                          <a:spcPct val="20000"/>
                        </a:spcBef>
                        <a:buClr>
                          <a:schemeClr val="tx1"/>
                        </a:buClr>
                        <a:defRPr sz="2000" b="1">
                          <a:solidFill>
                            <a:schemeClr val="tx1"/>
                          </a:solidFill>
                          <a:latin typeface="黑体" pitchFamily="2" charset="-122"/>
                          <a:ea typeface="黑体" pitchFamily="2" charset="-122"/>
                        </a:defRPr>
                      </a:lvl3pPr>
                      <a:lvl4pPr marL="1641475"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zh-CN" altLang="en-US" sz="2000" b="1" i="0" u="none" strike="noStrike" cap="none" normalizeH="0" baseline="0" smtClean="0">
                          <a:ln>
                            <a:noFill/>
                          </a:ln>
                          <a:solidFill>
                            <a:srgbClr val="333333"/>
                          </a:solidFill>
                          <a:effectLst/>
                          <a:latin typeface="黑体" pitchFamily="2" charset="-122"/>
                          <a:ea typeface="黑体" pitchFamily="2" charset="-122"/>
                          <a:cs typeface="Arial" charset="0"/>
                        </a:rPr>
                        <a:t>十六</a:t>
                      </a:r>
                    </a:p>
                    <a:p>
                      <a:pPr marL="0" marR="0" lvl="0" indent="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zh-CN" altLang="en-US" sz="2000" b="1" i="0" u="none" strike="noStrike" cap="none" normalizeH="0" baseline="0" smtClean="0">
                          <a:ln>
                            <a:noFill/>
                          </a:ln>
                          <a:solidFill>
                            <a:srgbClr val="333333"/>
                          </a:solidFill>
                          <a:effectLst/>
                          <a:latin typeface="黑体" pitchFamily="2" charset="-122"/>
                          <a:ea typeface="黑体" pitchFamily="2" charset="-122"/>
                          <a:cs typeface="Arial" charset="0"/>
                        </a:rPr>
                        <a:t>进制</a:t>
                      </a:r>
                      <a:endParaRPr kumimoji="0" lang="zh-CN" altLang="en-US" sz="2000" b="1" i="0" u="none" strike="noStrike" cap="none" normalizeH="0" baseline="0" smtClean="0">
                        <a:ln>
                          <a:noFill/>
                        </a:ln>
                        <a:solidFill>
                          <a:schemeClr val="tx1"/>
                        </a:solidFill>
                        <a:effectLst/>
                        <a:latin typeface="黑体" pitchFamily="2" charset="-122"/>
                        <a:ea typeface="黑体" pitchFamily="2" charset="-122"/>
                        <a:cs typeface="Arial"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414338">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0</a:t>
                      </a:r>
                    </a:p>
                  </a:txBody>
                  <a:tcP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0000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0</a:t>
                      </a:r>
                    </a:p>
                  </a:txBody>
                  <a:tcP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8</a:t>
                      </a:r>
                    </a:p>
                  </a:txBody>
                  <a:tcP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E5"/>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1000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E5"/>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E5"/>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8</a:t>
                      </a:r>
                    </a:p>
                  </a:txBody>
                  <a:tcP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E5"/>
                    </a:solidFill>
                  </a:tcPr>
                </a:tc>
              </a:tr>
              <a:tr h="412750">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1</a:t>
                      </a:r>
                    </a:p>
                  </a:txBody>
                  <a:tcP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0001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1</a:t>
                      </a:r>
                    </a:p>
                  </a:txBody>
                  <a:tcP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9</a:t>
                      </a:r>
                    </a:p>
                  </a:txBody>
                  <a:tcP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E5"/>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1001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E5"/>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E5"/>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9</a:t>
                      </a:r>
                    </a:p>
                  </a:txBody>
                  <a:tcP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E5"/>
                    </a:solidFill>
                  </a:tcPr>
                </a:tc>
              </a:tr>
              <a:tr h="414338">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2</a:t>
                      </a:r>
                    </a:p>
                  </a:txBody>
                  <a:tcP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0010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2</a:t>
                      </a:r>
                    </a:p>
                  </a:txBody>
                  <a:tcP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黑体" pitchFamily="2" charset="-122"/>
                          <a:ea typeface="黑体" pitchFamily="2" charset="-122"/>
                          <a:cs typeface="Arial" charset="0"/>
                        </a:rPr>
                        <a:t>10</a:t>
                      </a:r>
                    </a:p>
                  </a:txBody>
                  <a:tcP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E5"/>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1010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E5"/>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E5"/>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黑体" pitchFamily="2" charset="-122"/>
                          <a:ea typeface="黑体" pitchFamily="2" charset="-122"/>
                          <a:cs typeface="Arial" charset="0"/>
                        </a:rPr>
                        <a:t>A</a:t>
                      </a:r>
                    </a:p>
                  </a:txBody>
                  <a:tcP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E5"/>
                    </a:solidFill>
                  </a:tcPr>
                </a:tc>
              </a:tr>
              <a:tr h="415925">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3</a:t>
                      </a:r>
                    </a:p>
                  </a:txBody>
                  <a:tcP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0011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3</a:t>
                      </a:r>
                    </a:p>
                  </a:txBody>
                  <a:tcP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黑体" pitchFamily="2" charset="-122"/>
                          <a:ea typeface="黑体" pitchFamily="2" charset="-122"/>
                          <a:cs typeface="Arial" charset="0"/>
                        </a:rPr>
                        <a:t>11</a:t>
                      </a:r>
                    </a:p>
                  </a:txBody>
                  <a:tcP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E5"/>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1011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E5"/>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13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E5"/>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黑体" pitchFamily="2" charset="-122"/>
                          <a:ea typeface="黑体" pitchFamily="2" charset="-122"/>
                          <a:cs typeface="Arial" charset="0"/>
                        </a:rPr>
                        <a:t>B</a:t>
                      </a:r>
                    </a:p>
                  </a:txBody>
                  <a:tcP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E5"/>
                    </a:solidFill>
                  </a:tcPr>
                </a:tc>
              </a:tr>
              <a:tr h="414338">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4</a:t>
                      </a:r>
                    </a:p>
                  </a:txBody>
                  <a:tcP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0100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4</a:t>
                      </a:r>
                    </a:p>
                  </a:txBody>
                  <a:tcP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黑体" pitchFamily="2" charset="-122"/>
                          <a:ea typeface="黑体" pitchFamily="2" charset="-122"/>
                          <a:cs typeface="Arial" charset="0"/>
                        </a:rPr>
                        <a:t>12</a:t>
                      </a:r>
                    </a:p>
                  </a:txBody>
                  <a:tcP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E5"/>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1100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E5"/>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E5"/>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黑体" pitchFamily="2" charset="-122"/>
                          <a:ea typeface="黑体" pitchFamily="2" charset="-122"/>
                          <a:cs typeface="Arial" charset="0"/>
                        </a:rPr>
                        <a:t>C</a:t>
                      </a:r>
                    </a:p>
                  </a:txBody>
                  <a:tcP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E5"/>
                    </a:solidFill>
                  </a:tcPr>
                </a:tc>
              </a:tr>
              <a:tr h="414338">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5</a:t>
                      </a:r>
                    </a:p>
                  </a:txBody>
                  <a:tcP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0101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5</a:t>
                      </a:r>
                    </a:p>
                  </a:txBody>
                  <a:tcP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黑体" pitchFamily="2" charset="-122"/>
                          <a:ea typeface="黑体" pitchFamily="2" charset="-122"/>
                          <a:cs typeface="Arial" charset="0"/>
                        </a:rPr>
                        <a:t>13</a:t>
                      </a:r>
                    </a:p>
                  </a:txBody>
                  <a:tcP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E5"/>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1101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E5"/>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E5"/>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黑体" pitchFamily="2" charset="-122"/>
                          <a:ea typeface="黑体" pitchFamily="2" charset="-122"/>
                          <a:cs typeface="Arial" charset="0"/>
                        </a:rPr>
                        <a:t>D</a:t>
                      </a:r>
                    </a:p>
                  </a:txBody>
                  <a:tcP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E5"/>
                    </a:solidFill>
                  </a:tcPr>
                </a:tc>
              </a:tr>
              <a:tr h="412750">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6</a:t>
                      </a:r>
                    </a:p>
                  </a:txBody>
                  <a:tcP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0110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6</a:t>
                      </a:r>
                    </a:p>
                  </a:txBody>
                  <a:tcP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黑体" pitchFamily="2" charset="-122"/>
                          <a:ea typeface="黑体" pitchFamily="2" charset="-122"/>
                          <a:cs typeface="Arial" charset="0"/>
                        </a:rPr>
                        <a:t>14</a:t>
                      </a:r>
                    </a:p>
                  </a:txBody>
                  <a:tcP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E5"/>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1110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E5"/>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E5"/>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黑体" pitchFamily="2" charset="-122"/>
                          <a:ea typeface="黑体" pitchFamily="2" charset="-122"/>
                          <a:cs typeface="Arial" charset="0"/>
                        </a:rPr>
                        <a:t>E</a:t>
                      </a:r>
                    </a:p>
                  </a:txBody>
                  <a:tcP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E5"/>
                    </a:solidFill>
                  </a:tcPr>
                </a:tc>
              </a:tr>
              <a:tr h="415925">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7</a:t>
                      </a:r>
                    </a:p>
                  </a:txBody>
                  <a:tcP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0111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7</a:t>
                      </a:r>
                    </a:p>
                  </a:txBody>
                  <a:tcP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黑体" pitchFamily="2" charset="-122"/>
                          <a:ea typeface="黑体" pitchFamily="2" charset="-122"/>
                          <a:cs typeface="Arial" charset="0"/>
                        </a:rPr>
                        <a:t>15</a:t>
                      </a:r>
                    </a:p>
                  </a:txBody>
                  <a:tcP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E5"/>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1111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E5"/>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17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E5"/>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rgbClr val="FF0000"/>
                          </a:solidFill>
                          <a:effectLst/>
                          <a:latin typeface="黑体" pitchFamily="2" charset="-122"/>
                          <a:ea typeface="黑体" pitchFamily="2" charset="-122"/>
                          <a:cs typeface="Arial" charset="0"/>
                        </a:rPr>
                        <a:t>F</a:t>
                      </a:r>
                    </a:p>
                  </a:txBody>
                  <a:tcP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E5"/>
                    </a:solidFill>
                  </a:tcPr>
                </a:tc>
              </a:tr>
              <a:tr h="414338">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endParaRPr kumimoji="0" lang="zh-CN" altLang="zh-CN" sz="2400" b="1" i="0" u="none" strike="noStrike" cap="none" normalizeH="0" baseline="0" smtClean="0">
                        <a:ln>
                          <a:noFill/>
                        </a:ln>
                        <a:solidFill>
                          <a:schemeClr val="tx1"/>
                        </a:solidFill>
                        <a:effectLst/>
                        <a:latin typeface="黑体" pitchFamily="2" charset="-122"/>
                        <a:ea typeface="黑体" pitchFamily="2" charset="-122"/>
                      </a:endParaRPr>
                    </a:p>
                  </a:txBody>
                  <a:tcP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endParaRPr kumimoji="0" lang="zh-CN" altLang="zh-CN" sz="2400" b="1"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endParaRPr kumimoji="0" lang="zh-CN" altLang="zh-CN" sz="2400" b="1"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endParaRPr kumimoji="0" lang="zh-CN" altLang="zh-CN" sz="2400" b="1" i="0" u="none" strike="noStrike" cap="none" normalizeH="0" baseline="0" smtClean="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16</a:t>
                      </a:r>
                    </a:p>
                  </a:txBody>
                  <a:tcP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E5E5"/>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10000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E5E5"/>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E5E5"/>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Arial" charset="0"/>
                        </a:rPr>
                        <a:t>10</a:t>
                      </a:r>
                    </a:p>
                  </a:txBody>
                  <a:tcP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E5E5"/>
                    </a:solidFill>
                  </a:tcPr>
                </a:tc>
              </a:tr>
            </a:tbl>
          </a:graphicData>
        </a:graphic>
      </p:graphicFrame>
      <p:pic>
        <p:nvPicPr>
          <p:cNvPr id="90222" name="Picture 110"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643438" y="6323013"/>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90222"/>
                                        </p:tgtEl>
                                        <p:attrNameLst>
                                          <p:attrName>style.visibility</p:attrName>
                                        </p:attrNameLst>
                                      </p:cBhvr>
                                      <p:to>
                                        <p:strVal val="visible"/>
                                      </p:to>
                                    </p:set>
                                    <p:anim calcmode="lin" valueType="num">
                                      <p:cBhvr additive="base">
                                        <p:cTn id="7" dur="500" fill="hold"/>
                                        <p:tgtEl>
                                          <p:spTgt spid="90222"/>
                                        </p:tgtEl>
                                        <p:attrNameLst>
                                          <p:attrName>ppt_x</p:attrName>
                                        </p:attrNameLst>
                                      </p:cBhvr>
                                      <p:tavLst>
                                        <p:tav tm="0">
                                          <p:val>
                                            <p:strVal val="#ppt_x"/>
                                          </p:val>
                                        </p:tav>
                                        <p:tav tm="100000">
                                          <p:val>
                                            <p:strVal val="#ppt_x"/>
                                          </p:val>
                                        </p:tav>
                                      </p:tavLst>
                                    </p:anim>
                                    <p:anim calcmode="lin" valueType="num">
                                      <p:cBhvr additive="base">
                                        <p:cTn id="8" dur="500" fill="hold"/>
                                        <p:tgtEl>
                                          <p:spTgt spid="902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37B58231-0FC2-49E9-8F63-3C908D946083}"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110</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09571" name="Rectangle 2"/>
          <p:cNvSpPr>
            <a:spLocks noGrp="1" noChangeArrowheads="1"/>
          </p:cNvSpPr>
          <p:nvPr>
            <p:ph type="body" idx="1"/>
          </p:nvPr>
        </p:nvSpPr>
        <p:spPr>
          <a:xfrm>
            <a:off x="755650" y="1125538"/>
            <a:ext cx="7416800" cy="2446337"/>
          </a:xfrm>
        </p:spPr>
        <p:txBody>
          <a:bodyPr/>
          <a:lstStyle/>
          <a:p>
            <a:pPr marL="266700" indent="-266700" eaLnBrk="1" hangingPunct="1">
              <a:lnSpc>
                <a:spcPct val="120000"/>
              </a:lnSpc>
              <a:buFont typeface="Wingdings" panose="05000000000000000000" pitchFamily="2" charset="2"/>
              <a:buNone/>
              <a:tabLst>
                <a:tab pos="266700" algn="l"/>
              </a:tabLst>
            </a:pPr>
            <a:r>
              <a:rPr lang="en-US" altLang="zh-CN" smtClean="0">
                <a:solidFill>
                  <a:srgbClr val="0000FF"/>
                </a:solidFill>
              </a:rPr>
              <a:t>1</a:t>
            </a:r>
            <a:r>
              <a:rPr lang="zh-CN" altLang="en-US" smtClean="0">
                <a:solidFill>
                  <a:srgbClr val="0000FF"/>
                </a:solidFill>
              </a:rPr>
              <a:t>、编码</a:t>
            </a:r>
          </a:p>
          <a:p>
            <a:pPr marL="723900" lvl="1" indent="-277813" eaLnBrk="1" hangingPunct="1">
              <a:lnSpc>
                <a:spcPct val="120000"/>
              </a:lnSpc>
              <a:tabLst>
                <a:tab pos="266700" algn="l"/>
              </a:tabLst>
            </a:pPr>
            <a:r>
              <a:rPr lang="zh-CN" altLang="en-US" smtClean="0"/>
              <a:t>假设在发送端，要发送七位</a:t>
            </a:r>
            <a:r>
              <a:rPr lang="en-US" altLang="zh-CN" smtClean="0"/>
              <a:t>ASCII</a:t>
            </a:r>
            <a:r>
              <a:rPr lang="zh-CN" altLang="en-US" smtClean="0"/>
              <a:t>码（</a:t>
            </a:r>
            <a:r>
              <a:rPr lang="en-US" altLang="zh-CN" smtClean="0"/>
              <a:t>B6 B5 B4 B3 B2 B1 B0</a:t>
            </a:r>
            <a:r>
              <a:rPr lang="zh-CN" altLang="en-US" smtClean="0"/>
              <a:t>），在</a:t>
            </a:r>
            <a:r>
              <a:rPr lang="en-US" altLang="zh-CN" smtClean="0"/>
              <a:t>ASCII</a:t>
            </a:r>
            <a:r>
              <a:rPr lang="zh-CN" altLang="en-US" smtClean="0"/>
              <a:t>码前面添加一位奇校验位</a:t>
            </a:r>
            <a:r>
              <a:rPr lang="en-US" altLang="zh-CN" smtClean="0"/>
              <a:t>P</a:t>
            </a:r>
            <a:r>
              <a:rPr lang="zh-CN" altLang="en-US" baseline="-25000" smtClean="0"/>
              <a:t>奇</a:t>
            </a:r>
            <a:r>
              <a:rPr lang="zh-CN" altLang="en-US" smtClean="0"/>
              <a:t>或偶校验位</a:t>
            </a:r>
            <a:r>
              <a:rPr lang="en-US" altLang="zh-CN" smtClean="0"/>
              <a:t>P</a:t>
            </a:r>
            <a:r>
              <a:rPr lang="zh-CN" altLang="en-US" baseline="-25000" smtClean="0"/>
              <a:t>偶</a:t>
            </a:r>
            <a:r>
              <a:rPr lang="zh-CN" altLang="en-US" smtClean="0"/>
              <a:t>变为一个字节的奇偶校验码，则它们的生成表达式为</a:t>
            </a:r>
          </a:p>
        </p:txBody>
      </p:sp>
      <p:sp>
        <p:nvSpPr>
          <p:cNvPr id="109572" name="Rectangle 3"/>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109573" name="Rectangle 4"/>
          <p:cNvSpPr>
            <a:spLocks noGrp="1" noChangeArrowheads="1"/>
          </p:cNvSpPr>
          <p:nvPr>
            <p:ph type="title"/>
          </p:nvPr>
        </p:nvSpPr>
        <p:spPr>
          <a:noFill/>
        </p:spPr>
        <p:txBody>
          <a:bodyPr/>
          <a:lstStyle/>
          <a:p>
            <a:pPr eaLnBrk="1" hangingPunct="1"/>
            <a:r>
              <a:rPr lang="zh-CN" altLang="en-US" smtClean="0"/>
              <a:t>二、奇偶校验码</a:t>
            </a:r>
          </a:p>
        </p:txBody>
      </p:sp>
      <p:graphicFrame>
        <p:nvGraphicFramePr>
          <p:cNvPr id="276485" name="Object 5"/>
          <p:cNvGraphicFramePr>
            <a:graphicFrameLocks noChangeAspect="1"/>
          </p:cNvGraphicFramePr>
          <p:nvPr/>
        </p:nvGraphicFramePr>
        <p:xfrm>
          <a:off x="1258888" y="3789363"/>
          <a:ext cx="6335712" cy="1319212"/>
        </p:xfrm>
        <a:graphic>
          <a:graphicData uri="http://schemas.openxmlformats.org/presentationml/2006/ole">
            <mc:AlternateContent xmlns:mc="http://schemas.openxmlformats.org/markup-compatibility/2006">
              <mc:Choice xmlns:v="urn:schemas-microsoft-com:vml" Requires="v">
                <p:oleObj spid="_x0000_s109594" name="公式" r:id="rId3" imgW="2409808" imgH="476385" progId="Equation.3">
                  <p:embed/>
                </p:oleObj>
              </mc:Choice>
              <mc:Fallback>
                <p:oleObj name="公式" r:id="rId3" imgW="2409808" imgH="476385"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3789363"/>
                        <a:ext cx="6335712" cy="131921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276485"/>
                                        </p:tgtEl>
                                        <p:attrNameLst>
                                          <p:attrName>style.visibility</p:attrName>
                                        </p:attrNameLst>
                                      </p:cBhvr>
                                      <p:to>
                                        <p:strVal val="visible"/>
                                      </p:to>
                                    </p:set>
                                    <p:anim to="" calcmode="lin" valueType="num">
                                      <p:cBhvr>
                                        <p:cTn id="7" dur="1" fill="hold"/>
                                        <p:tgtEl>
                                          <p:spTgt spid="27648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6"/>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F0EB4BD3-0BEB-468F-B6F4-32578277689E}"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111</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10595" name="Rectangle 2"/>
          <p:cNvSpPr>
            <a:spLocks noChangeArrowheads="1"/>
          </p:cNvSpPr>
          <p:nvPr/>
        </p:nvSpPr>
        <p:spPr bwMode="auto">
          <a:xfrm>
            <a:off x="0" y="277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graphicFrame>
        <p:nvGraphicFramePr>
          <p:cNvPr id="110596" name="Object 3"/>
          <p:cNvGraphicFramePr>
            <a:graphicFrameLocks noGrp="1" noChangeAspect="1"/>
          </p:cNvGraphicFramePr>
          <p:nvPr>
            <p:ph sz="quarter" idx="2"/>
          </p:nvPr>
        </p:nvGraphicFramePr>
        <p:xfrm>
          <a:off x="1619250" y="1555750"/>
          <a:ext cx="5832475" cy="3097213"/>
        </p:xfrm>
        <a:graphic>
          <a:graphicData uri="http://schemas.openxmlformats.org/presentationml/2006/ole">
            <mc:AlternateContent xmlns:mc="http://schemas.openxmlformats.org/markup-compatibility/2006">
              <mc:Choice xmlns:v="urn:schemas-microsoft-com:vml" Requires="v">
                <p:oleObj spid="_x0000_s110620" name="Visio" r:id="rId3" imgW="2438400" imgH="1276485" progId="Visio.Drawing.6">
                  <p:embed/>
                </p:oleObj>
              </mc:Choice>
              <mc:Fallback>
                <p:oleObj name="Visio" r:id="rId3" imgW="2438400" imgH="1276485"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555750"/>
                        <a:ext cx="5832475" cy="309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0597" name="Rectangle 4"/>
          <p:cNvSpPr>
            <a:spLocks noChangeArrowheads="1"/>
          </p:cNvSpPr>
          <p:nvPr/>
        </p:nvSpPr>
        <p:spPr bwMode="auto">
          <a:xfrm>
            <a:off x="0" y="3176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110598" name="Rectangle 5"/>
          <p:cNvSpPr>
            <a:spLocks noGrp="1" noChangeArrowheads="1"/>
          </p:cNvSpPr>
          <p:nvPr>
            <p:ph type="title"/>
          </p:nvPr>
        </p:nvSpPr>
        <p:spPr>
          <a:noFill/>
        </p:spPr>
        <p:txBody>
          <a:bodyPr/>
          <a:lstStyle/>
          <a:p>
            <a:pPr eaLnBrk="1" hangingPunct="1"/>
            <a:r>
              <a:rPr lang="zh-CN" altLang="en-US" smtClean="0"/>
              <a:t>二、奇偶校验码</a:t>
            </a:r>
          </a:p>
        </p:txBody>
      </p:sp>
      <p:sp>
        <p:nvSpPr>
          <p:cNvPr id="277510" name="Rectangle 6"/>
          <p:cNvSpPr>
            <a:spLocks noGrp="1" noChangeArrowheads="1"/>
          </p:cNvSpPr>
          <p:nvPr>
            <p:ph type="body" sz="half" idx="3"/>
          </p:nvPr>
        </p:nvSpPr>
        <p:spPr>
          <a:xfrm>
            <a:off x="1474788" y="4797425"/>
            <a:ext cx="6553200" cy="1455738"/>
          </a:xfrm>
        </p:spPr>
        <p:txBody>
          <a:bodyPr/>
          <a:lstStyle/>
          <a:p>
            <a:pPr eaLnBrk="1" hangingPunct="1">
              <a:defRPr/>
            </a:pPr>
            <a:r>
              <a:rPr lang="zh-CN" altLang="en-US" sz="2400" smtClean="0">
                <a:effectLst>
                  <a:outerShdw blurRad="38100" dist="38100" dir="2700000" algn="tl">
                    <a:srgbClr val="C0C0C0"/>
                  </a:outerShdw>
                </a:effectLst>
              </a:rPr>
              <a:t>例如：</a:t>
            </a:r>
            <a:r>
              <a:rPr lang="zh-CN" altLang="en-US" sz="2400" smtClean="0"/>
              <a:t>字符</a:t>
            </a:r>
            <a:r>
              <a:rPr lang="zh-CN" altLang="en-US" sz="2400" smtClean="0">
                <a:latin typeface="Arial"/>
              </a:rPr>
              <a:t>“</a:t>
            </a:r>
            <a:r>
              <a:rPr lang="en-US" altLang="zh-CN" sz="2400" smtClean="0"/>
              <a:t>A</a:t>
            </a:r>
            <a:r>
              <a:rPr lang="en-US" altLang="zh-CN" sz="2400" smtClean="0">
                <a:latin typeface="Arial"/>
              </a:rPr>
              <a:t>”</a:t>
            </a:r>
            <a:r>
              <a:rPr lang="zh-CN" altLang="en-US" sz="2400" smtClean="0"/>
              <a:t>的</a:t>
            </a:r>
            <a:r>
              <a:rPr lang="en-US" altLang="zh-CN" sz="2400" smtClean="0"/>
              <a:t>ASCII</a:t>
            </a:r>
            <a:r>
              <a:rPr lang="zh-CN" altLang="en-US" sz="2400" smtClean="0"/>
              <a:t>码为</a:t>
            </a:r>
            <a:r>
              <a:rPr lang="en-US" altLang="zh-CN" sz="2400" smtClean="0"/>
              <a:t>41H = 100 0001B</a:t>
            </a:r>
          </a:p>
          <a:p>
            <a:pPr eaLnBrk="1" hangingPunct="1">
              <a:defRPr/>
            </a:pPr>
            <a:r>
              <a:rPr lang="zh-CN" altLang="en-US" sz="2400" smtClean="0"/>
              <a:t>奇校验码为</a:t>
            </a:r>
            <a:r>
              <a:rPr lang="en-US" altLang="zh-CN" sz="2400" smtClean="0"/>
              <a:t>C1H = </a:t>
            </a:r>
            <a:r>
              <a:rPr lang="en-US" altLang="zh-CN" sz="2400" smtClean="0">
                <a:solidFill>
                  <a:srgbClr val="FF0000"/>
                </a:solidFill>
              </a:rPr>
              <a:t>1</a:t>
            </a:r>
            <a:r>
              <a:rPr lang="en-US" altLang="zh-CN" sz="2400" smtClean="0"/>
              <a:t>100 0001</a:t>
            </a:r>
          </a:p>
          <a:p>
            <a:pPr eaLnBrk="1" hangingPunct="1">
              <a:defRPr/>
            </a:pPr>
            <a:r>
              <a:rPr lang="zh-CN" altLang="en-US" sz="2400" smtClean="0"/>
              <a:t>偶校验码为</a:t>
            </a:r>
            <a:r>
              <a:rPr lang="en-US" altLang="zh-CN" sz="2400" smtClean="0"/>
              <a:t>41H = </a:t>
            </a:r>
            <a:r>
              <a:rPr lang="en-US" altLang="zh-CN" sz="2400" smtClean="0">
                <a:solidFill>
                  <a:srgbClr val="FF0000"/>
                </a:solidFill>
              </a:rPr>
              <a:t>0</a:t>
            </a:r>
            <a:r>
              <a:rPr lang="en-US" altLang="zh-CN" sz="2400" smtClean="0"/>
              <a:t>100 0001</a:t>
            </a:r>
          </a:p>
        </p:txBody>
      </p:sp>
      <p:sp>
        <p:nvSpPr>
          <p:cNvPr id="110600" name="Text Box 7"/>
          <p:cNvSpPr txBox="1">
            <a:spLocks noChangeArrowheads="1"/>
          </p:cNvSpPr>
          <p:nvPr/>
        </p:nvSpPr>
        <p:spPr bwMode="auto">
          <a:xfrm>
            <a:off x="1547813" y="1052513"/>
            <a:ext cx="381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lang="zh-CN" altLang="en-US" sz="2400"/>
              <a:t>奇偶校验的编码电路 </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5"/>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4A94BE78-B81C-4F65-A646-26ACAC49298D}"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112</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11619" name="Rectangle 2"/>
          <p:cNvSpPr>
            <a:spLocks noChangeArrowheads="1"/>
          </p:cNvSpPr>
          <p:nvPr/>
        </p:nvSpPr>
        <p:spPr bwMode="auto">
          <a:xfrm>
            <a:off x="0" y="277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111620" name="Rectangle 3"/>
          <p:cNvSpPr>
            <a:spLocks noGrp="1" noChangeArrowheads="1"/>
          </p:cNvSpPr>
          <p:nvPr>
            <p:ph type="title"/>
          </p:nvPr>
        </p:nvSpPr>
        <p:spPr>
          <a:noFill/>
        </p:spPr>
        <p:txBody>
          <a:bodyPr/>
          <a:lstStyle/>
          <a:p>
            <a:pPr eaLnBrk="1" hangingPunct="1"/>
            <a:r>
              <a:rPr lang="zh-CN" altLang="en-US" smtClean="0"/>
              <a:t>二、奇偶校验码</a:t>
            </a:r>
          </a:p>
        </p:txBody>
      </p:sp>
      <p:sp>
        <p:nvSpPr>
          <p:cNvPr id="111621" name="Rectangle 4"/>
          <p:cNvSpPr>
            <a:spLocks noGrp="1" noChangeArrowheads="1"/>
          </p:cNvSpPr>
          <p:nvPr>
            <p:ph type="body" sz="half" idx="1"/>
          </p:nvPr>
        </p:nvSpPr>
        <p:spPr>
          <a:xfrm>
            <a:off x="468313" y="1052513"/>
            <a:ext cx="7704137" cy="2952750"/>
          </a:xfrm>
          <a:noFill/>
        </p:spPr>
        <p:txBody>
          <a:bodyPr/>
          <a:lstStyle/>
          <a:p>
            <a:pPr marL="0" indent="0" eaLnBrk="1" hangingPunct="1">
              <a:lnSpc>
                <a:spcPct val="120000"/>
              </a:lnSpc>
              <a:buFont typeface="Wingdings" panose="05000000000000000000" pitchFamily="2" charset="2"/>
              <a:buNone/>
            </a:pPr>
            <a:r>
              <a:rPr lang="en-US" altLang="zh-CN" dirty="0" smtClean="0">
                <a:solidFill>
                  <a:srgbClr val="0000FF"/>
                </a:solidFill>
              </a:rPr>
              <a:t>2</a:t>
            </a:r>
            <a:r>
              <a:rPr lang="zh-CN" altLang="en-US" dirty="0" smtClean="0">
                <a:solidFill>
                  <a:srgbClr val="0000FF"/>
                </a:solidFill>
              </a:rPr>
              <a:t>、译码</a:t>
            </a:r>
          </a:p>
          <a:p>
            <a:pPr marL="444500" lvl="1" indent="-177800" eaLnBrk="1" hangingPunct="1">
              <a:lnSpc>
                <a:spcPct val="120000"/>
              </a:lnSpc>
            </a:pPr>
            <a:r>
              <a:rPr lang="zh-CN" altLang="en-US" dirty="0" smtClean="0"/>
              <a:t>接收端</a:t>
            </a:r>
            <a:r>
              <a:rPr lang="zh-CN" altLang="en-US" dirty="0" smtClean="0">
                <a:solidFill>
                  <a:srgbClr val="CC0000"/>
                </a:solidFill>
              </a:rPr>
              <a:t>检验</a:t>
            </a:r>
            <a:r>
              <a:rPr lang="zh-CN" altLang="en-US" dirty="0" smtClean="0"/>
              <a:t>接收到的</a:t>
            </a:r>
            <a:r>
              <a:rPr lang="zh-CN" altLang="en-US" dirty="0" smtClean="0">
                <a:solidFill>
                  <a:srgbClr val="CC0000"/>
                </a:solidFill>
              </a:rPr>
              <a:t>校验码信息的奇偶性</a:t>
            </a:r>
            <a:r>
              <a:rPr lang="zh-CN" altLang="en-US" dirty="0" smtClean="0"/>
              <a:t>，奇校验码中</a:t>
            </a:r>
            <a:r>
              <a:rPr lang="zh-CN" altLang="en-US" dirty="0" smtClean="0">
                <a:latin typeface="Arial" panose="020B0604020202020204" pitchFamily="34" charset="0"/>
              </a:rPr>
              <a:t>“</a:t>
            </a:r>
            <a:r>
              <a:rPr lang="en-US" altLang="zh-CN" dirty="0" smtClean="0"/>
              <a:t>1</a:t>
            </a:r>
            <a:r>
              <a:rPr lang="en-US" altLang="zh-CN" dirty="0" smtClean="0">
                <a:latin typeface="Arial" panose="020B0604020202020204" pitchFamily="34" charset="0"/>
              </a:rPr>
              <a:t>”</a:t>
            </a:r>
            <a:r>
              <a:rPr lang="zh-CN" altLang="en-US" dirty="0" smtClean="0"/>
              <a:t>的个数应该为奇数；偶校验码中</a:t>
            </a:r>
            <a:r>
              <a:rPr lang="zh-CN" altLang="en-US" dirty="0" smtClean="0">
                <a:latin typeface="Arial" panose="020B0604020202020204" pitchFamily="34" charset="0"/>
              </a:rPr>
              <a:t>“</a:t>
            </a:r>
            <a:r>
              <a:rPr lang="en-US" altLang="zh-CN" dirty="0" smtClean="0"/>
              <a:t>1</a:t>
            </a:r>
            <a:r>
              <a:rPr lang="en-US" altLang="zh-CN" dirty="0" smtClean="0">
                <a:latin typeface="Arial" panose="020B0604020202020204" pitchFamily="34" charset="0"/>
              </a:rPr>
              <a:t>”</a:t>
            </a:r>
            <a:r>
              <a:rPr lang="zh-CN" altLang="en-US" dirty="0" smtClean="0"/>
              <a:t>的个数应该为偶数</a:t>
            </a:r>
            <a:r>
              <a:rPr lang="en-US" altLang="zh-CN" dirty="0" smtClean="0"/>
              <a:t>;</a:t>
            </a:r>
            <a:r>
              <a:rPr lang="zh-CN" altLang="en-US" dirty="0" smtClean="0"/>
              <a:t>否则出错。</a:t>
            </a:r>
          </a:p>
          <a:p>
            <a:pPr marL="444500" lvl="1" indent="-177800" eaLnBrk="1" hangingPunct="1">
              <a:lnSpc>
                <a:spcPct val="120000"/>
              </a:lnSpc>
            </a:pPr>
            <a:r>
              <a:rPr lang="zh-CN" altLang="en-US" dirty="0" smtClean="0"/>
              <a:t>设</a:t>
            </a:r>
            <a:r>
              <a:rPr lang="en-US" altLang="zh-CN" dirty="0" smtClean="0"/>
              <a:t>E</a:t>
            </a:r>
            <a:r>
              <a:rPr lang="zh-CN" altLang="en-US" baseline="-25000" dirty="0" smtClean="0"/>
              <a:t>奇</a:t>
            </a:r>
            <a:r>
              <a:rPr lang="zh-CN" altLang="en-US" dirty="0" smtClean="0"/>
              <a:t>为奇校验码出错信号，</a:t>
            </a:r>
            <a:r>
              <a:rPr lang="en-US" altLang="zh-CN" dirty="0" smtClean="0"/>
              <a:t>E</a:t>
            </a:r>
            <a:r>
              <a:rPr lang="zh-CN" altLang="en-US" baseline="-25000" dirty="0" smtClean="0"/>
              <a:t>偶</a:t>
            </a:r>
            <a:r>
              <a:rPr lang="zh-CN" altLang="en-US" dirty="0" smtClean="0"/>
              <a:t>为偶校验码出错信号，为</a:t>
            </a:r>
            <a:r>
              <a:rPr lang="en-US" altLang="zh-CN" dirty="0" smtClean="0"/>
              <a:t>1</a:t>
            </a:r>
            <a:r>
              <a:rPr lang="zh-CN" altLang="en-US" dirty="0" smtClean="0"/>
              <a:t>出错，为</a:t>
            </a:r>
            <a:r>
              <a:rPr lang="en-US" altLang="zh-CN" dirty="0" smtClean="0"/>
              <a:t>0</a:t>
            </a:r>
            <a:r>
              <a:rPr lang="zh-CN" altLang="en-US" dirty="0" smtClean="0"/>
              <a:t>正确，则它们的表达式为</a:t>
            </a:r>
          </a:p>
        </p:txBody>
      </p:sp>
      <p:graphicFrame>
        <p:nvGraphicFramePr>
          <p:cNvPr id="111622" name="Object 5"/>
          <p:cNvGraphicFramePr>
            <a:graphicFrameLocks noGrp="1" noChangeAspect="1"/>
          </p:cNvGraphicFramePr>
          <p:nvPr>
            <p:ph sz="half" idx="2"/>
          </p:nvPr>
        </p:nvGraphicFramePr>
        <p:xfrm>
          <a:off x="827088" y="4365625"/>
          <a:ext cx="7127875" cy="1192213"/>
        </p:xfrm>
        <a:graphic>
          <a:graphicData uri="http://schemas.openxmlformats.org/presentationml/2006/ole">
            <mc:AlternateContent xmlns:mc="http://schemas.openxmlformats.org/markup-compatibility/2006">
              <mc:Choice xmlns:v="urn:schemas-microsoft-com:vml" Requires="v">
                <p:oleObj spid="_x0000_s111642" name="公式" r:id="rId3" imgW="3009967" imgH="476385" progId="Equation.3">
                  <p:embed/>
                </p:oleObj>
              </mc:Choice>
              <mc:Fallback>
                <p:oleObj name="公式" r:id="rId3" imgW="3009967" imgH="476385"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4365625"/>
                        <a:ext cx="7127875" cy="1192213"/>
                      </a:xfrm>
                      <a:prstGeom prst="rect">
                        <a:avLst/>
                      </a:prstGeom>
                      <a:solidFill>
                        <a:srgbClr val="FF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5"/>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FE382230-E260-4E57-BF1B-B9BB414E4DDB}"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113</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12643" name="Rectangle 2"/>
          <p:cNvSpPr>
            <a:spLocks noChangeArrowheads="1"/>
          </p:cNvSpPr>
          <p:nvPr/>
        </p:nvSpPr>
        <p:spPr bwMode="auto">
          <a:xfrm>
            <a:off x="0" y="277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112644" name="Rectangle 3"/>
          <p:cNvSpPr>
            <a:spLocks noGrp="1" noChangeArrowheads="1"/>
          </p:cNvSpPr>
          <p:nvPr>
            <p:ph type="title"/>
          </p:nvPr>
        </p:nvSpPr>
        <p:spPr>
          <a:noFill/>
        </p:spPr>
        <p:txBody>
          <a:bodyPr/>
          <a:lstStyle/>
          <a:p>
            <a:pPr eaLnBrk="1" hangingPunct="1"/>
            <a:r>
              <a:rPr lang="zh-CN" altLang="en-US" smtClean="0"/>
              <a:t>二、奇偶校验码</a:t>
            </a:r>
          </a:p>
        </p:txBody>
      </p:sp>
      <p:sp>
        <p:nvSpPr>
          <p:cNvPr id="112645" name="Rectangle 4"/>
          <p:cNvSpPr>
            <a:spLocks noGrp="1" noChangeArrowheads="1"/>
          </p:cNvSpPr>
          <p:nvPr>
            <p:ph type="body" sz="half" idx="1"/>
          </p:nvPr>
        </p:nvSpPr>
        <p:spPr>
          <a:xfrm>
            <a:off x="1692275" y="1052513"/>
            <a:ext cx="4032250" cy="576262"/>
          </a:xfrm>
          <a:noFill/>
        </p:spPr>
        <p:txBody>
          <a:bodyPr/>
          <a:lstStyle/>
          <a:p>
            <a:pPr marL="0" indent="0" eaLnBrk="1" hangingPunct="1">
              <a:buFont typeface="Wingdings" panose="05000000000000000000" pitchFamily="2" charset="2"/>
              <a:buNone/>
            </a:pPr>
            <a:r>
              <a:rPr lang="zh-CN" altLang="en-US" sz="2400" smtClean="0"/>
              <a:t>奇偶校验的译码电路</a:t>
            </a:r>
          </a:p>
        </p:txBody>
      </p:sp>
      <p:pic>
        <p:nvPicPr>
          <p:cNvPr id="279557" name="Picture 5" descr="back11">
            <a:hlinkClick r:id="rId3" action="ppaction://hlinksldjump"/>
          </p:cNvPr>
          <p:cNvPicPr>
            <a:picLocks noChangeAspect="1" noChangeArrowheads="1"/>
          </p:cNvPicPr>
          <p:nvPr/>
        </p:nvPicPr>
        <p:blipFill>
          <a:blip r:embed="rId4">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067175" y="5734050"/>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9558" name="Object 6"/>
          <p:cNvGraphicFramePr>
            <a:graphicFrameLocks noChangeAspect="1"/>
          </p:cNvGraphicFramePr>
          <p:nvPr/>
        </p:nvGraphicFramePr>
        <p:xfrm>
          <a:off x="1187450" y="1700213"/>
          <a:ext cx="6553200" cy="3140075"/>
        </p:xfrm>
        <a:graphic>
          <a:graphicData uri="http://schemas.openxmlformats.org/presentationml/2006/ole">
            <mc:AlternateContent xmlns:mc="http://schemas.openxmlformats.org/markup-compatibility/2006">
              <mc:Choice xmlns:v="urn:schemas-microsoft-com:vml" Requires="v">
                <p:oleObj spid="_x0000_s112667" name="Visio" r:id="rId5" imgW="2695457" imgH="1276485" progId="Visio.Drawing.6">
                  <p:embed/>
                </p:oleObj>
              </mc:Choice>
              <mc:Fallback>
                <p:oleObj name="Visio" r:id="rId5" imgW="2695457" imgH="1276485" progId="Visio.Drawing.6">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1700213"/>
                        <a:ext cx="6553200" cy="3140075"/>
                      </a:xfrm>
                      <a:prstGeom prst="rect">
                        <a:avLst/>
                      </a:prstGeom>
                      <a:noFill/>
                      <a:ln>
                        <a:noFill/>
                      </a:ln>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9558"/>
                                        </p:tgtEl>
                                        <p:attrNameLst>
                                          <p:attrName>style.visibility</p:attrName>
                                        </p:attrNameLst>
                                      </p:cBhvr>
                                      <p:to>
                                        <p:strVal val="visible"/>
                                      </p:to>
                                    </p:set>
                                    <p:animEffect transition="in" filter="wipe(left)">
                                      <p:cBhvr>
                                        <p:cTn id="7" dur="2000"/>
                                        <p:tgtEl>
                                          <p:spTgt spid="279558"/>
                                        </p:tgtEl>
                                      </p:cBhvr>
                                    </p:animEffect>
                                  </p:childTnLst>
                                </p:cTn>
                              </p:par>
                            </p:childTnLst>
                          </p:cTn>
                        </p:par>
                        <p:par>
                          <p:cTn id="8" fill="hold" nodeType="afterGroup">
                            <p:stCondLst>
                              <p:cond delay="2000"/>
                            </p:stCondLst>
                            <p:childTnLst>
                              <p:par>
                                <p:cTn id="9" presetID="2" presetClass="entr" presetSubtype="4" fill="hold" nodeType="afterEffect">
                                  <p:stCondLst>
                                    <p:cond delay="0"/>
                                  </p:stCondLst>
                                  <p:childTnLst>
                                    <p:set>
                                      <p:cBhvr>
                                        <p:cTn id="10" dur="1" fill="hold">
                                          <p:stCondLst>
                                            <p:cond delay="0"/>
                                          </p:stCondLst>
                                        </p:cTn>
                                        <p:tgtEl>
                                          <p:spTgt spid="279557"/>
                                        </p:tgtEl>
                                        <p:attrNameLst>
                                          <p:attrName>style.visibility</p:attrName>
                                        </p:attrNameLst>
                                      </p:cBhvr>
                                      <p:to>
                                        <p:strVal val="visible"/>
                                      </p:to>
                                    </p:set>
                                    <p:anim calcmode="lin" valueType="num">
                                      <p:cBhvr additive="base">
                                        <p:cTn id="11" dur="500" fill="hold"/>
                                        <p:tgtEl>
                                          <p:spTgt spid="279557"/>
                                        </p:tgtEl>
                                        <p:attrNameLst>
                                          <p:attrName>ppt_x</p:attrName>
                                        </p:attrNameLst>
                                      </p:cBhvr>
                                      <p:tavLst>
                                        <p:tav tm="0">
                                          <p:val>
                                            <p:strVal val="#ppt_x"/>
                                          </p:val>
                                        </p:tav>
                                        <p:tav tm="100000">
                                          <p:val>
                                            <p:strVal val="#ppt_x"/>
                                          </p:val>
                                        </p:tav>
                                      </p:tavLst>
                                    </p:anim>
                                    <p:anim calcmode="lin" valueType="num">
                                      <p:cBhvr additive="base">
                                        <p:cTn id="12" dur="500" fill="hold"/>
                                        <p:tgtEl>
                                          <p:spTgt spid="2795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1B1E8136-C3E3-42EA-8E7A-A7AB95E38650}"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114</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13667" name="Rectangle 2"/>
          <p:cNvSpPr>
            <a:spLocks noGrp="1" noChangeArrowheads="1"/>
          </p:cNvSpPr>
          <p:nvPr>
            <p:ph type="title"/>
          </p:nvPr>
        </p:nvSpPr>
        <p:spPr/>
        <p:txBody>
          <a:bodyPr/>
          <a:lstStyle/>
          <a:p>
            <a:pPr eaLnBrk="1" hangingPunct="1"/>
            <a:r>
              <a:rPr lang="zh-CN" altLang="en-US" smtClean="0"/>
              <a:t>三、海明码</a:t>
            </a:r>
          </a:p>
        </p:txBody>
      </p:sp>
      <p:sp>
        <p:nvSpPr>
          <p:cNvPr id="113668" name="Rectangle 3"/>
          <p:cNvSpPr>
            <a:spLocks noGrp="1" noChangeArrowheads="1"/>
          </p:cNvSpPr>
          <p:nvPr>
            <p:ph type="body" idx="1"/>
          </p:nvPr>
        </p:nvSpPr>
        <p:spPr>
          <a:xfrm>
            <a:off x="898525" y="1076325"/>
            <a:ext cx="7129463" cy="4152900"/>
          </a:xfrm>
        </p:spPr>
        <p:txBody>
          <a:bodyPr/>
          <a:lstStyle/>
          <a:p>
            <a:pPr marL="533400" indent="-533400" eaLnBrk="1" hangingPunct="1">
              <a:lnSpc>
                <a:spcPct val="120000"/>
              </a:lnSpc>
            </a:pPr>
            <a:r>
              <a:rPr lang="en-US" altLang="zh-CN" smtClean="0">
                <a:solidFill>
                  <a:srgbClr val="CC0000"/>
                </a:solidFill>
              </a:rPr>
              <a:t>1</a:t>
            </a:r>
            <a:r>
              <a:rPr lang="zh-CN" altLang="en-US" smtClean="0">
                <a:solidFill>
                  <a:srgbClr val="CC0000"/>
                </a:solidFill>
              </a:rPr>
              <a:t>、编码：</a:t>
            </a:r>
            <a:r>
              <a:rPr lang="zh-CN" altLang="en-US" smtClean="0"/>
              <a:t>步骤如下：</a:t>
            </a:r>
          </a:p>
          <a:p>
            <a:pPr marL="914400" lvl="1" indent="-457200" eaLnBrk="1" hangingPunct="1">
              <a:lnSpc>
                <a:spcPct val="120000"/>
              </a:lnSpc>
            </a:pPr>
            <a:r>
              <a:rPr lang="zh-CN" altLang="en-US" smtClean="0">
                <a:hlinkClick r:id="rId2" action="ppaction://hlinksldjump"/>
              </a:rPr>
              <a:t>（</a:t>
            </a:r>
            <a:r>
              <a:rPr lang="en-US" altLang="zh-CN" smtClean="0">
                <a:hlinkClick r:id="rId2" action="ppaction://hlinksldjump"/>
              </a:rPr>
              <a:t>1</a:t>
            </a:r>
            <a:r>
              <a:rPr lang="zh-CN" altLang="en-US" smtClean="0">
                <a:hlinkClick r:id="rId2" action="ppaction://hlinksldjump"/>
              </a:rPr>
              <a:t>）计算校验位的位数</a:t>
            </a:r>
            <a:endParaRPr lang="zh-CN" altLang="en-US" smtClean="0"/>
          </a:p>
          <a:p>
            <a:pPr marL="914400" lvl="1" indent="-457200" eaLnBrk="1" hangingPunct="1">
              <a:lnSpc>
                <a:spcPct val="120000"/>
              </a:lnSpc>
            </a:pPr>
            <a:r>
              <a:rPr lang="zh-CN" altLang="en-US" smtClean="0">
                <a:hlinkClick r:id="rId3" action="ppaction://hlinksldjump"/>
              </a:rPr>
              <a:t>（</a:t>
            </a:r>
            <a:r>
              <a:rPr lang="en-US" altLang="zh-CN" smtClean="0">
                <a:hlinkClick r:id="rId3" action="ppaction://hlinksldjump"/>
              </a:rPr>
              <a:t>2</a:t>
            </a:r>
            <a:r>
              <a:rPr lang="zh-CN" altLang="en-US" smtClean="0">
                <a:hlinkClick r:id="rId3" action="ppaction://hlinksldjump"/>
              </a:rPr>
              <a:t>）确定有效信息和校验位的位置</a:t>
            </a:r>
            <a:endParaRPr lang="zh-CN" altLang="en-US" smtClean="0"/>
          </a:p>
          <a:p>
            <a:pPr marL="914400" lvl="1" indent="-457200" eaLnBrk="1" hangingPunct="1">
              <a:lnSpc>
                <a:spcPct val="120000"/>
              </a:lnSpc>
            </a:pPr>
            <a:r>
              <a:rPr lang="zh-CN" altLang="en-US" smtClean="0">
                <a:hlinkClick r:id="rId4" action="ppaction://hlinksldjump"/>
              </a:rPr>
              <a:t>（</a:t>
            </a:r>
            <a:r>
              <a:rPr lang="en-US" altLang="zh-CN" smtClean="0">
                <a:hlinkClick r:id="rId4" action="ppaction://hlinksldjump"/>
              </a:rPr>
              <a:t>3</a:t>
            </a:r>
            <a:r>
              <a:rPr lang="zh-CN" altLang="en-US" smtClean="0">
                <a:hlinkClick r:id="rId4" action="ppaction://hlinksldjump"/>
              </a:rPr>
              <a:t>）分组</a:t>
            </a:r>
            <a:endParaRPr lang="zh-CN" altLang="en-US" smtClean="0"/>
          </a:p>
          <a:p>
            <a:pPr marL="914400" lvl="1" indent="-457200" eaLnBrk="1" hangingPunct="1">
              <a:lnSpc>
                <a:spcPct val="120000"/>
              </a:lnSpc>
            </a:pPr>
            <a:r>
              <a:rPr lang="zh-CN" altLang="en-US" smtClean="0">
                <a:hlinkClick r:id="rId5" action="ppaction://hlinksldjump"/>
              </a:rPr>
              <a:t>（</a:t>
            </a:r>
            <a:r>
              <a:rPr lang="en-US" altLang="zh-CN" smtClean="0">
                <a:hlinkClick r:id="rId5" action="ppaction://hlinksldjump"/>
              </a:rPr>
              <a:t>4</a:t>
            </a:r>
            <a:r>
              <a:rPr lang="zh-CN" altLang="en-US" smtClean="0">
                <a:hlinkClick r:id="rId5" action="ppaction://hlinksldjump"/>
              </a:rPr>
              <a:t>）进行奇偶校验，合成海明码</a:t>
            </a:r>
            <a:endParaRPr lang="zh-CN" altLang="en-GB" sz="2800" smtClean="0"/>
          </a:p>
          <a:p>
            <a:pPr marL="533400" indent="-533400" eaLnBrk="1" hangingPunct="1">
              <a:lnSpc>
                <a:spcPct val="120000"/>
              </a:lnSpc>
            </a:pPr>
            <a:r>
              <a:rPr lang="en-US" altLang="zh-CN" smtClean="0">
                <a:solidFill>
                  <a:srgbClr val="CC0000"/>
                </a:solidFill>
                <a:hlinkClick r:id="rId6" action="ppaction://hlinksldjump"/>
              </a:rPr>
              <a:t>2</a:t>
            </a:r>
            <a:r>
              <a:rPr lang="zh-CN" altLang="en-US" smtClean="0">
                <a:solidFill>
                  <a:srgbClr val="CC0000"/>
                </a:solidFill>
                <a:hlinkClick r:id="rId6" action="ppaction://hlinksldjump"/>
              </a:rPr>
              <a:t>、译码</a:t>
            </a:r>
            <a:endParaRPr lang="zh-CN" altLang="en-US" smtClean="0">
              <a:solidFill>
                <a:srgbClr val="CC0000"/>
              </a:solidFill>
            </a:endParaRPr>
          </a:p>
        </p:txBody>
      </p:sp>
      <p:pic>
        <p:nvPicPr>
          <p:cNvPr id="280580" name="Picture 4" descr="back11">
            <a:hlinkClick r:id="rId7" action="ppaction://hlinksldjump"/>
          </p:cNvPr>
          <p:cNvPicPr>
            <a:picLocks noChangeAspect="1" noChangeArrowheads="1"/>
          </p:cNvPicPr>
          <p:nvPr/>
        </p:nvPicPr>
        <p:blipFill>
          <a:blip r:embed="rId8">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284663" y="6021388"/>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80580"/>
                                        </p:tgtEl>
                                        <p:attrNameLst>
                                          <p:attrName>style.visibility</p:attrName>
                                        </p:attrNameLst>
                                      </p:cBhvr>
                                      <p:to>
                                        <p:strVal val="visible"/>
                                      </p:to>
                                    </p:set>
                                    <p:anim calcmode="lin" valueType="num">
                                      <p:cBhvr additive="base">
                                        <p:cTn id="7" dur="500" fill="hold"/>
                                        <p:tgtEl>
                                          <p:spTgt spid="280580"/>
                                        </p:tgtEl>
                                        <p:attrNameLst>
                                          <p:attrName>ppt_x</p:attrName>
                                        </p:attrNameLst>
                                      </p:cBhvr>
                                      <p:tavLst>
                                        <p:tav tm="0">
                                          <p:val>
                                            <p:strVal val="#ppt_x"/>
                                          </p:val>
                                        </p:tav>
                                        <p:tav tm="100000">
                                          <p:val>
                                            <p:strVal val="#ppt_x"/>
                                          </p:val>
                                        </p:tav>
                                      </p:tavLst>
                                    </p:anim>
                                    <p:anim calcmode="lin" valueType="num">
                                      <p:cBhvr additive="base">
                                        <p:cTn id="8" dur="500" fill="hold"/>
                                        <p:tgtEl>
                                          <p:spTgt spid="2805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5"/>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47BA5955-BD0D-4EC4-A2B1-9EA6D3A7CFCF}"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115</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14691" name="Rectangle 2"/>
          <p:cNvSpPr>
            <a:spLocks noGrp="1" noChangeArrowheads="1"/>
          </p:cNvSpPr>
          <p:nvPr>
            <p:ph type="title"/>
          </p:nvPr>
        </p:nvSpPr>
        <p:spPr/>
        <p:txBody>
          <a:bodyPr/>
          <a:lstStyle/>
          <a:p>
            <a:pPr eaLnBrk="1" hangingPunct="1"/>
            <a:r>
              <a:rPr lang="zh-CN" altLang="en-US" smtClean="0"/>
              <a:t>（</a:t>
            </a:r>
            <a:r>
              <a:rPr lang="en-US" altLang="zh-CN" smtClean="0"/>
              <a:t>1</a:t>
            </a:r>
            <a:r>
              <a:rPr lang="zh-CN" altLang="en-US" smtClean="0"/>
              <a:t>）计算校验位的位数</a:t>
            </a:r>
          </a:p>
        </p:txBody>
      </p:sp>
      <p:sp>
        <p:nvSpPr>
          <p:cNvPr id="114692" name="Rectangle 3"/>
          <p:cNvSpPr>
            <a:spLocks noGrp="1" noChangeArrowheads="1"/>
          </p:cNvSpPr>
          <p:nvPr>
            <p:ph type="body" sz="half" idx="1"/>
          </p:nvPr>
        </p:nvSpPr>
        <p:spPr>
          <a:xfrm>
            <a:off x="457200" y="1076325"/>
            <a:ext cx="7570788" cy="3000375"/>
          </a:xfrm>
        </p:spPr>
        <p:txBody>
          <a:bodyPr/>
          <a:lstStyle/>
          <a:p>
            <a:pPr marL="533400" indent="-533400" eaLnBrk="1" hangingPunct="1"/>
            <a:r>
              <a:rPr lang="zh-CN" altLang="en-US" sz="2400" smtClean="0"/>
              <a:t>假设信息位为</a:t>
            </a:r>
            <a:r>
              <a:rPr lang="en-US" altLang="zh-CN" sz="2400" smtClean="0"/>
              <a:t>k</a:t>
            </a:r>
            <a:r>
              <a:rPr lang="zh-CN" altLang="en-US" sz="2400" smtClean="0"/>
              <a:t>位，增加</a:t>
            </a:r>
            <a:r>
              <a:rPr lang="en-US" altLang="zh-CN" sz="2400" smtClean="0"/>
              <a:t>r</a:t>
            </a:r>
            <a:r>
              <a:rPr lang="zh-CN" altLang="en-US" sz="2400" smtClean="0"/>
              <a:t>位校验位，构成</a:t>
            </a:r>
            <a:r>
              <a:rPr lang="en-US" altLang="zh-CN" sz="2400" smtClean="0"/>
              <a:t>n=k+r</a:t>
            </a:r>
            <a:r>
              <a:rPr lang="zh-CN" altLang="en-US" sz="2400" smtClean="0"/>
              <a:t>位海明码字。若要求海明码能纠正一位错误，用</a:t>
            </a:r>
            <a:r>
              <a:rPr lang="en-US" altLang="zh-CN" sz="2400" smtClean="0"/>
              <a:t>r</a:t>
            </a:r>
            <a:r>
              <a:rPr lang="zh-CN" altLang="en-US" sz="2400" smtClean="0"/>
              <a:t>位校验位产生的</a:t>
            </a:r>
            <a:r>
              <a:rPr lang="en-US" altLang="zh-CN" sz="2400" smtClean="0"/>
              <a:t>r</a:t>
            </a:r>
            <a:r>
              <a:rPr lang="zh-CN" altLang="en-US" sz="2400" smtClean="0"/>
              <a:t>位指误字来区分无错状态及码字中</a:t>
            </a:r>
            <a:r>
              <a:rPr lang="en-US" altLang="zh-CN" sz="2400" smtClean="0"/>
              <a:t>n</a:t>
            </a:r>
            <a:r>
              <a:rPr lang="zh-CN" altLang="en-US" sz="2400" smtClean="0"/>
              <a:t>个不同位置的一位错误状态，则要求</a:t>
            </a:r>
            <a:r>
              <a:rPr lang="en-US" altLang="zh-CN" sz="2400" smtClean="0"/>
              <a:t>r</a:t>
            </a:r>
            <a:r>
              <a:rPr lang="zh-CN" altLang="en-US" sz="2400" smtClean="0"/>
              <a:t>满足：</a:t>
            </a:r>
          </a:p>
          <a:p>
            <a:pPr marL="533400" indent="-533400" eaLnBrk="1" hangingPunct="1"/>
            <a:r>
              <a:rPr lang="zh-CN" altLang="en-US" sz="2400" smtClean="0"/>
              <a:t>	</a:t>
            </a:r>
            <a:r>
              <a:rPr lang="en-US" altLang="zh-CN" sz="2400" smtClean="0"/>
              <a:t>2 </a:t>
            </a:r>
            <a:r>
              <a:rPr lang="en-US" altLang="zh-CN" sz="2400" baseline="30000" smtClean="0"/>
              <a:t>r </a:t>
            </a:r>
            <a:r>
              <a:rPr lang="en-US" altLang="zh-CN" sz="2400" smtClean="0"/>
              <a:t>≥ k + r + 1</a:t>
            </a:r>
          </a:p>
          <a:p>
            <a:pPr marL="533400" indent="-533400" eaLnBrk="1" hangingPunct="1"/>
            <a:r>
              <a:rPr lang="zh-CN" altLang="en-US" sz="2400" smtClean="0"/>
              <a:t>计算出</a:t>
            </a:r>
            <a:r>
              <a:rPr lang="en-US" altLang="zh-CN" sz="2400" smtClean="0"/>
              <a:t>k</a:t>
            </a:r>
            <a:r>
              <a:rPr lang="zh-CN" altLang="en-US" sz="2400" smtClean="0"/>
              <a:t>位有效信息时，必须添加的能纠错一位的海明校验码的校验位的位数</a:t>
            </a:r>
            <a:r>
              <a:rPr lang="en-US" altLang="zh-CN" sz="2400" smtClean="0"/>
              <a:t>r</a:t>
            </a:r>
          </a:p>
        </p:txBody>
      </p:sp>
      <p:graphicFrame>
        <p:nvGraphicFramePr>
          <p:cNvPr id="281604" name="Group 4"/>
          <p:cNvGraphicFramePr>
            <a:graphicFrameLocks noGrp="1"/>
          </p:cNvGraphicFramePr>
          <p:nvPr>
            <p:ph sz="half" idx="2"/>
          </p:nvPr>
        </p:nvGraphicFramePr>
        <p:xfrm>
          <a:off x="2195513" y="4005263"/>
          <a:ext cx="3703637" cy="2378076"/>
        </p:xfrm>
        <a:graphic>
          <a:graphicData uri="http://schemas.openxmlformats.org/drawingml/2006/table">
            <a:tbl>
              <a:tblPr/>
              <a:tblGrid>
                <a:gridCol w="1849437"/>
                <a:gridCol w="1854200"/>
              </a:tblGrid>
              <a:tr h="396346">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k</a:t>
                      </a:r>
                      <a:r>
                        <a:rPr kumimoji="0" lang="zh-CN" altLang="en-US" sz="2000" b="1" i="0" u="none" strike="noStrike" cap="none" normalizeH="0" baseline="0" smtClean="0">
                          <a:ln>
                            <a:noFill/>
                          </a:ln>
                          <a:solidFill>
                            <a:schemeClr val="tx1"/>
                          </a:solidFill>
                          <a:effectLst/>
                          <a:latin typeface="Arial" charset="0"/>
                          <a:ea typeface="宋体" pitchFamily="2" charset="-122"/>
                          <a:cs typeface="Times New Roman" pitchFamily="18" charset="0"/>
                        </a:rPr>
                        <a:t>值</a:t>
                      </a:r>
                    </a:p>
                  </a:txBody>
                  <a:tcPr marT="45732" marB="45732"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r</a:t>
                      </a:r>
                      <a:r>
                        <a:rPr kumimoji="0" lang="zh-CN" altLang="en-US" sz="2000" b="1" i="0" u="none" strike="noStrike" cap="none" normalizeH="0" baseline="0" smtClean="0">
                          <a:ln>
                            <a:noFill/>
                          </a:ln>
                          <a:solidFill>
                            <a:schemeClr val="tx1"/>
                          </a:solidFill>
                          <a:effectLst/>
                          <a:latin typeface="Arial" charset="0"/>
                          <a:ea typeface="宋体" pitchFamily="2" charset="-122"/>
                          <a:cs typeface="Times New Roman" pitchFamily="18" charset="0"/>
                        </a:rPr>
                        <a:t>最小值</a:t>
                      </a:r>
                    </a:p>
                  </a:txBody>
                  <a:tcPr marT="45732" marB="45732"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CFFCC"/>
                    </a:solidFill>
                  </a:tcPr>
                </a:tc>
              </a:tr>
              <a:tr h="396346">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1</a:t>
                      </a:r>
                      <a:r>
                        <a:rPr kumimoji="0" lang="zh-CN" altLang="en-GB" sz="2000" b="1" i="0" u="none" strike="noStrike" cap="none" normalizeH="0" baseline="0" smtClean="0">
                          <a:ln>
                            <a:noFill/>
                          </a:ln>
                          <a:solidFill>
                            <a:schemeClr val="tx1"/>
                          </a:solidFill>
                          <a:effectLst/>
                          <a:latin typeface="Arial" charset="0"/>
                          <a:ea typeface="宋体" pitchFamily="2" charset="-122"/>
                          <a:cs typeface="Times New Roman" pitchFamily="18" charset="0"/>
                        </a:rPr>
                        <a:t>～</a:t>
                      </a:r>
                      <a:r>
                        <a:rPr kumimoji="0" lang="en-GB"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4</a:t>
                      </a:r>
                    </a:p>
                  </a:txBody>
                  <a:tcPr marT="45732" marB="45732"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3</a:t>
                      </a:r>
                    </a:p>
                  </a:txBody>
                  <a:tcPr marT="45732" marB="45732"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396346">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5</a:t>
                      </a:r>
                      <a:r>
                        <a:rPr kumimoji="0" lang="zh-CN" altLang="en-GB" sz="2000" b="1" i="0" u="none" strike="noStrike" cap="none" normalizeH="0" baseline="0" smtClean="0">
                          <a:ln>
                            <a:noFill/>
                          </a:ln>
                          <a:solidFill>
                            <a:schemeClr val="tx1"/>
                          </a:solidFill>
                          <a:effectLst/>
                          <a:latin typeface="Arial" charset="0"/>
                          <a:ea typeface="宋体" pitchFamily="2" charset="-122"/>
                          <a:cs typeface="Times New Roman" pitchFamily="18" charset="0"/>
                        </a:rPr>
                        <a:t>～</a:t>
                      </a:r>
                      <a:r>
                        <a:rPr kumimoji="0" lang="en-GB"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11</a:t>
                      </a:r>
                    </a:p>
                  </a:txBody>
                  <a:tcPr marT="45732" marB="45732"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4</a:t>
                      </a:r>
                    </a:p>
                  </a:txBody>
                  <a:tcPr marT="45732" marB="45732"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396346">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12</a:t>
                      </a:r>
                      <a:r>
                        <a:rPr kumimoji="0" lang="zh-CN" altLang="en-GB" sz="2000" b="1" i="0" u="none" strike="noStrike" cap="none" normalizeH="0" baseline="0" smtClean="0">
                          <a:ln>
                            <a:noFill/>
                          </a:ln>
                          <a:solidFill>
                            <a:schemeClr val="tx1"/>
                          </a:solidFill>
                          <a:effectLst/>
                          <a:latin typeface="Arial" charset="0"/>
                          <a:ea typeface="宋体" pitchFamily="2" charset="-122"/>
                          <a:cs typeface="Times New Roman" pitchFamily="18" charset="0"/>
                        </a:rPr>
                        <a:t>～</a:t>
                      </a:r>
                      <a:r>
                        <a:rPr kumimoji="0" lang="en-GB"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26</a:t>
                      </a:r>
                    </a:p>
                  </a:txBody>
                  <a:tcPr marT="45732" marB="45732"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5</a:t>
                      </a:r>
                    </a:p>
                  </a:txBody>
                  <a:tcPr marT="45732" marB="45732"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396346">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27</a:t>
                      </a:r>
                      <a:r>
                        <a:rPr kumimoji="0" lang="zh-CN" altLang="en-GB" sz="2000" b="1" i="0" u="none" strike="noStrike" cap="none" normalizeH="0" baseline="0" smtClean="0">
                          <a:ln>
                            <a:noFill/>
                          </a:ln>
                          <a:solidFill>
                            <a:schemeClr val="tx1"/>
                          </a:solidFill>
                          <a:effectLst/>
                          <a:latin typeface="Arial" charset="0"/>
                          <a:ea typeface="宋体" pitchFamily="2" charset="-122"/>
                          <a:cs typeface="Times New Roman" pitchFamily="18" charset="0"/>
                        </a:rPr>
                        <a:t>～</a:t>
                      </a:r>
                      <a:r>
                        <a:rPr kumimoji="0" lang="en-GB"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57</a:t>
                      </a:r>
                    </a:p>
                  </a:txBody>
                  <a:tcPr marT="45732" marB="45732"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6</a:t>
                      </a:r>
                    </a:p>
                  </a:txBody>
                  <a:tcPr marT="45732" marB="45732"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396346">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58</a:t>
                      </a:r>
                      <a:r>
                        <a:rPr kumimoji="0" lang="zh-CN" altLang="en-GB" sz="2000" b="1" i="0" u="none" strike="noStrike" cap="none" normalizeH="0" baseline="0" smtClean="0">
                          <a:ln>
                            <a:noFill/>
                          </a:ln>
                          <a:solidFill>
                            <a:schemeClr val="tx1"/>
                          </a:solidFill>
                          <a:effectLst/>
                          <a:latin typeface="Arial" charset="0"/>
                          <a:ea typeface="宋体" pitchFamily="2" charset="-122"/>
                          <a:cs typeface="Times New Roman" pitchFamily="18" charset="0"/>
                        </a:rPr>
                        <a:t>～</a:t>
                      </a:r>
                      <a:r>
                        <a:rPr kumimoji="0" lang="en-GB"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120</a:t>
                      </a:r>
                    </a:p>
                  </a:txBody>
                  <a:tcPr marT="45732" marB="45732"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rPr>
                        <a:t>7</a:t>
                      </a:r>
                    </a:p>
                  </a:txBody>
                  <a:tcPr marT="45732" marB="45732"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CFFCC"/>
                    </a:solidFill>
                  </a:tcPr>
                </a:tc>
              </a:tr>
            </a:tbl>
          </a:graphicData>
        </a:graphic>
      </p:graphicFrame>
      <p:pic>
        <p:nvPicPr>
          <p:cNvPr id="281627" name="Picture 27"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6804025" y="5734050"/>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281604"/>
                                        </p:tgtEl>
                                        <p:attrNameLst>
                                          <p:attrName>style.visibility</p:attrName>
                                        </p:attrNameLst>
                                      </p:cBhvr>
                                      <p:to>
                                        <p:strVal val="visible"/>
                                      </p:to>
                                    </p:set>
                                    <p:anim to="" calcmode="lin" valueType="num">
                                      <p:cBhvr>
                                        <p:cTn id="7" dur="1" fill="hold"/>
                                        <p:tgtEl>
                                          <p:spTgt spid="281604"/>
                                        </p:tgtEl>
                                        <p:attrNameLst>
                                          <p:attrName/>
                                        </p:attrNameLst>
                                      </p:cBhvr>
                                    </p:anim>
                                  </p:childTnLst>
                                </p:cTn>
                              </p:par>
                            </p:childTnLst>
                          </p:cTn>
                        </p:par>
                        <p:par>
                          <p:cTn id="8" fill="hold" nodeType="afterGroup">
                            <p:stCondLst>
                              <p:cond delay="0"/>
                            </p:stCondLst>
                            <p:childTnLst>
                              <p:par>
                                <p:cTn id="9" presetID="2" presetClass="entr" presetSubtype="4" fill="hold" nodeType="afterEffect">
                                  <p:stCondLst>
                                    <p:cond delay="0"/>
                                  </p:stCondLst>
                                  <p:childTnLst>
                                    <p:set>
                                      <p:cBhvr>
                                        <p:cTn id="10" dur="1" fill="hold">
                                          <p:stCondLst>
                                            <p:cond delay="0"/>
                                          </p:stCondLst>
                                        </p:cTn>
                                        <p:tgtEl>
                                          <p:spTgt spid="281627"/>
                                        </p:tgtEl>
                                        <p:attrNameLst>
                                          <p:attrName>style.visibility</p:attrName>
                                        </p:attrNameLst>
                                      </p:cBhvr>
                                      <p:to>
                                        <p:strVal val="visible"/>
                                      </p:to>
                                    </p:set>
                                    <p:anim calcmode="lin" valueType="num">
                                      <p:cBhvr additive="base">
                                        <p:cTn id="11" dur="500" fill="hold"/>
                                        <p:tgtEl>
                                          <p:spTgt spid="281627"/>
                                        </p:tgtEl>
                                        <p:attrNameLst>
                                          <p:attrName>ppt_x</p:attrName>
                                        </p:attrNameLst>
                                      </p:cBhvr>
                                      <p:tavLst>
                                        <p:tav tm="0">
                                          <p:val>
                                            <p:strVal val="#ppt_x"/>
                                          </p:val>
                                        </p:tav>
                                        <p:tav tm="100000">
                                          <p:val>
                                            <p:strVal val="#ppt_x"/>
                                          </p:val>
                                        </p:tav>
                                      </p:tavLst>
                                    </p:anim>
                                    <p:anim calcmode="lin" valueType="num">
                                      <p:cBhvr additive="base">
                                        <p:cTn id="12" dur="500" fill="hold"/>
                                        <p:tgtEl>
                                          <p:spTgt spid="2816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5"/>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0E59D3E0-6B06-4E44-98B6-1B0C5E9AD0EA}"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116</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15715" name="Rectangle 2"/>
          <p:cNvSpPr>
            <a:spLocks noGrp="1" noChangeArrowheads="1"/>
          </p:cNvSpPr>
          <p:nvPr>
            <p:ph type="title"/>
          </p:nvPr>
        </p:nvSpPr>
        <p:spPr/>
        <p:txBody>
          <a:bodyPr/>
          <a:lstStyle/>
          <a:p>
            <a:pPr eaLnBrk="1" hangingPunct="1"/>
            <a:r>
              <a:rPr lang="zh-CN" altLang="en-US" smtClean="0"/>
              <a:t>（</a:t>
            </a:r>
            <a:r>
              <a:rPr lang="en-US" altLang="zh-CN" smtClean="0"/>
              <a:t>2</a:t>
            </a:r>
            <a:r>
              <a:rPr lang="zh-CN" altLang="en-US" smtClean="0"/>
              <a:t>）确定有效信息和校验位的位置</a:t>
            </a:r>
          </a:p>
        </p:txBody>
      </p:sp>
      <p:sp>
        <p:nvSpPr>
          <p:cNvPr id="115716" name="Rectangle 3"/>
          <p:cNvSpPr>
            <a:spLocks noGrp="1" noChangeArrowheads="1"/>
          </p:cNvSpPr>
          <p:nvPr>
            <p:ph type="body" sz="half" idx="1"/>
          </p:nvPr>
        </p:nvSpPr>
        <p:spPr>
          <a:xfrm>
            <a:off x="457200" y="1076325"/>
            <a:ext cx="7786688" cy="3792538"/>
          </a:xfrm>
        </p:spPr>
        <p:txBody>
          <a:bodyPr/>
          <a:lstStyle/>
          <a:p>
            <a:pPr marL="533400" indent="-533400" eaLnBrk="1" hangingPunct="1">
              <a:lnSpc>
                <a:spcPct val="110000"/>
              </a:lnSpc>
            </a:pPr>
            <a:r>
              <a:rPr lang="zh-CN" altLang="en-US" sz="2400" smtClean="0"/>
              <a:t>假设</a:t>
            </a:r>
            <a:r>
              <a:rPr lang="en-US" altLang="zh-CN" sz="2400" smtClean="0">
                <a:solidFill>
                  <a:srgbClr val="CC0000"/>
                </a:solidFill>
              </a:rPr>
              <a:t>k</a:t>
            </a:r>
            <a:r>
              <a:rPr lang="zh-CN" altLang="en-US" sz="2400" smtClean="0">
                <a:solidFill>
                  <a:srgbClr val="CC0000"/>
                </a:solidFill>
              </a:rPr>
              <a:t>位有效信息</a:t>
            </a:r>
            <a:r>
              <a:rPr lang="zh-CN" altLang="en-US" sz="2400" smtClean="0"/>
              <a:t>从高到低为</a:t>
            </a:r>
            <a:r>
              <a:rPr lang="en-US" altLang="zh-CN" sz="2400" smtClean="0">
                <a:solidFill>
                  <a:srgbClr val="CC0000"/>
                </a:solidFill>
              </a:rPr>
              <a:t>D</a:t>
            </a:r>
            <a:r>
              <a:rPr lang="en-US" altLang="zh-CN" sz="2400" baseline="-25000" smtClean="0">
                <a:solidFill>
                  <a:srgbClr val="CC0000"/>
                </a:solidFill>
              </a:rPr>
              <a:t>k</a:t>
            </a:r>
            <a:r>
              <a:rPr lang="en-US" altLang="zh-CN" sz="2400" smtClean="0">
                <a:solidFill>
                  <a:srgbClr val="CC0000"/>
                </a:solidFill>
              </a:rPr>
              <a:t> D</a:t>
            </a:r>
            <a:r>
              <a:rPr lang="en-US" altLang="zh-CN" sz="2400" baseline="-25000" smtClean="0">
                <a:solidFill>
                  <a:srgbClr val="CC0000"/>
                </a:solidFill>
              </a:rPr>
              <a:t>k-1</a:t>
            </a:r>
            <a:r>
              <a:rPr lang="en-US" altLang="zh-CN" sz="2400" smtClean="0">
                <a:solidFill>
                  <a:srgbClr val="CC0000"/>
                </a:solidFill>
              </a:rPr>
              <a:t> </a:t>
            </a:r>
            <a:r>
              <a:rPr lang="en-US" altLang="zh-CN" sz="2400" smtClean="0">
                <a:solidFill>
                  <a:srgbClr val="CC0000"/>
                </a:solidFill>
                <a:latin typeface="Arial" panose="020B0604020202020204" pitchFamily="34" charset="0"/>
              </a:rPr>
              <a:t>…</a:t>
            </a:r>
            <a:r>
              <a:rPr lang="en-US" altLang="zh-CN" sz="2400" smtClean="0">
                <a:solidFill>
                  <a:srgbClr val="CC0000"/>
                </a:solidFill>
              </a:rPr>
              <a:t>D</a:t>
            </a:r>
            <a:r>
              <a:rPr lang="en-US" altLang="zh-CN" sz="2400" baseline="-25000" smtClean="0">
                <a:solidFill>
                  <a:srgbClr val="CC0000"/>
                </a:solidFill>
              </a:rPr>
              <a:t>2</a:t>
            </a:r>
            <a:r>
              <a:rPr lang="en-US" altLang="zh-CN" sz="2400" smtClean="0">
                <a:solidFill>
                  <a:srgbClr val="CC0000"/>
                </a:solidFill>
              </a:rPr>
              <a:t> D</a:t>
            </a:r>
            <a:r>
              <a:rPr lang="en-US" altLang="zh-CN" sz="2400" baseline="-25000" smtClean="0">
                <a:solidFill>
                  <a:srgbClr val="CC0000"/>
                </a:solidFill>
              </a:rPr>
              <a:t>1</a:t>
            </a:r>
            <a:endParaRPr lang="en-US" altLang="zh-CN" sz="2400" smtClean="0">
              <a:solidFill>
                <a:srgbClr val="CC0000"/>
              </a:solidFill>
            </a:endParaRPr>
          </a:p>
          <a:p>
            <a:pPr marL="533400" indent="-533400" eaLnBrk="1" hangingPunct="1">
              <a:lnSpc>
                <a:spcPct val="110000"/>
              </a:lnSpc>
            </a:pPr>
            <a:r>
              <a:rPr lang="zh-CN" altLang="en-US" sz="2400" smtClean="0"/>
              <a:t>添加的</a:t>
            </a:r>
            <a:r>
              <a:rPr lang="en-US" altLang="zh-CN" sz="2400" smtClean="0">
                <a:solidFill>
                  <a:srgbClr val="CC0000"/>
                </a:solidFill>
              </a:rPr>
              <a:t>r</a:t>
            </a:r>
            <a:r>
              <a:rPr lang="zh-CN" altLang="en-US" sz="2400" smtClean="0">
                <a:solidFill>
                  <a:srgbClr val="CC0000"/>
                </a:solidFill>
              </a:rPr>
              <a:t>位校验位</a:t>
            </a:r>
            <a:r>
              <a:rPr lang="zh-CN" altLang="en-US" sz="2400" smtClean="0"/>
              <a:t>为</a:t>
            </a:r>
            <a:r>
              <a:rPr lang="en-US" altLang="zh-CN" sz="2400" smtClean="0">
                <a:solidFill>
                  <a:srgbClr val="CC0000"/>
                </a:solidFill>
              </a:rPr>
              <a:t>P</a:t>
            </a:r>
            <a:r>
              <a:rPr lang="en-US" altLang="zh-CN" sz="2400" baseline="-25000" smtClean="0">
                <a:solidFill>
                  <a:srgbClr val="CC0000"/>
                </a:solidFill>
              </a:rPr>
              <a:t>r</a:t>
            </a:r>
            <a:r>
              <a:rPr lang="en-US" altLang="zh-CN" sz="2400" smtClean="0">
                <a:solidFill>
                  <a:srgbClr val="CC0000"/>
                </a:solidFill>
              </a:rPr>
              <a:t> P</a:t>
            </a:r>
            <a:r>
              <a:rPr lang="en-US" altLang="zh-CN" sz="2400" baseline="-25000" smtClean="0">
                <a:solidFill>
                  <a:srgbClr val="CC0000"/>
                </a:solidFill>
              </a:rPr>
              <a:t>r-1</a:t>
            </a:r>
            <a:r>
              <a:rPr lang="en-US" altLang="zh-CN" sz="2400" smtClean="0">
                <a:solidFill>
                  <a:srgbClr val="CC0000"/>
                </a:solidFill>
              </a:rPr>
              <a:t> </a:t>
            </a:r>
            <a:r>
              <a:rPr lang="en-US" altLang="zh-CN" sz="2400" smtClean="0">
                <a:solidFill>
                  <a:srgbClr val="CC0000"/>
                </a:solidFill>
                <a:latin typeface="Arial" panose="020B0604020202020204" pitchFamily="34" charset="0"/>
              </a:rPr>
              <a:t>…</a:t>
            </a:r>
            <a:r>
              <a:rPr lang="en-US" altLang="zh-CN" sz="2400" smtClean="0">
                <a:solidFill>
                  <a:srgbClr val="CC0000"/>
                </a:solidFill>
              </a:rPr>
              <a:t>P</a:t>
            </a:r>
            <a:r>
              <a:rPr lang="en-US" altLang="zh-CN" sz="2400" baseline="-25000" smtClean="0">
                <a:solidFill>
                  <a:srgbClr val="CC0000"/>
                </a:solidFill>
              </a:rPr>
              <a:t>2</a:t>
            </a:r>
            <a:r>
              <a:rPr lang="en-US" altLang="zh-CN" sz="2400" smtClean="0">
                <a:solidFill>
                  <a:srgbClr val="CC0000"/>
                </a:solidFill>
              </a:rPr>
              <a:t> P</a:t>
            </a:r>
            <a:r>
              <a:rPr lang="en-US" altLang="zh-CN" sz="2400" baseline="-25000" smtClean="0">
                <a:solidFill>
                  <a:srgbClr val="CC0000"/>
                </a:solidFill>
              </a:rPr>
              <a:t>1</a:t>
            </a:r>
            <a:endParaRPr lang="en-US" altLang="zh-CN" sz="2400" smtClean="0">
              <a:solidFill>
                <a:srgbClr val="CC0000"/>
              </a:solidFill>
            </a:endParaRPr>
          </a:p>
          <a:p>
            <a:pPr marL="533400" indent="-533400" eaLnBrk="1" hangingPunct="1">
              <a:lnSpc>
                <a:spcPct val="110000"/>
              </a:lnSpc>
            </a:pPr>
            <a:r>
              <a:rPr lang="zh-CN" altLang="en-US" sz="2400" smtClean="0"/>
              <a:t>它们构成</a:t>
            </a:r>
            <a:r>
              <a:rPr lang="en-US" altLang="zh-CN" sz="2400" smtClean="0">
                <a:solidFill>
                  <a:srgbClr val="CC0000"/>
                </a:solidFill>
              </a:rPr>
              <a:t>n=k+r</a:t>
            </a:r>
            <a:r>
              <a:rPr lang="zh-CN" altLang="en-US" sz="2400" smtClean="0">
                <a:solidFill>
                  <a:srgbClr val="CC0000"/>
                </a:solidFill>
              </a:rPr>
              <a:t>位的海明码</a:t>
            </a:r>
            <a:r>
              <a:rPr lang="zh-CN" altLang="en-US" sz="2400" smtClean="0"/>
              <a:t>为</a:t>
            </a:r>
            <a:r>
              <a:rPr lang="en-US" altLang="zh-CN" sz="2400" smtClean="0">
                <a:solidFill>
                  <a:srgbClr val="CC0000"/>
                </a:solidFill>
              </a:rPr>
              <a:t>H</a:t>
            </a:r>
            <a:r>
              <a:rPr lang="en-US" altLang="zh-CN" sz="2400" baseline="-25000" smtClean="0">
                <a:solidFill>
                  <a:srgbClr val="CC0000"/>
                </a:solidFill>
              </a:rPr>
              <a:t>n</a:t>
            </a:r>
            <a:r>
              <a:rPr lang="en-US" altLang="zh-CN" sz="2400" smtClean="0">
                <a:solidFill>
                  <a:srgbClr val="CC0000"/>
                </a:solidFill>
              </a:rPr>
              <a:t> H</a:t>
            </a:r>
            <a:r>
              <a:rPr lang="en-US" altLang="zh-CN" sz="2400" baseline="-25000" smtClean="0">
                <a:solidFill>
                  <a:srgbClr val="CC0000"/>
                </a:solidFill>
              </a:rPr>
              <a:t>n-1</a:t>
            </a:r>
            <a:r>
              <a:rPr lang="en-US" altLang="zh-CN" sz="2400" smtClean="0">
                <a:solidFill>
                  <a:srgbClr val="CC0000"/>
                </a:solidFill>
              </a:rPr>
              <a:t> </a:t>
            </a:r>
            <a:r>
              <a:rPr lang="en-US" altLang="zh-CN" sz="2400" smtClean="0">
                <a:solidFill>
                  <a:srgbClr val="CC0000"/>
                </a:solidFill>
                <a:latin typeface="Arial" panose="020B0604020202020204" pitchFamily="34" charset="0"/>
              </a:rPr>
              <a:t>…</a:t>
            </a:r>
            <a:r>
              <a:rPr lang="en-US" altLang="zh-CN" sz="2400" smtClean="0">
                <a:solidFill>
                  <a:srgbClr val="CC0000"/>
                </a:solidFill>
              </a:rPr>
              <a:t>H</a:t>
            </a:r>
            <a:r>
              <a:rPr lang="en-US" altLang="zh-CN" sz="2400" baseline="-25000" smtClean="0">
                <a:solidFill>
                  <a:srgbClr val="CC0000"/>
                </a:solidFill>
              </a:rPr>
              <a:t>2</a:t>
            </a:r>
            <a:r>
              <a:rPr lang="en-US" altLang="zh-CN" sz="2400" smtClean="0">
                <a:solidFill>
                  <a:srgbClr val="CC0000"/>
                </a:solidFill>
              </a:rPr>
              <a:t> H</a:t>
            </a:r>
            <a:r>
              <a:rPr lang="en-US" altLang="zh-CN" sz="2400" baseline="-25000" smtClean="0">
                <a:solidFill>
                  <a:srgbClr val="CC0000"/>
                </a:solidFill>
              </a:rPr>
              <a:t>1</a:t>
            </a:r>
            <a:r>
              <a:rPr lang="en-US" altLang="zh-CN" sz="2400" smtClean="0"/>
              <a:t> </a:t>
            </a:r>
          </a:p>
          <a:p>
            <a:pPr marL="533400" indent="-533400" eaLnBrk="1" hangingPunct="1">
              <a:lnSpc>
                <a:spcPct val="110000"/>
              </a:lnSpc>
            </a:pPr>
            <a:r>
              <a:rPr lang="en-US" altLang="zh-CN" sz="2400" smtClean="0"/>
              <a:t>H</a:t>
            </a:r>
            <a:r>
              <a:rPr lang="zh-CN" altLang="en-US" sz="2400" smtClean="0"/>
              <a:t>的下标被称为</a:t>
            </a:r>
            <a:r>
              <a:rPr lang="zh-CN" altLang="en-US" sz="2400" smtClean="0">
                <a:solidFill>
                  <a:srgbClr val="CC0000"/>
                </a:solidFill>
              </a:rPr>
              <a:t>海明位号</a:t>
            </a:r>
            <a:r>
              <a:rPr lang="zh-CN" altLang="en-US" sz="2400" smtClean="0"/>
              <a:t>，则第</a:t>
            </a:r>
            <a:r>
              <a:rPr lang="en-US" altLang="zh-CN" sz="2400" smtClean="0"/>
              <a:t>i</a:t>
            </a:r>
            <a:r>
              <a:rPr lang="zh-CN" altLang="en-US" sz="2400" smtClean="0"/>
              <a:t>位的校验位</a:t>
            </a:r>
            <a:r>
              <a:rPr lang="en-US" altLang="zh-CN" sz="2400" smtClean="0"/>
              <a:t>P</a:t>
            </a:r>
            <a:r>
              <a:rPr lang="en-US" altLang="zh-CN" sz="2400" baseline="-25000" smtClean="0"/>
              <a:t>i</a:t>
            </a:r>
            <a:r>
              <a:rPr lang="zh-CN" altLang="en-US" sz="2400" smtClean="0"/>
              <a:t>必须位于位号为</a:t>
            </a:r>
            <a:r>
              <a:rPr lang="en-US" altLang="zh-CN" sz="2400" smtClean="0"/>
              <a:t>2</a:t>
            </a:r>
            <a:r>
              <a:rPr lang="en-US" altLang="zh-CN" sz="2400" baseline="30000" smtClean="0"/>
              <a:t>i-1</a:t>
            </a:r>
            <a:r>
              <a:rPr lang="zh-CN" altLang="en-US" sz="2400" smtClean="0"/>
              <a:t>的位置，即：</a:t>
            </a:r>
          </a:p>
          <a:p>
            <a:pPr marL="533400" indent="-533400" eaLnBrk="1" hangingPunct="1">
              <a:lnSpc>
                <a:spcPct val="110000"/>
              </a:lnSpc>
            </a:pPr>
            <a:r>
              <a:rPr lang="zh-CN" altLang="en-US" sz="2400" smtClean="0"/>
              <a:t>   </a:t>
            </a:r>
            <a:r>
              <a:rPr lang="en-US" altLang="zh-CN" sz="2400" smtClean="0"/>
              <a:t>Pi=Hj</a:t>
            </a:r>
            <a:r>
              <a:rPr lang="zh-CN" altLang="en-US" sz="2400" smtClean="0"/>
              <a:t>，</a:t>
            </a:r>
            <a:r>
              <a:rPr lang="en-US" altLang="zh-CN" sz="2400" smtClean="0"/>
              <a:t>j=2</a:t>
            </a:r>
            <a:r>
              <a:rPr lang="en-US" altLang="zh-CN" sz="2400" baseline="30000" smtClean="0"/>
              <a:t>i-1</a:t>
            </a:r>
            <a:r>
              <a:rPr lang="en-US" altLang="zh-CN" sz="2400" smtClean="0"/>
              <a:t> </a:t>
            </a:r>
            <a:r>
              <a:rPr lang="zh-CN" altLang="en-US" sz="2400" smtClean="0"/>
              <a:t>，其中，</a:t>
            </a:r>
            <a:r>
              <a:rPr lang="en-US" altLang="zh-CN" sz="2400" smtClean="0"/>
              <a:t>i=1</a:t>
            </a:r>
            <a:r>
              <a:rPr lang="zh-CN" altLang="en-US" sz="2400" smtClean="0"/>
              <a:t>，</a:t>
            </a:r>
            <a:r>
              <a:rPr lang="en-US" altLang="zh-CN" sz="2400" smtClean="0"/>
              <a:t>2</a:t>
            </a:r>
            <a:r>
              <a:rPr lang="zh-CN" altLang="en-US" sz="2400" smtClean="0"/>
              <a:t>，</a:t>
            </a:r>
            <a:r>
              <a:rPr lang="en-US" altLang="zh-CN" sz="2400" smtClean="0">
                <a:latin typeface="Arial" panose="020B0604020202020204" pitchFamily="34" charset="0"/>
              </a:rPr>
              <a:t>…</a:t>
            </a:r>
            <a:r>
              <a:rPr lang="zh-CN" altLang="en-US" sz="2400" smtClean="0"/>
              <a:t>，</a:t>
            </a:r>
            <a:r>
              <a:rPr lang="en-US" altLang="zh-CN" sz="2400" smtClean="0"/>
              <a:t>r</a:t>
            </a:r>
            <a:r>
              <a:rPr lang="zh-CN" altLang="en-US" sz="2400" smtClean="0"/>
              <a:t>；</a:t>
            </a:r>
          </a:p>
          <a:p>
            <a:pPr marL="533400" indent="-533400" eaLnBrk="1" hangingPunct="1">
              <a:lnSpc>
                <a:spcPct val="110000"/>
              </a:lnSpc>
            </a:pPr>
            <a:r>
              <a:rPr lang="zh-CN" altLang="en-US" sz="2400" smtClean="0"/>
              <a:t>有效信息则在其余的海明码位置上顺序排列。</a:t>
            </a:r>
          </a:p>
          <a:p>
            <a:pPr marL="533400" indent="-533400" eaLnBrk="1" hangingPunct="1">
              <a:lnSpc>
                <a:spcPct val="110000"/>
              </a:lnSpc>
            </a:pPr>
            <a:r>
              <a:rPr lang="zh-CN" altLang="en-US" sz="2400" smtClean="0">
                <a:solidFill>
                  <a:srgbClr val="CC0000"/>
                </a:solidFill>
              </a:rPr>
              <a:t>例如：</a:t>
            </a:r>
            <a:r>
              <a:rPr lang="en-US" altLang="zh-CN" sz="2400" smtClean="0"/>
              <a:t>k=8</a:t>
            </a:r>
            <a:r>
              <a:rPr lang="zh-CN" altLang="en-US" sz="2400" smtClean="0"/>
              <a:t>，则</a:t>
            </a:r>
            <a:r>
              <a:rPr lang="en-US" altLang="zh-CN" sz="2400" smtClean="0"/>
              <a:t>r=</a:t>
            </a:r>
            <a:r>
              <a:rPr lang="zh-CN" altLang="en-US" sz="2400" smtClean="0"/>
              <a:t>？其海明码的排列？ </a:t>
            </a:r>
          </a:p>
        </p:txBody>
      </p:sp>
      <p:graphicFrame>
        <p:nvGraphicFramePr>
          <p:cNvPr id="282628" name="Group 4"/>
          <p:cNvGraphicFramePr>
            <a:graphicFrameLocks noGrp="1"/>
          </p:cNvGraphicFramePr>
          <p:nvPr>
            <p:ph sz="half" idx="2"/>
          </p:nvPr>
        </p:nvGraphicFramePr>
        <p:xfrm>
          <a:off x="179388" y="5084763"/>
          <a:ext cx="8785225" cy="908050"/>
        </p:xfrm>
        <a:graphic>
          <a:graphicData uri="http://schemas.openxmlformats.org/drawingml/2006/table">
            <a:tbl>
              <a:tblPr/>
              <a:tblGrid>
                <a:gridCol w="733425"/>
                <a:gridCol w="731837"/>
                <a:gridCol w="728663"/>
                <a:gridCol w="733425"/>
                <a:gridCol w="731837"/>
                <a:gridCol w="735013"/>
                <a:gridCol w="731837"/>
                <a:gridCol w="731838"/>
                <a:gridCol w="733425"/>
                <a:gridCol w="730250"/>
                <a:gridCol w="730250"/>
                <a:gridCol w="733425"/>
              </a:tblGrid>
              <a:tr h="433388">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12</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cap="flat">
                      <a:noFill/>
                    </a:lnL>
                    <a:lnR>
                      <a:noFill/>
                    </a:lnR>
                    <a:lnT cap="flat">
                      <a:noFill/>
                    </a:lnT>
                    <a:lnB>
                      <a:noFill/>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11</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a:noFill/>
                    </a:lnL>
                    <a:lnR>
                      <a:noFill/>
                    </a:lnR>
                    <a:lnT cap="flat">
                      <a:noFill/>
                    </a:lnT>
                    <a:lnB>
                      <a:noFill/>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10</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a:noFill/>
                    </a:lnL>
                    <a:lnR>
                      <a:noFill/>
                    </a:lnR>
                    <a:lnT cap="flat">
                      <a:noFill/>
                    </a:lnT>
                    <a:lnB>
                      <a:noFill/>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9</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a:noFill/>
                    </a:lnL>
                    <a:lnR>
                      <a:noFill/>
                    </a:lnR>
                    <a:lnT cap="flat">
                      <a:noFill/>
                    </a:lnT>
                    <a:lnB>
                      <a:noFill/>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8</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a:noFill/>
                    </a:lnL>
                    <a:lnR>
                      <a:noFill/>
                    </a:lnR>
                    <a:lnT cap="flat">
                      <a:noFill/>
                    </a:lnT>
                    <a:lnB>
                      <a:noFill/>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7</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a:noFill/>
                    </a:lnL>
                    <a:lnR>
                      <a:noFill/>
                    </a:lnR>
                    <a:lnT cap="flat">
                      <a:noFill/>
                    </a:lnT>
                    <a:lnB>
                      <a:noFill/>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a:noFill/>
                    </a:lnL>
                    <a:lnR>
                      <a:noFill/>
                    </a:lnR>
                    <a:lnT cap="flat">
                      <a:noFill/>
                    </a:lnT>
                    <a:lnB>
                      <a:noFill/>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a:noFill/>
                    </a:lnL>
                    <a:lnR>
                      <a:noFill/>
                    </a:lnR>
                    <a:lnT cap="flat">
                      <a:noFill/>
                    </a:lnT>
                    <a:lnB>
                      <a:noFill/>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a:noFill/>
                    </a:lnL>
                    <a:lnR>
                      <a:noFill/>
                    </a:lnR>
                    <a:lnT cap="flat">
                      <a:noFill/>
                    </a:lnT>
                    <a:lnB>
                      <a:noFill/>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a:noFill/>
                    </a:lnL>
                    <a:lnR>
                      <a:noFill/>
                    </a:lnR>
                    <a:lnT cap="flat">
                      <a:noFill/>
                    </a:lnT>
                    <a:lnB>
                      <a:noFill/>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a:noFill/>
                    </a:lnL>
                    <a:lnR>
                      <a:noFill/>
                    </a:lnR>
                    <a:lnT cap="flat">
                      <a:noFill/>
                    </a:lnT>
                    <a:lnB>
                      <a:noFill/>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a:noFill/>
                    </a:lnL>
                    <a:lnR cap="flat">
                      <a:noFill/>
                    </a:lnR>
                    <a:lnT cap="flat">
                      <a:noFill/>
                    </a:lnT>
                    <a:lnB>
                      <a:noFill/>
                    </a:lnB>
                    <a:lnTlToBr>
                      <a:noFill/>
                    </a:lnTlToBr>
                    <a:lnBlToTr>
                      <a:noFill/>
                    </a:lnBlToTr>
                    <a:solidFill>
                      <a:srgbClr val="FF99CC"/>
                    </a:solidFill>
                  </a:tcPr>
                </a:tc>
              </a:tr>
              <a:tr h="474662">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8</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cap="flat">
                      <a:noFill/>
                    </a:lnL>
                    <a:lnR>
                      <a:noFill/>
                    </a:lnR>
                    <a:lnT>
                      <a:noFill/>
                    </a:lnT>
                    <a:lnB cap="flat">
                      <a:noFill/>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7</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a:noFill/>
                    </a:lnL>
                    <a:lnR>
                      <a:noFill/>
                    </a:lnR>
                    <a:lnT>
                      <a:noFill/>
                    </a:lnT>
                    <a:lnB cap="flat">
                      <a:noFill/>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a:noFill/>
                    </a:lnL>
                    <a:lnR>
                      <a:noFill/>
                    </a:lnR>
                    <a:lnT>
                      <a:noFill/>
                    </a:lnT>
                    <a:lnB cap="flat">
                      <a:noFill/>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a:noFill/>
                    </a:lnL>
                    <a:lnR>
                      <a:noFill/>
                    </a:lnR>
                    <a:lnT>
                      <a:noFill/>
                    </a:lnT>
                    <a:lnB cap="flat">
                      <a:noFill/>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a:noFill/>
                    </a:lnL>
                    <a:lnR>
                      <a:noFill/>
                    </a:lnR>
                    <a:lnT>
                      <a:noFill/>
                    </a:lnT>
                    <a:lnB cap="flat">
                      <a:noFill/>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a:noFill/>
                    </a:lnL>
                    <a:lnR>
                      <a:noFill/>
                    </a:lnR>
                    <a:lnT>
                      <a:noFill/>
                    </a:lnT>
                    <a:lnB cap="flat">
                      <a:noFill/>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a:noFill/>
                    </a:lnL>
                    <a:lnR>
                      <a:noFill/>
                    </a:lnR>
                    <a:lnT>
                      <a:noFill/>
                    </a:lnT>
                    <a:lnB cap="flat">
                      <a:noFill/>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a:noFill/>
                    </a:lnL>
                    <a:lnR>
                      <a:noFill/>
                    </a:lnR>
                    <a:lnT>
                      <a:noFill/>
                    </a:lnT>
                    <a:lnB cap="flat">
                      <a:noFill/>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a:noFill/>
                    </a:lnL>
                    <a:lnR>
                      <a:noFill/>
                    </a:lnR>
                    <a:lnT>
                      <a:noFill/>
                    </a:lnT>
                    <a:lnB cap="flat">
                      <a:noFill/>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a:noFill/>
                    </a:lnL>
                    <a:lnR>
                      <a:noFill/>
                    </a:lnR>
                    <a:lnT>
                      <a:noFill/>
                    </a:lnT>
                    <a:lnB cap="flat">
                      <a:noFill/>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a:noFill/>
                    </a:lnL>
                    <a:lnR>
                      <a:noFill/>
                    </a:lnR>
                    <a:lnT>
                      <a:noFill/>
                    </a:lnT>
                    <a:lnB cap="flat">
                      <a:noFill/>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a:noFill/>
                    </a:lnL>
                    <a:lnR cap="flat">
                      <a:noFill/>
                    </a:lnR>
                    <a:lnT>
                      <a:noFill/>
                    </a:lnT>
                    <a:lnB cap="flat">
                      <a:noFill/>
                    </a:lnB>
                    <a:lnTlToBr>
                      <a:noFill/>
                    </a:lnTlToBr>
                    <a:lnBlToTr>
                      <a:noFill/>
                    </a:lnBlToTr>
                    <a:solidFill>
                      <a:srgbClr val="FF99CC"/>
                    </a:solidFill>
                  </a:tcPr>
                </a:tc>
              </a:tr>
            </a:tbl>
          </a:graphicData>
        </a:graphic>
      </p:graphicFrame>
      <p:pic>
        <p:nvPicPr>
          <p:cNvPr id="282657" name="Picture 33"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067175" y="6308725"/>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282628"/>
                                        </p:tgtEl>
                                        <p:attrNameLst>
                                          <p:attrName>style.visibility</p:attrName>
                                        </p:attrNameLst>
                                      </p:cBhvr>
                                      <p:to>
                                        <p:strVal val="visible"/>
                                      </p:to>
                                    </p:set>
                                    <p:anim to="" calcmode="lin" valueType="num">
                                      <p:cBhvr>
                                        <p:cTn id="7" dur="1" fill="hold"/>
                                        <p:tgtEl>
                                          <p:spTgt spid="282628"/>
                                        </p:tgtEl>
                                        <p:attrNameLst>
                                          <p:attrName/>
                                        </p:attrNameLst>
                                      </p:cBhvr>
                                    </p:anim>
                                  </p:childTnLst>
                                </p:cTn>
                              </p:par>
                            </p:childTnLst>
                          </p:cTn>
                        </p:par>
                        <p:par>
                          <p:cTn id="8" fill="hold" nodeType="afterGroup">
                            <p:stCondLst>
                              <p:cond delay="0"/>
                            </p:stCondLst>
                            <p:childTnLst>
                              <p:par>
                                <p:cTn id="9" presetID="2" presetClass="entr" presetSubtype="4" fill="hold" nodeType="afterEffect">
                                  <p:stCondLst>
                                    <p:cond delay="0"/>
                                  </p:stCondLst>
                                  <p:childTnLst>
                                    <p:set>
                                      <p:cBhvr>
                                        <p:cTn id="10" dur="1" fill="hold">
                                          <p:stCondLst>
                                            <p:cond delay="0"/>
                                          </p:stCondLst>
                                        </p:cTn>
                                        <p:tgtEl>
                                          <p:spTgt spid="282657"/>
                                        </p:tgtEl>
                                        <p:attrNameLst>
                                          <p:attrName>style.visibility</p:attrName>
                                        </p:attrNameLst>
                                      </p:cBhvr>
                                      <p:to>
                                        <p:strVal val="visible"/>
                                      </p:to>
                                    </p:set>
                                    <p:anim calcmode="lin" valueType="num">
                                      <p:cBhvr additive="base">
                                        <p:cTn id="11" dur="500" fill="hold"/>
                                        <p:tgtEl>
                                          <p:spTgt spid="282657"/>
                                        </p:tgtEl>
                                        <p:attrNameLst>
                                          <p:attrName>ppt_x</p:attrName>
                                        </p:attrNameLst>
                                      </p:cBhvr>
                                      <p:tavLst>
                                        <p:tav tm="0">
                                          <p:val>
                                            <p:strVal val="#ppt_x"/>
                                          </p:val>
                                        </p:tav>
                                        <p:tav tm="100000">
                                          <p:val>
                                            <p:strVal val="#ppt_x"/>
                                          </p:val>
                                        </p:tav>
                                      </p:tavLst>
                                    </p:anim>
                                    <p:anim calcmode="lin" valueType="num">
                                      <p:cBhvr additive="base">
                                        <p:cTn id="12" dur="500" fill="hold"/>
                                        <p:tgtEl>
                                          <p:spTgt spid="2826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3E39745E-2AC6-41FC-A36A-931FAA89A8CB}"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117</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16739" name="Rectangle 2"/>
          <p:cNvSpPr>
            <a:spLocks noGrp="1" noChangeArrowheads="1"/>
          </p:cNvSpPr>
          <p:nvPr>
            <p:ph type="title"/>
          </p:nvPr>
        </p:nvSpPr>
        <p:spPr/>
        <p:txBody>
          <a:bodyPr/>
          <a:lstStyle/>
          <a:p>
            <a:pPr eaLnBrk="1" hangingPunct="1"/>
            <a:r>
              <a:rPr lang="zh-CN" altLang="en-US" smtClean="0"/>
              <a:t>（</a:t>
            </a:r>
            <a:r>
              <a:rPr lang="en-US" altLang="zh-CN" smtClean="0"/>
              <a:t>3</a:t>
            </a:r>
            <a:r>
              <a:rPr lang="zh-CN" altLang="en-US" smtClean="0"/>
              <a:t>）分组</a:t>
            </a:r>
          </a:p>
        </p:txBody>
      </p:sp>
      <p:sp>
        <p:nvSpPr>
          <p:cNvPr id="116740" name="Rectangle 3"/>
          <p:cNvSpPr>
            <a:spLocks noGrp="1" noChangeArrowheads="1"/>
          </p:cNvSpPr>
          <p:nvPr>
            <p:ph type="body" idx="1"/>
          </p:nvPr>
        </p:nvSpPr>
        <p:spPr>
          <a:xfrm>
            <a:off x="611188" y="1076325"/>
            <a:ext cx="7416800" cy="4513263"/>
          </a:xfrm>
        </p:spPr>
        <p:txBody>
          <a:bodyPr/>
          <a:lstStyle/>
          <a:p>
            <a:pPr marL="533400" indent="-533400" eaLnBrk="1" hangingPunct="1">
              <a:lnSpc>
                <a:spcPct val="120000"/>
              </a:lnSpc>
            </a:pPr>
            <a:r>
              <a:rPr lang="zh-CN" altLang="en-GB" sz="2400" smtClean="0"/>
              <a:t>海明码是分组进行奇偶校验的，每一组通过一个监督表达式来监督有效信息的变化</a:t>
            </a:r>
          </a:p>
          <a:p>
            <a:pPr marL="533400" indent="-533400" eaLnBrk="1" hangingPunct="1">
              <a:lnSpc>
                <a:spcPct val="120000"/>
              </a:lnSpc>
            </a:pPr>
            <a:r>
              <a:rPr lang="zh-CN" altLang="en-GB" sz="2400" smtClean="0"/>
              <a:t>分组必须使得监督表达式得出的指误字能够反映出错位的位号。</a:t>
            </a:r>
          </a:p>
          <a:p>
            <a:pPr marL="533400" indent="-533400" eaLnBrk="1" hangingPunct="1">
              <a:lnSpc>
                <a:spcPct val="120000"/>
              </a:lnSpc>
            </a:pPr>
            <a:r>
              <a:rPr lang="zh-CN" altLang="en-GB" sz="2400" smtClean="0">
                <a:solidFill>
                  <a:srgbClr val="CC0000"/>
                </a:solidFill>
              </a:rPr>
              <a:t>分组的原则</a:t>
            </a:r>
            <a:r>
              <a:rPr lang="zh-CN" altLang="en-GB" sz="2400" smtClean="0"/>
              <a:t>：</a:t>
            </a:r>
          </a:p>
          <a:p>
            <a:pPr marL="914400" lvl="1" indent="-457200" eaLnBrk="1" hangingPunct="1">
              <a:lnSpc>
                <a:spcPct val="120000"/>
              </a:lnSpc>
            </a:pPr>
            <a:r>
              <a:rPr lang="zh-CN" altLang="en-GB" smtClean="0"/>
              <a:t>校验位只参加一组奇偶校验，有效信息则参加至少两组的奇偶校验。</a:t>
            </a:r>
          </a:p>
          <a:p>
            <a:pPr marL="914400" lvl="1" indent="-457200" eaLnBrk="1" hangingPunct="1">
              <a:lnSpc>
                <a:spcPct val="120000"/>
              </a:lnSpc>
            </a:pPr>
            <a:r>
              <a:rPr lang="zh-CN" altLang="en-GB" smtClean="0"/>
              <a:t>若 </a:t>
            </a:r>
            <a:r>
              <a:rPr lang="en-GB" altLang="zh-CN" smtClean="0"/>
              <a:t>D</a:t>
            </a:r>
            <a:r>
              <a:rPr lang="en-GB" altLang="zh-CN" baseline="-25000" smtClean="0"/>
              <a:t>i</a:t>
            </a:r>
            <a:r>
              <a:rPr lang="en-GB" altLang="zh-CN" smtClean="0"/>
              <a:t> = H</a:t>
            </a:r>
            <a:r>
              <a:rPr lang="en-GB" altLang="zh-CN" baseline="-25000" smtClean="0"/>
              <a:t>j</a:t>
            </a:r>
            <a:r>
              <a:rPr lang="en-GB" altLang="zh-CN" smtClean="0"/>
              <a:t> </a:t>
            </a:r>
            <a:r>
              <a:rPr lang="zh-CN" altLang="en-GB" smtClean="0"/>
              <a:t>，则</a:t>
            </a:r>
            <a:r>
              <a:rPr lang="en-GB" altLang="zh-CN" smtClean="0"/>
              <a:t>D</a:t>
            </a:r>
            <a:r>
              <a:rPr lang="en-GB" altLang="zh-CN" baseline="-25000" smtClean="0"/>
              <a:t>i</a:t>
            </a:r>
            <a:r>
              <a:rPr lang="zh-CN" altLang="en-GB" smtClean="0"/>
              <a:t>参加那些位号之和等于</a:t>
            </a:r>
            <a:r>
              <a:rPr lang="en-GB" altLang="zh-CN" smtClean="0"/>
              <a:t>j</a:t>
            </a:r>
            <a:r>
              <a:rPr lang="zh-CN" altLang="en-GB" smtClean="0"/>
              <a:t>的校验位的分组校验。</a:t>
            </a:r>
            <a:endParaRPr lang="zh-CN" altLang="en-US" smtClean="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F3FB52AD-F6DA-43CF-A4F3-9CC06A54CC99}"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118</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17763" name="Rectangle 2"/>
          <p:cNvSpPr>
            <a:spLocks noGrp="1" noChangeArrowheads="1"/>
          </p:cNvSpPr>
          <p:nvPr>
            <p:ph type="title"/>
          </p:nvPr>
        </p:nvSpPr>
        <p:spPr/>
        <p:txBody>
          <a:bodyPr/>
          <a:lstStyle/>
          <a:p>
            <a:pPr eaLnBrk="1" hangingPunct="1"/>
            <a:r>
              <a:rPr lang="en-US" altLang="zh-CN" smtClean="0"/>
              <a:t>k=8</a:t>
            </a:r>
            <a:r>
              <a:rPr lang="zh-CN" altLang="en-US" smtClean="0"/>
              <a:t>，</a:t>
            </a:r>
            <a:r>
              <a:rPr lang="en-US" altLang="zh-CN" smtClean="0"/>
              <a:t>r=4</a:t>
            </a:r>
            <a:r>
              <a:rPr lang="zh-CN" altLang="en-US" smtClean="0"/>
              <a:t>的海明码分组 </a:t>
            </a:r>
          </a:p>
        </p:txBody>
      </p:sp>
      <p:graphicFrame>
        <p:nvGraphicFramePr>
          <p:cNvPr id="284675" name="Group 3"/>
          <p:cNvGraphicFramePr>
            <a:graphicFrameLocks noGrp="1"/>
          </p:cNvGraphicFramePr>
          <p:nvPr>
            <p:ph idx="1"/>
          </p:nvPr>
        </p:nvGraphicFramePr>
        <p:xfrm>
          <a:off x="323850" y="1341438"/>
          <a:ext cx="8569325" cy="3960814"/>
        </p:xfrm>
        <a:graphic>
          <a:graphicData uri="http://schemas.openxmlformats.org/drawingml/2006/table">
            <a:tbl>
              <a:tblPr/>
              <a:tblGrid>
                <a:gridCol w="647700"/>
                <a:gridCol w="792163"/>
                <a:gridCol w="720725"/>
                <a:gridCol w="719137"/>
                <a:gridCol w="635000"/>
                <a:gridCol w="631825"/>
                <a:gridCol w="631825"/>
                <a:gridCol w="631825"/>
                <a:gridCol w="631825"/>
                <a:gridCol w="631825"/>
                <a:gridCol w="631825"/>
                <a:gridCol w="631825"/>
                <a:gridCol w="631825"/>
              </a:tblGrid>
              <a:tr h="647700">
                <a:tc rowSpan="2">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820738"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228725" indent="-228600">
                        <a:spcBef>
                          <a:spcPct val="20000"/>
                        </a:spcBef>
                        <a:buClr>
                          <a:schemeClr val="tx1"/>
                        </a:buClr>
                        <a:defRPr sz="2000" b="1">
                          <a:solidFill>
                            <a:schemeClr val="tx1"/>
                          </a:solidFill>
                          <a:latin typeface="黑体" pitchFamily="2" charset="-122"/>
                          <a:ea typeface="黑体" pitchFamily="2" charset="-122"/>
                        </a:defRPr>
                      </a:lvl3pPr>
                      <a:lvl4pPr marL="1636713"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序号</a:t>
                      </a:r>
                      <a:endParaRPr kumimoji="0" lang="zh-CN" altLang="en-US"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分组</a:t>
                      </a:r>
                      <a:endParaRPr kumimoji="0" lang="zh-CN" altLang="en-US"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L="0" marR="0" marT="46800" marB="46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820738"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228725" indent="-228600">
                        <a:spcBef>
                          <a:spcPct val="20000"/>
                        </a:spcBef>
                        <a:buClr>
                          <a:schemeClr val="tx1"/>
                        </a:buClr>
                        <a:defRPr sz="2000" b="1">
                          <a:solidFill>
                            <a:schemeClr val="tx1"/>
                          </a:solidFill>
                          <a:latin typeface="黑体" pitchFamily="2" charset="-122"/>
                          <a:ea typeface="黑体" pitchFamily="2" charset="-122"/>
                        </a:defRPr>
                      </a:lvl3pPr>
                      <a:lvl4pPr marL="1636713"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12</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11</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820738"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228725" indent="-228600">
                        <a:spcBef>
                          <a:spcPct val="20000"/>
                        </a:spcBef>
                        <a:buClr>
                          <a:schemeClr val="tx1"/>
                        </a:buClr>
                        <a:defRPr sz="2000" b="1">
                          <a:solidFill>
                            <a:schemeClr val="tx1"/>
                          </a:solidFill>
                          <a:latin typeface="黑体" pitchFamily="2" charset="-122"/>
                          <a:ea typeface="黑体" pitchFamily="2" charset="-122"/>
                        </a:defRPr>
                      </a:lvl3pPr>
                      <a:lvl4pPr marL="1636713"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10</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9</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8</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7</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r>
              <a:tr h="622300">
                <a:tc vMerge="1">
                  <a:txBody>
                    <a:bodyPr/>
                    <a:lstStyle/>
                    <a:p>
                      <a:endParaRPr lang="zh-CN" altLang="en-US"/>
                    </a:p>
                  </a:txBody>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8</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7</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99CC"/>
                    </a:solidFill>
                  </a:tcPr>
                </a:tc>
              </a:tr>
              <a:tr h="674688">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GB"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zh-CN" altLang="en-GB"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GB"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zh-CN" altLang="en-GB"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r>
              <a:tr h="693738">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GB"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zh-CN" altLang="en-GB"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GB"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zh-CN" altLang="en-GB"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r>
              <a:tr h="673100">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GB"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zh-CN" altLang="en-GB"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GB"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zh-CN" altLang="en-GB"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GB"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zh-CN" altLang="en-GB"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CC"/>
                    </a:solidFill>
                  </a:tcPr>
                </a:tc>
              </a:tr>
              <a:tr h="649288">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GB"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zh-CN" altLang="en-GB"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GB"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zh-CN" altLang="en-GB"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黑体" pitchFamily="2" charset="-122"/>
                        <a:ea typeface="黑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99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GB"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zh-CN" altLang="en-GB" sz="2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99CC"/>
                    </a:solidFill>
                  </a:tcPr>
                </a:tc>
              </a:tr>
            </a:tbl>
          </a:graphicData>
        </a:graphic>
      </p:graphicFrame>
      <p:pic>
        <p:nvPicPr>
          <p:cNvPr id="284774" name="Picture 102"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067175" y="6308725"/>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84774"/>
                                        </p:tgtEl>
                                        <p:attrNameLst>
                                          <p:attrName>style.visibility</p:attrName>
                                        </p:attrNameLst>
                                      </p:cBhvr>
                                      <p:to>
                                        <p:strVal val="visible"/>
                                      </p:to>
                                    </p:set>
                                    <p:anim calcmode="lin" valueType="num">
                                      <p:cBhvr additive="base">
                                        <p:cTn id="7" dur="500" fill="hold"/>
                                        <p:tgtEl>
                                          <p:spTgt spid="284774"/>
                                        </p:tgtEl>
                                        <p:attrNameLst>
                                          <p:attrName>ppt_x</p:attrName>
                                        </p:attrNameLst>
                                      </p:cBhvr>
                                      <p:tavLst>
                                        <p:tav tm="0">
                                          <p:val>
                                            <p:strVal val="#ppt_x"/>
                                          </p:val>
                                        </p:tav>
                                        <p:tav tm="100000">
                                          <p:val>
                                            <p:strVal val="#ppt_x"/>
                                          </p:val>
                                        </p:tav>
                                      </p:tavLst>
                                    </p:anim>
                                    <p:anim calcmode="lin" valueType="num">
                                      <p:cBhvr additive="base">
                                        <p:cTn id="8" dur="500" fill="hold"/>
                                        <p:tgtEl>
                                          <p:spTgt spid="2847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0B6366A2-E4EA-4A6B-A55A-057F022D0E52}"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119</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18787" name="Rectangle 2"/>
          <p:cNvSpPr>
            <a:spLocks noGrp="1" noChangeArrowheads="1"/>
          </p:cNvSpPr>
          <p:nvPr>
            <p:ph type="title"/>
          </p:nvPr>
        </p:nvSpPr>
        <p:spPr/>
        <p:txBody>
          <a:bodyPr/>
          <a:lstStyle/>
          <a:p>
            <a:pPr eaLnBrk="1" hangingPunct="1"/>
            <a:r>
              <a:rPr lang="zh-CN" altLang="en-US" smtClean="0"/>
              <a:t>（</a:t>
            </a:r>
            <a:r>
              <a:rPr lang="en-US" altLang="zh-CN" smtClean="0"/>
              <a:t>4</a:t>
            </a:r>
            <a:r>
              <a:rPr lang="zh-CN" altLang="en-US" smtClean="0"/>
              <a:t>）进行奇偶校验，合成海明码</a:t>
            </a:r>
          </a:p>
        </p:txBody>
      </p:sp>
      <p:sp>
        <p:nvSpPr>
          <p:cNvPr id="118788" name="Rectangle 3"/>
          <p:cNvSpPr>
            <a:spLocks noGrp="1" noChangeArrowheads="1"/>
          </p:cNvSpPr>
          <p:nvPr>
            <p:ph type="body" idx="1"/>
          </p:nvPr>
        </p:nvSpPr>
        <p:spPr>
          <a:xfrm>
            <a:off x="755650" y="1076325"/>
            <a:ext cx="7345363" cy="3216275"/>
          </a:xfrm>
        </p:spPr>
        <p:txBody>
          <a:bodyPr/>
          <a:lstStyle/>
          <a:p>
            <a:pPr marL="533400" indent="-533400" eaLnBrk="1" hangingPunct="1">
              <a:lnSpc>
                <a:spcPct val="110000"/>
              </a:lnSpc>
              <a:buClr>
                <a:srgbClr val="0000FF"/>
              </a:buClr>
              <a:buFont typeface="Wingdings" panose="05000000000000000000" pitchFamily="2" charset="2"/>
              <a:buAutoNum type="circleNumDbPlain"/>
            </a:pPr>
            <a:r>
              <a:rPr lang="zh-CN" altLang="en-GB" sz="2400" smtClean="0"/>
              <a:t>按照分组和奇偶校验的规律将每个校验位的生成表达式写出</a:t>
            </a:r>
          </a:p>
          <a:p>
            <a:pPr marL="533400" indent="-533400" eaLnBrk="1" hangingPunct="1">
              <a:lnSpc>
                <a:spcPct val="110000"/>
              </a:lnSpc>
              <a:buClr>
                <a:srgbClr val="0000FF"/>
              </a:buClr>
              <a:buFont typeface="Wingdings" panose="05000000000000000000" pitchFamily="2" charset="2"/>
              <a:buAutoNum type="circleNumDbPlain"/>
            </a:pPr>
            <a:r>
              <a:rPr lang="zh-CN" altLang="en-GB" sz="2400" smtClean="0"/>
              <a:t>带入有效信息的值，依次得出校验位的取值</a:t>
            </a:r>
          </a:p>
          <a:p>
            <a:pPr marL="533400" indent="-533400" eaLnBrk="1" hangingPunct="1">
              <a:lnSpc>
                <a:spcPct val="110000"/>
              </a:lnSpc>
              <a:buClr>
                <a:srgbClr val="0000FF"/>
              </a:buClr>
              <a:buFont typeface="Wingdings" panose="05000000000000000000" pitchFamily="2" charset="2"/>
              <a:buAutoNum type="circleNumDbPlain"/>
            </a:pPr>
            <a:r>
              <a:rPr lang="zh-CN" altLang="en-GB" sz="2400" smtClean="0"/>
              <a:t>将校验位按各自的位置插入，与有效信息一起合成海明码。</a:t>
            </a:r>
          </a:p>
          <a:p>
            <a:pPr marL="533400" indent="-533400" eaLnBrk="1" hangingPunct="1">
              <a:lnSpc>
                <a:spcPct val="120000"/>
              </a:lnSpc>
              <a:buFont typeface="Wingdings" panose="05000000000000000000" pitchFamily="2" charset="2"/>
              <a:buNone/>
            </a:pPr>
            <a:r>
              <a:rPr lang="zh-CN" altLang="en-GB" sz="2400" smtClean="0">
                <a:solidFill>
                  <a:srgbClr val="CC0000"/>
                </a:solidFill>
              </a:rPr>
              <a:t>例如：</a:t>
            </a:r>
            <a:r>
              <a:rPr lang="zh-CN" altLang="en-GB" sz="2400" smtClean="0"/>
              <a:t>有效信息为</a:t>
            </a:r>
            <a:r>
              <a:rPr lang="en-GB" altLang="zh-CN" sz="2400" smtClean="0"/>
              <a:t>11101001</a:t>
            </a:r>
            <a:r>
              <a:rPr lang="zh-CN" altLang="en-GB" sz="2400" smtClean="0"/>
              <a:t>，则可以纠错一位的海明码为</a:t>
            </a:r>
            <a:r>
              <a:rPr lang="en-GB" altLang="zh-CN" sz="2400" smtClean="0"/>
              <a:t>1 1 1 0 </a:t>
            </a:r>
            <a:r>
              <a:rPr lang="en-GB" altLang="zh-CN" sz="2400" u="sng" smtClean="0">
                <a:solidFill>
                  <a:srgbClr val="CC0000"/>
                </a:solidFill>
              </a:rPr>
              <a:t>1</a:t>
            </a:r>
            <a:r>
              <a:rPr lang="en-GB" altLang="zh-CN" sz="2400" smtClean="0"/>
              <a:t> 1 0 0 </a:t>
            </a:r>
            <a:r>
              <a:rPr lang="en-GB" altLang="zh-CN" sz="2400" u="sng" smtClean="0">
                <a:solidFill>
                  <a:srgbClr val="CC0000"/>
                </a:solidFill>
              </a:rPr>
              <a:t>0</a:t>
            </a:r>
            <a:r>
              <a:rPr lang="en-GB" altLang="zh-CN" sz="2400" smtClean="0"/>
              <a:t> 1 </a:t>
            </a:r>
            <a:r>
              <a:rPr lang="en-GB" altLang="zh-CN" sz="2400" u="sng" smtClean="0">
                <a:solidFill>
                  <a:srgbClr val="CC0000"/>
                </a:solidFill>
              </a:rPr>
              <a:t>0</a:t>
            </a:r>
            <a:r>
              <a:rPr lang="en-GB" altLang="zh-CN" sz="2400" smtClean="0"/>
              <a:t> </a:t>
            </a:r>
            <a:r>
              <a:rPr lang="en-GB" altLang="zh-CN" sz="2400" u="sng" smtClean="0">
                <a:solidFill>
                  <a:srgbClr val="CC0000"/>
                </a:solidFill>
              </a:rPr>
              <a:t>1</a:t>
            </a:r>
            <a:r>
              <a:rPr lang="zh-CN" altLang="en-GB" sz="2400" smtClean="0"/>
              <a:t> </a:t>
            </a:r>
            <a:endParaRPr lang="en-US" altLang="zh-CN" sz="2400" smtClean="0"/>
          </a:p>
        </p:txBody>
      </p:sp>
      <p:sp>
        <p:nvSpPr>
          <p:cNvPr id="118789" name="Rectangle 4"/>
          <p:cNvSpPr>
            <a:spLocks noChangeArrowheads="1"/>
          </p:cNvSpPr>
          <p:nvPr/>
        </p:nvSpPr>
        <p:spPr bwMode="gray">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graphicFrame>
        <p:nvGraphicFramePr>
          <p:cNvPr id="285701" name="Object 5"/>
          <p:cNvGraphicFramePr>
            <a:graphicFrameLocks noChangeAspect="1"/>
          </p:cNvGraphicFramePr>
          <p:nvPr/>
        </p:nvGraphicFramePr>
        <p:xfrm>
          <a:off x="1619250" y="4508500"/>
          <a:ext cx="4032250" cy="1897063"/>
        </p:xfrm>
        <a:graphic>
          <a:graphicData uri="http://schemas.openxmlformats.org/presentationml/2006/ole">
            <mc:AlternateContent xmlns:mc="http://schemas.openxmlformats.org/markup-compatibility/2006">
              <mc:Choice xmlns:v="urn:schemas-microsoft-com:vml" Requires="v">
                <p:oleObj spid="_x0000_s118811" name="公式" r:id="rId3" imgW="1943100" imgH="914400" progId="Equation.3">
                  <p:embed/>
                </p:oleObj>
              </mc:Choice>
              <mc:Fallback>
                <p:oleObj name="公式" r:id="rId3" imgW="1943100" imgH="914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4508500"/>
                        <a:ext cx="4032250" cy="1897063"/>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85702" name="Picture 6" descr="back11">
            <a:hlinkClick r:id="rId5" action="ppaction://hlinksldjump"/>
          </p:cNvPr>
          <p:cNvPicPr>
            <a:picLocks noChangeAspect="1" noChangeArrowheads="1"/>
          </p:cNvPicPr>
          <p:nvPr/>
        </p:nvPicPr>
        <p:blipFill>
          <a:blip r:embed="rId6">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6732588" y="5949950"/>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285701"/>
                                        </p:tgtEl>
                                        <p:attrNameLst>
                                          <p:attrName>style.visibility</p:attrName>
                                        </p:attrNameLst>
                                      </p:cBhvr>
                                      <p:to>
                                        <p:strVal val="visible"/>
                                      </p:to>
                                    </p:set>
                                    <p:anim to="" calcmode="lin" valueType="num">
                                      <p:cBhvr>
                                        <p:cTn id="7" dur="1" fill="hold"/>
                                        <p:tgtEl>
                                          <p:spTgt spid="285701"/>
                                        </p:tgtEl>
                                        <p:attrNameLst>
                                          <p:attrName/>
                                        </p:attrNameLst>
                                      </p:cBhvr>
                                    </p:anim>
                                  </p:childTnLst>
                                </p:cTn>
                              </p:par>
                            </p:childTnLst>
                          </p:cTn>
                        </p:par>
                        <p:par>
                          <p:cTn id="8" fill="hold" nodeType="afterGroup">
                            <p:stCondLst>
                              <p:cond delay="0"/>
                            </p:stCondLst>
                            <p:childTnLst>
                              <p:par>
                                <p:cTn id="9" presetID="2" presetClass="entr" presetSubtype="4" fill="hold" nodeType="afterEffect">
                                  <p:stCondLst>
                                    <p:cond delay="0"/>
                                  </p:stCondLst>
                                  <p:childTnLst>
                                    <p:set>
                                      <p:cBhvr>
                                        <p:cTn id="10" dur="1" fill="hold">
                                          <p:stCondLst>
                                            <p:cond delay="0"/>
                                          </p:stCondLst>
                                        </p:cTn>
                                        <p:tgtEl>
                                          <p:spTgt spid="285702"/>
                                        </p:tgtEl>
                                        <p:attrNameLst>
                                          <p:attrName>style.visibility</p:attrName>
                                        </p:attrNameLst>
                                      </p:cBhvr>
                                      <p:to>
                                        <p:strVal val="visible"/>
                                      </p:to>
                                    </p:set>
                                    <p:anim calcmode="lin" valueType="num">
                                      <p:cBhvr additive="base">
                                        <p:cTn id="11" dur="500" fill="hold"/>
                                        <p:tgtEl>
                                          <p:spTgt spid="285702"/>
                                        </p:tgtEl>
                                        <p:attrNameLst>
                                          <p:attrName>ppt_x</p:attrName>
                                        </p:attrNameLst>
                                      </p:cBhvr>
                                      <p:tavLst>
                                        <p:tav tm="0">
                                          <p:val>
                                            <p:strVal val="#ppt_x"/>
                                          </p:val>
                                        </p:tav>
                                        <p:tav tm="100000">
                                          <p:val>
                                            <p:strVal val="#ppt_x"/>
                                          </p:val>
                                        </p:tav>
                                      </p:tavLst>
                                    </p:anim>
                                    <p:anim calcmode="lin" valueType="num">
                                      <p:cBhvr additive="base">
                                        <p:cTn id="12" dur="500" fill="hold"/>
                                        <p:tgtEl>
                                          <p:spTgt spid="2857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D185A8F1-9AFA-45EA-8FD7-874FC66710EA}"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12</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1267" name="Rectangle 2"/>
          <p:cNvSpPr>
            <a:spLocks noGrp="1" noChangeArrowheads="1"/>
          </p:cNvSpPr>
          <p:nvPr>
            <p:ph type="title"/>
          </p:nvPr>
        </p:nvSpPr>
        <p:spPr>
          <a:xfrm>
            <a:off x="1143000" y="381000"/>
            <a:ext cx="7389813" cy="563563"/>
          </a:xfrm>
        </p:spPr>
        <p:txBody>
          <a:bodyPr/>
          <a:lstStyle/>
          <a:p>
            <a:pPr eaLnBrk="1" hangingPunct="1"/>
            <a:r>
              <a:rPr lang="en-US" altLang="zh-CN" smtClean="0"/>
              <a:t>2</a:t>
            </a:r>
            <a:r>
              <a:rPr lang="zh-CN" altLang="en-US" smtClean="0"/>
              <a:t>、二、八、十六进制转换为十进制</a:t>
            </a:r>
          </a:p>
        </p:txBody>
      </p:sp>
      <p:sp>
        <p:nvSpPr>
          <p:cNvPr id="11268" name="Rectangle 3"/>
          <p:cNvSpPr>
            <a:spLocks noGrp="1" noChangeArrowheads="1"/>
          </p:cNvSpPr>
          <p:nvPr>
            <p:ph type="body" idx="1"/>
          </p:nvPr>
        </p:nvSpPr>
        <p:spPr>
          <a:xfrm>
            <a:off x="533400" y="1125538"/>
            <a:ext cx="7567613" cy="4824412"/>
          </a:xfrm>
        </p:spPr>
        <p:txBody>
          <a:bodyPr/>
          <a:lstStyle/>
          <a:p>
            <a:pPr eaLnBrk="1" hangingPunct="1">
              <a:spcAft>
                <a:spcPct val="10000"/>
              </a:spcAft>
            </a:pPr>
            <a:r>
              <a:rPr lang="zh-CN" altLang="en-US" sz="2400" smtClean="0">
                <a:solidFill>
                  <a:srgbClr val="CC0000"/>
                </a:solidFill>
              </a:rPr>
              <a:t>转换方法：加权求和。</a:t>
            </a:r>
            <a:endParaRPr lang="zh-CN" altLang="en-US" sz="2400" smtClean="0"/>
          </a:p>
          <a:p>
            <a:pPr lvl="1" eaLnBrk="1" hangingPunct="1"/>
            <a:endParaRPr lang="zh-CN" altLang="en-US" smtClean="0"/>
          </a:p>
          <a:p>
            <a:pPr lvl="1" eaLnBrk="1" hangingPunct="1"/>
            <a:r>
              <a:rPr lang="zh-CN" altLang="en-US" smtClean="0"/>
              <a:t>例：（</a:t>
            </a:r>
            <a:r>
              <a:rPr lang="en-US" altLang="zh-CN" smtClean="0"/>
              <a:t>5AC.E6</a:t>
            </a:r>
            <a:r>
              <a:rPr lang="zh-CN" altLang="en-US" smtClean="0"/>
              <a:t>）</a:t>
            </a:r>
            <a:r>
              <a:rPr lang="en-US" altLang="zh-CN" baseline="-25000" smtClean="0"/>
              <a:t>16</a:t>
            </a:r>
            <a:r>
              <a:rPr lang="en-US" altLang="zh-CN" smtClean="0"/>
              <a:t>= 5×16</a:t>
            </a:r>
            <a:r>
              <a:rPr lang="en-US" altLang="zh-CN" baseline="30000" smtClean="0"/>
              <a:t>2</a:t>
            </a:r>
            <a:r>
              <a:rPr lang="zh-CN" altLang="en-US" smtClean="0"/>
              <a:t>＋ </a:t>
            </a:r>
            <a:r>
              <a:rPr lang="en-US" altLang="zh-CN" smtClean="0"/>
              <a:t>10×16</a:t>
            </a:r>
            <a:r>
              <a:rPr lang="en-US" altLang="zh-CN" baseline="30000" smtClean="0"/>
              <a:t>1 </a:t>
            </a:r>
            <a:r>
              <a:rPr lang="zh-CN" altLang="en-US" smtClean="0"/>
              <a:t>＋</a:t>
            </a:r>
            <a:r>
              <a:rPr lang="en-US" altLang="zh-CN" smtClean="0"/>
              <a:t>12×16</a:t>
            </a:r>
            <a:r>
              <a:rPr lang="en-US" altLang="zh-CN" baseline="30000" smtClean="0"/>
              <a:t>0 </a:t>
            </a:r>
            <a:r>
              <a:rPr lang="zh-CN" altLang="en-US" smtClean="0"/>
              <a:t>＋</a:t>
            </a:r>
            <a:r>
              <a:rPr lang="en-US" altLang="zh-CN" smtClean="0"/>
              <a:t>14×16</a:t>
            </a:r>
            <a:r>
              <a:rPr lang="zh-CN" altLang="en-US" baseline="30000" smtClean="0"/>
              <a:t>－</a:t>
            </a:r>
            <a:r>
              <a:rPr lang="en-US" altLang="zh-CN" baseline="30000" smtClean="0"/>
              <a:t>1</a:t>
            </a:r>
            <a:r>
              <a:rPr lang="zh-CN" altLang="en-US" smtClean="0"/>
              <a:t>＋ </a:t>
            </a:r>
            <a:r>
              <a:rPr lang="en-US" altLang="zh-CN" smtClean="0"/>
              <a:t>6×16</a:t>
            </a:r>
            <a:r>
              <a:rPr lang="zh-CN" altLang="en-US" baseline="30000" smtClean="0"/>
              <a:t>－</a:t>
            </a:r>
            <a:r>
              <a:rPr lang="en-US" altLang="zh-CN" baseline="30000" smtClean="0"/>
              <a:t>2</a:t>
            </a:r>
            <a:r>
              <a:rPr lang="en-US" altLang="zh-CN" smtClean="0"/>
              <a:t> </a:t>
            </a:r>
            <a:r>
              <a:rPr lang="zh-CN" altLang="en-US" smtClean="0"/>
              <a:t>＝（</a:t>
            </a:r>
            <a:r>
              <a:rPr lang="en-US" altLang="zh-CN" smtClean="0"/>
              <a:t>1452.8984375</a:t>
            </a:r>
            <a:r>
              <a:rPr lang="zh-CN" altLang="en-US" smtClean="0"/>
              <a:t>）</a:t>
            </a:r>
            <a:r>
              <a:rPr lang="en-US" altLang="zh-CN" baseline="-25000" smtClean="0"/>
              <a:t>10</a:t>
            </a:r>
          </a:p>
          <a:p>
            <a:pPr eaLnBrk="1" hangingPunct="1">
              <a:spcAft>
                <a:spcPct val="10000"/>
              </a:spcAft>
            </a:pPr>
            <a:r>
              <a:rPr lang="zh-CN" altLang="en-US" sz="2400" smtClean="0"/>
              <a:t>十进制（</a:t>
            </a:r>
            <a:r>
              <a:rPr lang="en-US" altLang="zh-CN" sz="2400" smtClean="0"/>
              <a:t>Decimal</a:t>
            </a:r>
            <a:r>
              <a:rPr lang="zh-CN" altLang="en-US" sz="2400" smtClean="0"/>
              <a:t>）、二进制（</a:t>
            </a:r>
            <a:r>
              <a:rPr lang="en-US" altLang="zh-CN" sz="2400" smtClean="0"/>
              <a:t>Binary</a:t>
            </a:r>
            <a:r>
              <a:rPr lang="zh-CN" altLang="en-US" sz="2400" smtClean="0"/>
              <a:t>）、八进制（</a:t>
            </a:r>
            <a:r>
              <a:rPr lang="en-US" altLang="zh-CN" sz="2400" smtClean="0"/>
              <a:t>Octal</a:t>
            </a:r>
            <a:r>
              <a:rPr lang="zh-CN" altLang="en-US" sz="2400" smtClean="0"/>
              <a:t>）、十六进制（</a:t>
            </a:r>
            <a:r>
              <a:rPr lang="en-US" altLang="zh-CN" sz="2400" smtClean="0"/>
              <a:t>Hexdecimal</a:t>
            </a:r>
            <a:r>
              <a:rPr lang="zh-CN" altLang="en-US" sz="2400" smtClean="0"/>
              <a:t>）数分别用</a:t>
            </a:r>
            <a:r>
              <a:rPr lang="en-US" altLang="zh-CN" sz="2400" smtClean="0">
                <a:solidFill>
                  <a:srgbClr val="FF0000"/>
                </a:solidFill>
              </a:rPr>
              <a:t>D</a:t>
            </a:r>
            <a:r>
              <a:rPr lang="zh-CN" altLang="en-US" sz="2400" smtClean="0">
                <a:solidFill>
                  <a:srgbClr val="FF0000"/>
                </a:solidFill>
              </a:rPr>
              <a:t>、</a:t>
            </a:r>
            <a:r>
              <a:rPr lang="en-US" altLang="zh-CN" sz="2400" smtClean="0">
                <a:solidFill>
                  <a:srgbClr val="FF0000"/>
                </a:solidFill>
              </a:rPr>
              <a:t>B</a:t>
            </a:r>
            <a:r>
              <a:rPr lang="zh-CN" altLang="en-US" sz="2400" smtClean="0">
                <a:solidFill>
                  <a:srgbClr val="FF0000"/>
                </a:solidFill>
              </a:rPr>
              <a:t>、</a:t>
            </a:r>
            <a:r>
              <a:rPr lang="en-US" altLang="zh-CN" sz="2400" smtClean="0">
                <a:solidFill>
                  <a:srgbClr val="FF0000"/>
                </a:solidFill>
              </a:rPr>
              <a:t>Q</a:t>
            </a:r>
            <a:r>
              <a:rPr lang="zh-CN" altLang="en-US" sz="2400" smtClean="0">
                <a:solidFill>
                  <a:srgbClr val="FF0000"/>
                </a:solidFill>
              </a:rPr>
              <a:t>、</a:t>
            </a:r>
            <a:r>
              <a:rPr lang="en-US" altLang="zh-CN" sz="2400" smtClean="0">
                <a:solidFill>
                  <a:srgbClr val="FF0000"/>
                </a:solidFill>
              </a:rPr>
              <a:t>H</a:t>
            </a:r>
            <a:r>
              <a:rPr lang="zh-CN" altLang="en-US" sz="2400" smtClean="0"/>
              <a:t>来标志。</a:t>
            </a:r>
          </a:p>
          <a:p>
            <a:pPr eaLnBrk="1" hangingPunct="1">
              <a:spcAft>
                <a:spcPct val="10000"/>
              </a:spcAft>
            </a:pPr>
            <a:r>
              <a:rPr lang="zh-CN" altLang="en-US" sz="2400" smtClean="0"/>
              <a:t>例如：（</a:t>
            </a:r>
            <a:r>
              <a:rPr lang="en-US" altLang="zh-CN" sz="2400" smtClean="0"/>
              <a:t>1011</a:t>
            </a:r>
            <a:r>
              <a:rPr lang="zh-CN" altLang="en-US" sz="2400" smtClean="0"/>
              <a:t>）</a:t>
            </a:r>
            <a:r>
              <a:rPr lang="en-US" altLang="zh-CN" sz="2400" baseline="-25000" smtClean="0"/>
              <a:t>2</a:t>
            </a:r>
            <a:r>
              <a:rPr lang="en-US" altLang="zh-CN" sz="2400" smtClean="0"/>
              <a:t>→</a:t>
            </a:r>
            <a:r>
              <a:rPr lang="zh-CN" altLang="en-US" sz="2400" smtClean="0"/>
              <a:t>（</a:t>
            </a:r>
            <a:r>
              <a:rPr lang="en-US" altLang="zh-CN" sz="2400" smtClean="0"/>
              <a:t>1011</a:t>
            </a:r>
            <a:r>
              <a:rPr lang="zh-CN" altLang="en-US" sz="2400" smtClean="0"/>
              <a:t>）</a:t>
            </a:r>
            <a:r>
              <a:rPr lang="en-US" altLang="zh-CN" sz="2400" baseline="-25000" smtClean="0"/>
              <a:t>B</a:t>
            </a:r>
            <a:r>
              <a:rPr lang="en-US" altLang="zh-CN" sz="2400" smtClean="0"/>
              <a:t>→1011B→1011b</a:t>
            </a:r>
          </a:p>
          <a:p>
            <a:pPr lvl="1" eaLnBrk="1" hangingPunct="1"/>
            <a:r>
              <a:rPr lang="zh-CN" altLang="en-US" smtClean="0"/>
              <a:t>（</a:t>
            </a:r>
            <a:r>
              <a:rPr lang="en-US" altLang="zh-CN" smtClean="0"/>
              <a:t>123.45</a:t>
            </a:r>
            <a:r>
              <a:rPr lang="zh-CN" altLang="en-US" smtClean="0"/>
              <a:t>）</a:t>
            </a:r>
            <a:r>
              <a:rPr lang="en-US" altLang="zh-CN" baseline="-25000" smtClean="0"/>
              <a:t>10</a:t>
            </a:r>
            <a:r>
              <a:rPr lang="en-US" altLang="zh-CN" smtClean="0"/>
              <a:t>→</a:t>
            </a:r>
            <a:r>
              <a:rPr lang="zh-CN" altLang="en-US" smtClean="0"/>
              <a:t>（ </a:t>
            </a:r>
            <a:r>
              <a:rPr lang="en-US" altLang="zh-CN" smtClean="0"/>
              <a:t>123.45 </a:t>
            </a:r>
            <a:r>
              <a:rPr lang="zh-CN" altLang="en-US" smtClean="0"/>
              <a:t>）</a:t>
            </a:r>
            <a:r>
              <a:rPr lang="en-US" altLang="zh-CN" baseline="-25000" smtClean="0"/>
              <a:t>D</a:t>
            </a:r>
            <a:r>
              <a:rPr lang="en-US" altLang="zh-CN" smtClean="0"/>
              <a:t>→ 123.45D→ 123.45</a:t>
            </a:r>
          </a:p>
          <a:p>
            <a:pPr lvl="1" eaLnBrk="1" hangingPunct="1"/>
            <a:r>
              <a:rPr lang="zh-CN" altLang="en-US" smtClean="0"/>
              <a:t>（</a:t>
            </a:r>
            <a:r>
              <a:rPr lang="en-US" altLang="zh-CN" smtClean="0"/>
              <a:t>2B.D</a:t>
            </a:r>
            <a:r>
              <a:rPr lang="zh-CN" altLang="en-US" smtClean="0"/>
              <a:t>）</a:t>
            </a:r>
            <a:r>
              <a:rPr lang="en-US" altLang="zh-CN" baseline="-25000" smtClean="0"/>
              <a:t>16</a:t>
            </a:r>
            <a:r>
              <a:rPr lang="en-US" altLang="zh-CN" smtClean="0"/>
              <a:t>=</a:t>
            </a:r>
            <a:r>
              <a:rPr lang="zh-CN" altLang="en-US" smtClean="0"/>
              <a:t>（</a:t>
            </a:r>
            <a:r>
              <a:rPr lang="en-US" altLang="zh-CN" smtClean="0"/>
              <a:t>2B.D</a:t>
            </a:r>
            <a:r>
              <a:rPr lang="zh-CN" altLang="en-US" smtClean="0"/>
              <a:t>）</a:t>
            </a:r>
            <a:r>
              <a:rPr lang="en-US" altLang="zh-CN" baseline="-25000" smtClean="0"/>
              <a:t>H</a:t>
            </a:r>
            <a:r>
              <a:rPr lang="en-US" altLang="zh-CN" smtClean="0"/>
              <a:t>=</a:t>
            </a:r>
            <a:r>
              <a:rPr lang="zh-CN" altLang="en-US" smtClean="0"/>
              <a:t>（</a:t>
            </a:r>
            <a:r>
              <a:rPr lang="en-US" altLang="zh-CN" smtClean="0"/>
              <a:t>43.8125</a:t>
            </a:r>
            <a:r>
              <a:rPr lang="zh-CN" altLang="en-US" smtClean="0"/>
              <a:t>）</a:t>
            </a:r>
            <a:r>
              <a:rPr lang="en-US" altLang="zh-CN" baseline="-25000" smtClean="0"/>
              <a:t>10</a:t>
            </a:r>
            <a:r>
              <a:rPr lang="en-US" altLang="zh-CN" smtClean="0"/>
              <a:t>=(53.64)</a:t>
            </a:r>
            <a:r>
              <a:rPr lang="en-US" altLang="zh-CN" baseline="-25000" smtClean="0"/>
              <a:t>Q</a:t>
            </a:r>
          </a:p>
        </p:txBody>
      </p:sp>
      <p:pic>
        <p:nvPicPr>
          <p:cNvPr id="91142" name="Picture 6" descr="back11">
            <a:hlinkClick r:id="rId3" action="ppaction://hlinksldjump"/>
          </p:cNvPr>
          <p:cNvPicPr>
            <a:picLocks noChangeAspect="1" noChangeArrowheads="1"/>
          </p:cNvPicPr>
          <p:nvPr/>
        </p:nvPicPr>
        <p:blipFill>
          <a:blip r:embed="rId4">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643438" y="6323013"/>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270" name="Object 7"/>
          <p:cNvGraphicFramePr>
            <a:graphicFrameLocks noChangeAspect="1"/>
          </p:cNvGraphicFramePr>
          <p:nvPr/>
        </p:nvGraphicFramePr>
        <p:xfrm>
          <a:off x="4643438" y="1052513"/>
          <a:ext cx="1655762" cy="914400"/>
        </p:xfrm>
        <a:graphic>
          <a:graphicData uri="http://schemas.openxmlformats.org/presentationml/2006/ole">
            <mc:AlternateContent xmlns:mc="http://schemas.openxmlformats.org/markup-compatibility/2006">
              <mc:Choice xmlns:v="urn:schemas-microsoft-com:vml" Requires="v">
                <p:oleObj spid="_x0000_s11290" name="公式" r:id="rId5" imgW="1143000" imgH="482600" progId="Equation.3">
                  <p:embed/>
                </p:oleObj>
              </mc:Choice>
              <mc:Fallback>
                <p:oleObj name="公式" r:id="rId5" imgW="1143000" imgH="482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8" y="1052513"/>
                        <a:ext cx="1655762"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91142"/>
                                        </p:tgtEl>
                                        <p:attrNameLst>
                                          <p:attrName>style.visibility</p:attrName>
                                        </p:attrNameLst>
                                      </p:cBhvr>
                                      <p:to>
                                        <p:strVal val="visible"/>
                                      </p:to>
                                    </p:set>
                                    <p:anim calcmode="lin" valueType="num">
                                      <p:cBhvr additive="base">
                                        <p:cTn id="7" dur="500" fill="hold"/>
                                        <p:tgtEl>
                                          <p:spTgt spid="91142"/>
                                        </p:tgtEl>
                                        <p:attrNameLst>
                                          <p:attrName>ppt_x</p:attrName>
                                        </p:attrNameLst>
                                      </p:cBhvr>
                                      <p:tavLst>
                                        <p:tav tm="0">
                                          <p:val>
                                            <p:strVal val="#ppt_x"/>
                                          </p:val>
                                        </p:tav>
                                        <p:tav tm="100000">
                                          <p:val>
                                            <p:strVal val="#ppt_x"/>
                                          </p:val>
                                        </p:tav>
                                      </p:tavLst>
                                    </p:anim>
                                    <p:anim calcmode="lin" valueType="num">
                                      <p:cBhvr additive="base">
                                        <p:cTn id="8" dur="500" fill="hold"/>
                                        <p:tgtEl>
                                          <p:spTgt spid="911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A48F8C63-E3E1-42B1-B68D-CC7422F9B84D}"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120</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19811" name="Rectangle 2"/>
          <p:cNvSpPr>
            <a:spLocks noGrp="1" noChangeArrowheads="1"/>
          </p:cNvSpPr>
          <p:nvPr>
            <p:ph type="title"/>
          </p:nvPr>
        </p:nvSpPr>
        <p:spPr/>
        <p:txBody>
          <a:bodyPr/>
          <a:lstStyle/>
          <a:p>
            <a:pPr eaLnBrk="1" hangingPunct="1"/>
            <a:r>
              <a:rPr lang="en-US" altLang="zh-CN" smtClean="0"/>
              <a:t>2</a:t>
            </a:r>
            <a:r>
              <a:rPr lang="zh-CN" altLang="en-US" smtClean="0"/>
              <a:t>、译码 </a:t>
            </a:r>
          </a:p>
        </p:txBody>
      </p:sp>
      <p:sp>
        <p:nvSpPr>
          <p:cNvPr id="119812" name="Rectangle 3"/>
          <p:cNvSpPr>
            <a:spLocks noGrp="1" noChangeArrowheads="1"/>
          </p:cNvSpPr>
          <p:nvPr>
            <p:ph type="body" idx="1"/>
          </p:nvPr>
        </p:nvSpPr>
        <p:spPr>
          <a:xfrm>
            <a:off x="457200" y="1076325"/>
            <a:ext cx="7643813" cy="4513263"/>
          </a:xfrm>
        </p:spPr>
        <p:txBody>
          <a:bodyPr/>
          <a:lstStyle/>
          <a:p>
            <a:pPr marL="533400" indent="-533400" eaLnBrk="1" hangingPunct="1">
              <a:lnSpc>
                <a:spcPct val="120000"/>
              </a:lnSpc>
            </a:pPr>
            <a:r>
              <a:rPr lang="zh-CN" altLang="en-US" smtClean="0"/>
              <a:t>在接收端收到每个海明码后，也必须按上述分组检验每组的奇偶性有无发生变化；方法：</a:t>
            </a:r>
          </a:p>
          <a:p>
            <a:pPr marL="914400" lvl="1" indent="-457200" eaLnBrk="1" hangingPunct="1">
              <a:lnSpc>
                <a:spcPct val="120000"/>
              </a:lnSpc>
            </a:pPr>
            <a:r>
              <a:rPr lang="zh-CN" altLang="en-US" smtClean="0"/>
              <a:t>按照监督关系式算出指误字</a:t>
            </a:r>
            <a:r>
              <a:rPr lang="en-US" altLang="zh-CN" smtClean="0"/>
              <a:t>S</a:t>
            </a:r>
            <a:r>
              <a:rPr lang="en-US" altLang="zh-CN" baseline="-25000" smtClean="0"/>
              <a:t>r</a:t>
            </a:r>
            <a:r>
              <a:rPr lang="en-US" altLang="zh-CN" smtClean="0"/>
              <a:t> S</a:t>
            </a:r>
            <a:r>
              <a:rPr lang="en-US" altLang="zh-CN" baseline="-25000" smtClean="0"/>
              <a:t>r-1</a:t>
            </a:r>
            <a:r>
              <a:rPr lang="en-US" altLang="zh-CN" smtClean="0"/>
              <a:t> </a:t>
            </a:r>
            <a:r>
              <a:rPr lang="en-US" altLang="zh-CN" smtClean="0">
                <a:latin typeface="Arial" panose="020B0604020202020204" pitchFamily="34" charset="0"/>
              </a:rPr>
              <a:t>…</a:t>
            </a:r>
            <a:r>
              <a:rPr lang="en-US" altLang="zh-CN" smtClean="0"/>
              <a:t>S</a:t>
            </a:r>
            <a:r>
              <a:rPr lang="en-US" altLang="zh-CN" baseline="-25000" smtClean="0"/>
              <a:t>2</a:t>
            </a:r>
            <a:r>
              <a:rPr lang="en-US" altLang="zh-CN" smtClean="0"/>
              <a:t> S</a:t>
            </a:r>
            <a:r>
              <a:rPr lang="en-US" altLang="zh-CN" baseline="-25000" smtClean="0"/>
              <a:t>1</a:t>
            </a:r>
            <a:r>
              <a:rPr lang="en-US" altLang="zh-CN" smtClean="0"/>
              <a:t> </a:t>
            </a:r>
          </a:p>
          <a:p>
            <a:pPr marL="914400" lvl="1" indent="-457200" eaLnBrk="1" hangingPunct="1">
              <a:lnSpc>
                <a:spcPct val="120000"/>
              </a:lnSpc>
            </a:pPr>
            <a:r>
              <a:rPr lang="zh-CN" altLang="en-US" smtClean="0"/>
              <a:t>若为全零，则说明各组奇偶性全部无变化，信息正确，将相应的有效信息位析取出来使用；</a:t>
            </a:r>
          </a:p>
          <a:p>
            <a:pPr marL="914400" lvl="1" indent="-457200" eaLnBrk="1" hangingPunct="1">
              <a:lnSpc>
                <a:spcPct val="120000"/>
              </a:lnSpc>
            </a:pPr>
            <a:r>
              <a:rPr lang="zh-CN" altLang="en-US" smtClean="0"/>
              <a:t>若不为零，则指误字的十进制值，就是出错位的海明位号。</a:t>
            </a:r>
          </a:p>
        </p:txBody>
      </p:sp>
      <p:sp>
        <p:nvSpPr>
          <p:cNvPr id="119813" name="Rectangle 4"/>
          <p:cNvSpPr>
            <a:spLocks noChangeArrowheads="1"/>
          </p:cNvSpPr>
          <p:nvPr/>
        </p:nvSpPr>
        <p:spPr bwMode="gray">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0A566B44-E568-4436-85F1-EFB715B0B8C9}"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121</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20835" name="Rectangle 2"/>
          <p:cNvSpPr>
            <a:spLocks noGrp="1" noChangeArrowheads="1"/>
          </p:cNvSpPr>
          <p:nvPr>
            <p:ph type="title"/>
          </p:nvPr>
        </p:nvSpPr>
        <p:spPr/>
        <p:txBody>
          <a:bodyPr/>
          <a:lstStyle/>
          <a:p>
            <a:pPr eaLnBrk="1" hangingPunct="1"/>
            <a:r>
              <a:rPr lang="en-US" altLang="zh-CN" smtClean="0"/>
              <a:t>2</a:t>
            </a:r>
            <a:r>
              <a:rPr lang="zh-CN" altLang="en-US" smtClean="0"/>
              <a:t>、译码 </a:t>
            </a:r>
          </a:p>
        </p:txBody>
      </p:sp>
      <p:sp>
        <p:nvSpPr>
          <p:cNvPr id="120836" name="Rectangle 3"/>
          <p:cNvSpPr>
            <a:spLocks noGrp="1" noChangeArrowheads="1"/>
          </p:cNvSpPr>
          <p:nvPr>
            <p:ph type="body" idx="1"/>
          </p:nvPr>
        </p:nvSpPr>
        <p:spPr>
          <a:xfrm>
            <a:off x="611188" y="1076325"/>
            <a:ext cx="7489825" cy="1704975"/>
          </a:xfrm>
        </p:spPr>
        <p:txBody>
          <a:bodyPr/>
          <a:lstStyle/>
          <a:p>
            <a:pPr marL="533400" indent="-533400" eaLnBrk="1" hangingPunct="1">
              <a:lnSpc>
                <a:spcPct val="120000"/>
              </a:lnSpc>
            </a:pPr>
            <a:r>
              <a:rPr lang="zh-CN" altLang="en-GB" sz="2400" smtClean="0">
                <a:solidFill>
                  <a:srgbClr val="CC0000"/>
                </a:solidFill>
              </a:rPr>
              <a:t>例如：</a:t>
            </a:r>
            <a:r>
              <a:rPr lang="zh-CN" altLang="en-GB" sz="2400" smtClean="0"/>
              <a:t>收到的海明码为</a:t>
            </a:r>
            <a:r>
              <a:rPr lang="en-GB" altLang="zh-CN" sz="2400" smtClean="0"/>
              <a:t>110011000101</a:t>
            </a:r>
            <a:r>
              <a:rPr lang="zh-CN" altLang="en-GB" sz="2400" smtClean="0"/>
              <a:t>，得到</a:t>
            </a:r>
            <a:r>
              <a:rPr lang="en-US" altLang="zh-CN" sz="2400" smtClean="0"/>
              <a:t>S</a:t>
            </a:r>
            <a:r>
              <a:rPr lang="en-US" altLang="zh-CN" sz="2400" baseline="-25000" smtClean="0"/>
              <a:t>4</a:t>
            </a:r>
            <a:r>
              <a:rPr lang="en-US" altLang="zh-CN" sz="2400" smtClean="0"/>
              <a:t> S</a:t>
            </a:r>
            <a:r>
              <a:rPr lang="en-US" altLang="zh-CN" sz="2400" baseline="-25000" smtClean="0"/>
              <a:t>3</a:t>
            </a:r>
            <a:r>
              <a:rPr lang="en-US" altLang="zh-CN" sz="2400" smtClean="0"/>
              <a:t> S</a:t>
            </a:r>
            <a:r>
              <a:rPr lang="en-US" altLang="zh-CN" sz="2400" baseline="-25000" smtClean="0"/>
              <a:t>2</a:t>
            </a:r>
            <a:r>
              <a:rPr lang="en-US" altLang="zh-CN" sz="2400" smtClean="0"/>
              <a:t> S</a:t>
            </a:r>
            <a:r>
              <a:rPr lang="en-US" altLang="zh-CN" sz="2400" baseline="-25000" smtClean="0"/>
              <a:t>1</a:t>
            </a:r>
            <a:r>
              <a:rPr lang="en-GB" altLang="zh-CN" sz="2400" smtClean="0"/>
              <a:t>=</a:t>
            </a:r>
            <a:r>
              <a:rPr lang="zh-CN" altLang="en-GB" sz="2400" smtClean="0"/>
              <a:t>（</a:t>
            </a:r>
            <a:r>
              <a:rPr lang="en-GB" altLang="zh-CN" sz="2400" smtClean="0"/>
              <a:t>1010</a:t>
            </a:r>
            <a:r>
              <a:rPr lang="zh-CN" altLang="en-GB" sz="2400" smtClean="0"/>
              <a:t>）</a:t>
            </a:r>
            <a:r>
              <a:rPr lang="en-GB" altLang="zh-CN" sz="2400" baseline="-25000" smtClean="0"/>
              <a:t>2</a:t>
            </a:r>
            <a:r>
              <a:rPr lang="en-GB" altLang="zh-CN" sz="2400" smtClean="0"/>
              <a:t>=</a:t>
            </a:r>
            <a:r>
              <a:rPr lang="zh-CN" altLang="en-GB" sz="2400" smtClean="0"/>
              <a:t>（</a:t>
            </a:r>
            <a:r>
              <a:rPr lang="en-GB" altLang="zh-CN" sz="2400" smtClean="0"/>
              <a:t>10</a:t>
            </a:r>
            <a:r>
              <a:rPr lang="zh-CN" altLang="en-GB" sz="2400" smtClean="0"/>
              <a:t>）</a:t>
            </a:r>
            <a:r>
              <a:rPr lang="en-GB" altLang="zh-CN" sz="2400" baseline="-25000" smtClean="0"/>
              <a:t>10</a:t>
            </a:r>
            <a:r>
              <a:rPr lang="en-GB" altLang="zh-CN" sz="2400" smtClean="0"/>
              <a:t> </a:t>
            </a:r>
            <a:r>
              <a:rPr lang="zh-CN" altLang="en-GB" sz="2400" smtClean="0"/>
              <a:t>，则表明是</a:t>
            </a:r>
            <a:r>
              <a:rPr lang="en-GB" altLang="zh-CN" sz="2400" smtClean="0"/>
              <a:t>H</a:t>
            </a:r>
            <a:r>
              <a:rPr lang="en-GB" altLang="zh-CN" sz="2400" baseline="-25000" smtClean="0"/>
              <a:t>10</a:t>
            </a:r>
            <a:r>
              <a:rPr lang="zh-CN" altLang="en-GB" sz="2400" smtClean="0"/>
              <a:t>（</a:t>
            </a:r>
            <a:r>
              <a:rPr lang="en-GB" altLang="zh-CN" sz="2400" smtClean="0"/>
              <a:t>D</a:t>
            </a:r>
            <a:r>
              <a:rPr lang="en-GB" altLang="zh-CN" sz="2400" baseline="-25000" smtClean="0"/>
              <a:t>6</a:t>
            </a:r>
            <a:r>
              <a:rPr lang="zh-CN" altLang="en-GB" sz="2400" smtClean="0"/>
              <a:t>）出错，将</a:t>
            </a:r>
            <a:r>
              <a:rPr lang="en-GB" altLang="zh-CN" sz="2400" smtClean="0"/>
              <a:t>H</a:t>
            </a:r>
            <a:r>
              <a:rPr lang="en-GB" altLang="zh-CN" sz="2400" baseline="-25000" smtClean="0"/>
              <a:t>10</a:t>
            </a:r>
            <a:r>
              <a:rPr lang="zh-CN" altLang="en-GB" sz="2400" smtClean="0"/>
              <a:t>取反，得正确海明码为</a:t>
            </a:r>
            <a:r>
              <a:rPr lang="en-GB" altLang="zh-CN" sz="2400" smtClean="0"/>
              <a:t>11</a:t>
            </a:r>
            <a:r>
              <a:rPr lang="en-GB" altLang="zh-CN" sz="2400" smtClean="0">
                <a:solidFill>
                  <a:srgbClr val="CC0000"/>
                </a:solidFill>
              </a:rPr>
              <a:t>1</a:t>
            </a:r>
            <a:r>
              <a:rPr lang="en-GB" altLang="zh-CN" sz="2400" smtClean="0"/>
              <a:t>011000101</a:t>
            </a:r>
            <a:r>
              <a:rPr lang="zh-CN" altLang="en-GB" sz="2400" smtClean="0"/>
              <a:t>。</a:t>
            </a:r>
            <a:endParaRPr lang="zh-CN" altLang="en-US" sz="2400" smtClean="0"/>
          </a:p>
        </p:txBody>
      </p:sp>
      <p:sp>
        <p:nvSpPr>
          <p:cNvPr id="120837" name="Rectangle 4"/>
          <p:cNvSpPr>
            <a:spLocks noChangeArrowheads="1"/>
          </p:cNvSpPr>
          <p:nvPr/>
        </p:nvSpPr>
        <p:spPr bwMode="gray">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graphicFrame>
        <p:nvGraphicFramePr>
          <p:cNvPr id="287749" name="Object 5"/>
          <p:cNvGraphicFramePr>
            <a:graphicFrameLocks noChangeAspect="1"/>
          </p:cNvGraphicFramePr>
          <p:nvPr/>
        </p:nvGraphicFramePr>
        <p:xfrm>
          <a:off x="1258888" y="3213100"/>
          <a:ext cx="5472112" cy="2189163"/>
        </p:xfrm>
        <a:graphic>
          <a:graphicData uri="http://schemas.openxmlformats.org/presentationml/2006/ole">
            <mc:AlternateContent xmlns:mc="http://schemas.openxmlformats.org/markup-compatibility/2006">
              <mc:Choice xmlns:v="urn:schemas-microsoft-com:vml" Requires="v">
                <p:oleObj spid="_x0000_s120859" name="公式" r:id="rId3" imgW="2286000" imgH="914400" progId="Equation.3">
                  <p:embed/>
                </p:oleObj>
              </mc:Choice>
              <mc:Fallback>
                <p:oleObj name="公式" r:id="rId3" imgW="2286000" imgH="914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3213100"/>
                        <a:ext cx="5472112" cy="2189163"/>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87750" name="Picture 6" descr="back11">
            <a:hlinkClick r:id="rId5" action="ppaction://hlinksldjump"/>
          </p:cNvPr>
          <p:cNvPicPr>
            <a:picLocks noChangeAspect="1" noChangeArrowheads="1"/>
          </p:cNvPicPr>
          <p:nvPr/>
        </p:nvPicPr>
        <p:blipFill>
          <a:blip r:embed="rId6">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140200" y="5876925"/>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87750"/>
                                        </p:tgtEl>
                                        <p:attrNameLst>
                                          <p:attrName>style.visibility</p:attrName>
                                        </p:attrNameLst>
                                      </p:cBhvr>
                                      <p:to>
                                        <p:strVal val="visible"/>
                                      </p:to>
                                    </p:set>
                                    <p:anim calcmode="lin" valueType="num">
                                      <p:cBhvr additive="base">
                                        <p:cTn id="7" dur="500" fill="hold"/>
                                        <p:tgtEl>
                                          <p:spTgt spid="287750"/>
                                        </p:tgtEl>
                                        <p:attrNameLst>
                                          <p:attrName>ppt_x</p:attrName>
                                        </p:attrNameLst>
                                      </p:cBhvr>
                                      <p:tavLst>
                                        <p:tav tm="0">
                                          <p:val>
                                            <p:strVal val="#ppt_x"/>
                                          </p:val>
                                        </p:tav>
                                        <p:tav tm="100000">
                                          <p:val>
                                            <p:strVal val="#ppt_x"/>
                                          </p:val>
                                        </p:tav>
                                      </p:tavLst>
                                    </p:anim>
                                    <p:anim calcmode="lin" valueType="num">
                                      <p:cBhvr additive="base">
                                        <p:cTn id="8" dur="500" fill="hold"/>
                                        <p:tgtEl>
                                          <p:spTgt spid="28775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4" presetClass="entr" presetSubtype="0" fill="hold" nodeType="clickEffect">
                                  <p:stCondLst>
                                    <p:cond delay="0"/>
                                  </p:stCondLst>
                                  <p:childTnLst>
                                    <p:set>
                                      <p:cBhvr>
                                        <p:cTn id="12" dur="1" fill="hold">
                                          <p:stCondLst>
                                            <p:cond delay="0"/>
                                          </p:stCondLst>
                                        </p:cTn>
                                        <p:tgtEl>
                                          <p:spTgt spid="287749"/>
                                        </p:tgtEl>
                                        <p:attrNameLst>
                                          <p:attrName>style.visibility</p:attrName>
                                        </p:attrNameLst>
                                      </p:cBhvr>
                                      <p:to>
                                        <p:strVal val="visible"/>
                                      </p:to>
                                    </p:set>
                                    <p:anim to="" calcmode="lin" valueType="num">
                                      <p:cBhvr>
                                        <p:cTn id="13" dur="1" fill="hold"/>
                                        <p:tgtEl>
                                          <p:spTgt spid="28774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67FEA7F7-FB8B-4D1A-B3EE-D57F7542FEFF}"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122</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21859" name="Rectangle 2"/>
          <p:cNvSpPr>
            <a:spLocks noGrp="1" noChangeArrowheads="1"/>
          </p:cNvSpPr>
          <p:nvPr>
            <p:ph type="title"/>
          </p:nvPr>
        </p:nvSpPr>
        <p:spPr/>
        <p:txBody>
          <a:bodyPr/>
          <a:lstStyle/>
          <a:p>
            <a:pPr eaLnBrk="1" hangingPunct="1"/>
            <a:r>
              <a:rPr lang="zh-CN" altLang="en-US" smtClean="0"/>
              <a:t>四、循环冗余码</a:t>
            </a:r>
            <a:r>
              <a:rPr lang="en-US" altLang="zh-CN" smtClean="0"/>
              <a:t>CRC</a:t>
            </a:r>
          </a:p>
        </p:txBody>
      </p:sp>
      <p:sp>
        <p:nvSpPr>
          <p:cNvPr id="121860" name="Rectangle 3"/>
          <p:cNvSpPr>
            <a:spLocks noGrp="1" noChangeArrowheads="1"/>
          </p:cNvSpPr>
          <p:nvPr>
            <p:ph type="body" idx="1"/>
          </p:nvPr>
        </p:nvSpPr>
        <p:spPr>
          <a:xfrm>
            <a:off x="971550" y="1052513"/>
            <a:ext cx="7151688" cy="5248275"/>
          </a:xfrm>
        </p:spPr>
        <p:txBody>
          <a:bodyPr/>
          <a:lstStyle/>
          <a:p>
            <a:pPr eaLnBrk="1" hangingPunct="1">
              <a:lnSpc>
                <a:spcPct val="110000"/>
              </a:lnSpc>
            </a:pPr>
            <a:r>
              <a:rPr lang="zh-CN" altLang="en-US" sz="2400" smtClean="0"/>
              <a:t>循环冗余码</a:t>
            </a:r>
            <a:r>
              <a:rPr lang="en-US" altLang="zh-CN" sz="2400" smtClean="0"/>
              <a:t>CRC</a:t>
            </a:r>
            <a:r>
              <a:rPr lang="zh-CN" altLang="en-US" sz="2400" smtClean="0"/>
              <a:t>（</a:t>
            </a:r>
            <a:r>
              <a:rPr lang="en-US" altLang="zh-CN" sz="2400" smtClean="0"/>
              <a:t>Cyclic Redundancy Code</a:t>
            </a:r>
            <a:r>
              <a:rPr lang="zh-CN" altLang="en-US" sz="2400" smtClean="0"/>
              <a:t>），又称为多项式码。 </a:t>
            </a:r>
          </a:p>
          <a:p>
            <a:pPr eaLnBrk="1" hangingPunct="1">
              <a:lnSpc>
                <a:spcPct val="110000"/>
              </a:lnSpc>
              <a:buFont typeface="Wingdings" panose="05000000000000000000" pitchFamily="2" charset="2"/>
              <a:buNone/>
            </a:pPr>
            <a:r>
              <a:rPr lang="en-US" altLang="zh-CN" smtClean="0">
                <a:solidFill>
                  <a:srgbClr val="0000FF"/>
                </a:solidFill>
              </a:rPr>
              <a:t>1</a:t>
            </a:r>
            <a:r>
              <a:rPr lang="zh-CN" altLang="en-US" smtClean="0">
                <a:solidFill>
                  <a:srgbClr val="0000FF"/>
                </a:solidFill>
              </a:rPr>
              <a:t>、编码</a:t>
            </a:r>
          </a:p>
          <a:p>
            <a:pPr eaLnBrk="1" hangingPunct="1">
              <a:lnSpc>
                <a:spcPct val="110000"/>
              </a:lnSpc>
            </a:pPr>
            <a:r>
              <a:rPr lang="en-US" altLang="zh-CN" sz="2400" smtClean="0"/>
              <a:t>k</a:t>
            </a:r>
            <a:r>
              <a:rPr lang="zh-CN" altLang="en-US" sz="2400" smtClean="0"/>
              <a:t>位要发送的有效信息位可对应于一个</a:t>
            </a:r>
            <a:r>
              <a:rPr lang="en-US" altLang="zh-CN" sz="2400" smtClean="0">
                <a:solidFill>
                  <a:srgbClr val="CC0000"/>
                </a:solidFill>
              </a:rPr>
              <a:t>k-1</a:t>
            </a:r>
            <a:r>
              <a:rPr lang="zh-CN" altLang="en-US" sz="2400" smtClean="0"/>
              <a:t>次多项式</a:t>
            </a:r>
            <a:r>
              <a:rPr lang="en-US" altLang="zh-CN" sz="2400" smtClean="0"/>
              <a:t>M</a:t>
            </a:r>
            <a:r>
              <a:rPr lang="zh-CN" altLang="en-US" sz="2400" smtClean="0"/>
              <a:t>（</a:t>
            </a:r>
            <a:r>
              <a:rPr lang="en-US" altLang="zh-CN" sz="2400" smtClean="0"/>
              <a:t>x</a:t>
            </a:r>
            <a:r>
              <a:rPr lang="zh-CN" altLang="en-US" sz="2400" smtClean="0"/>
              <a:t>），</a:t>
            </a:r>
            <a:r>
              <a:rPr lang="en-US" altLang="zh-CN" sz="2400" smtClean="0"/>
              <a:t>r</a:t>
            </a:r>
            <a:r>
              <a:rPr lang="zh-CN" altLang="en-US" sz="2400" smtClean="0"/>
              <a:t>位冗余校验位对应于一个</a:t>
            </a:r>
            <a:r>
              <a:rPr lang="en-US" altLang="zh-CN" sz="2400" smtClean="0">
                <a:solidFill>
                  <a:srgbClr val="CC0000"/>
                </a:solidFill>
              </a:rPr>
              <a:t>r-1</a:t>
            </a:r>
            <a:r>
              <a:rPr lang="zh-CN" altLang="en-US" sz="2400" smtClean="0"/>
              <a:t>次多项式</a:t>
            </a:r>
            <a:r>
              <a:rPr lang="en-US" altLang="zh-CN" sz="2400" smtClean="0"/>
              <a:t>R</a:t>
            </a:r>
            <a:r>
              <a:rPr lang="zh-CN" altLang="en-US" sz="2400" smtClean="0"/>
              <a:t>（</a:t>
            </a:r>
            <a:r>
              <a:rPr lang="en-US" altLang="zh-CN" sz="2400" smtClean="0"/>
              <a:t>x</a:t>
            </a:r>
            <a:r>
              <a:rPr lang="zh-CN" altLang="en-US" sz="2400" smtClean="0"/>
              <a:t>）。由</a:t>
            </a:r>
            <a:r>
              <a:rPr lang="en-US" altLang="zh-CN" sz="2400" smtClean="0"/>
              <a:t>k</a:t>
            </a:r>
            <a:r>
              <a:rPr lang="zh-CN" altLang="en-US" sz="2400" smtClean="0"/>
              <a:t>位信息位后面加上</a:t>
            </a:r>
            <a:r>
              <a:rPr lang="en-US" altLang="zh-CN" sz="2400" smtClean="0"/>
              <a:t>r</a:t>
            </a:r>
            <a:r>
              <a:rPr lang="zh-CN" altLang="en-US" sz="2400" smtClean="0"/>
              <a:t>位冗余位组成的</a:t>
            </a:r>
            <a:r>
              <a:rPr lang="en-US" altLang="zh-CN" sz="2400" smtClean="0"/>
              <a:t>n=k+r</a:t>
            </a:r>
            <a:r>
              <a:rPr lang="zh-CN" altLang="en-US" sz="2400" smtClean="0"/>
              <a:t>位</a:t>
            </a:r>
            <a:r>
              <a:rPr lang="en-US" altLang="zh-CN" sz="2400" smtClean="0"/>
              <a:t>CRC</a:t>
            </a:r>
            <a:r>
              <a:rPr lang="zh-CN" altLang="en-US" sz="2400" smtClean="0"/>
              <a:t>码字则对应于一个</a:t>
            </a:r>
            <a:r>
              <a:rPr lang="en-US" altLang="zh-CN" sz="2400" smtClean="0"/>
              <a:t>n-1</a:t>
            </a:r>
            <a:r>
              <a:rPr lang="zh-CN" altLang="en-US" sz="2400" smtClean="0"/>
              <a:t>次多项式</a:t>
            </a:r>
            <a:r>
              <a:rPr lang="en-US" altLang="zh-CN" sz="2400" smtClean="0"/>
              <a:t>C</a:t>
            </a:r>
            <a:r>
              <a:rPr lang="zh-CN" altLang="en-US" sz="2400" smtClean="0"/>
              <a:t>（</a:t>
            </a:r>
            <a:r>
              <a:rPr lang="en-US" altLang="zh-CN" sz="2400" smtClean="0"/>
              <a:t>x</a:t>
            </a:r>
            <a:r>
              <a:rPr lang="zh-CN" altLang="en-US" sz="2400" smtClean="0"/>
              <a:t>），即：</a:t>
            </a:r>
          </a:p>
          <a:p>
            <a:pPr eaLnBrk="1" hangingPunct="1">
              <a:lnSpc>
                <a:spcPct val="110000"/>
              </a:lnSpc>
              <a:buFont typeface="Wingdings" panose="05000000000000000000" pitchFamily="2" charset="2"/>
              <a:buNone/>
            </a:pPr>
            <a:r>
              <a:rPr lang="zh-CN" altLang="en-US" sz="2400" smtClean="0">
                <a:solidFill>
                  <a:srgbClr val="CC0000"/>
                </a:solidFill>
              </a:rPr>
              <a:t>        </a:t>
            </a:r>
            <a:r>
              <a:rPr lang="en-US" altLang="zh-CN" sz="2400" smtClean="0">
                <a:solidFill>
                  <a:srgbClr val="CC0000"/>
                </a:solidFill>
              </a:rPr>
              <a:t>C</a:t>
            </a:r>
            <a:r>
              <a:rPr lang="zh-CN" altLang="en-US" sz="2400" smtClean="0">
                <a:solidFill>
                  <a:srgbClr val="CC0000"/>
                </a:solidFill>
              </a:rPr>
              <a:t>（</a:t>
            </a:r>
            <a:r>
              <a:rPr lang="en-US" altLang="zh-CN" sz="2400" smtClean="0">
                <a:solidFill>
                  <a:srgbClr val="CC0000"/>
                </a:solidFill>
              </a:rPr>
              <a:t>x</a:t>
            </a:r>
            <a:r>
              <a:rPr lang="zh-CN" altLang="en-US" sz="2400" smtClean="0">
                <a:solidFill>
                  <a:srgbClr val="CC0000"/>
                </a:solidFill>
              </a:rPr>
              <a:t>）</a:t>
            </a:r>
            <a:r>
              <a:rPr lang="en-US" altLang="zh-CN" sz="2400" smtClean="0">
                <a:solidFill>
                  <a:srgbClr val="CC0000"/>
                </a:solidFill>
              </a:rPr>
              <a:t>= x</a:t>
            </a:r>
            <a:r>
              <a:rPr lang="en-US" altLang="zh-CN" sz="2400" baseline="30000" smtClean="0">
                <a:solidFill>
                  <a:srgbClr val="CC0000"/>
                </a:solidFill>
              </a:rPr>
              <a:t>r</a:t>
            </a:r>
            <a:r>
              <a:rPr lang="en-US" altLang="zh-CN" sz="2400" smtClean="0">
                <a:solidFill>
                  <a:srgbClr val="CC0000"/>
                </a:solidFill>
              </a:rPr>
              <a:t> </a:t>
            </a:r>
            <a:r>
              <a:rPr lang="en-US" altLang="zh-CN" sz="2400" smtClean="0">
                <a:solidFill>
                  <a:srgbClr val="CC0000"/>
                </a:solidFill>
                <a:latin typeface="Arial" panose="020B0604020202020204" pitchFamily="34" charset="0"/>
              </a:rPr>
              <a:t>•</a:t>
            </a:r>
            <a:r>
              <a:rPr lang="en-US" altLang="zh-CN" sz="2400" smtClean="0">
                <a:solidFill>
                  <a:srgbClr val="CC0000"/>
                </a:solidFill>
              </a:rPr>
              <a:t> M</a:t>
            </a:r>
            <a:r>
              <a:rPr lang="zh-CN" altLang="en-US" sz="2400" smtClean="0">
                <a:solidFill>
                  <a:srgbClr val="CC0000"/>
                </a:solidFill>
              </a:rPr>
              <a:t>（</a:t>
            </a:r>
            <a:r>
              <a:rPr lang="en-US" altLang="zh-CN" sz="2400" smtClean="0">
                <a:solidFill>
                  <a:srgbClr val="CC0000"/>
                </a:solidFill>
              </a:rPr>
              <a:t>x</a:t>
            </a:r>
            <a:r>
              <a:rPr lang="zh-CN" altLang="en-US" sz="2400" smtClean="0">
                <a:solidFill>
                  <a:srgbClr val="CC0000"/>
                </a:solidFill>
              </a:rPr>
              <a:t>）</a:t>
            </a:r>
            <a:r>
              <a:rPr lang="en-US" altLang="zh-CN" sz="2400" smtClean="0">
                <a:solidFill>
                  <a:srgbClr val="CC0000"/>
                </a:solidFill>
              </a:rPr>
              <a:t>+ R</a:t>
            </a:r>
            <a:r>
              <a:rPr lang="zh-CN" altLang="en-US" sz="2400" smtClean="0">
                <a:solidFill>
                  <a:srgbClr val="CC0000"/>
                </a:solidFill>
              </a:rPr>
              <a:t>（</a:t>
            </a:r>
            <a:r>
              <a:rPr lang="en-US" altLang="zh-CN" sz="2400" smtClean="0">
                <a:solidFill>
                  <a:srgbClr val="CC0000"/>
                </a:solidFill>
              </a:rPr>
              <a:t>x</a:t>
            </a:r>
            <a:r>
              <a:rPr lang="zh-CN" altLang="en-US" sz="2400" smtClean="0">
                <a:solidFill>
                  <a:srgbClr val="CC0000"/>
                </a:solidFill>
              </a:rPr>
              <a:t>）</a:t>
            </a:r>
          </a:p>
          <a:p>
            <a:pPr eaLnBrk="1" hangingPunct="1">
              <a:lnSpc>
                <a:spcPct val="110000"/>
              </a:lnSpc>
              <a:buFont typeface="Wingdings" panose="05000000000000000000" pitchFamily="2" charset="2"/>
              <a:buNone/>
            </a:pPr>
            <a:r>
              <a:rPr lang="zh-CN" altLang="en-US" sz="2400" smtClean="0"/>
              <a:t>  该</a:t>
            </a:r>
            <a:r>
              <a:rPr lang="en-US" altLang="zh-CN" sz="2400" smtClean="0"/>
              <a:t>CRC</a:t>
            </a:r>
            <a:r>
              <a:rPr lang="zh-CN" altLang="en-US" sz="2400" smtClean="0"/>
              <a:t>码称为（</a:t>
            </a:r>
            <a:r>
              <a:rPr lang="en-US" altLang="zh-CN" sz="2400" smtClean="0"/>
              <a:t>n</a:t>
            </a:r>
            <a:r>
              <a:rPr lang="zh-CN" altLang="en-US" sz="2400" smtClean="0"/>
              <a:t>，</a:t>
            </a:r>
            <a:r>
              <a:rPr lang="en-US" altLang="zh-CN" sz="2400" smtClean="0"/>
              <a:t>k</a:t>
            </a:r>
            <a:r>
              <a:rPr lang="zh-CN" altLang="en-US" sz="2400" smtClean="0"/>
              <a:t>）循环码。 </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FAEC243E-8D08-42B9-9F72-1B8ACF21CE29}"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123</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22883" name="Rectangle 2"/>
          <p:cNvSpPr>
            <a:spLocks noGrp="1" noChangeArrowheads="1"/>
          </p:cNvSpPr>
          <p:nvPr>
            <p:ph type="title"/>
          </p:nvPr>
        </p:nvSpPr>
        <p:spPr/>
        <p:txBody>
          <a:bodyPr/>
          <a:lstStyle/>
          <a:p>
            <a:pPr eaLnBrk="1" hangingPunct="1"/>
            <a:r>
              <a:rPr lang="zh-CN" altLang="en-US" smtClean="0"/>
              <a:t>四、循环冗余码</a:t>
            </a:r>
            <a:r>
              <a:rPr lang="en-US" altLang="zh-CN" smtClean="0"/>
              <a:t>CRC</a:t>
            </a:r>
          </a:p>
        </p:txBody>
      </p:sp>
      <p:sp>
        <p:nvSpPr>
          <p:cNvPr id="122884" name="Rectangle 3"/>
          <p:cNvSpPr>
            <a:spLocks noGrp="1" noChangeArrowheads="1"/>
          </p:cNvSpPr>
          <p:nvPr>
            <p:ph type="body" idx="1"/>
          </p:nvPr>
        </p:nvSpPr>
        <p:spPr>
          <a:xfrm>
            <a:off x="457200" y="1076325"/>
            <a:ext cx="7558088" cy="2352675"/>
          </a:xfrm>
          <a:noFill/>
        </p:spPr>
        <p:txBody>
          <a:bodyPr/>
          <a:lstStyle/>
          <a:p>
            <a:pPr eaLnBrk="1" hangingPunct="1">
              <a:lnSpc>
                <a:spcPct val="120000"/>
              </a:lnSpc>
            </a:pPr>
            <a:r>
              <a:rPr lang="zh-CN" altLang="en-US" sz="2400" smtClean="0"/>
              <a:t>由信息位产生冗余位的编码过程，就是已知</a:t>
            </a:r>
            <a:r>
              <a:rPr lang="en-US" altLang="zh-CN" sz="2400" smtClean="0"/>
              <a:t>M</a:t>
            </a:r>
            <a:r>
              <a:rPr lang="zh-CN" altLang="en-US" sz="2400" smtClean="0"/>
              <a:t>（</a:t>
            </a:r>
            <a:r>
              <a:rPr lang="en-US" altLang="zh-CN" sz="2400" smtClean="0"/>
              <a:t>x</a:t>
            </a:r>
            <a:r>
              <a:rPr lang="zh-CN" altLang="en-US" sz="2400" smtClean="0"/>
              <a:t>）求</a:t>
            </a:r>
            <a:r>
              <a:rPr lang="en-US" altLang="zh-CN" sz="2400" smtClean="0"/>
              <a:t>R</a:t>
            </a:r>
            <a:r>
              <a:rPr lang="zh-CN" altLang="en-US" sz="2400" smtClean="0"/>
              <a:t>（</a:t>
            </a:r>
            <a:r>
              <a:rPr lang="en-US" altLang="zh-CN" sz="2400" smtClean="0"/>
              <a:t>x</a:t>
            </a:r>
            <a:r>
              <a:rPr lang="zh-CN" altLang="en-US" sz="2400" smtClean="0"/>
              <a:t>）的过程。在</a:t>
            </a:r>
            <a:r>
              <a:rPr lang="en-US" altLang="zh-CN" sz="2400" smtClean="0"/>
              <a:t>CRC</a:t>
            </a:r>
            <a:r>
              <a:rPr lang="zh-CN" altLang="en-US" sz="2400" smtClean="0"/>
              <a:t>码中可以通过找到一个特定的多项式</a:t>
            </a:r>
            <a:r>
              <a:rPr lang="en-US" altLang="zh-CN" sz="2400" smtClean="0"/>
              <a:t>G</a:t>
            </a:r>
            <a:r>
              <a:rPr lang="zh-CN" altLang="en-US" sz="2400" smtClean="0"/>
              <a:t>（</a:t>
            </a:r>
            <a:r>
              <a:rPr lang="en-US" altLang="zh-CN" sz="2400" smtClean="0"/>
              <a:t>x</a:t>
            </a:r>
            <a:r>
              <a:rPr lang="zh-CN" altLang="en-US" sz="2400" smtClean="0"/>
              <a:t>）来实现。用</a:t>
            </a:r>
            <a:r>
              <a:rPr lang="en-US" altLang="zh-CN" sz="2400" smtClean="0"/>
              <a:t>G</a:t>
            </a:r>
            <a:r>
              <a:rPr lang="zh-CN" altLang="en-US" sz="2400" smtClean="0"/>
              <a:t>（</a:t>
            </a:r>
            <a:r>
              <a:rPr lang="en-US" altLang="zh-CN" sz="2400" smtClean="0"/>
              <a:t>x</a:t>
            </a:r>
            <a:r>
              <a:rPr lang="zh-CN" altLang="en-US" sz="2400" smtClean="0"/>
              <a:t>）去除</a:t>
            </a:r>
            <a:r>
              <a:rPr lang="en-US" altLang="zh-CN" sz="2400" smtClean="0"/>
              <a:t>x</a:t>
            </a:r>
            <a:r>
              <a:rPr lang="en-US" altLang="zh-CN" sz="2400" baseline="30000" smtClean="0"/>
              <a:t>r</a:t>
            </a:r>
            <a:r>
              <a:rPr lang="en-US" altLang="zh-CN" sz="2400" smtClean="0"/>
              <a:t> </a:t>
            </a:r>
            <a:r>
              <a:rPr lang="en-US" altLang="zh-CN" sz="2400" smtClean="0">
                <a:latin typeface="Arial" panose="020B0604020202020204" pitchFamily="34" charset="0"/>
              </a:rPr>
              <a:t>•</a:t>
            </a:r>
            <a:r>
              <a:rPr lang="en-US" altLang="zh-CN" sz="2400" smtClean="0"/>
              <a:t> M</a:t>
            </a:r>
            <a:r>
              <a:rPr lang="zh-CN" altLang="en-US" sz="2400" smtClean="0"/>
              <a:t>（</a:t>
            </a:r>
            <a:r>
              <a:rPr lang="en-US" altLang="zh-CN" sz="2400" smtClean="0"/>
              <a:t>x</a:t>
            </a:r>
            <a:r>
              <a:rPr lang="zh-CN" altLang="en-US" sz="2400" smtClean="0"/>
              <a:t>）得到的余式就是</a:t>
            </a:r>
            <a:r>
              <a:rPr lang="en-US" altLang="zh-CN" sz="2400" smtClean="0"/>
              <a:t>R</a:t>
            </a:r>
            <a:r>
              <a:rPr lang="zh-CN" altLang="en-US" sz="2400" smtClean="0"/>
              <a:t>（</a:t>
            </a:r>
            <a:r>
              <a:rPr lang="en-US" altLang="zh-CN" sz="2400" smtClean="0"/>
              <a:t>x</a:t>
            </a:r>
            <a:r>
              <a:rPr lang="zh-CN" altLang="en-US" sz="2400" smtClean="0"/>
              <a:t>），假设商的多项式为</a:t>
            </a:r>
            <a:r>
              <a:rPr lang="en-US" altLang="zh-CN" sz="2400" smtClean="0"/>
              <a:t>Q</a:t>
            </a:r>
            <a:r>
              <a:rPr lang="zh-CN" altLang="en-US" sz="2400" smtClean="0"/>
              <a:t>（</a:t>
            </a:r>
            <a:r>
              <a:rPr lang="en-US" altLang="zh-CN" sz="2400" smtClean="0"/>
              <a:t>x</a:t>
            </a:r>
            <a:r>
              <a:rPr lang="zh-CN" altLang="en-US" sz="2400" smtClean="0"/>
              <a:t>），编码过程：</a:t>
            </a:r>
          </a:p>
          <a:p>
            <a:pPr eaLnBrk="1" hangingPunct="1">
              <a:lnSpc>
                <a:spcPct val="120000"/>
              </a:lnSpc>
              <a:buFont typeface="Wingdings" panose="05000000000000000000" pitchFamily="2" charset="2"/>
              <a:buNone/>
            </a:pPr>
            <a:endParaRPr lang="en-US" altLang="zh-CN" sz="2400" smtClean="0"/>
          </a:p>
        </p:txBody>
      </p:sp>
      <p:graphicFrame>
        <p:nvGraphicFramePr>
          <p:cNvPr id="289796" name="Object 4"/>
          <p:cNvGraphicFramePr>
            <a:graphicFrameLocks noChangeAspect="1"/>
          </p:cNvGraphicFramePr>
          <p:nvPr/>
        </p:nvGraphicFramePr>
        <p:xfrm>
          <a:off x="1763713" y="3429000"/>
          <a:ext cx="4319587" cy="1239838"/>
        </p:xfrm>
        <a:graphic>
          <a:graphicData uri="http://schemas.openxmlformats.org/presentationml/2006/ole">
            <mc:AlternateContent xmlns:mc="http://schemas.openxmlformats.org/markup-compatibility/2006">
              <mc:Choice xmlns:v="urn:schemas-microsoft-com:vml" Requires="v">
                <p:oleObj spid="_x0000_s122906" name="公式" r:id="rId3" imgW="1562100" imgH="444500" progId="Equation.3">
                  <p:embed/>
                </p:oleObj>
              </mc:Choice>
              <mc:Fallback>
                <p:oleObj name="公式" r:id="rId3" imgW="1562100" imgH="444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3429000"/>
                        <a:ext cx="4319587" cy="12398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9797" name="Rectangle 5"/>
          <p:cNvSpPr>
            <a:spLocks noChangeArrowheads="1"/>
          </p:cNvSpPr>
          <p:nvPr/>
        </p:nvSpPr>
        <p:spPr bwMode="gray">
          <a:xfrm>
            <a:off x="1258888" y="5084763"/>
            <a:ext cx="6280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a:solidFill>
                  <a:srgbClr val="CC0000"/>
                </a:solidFill>
              </a:rPr>
              <a:t>x</a:t>
            </a:r>
            <a:r>
              <a:rPr lang="en-US" altLang="zh-CN" baseline="30000">
                <a:solidFill>
                  <a:srgbClr val="CC0000"/>
                </a:solidFill>
              </a:rPr>
              <a:t>r</a:t>
            </a:r>
            <a:r>
              <a:rPr lang="en-US" altLang="zh-CN">
                <a:solidFill>
                  <a:srgbClr val="CC0000"/>
                </a:solidFill>
              </a:rPr>
              <a:t> </a:t>
            </a:r>
            <a:r>
              <a:rPr lang="en-US" altLang="zh-CN">
                <a:solidFill>
                  <a:srgbClr val="CC0000"/>
                </a:solidFill>
                <a:latin typeface="Arial" panose="020B0604020202020204" pitchFamily="34" charset="0"/>
              </a:rPr>
              <a:t>•</a:t>
            </a:r>
            <a:r>
              <a:rPr lang="en-US" altLang="zh-CN">
                <a:solidFill>
                  <a:srgbClr val="CC0000"/>
                </a:solidFill>
              </a:rPr>
              <a:t> M</a:t>
            </a:r>
            <a:r>
              <a:rPr lang="zh-CN" altLang="en-US">
                <a:solidFill>
                  <a:srgbClr val="CC0000"/>
                </a:solidFill>
              </a:rPr>
              <a:t>（</a:t>
            </a:r>
            <a:r>
              <a:rPr lang="en-US" altLang="zh-CN">
                <a:solidFill>
                  <a:srgbClr val="CC0000"/>
                </a:solidFill>
              </a:rPr>
              <a:t>x</a:t>
            </a:r>
            <a:r>
              <a:rPr lang="zh-CN" altLang="en-US">
                <a:solidFill>
                  <a:srgbClr val="CC0000"/>
                </a:solidFill>
              </a:rPr>
              <a:t>）＝</a:t>
            </a:r>
            <a:r>
              <a:rPr lang="en-US" altLang="zh-CN">
                <a:solidFill>
                  <a:srgbClr val="CC0000"/>
                </a:solidFill>
              </a:rPr>
              <a:t>G</a:t>
            </a:r>
            <a:r>
              <a:rPr lang="zh-CN" altLang="en-US">
                <a:solidFill>
                  <a:srgbClr val="CC0000"/>
                </a:solidFill>
              </a:rPr>
              <a:t>（</a:t>
            </a:r>
            <a:r>
              <a:rPr lang="en-US" altLang="zh-CN">
                <a:solidFill>
                  <a:srgbClr val="CC0000"/>
                </a:solidFill>
              </a:rPr>
              <a:t>x</a:t>
            </a:r>
            <a:r>
              <a:rPr lang="zh-CN" altLang="en-US">
                <a:solidFill>
                  <a:srgbClr val="CC0000"/>
                </a:solidFill>
              </a:rPr>
              <a:t>）</a:t>
            </a:r>
            <a:r>
              <a:rPr lang="en-US" altLang="zh-CN">
                <a:solidFill>
                  <a:srgbClr val="CC0000"/>
                </a:solidFill>
                <a:latin typeface="Arial" panose="020B0604020202020204" pitchFamily="34" charset="0"/>
              </a:rPr>
              <a:t>•</a:t>
            </a:r>
            <a:r>
              <a:rPr lang="en-US" altLang="zh-CN">
                <a:solidFill>
                  <a:srgbClr val="CC0000"/>
                </a:solidFill>
              </a:rPr>
              <a:t> Q</a:t>
            </a:r>
            <a:r>
              <a:rPr lang="zh-CN" altLang="en-US">
                <a:solidFill>
                  <a:srgbClr val="CC0000"/>
                </a:solidFill>
              </a:rPr>
              <a:t>（</a:t>
            </a:r>
            <a:r>
              <a:rPr lang="en-US" altLang="zh-CN">
                <a:solidFill>
                  <a:srgbClr val="CC0000"/>
                </a:solidFill>
              </a:rPr>
              <a:t>x</a:t>
            </a:r>
            <a:r>
              <a:rPr lang="zh-CN" altLang="en-US">
                <a:solidFill>
                  <a:srgbClr val="CC0000"/>
                </a:solidFill>
              </a:rPr>
              <a:t>）</a:t>
            </a:r>
            <a:r>
              <a:rPr lang="en-US" altLang="zh-CN">
                <a:solidFill>
                  <a:srgbClr val="CC0000"/>
                </a:solidFill>
              </a:rPr>
              <a:t>+ R</a:t>
            </a:r>
            <a:r>
              <a:rPr lang="zh-CN" altLang="en-US">
                <a:solidFill>
                  <a:srgbClr val="CC0000"/>
                </a:solidFill>
              </a:rPr>
              <a:t>（</a:t>
            </a:r>
            <a:r>
              <a:rPr lang="en-US" altLang="zh-CN">
                <a:solidFill>
                  <a:srgbClr val="CC0000"/>
                </a:solidFill>
              </a:rPr>
              <a:t>x</a:t>
            </a:r>
            <a:r>
              <a:rPr lang="zh-CN" altLang="en-US">
                <a:solidFill>
                  <a:srgbClr val="CC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289796"/>
                                        </p:tgtEl>
                                        <p:attrNameLst>
                                          <p:attrName>style.visibility</p:attrName>
                                        </p:attrNameLst>
                                      </p:cBhvr>
                                      <p:to>
                                        <p:strVal val="visible"/>
                                      </p:to>
                                    </p:set>
                                    <p:anim to="" calcmode="lin" valueType="num">
                                      <p:cBhvr>
                                        <p:cTn id="7" dur="1" fill="hold"/>
                                        <p:tgtEl>
                                          <p:spTgt spid="289796"/>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89797"/>
                                        </p:tgtEl>
                                        <p:attrNameLst>
                                          <p:attrName>style.visibility</p:attrName>
                                        </p:attrNameLst>
                                      </p:cBhvr>
                                      <p:to>
                                        <p:strVal val="visible"/>
                                      </p:to>
                                    </p:set>
                                    <p:anim to="" calcmode="lin" valueType="num">
                                      <p:cBhvr>
                                        <p:cTn id="12" dur="1" fill="hold"/>
                                        <p:tgtEl>
                                          <p:spTgt spid="28979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7"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E175C2A8-5CF2-4F92-B563-6F4A948A2D61}"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124</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23907" name="Rectangle 2"/>
          <p:cNvSpPr>
            <a:spLocks noGrp="1" noChangeArrowheads="1"/>
          </p:cNvSpPr>
          <p:nvPr>
            <p:ph type="title"/>
          </p:nvPr>
        </p:nvSpPr>
        <p:spPr/>
        <p:txBody>
          <a:bodyPr/>
          <a:lstStyle/>
          <a:p>
            <a:pPr eaLnBrk="1" hangingPunct="1"/>
            <a:r>
              <a:rPr lang="zh-CN" altLang="en-US" smtClean="0"/>
              <a:t>四、循环冗余码</a:t>
            </a:r>
            <a:r>
              <a:rPr lang="en-US" altLang="zh-CN" smtClean="0"/>
              <a:t>CRC</a:t>
            </a:r>
          </a:p>
        </p:txBody>
      </p:sp>
      <p:sp>
        <p:nvSpPr>
          <p:cNvPr id="123908" name="Rectangle 3"/>
          <p:cNvSpPr>
            <a:spLocks noGrp="1" noChangeArrowheads="1"/>
          </p:cNvSpPr>
          <p:nvPr>
            <p:ph type="body" idx="1"/>
          </p:nvPr>
        </p:nvSpPr>
        <p:spPr>
          <a:xfrm>
            <a:off x="539750" y="1076325"/>
            <a:ext cx="7475538" cy="4224338"/>
          </a:xfrm>
          <a:noFill/>
        </p:spPr>
        <p:txBody>
          <a:bodyPr/>
          <a:lstStyle/>
          <a:p>
            <a:pPr marL="533400" indent="-533400" eaLnBrk="1" hangingPunct="1">
              <a:lnSpc>
                <a:spcPct val="120000"/>
              </a:lnSpc>
            </a:pPr>
            <a:r>
              <a:rPr lang="zh-CN" altLang="en-US" sz="2400" smtClean="0"/>
              <a:t>生成多项式</a:t>
            </a:r>
            <a:r>
              <a:rPr lang="en-US" altLang="zh-CN" sz="2400" smtClean="0"/>
              <a:t>G</a:t>
            </a:r>
            <a:r>
              <a:rPr lang="zh-CN" altLang="en-US" sz="2400" smtClean="0"/>
              <a:t>（</a:t>
            </a:r>
            <a:r>
              <a:rPr lang="en-US" altLang="zh-CN" sz="2400" smtClean="0"/>
              <a:t>x</a:t>
            </a:r>
            <a:r>
              <a:rPr lang="zh-CN" altLang="en-US" sz="2400" smtClean="0"/>
              <a:t>）应满足以下条件：</a:t>
            </a:r>
          </a:p>
          <a:p>
            <a:pPr marL="914400" lvl="1" indent="-457200" eaLnBrk="1" hangingPunct="1">
              <a:lnSpc>
                <a:spcPct val="120000"/>
              </a:lnSpc>
              <a:buClr>
                <a:srgbClr val="0000FF"/>
              </a:buClr>
              <a:buFont typeface="Wingdings" panose="05000000000000000000" pitchFamily="2" charset="2"/>
              <a:buAutoNum type="circleNumDbPlain"/>
            </a:pPr>
            <a:r>
              <a:rPr lang="zh-CN" altLang="en-US" smtClean="0"/>
              <a:t>必须是</a:t>
            </a:r>
            <a:r>
              <a:rPr lang="en-US" altLang="zh-CN" smtClean="0"/>
              <a:t>r</a:t>
            </a:r>
            <a:r>
              <a:rPr lang="zh-CN" altLang="en-US" smtClean="0"/>
              <a:t>次多项式，最高项</a:t>
            </a:r>
            <a:r>
              <a:rPr lang="en-US" altLang="zh-CN" smtClean="0"/>
              <a:t>x</a:t>
            </a:r>
            <a:r>
              <a:rPr lang="en-US" altLang="zh-CN" baseline="30000" smtClean="0"/>
              <a:t>r</a:t>
            </a:r>
            <a:r>
              <a:rPr lang="en-US" altLang="zh-CN" smtClean="0"/>
              <a:t> </a:t>
            </a:r>
            <a:r>
              <a:rPr lang="zh-CN" altLang="en-US" smtClean="0"/>
              <a:t>和</a:t>
            </a:r>
            <a:r>
              <a:rPr lang="en-US" altLang="zh-CN" smtClean="0"/>
              <a:t>x</a:t>
            </a:r>
            <a:r>
              <a:rPr lang="en-US" altLang="zh-CN" baseline="30000" smtClean="0"/>
              <a:t>0</a:t>
            </a:r>
            <a:r>
              <a:rPr lang="zh-CN" altLang="en-US" smtClean="0"/>
              <a:t>的系数为</a:t>
            </a:r>
            <a:r>
              <a:rPr lang="en-US" altLang="zh-CN" smtClean="0"/>
              <a:t>1</a:t>
            </a:r>
            <a:r>
              <a:rPr lang="zh-CN" altLang="en-US" smtClean="0"/>
              <a:t>，即它对应的二进制编码是</a:t>
            </a:r>
            <a:r>
              <a:rPr lang="en-US" altLang="zh-CN" smtClean="0"/>
              <a:t>r+1</a:t>
            </a:r>
            <a:r>
              <a:rPr lang="zh-CN" altLang="en-US" smtClean="0"/>
              <a:t>位的。</a:t>
            </a:r>
          </a:p>
          <a:p>
            <a:pPr marL="914400" lvl="1" indent="-457200" eaLnBrk="1" hangingPunct="1">
              <a:lnSpc>
                <a:spcPct val="120000"/>
              </a:lnSpc>
              <a:buClr>
                <a:srgbClr val="0000FF"/>
              </a:buClr>
              <a:buFont typeface="Wingdings" panose="05000000000000000000" pitchFamily="2" charset="2"/>
              <a:buAutoNum type="circleNumDbPlain"/>
            </a:pPr>
            <a:r>
              <a:rPr lang="en-US" altLang="zh-CN" smtClean="0"/>
              <a:t>CRC</a:t>
            </a:r>
            <a:r>
              <a:rPr lang="zh-CN" altLang="en-US" smtClean="0"/>
              <a:t>校验码的任何一位发生错误，余数不为零；且不同位发生错误，余数不同。</a:t>
            </a:r>
          </a:p>
          <a:p>
            <a:pPr marL="914400" lvl="1" indent="-457200" eaLnBrk="1" hangingPunct="1">
              <a:lnSpc>
                <a:spcPct val="120000"/>
              </a:lnSpc>
              <a:buClr>
                <a:srgbClr val="0000FF"/>
              </a:buClr>
              <a:buFont typeface="Wingdings" panose="05000000000000000000" pitchFamily="2" charset="2"/>
              <a:buAutoNum type="circleNumDbPlain"/>
            </a:pPr>
            <a:r>
              <a:rPr lang="zh-CN" altLang="en-US" smtClean="0"/>
              <a:t>对余数继续模</a:t>
            </a:r>
            <a:r>
              <a:rPr lang="en-US" altLang="zh-CN" smtClean="0"/>
              <a:t>2</a:t>
            </a:r>
            <a:r>
              <a:rPr lang="zh-CN" altLang="en-US" smtClean="0"/>
              <a:t>除，应使余数循环。</a:t>
            </a:r>
          </a:p>
          <a:p>
            <a:pPr marL="533400" indent="-533400" eaLnBrk="1" hangingPunct="1">
              <a:lnSpc>
                <a:spcPct val="120000"/>
              </a:lnSpc>
            </a:pPr>
            <a:r>
              <a:rPr lang="zh-CN" altLang="en-US" sz="2400" smtClean="0"/>
              <a:t>目前已经有多种生成多项式被列入国际标准中，如：</a:t>
            </a:r>
            <a:r>
              <a:rPr lang="en-US" altLang="zh-CN" sz="2400" smtClean="0"/>
              <a:t>CRC-4</a:t>
            </a:r>
            <a:r>
              <a:rPr lang="zh-CN" altLang="en-US" sz="2400" smtClean="0"/>
              <a:t>、</a:t>
            </a:r>
            <a:r>
              <a:rPr lang="en-US" altLang="zh-CN" sz="2400" smtClean="0"/>
              <a:t>CRC-12</a:t>
            </a:r>
            <a:r>
              <a:rPr lang="zh-CN" altLang="en-US" sz="2400" smtClean="0"/>
              <a:t>、</a:t>
            </a:r>
            <a:r>
              <a:rPr lang="en-US" altLang="zh-CN" sz="2400" smtClean="0"/>
              <a:t>CRC-16</a:t>
            </a:r>
            <a:r>
              <a:rPr lang="zh-CN" altLang="en-US" sz="2400" smtClean="0"/>
              <a:t>、</a:t>
            </a:r>
            <a:r>
              <a:rPr lang="en-US" altLang="zh-CN" sz="2400" smtClean="0"/>
              <a:t>CCITT-16</a:t>
            </a:r>
            <a:r>
              <a:rPr lang="zh-CN" altLang="en-US" sz="2400" smtClean="0"/>
              <a:t>、</a:t>
            </a:r>
            <a:r>
              <a:rPr lang="en-US" altLang="zh-CN" sz="2400" smtClean="0"/>
              <a:t>CRC-32</a:t>
            </a:r>
            <a:r>
              <a:rPr lang="zh-CN" altLang="en-US" sz="2400" smtClean="0"/>
              <a:t>等。</a:t>
            </a:r>
            <a:endParaRPr lang="zh-CN" altLang="en-US" smtClean="0"/>
          </a:p>
        </p:txBody>
      </p:sp>
      <p:sp>
        <p:nvSpPr>
          <p:cNvPr id="123909" name="Rectangle 4"/>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123910" name="Rectangle 5"/>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014C4BA8-FFF2-482F-9DB5-84BC7CFD812F}"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125</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24931" name="Rectangle 2"/>
          <p:cNvSpPr>
            <a:spLocks noGrp="1" noChangeArrowheads="1"/>
          </p:cNvSpPr>
          <p:nvPr>
            <p:ph type="title"/>
          </p:nvPr>
        </p:nvSpPr>
        <p:spPr/>
        <p:txBody>
          <a:bodyPr/>
          <a:lstStyle/>
          <a:p>
            <a:pPr eaLnBrk="1" hangingPunct="1"/>
            <a:r>
              <a:rPr lang="zh-CN" altLang="en-US" smtClean="0"/>
              <a:t>四、循环冗余码</a:t>
            </a:r>
            <a:r>
              <a:rPr lang="en-US" altLang="zh-CN" smtClean="0"/>
              <a:t>CRC</a:t>
            </a:r>
          </a:p>
        </p:txBody>
      </p:sp>
      <p:sp>
        <p:nvSpPr>
          <p:cNvPr id="124932" name="Rectangle 3"/>
          <p:cNvSpPr>
            <a:spLocks noGrp="1" noChangeArrowheads="1"/>
          </p:cNvSpPr>
          <p:nvPr>
            <p:ph type="body" idx="1"/>
          </p:nvPr>
        </p:nvSpPr>
        <p:spPr>
          <a:xfrm>
            <a:off x="457200" y="1076325"/>
            <a:ext cx="7019925" cy="1273175"/>
          </a:xfrm>
        </p:spPr>
        <p:txBody>
          <a:bodyPr/>
          <a:lstStyle/>
          <a:p>
            <a:pPr marL="533400" indent="-533400" eaLnBrk="1" hangingPunct="1"/>
            <a:r>
              <a:rPr lang="zh-CN" altLang="en-US" sz="2400" smtClean="0"/>
              <a:t>目前常用的</a:t>
            </a:r>
            <a:r>
              <a:rPr lang="en-US" altLang="zh-CN" sz="2400" smtClean="0"/>
              <a:t>CRC-16</a:t>
            </a:r>
            <a:r>
              <a:rPr lang="zh-CN" altLang="en-US" sz="2400" smtClean="0"/>
              <a:t>多项式为</a:t>
            </a:r>
            <a:r>
              <a:rPr lang="en-US" altLang="zh-CN" sz="2400" smtClean="0"/>
              <a:t>x</a:t>
            </a:r>
            <a:r>
              <a:rPr lang="en-US" altLang="zh-CN" sz="2400" baseline="30000" smtClean="0"/>
              <a:t>16</a:t>
            </a:r>
            <a:r>
              <a:rPr lang="en-US" altLang="zh-CN" sz="2400" smtClean="0"/>
              <a:t>+x</a:t>
            </a:r>
            <a:r>
              <a:rPr lang="en-US" altLang="zh-CN" sz="2400" baseline="30000" smtClean="0"/>
              <a:t>12</a:t>
            </a:r>
            <a:r>
              <a:rPr lang="en-US" altLang="zh-CN" sz="2400" smtClean="0"/>
              <a:t>+x</a:t>
            </a:r>
            <a:r>
              <a:rPr lang="en-US" altLang="zh-CN" sz="2400" baseline="30000" smtClean="0"/>
              <a:t>5</a:t>
            </a:r>
            <a:r>
              <a:rPr lang="en-US" altLang="zh-CN" sz="2400" smtClean="0"/>
              <a:t>+1</a:t>
            </a:r>
            <a:r>
              <a:rPr lang="zh-CN" altLang="en-US" sz="2400" smtClean="0"/>
              <a:t>（记为</a:t>
            </a:r>
            <a:r>
              <a:rPr lang="en-US" altLang="zh-CN" sz="2400" smtClean="0"/>
              <a:t>1021</a:t>
            </a:r>
            <a:r>
              <a:rPr lang="zh-CN" altLang="en-US" sz="2400" smtClean="0"/>
              <a:t>），</a:t>
            </a:r>
            <a:r>
              <a:rPr lang="en-US" altLang="zh-CN" sz="2400" smtClean="0"/>
              <a:t>CCITT-16</a:t>
            </a:r>
            <a:r>
              <a:rPr lang="zh-CN" altLang="en-US" sz="2400" smtClean="0"/>
              <a:t>多项式为</a:t>
            </a:r>
            <a:r>
              <a:rPr lang="en-US" altLang="zh-CN" sz="2400" smtClean="0"/>
              <a:t>x</a:t>
            </a:r>
            <a:r>
              <a:rPr lang="en-US" altLang="zh-CN" sz="2400" baseline="30000" smtClean="0"/>
              <a:t>16</a:t>
            </a:r>
            <a:r>
              <a:rPr lang="en-US" altLang="zh-CN" sz="2400" smtClean="0"/>
              <a:t>+x</a:t>
            </a:r>
            <a:r>
              <a:rPr lang="en-US" altLang="zh-CN" sz="2400" baseline="30000" smtClean="0"/>
              <a:t>15</a:t>
            </a:r>
            <a:r>
              <a:rPr lang="en-US" altLang="zh-CN" sz="2400" smtClean="0"/>
              <a:t>+x</a:t>
            </a:r>
            <a:r>
              <a:rPr lang="en-US" altLang="zh-CN" sz="2400" baseline="30000" smtClean="0"/>
              <a:t>2</a:t>
            </a:r>
            <a:r>
              <a:rPr lang="en-US" altLang="zh-CN" sz="2400" smtClean="0"/>
              <a:t>+1</a:t>
            </a:r>
            <a:r>
              <a:rPr lang="zh-CN" altLang="en-US" sz="2400" smtClean="0"/>
              <a:t>（记为</a:t>
            </a:r>
            <a:r>
              <a:rPr lang="en-US" altLang="zh-CN" sz="2400" smtClean="0"/>
              <a:t>8005</a:t>
            </a:r>
            <a:r>
              <a:rPr lang="zh-CN" altLang="en-US" sz="2400" smtClean="0"/>
              <a:t>）。</a:t>
            </a:r>
            <a:endParaRPr lang="zh-CN" altLang="en-US" smtClean="0"/>
          </a:p>
        </p:txBody>
      </p:sp>
      <p:graphicFrame>
        <p:nvGraphicFramePr>
          <p:cNvPr id="291845" name="Object 5"/>
          <p:cNvGraphicFramePr>
            <a:graphicFrameLocks noChangeAspect="1"/>
          </p:cNvGraphicFramePr>
          <p:nvPr/>
        </p:nvGraphicFramePr>
        <p:xfrm>
          <a:off x="1116013" y="3068638"/>
          <a:ext cx="6697662" cy="1824037"/>
        </p:xfrm>
        <a:graphic>
          <a:graphicData uri="http://schemas.openxmlformats.org/presentationml/2006/ole">
            <mc:AlternateContent xmlns:mc="http://schemas.openxmlformats.org/markup-compatibility/2006">
              <mc:Choice xmlns:v="urn:schemas-microsoft-com:vml" Requires="v">
                <p:oleObj spid="_x0000_s124955" name="Visio" r:id="rId3" imgW="5838943" imgH="1571557" progId="Visio.Drawing.11">
                  <p:embed/>
                </p:oleObj>
              </mc:Choice>
              <mc:Fallback>
                <p:oleObj name="Visio" r:id="rId3" imgW="5838943" imgH="1571557"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3068638"/>
                        <a:ext cx="6697662" cy="182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1846" name="Rectangle 6"/>
          <p:cNvSpPr>
            <a:spLocks noChangeArrowheads="1"/>
          </p:cNvSpPr>
          <p:nvPr/>
        </p:nvSpPr>
        <p:spPr bwMode="gray">
          <a:xfrm>
            <a:off x="1116013" y="2492375"/>
            <a:ext cx="5551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en-US" altLang="zh-CN" sz="2400"/>
              <a:t> CRC</a:t>
            </a:r>
            <a:r>
              <a:rPr lang="zh-CN" altLang="en-US" sz="2400"/>
              <a:t>（</a:t>
            </a:r>
            <a:r>
              <a:rPr lang="en-US" altLang="zh-CN" sz="2400"/>
              <a:t>n,k</a:t>
            </a:r>
            <a:r>
              <a:rPr lang="zh-CN" altLang="en-US" sz="2400"/>
              <a:t>）校验码串行生成电路原理图</a:t>
            </a:r>
          </a:p>
        </p:txBody>
      </p:sp>
      <p:sp>
        <p:nvSpPr>
          <p:cNvPr id="291847" name="Rectangle 7"/>
          <p:cNvSpPr>
            <a:spLocks noChangeArrowheads="1"/>
          </p:cNvSpPr>
          <p:nvPr/>
        </p:nvSpPr>
        <p:spPr bwMode="gray">
          <a:xfrm>
            <a:off x="1619250" y="5013325"/>
            <a:ext cx="5702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zh-CN" altLang="en-US" sz="2400"/>
              <a:t>图中</a:t>
            </a:r>
            <a:r>
              <a:rPr lang="en-US" altLang="zh-CN" sz="2400"/>
              <a:t>Gi</a:t>
            </a:r>
            <a:r>
              <a:rPr lang="zh-CN" altLang="en-US" sz="2400"/>
              <a:t>代表生成多项式</a:t>
            </a:r>
            <a:r>
              <a:rPr lang="en-US" altLang="zh-CN" sz="2400"/>
              <a:t>G</a:t>
            </a:r>
            <a:r>
              <a:rPr lang="zh-CN" altLang="en-US" sz="2400"/>
              <a:t>（</a:t>
            </a:r>
            <a:r>
              <a:rPr lang="en-US" altLang="zh-CN" sz="2400"/>
              <a:t>x</a:t>
            </a:r>
            <a:r>
              <a:rPr lang="zh-CN" altLang="en-US" sz="2400"/>
              <a:t>）各项的系数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91846"/>
                                        </p:tgtEl>
                                        <p:attrNameLst>
                                          <p:attrName>style.visibility</p:attrName>
                                        </p:attrNameLst>
                                      </p:cBhvr>
                                      <p:to>
                                        <p:strVal val="visible"/>
                                      </p:to>
                                    </p:set>
                                    <p:anim to="" calcmode="lin" valueType="num">
                                      <p:cBhvr>
                                        <p:cTn id="7" dur="1" fill="hold"/>
                                        <p:tgtEl>
                                          <p:spTgt spid="291846"/>
                                        </p:tgtEl>
                                        <p:attrNameLst>
                                          <p:attrName/>
                                        </p:attrNameLst>
                                      </p:cBhvr>
                                    </p:anim>
                                  </p:childTnLst>
                                </p:cTn>
                              </p:par>
                            </p:childTnLst>
                          </p:cTn>
                        </p:par>
                        <p:par>
                          <p:cTn id="8" fill="hold" nodeType="afterGroup">
                            <p:stCondLst>
                              <p:cond delay="0"/>
                            </p:stCondLst>
                            <p:childTnLst>
                              <p:par>
                                <p:cTn id="9" presetID="24" presetClass="entr" presetSubtype="0" fill="hold" nodeType="afterEffect">
                                  <p:stCondLst>
                                    <p:cond delay="0"/>
                                  </p:stCondLst>
                                  <p:childTnLst>
                                    <p:set>
                                      <p:cBhvr>
                                        <p:cTn id="10" dur="1" fill="hold">
                                          <p:stCondLst>
                                            <p:cond delay="0"/>
                                          </p:stCondLst>
                                        </p:cTn>
                                        <p:tgtEl>
                                          <p:spTgt spid="291845"/>
                                        </p:tgtEl>
                                        <p:attrNameLst>
                                          <p:attrName>style.visibility</p:attrName>
                                        </p:attrNameLst>
                                      </p:cBhvr>
                                      <p:to>
                                        <p:strVal val="visible"/>
                                      </p:to>
                                    </p:set>
                                    <p:anim to="" calcmode="lin" valueType="num">
                                      <p:cBhvr>
                                        <p:cTn id="11" dur="1" fill="hold"/>
                                        <p:tgtEl>
                                          <p:spTgt spid="291845"/>
                                        </p:tgtEl>
                                        <p:attrNameLst>
                                          <p:attrName/>
                                        </p:attrNameLst>
                                      </p:cBhvr>
                                    </p:anim>
                                  </p:childTnLst>
                                </p:cTn>
                              </p:par>
                            </p:childTnLst>
                          </p:cTn>
                        </p:par>
                        <p:par>
                          <p:cTn id="12" fill="hold" nodeType="afterGroup">
                            <p:stCondLst>
                              <p:cond delay="0"/>
                            </p:stCondLst>
                            <p:childTnLst>
                              <p:par>
                                <p:cTn id="13" presetID="24" presetClass="entr" presetSubtype="0" fill="hold" grpId="0" nodeType="afterEffect">
                                  <p:stCondLst>
                                    <p:cond delay="0"/>
                                  </p:stCondLst>
                                  <p:childTnLst>
                                    <p:set>
                                      <p:cBhvr>
                                        <p:cTn id="14" dur="1" fill="hold">
                                          <p:stCondLst>
                                            <p:cond delay="0"/>
                                          </p:stCondLst>
                                        </p:cTn>
                                        <p:tgtEl>
                                          <p:spTgt spid="291847"/>
                                        </p:tgtEl>
                                        <p:attrNameLst>
                                          <p:attrName>style.visibility</p:attrName>
                                        </p:attrNameLst>
                                      </p:cBhvr>
                                      <p:to>
                                        <p:strVal val="visible"/>
                                      </p:to>
                                    </p:set>
                                    <p:anim to="" calcmode="lin" valueType="num">
                                      <p:cBhvr>
                                        <p:cTn id="15" dur="1" fill="hold"/>
                                        <p:tgtEl>
                                          <p:spTgt spid="29184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6" grpId="0"/>
      <p:bldP spid="291847"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04C050E0-AB1D-48E2-AD16-0F3EA38BE546}"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126</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25955" name="Rectangle 2"/>
          <p:cNvSpPr>
            <a:spLocks noGrp="1" noChangeArrowheads="1"/>
          </p:cNvSpPr>
          <p:nvPr>
            <p:ph type="title"/>
          </p:nvPr>
        </p:nvSpPr>
        <p:spPr/>
        <p:txBody>
          <a:bodyPr/>
          <a:lstStyle/>
          <a:p>
            <a:pPr eaLnBrk="1" hangingPunct="1"/>
            <a:r>
              <a:rPr lang="zh-CN" altLang="en-US" smtClean="0"/>
              <a:t>四、循环冗余码</a:t>
            </a:r>
            <a:r>
              <a:rPr lang="en-US" altLang="zh-CN" smtClean="0"/>
              <a:t>CRC</a:t>
            </a:r>
          </a:p>
        </p:txBody>
      </p:sp>
      <p:sp>
        <p:nvSpPr>
          <p:cNvPr id="125956" name="Rectangle 3"/>
          <p:cNvSpPr>
            <a:spLocks noGrp="1" noChangeArrowheads="1"/>
          </p:cNvSpPr>
          <p:nvPr>
            <p:ph type="body" idx="1"/>
          </p:nvPr>
        </p:nvSpPr>
        <p:spPr>
          <a:xfrm>
            <a:off x="684213" y="1076325"/>
            <a:ext cx="7416800" cy="3792538"/>
          </a:xfrm>
        </p:spPr>
        <p:txBody>
          <a:bodyPr/>
          <a:lstStyle/>
          <a:p>
            <a:pPr marL="533400" indent="-533400" eaLnBrk="1" hangingPunct="1">
              <a:lnSpc>
                <a:spcPct val="120000"/>
              </a:lnSpc>
              <a:buFont typeface="Wingdings" panose="05000000000000000000" pitchFamily="2" charset="2"/>
              <a:buNone/>
            </a:pPr>
            <a:r>
              <a:rPr lang="en-US" altLang="zh-CN" sz="3200" smtClean="0">
                <a:solidFill>
                  <a:srgbClr val="0000FF"/>
                </a:solidFill>
              </a:rPr>
              <a:t>2</a:t>
            </a:r>
            <a:r>
              <a:rPr lang="zh-CN" altLang="en-US" sz="3200" smtClean="0">
                <a:solidFill>
                  <a:srgbClr val="0000FF"/>
                </a:solidFill>
              </a:rPr>
              <a:t>、译码</a:t>
            </a:r>
            <a:r>
              <a:rPr lang="zh-CN" altLang="en-US" sz="3200" smtClean="0"/>
              <a:t> </a:t>
            </a:r>
          </a:p>
          <a:p>
            <a:pPr marL="533400" indent="-533400" eaLnBrk="1" hangingPunct="1">
              <a:lnSpc>
                <a:spcPct val="120000"/>
              </a:lnSpc>
            </a:pPr>
            <a:r>
              <a:rPr lang="zh-CN" altLang="en-US" sz="2400" smtClean="0"/>
              <a:t>接收端的校验过程就是用</a:t>
            </a:r>
            <a:r>
              <a:rPr lang="en-US" altLang="zh-CN" sz="2400" smtClean="0">
                <a:solidFill>
                  <a:srgbClr val="CC0000"/>
                </a:solidFill>
              </a:rPr>
              <a:t>G</a:t>
            </a:r>
            <a:r>
              <a:rPr lang="zh-CN" altLang="en-US" sz="2400" smtClean="0">
                <a:solidFill>
                  <a:srgbClr val="CC0000"/>
                </a:solidFill>
              </a:rPr>
              <a:t>（</a:t>
            </a:r>
            <a:r>
              <a:rPr lang="en-US" altLang="zh-CN" sz="2400" smtClean="0">
                <a:solidFill>
                  <a:srgbClr val="CC0000"/>
                </a:solidFill>
              </a:rPr>
              <a:t>x</a:t>
            </a:r>
            <a:r>
              <a:rPr lang="zh-CN" altLang="en-US" sz="2400" smtClean="0">
                <a:solidFill>
                  <a:srgbClr val="CC0000"/>
                </a:solidFill>
              </a:rPr>
              <a:t>）</a:t>
            </a:r>
            <a:r>
              <a:rPr lang="zh-CN" altLang="en-US" sz="2400" smtClean="0"/>
              <a:t>来除接收到的码字多项式的过程。</a:t>
            </a:r>
          </a:p>
          <a:p>
            <a:pPr marL="914400" lvl="1" indent="-457200" eaLnBrk="1" hangingPunct="1">
              <a:lnSpc>
                <a:spcPct val="120000"/>
              </a:lnSpc>
            </a:pPr>
            <a:r>
              <a:rPr lang="zh-CN" altLang="en-US" smtClean="0"/>
              <a:t>若余式为零则认为传输无差错；</a:t>
            </a:r>
          </a:p>
          <a:p>
            <a:pPr marL="914400" lvl="1" indent="-457200" eaLnBrk="1" hangingPunct="1">
              <a:lnSpc>
                <a:spcPct val="120000"/>
              </a:lnSpc>
            </a:pPr>
            <a:r>
              <a:rPr lang="zh-CN" altLang="en-US" smtClean="0"/>
              <a:t>若余式不为零则传输有差错。出错的位置与余数值是一一对应的关系，通过查找出错模式表，即可以确定是那一位出错。 </a:t>
            </a:r>
          </a:p>
        </p:txBody>
      </p:sp>
      <p:pic>
        <p:nvPicPr>
          <p:cNvPr id="292869" name="Picture 5"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356100" y="6092825"/>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92869"/>
                                        </p:tgtEl>
                                        <p:attrNameLst>
                                          <p:attrName>style.visibility</p:attrName>
                                        </p:attrNameLst>
                                      </p:cBhvr>
                                      <p:to>
                                        <p:strVal val="visible"/>
                                      </p:to>
                                    </p:set>
                                    <p:anim calcmode="lin" valueType="num">
                                      <p:cBhvr additive="base">
                                        <p:cTn id="7" dur="500" fill="hold"/>
                                        <p:tgtEl>
                                          <p:spTgt spid="292869"/>
                                        </p:tgtEl>
                                        <p:attrNameLst>
                                          <p:attrName>ppt_x</p:attrName>
                                        </p:attrNameLst>
                                      </p:cBhvr>
                                      <p:tavLst>
                                        <p:tav tm="0">
                                          <p:val>
                                            <p:strVal val="#ppt_x"/>
                                          </p:val>
                                        </p:tav>
                                        <p:tav tm="100000">
                                          <p:val>
                                            <p:strVal val="#ppt_x"/>
                                          </p:val>
                                        </p:tav>
                                      </p:tavLst>
                                    </p:anim>
                                    <p:anim calcmode="lin" valueType="num">
                                      <p:cBhvr additive="base">
                                        <p:cTn id="8" dur="500" fill="hold"/>
                                        <p:tgtEl>
                                          <p:spTgt spid="2928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A564212B-F71D-464E-859D-0FA00D3D41F5}"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127</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26979" name="Rectangle 2"/>
          <p:cNvSpPr>
            <a:spLocks noGrp="1" noChangeArrowheads="1"/>
          </p:cNvSpPr>
          <p:nvPr>
            <p:ph type="title"/>
          </p:nvPr>
        </p:nvSpPr>
        <p:spPr/>
        <p:txBody>
          <a:bodyPr/>
          <a:lstStyle/>
          <a:p>
            <a:pPr eaLnBrk="1" hangingPunct="1"/>
            <a:r>
              <a:rPr lang="en-US" altLang="zh-CN" smtClean="0"/>
              <a:t>3.7 </a:t>
            </a:r>
            <a:r>
              <a:rPr lang="zh-CN" altLang="en-US" smtClean="0"/>
              <a:t>现代计算机系统的数据表示</a:t>
            </a:r>
          </a:p>
        </p:txBody>
      </p:sp>
      <p:sp>
        <p:nvSpPr>
          <p:cNvPr id="126980" name="Rectangle 3"/>
          <p:cNvSpPr>
            <a:spLocks noGrp="1" noChangeArrowheads="1"/>
          </p:cNvSpPr>
          <p:nvPr>
            <p:ph type="body" idx="1"/>
          </p:nvPr>
        </p:nvSpPr>
        <p:spPr>
          <a:xfrm>
            <a:off x="755650" y="1076325"/>
            <a:ext cx="7272338" cy="4368800"/>
          </a:xfrm>
        </p:spPr>
        <p:txBody>
          <a:bodyPr/>
          <a:lstStyle/>
          <a:p>
            <a:pPr eaLnBrk="1" hangingPunct="1">
              <a:lnSpc>
                <a:spcPct val="120000"/>
              </a:lnSpc>
            </a:pPr>
            <a:r>
              <a:rPr lang="zh-CN" altLang="en-US" smtClean="0"/>
              <a:t>以</a:t>
            </a:r>
            <a:r>
              <a:rPr lang="en-US" altLang="zh-CN" smtClean="0"/>
              <a:t>Pentium</a:t>
            </a:r>
            <a:r>
              <a:rPr lang="zh-CN" altLang="en-US" smtClean="0"/>
              <a:t>系列的微处理器为例：</a:t>
            </a:r>
          </a:p>
          <a:p>
            <a:pPr lvl="1" eaLnBrk="1" hangingPunct="1">
              <a:lnSpc>
                <a:spcPct val="120000"/>
              </a:lnSpc>
            </a:pPr>
            <a:r>
              <a:rPr lang="zh-CN" altLang="en-US" smtClean="0">
                <a:solidFill>
                  <a:srgbClr val="0000FF"/>
                </a:solidFill>
              </a:rPr>
              <a:t>编址方式：</a:t>
            </a:r>
            <a:r>
              <a:rPr lang="en-US" altLang="zh-CN" smtClean="0"/>
              <a:t>X86CPU</a:t>
            </a:r>
            <a:r>
              <a:rPr lang="zh-CN" altLang="en-US" smtClean="0"/>
              <a:t>是</a:t>
            </a:r>
            <a:r>
              <a:rPr lang="zh-CN" altLang="en-US" smtClean="0">
                <a:solidFill>
                  <a:srgbClr val="CC0000"/>
                </a:solidFill>
              </a:rPr>
              <a:t>按字节编址</a:t>
            </a:r>
            <a:r>
              <a:rPr lang="zh-CN" altLang="en-US" smtClean="0"/>
              <a:t>的，即每</a:t>
            </a:r>
            <a:r>
              <a:rPr lang="en-US" altLang="zh-CN" smtClean="0"/>
              <a:t>8</a:t>
            </a:r>
            <a:r>
              <a:rPr lang="zh-CN" altLang="en-US" smtClean="0"/>
              <a:t>位就有一个编码地址。</a:t>
            </a:r>
          </a:p>
          <a:p>
            <a:pPr lvl="1" eaLnBrk="1" hangingPunct="1">
              <a:lnSpc>
                <a:spcPct val="120000"/>
              </a:lnSpc>
            </a:pPr>
            <a:r>
              <a:rPr lang="zh-CN" altLang="en-US" smtClean="0">
                <a:solidFill>
                  <a:srgbClr val="0000FF"/>
                </a:solidFill>
              </a:rPr>
              <a:t>数据存取的尺寸</a:t>
            </a:r>
            <a:r>
              <a:rPr lang="zh-CN" altLang="en-US" smtClean="0"/>
              <a:t>：</a:t>
            </a:r>
            <a:r>
              <a:rPr lang="zh-CN" altLang="en-US" smtClean="0">
                <a:solidFill>
                  <a:srgbClr val="CC0000"/>
                </a:solidFill>
              </a:rPr>
              <a:t>字节数据、字数据、双字数据、四字数据</a:t>
            </a:r>
            <a:r>
              <a:rPr lang="zh-CN" altLang="en-US" smtClean="0"/>
              <a:t>等。</a:t>
            </a:r>
          </a:p>
          <a:p>
            <a:pPr lvl="1" eaLnBrk="1" hangingPunct="1">
              <a:lnSpc>
                <a:spcPct val="120000"/>
              </a:lnSpc>
            </a:pPr>
            <a:r>
              <a:rPr lang="zh-CN" altLang="en-US" smtClean="0">
                <a:solidFill>
                  <a:srgbClr val="0000FF"/>
                </a:solidFill>
              </a:rPr>
              <a:t>数据在内存中的存放位置</a:t>
            </a:r>
            <a:r>
              <a:rPr lang="zh-CN" altLang="en-US" smtClean="0"/>
              <a:t>：</a:t>
            </a:r>
            <a:r>
              <a:rPr lang="zh-CN" altLang="en-US" smtClean="0">
                <a:solidFill>
                  <a:srgbClr val="CC0000"/>
                </a:solidFill>
              </a:rPr>
              <a:t>低字节</a:t>
            </a:r>
            <a:r>
              <a:rPr lang="zh-CN" altLang="en-US" smtClean="0"/>
              <a:t>（</a:t>
            </a:r>
            <a:r>
              <a:rPr lang="en-US" altLang="zh-CN" smtClean="0"/>
              <a:t>LSB</a:t>
            </a:r>
            <a:r>
              <a:rPr lang="zh-CN" altLang="en-US" smtClean="0"/>
              <a:t>）存放在</a:t>
            </a:r>
            <a:r>
              <a:rPr lang="zh-CN" altLang="en-US" smtClean="0">
                <a:solidFill>
                  <a:srgbClr val="CC0000"/>
                </a:solidFill>
              </a:rPr>
              <a:t>低地址</a:t>
            </a:r>
            <a:r>
              <a:rPr lang="zh-CN" altLang="en-US" smtClean="0"/>
              <a:t>，</a:t>
            </a:r>
            <a:r>
              <a:rPr lang="zh-CN" altLang="en-US" smtClean="0">
                <a:solidFill>
                  <a:srgbClr val="CC0000"/>
                </a:solidFill>
              </a:rPr>
              <a:t>高字节</a:t>
            </a:r>
            <a:r>
              <a:rPr lang="zh-CN" altLang="en-US" smtClean="0"/>
              <a:t>（</a:t>
            </a:r>
            <a:r>
              <a:rPr lang="en-US" altLang="zh-CN" smtClean="0"/>
              <a:t>MSB</a:t>
            </a:r>
            <a:r>
              <a:rPr lang="zh-CN" altLang="en-US" smtClean="0"/>
              <a:t>）存放在</a:t>
            </a:r>
            <a:r>
              <a:rPr lang="zh-CN" altLang="en-US" smtClean="0">
                <a:solidFill>
                  <a:srgbClr val="CC0000"/>
                </a:solidFill>
              </a:rPr>
              <a:t>高地址</a:t>
            </a:r>
            <a:r>
              <a:rPr lang="zh-CN" altLang="en-US" smtClean="0"/>
              <a:t>。 </a:t>
            </a:r>
          </a:p>
        </p:txBody>
      </p:sp>
      <p:sp>
        <p:nvSpPr>
          <p:cNvPr id="5" name="云形标注 4"/>
          <p:cNvSpPr>
            <a:spLocks noChangeArrowheads="1"/>
          </p:cNvSpPr>
          <p:nvPr/>
        </p:nvSpPr>
        <p:spPr bwMode="auto">
          <a:xfrm>
            <a:off x="4787900" y="5373688"/>
            <a:ext cx="2160588" cy="701675"/>
          </a:xfrm>
          <a:prstGeom prst="cloudCallout">
            <a:avLst>
              <a:gd name="adj1" fmla="val -99407"/>
              <a:gd name="adj2" fmla="val -215343"/>
            </a:avLst>
          </a:prstGeom>
          <a:solidFill>
            <a:schemeClr val="accent2"/>
          </a:solidFill>
          <a:ln w="9525" algn="ctr">
            <a:solidFill>
              <a:schemeClr val="tx1"/>
            </a:solidFill>
            <a:round/>
            <a:headEnd/>
            <a:tailEnd/>
          </a:ln>
        </p:spPr>
        <p:txBody>
          <a:bodyPr>
            <a:spAutoFit/>
          </a:bodyPr>
          <a:lstStyle>
            <a:lvl1pPr>
              <a:defRPr sz="2400" b="1">
                <a:solidFill>
                  <a:schemeClr val="tx1"/>
                </a:solidFill>
                <a:latin typeface="Arial" panose="020B0604020202020204" pitchFamily="34" charset="0"/>
                <a:ea typeface="黑体" panose="02010609060101010101" pitchFamily="49" charset="-122"/>
              </a:defRPr>
            </a:lvl1pPr>
            <a:lvl2pPr marL="742950" indent="-285750">
              <a:defRPr sz="2400" b="1">
                <a:solidFill>
                  <a:schemeClr val="tx1"/>
                </a:solidFill>
                <a:latin typeface="Arial" panose="020B0604020202020204" pitchFamily="34" charset="0"/>
                <a:ea typeface="黑体" panose="02010609060101010101" pitchFamily="49" charset="-122"/>
              </a:defRPr>
            </a:lvl2pPr>
            <a:lvl3pPr marL="1143000" indent="-228600">
              <a:defRPr sz="2400" b="1">
                <a:solidFill>
                  <a:schemeClr val="tx1"/>
                </a:solidFill>
                <a:latin typeface="Arial" panose="020B0604020202020204" pitchFamily="34" charset="0"/>
                <a:ea typeface="黑体" panose="02010609060101010101" pitchFamily="49" charset="-122"/>
              </a:defRPr>
            </a:lvl3pPr>
            <a:lvl4pPr marL="1600200" indent="-228600">
              <a:defRPr sz="2400" b="1">
                <a:solidFill>
                  <a:schemeClr val="tx1"/>
                </a:solidFill>
                <a:latin typeface="Arial" panose="020B0604020202020204" pitchFamily="34" charset="0"/>
                <a:ea typeface="黑体" panose="02010609060101010101" pitchFamily="49" charset="-122"/>
              </a:defRPr>
            </a:lvl4pPr>
            <a:lvl5pPr marL="2057400" indent="-228600">
              <a:defRPr sz="24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黑体" panose="02010609060101010101" pitchFamily="49" charset="-122"/>
              </a:defRPr>
            </a:lvl9pPr>
          </a:lstStyle>
          <a:p>
            <a:r>
              <a:rPr lang="zh-CN" altLang="en-US" dirty="0">
                <a:solidFill>
                  <a:srgbClr val="FF0000"/>
                </a:solidFill>
              </a:rPr>
              <a:t>小端模式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D8C080FC-07F7-4EF6-89C6-28ECD5F97B30}"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128</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28003" name="Rectangle 2"/>
          <p:cNvSpPr>
            <a:spLocks noGrp="1" noChangeArrowheads="1"/>
          </p:cNvSpPr>
          <p:nvPr>
            <p:ph type="title"/>
          </p:nvPr>
        </p:nvSpPr>
        <p:spPr/>
        <p:txBody>
          <a:bodyPr/>
          <a:lstStyle/>
          <a:p>
            <a:pPr eaLnBrk="1" hangingPunct="1"/>
            <a:r>
              <a:rPr lang="en-US" altLang="zh-CN" smtClean="0"/>
              <a:t>3.7 </a:t>
            </a:r>
            <a:r>
              <a:rPr lang="zh-CN" altLang="en-US" smtClean="0"/>
              <a:t>现代计算机系统的数据表示</a:t>
            </a:r>
          </a:p>
        </p:txBody>
      </p:sp>
      <p:sp>
        <p:nvSpPr>
          <p:cNvPr id="128004" name="Rectangle 3"/>
          <p:cNvSpPr>
            <a:spLocks noChangeArrowheads="1"/>
          </p:cNvSpPr>
          <p:nvPr/>
        </p:nvSpPr>
        <p:spPr bwMode="gray">
          <a:xfrm>
            <a:off x="0"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128005" name="Rectangle 4"/>
          <p:cNvSpPr>
            <a:spLocks noChangeArrowheads="1"/>
          </p:cNvSpPr>
          <p:nvPr/>
        </p:nvSpPr>
        <p:spPr bwMode="gray">
          <a:xfrm>
            <a:off x="0" y="2752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grpSp>
        <p:nvGrpSpPr>
          <p:cNvPr id="294917" name="Group 5"/>
          <p:cNvGrpSpPr>
            <a:grpSpLocks/>
          </p:cNvGrpSpPr>
          <p:nvPr/>
        </p:nvGrpSpPr>
        <p:grpSpPr bwMode="auto">
          <a:xfrm>
            <a:off x="611188" y="1628775"/>
            <a:ext cx="2447925" cy="2879725"/>
            <a:chOff x="249" y="1979"/>
            <a:chExt cx="1542" cy="1814"/>
          </a:xfrm>
        </p:grpSpPr>
        <p:graphicFrame>
          <p:nvGraphicFramePr>
            <p:cNvPr id="128020" name="Object 6"/>
            <p:cNvGraphicFramePr>
              <a:graphicFrameLocks noChangeAspect="1"/>
            </p:cNvGraphicFramePr>
            <p:nvPr/>
          </p:nvGraphicFramePr>
          <p:xfrm>
            <a:off x="249" y="1979"/>
            <a:ext cx="1542" cy="1479"/>
          </p:xfrm>
          <a:graphic>
            <a:graphicData uri="http://schemas.openxmlformats.org/presentationml/2006/ole">
              <mc:AlternateContent xmlns:mc="http://schemas.openxmlformats.org/markup-compatibility/2006">
                <mc:Choice xmlns:v="urn:schemas-microsoft-com:vml" Requires="v">
                  <p:oleObj spid="_x0000_s128079" name="Visio" r:id="rId3" imgW="1767840" imgH="1690497" progId="Visio.Drawing.11">
                    <p:embed/>
                  </p:oleObj>
                </mc:Choice>
                <mc:Fallback>
                  <p:oleObj name="Visio" r:id="rId3" imgW="1767840" imgH="1690497"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 y="1979"/>
                          <a:ext cx="1542" cy="1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8021" name="Rectangle 7"/>
            <p:cNvSpPr>
              <a:spLocks noChangeArrowheads="1"/>
            </p:cNvSpPr>
            <p:nvPr/>
          </p:nvSpPr>
          <p:spPr bwMode="gray">
            <a:xfrm>
              <a:off x="703" y="3543"/>
              <a:ext cx="8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zh-CN" altLang="en-US" sz="2000">
                  <a:solidFill>
                    <a:srgbClr val="CC0000"/>
                  </a:solidFill>
                  <a:latin typeface="Arial" panose="020B0604020202020204" pitchFamily="34" charset="0"/>
                </a:rPr>
                <a:t>字节数据 </a:t>
              </a:r>
            </a:p>
          </p:txBody>
        </p:sp>
      </p:grpSp>
      <p:grpSp>
        <p:nvGrpSpPr>
          <p:cNvPr id="294920" name="Group 8"/>
          <p:cNvGrpSpPr>
            <a:grpSpLocks/>
          </p:cNvGrpSpPr>
          <p:nvPr/>
        </p:nvGrpSpPr>
        <p:grpSpPr bwMode="auto">
          <a:xfrm>
            <a:off x="3203575" y="1700213"/>
            <a:ext cx="2447925" cy="2844800"/>
            <a:chOff x="1882" y="1979"/>
            <a:chExt cx="1542" cy="1792"/>
          </a:xfrm>
        </p:grpSpPr>
        <p:graphicFrame>
          <p:nvGraphicFramePr>
            <p:cNvPr id="128018" name="Object 9"/>
            <p:cNvGraphicFramePr>
              <a:graphicFrameLocks noChangeAspect="1"/>
            </p:cNvGraphicFramePr>
            <p:nvPr/>
          </p:nvGraphicFramePr>
          <p:xfrm>
            <a:off x="1882" y="1979"/>
            <a:ext cx="1542" cy="1441"/>
          </p:xfrm>
          <a:graphic>
            <a:graphicData uri="http://schemas.openxmlformats.org/presentationml/2006/ole">
              <mc:AlternateContent xmlns:mc="http://schemas.openxmlformats.org/markup-compatibility/2006">
                <mc:Choice xmlns:v="urn:schemas-microsoft-com:vml" Requires="v">
                  <p:oleObj spid="_x0000_s128080" name="Visio" r:id="rId5" imgW="1794891" imgH="1690497" progId="Visio.Drawing.11">
                    <p:embed/>
                  </p:oleObj>
                </mc:Choice>
                <mc:Fallback>
                  <p:oleObj name="Visio" r:id="rId5" imgW="1794891" imgH="1690497" progId="Visio.Drawing.11">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2" y="1979"/>
                          <a:ext cx="1542" cy="1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8019" name="Rectangle 10"/>
            <p:cNvSpPr>
              <a:spLocks noChangeArrowheads="1"/>
            </p:cNvSpPr>
            <p:nvPr/>
          </p:nvSpPr>
          <p:spPr bwMode="gray">
            <a:xfrm>
              <a:off x="2381" y="3521"/>
              <a:ext cx="64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zh-CN" altLang="en-US" sz="2000">
                  <a:solidFill>
                    <a:srgbClr val="CC0000"/>
                  </a:solidFill>
                  <a:latin typeface="Arial" panose="020B0604020202020204" pitchFamily="34" charset="0"/>
                </a:rPr>
                <a:t>字数据 </a:t>
              </a:r>
            </a:p>
          </p:txBody>
        </p:sp>
      </p:grpSp>
      <p:grpSp>
        <p:nvGrpSpPr>
          <p:cNvPr id="294923" name="Group 11"/>
          <p:cNvGrpSpPr>
            <a:grpSpLocks/>
          </p:cNvGrpSpPr>
          <p:nvPr/>
        </p:nvGrpSpPr>
        <p:grpSpPr bwMode="auto">
          <a:xfrm>
            <a:off x="5795963" y="1773238"/>
            <a:ext cx="2374900" cy="2773362"/>
            <a:chOff x="3470" y="2024"/>
            <a:chExt cx="1496" cy="1747"/>
          </a:xfrm>
        </p:grpSpPr>
        <p:graphicFrame>
          <p:nvGraphicFramePr>
            <p:cNvPr id="128016" name="Object 12"/>
            <p:cNvGraphicFramePr>
              <a:graphicFrameLocks noChangeAspect="1"/>
            </p:cNvGraphicFramePr>
            <p:nvPr/>
          </p:nvGraphicFramePr>
          <p:xfrm>
            <a:off x="3470" y="2024"/>
            <a:ext cx="1496" cy="1416"/>
          </p:xfrm>
          <a:graphic>
            <a:graphicData uri="http://schemas.openxmlformats.org/presentationml/2006/ole">
              <mc:AlternateContent xmlns:mc="http://schemas.openxmlformats.org/markup-compatibility/2006">
                <mc:Choice xmlns:v="urn:schemas-microsoft-com:vml" Requires="v">
                  <p:oleObj spid="_x0000_s128081" name="Visio" r:id="rId7" imgW="1794891" imgH="1690497" progId="Visio.Drawing.11">
                    <p:embed/>
                  </p:oleObj>
                </mc:Choice>
                <mc:Fallback>
                  <p:oleObj name="Visio" r:id="rId7" imgW="1794891" imgH="1690497" progId="Visio.Drawing.11">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70" y="2024"/>
                          <a:ext cx="1496" cy="1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8017" name="Rectangle 13"/>
            <p:cNvSpPr>
              <a:spLocks noChangeArrowheads="1"/>
            </p:cNvSpPr>
            <p:nvPr/>
          </p:nvSpPr>
          <p:spPr bwMode="gray">
            <a:xfrm>
              <a:off x="3878" y="3521"/>
              <a:ext cx="8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zh-CN" altLang="en-US" sz="2000">
                  <a:solidFill>
                    <a:srgbClr val="CC0000"/>
                  </a:solidFill>
                  <a:latin typeface="Arial" panose="020B0604020202020204" pitchFamily="34" charset="0"/>
                </a:rPr>
                <a:t>双字数据 </a:t>
              </a:r>
            </a:p>
          </p:txBody>
        </p:sp>
      </p:grpSp>
      <p:sp>
        <p:nvSpPr>
          <p:cNvPr id="128009" name="Rectangle 14"/>
          <p:cNvSpPr>
            <a:spLocks noGrp="1" noChangeArrowheads="1"/>
          </p:cNvSpPr>
          <p:nvPr>
            <p:ph type="body" idx="1"/>
          </p:nvPr>
        </p:nvSpPr>
        <p:spPr>
          <a:xfrm>
            <a:off x="457200" y="1076325"/>
            <a:ext cx="7558088" cy="623888"/>
          </a:xfrm>
        </p:spPr>
        <p:txBody>
          <a:bodyPr/>
          <a:lstStyle/>
          <a:p>
            <a:pPr eaLnBrk="1" hangingPunct="1"/>
            <a:r>
              <a:rPr lang="zh-CN" altLang="en-US" sz="2400" smtClean="0"/>
              <a:t>字节数据、字数据、双字数据在内存中的存储</a:t>
            </a:r>
          </a:p>
        </p:txBody>
      </p:sp>
      <p:sp>
        <p:nvSpPr>
          <p:cNvPr id="294927" name="Rectangle 15"/>
          <p:cNvSpPr>
            <a:spLocks noChangeArrowheads="1"/>
          </p:cNvSpPr>
          <p:nvPr/>
        </p:nvSpPr>
        <p:spPr bwMode="auto">
          <a:xfrm>
            <a:off x="3205163" y="4581525"/>
            <a:ext cx="2519362"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en-US" altLang="zh-CN" sz="2400"/>
              <a:t>MOV AX</a:t>
            </a:r>
            <a:r>
              <a:rPr lang="zh-CN" altLang="en-US" sz="2400"/>
              <a:t>，</a:t>
            </a:r>
            <a:r>
              <a:rPr lang="en-US" altLang="zh-CN" sz="2400"/>
              <a:t>[1000H]</a:t>
            </a:r>
          </a:p>
        </p:txBody>
      </p:sp>
      <p:sp>
        <p:nvSpPr>
          <p:cNvPr id="294928" name="Rectangle 16"/>
          <p:cNvSpPr>
            <a:spLocks noChangeArrowheads="1"/>
          </p:cNvSpPr>
          <p:nvPr/>
        </p:nvSpPr>
        <p:spPr bwMode="auto">
          <a:xfrm>
            <a:off x="3276600" y="5157788"/>
            <a:ext cx="2376488" cy="55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en-US" altLang="zh-CN" sz="2400"/>
              <a:t>AX=   </a:t>
            </a:r>
            <a:r>
              <a:rPr lang="zh-CN" altLang="en-US" sz="2400"/>
              <a:t>？</a:t>
            </a:r>
          </a:p>
        </p:txBody>
      </p:sp>
      <p:sp>
        <p:nvSpPr>
          <p:cNvPr id="294929" name="Rectangle 17"/>
          <p:cNvSpPr>
            <a:spLocks noChangeArrowheads="1"/>
          </p:cNvSpPr>
          <p:nvPr/>
        </p:nvSpPr>
        <p:spPr bwMode="auto">
          <a:xfrm>
            <a:off x="3995738" y="5157788"/>
            <a:ext cx="1150937" cy="431800"/>
          </a:xfrm>
          <a:prstGeom prst="rect">
            <a:avLst/>
          </a:prstGeom>
          <a:solidFill>
            <a:srgbClr val="FF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en-US" altLang="zh-CN" sz="2400"/>
              <a:t>3412H</a:t>
            </a:r>
          </a:p>
        </p:txBody>
      </p:sp>
      <p:sp>
        <p:nvSpPr>
          <p:cNvPr id="294930" name="Rectangle 18"/>
          <p:cNvSpPr>
            <a:spLocks noChangeArrowheads="1"/>
          </p:cNvSpPr>
          <p:nvPr/>
        </p:nvSpPr>
        <p:spPr bwMode="auto">
          <a:xfrm>
            <a:off x="6084888" y="4606925"/>
            <a:ext cx="2519362"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en-US" altLang="zh-CN" sz="2400"/>
              <a:t>MOV EAX</a:t>
            </a:r>
            <a:r>
              <a:rPr lang="zh-CN" altLang="en-US" sz="2400"/>
              <a:t>，</a:t>
            </a:r>
            <a:r>
              <a:rPr lang="en-US" altLang="zh-CN" sz="2400"/>
              <a:t>[1000H]</a:t>
            </a:r>
          </a:p>
        </p:txBody>
      </p:sp>
      <p:sp>
        <p:nvSpPr>
          <p:cNvPr id="294931" name="Rectangle 19"/>
          <p:cNvSpPr>
            <a:spLocks noChangeArrowheads="1"/>
          </p:cNvSpPr>
          <p:nvPr/>
        </p:nvSpPr>
        <p:spPr bwMode="auto">
          <a:xfrm>
            <a:off x="6156325" y="5183188"/>
            <a:ext cx="2376488" cy="55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en-US" altLang="zh-CN" sz="2400"/>
              <a:t>EAX=   </a:t>
            </a:r>
            <a:r>
              <a:rPr lang="zh-CN" altLang="en-US" sz="2400"/>
              <a:t>？</a:t>
            </a:r>
          </a:p>
        </p:txBody>
      </p:sp>
      <p:sp>
        <p:nvSpPr>
          <p:cNvPr id="294932" name="Rectangle 20"/>
          <p:cNvSpPr>
            <a:spLocks noChangeArrowheads="1"/>
          </p:cNvSpPr>
          <p:nvPr/>
        </p:nvSpPr>
        <p:spPr bwMode="auto">
          <a:xfrm>
            <a:off x="6948488" y="5157788"/>
            <a:ext cx="1657350" cy="431800"/>
          </a:xfrm>
          <a:prstGeom prst="rect">
            <a:avLst/>
          </a:prstGeom>
          <a:solidFill>
            <a:srgbClr val="FF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en-US" altLang="zh-CN" sz="2400"/>
              <a:t>78563412H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294917"/>
                                        </p:tgtEl>
                                        <p:attrNameLst>
                                          <p:attrName>style.visibility</p:attrName>
                                        </p:attrNameLst>
                                      </p:cBhvr>
                                      <p:to>
                                        <p:strVal val="visible"/>
                                      </p:to>
                                    </p:set>
                                    <p:anim to="" calcmode="lin" valueType="num">
                                      <p:cBhvr>
                                        <p:cTn id="7" dur="1" fill="hold"/>
                                        <p:tgtEl>
                                          <p:spTgt spid="294917"/>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294920"/>
                                        </p:tgtEl>
                                        <p:attrNameLst>
                                          <p:attrName>style.visibility</p:attrName>
                                        </p:attrNameLst>
                                      </p:cBhvr>
                                      <p:to>
                                        <p:strVal val="visible"/>
                                      </p:to>
                                    </p:set>
                                    <p:anim to="" calcmode="lin" valueType="num">
                                      <p:cBhvr>
                                        <p:cTn id="12" dur="1" fill="hold"/>
                                        <p:tgtEl>
                                          <p:spTgt spid="294920"/>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294923"/>
                                        </p:tgtEl>
                                        <p:attrNameLst>
                                          <p:attrName>style.visibility</p:attrName>
                                        </p:attrNameLst>
                                      </p:cBhvr>
                                      <p:to>
                                        <p:strVal val="visible"/>
                                      </p:to>
                                    </p:set>
                                    <p:anim to="" calcmode="lin" valueType="num">
                                      <p:cBhvr>
                                        <p:cTn id="17" dur="1" fill="hold"/>
                                        <p:tgtEl>
                                          <p:spTgt spid="294923"/>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294927"/>
                                        </p:tgtEl>
                                        <p:attrNameLst>
                                          <p:attrName>style.visibility</p:attrName>
                                        </p:attrNameLst>
                                      </p:cBhvr>
                                      <p:to>
                                        <p:strVal val="visible"/>
                                      </p:to>
                                    </p:set>
                                    <p:anim to="" calcmode="lin" valueType="num">
                                      <p:cBhvr>
                                        <p:cTn id="22" dur="1" fill="hold"/>
                                        <p:tgtEl>
                                          <p:spTgt spid="294927"/>
                                        </p:tgtEl>
                                        <p:attrNameLst>
                                          <p:attrName/>
                                        </p:attrNameLst>
                                      </p:cBhvr>
                                    </p:anim>
                                  </p:childTnLst>
                                </p:cTn>
                              </p:par>
                            </p:childTnLst>
                          </p:cTn>
                        </p:par>
                        <p:par>
                          <p:cTn id="23" fill="hold" nodeType="afterGroup">
                            <p:stCondLst>
                              <p:cond delay="0"/>
                            </p:stCondLst>
                            <p:childTnLst>
                              <p:par>
                                <p:cTn id="24" presetID="24" presetClass="entr" presetSubtype="0" fill="hold" grpId="0" nodeType="afterEffect">
                                  <p:stCondLst>
                                    <p:cond delay="0"/>
                                  </p:stCondLst>
                                  <p:childTnLst>
                                    <p:set>
                                      <p:cBhvr>
                                        <p:cTn id="25" dur="1" fill="hold">
                                          <p:stCondLst>
                                            <p:cond delay="0"/>
                                          </p:stCondLst>
                                        </p:cTn>
                                        <p:tgtEl>
                                          <p:spTgt spid="294928"/>
                                        </p:tgtEl>
                                        <p:attrNameLst>
                                          <p:attrName>style.visibility</p:attrName>
                                        </p:attrNameLst>
                                      </p:cBhvr>
                                      <p:to>
                                        <p:strVal val="visible"/>
                                      </p:to>
                                    </p:set>
                                    <p:anim to="" calcmode="lin" valueType="num">
                                      <p:cBhvr>
                                        <p:cTn id="26" dur="1" fill="hold"/>
                                        <p:tgtEl>
                                          <p:spTgt spid="294928"/>
                                        </p:tgtEl>
                                        <p:attrNameLst>
                                          <p:attrName/>
                                        </p:attrNameLst>
                                      </p:cBhvr>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4" presetClass="entr" presetSubtype="0" fill="hold" grpId="0" nodeType="clickEffect">
                                  <p:stCondLst>
                                    <p:cond delay="0"/>
                                  </p:stCondLst>
                                  <p:childTnLst>
                                    <p:set>
                                      <p:cBhvr>
                                        <p:cTn id="30" dur="1" fill="hold">
                                          <p:stCondLst>
                                            <p:cond delay="0"/>
                                          </p:stCondLst>
                                        </p:cTn>
                                        <p:tgtEl>
                                          <p:spTgt spid="294929"/>
                                        </p:tgtEl>
                                        <p:attrNameLst>
                                          <p:attrName>style.visibility</p:attrName>
                                        </p:attrNameLst>
                                      </p:cBhvr>
                                      <p:to>
                                        <p:strVal val="visible"/>
                                      </p:to>
                                    </p:set>
                                    <p:anim to="" calcmode="lin" valueType="num">
                                      <p:cBhvr>
                                        <p:cTn id="31" dur="1" fill="hold"/>
                                        <p:tgtEl>
                                          <p:spTgt spid="294929"/>
                                        </p:tgtEl>
                                        <p:attrNameLst>
                                          <p:attrName/>
                                        </p:attrNameLst>
                                      </p:cBhvr>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4" presetClass="entr" presetSubtype="0" fill="hold" grpId="0" nodeType="clickEffect">
                                  <p:stCondLst>
                                    <p:cond delay="0"/>
                                  </p:stCondLst>
                                  <p:childTnLst>
                                    <p:set>
                                      <p:cBhvr>
                                        <p:cTn id="35" dur="1" fill="hold">
                                          <p:stCondLst>
                                            <p:cond delay="0"/>
                                          </p:stCondLst>
                                        </p:cTn>
                                        <p:tgtEl>
                                          <p:spTgt spid="294930"/>
                                        </p:tgtEl>
                                        <p:attrNameLst>
                                          <p:attrName>style.visibility</p:attrName>
                                        </p:attrNameLst>
                                      </p:cBhvr>
                                      <p:to>
                                        <p:strVal val="visible"/>
                                      </p:to>
                                    </p:set>
                                    <p:anim to="" calcmode="lin" valueType="num">
                                      <p:cBhvr>
                                        <p:cTn id="36" dur="1" fill="hold"/>
                                        <p:tgtEl>
                                          <p:spTgt spid="294930"/>
                                        </p:tgtEl>
                                        <p:attrNameLst>
                                          <p:attrName/>
                                        </p:attrNameLst>
                                      </p:cBhvr>
                                    </p:anim>
                                  </p:childTnLst>
                                </p:cTn>
                              </p:par>
                            </p:childTnLst>
                          </p:cTn>
                        </p:par>
                        <p:par>
                          <p:cTn id="37" fill="hold" nodeType="afterGroup">
                            <p:stCondLst>
                              <p:cond delay="0"/>
                            </p:stCondLst>
                            <p:childTnLst>
                              <p:par>
                                <p:cTn id="38" presetID="24" presetClass="entr" presetSubtype="0" fill="hold" grpId="0" nodeType="afterEffect">
                                  <p:stCondLst>
                                    <p:cond delay="0"/>
                                  </p:stCondLst>
                                  <p:childTnLst>
                                    <p:set>
                                      <p:cBhvr>
                                        <p:cTn id="39" dur="1" fill="hold">
                                          <p:stCondLst>
                                            <p:cond delay="0"/>
                                          </p:stCondLst>
                                        </p:cTn>
                                        <p:tgtEl>
                                          <p:spTgt spid="294931"/>
                                        </p:tgtEl>
                                        <p:attrNameLst>
                                          <p:attrName>style.visibility</p:attrName>
                                        </p:attrNameLst>
                                      </p:cBhvr>
                                      <p:to>
                                        <p:strVal val="visible"/>
                                      </p:to>
                                    </p:set>
                                    <p:anim to="" calcmode="lin" valueType="num">
                                      <p:cBhvr>
                                        <p:cTn id="40" dur="1" fill="hold"/>
                                        <p:tgtEl>
                                          <p:spTgt spid="294931"/>
                                        </p:tgtEl>
                                        <p:attrNameLst>
                                          <p:attrName/>
                                        </p:attrNameLst>
                                      </p:cBhvr>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4" presetClass="entr" presetSubtype="0" fill="hold" grpId="0" nodeType="clickEffect">
                                  <p:stCondLst>
                                    <p:cond delay="0"/>
                                  </p:stCondLst>
                                  <p:childTnLst>
                                    <p:set>
                                      <p:cBhvr>
                                        <p:cTn id="44" dur="1" fill="hold">
                                          <p:stCondLst>
                                            <p:cond delay="0"/>
                                          </p:stCondLst>
                                        </p:cTn>
                                        <p:tgtEl>
                                          <p:spTgt spid="294932"/>
                                        </p:tgtEl>
                                        <p:attrNameLst>
                                          <p:attrName>style.visibility</p:attrName>
                                        </p:attrNameLst>
                                      </p:cBhvr>
                                      <p:to>
                                        <p:strVal val="visible"/>
                                      </p:to>
                                    </p:set>
                                    <p:anim to="" calcmode="lin" valueType="num">
                                      <p:cBhvr>
                                        <p:cTn id="45" dur="1" fill="hold"/>
                                        <p:tgtEl>
                                          <p:spTgt spid="29493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27" grpId="0"/>
      <p:bldP spid="294928" grpId="0"/>
      <p:bldP spid="294929" grpId="0" animBg="1"/>
      <p:bldP spid="294930" grpId="0"/>
      <p:bldP spid="294931" grpId="0"/>
      <p:bldP spid="294932"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8750A996-41BF-4F7D-B5EB-BDC9E201E968}"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129</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29027" name="Rectangle 2"/>
          <p:cNvSpPr>
            <a:spLocks noGrp="1" noChangeArrowheads="1"/>
          </p:cNvSpPr>
          <p:nvPr>
            <p:ph type="title"/>
          </p:nvPr>
        </p:nvSpPr>
        <p:spPr/>
        <p:txBody>
          <a:bodyPr/>
          <a:lstStyle/>
          <a:p>
            <a:pPr eaLnBrk="1" hangingPunct="1"/>
            <a:r>
              <a:rPr lang="en-US" altLang="zh-CN" smtClean="0"/>
              <a:t>3.7 </a:t>
            </a:r>
            <a:r>
              <a:rPr lang="zh-CN" altLang="en-US" smtClean="0"/>
              <a:t>现代计算机系统的数据表示</a:t>
            </a:r>
          </a:p>
        </p:txBody>
      </p:sp>
      <p:sp>
        <p:nvSpPr>
          <p:cNvPr id="129028" name="Rectangle 3"/>
          <p:cNvSpPr>
            <a:spLocks noGrp="1" noChangeArrowheads="1"/>
          </p:cNvSpPr>
          <p:nvPr>
            <p:ph type="body" idx="1"/>
          </p:nvPr>
        </p:nvSpPr>
        <p:spPr>
          <a:xfrm>
            <a:off x="684213" y="1076325"/>
            <a:ext cx="7331075" cy="4297363"/>
          </a:xfrm>
        </p:spPr>
        <p:txBody>
          <a:bodyPr/>
          <a:lstStyle/>
          <a:p>
            <a:pPr eaLnBrk="1" hangingPunct="1">
              <a:lnSpc>
                <a:spcPct val="120000"/>
              </a:lnSpc>
            </a:pPr>
            <a:r>
              <a:rPr lang="zh-CN" altLang="en-US" sz="2400" smtClean="0"/>
              <a:t>在</a:t>
            </a:r>
            <a:r>
              <a:rPr lang="en-US" altLang="zh-CN" sz="2400" smtClean="0"/>
              <a:t>Pentium</a:t>
            </a:r>
            <a:r>
              <a:rPr lang="zh-CN" altLang="en-US" sz="2400" smtClean="0"/>
              <a:t>系列</a:t>
            </a:r>
            <a:r>
              <a:rPr lang="en-US" altLang="zh-CN" sz="2400" smtClean="0"/>
              <a:t>CPU</a:t>
            </a:r>
            <a:r>
              <a:rPr lang="zh-CN" altLang="en-US" sz="2400" smtClean="0"/>
              <a:t>中，无论是字节数据、字数据还是双字、四字数据，它们都可以是无符号数、带符号数、或者</a:t>
            </a:r>
            <a:r>
              <a:rPr lang="en-US" altLang="zh-CN" sz="2400" smtClean="0"/>
              <a:t>BCD</a:t>
            </a:r>
            <a:r>
              <a:rPr lang="zh-CN" altLang="en-US" sz="2400" smtClean="0"/>
              <a:t>。</a:t>
            </a:r>
          </a:p>
          <a:p>
            <a:pPr eaLnBrk="1" hangingPunct="1">
              <a:lnSpc>
                <a:spcPct val="120000"/>
              </a:lnSpc>
            </a:pPr>
            <a:r>
              <a:rPr lang="zh-CN" altLang="en-US" sz="2400" smtClean="0"/>
              <a:t>那么，</a:t>
            </a:r>
            <a:r>
              <a:rPr lang="zh-CN" altLang="en-US" sz="2400" smtClean="0">
                <a:solidFill>
                  <a:srgbClr val="CC0000"/>
                </a:solidFill>
              </a:rPr>
              <a:t>如何区分内存某个单元存放的数据尺寸</a:t>
            </a:r>
            <a:r>
              <a:rPr lang="zh-CN" altLang="en-US" sz="2400" smtClean="0"/>
              <a:t>？</a:t>
            </a:r>
            <a:r>
              <a:rPr lang="zh-CN" altLang="en-US" sz="2400" smtClean="0">
                <a:solidFill>
                  <a:srgbClr val="CC0000"/>
                </a:solidFill>
              </a:rPr>
              <a:t>如何分辨它们的数据类型</a:t>
            </a:r>
            <a:r>
              <a:rPr lang="zh-CN" altLang="en-US" sz="2400" smtClean="0"/>
              <a:t>？仍旧取决于访问它的指令的操作数尺寸和指令本身的功能。</a:t>
            </a:r>
          </a:p>
          <a:p>
            <a:pPr eaLnBrk="1" hangingPunct="1">
              <a:lnSpc>
                <a:spcPct val="120000"/>
              </a:lnSpc>
            </a:pPr>
            <a:r>
              <a:rPr lang="zh-CN" altLang="en-US" sz="2400" smtClean="0"/>
              <a:t>当数据为有符号数时，</a:t>
            </a:r>
            <a:r>
              <a:rPr lang="zh-CN" altLang="en-US" sz="2400" smtClean="0">
                <a:solidFill>
                  <a:srgbClr val="CC0000"/>
                </a:solidFill>
              </a:rPr>
              <a:t>默认它是补码表示的机器数</a:t>
            </a:r>
            <a:r>
              <a:rPr lang="zh-CN" altLang="en-US" sz="2400" smtClean="0"/>
              <a:t>。例如，假如某个有符号字节数据的二进制代码是</a:t>
            </a:r>
            <a:r>
              <a:rPr lang="en-US" altLang="zh-CN" sz="2400" smtClean="0"/>
              <a:t>90H</a:t>
            </a:r>
            <a:r>
              <a:rPr lang="zh-CN" altLang="en-US" sz="2400" smtClean="0"/>
              <a:t>，则它的值为－</a:t>
            </a:r>
            <a:r>
              <a:rPr lang="en-US" altLang="zh-CN" sz="2400" smtClean="0"/>
              <a:t>70H</a:t>
            </a:r>
            <a:r>
              <a:rPr lang="zh-CN" altLang="en-US" sz="2400" smtClean="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6BF52555-50DC-4893-A053-7EC9A6CAA96E}"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13</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2291" name="Rectangle 2"/>
          <p:cNvSpPr>
            <a:spLocks noGrp="1" noChangeArrowheads="1"/>
          </p:cNvSpPr>
          <p:nvPr>
            <p:ph type="title"/>
          </p:nvPr>
        </p:nvSpPr>
        <p:spPr>
          <a:xfrm>
            <a:off x="1143000" y="381000"/>
            <a:ext cx="7605713" cy="563563"/>
          </a:xfrm>
        </p:spPr>
        <p:txBody>
          <a:bodyPr/>
          <a:lstStyle/>
          <a:p>
            <a:pPr eaLnBrk="1" hangingPunct="1"/>
            <a:r>
              <a:rPr lang="en-US" altLang="zh-CN" smtClean="0"/>
              <a:t>3</a:t>
            </a:r>
            <a:r>
              <a:rPr lang="zh-CN" altLang="en-US" smtClean="0"/>
              <a:t>、十进制转换为二、八、十六进制</a:t>
            </a:r>
          </a:p>
        </p:txBody>
      </p:sp>
      <p:sp>
        <p:nvSpPr>
          <p:cNvPr id="12292" name="Rectangle 3"/>
          <p:cNvSpPr>
            <a:spLocks noGrp="1" noChangeArrowheads="1"/>
          </p:cNvSpPr>
          <p:nvPr>
            <p:ph type="body" idx="1"/>
          </p:nvPr>
        </p:nvSpPr>
        <p:spPr>
          <a:xfrm>
            <a:off x="596900" y="1268413"/>
            <a:ext cx="8078788" cy="3905250"/>
          </a:xfrm>
        </p:spPr>
        <p:txBody>
          <a:bodyPr/>
          <a:lstStyle/>
          <a:p>
            <a:pPr eaLnBrk="1" hangingPunct="1">
              <a:lnSpc>
                <a:spcPct val="120000"/>
              </a:lnSpc>
            </a:pPr>
            <a:r>
              <a:rPr lang="zh-CN" altLang="en-US" smtClean="0">
                <a:solidFill>
                  <a:srgbClr val="CC0000"/>
                </a:solidFill>
              </a:rPr>
              <a:t>转换方法</a:t>
            </a:r>
            <a:r>
              <a:rPr lang="zh-CN" altLang="en-US" smtClean="0"/>
              <a:t>：可以分为以下两种方法</a:t>
            </a:r>
          </a:p>
          <a:p>
            <a:pPr lvl="1" eaLnBrk="1" hangingPunct="1">
              <a:lnSpc>
                <a:spcPct val="120000"/>
              </a:lnSpc>
            </a:pPr>
            <a:r>
              <a:rPr lang="zh-CN" altLang="en-US" smtClean="0">
                <a:solidFill>
                  <a:srgbClr val="CC0000"/>
                </a:solidFill>
              </a:rPr>
              <a:t>直接转换</a:t>
            </a:r>
            <a:r>
              <a:rPr lang="zh-CN" altLang="en-US" smtClean="0"/>
              <a:t>：十进制 </a:t>
            </a:r>
            <a:r>
              <a:rPr lang="zh-CN" altLang="en-US" smtClean="0">
                <a:solidFill>
                  <a:srgbClr val="CC0000"/>
                </a:solidFill>
              </a:rPr>
              <a:t>─</a:t>
            </a:r>
            <a:r>
              <a:rPr lang="zh-CN" altLang="en-US" smtClean="0">
                <a:solidFill>
                  <a:srgbClr val="CC0000"/>
                </a:solidFill>
                <a:latin typeface="华文中宋" panose="02010600040101010101" pitchFamily="2" charset="-122"/>
              </a:rPr>
              <a:t>→</a:t>
            </a:r>
            <a:r>
              <a:rPr lang="zh-CN" altLang="en-US" smtClean="0">
                <a:solidFill>
                  <a:srgbClr val="CC0000"/>
                </a:solidFill>
              </a:rPr>
              <a:t> </a:t>
            </a:r>
            <a:r>
              <a:rPr lang="zh-CN" altLang="en-US" smtClean="0"/>
              <a:t>二、八、十六进制</a:t>
            </a:r>
          </a:p>
          <a:p>
            <a:pPr lvl="1" eaLnBrk="1" hangingPunct="1">
              <a:lnSpc>
                <a:spcPct val="120000"/>
              </a:lnSpc>
            </a:pPr>
            <a:r>
              <a:rPr lang="zh-CN" altLang="en-US" smtClean="0">
                <a:solidFill>
                  <a:srgbClr val="CC0000"/>
                </a:solidFill>
              </a:rPr>
              <a:t>间接转换</a:t>
            </a:r>
            <a:r>
              <a:rPr lang="zh-CN" altLang="en-US" smtClean="0"/>
              <a:t>：十进制 </a:t>
            </a:r>
            <a:r>
              <a:rPr lang="zh-CN" altLang="en-US" smtClean="0">
                <a:solidFill>
                  <a:srgbClr val="CC0000"/>
                </a:solidFill>
              </a:rPr>
              <a:t>─</a:t>
            </a:r>
            <a:r>
              <a:rPr lang="zh-CN" altLang="en-US" smtClean="0">
                <a:solidFill>
                  <a:srgbClr val="CC0000"/>
                </a:solidFill>
                <a:latin typeface="华文中宋" panose="02010600040101010101" pitchFamily="2" charset="-122"/>
              </a:rPr>
              <a:t>→</a:t>
            </a:r>
            <a:r>
              <a:rPr lang="zh-CN" altLang="en-US" smtClean="0"/>
              <a:t> 二进制</a:t>
            </a:r>
            <a:r>
              <a:rPr lang="zh-CN" altLang="en-US" smtClean="0">
                <a:solidFill>
                  <a:srgbClr val="CC0000"/>
                </a:solidFill>
              </a:rPr>
              <a:t>─</a:t>
            </a:r>
            <a:r>
              <a:rPr lang="zh-CN" altLang="en-US" smtClean="0">
                <a:solidFill>
                  <a:srgbClr val="CC0000"/>
                </a:solidFill>
                <a:latin typeface="华文中宋" panose="02010600040101010101" pitchFamily="2" charset="-122"/>
              </a:rPr>
              <a:t>→</a:t>
            </a:r>
            <a:r>
              <a:rPr lang="zh-CN" altLang="en-US" smtClean="0"/>
              <a:t>八、十六进制</a:t>
            </a:r>
          </a:p>
          <a:p>
            <a:pPr eaLnBrk="1" hangingPunct="1">
              <a:lnSpc>
                <a:spcPct val="120000"/>
              </a:lnSpc>
            </a:pPr>
            <a:endParaRPr lang="zh-CN" altLang="en-US" smtClean="0"/>
          </a:p>
          <a:p>
            <a:pPr eaLnBrk="1" hangingPunct="1">
              <a:lnSpc>
                <a:spcPct val="120000"/>
              </a:lnSpc>
            </a:pPr>
            <a:r>
              <a:rPr lang="zh-CN" altLang="en-US" smtClean="0">
                <a:hlinkClick r:id="rId2" action="ppaction://hlinksldjump"/>
              </a:rPr>
              <a:t>（</a:t>
            </a:r>
            <a:r>
              <a:rPr lang="en-US" altLang="zh-CN" smtClean="0">
                <a:hlinkClick r:id="rId2" action="ppaction://hlinksldjump"/>
              </a:rPr>
              <a:t>1</a:t>
            </a:r>
            <a:r>
              <a:rPr lang="zh-CN" altLang="en-US" smtClean="0">
                <a:hlinkClick r:id="rId2" action="ppaction://hlinksldjump"/>
              </a:rPr>
              <a:t>）十进制转化为</a:t>
            </a:r>
            <a:r>
              <a:rPr lang="en-US" altLang="zh-CN" smtClean="0">
                <a:hlinkClick r:id="rId2" action="ppaction://hlinksldjump"/>
              </a:rPr>
              <a:t>R</a:t>
            </a:r>
            <a:r>
              <a:rPr lang="zh-CN" altLang="en-US" smtClean="0">
                <a:hlinkClick r:id="rId2" action="ppaction://hlinksldjump"/>
              </a:rPr>
              <a:t>进制</a:t>
            </a:r>
            <a:endParaRPr lang="zh-CN" altLang="en-US" smtClean="0"/>
          </a:p>
          <a:p>
            <a:pPr eaLnBrk="1" hangingPunct="1">
              <a:lnSpc>
                <a:spcPct val="120000"/>
              </a:lnSpc>
            </a:pPr>
            <a:r>
              <a:rPr lang="zh-CN" altLang="en-US" smtClean="0">
                <a:hlinkClick r:id="rId3" action="ppaction://hlinksldjump"/>
              </a:rPr>
              <a:t>（</a:t>
            </a:r>
            <a:r>
              <a:rPr lang="en-US" altLang="zh-CN" smtClean="0">
                <a:hlinkClick r:id="rId3" action="ppaction://hlinksldjump"/>
              </a:rPr>
              <a:t>2</a:t>
            </a:r>
            <a:r>
              <a:rPr lang="zh-CN" altLang="en-US" smtClean="0">
                <a:hlinkClick r:id="rId3" action="ppaction://hlinksldjump"/>
              </a:rPr>
              <a:t>）二进制转化为八、十六进制</a:t>
            </a:r>
            <a:endParaRPr lang="zh-CN" altLang="en-US" smtClean="0"/>
          </a:p>
        </p:txBody>
      </p:sp>
      <p:pic>
        <p:nvPicPr>
          <p:cNvPr id="92166" name="Picture 6" descr="back11">
            <a:hlinkClick r:id="rId4" action="ppaction://hlinksldjump"/>
          </p:cNvPr>
          <p:cNvPicPr>
            <a:picLocks noChangeAspect="1" noChangeArrowheads="1"/>
          </p:cNvPicPr>
          <p:nvPr/>
        </p:nvPicPr>
        <p:blipFill>
          <a:blip r:embed="rId5">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643438" y="6323013"/>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7" name="Oval 7"/>
          <p:cNvSpPr>
            <a:spLocks noChangeArrowheads="1"/>
          </p:cNvSpPr>
          <p:nvPr/>
        </p:nvSpPr>
        <p:spPr bwMode="gray">
          <a:xfrm>
            <a:off x="4211638" y="1916113"/>
            <a:ext cx="142875" cy="935037"/>
          </a:xfrm>
          <a:prstGeom prst="ellipse">
            <a:avLst/>
          </a:prstGeom>
          <a:noFill/>
          <a:ln w="28575" algn="ctr">
            <a:solidFill>
              <a:srgbClr val="00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92168" name="Line 8"/>
          <p:cNvSpPr>
            <a:spLocks noChangeShapeType="1"/>
          </p:cNvSpPr>
          <p:nvPr/>
        </p:nvSpPr>
        <p:spPr bwMode="gray">
          <a:xfrm flipH="1">
            <a:off x="4284663" y="2781300"/>
            <a:ext cx="0" cy="863600"/>
          </a:xfrm>
          <a:prstGeom prst="line">
            <a:avLst/>
          </a:prstGeom>
          <a:noFill/>
          <a:ln w="28575">
            <a:solidFill>
              <a:srgbClr val="00F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2169" name="Line 9"/>
          <p:cNvSpPr>
            <a:spLocks noChangeShapeType="1"/>
          </p:cNvSpPr>
          <p:nvPr/>
        </p:nvSpPr>
        <p:spPr bwMode="gray">
          <a:xfrm flipH="1">
            <a:off x="6011863" y="2781300"/>
            <a:ext cx="0" cy="1441450"/>
          </a:xfrm>
          <a:prstGeom prst="line">
            <a:avLst/>
          </a:prstGeom>
          <a:noFill/>
          <a:ln w="28575">
            <a:solidFill>
              <a:srgbClr val="00F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 name="TextBox 1"/>
          <p:cNvSpPr txBox="1">
            <a:spLocks noChangeArrowheads="1"/>
          </p:cNvSpPr>
          <p:nvPr/>
        </p:nvSpPr>
        <p:spPr bwMode="auto">
          <a:xfrm>
            <a:off x="611188" y="2347913"/>
            <a:ext cx="504825" cy="5222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zh-CN" altLang="en-US">
                <a:solidFill>
                  <a:srgbClr val="FF0000"/>
                </a:solidFill>
                <a:latin typeface="华文中宋" panose="02010600040101010101" pitchFamily="2" charset="-122"/>
                <a:ea typeface="华文中宋" panose="020106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92167"/>
                                        </p:tgtEl>
                                        <p:attrNameLst>
                                          <p:attrName>style.visibility</p:attrName>
                                        </p:attrNameLst>
                                      </p:cBhvr>
                                      <p:to>
                                        <p:strVal val="visible"/>
                                      </p:to>
                                    </p:set>
                                    <p:anim to="" calcmode="lin" valueType="num">
                                      <p:cBhvr>
                                        <p:cTn id="7" dur="1" fill="hold"/>
                                        <p:tgtEl>
                                          <p:spTgt spid="92167"/>
                                        </p:tgtEl>
                                        <p:attrNameLst>
                                          <p:attrName/>
                                        </p:attrNameLst>
                                      </p:cBhvr>
                                    </p:anim>
                                  </p:childTnLst>
                                </p:cTn>
                              </p:par>
                            </p:childTnLst>
                          </p:cTn>
                        </p:par>
                        <p:par>
                          <p:cTn id="8" fill="hold" nodeType="afterGroup">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92168"/>
                                        </p:tgtEl>
                                        <p:attrNameLst>
                                          <p:attrName>style.visibility</p:attrName>
                                        </p:attrNameLst>
                                      </p:cBhvr>
                                      <p:to>
                                        <p:strVal val="visible"/>
                                      </p:to>
                                    </p:set>
                                    <p:anim to="" calcmode="lin" valueType="num">
                                      <p:cBhvr>
                                        <p:cTn id="11" dur="1" fill="hold"/>
                                        <p:tgtEl>
                                          <p:spTgt spid="92168"/>
                                        </p:tgtEl>
                                        <p:attrNameLst>
                                          <p:attrName/>
                                        </p:attrNameLst>
                                      </p:cBhvr>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4" presetClass="entr" presetSubtype="0" fill="hold" grpId="0" nodeType="clickEffect">
                                  <p:stCondLst>
                                    <p:cond delay="0"/>
                                  </p:stCondLst>
                                  <p:childTnLst>
                                    <p:set>
                                      <p:cBhvr>
                                        <p:cTn id="15" dur="1" fill="hold">
                                          <p:stCondLst>
                                            <p:cond delay="0"/>
                                          </p:stCondLst>
                                        </p:cTn>
                                        <p:tgtEl>
                                          <p:spTgt spid="92169"/>
                                        </p:tgtEl>
                                        <p:attrNameLst>
                                          <p:attrName>style.visibility</p:attrName>
                                        </p:attrNameLst>
                                      </p:cBhvr>
                                      <p:to>
                                        <p:strVal val="visible"/>
                                      </p:to>
                                    </p:set>
                                    <p:anim to="" calcmode="lin" valueType="num">
                                      <p:cBhvr>
                                        <p:cTn id="16" dur="1" fill="hold"/>
                                        <p:tgtEl>
                                          <p:spTgt spid="92169"/>
                                        </p:tgtEl>
                                        <p:attrNameLst>
                                          <p:attrName/>
                                        </p:attrNameLst>
                                      </p:cBhvr>
                                    </p:anim>
                                  </p:childTnLst>
                                </p:cTn>
                              </p:par>
                            </p:childTnLst>
                          </p:cTn>
                        </p:par>
                        <p:par>
                          <p:cTn id="17" fill="hold" nodeType="afterGroup">
                            <p:stCondLst>
                              <p:cond delay="0"/>
                            </p:stCondLst>
                            <p:childTnLst>
                              <p:par>
                                <p:cTn id="18" presetID="2" presetClass="entr" presetSubtype="4" fill="hold" nodeType="afterEffect">
                                  <p:stCondLst>
                                    <p:cond delay="0"/>
                                  </p:stCondLst>
                                  <p:childTnLst>
                                    <p:set>
                                      <p:cBhvr>
                                        <p:cTn id="19" dur="1" fill="hold">
                                          <p:stCondLst>
                                            <p:cond delay="0"/>
                                          </p:stCondLst>
                                        </p:cTn>
                                        <p:tgtEl>
                                          <p:spTgt spid="92166"/>
                                        </p:tgtEl>
                                        <p:attrNameLst>
                                          <p:attrName>style.visibility</p:attrName>
                                        </p:attrNameLst>
                                      </p:cBhvr>
                                      <p:to>
                                        <p:strVal val="visible"/>
                                      </p:to>
                                    </p:set>
                                    <p:anim calcmode="lin" valueType="num">
                                      <p:cBhvr additive="base">
                                        <p:cTn id="20" dur="500" fill="hold"/>
                                        <p:tgtEl>
                                          <p:spTgt spid="92166"/>
                                        </p:tgtEl>
                                        <p:attrNameLst>
                                          <p:attrName>ppt_x</p:attrName>
                                        </p:attrNameLst>
                                      </p:cBhvr>
                                      <p:tavLst>
                                        <p:tav tm="0">
                                          <p:val>
                                            <p:strVal val="#ppt_x"/>
                                          </p:val>
                                        </p:tav>
                                        <p:tav tm="100000">
                                          <p:val>
                                            <p:strVal val="#ppt_x"/>
                                          </p:val>
                                        </p:tav>
                                      </p:tavLst>
                                    </p:anim>
                                    <p:anim calcmode="lin" valueType="num">
                                      <p:cBhvr additive="base">
                                        <p:cTn id="21" dur="500" fill="hold"/>
                                        <p:tgtEl>
                                          <p:spTgt spid="92166"/>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7" grpId="0" animBg="1"/>
      <p:bldP spid="92168" grpId="0" animBg="1"/>
      <p:bldP spid="92169" grpId="0" animBg="1"/>
      <p:bldP spid="2"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27B82D61-21A6-4474-8A68-D582E5D7B297}"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130</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30051" name="Rectangle 2"/>
          <p:cNvSpPr>
            <a:spLocks noGrp="1" noChangeArrowheads="1"/>
          </p:cNvSpPr>
          <p:nvPr>
            <p:ph type="title"/>
          </p:nvPr>
        </p:nvSpPr>
        <p:spPr/>
        <p:txBody>
          <a:bodyPr/>
          <a:lstStyle/>
          <a:p>
            <a:pPr eaLnBrk="1" hangingPunct="1"/>
            <a:r>
              <a:rPr lang="en-US" altLang="zh-CN" smtClean="0"/>
              <a:t>3.7 </a:t>
            </a:r>
            <a:r>
              <a:rPr lang="zh-CN" altLang="en-US" smtClean="0"/>
              <a:t>现代计算机系统的数据表示</a:t>
            </a:r>
          </a:p>
        </p:txBody>
      </p:sp>
      <p:sp>
        <p:nvSpPr>
          <p:cNvPr id="130052" name="Rectangle 3"/>
          <p:cNvSpPr>
            <a:spLocks noGrp="1" noChangeArrowheads="1"/>
          </p:cNvSpPr>
          <p:nvPr>
            <p:ph type="body" idx="1"/>
          </p:nvPr>
        </p:nvSpPr>
        <p:spPr>
          <a:xfrm>
            <a:off x="827088" y="1076325"/>
            <a:ext cx="7345362" cy="2497138"/>
          </a:xfrm>
        </p:spPr>
        <p:txBody>
          <a:bodyPr/>
          <a:lstStyle/>
          <a:p>
            <a:pPr eaLnBrk="1" hangingPunct="1">
              <a:lnSpc>
                <a:spcPct val="110000"/>
              </a:lnSpc>
            </a:pPr>
            <a:r>
              <a:rPr lang="zh-CN" altLang="en-US" sz="2400" smtClean="0"/>
              <a:t>几种类型的数据在</a:t>
            </a:r>
            <a:r>
              <a:rPr lang="en-US" altLang="zh-CN" sz="2400" smtClean="0"/>
              <a:t>X86</a:t>
            </a:r>
            <a:r>
              <a:rPr lang="zh-CN" altLang="en-US" sz="2400" smtClean="0"/>
              <a:t>系列</a:t>
            </a:r>
            <a:r>
              <a:rPr lang="en-US" altLang="zh-CN" sz="2400" smtClean="0"/>
              <a:t>CPU</a:t>
            </a:r>
            <a:r>
              <a:rPr lang="zh-CN" altLang="en-US" sz="2400" smtClean="0"/>
              <a:t>中的表示形式 ：</a:t>
            </a:r>
          </a:p>
          <a:p>
            <a:pPr eaLnBrk="1" hangingPunct="1">
              <a:lnSpc>
                <a:spcPct val="110000"/>
              </a:lnSpc>
              <a:buFont typeface="Wingdings" panose="05000000000000000000" pitchFamily="2" charset="2"/>
              <a:buNone/>
            </a:pPr>
            <a:r>
              <a:rPr lang="en-US" altLang="zh-CN" sz="2400" smtClean="0">
                <a:solidFill>
                  <a:srgbClr val="0000FF"/>
                </a:solidFill>
              </a:rPr>
              <a:t>1</a:t>
            </a:r>
            <a:r>
              <a:rPr lang="zh-CN" altLang="en-US" sz="2400" smtClean="0">
                <a:solidFill>
                  <a:srgbClr val="0000FF"/>
                </a:solidFill>
              </a:rPr>
              <a:t>、字符串</a:t>
            </a:r>
          </a:p>
          <a:p>
            <a:pPr lvl="1" eaLnBrk="1" hangingPunct="1">
              <a:lnSpc>
                <a:spcPct val="110000"/>
              </a:lnSpc>
            </a:pPr>
            <a:r>
              <a:rPr lang="zh-CN" altLang="en-US" smtClean="0"/>
              <a:t>由字符的</a:t>
            </a:r>
            <a:r>
              <a:rPr lang="en-US" altLang="zh-CN" smtClean="0"/>
              <a:t>ASCII</a:t>
            </a:r>
            <a:r>
              <a:rPr lang="zh-CN" altLang="en-US" smtClean="0"/>
              <a:t>码（</a:t>
            </a:r>
            <a:r>
              <a:rPr lang="en-US" altLang="zh-CN" smtClean="0"/>
              <a:t>1B</a:t>
            </a:r>
            <a:r>
              <a:rPr lang="zh-CN" altLang="en-US" smtClean="0"/>
              <a:t>）或者文字的</a:t>
            </a:r>
            <a:r>
              <a:rPr lang="en-US" altLang="zh-CN" smtClean="0"/>
              <a:t>Unicode</a:t>
            </a:r>
            <a:r>
              <a:rPr lang="zh-CN" altLang="en-US" smtClean="0"/>
              <a:t>编码（</a:t>
            </a:r>
            <a:r>
              <a:rPr lang="en-US" altLang="zh-CN" smtClean="0"/>
              <a:t>2B</a:t>
            </a:r>
            <a:r>
              <a:rPr lang="zh-CN" altLang="en-US" smtClean="0"/>
              <a:t>）组成，按顺序存放在内存或寄存器中。</a:t>
            </a:r>
          </a:p>
          <a:p>
            <a:pPr lvl="1" eaLnBrk="1" hangingPunct="1">
              <a:lnSpc>
                <a:spcPct val="110000"/>
              </a:lnSpc>
            </a:pPr>
            <a:r>
              <a:rPr lang="en-US" altLang="zh-CN" smtClean="0">
                <a:solidFill>
                  <a:srgbClr val="CC0000"/>
                </a:solidFill>
              </a:rPr>
              <a:t>Windows</a:t>
            </a:r>
            <a:r>
              <a:rPr lang="zh-CN" altLang="en-US" smtClean="0">
                <a:solidFill>
                  <a:srgbClr val="CC0000"/>
                </a:solidFill>
              </a:rPr>
              <a:t>下以</a:t>
            </a:r>
            <a:r>
              <a:rPr lang="en-US" altLang="zh-CN" smtClean="0">
                <a:solidFill>
                  <a:srgbClr val="CC0000"/>
                </a:solidFill>
              </a:rPr>
              <a:t>0</a:t>
            </a:r>
            <a:r>
              <a:rPr lang="zh-CN" altLang="en-US" smtClean="0">
                <a:solidFill>
                  <a:srgbClr val="CC0000"/>
                </a:solidFill>
              </a:rPr>
              <a:t>做结束符</a:t>
            </a:r>
          </a:p>
        </p:txBody>
      </p:sp>
      <p:graphicFrame>
        <p:nvGraphicFramePr>
          <p:cNvPr id="296964" name="Object 4"/>
          <p:cNvGraphicFramePr>
            <a:graphicFrameLocks noChangeAspect="1"/>
          </p:cNvGraphicFramePr>
          <p:nvPr/>
        </p:nvGraphicFramePr>
        <p:xfrm>
          <a:off x="5148263" y="3573463"/>
          <a:ext cx="2879725" cy="2603500"/>
        </p:xfrm>
        <a:graphic>
          <a:graphicData uri="http://schemas.openxmlformats.org/presentationml/2006/ole">
            <mc:AlternateContent xmlns:mc="http://schemas.openxmlformats.org/markup-compatibility/2006">
              <mc:Choice xmlns:v="urn:schemas-microsoft-com:vml" Requires="v">
                <p:oleObj spid="_x0000_s130073" name="Visio" r:id="rId3" imgW="1847951" imgH="1657485" progId="Visio.Drawing.11">
                  <p:embed/>
                </p:oleObj>
              </mc:Choice>
              <mc:Fallback>
                <p:oleObj name="Visio" r:id="rId3" imgW="1847951" imgH="1657485"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3573463"/>
                        <a:ext cx="2879725" cy="2603500"/>
                      </a:xfrm>
                      <a:prstGeom prst="rect">
                        <a:avLst/>
                      </a:prstGeom>
                      <a:noFill/>
                      <a:ln>
                        <a:noFill/>
                      </a:ln>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296964"/>
                                        </p:tgtEl>
                                        <p:attrNameLst>
                                          <p:attrName>style.visibility</p:attrName>
                                        </p:attrNameLst>
                                      </p:cBhvr>
                                      <p:to>
                                        <p:strVal val="visible"/>
                                      </p:to>
                                    </p:set>
                                    <p:anim to="" calcmode="lin" valueType="num">
                                      <p:cBhvr>
                                        <p:cTn id="7" dur="1" fill="hold"/>
                                        <p:tgtEl>
                                          <p:spTgt spid="29696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5"/>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EC567C5C-99B6-426C-9247-FC44D8F169DC}"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131</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31075" name="Rectangle 2"/>
          <p:cNvSpPr>
            <a:spLocks noGrp="1" noChangeArrowheads="1"/>
          </p:cNvSpPr>
          <p:nvPr>
            <p:ph type="title"/>
          </p:nvPr>
        </p:nvSpPr>
        <p:spPr/>
        <p:txBody>
          <a:bodyPr/>
          <a:lstStyle/>
          <a:p>
            <a:pPr eaLnBrk="1" hangingPunct="1"/>
            <a:r>
              <a:rPr lang="en-US" altLang="zh-CN" smtClean="0"/>
              <a:t>3.7 </a:t>
            </a:r>
            <a:r>
              <a:rPr lang="zh-CN" altLang="en-US" smtClean="0"/>
              <a:t>现代计算机系统的数据表示</a:t>
            </a:r>
          </a:p>
        </p:txBody>
      </p:sp>
      <p:sp>
        <p:nvSpPr>
          <p:cNvPr id="131076" name="Rectangle 3"/>
          <p:cNvSpPr>
            <a:spLocks noGrp="1" noChangeArrowheads="1"/>
          </p:cNvSpPr>
          <p:nvPr>
            <p:ph type="body" sz="half" idx="1"/>
          </p:nvPr>
        </p:nvSpPr>
        <p:spPr>
          <a:xfrm>
            <a:off x="457200" y="1076325"/>
            <a:ext cx="7643813" cy="1631950"/>
          </a:xfrm>
        </p:spPr>
        <p:txBody>
          <a:bodyPr/>
          <a:lstStyle/>
          <a:p>
            <a:pPr eaLnBrk="1" hangingPunct="1">
              <a:lnSpc>
                <a:spcPct val="110000"/>
              </a:lnSpc>
              <a:buFont typeface="Wingdings" panose="05000000000000000000" pitchFamily="2" charset="2"/>
              <a:buNone/>
            </a:pPr>
            <a:r>
              <a:rPr lang="en-US" altLang="zh-CN" smtClean="0">
                <a:solidFill>
                  <a:srgbClr val="0000FF"/>
                </a:solidFill>
              </a:rPr>
              <a:t>2</a:t>
            </a:r>
            <a:r>
              <a:rPr lang="zh-CN" altLang="en-US" smtClean="0">
                <a:solidFill>
                  <a:srgbClr val="0000FF"/>
                </a:solidFill>
              </a:rPr>
              <a:t>、</a:t>
            </a:r>
            <a:r>
              <a:rPr lang="en-US" altLang="zh-CN" smtClean="0">
                <a:solidFill>
                  <a:srgbClr val="0000FF"/>
                </a:solidFill>
              </a:rPr>
              <a:t>BCD</a:t>
            </a:r>
            <a:r>
              <a:rPr lang="en-US" altLang="zh-CN" smtClean="0"/>
              <a:t>	</a:t>
            </a:r>
          </a:p>
          <a:p>
            <a:pPr lvl="1" eaLnBrk="1" hangingPunct="1">
              <a:lnSpc>
                <a:spcPct val="110000"/>
              </a:lnSpc>
            </a:pPr>
            <a:r>
              <a:rPr lang="en-US" altLang="zh-CN" smtClean="0"/>
              <a:t>BCD</a:t>
            </a:r>
            <a:r>
              <a:rPr lang="zh-CN" altLang="en-US" smtClean="0"/>
              <a:t>数据分为压缩的（</a:t>
            </a:r>
            <a:r>
              <a:rPr lang="en-US" altLang="zh-CN" smtClean="0"/>
              <a:t>packed</a:t>
            </a:r>
            <a:r>
              <a:rPr lang="zh-CN" altLang="en-US" smtClean="0"/>
              <a:t>）</a:t>
            </a:r>
            <a:r>
              <a:rPr lang="en-US" altLang="zh-CN" smtClean="0"/>
              <a:t>BCD</a:t>
            </a:r>
            <a:r>
              <a:rPr lang="zh-CN" altLang="en-US" smtClean="0"/>
              <a:t>码（</a:t>
            </a:r>
            <a:r>
              <a:rPr lang="en-US" altLang="zh-CN" smtClean="0"/>
              <a:t>4</a:t>
            </a:r>
            <a:r>
              <a:rPr lang="zh-CN" altLang="en-US" smtClean="0"/>
              <a:t>位）和非压缩（</a:t>
            </a:r>
            <a:r>
              <a:rPr lang="en-US" altLang="zh-CN" smtClean="0"/>
              <a:t>unpacked</a:t>
            </a:r>
            <a:r>
              <a:rPr lang="zh-CN" altLang="en-US" smtClean="0"/>
              <a:t>）的</a:t>
            </a:r>
            <a:r>
              <a:rPr lang="en-US" altLang="zh-CN" smtClean="0"/>
              <a:t>BCD</a:t>
            </a:r>
            <a:r>
              <a:rPr lang="zh-CN" altLang="en-US" smtClean="0"/>
              <a:t>码（</a:t>
            </a:r>
            <a:r>
              <a:rPr lang="en-US" altLang="zh-CN" smtClean="0"/>
              <a:t>8</a:t>
            </a:r>
            <a:r>
              <a:rPr lang="zh-CN" altLang="en-US" smtClean="0"/>
              <a:t>位）两种。 </a:t>
            </a:r>
          </a:p>
        </p:txBody>
      </p:sp>
      <p:grpSp>
        <p:nvGrpSpPr>
          <p:cNvPr id="297988" name="Group 4"/>
          <p:cNvGrpSpPr>
            <a:grpSpLocks/>
          </p:cNvGrpSpPr>
          <p:nvPr/>
        </p:nvGrpSpPr>
        <p:grpSpPr bwMode="auto">
          <a:xfrm>
            <a:off x="971550" y="3141663"/>
            <a:ext cx="3024188" cy="2773362"/>
            <a:chOff x="612" y="2205"/>
            <a:chExt cx="1905" cy="1747"/>
          </a:xfrm>
        </p:grpSpPr>
        <p:graphicFrame>
          <p:nvGraphicFramePr>
            <p:cNvPr id="131081" name="Object 5"/>
            <p:cNvGraphicFramePr>
              <a:graphicFrameLocks noChangeAspect="1"/>
            </p:cNvGraphicFramePr>
            <p:nvPr/>
          </p:nvGraphicFramePr>
          <p:xfrm>
            <a:off x="612" y="2205"/>
            <a:ext cx="1905" cy="1395"/>
          </p:xfrm>
          <a:graphic>
            <a:graphicData uri="http://schemas.openxmlformats.org/presentationml/2006/ole">
              <mc:AlternateContent xmlns:mc="http://schemas.openxmlformats.org/markup-compatibility/2006">
                <mc:Choice xmlns:v="urn:schemas-microsoft-com:vml" Requires="v">
                  <p:oleObj spid="_x0000_s131121" name="Visio" r:id="rId3" imgW="1865757" imgH="1366647" progId="Visio.Drawing.11">
                    <p:embed/>
                  </p:oleObj>
                </mc:Choice>
                <mc:Fallback>
                  <p:oleObj name="Visio" r:id="rId3" imgW="1865757" imgH="1366647"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 y="2205"/>
                          <a:ext cx="1905" cy="1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1082" name="Rectangle 6"/>
            <p:cNvSpPr>
              <a:spLocks noChangeArrowheads="1"/>
            </p:cNvSpPr>
            <p:nvPr/>
          </p:nvSpPr>
          <p:spPr bwMode="gray">
            <a:xfrm>
              <a:off x="793" y="3702"/>
              <a:ext cx="140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zh-CN" altLang="en-US" sz="2000">
                  <a:solidFill>
                    <a:srgbClr val="CC0000"/>
                  </a:solidFill>
                  <a:latin typeface="Arial" panose="020B0604020202020204" pitchFamily="34" charset="0"/>
                </a:rPr>
                <a:t>（</a:t>
              </a:r>
              <a:r>
                <a:rPr lang="en-US" altLang="zh-CN" sz="2000">
                  <a:solidFill>
                    <a:srgbClr val="CC0000"/>
                  </a:solidFill>
                  <a:latin typeface="Arial" panose="020B0604020202020204" pitchFamily="34" charset="0"/>
                </a:rPr>
                <a:t>a</a:t>
              </a:r>
              <a:r>
                <a:rPr lang="zh-CN" altLang="en-US" sz="2000">
                  <a:solidFill>
                    <a:srgbClr val="CC0000"/>
                  </a:solidFill>
                  <a:latin typeface="Arial" panose="020B0604020202020204" pitchFamily="34" charset="0"/>
                </a:rPr>
                <a:t>）压缩</a:t>
              </a:r>
              <a:r>
                <a:rPr lang="en-US" altLang="zh-CN" sz="2000">
                  <a:solidFill>
                    <a:srgbClr val="CC0000"/>
                  </a:solidFill>
                  <a:latin typeface="Arial" panose="020B0604020202020204" pitchFamily="34" charset="0"/>
                </a:rPr>
                <a:t>BCD</a:t>
              </a:r>
              <a:r>
                <a:rPr lang="zh-CN" altLang="en-US" sz="2000">
                  <a:solidFill>
                    <a:srgbClr val="CC0000"/>
                  </a:solidFill>
                  <a:latin typeface="Arial" panose="020B0604020202020204" pitchFamily="34" charset="0"/>
                </a:rPr>
                <a:t>码 </a:t>
              </a:r>
            </a:p>
          </p:txBody>
        </p:sp>
      </p:grpSp>
      <p:grpSp>
        <p:nvGrpSpPr>
          <p:cNvPr id="297991" name="Group 7"/>
          <p:cNvGrpSpPr>
            <a:grpSpLocks/>
          </p:cNvGrpSpPr>
          <p:nvPr/>
        </p:nvGrpSpPr>
        <p:grpSpPr bwMode="auto">
          <a:xfrm>
            <a:off x="4716463" y="3141663"/>
            <a:ext cx="2808287" cy="2701925"/>
            <a:chOff x="2971" y="2205"/>
            <a:chExt cx="1769" cy="1702"/>
          </a:xfrm>
        </p:grpSpPr>
        <p:graphicFrame>
          <p:nvGraphicFramePr>
            <p:cNvPr id="131079" name="Object 8"/>
            <p:cNvGraphicFramePr>
              <a:graphicFrameLocks noChangeAspect="1"/>
            </p:cNvGraphicFramePr>
            <p:nvPr/>
          </p:nvGraphicFramePr>
          <p:xfrm>
            <a:off x="2971" y="2205"/>
            <a:ext cx="1769" cy="1455"/>
          </p:xfrm>
          <a:graphic>
            <a:graphicData uri="http://schemas.openxmlformats.org/presentationml/2006/ole">
              <mc:AlternateContent xmlns:mc="http://schemas.openxmlformats.org/markup-compatibility/2006">
                <mc:Choice xmlns:v="urn:schemas-microsoft-com:vml" Requires="v">
                  <p:oleObj spid="_x0000_s131122" name="Visio" r:id="rId5" imgW="1865757" imgH="1546860" progId="Visio.Drawing.11">
                    <p:embed/>
                  </p:oleObj>
                </mc:Choice>
                <mc:Fallback>
                  <p:oleObj name="Visio" r:id="rId5" imgW="1865757" imgH="1546860" progId="Visio.Drawing.11">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 y="2205"/>
                          <a:ext cx="1769" cy="1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1080" name="Rectangle 9"/>
            <p:cNvSpPr>
              <a:spLocks noChangeArrowheads="1"/>
            </p:cNvSpPr>
            <p:nvPr/>
          </p:nvSpPr>
          <p:spPr bwMode="gray">
            <a:xfrm>
              <a:off x="2971" y="3657"/>
              <a:ext cx="16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spcBef>
                  <a:spcPct val="0"/>
                </a:spcBef>
                <a:buClrTx/>
                <a:buFontTx/>
                <a:buNone/>
              </a:pPr>
              <a:r>
                <a:rPr lang="en-US" altLang="zh-CN" sz="2000">
                  <a:solidFill>
                    <a:srgbClr val="CC0000"/>
                  </a:solidFill>
                  <a:latin typeface="Arial" panose="020B0604020202020204" pitchFamily="34" charset="0"/>
                </a:rPr>
                <a:t> </a:t>
              </a:r>
              <a:r>
                <a:rPr lang="zh-CN" altLang="en-US" sz="2000">
                  <a:solidFill>
                    <a:srgbClr val="CC0000"/>
                  </a:solidFill>
                  <a:latin typeface="Arial" panose="020B0604020202020204" pitchFamily="34" charset="0"/>
                </a:rPr>
                <a:t>（</a:t>
              </a:r>
              <a:r>
                <a:rPr lang="en-US" altLang="zh-CN" sz="2000">
                  <a:solidFill>
                    <a:srgbClr val="CC0000"/>
                  </a:solidFill>
                  <a:latin typeface="Arial" panose="020B0604020202020204" pitchFamily="34" charset="0"/>
                </a:rPr>
                <a:t>b</a:t>
              </a:r>
              <a:r>
                <a:rPr lang="zh-CN" altLang="en-US" sz="2000">
                  <a:solidFill>
                    <a:srgbClr val="CC0000"/>
                  </a:solidFill>
                  <a:latin typeface="Arial" panose="020B0604020202020204" pitchFamily="34" charset="0"/>
                </a:rPr>
                <a:t>）非压缩</a:t>
              </a:r>
              <a:r>
                <a:rPr lang="en-US" altLang="zh-CN" sz="2000">
                  <a:solidFill>
                    <a:srgbClr val="CC0000"/>
                  </a:solidFill>
                  <a:latin typeface="Arial" panose="020B0604020202020204" pitchFamily="34" charset="0"/>
                </a:rPr>
                <a:t>BCD</a:t>
              </a:r>
              <a:r>
                <a:rPr lang="zh-CN" altLang="en-US" sz="2000">
                  <a:solidFill>
                    <a:srgbClr val="CC0000"/>
                  </a:solidFill>
                  <a:latin typeface="Arial" panose="020B0604020202020204" pitchFamily="34" charset="0"/>
                </a:rPr>
                <a:t>码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297988"/>
                                        </p:tgtEl>
                                        <p:attrNameLst>
                                          <p:attrName>style.visibility</p:attrName>
                                        </p:attrNameLst>
                                      </p:cBhvr>
                                      <p:to>
                                        <p:strVal val="visible"/>
                                      </p:to>
                                    </p:set>
                                    <p:anim to="" calcmode="lin" valueType="num">
                                      <p:cBhvr>
                                        <p:cTn id="7" dur="1" fill="hold"/>
                                        <p:tgtEl>
                                          <p:spTgt spid="297988"/>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297991"/>
                                        </p:tgtEl>
                                        <p:attrNameLst>
                                          <p:attrName>style.visibility</p:attrName>
                                        </p:attrNameLst>
                                      </p:cBhvr>
                                      <p:to>
                                        <p:strVal val="visible"/>
                                      </p:to>
                                    </p:set>
                                    <p:anim to="" calcmode="lin" valueType="num">
                                      <p:cBhvr>
                                        <p:cTn id="12" dur="1" fill="hold"/>
                                        <p:tgtEl>
                                          <p:spTgt spid="29799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灯片编号占位符 5"/>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354FE13C-1DA9-4F4E-96A0-776B5BD9F78D}"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132</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32099" name="Rectangle 2"/>
          <p:cNvSpPr>
            <a:spLocks noGrp="1" noChangeArrowheads="1"/>
          </p:cNvSpPr>
          <p:nvPr>
            <p:ph type="title"/>
          </p:nvPr>
        </p:nvSpPr>
        <p:spPr/>
        <p:txBody>
          <a:bodyPr/>
          <a:lstStyle/>
          <a:p>
            <a:pPr eaLnBrk="1" hangingPunct="1"/>
            <a:r>
              <a:rPr lang="en-US" altLang="zh-CN" smtClean="0"/>
              <a:t>3.7 </a:t>
            </a:r>
            <a:r>
              <a:rPr lang="zh-CN" altLang="en-US" smtClean="0"/>
              <a:t>现代计算机系统的数据表示</a:t>
            </a:r>
          </a:p>
        </p:txBody>
      </p:sp>
      <p:sp>
        <p:nvSpPr>
          <p:cNvPr id="132100" name="Rectangle 3"/>
          <p:cNvSpPr>
            <a:spLocks noGrp="1" noChangeArrowheads="1"/>
          </p:cNvSpPr>
          <p:nvPr>
            <p:ph type="body" sz="half" idx="1"/>
          </p:nvPr>
        </p:nvSpPr>
        <p:spPr>
          <a:xfrm>
            <a:off x="755650" y="1076325"/>
            <a:ext cx="7345363" cy="4729163"/>
          </a:xfrm>
        </p:spPr>
        <p:txBody>
          <a:bodyPr/>
          <a:lstStyle/>
          <a:p>
            <a:pPr marL="0" indent="0" eaLnBrk="1" hangingPunct="1">
              <a:lnSpc>
                <a:spcPct val="110000"/>
              </a:lnSpc>
              <a:buFont typeface="Wingdings" panose="05000000000000000000" pitchFamily="2" charset="2"/>
              <a:buNone/>
            </a:pPr>
            <a:r>
              <a:rPr lang="en-US" altLang="zh-CN" dirty="0" smtClean="0">
                <a:solidFill>
                  <a:srgbClr val="0000FF"/>
                </a:solidFill>
              </a:rPr>
              <a:t>3</a:t>
            </a:r>
            <a:r>
              <a:rPr lang="zh-CN" altLang="en-US" dirty="0" smtClean="0">
                <a:solidFill>
                  <a:srgbClr val="0000FF"/>
                </a:solidFill>
              </a:rPr>
              <a:t>、指针</a:t>
            </a:r>
          </a:p>
          <a:p>
            <a:pPr marL="533400" lvl="1" indent="-266700" eaLnBrk="1" hangingPunct="1">
              <a:lnSpc>
                <a:spcPct val="110000"/>
              </a:lnSpc>
            </a:pPr>
            <a:r>
              <a:rPr lang="zh-CN" altLang="en-US" dirty="0" smtClean="0"/>
              <a:t>指针实际上是内存单元的地址，因此是无符号数据。</a:t>
            </a:r>
            <a:r>
              <a:rPr lang="en-US" altLang="zh-CN" dirty="0" smtClean="0"/>
              <a:t>IA</a:t>
            </a:r>
            <a:r>
              <a:rPr lang="zh-CN" altLang="en-US" dirty="0" smtClean="0"/>
              <a:t>构架中定义了两种类型的指针：</a:t>
            </a:r>
          </a:p>
          <a:p>
            <a:pPr marL="901700" lvl="2" indent="-177800" eaLnBrk="1" hangingPunct="1">
              <a:lnSpc>
                <a:spcPct val="110000"/>
              </a:lnSpc>
            </a:pPr>
            <a:r>
              <a:rPr lang="zh-CN" altLang="en-US" dirty="0" smtClean="0">
                <a:solidFill>
                  <a:srgbClr val="CC0000"/>
                </a:solidFill>
              </a:rPr>
              <a:t>近指针</a:t>
            </a:r>
            <a:r>
              <a:rPr lang="zh-CN" altLang="en-US" dirty="0" smtClean="0"/>
              <a:t>：</a:t>
            </a:r>
            <a:r>
              <a:rPr lang="en-US" altLang="zh-CN" dirty="0" smtClean="0"/>
              <a:t>32</a:t>
            </a:r>
            <a:r>
              <a:rPr lang="zh-CN" altLang="en-US" dirty="0" smtClean="0"/>
              <a:t>位，用于定义段内偏移量和段内访问；</a:t>
            </a:r>
          </a:p>
          <a:p>
            <a:pPr marL="901700" lvl="2" indent="-177800" eaLnBrk="1" hangingPunct="1">
              <a:lnSpc>
                <a:spcPct val="110000"/>
              </a:lnSpc>
            </a:pPr>
            <a:r>
              <a:rPr lang="zh-CN" altLang="en-US" dirty="0" smtClean="0">
                <a:solidFill>
                  <a:srgbClr val="CC0000"/>
                </a:solidFill>
              </a:rPr>
              <a:t>全指针</a:t>
            </a:r>
            <a:r>
              <a:rPr lang="zh-CN" altLang="en-US" dirty="0" smtClean="0"/>
              <a:t>：又称远指针，</a:t>
            </a:r>
            <a:r>
              <a:rPr lang="en-US" altLang="zh-CN" dirty="0" smtClean="0"/>
              <a:t>48</a:t>
            </a:r>
            <a:r>
              <a:rPr lang="zh-CN" altLang="en-US" dirty="0" smtClean="0"/>
              <a:t>位，用于段间访问。</a:t>
            </a:r>
          </a:p>
          <a:p>
            <a:pPr marL="0" indent="0" eaLnBrk="1" hangingPunct="1">
              <a:lnSpc>
                <a:spcPct val="110000"/>
              </a:lnSpc>
              <a:buFont typeface="Wingdings" panose="05000000000000000000" pitchFamily="2" charset="2"/>
              <a:buNone/>
            </a:pPr>
            <a:r>
              <a:rPr lang="en-US" altLang="zh-CN" dirty="0" smtClean="0">
                <a:solidFill>
                  <a:srgbClr val="0000FF"/>
                </a:solidFill>
              </a:rPr>
              <a:t>4</a:t>
            </a:r>
            <a:r>
              <a:rPr lang="zh-CN" altLang="en-US" dirty="0" smtClean="0">
                <a:solidFill>
                  <a:srgbClr val="0000FF"/>
                </a:solidFill>
              </a:rPr>
              <a:t>、浮点数</a:t>
            </a:r>
          </a:p>
          <a:p>
            <a:pPr marL="533400" lvl="1" indent="-266700" eaLnBrk="1" hangingPunct="1">
              <a:lnSpc>
                <a:spcPct val="110000"/>
              </a:lnSpc>
            </a:pPr>
            <a:r>
              <a:rPr lang="en-US" altLang="zh-CN" dirty="0" smtClean="0"/>
              <a:t>Pentium</a:t>
            </a:r>
            <a:r>
              <a:rPr lang="zh-CN" altLang="en-US" dirty="0" smtClean="0"/>
              <a:t>系列</a:t>
            </a:r>
            <a:r>
              <a:rPr lang="en-US" altLang="zh-CN" dirty="0" smtClean="0"/>
              <a:t>CPU</a:t>
            </a:r>
            <a:r>
              <a:rPr lang="zh-CN" altLang="en-US" dirty="0" smtClean="0"/>
              <a:t>支持</a:t>
            </a:r>
            <a:r>
              <a:rPr lang="en-US" altLang="zh-CN" dirty="0" smtClean="0"/>
              <a:t>IEEE 754</a:t>
            </a:r>
            <a:r>
              <a:rPr lang="zh-CN" altLang="en-US" dirty="0" smtClean="0"/>
              <a:t>标准的</a:t>
            </a:r>
            <a:r>
              <a:rPr lang="en-US" altLang="zh-CN" dirty="0" smtClean="0"/>
              <a:t>3</a:t>
            </a:r>
            <a:r>
              <a:rPr lang="zh-CN" altLang="en-US" dirty="0" smtClean="0"/>
              <a:t>种浮点数格式：单精度、双精度和扩展精度浮点数。</a:t>
            </a:r>
          </a:p>
        </p:txBody>
      </p:sp>
      <p:sp>
        <p:nvSpPr>
          <p:cNvPr id="132101" name="Rectangle 4"/>
          <p:cNvSpPr>
            <a:spLocks noChangeArrowheads="1"/>
          </p:cNvSpPr>
          <p:nvPr/>
        </p:nvSpPr>
        <p:spPr bwMode="auto">
          <a:xfrm>
            <a:off x="0" y="2752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pic>
        <p:nvPicPr>
          <p:cNvPr id="299013" name="Picture 5"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356100" y="6092825"/>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99013"/>
                                        </p:tgtEl>
                                        <p:attrNameLst>
                                          <p:attrName>style.visibility</p:attrName>
                                        </p:attrNameLst>
                                      </p:cBhvr>
                                      <p:to>
                                        <p:strVal val="visible"/>
                                      </p:to>
                                    </p:set>
                                    <p:anim calcmode="lin" valueType="num">
                                      <p:cBhvr additive="base">
                                        <p:cTn id="7" dur="500" fill="hold"/>
                                        <p:tgtEl>
                                          <p:spTgt spid="299013"/>
                                        </p:tgtEl>
                                        <p:attrNameLst>
                                          <p:attrName>ppt_x</p:attrName>
                                        </p:attrNameLst>
                                      </p:cBhvr>
                                      <p:tavLst>
                                        <p:tav tm="0">
                                          <p:val>
                                            <p:strVal val="#ppt_x"/>
                                          </p:val>
                                        </p:tav>
                                        <p:tav tm="100000">
                                          <p:val>
                                            <p:strVal val="#ppt_x"/>
                                          </p:val>
                                        </p:tav>
                                      </p:tavLst>
                                    </p:anim>
                                    <p:anim calcmode="lin" valueType="num">
                                      <p:cBhvr additive="base">
                                        <p:cTn id="8" dur="500" fill="hold"/>
                                        <p:tgtEl>
                                          <p:spTgt spid="2990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D10437F0-845A-45DA-933C-A4CB1D78D488}"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133</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33123" name="Rectangle 2"/>
          <p:cNvSpPr>
            <a:spLocks noGrp="1" noChangeArrowheads="1"/>
          </p:cNvSpPr>
          <p:nvPr>
            <p:ph type="title"/>
          </p:nvPr>
        </p:nvSpPr>
        <p:spPr/>
        <p:txBody>
          <a:bodyPr/>
          <a:lstStyle/>
          <a:p>
            <a:pPr eaLnBrk="1" hangingPunct="1"/>
            <a:r>
              <a:rPr lang="zh-CN" altLang="en-US" smtClean="0"/>
              <a:t>本章小结</a:t>
            </a:r>
          </a:p>
        </p:txBody>
      </p:sp>
      <p:sp>
        <p:nvSpPr>
          <p:cNvPr id="133124" name="Rectangle 3"/>
          <p:cNvSpPr>
            <a:spLocks noGrp="1" noChangeArrowheads="1"/>
          </p:cNvSpPr>
          <p:nvPr>
            <p:ph type="body" idx="1"/>
          </p:nvPr>
        </p:nvSpPr>
        <p:spPr>
          <a:xfrm>
            <a:off x="611188" y="1076325"/>
            <a:ext cx="7404100" cy="4729163"/>
          </a:xfrm>
        </p:spPr>
        <p:txBody>
          <a:bodyPr/>
          <a:lstStyle/>
          <a:p>
            <a:pPr eaLnBrk="1" hangingPunct="1">
              <a:lnSpc>
                <a:spcPct val="120000"/>
              </a:lnSpc>
            </a:pPr>
            <a:r>
              <a:rPr lang="zh-CN" altLang="en-US" sz="2400" smtClean="0">
                <a:solidFill>
                  <a:srgbClr val="CC0000"/>
                </a:solidFill>
              </a:rPr>
              <a:t>数制有两个要素</a:t>
            </a:r>
            <a:r>
              <a:rPr lang="zh-CN" altLang="en-US" sz="2400" smtClean="0"/>
              <a:t>：基数</a:t>
            </a:r>
            <a:r>
              <a:rPr lang="en-US" altLang="zh-CN" sz="2400" smtClean="0"/>
              <a:t>R</a:t>
            </a:r>
            <a:r>
              <a:rPr lang="zh-CN" altLang="en-US" sz="2400" smtClean="0"/>
              <a:t>与位权</a:t>
            </a:r>
            <a:r>
              <a:rPr lang="en-US" altLang="zh-CN" sz="2400" smtClean="0"/>
              <a:t>W</a:t>
            </a:r>
            <a:r>
              <a:rPr lang="zh-CN" altLang="en-US" sz="2400" smtClean="0"/>
              <a:t>。计算机中的信息均由二进制来表示，即</a:t>
            </a:r>
            <a:r>
              <a:rPr lang="en-US" altLang="zh-CN" sz="2400" smtClean="0"/>
              <a:t>R=2</a:t>
            </a:r>
            <a:r>
              <a:rPr lang="zh-CN" altLang="en-US" sz="2400" smtClean="0"/>
              <a:t>，</a:t>
            </a:r>
            <a:r>
              <a:rPr lang="en-US" altLang="zh-CN" sz="2400" smtClean="0"/>
              <a:t>W=2</a:t>
            </a:r>
            <a:r>
              <a:rPr lang="en-US" altLang="zh-CN" sz="2400" baseline="30000" smtClean="0"/>
              <a:t>i</a:t>
            </a:r>
            <a:r>
              <a:rPr lang="zh-CN" altLang="en-US" sz="2400" smtClean="0"/>
              <a:t>。用于表示十进制数值的二进制编码被称为</a:t>
            </a:r>
            <a:r>
              <a:rPr lang="en-US" altLang="zh-CN" sz="2400" smtClean="0"/>
              <a:t>BCD</a:t>
            </a:r>
            <a:r>
              <a:rPr lang="zh-CN" altLang="en-US" sz="2400" smtClean="0"/>
              <a:t>码，</a:t>
            </a:r>
            <a:r>
              <a:rPr lang="en-US" altLang="zh-CN" sz="2400" smtClean="0"/>
              <a:t>4</a:t>
            </a:r>
            <a:r>
              <a:rPr lang="zh-CN" altLang="en-US" sz="2400" smtClean="0"/>
              <a:t>位二进制编码表示一个十进制数字。</a:t>
            </a:r>
          </a:p>
          <a:p>
            <a:pPr eaLnBrk="1" hangingPunct="1">
              <a:lnSpc>
                <a:spcPct val="120000"/>
              </a:lnSpc>
            </a:pPr>
            <a:r>
              <a:rPr lang="zh-CN" altLang="en-US" sz="2400" smtClean="0"/>
              <a:t>机器数是数值数据在机器中的表示形式，根据小数点的位置是否浮动，可以分为</a:t>
            </a:r>
            <a:r>
              <a:rPr lang="zh-CN" altLang="en-US" sz="2400" smtClean="0">
                <a:solidFill>
                  <a:srgbClr val="CC0000"/>
                </a:solidFill>
              </a:rPr>
              <a:t>定点数和浮点数</a:t>
            </a:r>
            <a:r>
              <a:rPr lang="zh-CN" altLang="en-US" sz="2400" smtClean="0"/>
              <a:t>。</a:t>
            </a:r>
          </a:p>
          <a:p>
            <a:pPr lvl="1" eaLnBrk="1" hangingPunct="1">
              <a:lnSpc>
                <a:spcPct val="120000"/>
              </a:lnSpc>
            </a:pPr>
            <a:r>
              <a:rPr lang="zh-CN" altLang="en-US" smtClean="0"/>
              <a:t>定点机器数根据小数点的隐含位置又分为</a:t>
            </a:r>
            <a:r>
              <a:rPr lang="zh-CN" altLang="en-US" smtClean="0">
                <a:solidFill>
                  <a:srgbClr val="CC0000"/>
                </a:solidFill>
              </a:rPr>
              <a:t>定点小数</a:t>
            </a:r>
            <a:r>
              <a:rPr lang="zh-CN" altLang="en-US" smtClean="0"/>
              <a:t>和</a:t>
            </a:r>
            <a:r>
              <a:rPr lang="zh-CN" altLang="en-US" smtClean="0">
                <a:solidFill>
                  <a:srgbClr val="CC0000"/>
                </a:solidFill>
              </a:rPr>
              <a:t>定点整数</a:t>
            </a:r>
            <a:r>
              <a:rPr lang="zh-CN" altLang="en-US" smtClean="0"/>
              <a:t>两种。</a:t>
            </a:r>
          </a:p>
          <a:p>
            <a:pPr lvl="1" eaLnBrk="1" hangingPunct="1"/>
            <a:r>
              <a:rPr lang="zh-CN" altLang="en-US" smtClean="0"/>
              <a:t>定点机器数有四种表示形式：</a:t>
            </a:r>
            <a:r>
              <a:rPr lang="zh-CN" altLang="en-US" smtClean="0">
                <a:solidFill>
                  <a:srgbClr val="CC0000"/>
                </a:solidFill>
              </a:rPr>
              <a:t>原码、反码、补码和移码</a:t>
            </a:r>
            <a:r>
              <a:rPr lang="zh-CN" altLang="en-US" smtClean="0"/>
              <a:t>。移码主要用于表示浮点数的阶码。</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4A778D0F-0840-459D-8B81-4887070A44E4}"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134</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34147" name="Rectangle 2"/>
          <p:cNvSpPr>
            <a:spLocks noGrp="1" noChangeArrowheads="1"/>
          </p:cNvSpPr>
          <p:nvPr>
            <p:ph type="title"/>
          </p:nvPr>
        </p:nvSpPr>
        <p:spPr/>
        <p:txBody>
          <a:bodyPr/>
          <a:lstStyle/>
          <a:p>
            <a:pPr eaLnBrk="1" hangingPunct="1"/>
            <a:r>
              <a:rPr lang="zh-CN" altLang="en-US" smtClean="0"/>
              <a:t>本章小结</a:t>
            </a:r>
          </a:p>
        </p:txBody>
      </p:sp>
      <p:sp>
        <p:nvSpPr>
          <p:cNvPr id="134148" name="Rectangle 3"/>
          <p:cNvSpPr>
            <a:spLocks noGrp="1" noChangeArrowheads="1"/>
          </p:cNvSpPr>
          <p:nvPr>
            <p:ph type="body" idx="1"/>
          </p:nvPr>
        </p:nvSpPr>
        <p:spPr>
          <a:xfrm>
            <a:off x="457200" y="1076325"/>
            <a:ext cx="7558088" cy="4368800"/>
          </a:xfrm>
        </p:spPr>
        <p:txBody>
          <a:bodyPr/>
          <a:lstStyle/>
          <a:p>
            <a:pPr lvl="1" eaLnBrk="1" hangingPunct="1">
              <a:lnSpc>
                <a:spcPct val="120000"/>
              </a:lnSpc>
            </a:pPr>
            <a:r>
              <a:rPr lang="zh-CN" altLang="en-US" smtClean="0">
                <a:solidFill>
                  <a:srgbClr val="CC0000"/>
                </a:solidFill>
              </a:rPr>
              <a:t>浮点机器数由阶码</a:t>
            </a:r>
            <a:r>
              <a:rPr lang="en-US" altLang="zh-CN" smtClean="0">
                <a:solidFill>
                  <a:srgbClr val="CC0000"/>
                </a:solidFill>
              </a:rPr>
              <a:t>E</a:t>
            </a:r>
            <a:r>
              <a:rPr lang="zh-CN" altLang="en-US" smtClean="0">
                <a:solidFill>
                  <a:srgbClr val="CC0000"/>
                </a:solidFill>
              </a:rPr>
              <a:t>和尾数</a:t>
            </a:r>
            <a:r>
              <a:rPr lang="en-US" altLang="zh-CN" smtClean="0">
                <a:solidFill>
                  <a:srgbClr val="CC0000"/>
                </a:solidFill>
              </a:rPr>
              <a:t>M</a:t>
            </a:r>
            <a:r>
              <a:rPr lang="zh-CN" altLang="en-US" smtClean="0">
                <a:solidFill>
                  <a:srgbClr val="CC0000"/>
                </a:solidFill>
              </a:rPr>
              <a:t>两部分构成，</a:t>
            </a:r>
            <a:r>
              <a:rPr lang="zh-CN" altLang="en-US" smtClean="0"/>
              <a:t>阶码是定点整数，尾数是定点小数；阶码</a:t>
            </a:r>
            <a:r>
              <a:rPr lang="en-US" altLang="zh-CN" smtClean="0"/>
              <a:t>E</a:t>
            </a:r>
            <a:r>
              <a:rPr lang="zh-CN" altLang="en-US" smtClean="0"/>
              <a:t>（即指数）的底，一般隐含为</a:t>
            </a:r>
            <a:r>
              <a:rPr lang="en-US" altLang="zh-CN" smtClean="0"/>
              <a:t>2</a:t>
            </a:r>
            <a:r>
              <a:rPr lang="zh-CN" altLang="en-US" smtClean="0"/>
              <a:t>。浮点机器数的小数点的位置随阶码数值而变化。</a:t>
            </a:r>
          </a:p>
          <a:p>
            <a:pPr lvl="1" eaLnBrk="1" hangingPunct="1">
              <a:lnSpc>
                <a:spcPct val="120000"/>
              </a:lnSpc>
            </a:pPr>
            <a:r>
              <a:rPr lang="en-US" altLang="zh-CN" smtClean="0">
                <a:solidFill>
                  <a:srgbClr val="CC0000"/>
                </a:solidFill>
              </a:rPr>
              <a:t>IEEE754</a:t>
            </a:r>
            <a:r>
              <a:rPr lang="zh-CN" altLang="en-US" smtClean="0">
                <a:solidFill>
                  <a:srgbClr val="CC0000"/>
                </a:solidFill>
              </a:rPr>
              <a:t>标准的浮点数</a:t>
            </a:r>
            <a:r>
              <a:rPr lang="zh-CN" altLang="en-US" smtClean="0"/>
              <a:t>有单精度、双精度、临时浮点数</a:t>
            </a:r>
            <a:r>
              <a:rPr lang="en-US" altLang="zh-CN" smtClean="0"/>
              <a:t>3</a:t>
            </a:r>
            <a:r>
              <a:rPr lang="zh-CN" altLang="en-US" smtClean="0"/>
              <a:t>种格式，分别为</a:t>
            </a:r>
            <a:r>
              <a:rPr lang="en-US" altLang="zh-CN" smtClean="0"/>
              <a:t>32</a:t>
            </a:r>
            <a:r>
              <a:rPr lang="zh-CN" altLang="en-US" smtClean="0"/>
              <a:t>位、</a:t>
            </a:r>
            <a:r>
              <a:rPr lang="en-US" altLang="zh-CN" smtClean="0"/>
              <a:t>64</a:t>
            </a:r>
            <a:r>
              <a:rPr lang="zh-CN" altLang="en-US" smtClean="0"/>
              <a:t>位和</a:t>
            </a:r>
            <a:r>
              <a:rPr lang="en-US" altLang="zh-CN" smtClean="0"/>
              <a:t>80</a:t>
            </a:r>
            <a:r>
              <a:rPr lang="zh-CN" altLang="en-US" smtClean="0"/>
              <a:t>位。</a:t>
            </a:r>
          </a:p>
          <a:p>
            <a:pPr lvl="1" eaLnBrk="1" hangingPunct="1">
              <a:lnSpc>
                <a:spcPct val="120000"/>
              </a:lnSpc>
            </a:pPr>
            <a:r>
              <a:rPr lang="zh-CN" altLang="en-US" smtClean="0"/>
              <a:t>浮点数的规格化表示方法。</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6078AF43-C3F2-4DF2-850C-30FBEB479D0A}"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135</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35171" name="Rectangle 2"/>
          <p:cNvSpPr>
            <a:spLocks noGrp="1" noChangeArrowheads="1"/>
          </p:cNvSpPr>
          <p:nvPr>
            <p:ph type="title"/>
          </p:nvPr>
        </p:nvSpPr>
        <p:spPr/>
        <p:txBody>
          <a:bodyPr/>
          <a:lstStyle/>
          <a:p>
            <a:pPr eaLnBrk="1" hangingPunct="1"/>
            <a:r>
              <a:rPr lang="zh-CN" altLang="en-US" smtClean="0"/>
              <a:t>本章小结</a:t>
            </a:r>
          </a:p>
        </p:txBody>
      </p:sp>
      <p:sp>
        <p:nvSpPr>
          <p:cNvPr id="135172" name="Rectangle 3"/>
          <p:cNvSpPr>
            <a:spLocks noGrp="1" noChangeArrowheads="1"/>
          </p:cNvSpPr>
          <p:nvPr>
            <p:ph type="body" idx="1"/>
          </p:nvPr>
        </p:nvSpPr>
        <p:spPr>
          <a:xfrm>
            <a:off x="755650" y="1076325"/>
            <a:ext cx="7367588" cy="4657725"/>
          </a:xfrm>
          <a:noFill/>
        </p:spPr>
        <p:txBody>
          <a:bodyPr/>
          <a:lstStyle/>
          <a:p>
            <a:pPr eaLnBrk="1" hangingPunct="1">
              <a:lnSpc>
                <a:spcPct val="110000"/>
              </a:lnSpc>
            </a:pPr>
            <a:r>
              <a:rPr lang="zh-CN" altLang="en-US" sz="2400" smtClean="0"/>
              <a:t>计算机中的非数值数据的表示：</a:t>
            </a:r>
          </a:p>
          <a:p>
            <a:pPr lvl="1" eaLnBrk="1" hangingPunct="1">
              <a:lnSpc>
                <a:spcPct val="110000"/>
              </a:lnSpc>
            </a:pPr>
            <a:r>
              <a:rPr lang="zh-CN" altLang="en-US" sz="2000" smtClean="0"/>
              <a:t>字符数据通常采用</a:t>
            </a:r>
            <a:r>
              <a:rPr lang="en-US" altLang="zh-CN" sz="2000" smtClean="0">
                <a:solidFill>
                  <a:srgbClr val="CC0000"/>
                </a:solidFill>
              </a:rPr>
              <a:t>7</a:t>
            </a:r>
            <a:r>
              <a:rPr lang="zh-CN" altLang="en-US" sz="2000" smtClean="0">
                <a:solidFill>
                  <a:srgbClr val="CC0000"/>
                </a:solidFill>
              </a:rPr>
              <a:t>位的</a:t>
            </a:r>
            <a:r>
              <a:rPr lang="en-US" altLang="zh-CN" sz="2000" smtClean="0">
                <a:solidFill>
                  <a:srgbClr val="CC0000"/>
                </a:solidFill>
              </a:rPr>
              <a:t>ASCII</a:t>
            </a:r>
            <a:r>
              <a:rPr lang="zh-CN" altLang="en-US" sz="2000" smtClean="0">
                <a:solidFill>
                  <a:srgbClr val="CC0000"/>
                </a:solidFill>
              </a:rPr>
              <a:t>码</a:t>
            </a:r>
            <a:r>
              <a:rPr lang="zh-CN" altLang="en-US" sz="2000" smtClean="0"/>
              <a:t>来表示。</a:t>
            </a:r>
          </a:p>
          <a:p>
            <a:pPr lvl="1" eaLnBrk="1" hangingPunct="1">
              <a:lnSpc>
                <a:spcPct val="110000"/>
              </a:lnSpc>
            </a:pPr>
            <a:r>
              <a:rPr lang="zh-CN" altLang="en-US" sz="2000" smtClean="0">
                <a:solidFill>
                  <a:srgbClr val="CC0000"/>
                </a:solidFill>
              </a:rPr>
              <a:t>汉字的输入编码</a:t>
            </a:r>
            <a:r>
              <a:rPr lang="zh-CN" altLang="en-US" sz="2000" smtClean="0"/>
              <a:t>用于使用西文标准键盘输入汉字，</a:t>
            </a:r>
            <a:r>
              <a:rPr lang="zh-CN" altLang="en-US" sz="2000" smtClean="0">
                <a:solidFill>
                  <a:srgbClr val="CC0000"/>
                </a:solidFill>
              </a:rPr>
              <a:t>汉字的机内码</a:t>
            </a:r>
            <a:r>
              <a:rPr lang="zh-CN" altLang="en-US" sz="2000" smtClean="0"/>
              <a:t>则用于汉字的存储、检索和处理，</a:t>
            </a:r>
            <a:r>
              <a:rPr lang="zh-CN" altLang="en-US" sz="2000" smtClean="0">
                <a:solidFill>
                  <a:srgbClr val="CC0000"/>
                </a:solidFill>
              </a:rPr>
              <a:t>汉字的字模码</a:t>
            </a:r>
            <a:r>
              <a:rPr lang="zh-CN" altLang="en-US" sz="2000" smtClean="0"/>
              <a:t>则用于汉字的显示和打印输出。</a:t>
            </a:r>
          </a:p>
          <a:p>
            <a:pPr eaLnBrk="1" hangingPunct="1">
              <a:lnSpc>
                <a:spcPct val="110000"/>
              </a:lnSpc>
            </a:pPr>
            <a:r>
              <a:rPr lang="zh-CN" altLang="en-US" sz="2400" smtClean="0"/>
              <a:t>校验码：用于检错和纠错。</a:t>
            </a:r>
          </a:p>
          <a:p>
            <a:pPr lvl="1" eaLnBrk="1" hangingPunct="1">
              <a:lnSpc>
                <a:spcPct val="110000"/>
              </a:lnSpc>
            </a:pPr>
            <a:r>
              <a:rPr lang="zh-CN" altLang="en-US" sz="2000" smtClean="0">
                <a:solidFill>
                  <a:srgbClr val="CC0000"/>
                </a:solidFill>
              </a:rPr>
              <a:t>奇偶校验码</a:t>
            </a:r>
            <a:r>
              <a:rPr lang="zh-CN" altLang="en-US" sz="2000" smtClean="0"/>
              <a:t>是最简单的一种检错码，它可以检查出一位或奇数位错误。海明校验码是一种多重奇偶校验码，具有纠错能力，而</a:t>
            </a:r>
            <a:r>
              <a:rPr lang="en-US" altLang="zh-CN" sz="2000" smtClean="0"/>
              <a:t>CRC</a:t>
            </a:r>
            <a:r>
              <a:rPr lang="zh-CN" altLang="en-US" sz="2000" smtClean="0"/>
              <a:t>校验码则是一种目前广泛使用的纠错码，可以纠错一位。</a:t>
            </a:r>
          </a:p>
          <a:p>
            <a:pPr eaLnBrk="1" hangingPunct="1">
              <a:lnSpc>
                <a:spcPct val="110000"/>
              </a:lnSpc>
            </a:pPr>
            <a:r>
              <a:rPr lang="zh-CN" altLang="en-US" sz="2400" smtClean="0">
                <a:solidFill>
                  <a:srgbClr val="CC0000"/>
                </a:solidFill>
              </a:rPr>
              <a:t>本章重点为定点机器数和浮点机器数的表示方法</a:t>
            </a:r>
            <a:r>
              <a:rPr lang="zh-CN" altLang="en-US" sz="2400" smtClean="0"/>
              <a:t>。 </a:t>
            </a:r>
          </a:p>
        </p:txBody>
      </p:sp>
      <p:pic>
        <p:nvPicPr>
          <p:cNvPr id="302084" name="Picture 4"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3779838" y="6308725"/>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302084"/>
                                        </p:tgtEl>
                                        <p:attrNameLst>
                                          <p:attrName>style.visibility</p:attrName>
                                        </p:attrNameLst>
                                      </p:cBhvr>
                                      <p:to>
                                        <p:strVal val="visible"/>
                                      </p:to>
                                    </p:set>
                                    <p:anim calcmode="lin" valueType="num">
                                      <p:cBhvr additive="base">
                                        <p:cTn id="7" dur="500" fill="hold"/>
                                        <p:tgtEl>
                                          <p:spTgt spid="302084"/>
                                        </p:tgtEl>
                                        <p:attrNameLst>
                                          <p:attrName>ppt_x</p:attrName>
                                        </p:attrNameLst>
                                      </p:cBhvr>
                                      <p:tavLst>
                                        <p:tav tm="0">
                                          <p:val>
                                            <p:strVal val="#ppt_x"/>
                                          </p:val>
                                        </p:tav>
                                        <p:tav tm="100000">
                                          <p:val>
                                            <p:strVal val="#ppt_x"/>
                                          </p:val>
                                        </p:tav>
                                      </p:tavLst>
                                    </p:anim>
                                    <p:anim calcmode="lin" valueType="num">
                                      <p:cBhvr additive="base">
                                        <p:cTn id="8" dur="500" fill="hold"/>
                                        <p:tgtEl>
                                          <p:spTgt spid="3020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72E2B69B-5EC4-4F8E-93F3-826A1ACB9434}"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136</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36195" name="Rectangle 2"/>
          <p:cNvSpPr>
            <a:spLocks noGrp="1" noChangeArrowheads="1"/>
          </p:cNvSpPr>
          <p:nvPr>
            <p:ph type="title"/>
          </p:nvPr>
        </p:nvSpPr>
        <p:spPr/>
        <p:txBody>
          <a:bodyPr/>
          <a:lstStyle/>
          <a:p>
            <a:pPr eaLnBrk="1" hangingPunct="1"/>
            <a:r>
              <a:rPr lang="zh-CN" altLang="en-US" smtClean="0"/>
              <a:t>作业</a:t>
            </a:r>
          </a:p>
        </p:txBody>
      </p:sp>
      <p:sp>
        <p:nvSpPr>
          <p:cNvPr id="136196" name="Rectangle 3"/>
          <p:cNvSpPr>
            <a:spLocks noGrp="1" noChangeArrowheads="1"/>
          </p:cNvSpPr>
          <p:nvPr>
            <p:ph type="body" idx="1"/>
          </p:nvPr>
        </p:nvSpPr>
        <p:spPr/>
        <p:txBody>
          <a:bodyPr/>
          <a:lstStyle/>
          <a:p>
            <a:pPr eaLnBrk="1" hangingPunct="1"/>
            <a:r>
              <a:rPr lang="en-US" altLang="zh-CN" dirty="0" smtClean="0"/>
              <a:t>P101</a:t>
            </a:r>
            <a:r>
              <a:rPr lang="zh-CN" altLang="en-US" dirty="0" smtClean="0"/>
              <a:t>：</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4</a:t>
            </a:r>
            <a:r>
              <a:rPr lang="zh-CN" altLang="en-US" dirty="0" smtClean="0"/>
              <a:t>，</a:t>
            </a:r>
            <a:r>
              <a:rPr lang="en-US" altLang="zh-CN" dirty="0" smtClean="0"/>
              <a:t>5</a:t>
            </a:r>
            <a:r>
              <a:rPr lang="zh-CN" altLang="en-US" dirty="0" smtClean="0"/>
              <a:t>，</a:t>
            </a:r>
            <a:r>
              <a:rPr lang="en-US" altLang="zh-CN" dirty="0" smtClean="0"/>
              <a:t>8</a:t>
            </a:r>
            <a:r>
              <a:rPr lang="zh-CN" altLang="en-US" dirty="0" smtClean="0"/>
              <a:t>，</a:t>
            </a:r>
            <a:r>
              <a:rPr lang="en-US" altLang="zh-CN" dirty="0" smtClean="0"/>
              <a:t>9</a:t>
            </a:r>
            <a:r>
              <a:rPr lang="zh-CN" altLang="en-US" dirty="0" smtClean="0"/>
              <a:t>（</a:t>
            </a:r>
            <a:r>
              <a:rPr lang="en-US" altLang="zh-CN" dirty="0" smtClean="0"/>
              <a:t>1</a:t>
            </a:r>
            <a:r>
              <a:rPr lang="zh-CN" altLang="en-US" dirty="0" smtClean="0"/>
              <a:t>）～（</a:t>
            </a:r>
            <a:r>
              <a:rPr lang="en-US" altLang="zh-CN" dirty="0" smtClean="0"/>
              <a:t>4</a:t>
            </a:r>
            <a:r>
              <a:rPr lang="zh-CN" altLang="en-US" dirty="0" smtClean="0"/>
              <a:t>）</a:t>
            </a:r>
            <a:r>
              <a:rPr lang="en-US" altLang="zh-CN" dirty="0" smtClean="0"/>
              <a:t>, 10</a:t>
            </a:r>
            <a:r>
              <a:rPr lang="zh-CN" altLang="en-US" dirty="0" smtClean="0"/>
              <a:t>（</a:t>
            </a:r>
            <a:r>
              <a:rPr lang="en-US" altLang="zh-CN" dirty="0" smtClean="0"/>
              <a:t>1</a:t>
            </a:r>
            <a:r>
              <a:rPr lang="zh-CN" altLang="en-US" dirty="0" smtClean="0"/>
              <a:t>），</a:t>
            </a:r>
            <a:r>
              <a:rPr lang="en-US" altLang="zh-CN" dirty="0" smtClean="0"/>
              <a:t>11</a:t>
            </a:r>
            <a:r>
              <a:rPr lang="zh-CN" altLang="en-US" dirty="0" smtClean="0"/>
              <a:t>（</a:t>
            </a:r>
            <a:r>
              <a:rPr lang="en-US" altLang="zh-CN" dirty="0" smtClean="0"/>
              <a:t>1</a:t>
            </a:r>
            <a:r>
              <a:rPr lang="zh-CN" altLang="en-US" dirty="0" smtClean="0"/>
              <a:t>），</a:t>
            </a:r>
            <a:r>
              <a:rPr lang="en-US" altLang="zh-CN" dirty="0" smtClean="0"/>
              <a:t>14</a:t>
            </a:r>
          </a:p>
          <a:p>
            <a:pPr eaLnBrk="1" hangingPunct="1"/>
            <a:endParaRPr lang="en-US" altLang="zh-CN" dirty="0" smtClean="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6FFBF9B8-2E17-4E53-BEAE-D646EAC301D5}"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137</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35173" name="WordArt 5"/>
          <p:cNvSpPr>
            <a:spLocks noChangeArrowheads="1" noChangeShapeType="1" noTextEdit="1"/>
          </p:cNvSpPr>
          <p:nvPr/>
        </p:nvSpPr>
        <p:spPr bwMode="auto">
          <a:xfrm>
            <a:off x="2124075" y="2133600"/>
            <a:ext cx="4535488" cy="1728788"/>
          </a:xfrm>
          <a:prstGeom prst="rect">
            <a:avLst/>
          </a:prstGeom>
        </p:spPr>
        <p:txBody>
          <a:bodyPr wrap="none" fromWordArt="1">
            <a:prstTxWarp prst="textWave1">
              <a:avLst>
                <a:gd name="adj1" fmla="val 13005"/>
                <a:gd name="adj2" fmla="val 0"/>
              </a:avLst>
            </a:prstTxWarp>
          </a:bodyPr>
          <a:lstStyle/>
          <a:p>
            <a:pPr algn="ctr"/>
            <a:r>
              <a:rPr lang="en-US" altLang="zh-CN" sz="3600" kern="10" spc="-360">
                <a:ln w="12700">
                  <a:solidFill>
                    <a:srgbClr val="000099"/>
                  </a:solidFill>
                  <a:round/>
                  <a:headEnd/>
                  <a:tailEnd/>
                </a:ln>
                <a:solidFill>
                  <a:srgbClr val="33CCFF"/>
                </a:solidFill>
                <a:effectLst>
                  <a:outerShdw dist="125724" dir="18900000" algn="ctr" rotWithShape="0">
                    <a:srgbClr val="000099"/>
                  </a:outerShdw>
                </a:effectLst>
                <a:latin typeface="Arial Rounded MT Bold"/>
              </a:rPr>
              <a:t>The  End !</a:t>
            </a:r>
            <a:endParaRPr lang="zh-CN" altLang="en-US" sz="3600" kern="10" spc="-360">
              <a:ln w="12700">
                <a:solidFill>
                  <a:srgbClr val="000099"/>
                </a:solidFill>
                <a:round/>
                <a:headEnd/>
                <a:tailEnd/>
              </a:ln>
              <a:solidFill>
                <a:srgbClr val="33CCFF"/>
              </a:solidFill>
              <a:effectLst>
                <a:outerShdw dist="125724" dir="18900000" algn="ctr" rotWithShape="0">
                  <a:srgbClr val="000099"/>
                </a:outerShdw>
              </a:effectLst>
              <a:latin typeface="Arial Rounded MT Bold"/>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35173"/>
                                        </p:tgtEl>
                                        <p:attrNameLst>
                                          <p:attrName>style.visibility</p:attrName>
                                        </p:attrNameLst>
                                      </p:cBhvr>
                                      <p:to>
                                        <p:strVal val="visible"/>
                                      </p:to>
                                    </p:set>
                                    <p:anim calcmode="lin" valueType="num">
                                      <p:cBhvr>
                                        <p:cTn id="7" dur="500" fill="hold"/>
                                        <p:tgtEl>
                                          <p:spTgt spid="135173"/>
                                        </p:tgtEl>
                                        <p:attrNameLst>
                                          <p:attrName>ppt_w</p:attrName>
                                        </p:attrNameLst>
                                      </p:cBhvr>
                                      <p:tavLst>
                                        <p:tav tm="0">
                                          <p:val>
                                            <p:fltVal val="0"/>
                                          </p:val>
                                        </p:tav>
                                        <p:tav tm="100000">
                                          <p:val>
                                            <p:strVal val="#ppt_w"/>
                                          </p:val>
                                        </p:tav>
                                      </p:tavLst>
                                    </p:anim>
                                    <p:anim calcmode="lin" valueType="num">
                                      <p:cBhvr>
                                        <p:cTn id="8" dur="500" fill="hold"/>
                                        <p:tgtEl>
                                          <p:spTgt spid="135173"/>
                                        </p:tgtEl>
                                        <p:attrNameLst>
                                          <p:attrName>ppt_h</p:attrName>
                                        </p:attrNameLst>
                                      </p:cBhvr>
                                      <p:tavLst>
                                        <p:tav tm="0">
                                          <p:val>
                                            <p:fltVal val="0"/>
                                          </p:val>
                                        </p:tav>
                                        <p:tav tm="100000">
                                          <p:val>
                                            <p:strVal val="#ppt_h"/>
                                          </p:val>
                                        </p:tav>
                                      </p:tavLst>
                                    </p:anim>
                                    <p:animEffect transition="in" filter="fade">
                                      <p:cBhvr>
                                        <p:cTn id="9" dur="500"/>
                                        <p:tgtEl>
                                          <p:spTgt spid="135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647C6734-9E78-474E-82F3-D4E33309F404}"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14</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3315" name="Rectangle 2"/>
          <p:cNvSpPr>
            <a:spLocks noGrp="1" noChangeArrowheads="1"/>
          </p:cNvSpPr>
          <p:nvPr>
            <p:ph type="title"/>
          </p:nvPr>
        </p:nvSpPr>
        <p:spPr/>
        <p:txBody>
          <a:bodyPr/>
          <a:lstStyle/>
          <a:p>
            <a:pPr eaLnBrk="1" hangingPunct="1"/>
            <a:r>
              <a:rPr lang="zh-CN" altLang="en-US" smtClean="0"/>
              <a:t>（</a:t>
            </a:r>
            <a:r>
              <a:rPr lang="en-US" altLang="zh-CN" smtClean="0"/>
              <a:t>1</a:t>
            </a:r>
            <a:r>
              <a:rPr lang="zh-CN" altLang="en-US" smtClean="0"/>
              <a:t>）十进制转化为</a:t>
            </a:r>
            <a:r>
              <a:rPr lang="en-US" altLang="zh-CN" smtClean="0"/>
              <a:t>R</a:t>
            </a:r>
            <a:r>
              <a:rPr lang="zh-CN" altLang="en-US" smtClean="0"/>
              <a:t>进制</a:t>
            </a:r>
          </a:p>
        </p:txBody>
      </p:sp>
      <p:sp>
        <p:nvSpPr>
          <p:cNvPr id="13316" name="Rectangle 3"/>
          <p:cNvSpPr>
            <a:spLocks noGrp="1" noChangeArrowheads="1"/>
          </p:cNvSpPr>
          <p:nvPr>
            <p:ph type="body" idx="1"/>
          </p:nvPr>
        </p:nvSpPr>
        <p:spPr>
          <a:xfrm>
            <a:off x="596900" y="1268413"/>
            <a:ext cx="7504113" cy="4121150"/>
          </a:xfrm>
        </p:spPr>
        <p:txBody>
          <a:bodyPr/>
          <a:lstStyle/>
          <a:p>
            <a:pPr eaLnBrk="1" hangingPunct="1">
              <a:lnSpc>
                <a:spcPct val="110000"/>
              </a:lnSpc>
            </a:pPr>
            <a:r>
              <a:rPr lang="zh-CN" altLang="en-US" smtClean="0"/>
              <a:t>转换方法</a:t>
            </a:r>
          </a:p>
          <a:p>
            <a:pPr lvl="1" eaLnBrk="1" hangingPunct="1">
              <a:lnSpc>
                <a:spcPct val="110000"/>
              </a:lnSpc>
            </a:pPr>
            <a:r>
              <a:rPr lang="zh-CN" altLang="en-US" smtClean="0">
                <a:solidFill>
                  <a:srgbClr val="CC0000"/>
                </a:solidFill>
              </a:rPr>
              <a:t>整数部分：</a:t>
            </a:r>
            <a:r>
              <a:rPr lang="zh-CN" altLang="en-US" smtClean="0"/>
              <a:t>除以</a:t>
            </a:r>
            <a:r>
              <a:rPr lang="en-US" altLang="zh-CN" smtClean="0"/>
              <a:t>R</a:t>
            </a:r>
            <a:r>
              <a:rPr lang="zh-CN" altLang="en-US" smtClean="0"/>
              <a:t>取余，</a:t>
            </a:r>
            <a:r>
              <a:rPr lang="zh-CN" altLang="en-US" smtClean="0">
                <a:solidFill>
                  <a:srgbClr val="006600"/>
                </a:solidFill>
              </a:rPr>
              <a:t>先得低位</a:t>
            </a:r>
            <a:r>
              <a:rPr lang="zh-CN" altLang="en-US" smtClean="0"/>
              <a:t>，直到商为</a:t>
            </a:r>
            <a:r>
              <a:rPr lang="en-US" altLang="zh-CN" smtClean="0"/>
              <a:t>0</a:t>
            </a:r>
            <a:r>
              <a:rPr lang="zh-CN" altLang="en-US" smtClean="0"/>
              <a:t>。</a:t>
            </a:r>
          </a:p>
          <a:p>
            <a:pPr lvl="1" eaLnBrk="1" hangingPunct="1">
              <a:lnSpc>
                <a:spcPct val="110000"/>
              </a:lnSpc>
            </a:pPr>
            <a:r>
              <a:rPr lang="zh-CN" altLang="en-US" smtClean="0">
                <a:solidFill>
                  <a:srgbClr val="CC0000"/>
                </a:solidFill>
              </a:rPr>
              <a:t>小数部分：</a:t>
            </a:r>
            <a:r>
              <a:rPr lang="zh-CN" altLang="en-US" smtClean="0"/>
              <a:t>乘</a:t>
            </a:r>
            <a:r>
              <a:rPr lang="en-US" altLang="zh-CN" smtClean="0"/>
              <a:t>R</a:t>
            </a:r>
            <a:r>
              <a:rPr lang="zh-CN" altLang="en-US" smtClean="0"/>
              <a:t>取整，</a:t>
            </a:r>
            <a:r>
              <a:rPr lang="zh-CN" altLang="en-US" smtClean="0">
                <a:solidFill>
                  <a:srgbClr val="006600"/>
                </a:solidFill>
              </a:rPr>
              <a:t>先得高位</a:t>
            </a:r>
            <a:r>
              <a:rPr lang="zh-CN" altLang="en-US" smtClean="0"/>
              <a:t>，直到积为</a:t>
            </a:r>
            <a:r>
              <a:rPr lang="en-US" altLang="zh-CN" smtClean="0"/>
              <a:t>0</a:t>
            </a:r>
            <a:r>
              <a:rPr lang="zh-CN" altLang="en-US" smtClean="0"/>
              <a:t>或者达到精度要求为止。</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4D14D8C3-14F8-4C35-9BB3-51A7991022F5}"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15</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4339" name="Rectangle 2"/>
          <p:cNvSpPr>
            <a:spLocks noGrp="1" noChangeArrowheads="1"/>
          </p:cNvSpPr>
          <p:nvPr>
            <p:ph type="title"/>
          </p:nvPr>
        </p:nvSpPr>
        <p:spPr/>
        <p:txBody>
          <a:bodyPr/>
          <a:lstStyle/>
          <a:p>
            <a:pPr eaLnBrk="1" hangingPunct="1"/>
            <a:r>
              <a:rPr lang="zh-CN" altLang="en-US" smtClean="0"/>
              <a:t>（</a:t>
            </a:r>
            <a:r>
              <a:rPr lang="en-US" altLang="zh-CN" smtClean="0"/>
              <a:t>1</a:t>
            </a:r>
            <a:r>
              <a:rPr lang="zh-CN" altLang="en-US" smtClean="0"/>
              <a:t>）十进制转化为</a:t>
            </a:r>
            <a:r>
              <a:rPr lang="en-US" altLang="zh-CN" smtClean="0"/>
              <a:t>R</a:t>
            </a:r>
            <a:r>
              <a:rPr lang="zh-CN" altLang="en-US" smtClean="0"/>
              <a:t>进制</a:t>
            </a:r>
          </a:p>
        </p:txBody>
      </p:sp>
      <p:graphicFrame>
        <p:nvGraphicFramePr>
          <p:cNvPr id="226309" name="Object 5"/>
          <p:cNvGraphicFramePr>
            <a:graphicFrameLocks noChangeAspect="1"/>
          </p:cNvGraphicFramePr>
          <p:nvPr/>
        </p:nvGraphicFramePr>
        <p:xfrm>
          <a:off x="684213" y="2493963"/>
          <a:ext cx="4176712" cy="2951162"/>
        </p:xfrm>
        <a:graphic>
          <a:graphicData uri="http://schemas.openxmlformats.org/presentationml/2006/ole">
            <mc:AlternateContent xmlns:mc="http://schemas.openxmlformats.org/markup-compatibility/2006">
              <mc:Choice xmlns:v="urn:schemas-microsoft-com:vml" Requires="v">
                <p:oleObj spid="_x0000_s14386" name="Visio" r:id="rId3" imgW="2998851" imgH="2068830" progId="Visio.Drawing.11">
                  <p:embed/>
                </p:oleObj>
              </mc:Choice>
              <mc:Fallback>
                <p:oleObj name="Visio" r:id="rId3" imgW="2998851" imgH="206883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684213" y="2493963"/>
                        <a:ext cx="4176712" cy="295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6310" name="Rectangle 6"/>
          <p:cNvSpPr>
            <a:spLocks noChangeArrowheads="1"/>
          </p:cNvSpPr>
          <p:nvPr/>
        </p:nvSpPr>
        <p:spPr bwMode="auto">
          <a:xfrm>
            <a:off x="5292725" y="1916113"/>
            <a:ext cx="3167063"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r>
              <a:rPr lang="zh-CN" altLang="en-US"/>
              <a:t>小数部分</a:t>
            </a:r>
          </a:p>
        </p:txBody>
      </p:sp>
      <p:graphicFrame>
        <p:nvGraphicFramePr>
          <p:cNvPr id="226313" name="Object 9"/>
          <p:cNvGraphicFramePr>
            <a:graphicFrameLocks noChangeAspect="1"/>
          </p:cNvGraphicFramePr>
          <p:nvPr/>
        </p:nvGraphicFramePr>
        <p:xfrm>
          <a:off x="5219700" y="3068638"/>
          <a:ext cx="3529013" cy="1427162"/>
        </p:xfrm>
        <a:graphic>
          <a:graphicData uri="http://schemas.openxmlformats.org/presentationml/2006/ole">
            <mc:AlternateContent xmlns:mc="http://schemas.openxmlformats.org/markup-compatibility/2006">
              <mc:Choice xmlns:v="urn:schemas-microsoft-com:vml" Requires="v">
                <p:oleObj spid="_x0000_s14387" name="Visio" r:id="rId5" imgW="2581275" imgH="1008507" progId="Visio.Drawing.11">
                  <p:embed/>
                </p:oleObj>
              </mc:Choice>
              <mc:Fallback>
                <p:oleObj name="Visio" r:id="rId5" imgW="2581275" imgH="1008507" progId="Visio.Drawing.11">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5219700" y="3068638"/>
                        <a:ext cx="3529013" cy="142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6314" name="Rectangle 10"/>
          <p:cNvSpPr>
            <a:spLocks noChangeArrowheads="1"/>
          </p:cNvSpPr>
          <p:nvPr/>
        </p:nvSpPr>
        <p:spPr bwMode="auto">
          <a:xfrm>
            <a:off x="900113" y="5516563"/>
            <a:ext cx="74168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lnSpc>
                <a:spcPct val="110000"/>
              </a:lnSpc>
            </a:pPr>
            <a:r>
              <a:rPr lang="zh-CN" altLang="en-US"/>
              <a:t>练习：（</a:t>
            </a:r>
            <a:r>
              <a:rPr lang="en-US" altLang="zh-CN"/>
              <a:t>123.75</a:t>
            </a:r>
            <a:r>
              <a:rPr lang="zh-CN" altLang="en-US"/>
              <a:t>）</a:t>
            </a:r>
            <a:r>
              <a:rPr lang="en-US" altLang="zh-CN" baseline="-25000"/>
              <a:t>10</a:t>
            </a:r>
            <a:r>
              <a:rPr lang="en-US" altLang="zh-CN"/>
              <a:t>=</a:t>
            </a:r>
            <a:r>
              <a:rPr lang="zh-CN" altLang="en-US"/>
              <a:t>（    ？   ）</a:t>
            </a:r>
            <a:r>
              <a:rPr lang="en-US" altLang="zh-CN" baseline="-25000"/>
              <a:t>8</a:t>
            </a:r>
          </a:p>
          <a:p>
            <a:pPr eaLnBrk="1" hangingPunct="1">
              <a:lnSpc>
                <a:spcPct val="110000"/>
              </a:lnSpc>
            </a:pPr>
            <a:endParaRPr lang="en-US" altLang="zh-CN"/>
          </a:p>
        </p:txBody>
      </p:sp>
      <p:sp>
        <p:nvSpPr>
          <p:cNvPr id="226315" name="Rectangle 11"/>
          <p:cNvSpPr>
            <a:spLocks noChangeArrowheads="1"/>
          </p:cNvSpPr>
          <p:nvPr/>
        </p:nvSpPr>
        <p:spPr bwMode="auto">
          <a:xfrm>
            <a:off x="828675" y="1125538"/>
            <a:ext cx="669607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lnSpc>
                <a:spcPct val="110000"/>
              </a:lnSpc>
            </a:pPr>
            <a:r>
              <a:rPr lang="zh-CN" altLang="en-US"/>
              <a:t>例：（</a:t>
            </a:r>
            <a:r>
              <a:rPr lang="en-US" altLang="zh-CN"/>
              <a:t>123.75</a:t>
            </a:r>
            <a:r>
              <a:rPr lang="zh-CN" altLang="en-US"/>
              <a:t>）</a:t>
            </a:r>
            <a:r>
              <a:rPr lang="en-US" altLang="zh-CN" baseline="-25000"/>
              <a:t>10</a:t>
            </a:r>
            <a:r>
              <a:rPr lang="en-US" altLang="zh-CN"/>
              <a:t>=</a:t>
            </a:r>
            <a:r>
              <a:rPr lang="zh-CN" altLang="en-US"/>
              <a:t>（        ？   ）</a:t>
            </a:r>
            <a:r>
              <a:rPr lang="en-US" altLang="zh-CN" baseline="-25000"/>
              <a:t>2</a:t>
            </a:r>
          </a:p>
        </p:txBody>
      </p:sp>
      <p:sp>
        <p:nvSpPr>
          <p:cNvPr id="226316" name="Rectangle 12"/>
          <p:cNvSpPr>
            <a:spLocks noChangeArrowheads="1"/>
          </p:cNvSpPr>
          <p:nvPr/>
        </p:nvSpPr>
        <p:spPr bwMode="auto">
          <a:xfrm>
            <a:off x="827088" y="1844675"/>
            <a:ext cx="316706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r>
              <a:rPr lang="zh-CN" altLang="en-US"/>
              <a:t>整数部分</a:t>
            </a:r>
          </a:p>
        </p:txBody>
      </p:sp>
      <p:sp>
        <p:nvSpPr>
          <p:cNvPr id="226317" name="Text Box 13"/>
          <p:cNvSpPr txBox="1">
            <a:spLocks noChangeArrowheads="1"/>
          </p:cNvSpPr>
          <p:nvPr/>
        </p:nvSpPr>
        <p:spPr bwMode="auto">
          <a:xfrm>
            <a:off x="4859338" y="1196975"/>
            <a:ext cx="187325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en-US" altLang="zh-CN">
                <a:solidFill>
                  <a:srgbClr val="FF3399"/>
                </a:solidFill>
                <a:latin typeface="Times New Roman" panose="02020603050405020304" pitchFamily="18" charset="0"/>
                <a:ea typeface="宋体" panose="02010600030101010101" pitchFamily="2" charset="-122"/>
              </a:rPr>
              <a:t>1111011.11</a:t>
            </a:r>
          </a:p>
        </p:txBody>
      </p:sp>
      <p:sp>
        <p:nvSpPr>
          <p:cNvPr id="226318" name="Text Box 14"/>
          <p:cNvSpPr txBox="1">
            <a:spLocks noChangeArrowheads="1"/>
          </p:cNvSpPr>
          <p:nvPr/>
        </p:nvSpPr>
        <p:spPr bwMode="auto">
          <a:xfrm>
            <a:off x="5148263" y="5589588"/>
            <a:ext cx="1079500" cy="5191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en-US" altLang="zh-CN">
                <a:solidFill>
                  <a:srgbClr val="FF3399"/>
                </a:solidFill>
                <a:latin typeface="Times New Roman" panose="02020603050405020304" pitchFamily="18" charset="0"/>
                <a:ea typeface="宋体" panose="02010600030101010101" pitchFamily="2" charset="-122"/>
              </a:rPr>
              <a:t>173.6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26315"/>
                                        </p:tgtEl>
                                        <p:attrNameLst>
                                          <p:attrName>style.visibility</p:attrName>
                                        </p:attrNameLst>
                                      </p:cBhvr>
                                      <p:to>
                                        <p:strVal val="visible"/>
                                      </p:to>
                                    </p:set>
                                    <p:anim to="" calcmode="lin" valueType="num">
                                      <p:cBhvr>
                                        <p:cTn id="7" dur="1" fill="hold"/>
                                        <p:tgtEl>
                                          <p:spTgt spid="226315"/>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26316"/>
                                        </p:tgtEl>
                                        <p:attrNameLst>
                                          <p:attrName>style.visibility</p:attrName>
                                        </p:attrNameLst>
                                      </p:cBhvr>
                                      <p:to>
                                        <p:strVal val="visible"/>
                                      </p:to>
                                    </p:set>
                                    <p:anim to="" calcmode="lin" valueType="num">
                                      <p:cBhvr>
                                        <p:cTn id="12" dur="1" fill="hold"/>
                                        <p:tgtEl>
                                          <p:spTgt spid="226316"/>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226309"/>
                                        </p:tgtEl>
                                        <p:attrNameLst>
                                          <p:attrName>style.visibility</p:attrName>
                                        </p:attrNameLst>
                                      </p:cBhvr>
                                      <p:to>
                                        <p:strVal val="visible"/>
                                      </p:to>
                                    </p:set>
                                    <p:anim to="" calcmode="lin" valueType="num">
                                      <p:cBhvr>
                                        <p:cTn id="17" dur="1" fill="hold"/>
                                        <p:tgtEl>
                                          <p:spTgt spid="226309"/>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226310"/>
                                        </p:tgtEl>
                                        <p:attrNameLst>
                                          <p:attrName>style.visibility</p:attrName>
                                        </p:attrNameLst>
                                      </p:cBhvr>
                                      <p:to>
                                        <p:strVal val="visible"/>
                                      </p:to>
                                    </p:set>
                                    <p:anim to="" calcmode="lin" valueType="num">
                                      <p:cBhvr>
                                        <p:cTn id="22" dur="1" fill="hold"/>
                                        <p:tgtEl>
                                          <p:spTgt spid="226310"/>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0"/>
                                          </p:stCondLst>
                                        </p:cTn>
                                        <p:tgtEl>
                                          <p:spTgt spid="226313"/>
                                        </p:tgtEl>
                                        <p:attrNameLst>
                                          <p:attrName>style.visibility</p:attrName>
                                        </p:attrNameLst>
                                      </p:cBhvr>
                                      <p:to>
                                        <p:strVal val="visible"/>
                                      </p:to>
                                    </p:set>
                                    <p:anim to="" calcmode="lin" valueType="num">
                                      <p:cBhvr>
                                        <p:cTn id="27" dur="1" fill="hold"/>
                                        <p:tgtEl>
                                          <p:spTgt spid="226313"/>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26317"/>
                                        </p:tgtEl>
                                        <p:attrNameLst>
                                          <p:attrName>style.visibility</p:attrName>
                                        </p:attrNameLst>
                                      </p:cBhvr>
                                      <p:to>
                                        <p:strVal val="visible"/>
                                      </p:to>
                                    </p:set>
                                    <p:animEffect transition="in" filter="blinds(horizontal)">
                                      <p:cBhvr>
                                        <p:cTn id="32" dur="500"/>
                                        <p:tgtEl>
                                          <p:spTgt spid="2263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226314"/>
                                        </p:tgtEl>
                                        <p:attrNameLst>
                                          <p:attrName>style.visibility</p:attrName>
                                        </p:attrNameLst>
                                      </p:cBhvr>
                                      <p:to>
                                        <p:strVal val="visible"/>
                                      </p:to>
                                    </p:set>
                                    <p:anim to="" calcmode="lin" valueType="num">
                                      <p:cBhvr>
                                        <p:cTn id="37" dur="1" fill="hold"/>
                                        <p:tgtEl>
                                          <p:spTgt spid="226314"/>
                                        </p:tgtEl>
                                        <p:attrNameLst>
                                          <p:attrName/>
                                        </p:attrNameLst>
                                      </p:cBhvr>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26318"/>
                                        </p:tgtEl>
                                        <p:attrNameLst>
                                          <p:attrName>style.visibility</p:attrName>
                                        </p:attrNameLst>
                                      </p:cBhvr>
                                      <p:to>
                                        <p:strVal val="visible"/>
                                      </p:to>
                                    </p:set>
                                    <p:animEffect transition="in" filter="blinds(horizontal)">
                                      <p:cBhvr>
                                        <p:cTn id="42" dur="500"/>
                                        <p:tgtEl>
                                          <p:spTgt spid="226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10" grpId="0"/>
      <p:bldP spid="226314" grpId="0"/>
      <p:bldP spid="226315" grpId="0"/>
      <p:bldP spid="226316" grpId="0"/>
      <p:bldP spid="226317" grpId="0" animBg="1"/>
      <p:bldP spid="2263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94580F5B-ED1D-4B7D-B925-D5A0A41EBD91}"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16</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5363" name="Rectangle 2"/>
          <p:cNvSpPr>
            <a:spLocks noGrp="1" noChangeArrowheads="1"/>
          </p:cNvSpPr>
          <p:nvPr>
            <p:ph type="title"/>
          </p:nvPr>
        </p:nvSpPr>
        <p:spPr/>
        <p:txBody>
          <a:bodyPr/>
          <a:lstStyle/>
          <a:p>
            <a:pPr eaLnBrk="1" hangingPunct="1"/>
            <a:r>
              <a:rPr lang="zh-CN" altLang="en-US" smtClean="0"/>
              <a:t>小数部分的精度要求</a:t>
            </a:r>
          </a:p>
        </p:txBody>
      </p:sp>
      <p:sp>
        <p:nvSpPr>
          <p:cNvPr id="15364" name="Rectangle 3"/>
          <p:cNvSpPr>
            <a:spLocks noGrp="1" noChangeArrowheads="1"/>
          </p:cNvSpPr>
          <p:nvPr>
            <p:ph type="body" idx="1"/>
          </p:nvPr>
        </p:nvSpPr>
        <p:spPr>
          <a:xfrm>
            <a:off x="533400" y="1196975"/>
            <a:ext cx="7639050" cy="5040313"/>
          </a:xfrm>
        </p:spPr>
        <p:txBody>
          <a:bodyPr/>
          <a:lstStyle/>
          <a:p>
            <a:pPr marL="457200" indent="-457200" eaLnBrk="1" hangingPunct="1">
              <a:lnSpc>
                <a:spcPct val="110000"/>
              </a:lnSpc>
            </a:pPr>
            <a:r>
              <a:rPr lang="zh-CN" altLang="en-US" sz="2400" dirty="0" smtClean="0"/>
              <a:t>当小数部分</a:t>
            </a:r>
            <a:r>
              <a:rPr lang="zh-CN" altLang="en-US" sz="2400" dirty="0" smtClean="0">
                <a:solidFill>
                  <a:srgbClr val="CC0000"/>
                </a:solidFill>
              </a:rPr>
              <a:t>不能整除为二进制</a:t>
            </a:r>
            <a:r>
              <a:rPr lang="zh-CN" altLang="en-US" sz="2400" dirty="0" smtClean="0"/>
              <a:t>时，则乘以</a:t>
            </a:r>
            <a:r>
              <a:rPr lang="en-US" altLang="zh-CN" sz="2400" dirty="0" smtClean="0"/>
              <a:t>2</a:t>
            </a:r>
            <a:r>
              <a:rPr lang="zh-CN" altLang="en-US" sz="2400" dirty="0" smtClean="0"/>
              <a:t>取整的过程中，</a:t>
            </a:r>
            <a:r>
              <a:rPr lang="zh-CN" altLang="en-US" sz="2400" dirty="0" smtClean="0">
                <a:solidFill>
                  <a:srgbClr val="CC0000"/>
                </a:solidFill>
              </a:rPr>
              <a:t>积不会为</a:t>
            </a:r>
            <a:r>
              <a:rPr lang="en-US" altLang="zh-CN" sz="2400" dirty="0" smtClean="0">
                <a:solidFill>
                  <a:srgbClr val="CC0000"/>
                </a:solidFill>
              </a:rPr>
              <a:t>0</a:t>
            </a:r>
            <a:r>
              <a:rPr lang="zh-CN" altLang="en-US" sz="2400" dirty="0" smtClean="0"/>
              <a:t>；或者当小数部分转化为</a:t>
            </a:r>
            <a:r>
              <a:rPr lang="zh-CN" altLang="en-US" sz="2400" dirty="0" smtClean="0">
                <a:solidFill>
                  <a:srgbClr val="CC0000"/>
                </a:solidFill>
              </a:rPr>
              <a:t>二进制位数很长</a:t>
            </a:r>
            <a:r>
              <a:rPr lang="zh-CN" altLang="en-US" sz="2400" dirty="0" smtClean="0"/>
              <a:t>，这时</a:t>
            </a:r>
            <a:r>
              <a:rPr lang="zh-CN" altLang="en-US" sz="2400" dirty="0" smtClean="0">
                <a:solidFill>
                  <a:srgbClr val="006600"/>
                </a:solidFill>
              </a:rPr>
              <a:t>由精度来决定二进制位数</a:t>
            </a:r>
            <a:r>
              <a:rPr lang="zh-CN" altLang="en-US" sz="2400" dirty="0" smtClean="0"/>
              <a:t>。</a:t>
            </a:r>
          </a:p>
          <a:p>
            <a:pPr marL="838200" lvl="1" indent="-381000" eaLnBrk="1" hangingPunct="1">
              <a:lnSpc>
                <a:spcPct val="110000"/>
              </a:lnSpc>
            </a:pPr>
            <a:r>
              <a:rPr lang="zh-CN" altLang="en-US" sz="2000" dirty="0" smtClean="0"/>
              <a:t>（</a:t>
            </a:r>
            <a:r>
              <a:rPr lang="en-US" altLang="zh-CN" sz="2000" dirty="0" smtClean="0"/>
              <a:t>114.35</a:t>
            </a:r>
            <a:r>
              <a:rPr lang="zh-CN" altLang="en-US" sz="2000" dirty="0" smtClean="0"/>
              <a:t>）</a:t>
            </a:r>
            <a:r>
              <a:rPr lang="en-US" altLang="zh-CN" sz="2000" baseline="-25000" dirty="0" smtClean="0"/>
              <a:t>10</a:t>
            </a:r>
            <a:r>
              <a:rPr lang="zh-CN" altLang="en-US" sz="2000" dirty="0" smtClean="0"/>
              <a:t>＝（  ？ ）</a:t>
            </a:r>
            <a:r>
              <a:rPr lang="en-US" altLang="zh-CN" sz="2000" baseline="-25000" dirty="0" smtClean="0"/>
              <a:t>2</a:t>
            </a:r>
            <a:r>
              <a:rPr lang="zh-CN" altLang="en-US" sz="2000" dirty="0" smtClean="0"/>
              <a:t>无法整除</a:t>
            </a:r>
          </a:p>
          <a:p>
            <a:pPr marL="838200" lvl="1" indent="-381000" eaLnBrk="1" hangingPunct="1">
              <a:lnSpc>
                <a:spcPct val="110000"/>
              </a:lnSpc>
            </a:pPr>
            <a:r>
              <a:rPr lang="zh-CN" altLang="en-US" sz="2000" dirty="0" smtClean="0"/>
              <a:t>（</a:t>
            </a:r>
            <a:r>
              <a:rPr lang="en-US" altLang="zh-CN" sz="2000" dirty="0" smtClean="0"/>
              <a:t>0.6875</a:t>
            </a:r>
            <a:r>
              <a:rPr lang="zh-CN" altLang="en-US" sz="2000" dirty="0" smtClean="0"/>
              <a:t>）</a:t>
            </a:r>
            <a:r>
              <a:rPr lang="en-US" altLang="zh-CN" sz="2000" baseline="-25000" dirty="0" smtClean="0"/>
              <a:t>10</a:t>
            </a:r>
            <a:r>
              <a:rPr lang="zh-CN" altLang="en-US" sz="2000" dirty="0" smtClean="0"/>
              <a:t>＝（  ？ ）</a:t>
            </a:r>
            <a:r>
              <a:rPr lang="en-US" altLang="zh-CN" sz="2000" baseline="-25000" dirty="0" smtClean="0"/>
              <a:t>2</a:t>
            </a:r>
            <a:r>
              <a:rPr lang="zh-CN" altLang="en-US" sz="2000" dirty="0" smtClean="0"/>
              <a:t>位数太长</a:t>
            </a:r>
          </a:p>
          <a:p>
            <a:pPr marL="457200" indent="-457200" eaLnBrk="1" hangingPunct="1">
              <a:lnSpc>
                <a:spcPct val="110000"/>
              </a:lnSpc>
            </a:pPr>
            <a:r>
              <a:rPr lang="zh-CN" altLang="en-US" sz="2400" dirty="0" smtClean="0">
                <a:solidFill>
                  <a:srgbClr val="CC0000"/>
                </a:solidFill>
              </a:rPr>
              <a:t>例：</a:t>
            </a:r>
            <a:r>
              <a:rPr lang="zh-CN" altLang="en-US" sz="2400" dirty="0" smtClean="0"/>
              <a:t>（</a:t>
            </a:r>
            <a:r>
              <a:rPr lang="en-GB" altLang="en-US" sz="2400" dirty="0" smtClean="0"/>
              <a:t>114.35</a:t>
            </a:r>
            <a:r>
              <a:rPr lang="zh-CN" altLang="en-US" sz="2400" dirty="0" smtClean="0"/>
              <a:t>）</a:t>
            </a:r>
            <a:r>
              <a:rPr lang="en-GB" altLang="en-US" sz="2400" baseline="-25000" dirty="0" smtClean="0"/>
              <a:t>10</a:t>
            </a:r>
            <a:r>
              <a:rPr lang="en-US" altLang="zh-CN" sz="2400" dirty="0" smtClean="0"/>
              <a:t>=</a:t>
            </a:r>
            <a:r>
              <a:rPr lang="zh-CN" altLang="en-US" sz="2400" dirty="0" smtClean="0"/>
              <a:t>（  ？ ）</a:t>
            </a:r>
            <a:r>
              <a:rPr lang="en-US" altLang="zh-CN" baseline="-25000" dirty="0" smtClean="0"/>
              <a:t>2</a:t>
            </a:r>
            <a:r>
              <a:rPr lang="en-US" altLang="zh-CN" sz="2400" dirty="0" smtClean="0"/>
              <a:t> </a:t>
            </a:r>
            <a:r>
              <a:rPr lang="zh-CN" altLang="en-US" sz="2400" dirty="0" smtClean="0"/>
              <a:t>，要求精度大于</a:t>
            </a:r>
            <a:r>
              <a:rPr lang="en-GB" altLang="en-US" sz="2400" dirty="0" smtClean="0"/>
              <a:t>10%</a:t>
            </a:r>
            <a:r>
              <a:rPr lang="zh-CN" altLang="en-US" sz="2400" dirty="0" smtClean="0"/>
              <a:t>。</a:t>
            </a:r>
          </a:p>
          <a:p>
            <a:pPr marL="838200" lvl="1" indent="-381000" eaLnBrk="1" hangingPunct="1">
              <a:lnSpc>
                <a:spcPct val="110000"/>
              </a:lnSpc>
            </a:pPr>
            <a:r>
              <a:rPr lang="zh-CN" altLang="en-US" sz="2000" dirty="0" smtClean="0"/>
              <a:t>要求</a:t>
            </a:r>
            <a:r>
              <a:rPr lang="zh-CN" altLang="en-US" sz="2000" dirty="0" smtClean="0">
                <a:latin typeface="Verdana" panose="020B0604030504040204" pitchFamily="34" charset="0"/>
              </a:rPr>
              <a:t>“</a:t>
            </a:r>
            <a:r>
              <a:rPr lang="zh-CN" altLang="en-US" sz="2000" dirty="0" smtClean="0"/>
              <a:t>＝</a:t>
            </a:r>
            <a:r>
              <a:rPr lang="zh-CN" altLang="en-US" sz="2000" dirty="0" smtClean="0">
                <a:latin typeface="Verdana" panose="020B0604030504040204" pitchFamily="34" charset="0"/>
              </a:rPr>
              <a:t>”</a:t>
            </a:r>
            <a:r>
              <a:rPr lang="zh-CN" altLang="en-US" sz="2000" dirty="0" smtClean="0"/>
              <a:t>左右两边的十进制值的差的绝对值</a:t>
            </a:r>
            <a:r>
              <a:rPr lang="en-US" altLang="zh-CN" sz="2000" dirty="0" smtClean="0"/>
              <a:t>&lt;10</a:t>
            </a:r>
            <a:r>
              <a:rPr lang="zh-CN" altLang="en-US" sz="2000" dirty="0" smtClean="0"/>
              <a:t>％；因为</a:t>
            </a:r>
            <a:r>
              <a:rPr lang="en-US" altLang="zh-CN" sz="2000" dirty="0" smtClean="0"/>
              <a:t>10</a:t>
            </a:r>
            <a:r>
              <a:rPr lang="zh-CN" altLang="en-US" sz="2000" dirty="0" smtClean="0"/>
              <a:t>％</a:t>
            </a:r>
            <a:r>
              <a:rPr lang="en-US" altLang="zh-CN" sz="2000" dirty="0" smtClean="0"/>
              <a:t>&gt;2</a:t>
            </a:r>
            <a:r>
              <a:rPr lang="zh-CN" altLang="en-US" sz="2000" baseline="30000" dirty="0" smtClean="0">
                <a:solidFill>
                  <a:srgbClr val="CC0000"/>
                </a:solidFill>
              </a:rPr>
              <a:t>－</a:t>
            </a:r>
            <a:r>
              <a:rPr lang="en-US" altLang="zh-CN" sz="2000" baseline="30000" dirty="0" smtClean="0">
                <a:solidFill>
                  <a:srgbClr val="CC0000"/>
                </a:solidFill>
              </a:rPr>
              <a:t>4</a:t>
            </a:r>
            <a:r>
              <a:rPr lang="zh-CN" altLang="en-US" sz="2000" dirty="0" smtClean="0"/>
              <a:t>，所以只需</a:t>
            </a:r>
            <a:r>
              <a:rPr lang="zh-CN" altLang="en-US" sz="2000" dirty="0" smtClean="0">
                <a:solidFill>
                  <a:srgbClr val="006600"/>
                </a:solidFill>
              </a:rPr>
              <a:t>取</a:t>
            </a:r>
            <a:r>
              <a:rPr lang="en-US" altLang="zh-CN" sz="2000" dirty="0" smtClean="0">
                <a:solidFill>
                  <a:srgbClr val="CC0000"/>
                </a:solidFill>
              </a:rPr>
              <a:t>4</a:t>
            </a:r>
            <a:r>
              <a:rPr lang="zh-CN" altLang="en-US" sz="2000" dirty="0" smtClean="0">
                <a:solidFill>
                  <a:srgbClr val="006600"/>
                </a:solidFill>
              </a:rPr>
              <a:t>位二进制小数</a:t>
            </a:r>
            <a:r>
              <a:rPr lang="zh-CN" altLang="en-US" sz="2000" dirty="0" smtClean="0"/>
              <a:t>即可满足要求。</a:t>
            </a:r>
          </a:p>
          <a:p>
            <a:pPr marL="838200" lvl="1" indent="-381000" eaLnBrk="1" hangingPunct="1">
              <a:lnSpc>
                <a:spcPct val="110000"/>
              </a:lnSpc>
            </a:pPr>
            <a:r>
              <a:rPr lang="zh-CN" altLang="en-US" sz="2000" dirty="0" smtClean="0"/>
              <a:t>（</a:t>
            </a:r>
            <a:r>
              <a:rPr lang="en-GB" altLang="en-US" sz="2000" dirty="0" smtClean="0"/>
              <a:t>114.35</a:t>
            </a:r>
            <a:r>
              <a:rPr lang="zh-CN" altLang="en-US" sz="2000" dirty="0" smtClean="0"/>
              <a:t>）</a:t>
            </a:r>
            <a:r>
              <a:rPr lang="en-GB" altLang="en-US" sz="2000" baseline="-25000" dirty="0" smtClean="0"/>
              <a:t>10</a:t>
            </a:r>
            <a:r>
              <a:rPr lang="en-GB" altLang="en-US" sz="2000" dirty="0" smtClean="0"/>
              <a:t> =</a:t>
            </a:r>
            <a:r>
              <a:rPr lang="zh-CN" altLang="en-US" sz="2000" dirty="0" smtClean="0"/>
              <a:t>（</a:t>
            </a:r>
            <a:r>
              <a:rPr lang="en-GB" altLang="en-US" sz="2000" dirty="0" smtClean="0"/>
              <a:t>1110010. </a:t>
            </a:r>
            <a:r>
              <a:rPr lang="en-GB" altLang="en-US" sz="2000" dirty="0" smtClean="0">
                <a:solidFill>
                  <a:srgbClr val="CC0000"/>
                </a:solidFill>
              </a:rPr>
              <a:t>0101</a:t>
            </a:r>
            <a:r>
              <a:rPr lang="zh-CN" altLang="en-US" sz="2000" dirty="0" smtClean="0"/>
              <a:t>） </a:t>
            </a:r>
            <a:r>
              <a:rPr lang="en-GB" altLang="en-US" sz="2000" baseline="-25000" dirty="0" smtClean="0"/>
              <a:t>2</a:t>
            </a:r>
            <a:endParaRPr lang="en-GB" altLang="zh-CN" sz="2000" baseline="-25000" dirty="0" smtClean="0"/>
          </a:p>
          <a:p>
            <a:pPr marL="457200" indent="-457200" eaLnBrk="1" hangingPunct="1">
              <a:lnSpc>
                <a:spcPct val="110000"/>
              </a:lnSpc>
            </a:pPr>
            <a:r>
              <a:rPr lang="zh-CN" altLang="en-US" sz="2400" dirty="0" smtClean="0"/>
              <a:t>思考：若要求转换精度大于</a:t>
            </a:r>
            <a:r>
              <a:rPr lang="en-US" altLang="zh-CN" sz="2400" dirty="0" smtClean="0"/>
              <a:t>1%</a:t>
            </a:r>
            <a:r>
              <a:rPr lang="zh-CN" altLang="en-US" sz="2400" dirty="0" smtClean="0"/>
              <a:t>，则二进制小数取几位？</a:t>
            </a:r>
          </a:p>
        </p:txBody>
      </p:sp>
      <p:pic>
        <p:nvPicPr>
          <p:cNvPr id="94214" name="Picture 6" descr="back11">
            <a:hlinkClick r:id="rId3" action="ppaction://hlinksldjump"/>
          </p:cNvPr>
          <p:cNvPicPr>
            <a:picLocks noChangeAspect="1" noChangeArrowheads="1"/>
          </p:cNvPicPr>
          <p:nvPr/>
        </p:nvPicPr>
        <p:blipFill>
          <a:blip r:embed="rId4">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643438" y="6323013"/>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94214"/>
                                        </p:tgtEl>
                                        <p:attrNameLst>
                                          <p:attrName>style.visibility</p:attrName>
                                        </p:attrNameLst>
                                      </p:cBhvr>
                                      <p:to>
                                        <p:strVal val="visible"/>
                                      </p:to>
                                    </p:set>
                                    <p:anim calcmode="lin" valueType="num">
                                      <p:cBhvr additive="base">
                                        <p:cTn id="7" dur="500" fill="hold"/>
                                        <p:tgtEl>
                                          <p:spTgt spid="94214"/>
                                        </p:tgtEl>
                                        <p:attrNameLst>
                                          <p:attrName>ppt_x</p:attrName>
                                        </p:attrNameLst>
                                      </p:cBhvr>
                                      <p:tavLst>
                                        <p:tav tm="0">
                                          <p:val>
                                            <p:strVal val="#ppt_x"/>
                                          </p:val>
                                        </p:tav>
                                        <p:tav tm="100000">
                                          <p:val>
                                            <p:strVal val="#ppt_x"/>
                                          </p:val>
                                        </p:tav>
                                      </p:tavLst>
                                    </p:anim>
                                    <p:anim calcmode="lin" valueType="num">
                                      <p:cBhvr additive="base">
                                        <p:cTn id="8" dur="500" fill="hold"/>
                                        <p:tgtEl>
                                          <p:spTgt spid="942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6F2FC1FD-70AA-44B9-A717-175449552956}"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17</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6387" name="Rectangle 2"/>
          <p:cNvSpPr>
            <a:spLocks noGrp="1" noChangeArrowheads="1"/>
          </p:cNvSpPr>
          <p:nvPr>
            <p:ph type="title"/>
          </p:nvPr>
        </p:nvSpPr>
        <p:spPr/>
        <p:txBody>
          <a:bodyPr/>
          <a:lstStyle/>
          <a:p>
            <a:pPr eaLnBrk="1" hangingPunct="1"/>
            <a:r>
              <a:rPr lang="zh-CN" altLang="en-US" smtClean="0"/>
              <a:t>（</a:t>
            </a:r>
            <a:r>
              <a:rPr lang="en-US" altLang="zh-CN" smtClean="0"/>
              <a:t>2</a:t>
            </a:r>
            <a:r>
              <a:rPr lang="zh-CN" altLang="en-US" smtClean="0"/>
              <a:t>）二进制转化为八、十六进制</a:t>
            </a:r>
          </a:p>
        </p:txBody>
      </p:sp>
      <p:sp>
        <p:nvSpPr>
          <p:cNvPr id="16388" name="Rectangle 3"/>
          <p:cNvSpPr>
            <a:spLocks noGrp="1" noChangeArrowheads="1"/>
          </p:cNvSpPr>
          <p:nvPr>
            <p:ph type="body" idx="1"/>
          </p:nvPr>
        </p:nvSpPr>
        <p:spPr>
          <a:xfrm>
            <a:off x="611188" y="1125538"/>
            <a:ext cx="7504112" cy="4824412"/>
          </a:xfrm>
          <a:noFill/>
        </p:spPr>
        <p:txBody>
          <a:bodyPr/>
          <a:lstStyle/>
          <a:p>
            <a:pPr eaLnBrk="1" hangingPunct="1">
              <a:lnSpc>
                <a:spcPct val="110000"/>
              </a:lnSpc>
            </a:pPr>
            <a:r>
              <a:rPr lang="zh-CN" altLang="en-US" dirty="0" smtClean="0"/>
              <a:t>二进制</a:t>
            </a:r>
            <a:r>
              <a:rPr lang="zh-CN" altLang="zh-CN" dirty="0" smtClean="0"/>
              <a:t>→</a:t>
            </a:r>
            <a:r>
              <a:rPr lang="zh-CN" altLang="en-US" dirty="0" smtClean="0"/>
              <a:t>八进制</a:t>
            </a:r>
          </a:p>
          <a:p>
            <a:pPr lvl="1" eaLnBrk="1" hangingPunct="1">
              <a:lnSpc>
                <a:spcPct val="110000"/>
              </a:lnSpc>
            </a:pPr>
            <a:r>
              <a:rPr lang="zh-CN" altLang="en-US" dirty="0" smtClean="0">
                <a:solidFill>
                  <a:srgbClr val="CC0000"/>
                </a:solidFill>
              </a:rPr>
              <a:t>以小数点为中心</a:t>
            </a:r>
            <a:r>
              <a:rPr lang="zh-CN" altLang="en-US" dirty="0" smtClean="0"/>
              <a:t>分别向两边分组，</a:t>
            </a:r>
            <a:r>
              <a:rPr lang="zh-CN" altLang="en-US" dirty="0" smtClean="0">
                <a:solidFill>
                  <a:srgbClr val="CC0000"/>
                </a:solidFill>
              </a:rPr>
              <a:t>每三位一组</a:t>
            </a:r>
            <a:r>
              <a:rPr lang="zh-CN" altLang="en-US" dirty="0" smtClean="0"/>
              <a:t>，写出对应的八进制数字。（不够位数则在两边加</a:t>
            </a:r>
            <a:r>
              <a:rPr lang="en-US" altLang="zh-CN" dirty="0" smtClean="0"/>
              <a:t>0</a:t>
            </a:r>
            <a:r>
              <a:rPr lang="zh-CN" altLang="en-US" dirty="0" smtClean="0"/>
              <a:t>补足</a:t>
            </a:r>
            <a:r>
              <a:rPr lang="en-US" altLang="zh-CN" dirty="0" smtClean="0"/>
              <a:t>3</a:t>
            </a:r>
            <a:r>
              <a:rPr lang="zh-CN" altLang="en-US" dirty="0" smtClean="0"/>
              <a:t>位 ）</a:t>
            </a:r>
          </a:p>
          <a:p>
            <a:pPr eaLnBrk="1" hangingPunct="1">
              <a:lnSpc>
                <a:spcPct val="110000"/>
              </a:lnSpc>
            </a:pPr>
            <a:r>
              <a:rPr lang="zh-CN" altLang="en-US" dirty="0" smtClean="0"/>
              <a:t>二进制</a:t>
            </a:r>
            <a:r>
              <a:rPr lang="zh-CN" altLang="zh-CN" dirty="0" smtClean="0"/>
              <a:t>→</a:t>
            </a:r>
            <a:r>
              <a:rPr lang="zh-CN" altLang="en-US" dirty="0" smtClean="0"/>
              <a:t>十六进制</a:t>
            </a:r>
          </a:p>
          <a:p>
            <a:pPr lvl="1" eaLnBrk="1" hangingPunct="1">
              <a:lnSpc>
                <a:spcPct val="110000"/>
              </a:lnSpc>
            </a:pPr>
            <a:r>
              <a:rPr lang="zh-CN" altLang="en-US" dirty="0" smtClean="0">
                <a:solidFill>
                  <a:srgbClr val="CC0000"/>
                </a:solidFill>
              </a:rPr>
              <a:t>以小数点为中心</a:t>
            </a:r>
            <a:r>
              <a:rPr lang="zh-CN" altLang="en-US" dirty="0" smtClean="0"/>
              <a:t>分别向两边分组，</a:t>
            </a:r>
            <a:r>
              <a:rPr lang="zh-CN" altLang="en-US" dirty="0" smtClean="0">
                <a:solidFill>
                  <a:srgbClr val="CC0000"/>
                </a:solidFill>
              </a:rPr>
              <a:t>每四位一组</a:t>
            </a:r>
            <a:r>
              <a:rPr lang="zh-CN" altLang="en-US" dirty="0" smtClean="0"/>
              <a:t>，写出对应的十六进制符号。（不够位数则在两边加</a:t>
            </a:r>
            <a:r>
              <a:rPr lang="en-US" altLang="zh-CN" dirty="0" smtClean="0"/>
              <a:t>0</a:t>
            </a:r>
            <a:r>
              <a:rPr lang="zh-CN" altLang="en-US" dirty="0" smtClean="0"/>
              <a:t>补足</a:t>
            </a:r>
            <a:r>
              <a:rPr lang="en-US" altLang="zh-CN" dirty="0" smtClean="0"/>
              <a:t>4</a:t>
            </a:r>
            <a:r>
              <a:rPr lang="zh-CN" altLang="en-US" dirty="0" smtClean="0"/>
              <a:t>位 ）</a:t>
            </a:r>
          </a:p>
          <a:p>
            <a:pPr eaLnBrk="1" hangingPunct="1">
              <a:lnSpc>
                <a:spcPct val="110000"/>
              </a:lnSpc>
            </a:pPr>
            <a:r>
              <a:rPr lang="zh-CN" altLang="en-US" dirty="0" smtClean="0"/>
              <a:t>例：</a:t>
            </a:r>
            <a:r>
              <a:rPr lang="en-US" altLang="zh-CN" dirty="0" smtClean="0"/>
              <a:t>(1011111.11)</a:t>
            </a:r>
            <a:r>
              <a:rPr lang="en-US" altLang="zh-CN" baseline="-25000" dirty="0" smtClean="0"/>
              <a:t>2 </a:t>
            </a:r>
            <a:r>
              <a:rPr lang="en-US" altLang="zh-CN" dirty="0" smtClean="0"/>
              <a:t>=(    ?    )</a:t>
            </a:r>
            <a:r>
              <a:rPr lang="en-US" altLang="zh-CN" baseline="-25000" dirty="0" smtClean="0"/>
              <a:t>8</a:t>
            </a:r>
          </a:p>
          <a:p>
            <a:pPr eaLnBrk="1" hangingPunct="1">
              <a:lnSpc>
                <a:spcPct val="110000"/>
              </a:lnSpc>
              <a:buFont typeface="Wingdings" panose="05000000000000000000" pitchFamily="2" charset="2"/>
              <a:buNone/>
            </a:pPr>
            <a:r>
              <a:rPr lang="en-US" altLang="zh-CN" dirty="0" smtClean="0"/>
              <a:t>	    (1011111.11)</a:t>
            </a:r>
            <a:r>
              <a:rPr lang="en-US" altLang="zh-CN" baseline="-25000" dirty="0" smtClean="0"/>
              <a:t>2 </a:t>
            </a:r>
            <a:r>
              <a:rPr lang="en-US" altLang="zh-CN" dirty="0" smtClean="0"/>
              <a:t>=(    ?     )</a:t>
            </a:r>
            <a:r>
              <a:rPr lang="en-US" altLang="zh-CN" baseline="-25000" dirty="0" smtClean="0"/>
              <a:t>16</a:t>
            </a:r>
          </a:p>
        </p:txBody>
      </p:sp>
      <p:sp>
        <p:nvSpPr>
          <p:cNvPr id="95236" name="Rectangle 4"/>
          <p:cNvSpPr>
            <a:spLocks noChangeArrowheads="1"/>
          </p:cNvSpPr>
          <p:nvPr/>
        </p:nvSpPr>
        <p:spPr bwMode="auto">
          <a:xfrm>
            <a:off x="4859338" y="4724400"/>
            <a:ext cx="1200150"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3200">
                <a:solidFill>
                  <a:srgbClr val="FF0000"/>
                </a:solidFill>
                <a:effectLst>
                  <a:outerShdw blurRad="38100" dist="38100" dir="2700000" algn="tl">
                    <a:srgbClr val="C0C0C0"/>
                  </a:outerShdw>
                </a:effectLst>
                <a:latin typeface="黑体" pitchFamily="2" charset="-122"/>
                <a:ea typeface="黑体" pitchFamily="2" charset="-122"/>
              </a:rPr>
              <a:t>137.6</a:t>
            </a:r>
          </a:p>
        </p:txBody>
      </p:sp>
      <p:sp>
        <p:nvSpPr>
          <p:cNvPr id="95237" name="Rectangle 5"/>
          <p:cNvSpPr>
            <a:spLocks noChangeArrowheads="1"/>
          </p:cNvSpPr>
          <p:nvPr/>
        </p:nvSpPr>
        <p:spPr bwMode="auto">
          <a:xfrm>
            <a:off x="4932363" y="5373688"/>
            <a:ext cx="1223962"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1" lang="en-US" altLang="zh-CN" sz="3200">
                <a:solidFill>
                  <a:srgbClr val="FF0000"/>
                </a:solidFill>
                <a:effectLst>
                  <a:outerShdw blurRad="38100" dist="38100" dir="2700000" algn="tl">
                    <a:srgbClr val="C0C0C0"/>
                  </a:outerShdw>
                </a:effectLst>
                <a:latin typeface="黑体" pitchFamily="2" charset="-122"/>
                <a:ea typeface="黑体" pitchFamily="2" charset="-122"/>
              </a:rPr>
              <a:t>5F.C</a:t>
            </a:r>
          </a:p>
        </p:txBody>
      </p:sp>
      <p:sp>
        <p:nvSpPr>
          <p:cNvPr id="95241" name="AutoShape 9"/>
          <p:cNvSpPr>
            <a:spLocks noChangeArrowheads="1"/>
          </p:cNvSpPr>
          <p:nvPr/>
        </p:nvSpPr>
        <p:spPr bwMode="gray">
          <a:xfrm>
            <a:off x="395288" y="3500438"/>
            <a:ext cx="2952750" cy="503237"/>
          </a:xfrm>
          <a:prstGeom prst="wedgeRoundRectCallout">
            <a:avLst>
              <a:gd name="adj1" fmla="val 25431"/>
              <a:gd name="adj2" fmla="val 241167"/>
              <a:gd name="adj3" fmla="val 16667"/>
            </a:avLst>
          </a:prstGeom>
          <a:solidFill>
            <a:srgbClr val="FF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en-US" altLang="zh-CN" sz="2400" u="sng">
                <a:solidFill>
                  <a:srgbClr val="FF0000"/>
                </a:solidFill>
                <a:latin typeface="Arial" panose="020B0604020202020204" pitchFamily="34" charset="0"/>
              </a:rPr>
              <a:t>00</a:t>
            </a:r>
            <a:r>
              <a:rPr lang="en-US" altLang="zh-CN" sz="2400" u="sng">
                <a:latin typeface="Arial" panose="020B0604020202020204" pitchFamily="34" charset="0"/>
              </a:rPr>
              <a:t>1</a:t>
            </a:r>
            <a:r>
              <a:rPr lang="en-US" altLang="zh-CN" sz="2400">
                <a:latin typeface="Arial" panose="020B0604020202020204" pitchFamily="34" charset="0"/>
              </a:rPr>
              <a:t>  </a:t>
            </a:r>
            <a:r>
              <a:rPr lang="en-US" altLang="zh-CN" sz="2400" u="sng">
                <a:latin typeface="Arial" panose="020B0604020202020204" pitchFamily="34" charset="0"/>
              </a:rPr>
              <a:t>011</a:t>
            </a:r>
            <a:r>
              <a:rPr lang="en-US" altLang="zh-CN" sz="2400">
                <a:latin typeface="Arial" panose="020B0604020202020204" pitchFamily="34" charset="0"/>
              </a:rPr>
              <a:t>  </a:t>
            </a:r>
            <a:r>
              <a:rPr lang="en-US" altLang="zh-CN" sz="2400" u="sng">
                <a:latin typeface="Arial" panose="020B0604020202020204" pitchFamily="34" charset="0"/>
              </a:rPr>
              <a:t>111</a:t>
            </a:r>
            <a:r>
              <a:rPr lang="en-US" altLang="zh-CN" sz="2400">
                <a:latin typeface="Arial" panose="020B0604020202020204" pitchFamily="34" charset="0"/>
              </a:rPr>
              <a:t>. </a:t>
            </a:r>
            <a:r>
              <a:rPr lang="en-US" altLang="zh-CN" sz="2400" u="sng">
                <a:latin typeface="Arial" panose="020B0604020202020204" pitchFamily="34" charset="0"/>
              </a:rPr>
              <a:t>11</a:t>
            </a:r>
            <a:r>
              <a:rPr lang="en-US" altLang="zh-CN" sz="2400" u="sng">
                <a:solidFill>
                  <a:srgbClr val="FF0000"/>
                </a:solidFill>
                <a:latin typeface="Arial" panose="020B0604020202020204" pitchFamily="34" charset="0"/>
              </a:rPr>
              <a:t>0</a:t>
            </a:r>
          </a:p>
        </p:txBody>
      </p:sp>
      <p:sp>
        <p:nvSpPr>
          <p:cNvPr id="95242" name="AutoShape 10"/>
          <p:cNvSpPr>
            <a:spLocks noChangeArrowheads="1"/>
          </p:cNvSpPr>
          <p:nvPr/>
        </p:nvSpPr>
        <p:spPr bwMode="gray">
          <a:xfrm>
            <a:off x="684213" y="6092825"/>
            <a:ext cx="2952750" cy="503238"/>
          </a:xfrm>
          <a:prstGeom prst="wedgeRoundRectCallout">
            <a:avLst>
              <a:gd name="adj1" fmla="val 21560"/>
              <a:gd name="adj2" fmla="val -115616"/>
              <a:gd name="adj3" fmla="val 16667"/>
            </a:avLst>
          </a:prstGeom>
          <a:solidFill>
            <a:srgbClr val="FF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en-US" altLang="zh-CN" sz="2400" u="sng">
                <a:solidFill>
                  <a:srgbClr val="FF0000"/>
                </a:solidFill>
                <a:latin typeface="Arial" panose="020B0604020202020204" pitchFamily="34" charset="0"/>
              </a:rPr>
              <a:t>0</a:t>
            </a:r>
            <a:r>
              <a:rPr lang="en-US" altLang="zh-CN" sz="2400" u="sng">
                <a:latin typeface="Arial" panose="020B0604020202020204" pitchFamily="34" charset="0"/>
              </a:rPr>
              <a:t>101</a:t>
            </a:r>
            <a:r>
              <a:rPr lang="en-US" altLang="zh-CN" sz="2400">
                <a:latin typeface="Arial" panose="020B0604020202020204" pitchFamily="34" charset="0"/>
              </a:rPr>
              <a:t>  </a:t>
            </a:r>
            <a:r>
              <a:rPr lang="en-US" altLang="zh-CN" sz="2400" u="sng">
                <a:latin typeface="Arial" panose="020B0604020202020204" pitchFamily="34" charset="0"/>
              </a:rPr>
              <a:t>1111</a:t>
            </a:r>
            <a:r>
              <a:rPr lang="en-US" altLang="zh-CN" sz="2400">
                <a:latin typeface="Arial" panose="020B0604020202020204" pitchFamily="34" charset="0"/>
              </a:rPr>
              <a:t>. </a:t>
            </a:r>
            <a:r>
              <a:rPr lang="en-US" altLang="zh-CN" sz="2400" u="sng">
                <a:latin typeface="Arial" panose="020B0604020202020204" pitchFamily="34" charset="0"/>
              </a:rPr>
              <a:t>11</a:t>
            </a:r>
            <a:r>
              <a:rPr lang="en-US" altLang="zh-CN" sz="2400" u="sng">
                <a:solidFill>
                  <a:srgbClr val="FF0000"/>
                </a:solidFill>
                <a:latin typeface="Arial" panose="020B0604020202020204" pitchFamily="34" charset="0"/>
              </a:rPr>
              <a:t>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95241"/>
                                        </p:tgtEl>
                                        <p:attrNameLst>
                                          <p:attrName>style.visibility</p:attrName>
                                        </p:attrNameLst>
                                      </p:cBhvr>
                                      <p:to>
                                        <p:strVal val="visible"/>
                                      </p:to>
                                    </p:set>
                                    <p:anim to="" calcmode="lin" valueType="num">
                                      <p:cBhvr>
                                        <p:cTn id="7" dur="1" fill="hold"/>
                                        <p:tgtEl>
                                          <p:spTgt spid="95241"/>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5236"/>
                                        </p:tgtEl>
                                        <p:attrNameLst>
                                          <p:attrName>style.visibility</p:attrName>
                                        </p:attrNameLst>
                                      </p:cBhvr>
                                      <p:to>
                                        <p:strVal val="visible"/>
                                      </p:to>
                                    </p:set>
                                    <p:animEffect transition="in" filter="blinds(horizontal)">
                                      <p:cBhvr>
                                        <p:cTn id="12" dur="500"/>
                                        <p:tgtEl>
                                          <p:spTgt spid="952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95242"/>
                                        </p:tgtEl>
                                        <p:attrNameLst>
                                          <p:attrName>style.visibility</p:attrName>
                                        </p:attrNameLst>
                                      </p:cBhvr>
                                      <p:to>
                                        <p:strVal val="visible"/>
                                      </p:to>
                                    </p:set>
                                    <p:anim to="" calcmode="lin" valueType="num">
                                      <p:cBhvr>
                                        <p:cTn id="17" dur="1" fill="hold"/>
                                        <p:tgtEl>
                                          <p:spTgt spid="95242"/>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5237"/>
                                        </p:tgtEl>
                                        <p:attrNameLst>
                                          <p:attrName>style.visibility</p:attrName>
                                        </p:attrNameLst>
                                      </p:cBhvr>
                                      <p:to>
                                        <p:strVal val="visible"/>
                                      </p:to>
                                    </p:set>
                                    <p:animEffect transition="in" filter="blinds(horizontal)">
                                      <p:cBhvr>
                                        <p:cTn id="22" dur="500"/>
                                        <p:tgtEl>
                                          <p:spTgt spid="95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6" grpId="0" animBg="1"/>
      <p:bldP spid="95237" grpId="0" animBg="1"/>
      <p:bldP spid="95241" grpId="0" animBg="1"/>
      <p:bldP spid="952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C91AED23-3DCC-4E58-BC86-36A7EBED419F}"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18</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7411" name="Rectangle 2"/>
          <p:cNvSpPr>
            <a:spLocks noGrp="1" noChangeArrowheads="1"/>
          </p:cNvSpPr>
          <p:nvPr>
            <p:ph type="title"/>
          </p:nvPr>
        </p:nvSpPr>
        <p:spPr>
          <a:xfrm>
            <a:off x="1143000" y="381000"/>
            <a:ext cx="7461250" cy="563563"/>
          </a:xfrm>
        </p:spPr>
        <p:txBody>
          <a:bodyPr/>
          <a:lstStyle/>
          <a:p>
            <a:pPr eaLnBrk="1" hangingPunct="1"/>
            <a:r>
              <a:rPr lang="zh-CN" altLang="en-US" sz="2800" smtClean="0"/>
              <a:t>思考</a:t>
            </a:r>
            <a:r>
              <a:rPr lang="en-US" altLang="zh-CN" sz="2800" smtClean="0"/>
              <a:t>1</a:t>
            </a:r>
            <a:r>
              <a:rPr lang="zh-CN" altLang="en-US" sz="2800" smtClean="0"/>
              <a:t>：八、十六进制如何转化为二进制？</a:t>
            </a:r>
          </a:p>
        </p:txBody>
      </p:sp>
      <p:sp>
        <p:nvSpPr>
          <p:cNvPr id="17412" name="Rectangle 3"/>
          <p:cNvSpPr>
            <a:spLocks noGrp="1" noChangeArrowheads="1"/>
          </p:cNvSpPr>
          <p:nvPr>
            <p:ph type="body" idx="1"/>
          </p:nvPr>
        </p:nvSpPr>
        <p:spPr>
          <a:xfrm>
            <a:off x="755650" y="981075"/>
            <a:ext cx="7488238" cy="3240088"/>
          </a:xfrm>
          <a:noFill/>
        </p:spPr>
        <p:txBody>
          <a:bodyPr/>
          <a:lstStyle/>
          <a:p>
            <a:pPr eaLnBrk="1" hangingPunct="1">
              <a:lnSpc>
                <a:spcPct val="120000"/>
              </a:lnSpc>
              <a:spcAft>
                <a:spcPct val="10000"/>
              </a:spcAft>
            </a:pPr>
            <a:r>
              <a:rPr lang="zh-CN" altLang="en-US" sz="2400" dirty="0" smtClean="0">
                <a:solidFill>
                  <a:srgbClr val="FF0000"/>
                </a:solidFill>
              </a:rPr>
              <a:t>八进制→二进制</a:t>
            </a:r>
            <a:r>
              <a:rPr lang="zh-CN" altLang="en-US" sz="2400" dirty="0" smtClean="0"/>
              <a:t>：将每位八进制数展开为</a:t>
            </a:r>
            <a:r>
              <a:rPr lang="en-US" altLang="zh-CN" sz="2400" dirty="0" smtClean="0"/>
              <a:t>3</a:t>
            </a:r>
            <a:r>
              <a:rPr lang="zh-CN" altLang="en-US" sz="2400" dirty="0" smtClean="0"/>
              <a:t>位二进制数，整数的最高位</a:t>
            </a:r>
            <a:r>
              <a:rPr lang="en-US" altLang="zh-CN" sz="2400" dirty="0" smtClean="0"/>
              <a:t>0</a:t>
            </a:r>
            <a:r>
              <a:rPr lang="zh-CN" altLang="en-US" sz="2400" dirty="0" smtClean="0"/>
              <a:t>和小数的最低位</a:t>
            </a:r>
            <a:r>
              <a:rPr lang="en-US" altLang="zh-CN" sz="2400" dirty="0" smtClean="0"/>
              <a:t>0</a:t>
            </a:r>
            <a:r>
              <a:rPr lang="zh-CN" altLang="en-US" sz="2400" dirty="0" smtClean="0"/>
              <a:t>可以略去。</a:t>
            </a:r>
          </a:p>
          <a:p>
            <a:pPr eaLnBrk="1" hangingPunct="1">
              <a:lnSpc>
                <a:spcPct val="120000"/>
              </a:lnSpc>
              <a:spcAft>
                <a:spcPct val="10000"/>
              </a:spcAft>
            </a:pPr>
            <a:r>
              <a:rPr lang="zh-CN" altLang="en-US" sz="2400" dirty="0" smtClean="0">
                <a:solidFill>
                  <a:srgbClr val="FF0000"/>
                </a:solidFill>
              </a:rPr>
              <a:t>十六进制→二进制</a:t>
            </a:r>
            <a:r>
              <a:rPr lang="zh-CN" altLang="en-US" sz="2400" dirty="0" smtClean="0"/>
              <a:t>：将每位十六进制数展开为</a:t>
            </a:r>
            <a:r>
              <a:rPr lang="en-US" altLang="zh-CN" sz="2400" dirty="0" smtClean="0"/>
              <a:t>4</a:t>
            </a:r>
            <a:r>
              <a:rPr lang="zh-CN" altLang="en-US" sz="2400" dirty="0" smtClean="0"/>
              <a:t>位二进制数，整数的最高位</a:t>
            </a:r>
            <a:r>
              <a:rPr lang="en-US" altLang="zh-CN" sz="2400" dirty="0" smtClean="0"/>
              <a:t>0</a:t>
            </a:r>
            <a:r>
              <a:rPr lang="zh-CN" altLang="en-US" sz="2400" dirty="0" smtClean="0"/>
              <a:t>和小数的最低位</a:t>
            </a:r>
            <a:r>
              <a:rPr lang="en-US" altLang="zh-CN" sz="2400" dirty="0" smtClean="0"/>
              <a:t>0</a:t>
            </a:r>
            <a:r>
              <a:rPr lang="zh-CN" altLang="en-US" sz="2400" dirty="0" smtClean="0"/>
              <a:t>可以略去。</a:t>
            </a:r>
          </a:p>
          <a:p>
            <a:pPr eaLnBrk="1" hangingPunct="1">
              <a:lnSpc>
                <a:spcPct val="120000"/>
              </a:lnSpc>
              <a:spcAft>
                <a:spcPct val="10000"/>
              </a:spcAft>
            </a:pPr>
            <a:endParaRPr lang="zh-CN" altLang="en-US" sz="2400" dirty="0" smtClean="0"/>
          </a:p>
          <a:p>
            <a:pPr eaLnBrk="1" hangingPunct="1">
              <a:lnSpc>
                <a:spcPct val="120000"/>
              </a:lnSpc>
              <a:spcAft>
                <a:spcPct val="10000"/>
              </a:spcAft>
            </a:pPr>
            <a:r>
              <a:rPr lang="zh-CN" altLang="en-US" sz="2400" dirty="0" smtClean="0"/>
              <a:t>例：（</a:t>
            </a:r>
            <a:r>
              <a:rPr lang="en-US" altLang="zh-CN" sz="2400" dirty="0" smtClean="0"/>
              <a:t>765.23</a:t>
            </a:r>
            <a:r>
              <a:rPr lang="zh-CN" altLang="en-US" sz="2400" dirty="0" smtClean="0"/>
              <a:t>）</a:t>
            </a:r>
            <a:r>
              <a:rPr lang="en-US" altLang="zh-CN" sz="2400" baseline="-25000" dirty="0" smtClean="0"/>
              <a:t>8</a:t>
            </a:r>
            <a:r>
              <a:rPr lang="en-US" altLang="zh-CN" sz="2400" dirty="0" smtClean="0"/>
              <a:t>=</a:t>
            </a:r>
            <a:r>
              <a:rPr lang="zh-CN" altLang="en-US" sz="2400" dirty="0" smtClean="0"/>
              <a:t>（           </a:t>
            </a:r>
            <a:r>
              <a:rPr lang="en-US" altLang="zh-CN" sz="2400" dirty="0" smtClean="0"/>
              <a:t>?          </a:t>
            </a:r>
            <a:r>
              <a:rPr lang="zh-CN" altLang="en-US" sz="2400" dirty="0" smtClean="0"/>
              <a:t>）</a:t>
            </a:r>
            <a:r>
              <a:rPr lang="en-US" altLang="zh-CN" sz="2400" baseline="-25000" dirty="0" smtClean="0"/>
              <a:t>2</a:t>
            </a:r>
            <a:endParaRPr lang="en-US" altLang="zh-CN" sz="2400" dirty="0" smtClean="0"/>
          </a:p>
        </p:txBody>
      </p:sp>
      <p:sp>
        <p:nvSpPr>
          <p:cNvPr id="96260" name="Text Box 4"/>
          <p:cNvSpPr txBox="1">
            <a:spLocks noChangeArrowheads="1"/>
          </p:cNvSpPr>
          <p:nvPr/>
        </p:nvSpPr>
        <p:spPr bwMode="auto">
          <a:xfrm>
            <a:off x="4140200" y="3573463"/>
            <a:ext cx="3095625"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en-US" altLang="zh-CN" sz="2400" u="sng">
                <a:solidFill>
                  <a:srgbClr val="FF3399"/>
                </a:solidFill>
              </a:rPr>
              <a:t>111</a:t>
            </a:r>
            <a:r>
              <a:rPr kumimoji="1" lang="en-US" altLang="zh-CN" sz="2400">
                <a:solidFill>
                  <a:srgbClr val="FF3399"/>
                </a:solidFill>
              </a:rPr>
              <a:t> </a:t>
            </a:r>
            <a:r>
              <a:rPr kumimoji="1" lang="en-US" altLang="zh-CN" sz="2400" u="sng">
                <a:solidFill>
                  <a:srgbClr val="FF3399"/>
                </a:solidFill>
              </a:rPr>
              <a:t>110</a:t>
            </a:r>
            <a:r>
              <a:rPr kumimoji="1" lang="en-US" altLang="zh-CN" sz="2400">
                <a:solidFill>
                  <a:srgbClr val="FF3399"/>
                </a:solidFill>
              </a:rPr>
              <a:t> </a:t>
            </a:r>
            <a:r>
              <a:rPr kumimoji="1" lang="en-US" altLang="zh-CN" sz="2400" u="sng">
                <a:solidFill>
                  <a:srgbClr val="FF3399"/>
                </a:solidFill>
              </a:rPr>
              <a:t>101</a:t>
            </a:r>
            <a:r>
              <a:rPr kumimoji="1" lang="en-US" altLang="zh-CN" sz="2400">
                <a:solidFill>
                  <a:srgbClr val="FF3399"/>
                </a:solidFill>
              </a:rPr>
              <a:t>.</a:t>
            </a:r>
            <a:r>
              <a:rPr kumimoji="1" lang="en-US" altLang="zh-CN" sz="2400" u="sng">
                <a:solidFill>
                  <a:srgbClr val="FF3399"/>
                </a:solidFill>
              </a:rPr>
              <a:t>010</a:t>
            </a:r>
            <a:r>
              <a:rPr kumimoji="1" lang="en-US" altLang="zh-CN" sz="2400">
                <a:solidFill>
                  <a:srgbClr val="FF3399"/>
                </a:solidFill>
              </a:rPr>
              <a:t> </a:t>
            </a:r>
            <a:r>
              <a:rPr kumimoji="1" lang="en-US" altLang="zh-CN" sz="2400" u="sng">
                <a:solidFill>
                  <a:srgbClr val="FF3399"/>
                </a:solidFill>
              </a:rPr>
              <a:t>011</a:t>
            </a:r>
          </a:p>
        </p:txBody>
      </p:sp>
      <p:sp>
        <p:nvSpPr>
          <p:cNvPr id="96263" name="Rectangle 7"/>
          <p:cNvSpPr>
            <a:spLocks noChangeArrowheads="1"/>
          </p:cNvSpPr>
          <p:nvPr/>
        </p:nvSpPr>
        <p:spPr bwMode="gray">
          <a:xfrm>
            <a:off x="755650" y="4508500"/>
            <a:ext cx="792003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lnSpc>
                <a:spcPct val="120000"/>
              </a:lnSpc>
            </a:pPr>
            <a:r>
              <a:rPr lang="zh-CN" altLang="en-US" sz="2400">
                <a:latin typeface="Arial" panose="020B0604020202020204" pitchFamily="34" charset="0"/>
              </a:rPr>
              <a:t>例：（</a:t>
            </a:r>
            <a:r>
              <a:rPr lang="en-US" altLang="zh-CN" sz="2400">
                <a:latin typeface="Arial" panose="020B0604020202020204" pitchFamily="34" charset="0"/>
              </a:rPr>
              <a:t>765.23</a:t>
            </a:r>
            <a:r>
              <a:rPr lang="zh-CN" altLang="en-US" sz="2400">
                <a:latin typeface="Arial" panose="020B0604020202020204" pitchFamily="34" charset="0"/>
              </a:rPr>
              <a:t>）</a:t>
            </a:r>
            <a:r>
              <a:rPr lang="en-US" altLang="zh-CN" sz="2400" baseline="-25000">
                <a:latin typeface="Arial" panose="020B0604020202020204" pitchFamily="34" charset="0"/>
              </a:rPr>
              <a:t>16</a:t>
            </a:r>
            <a:r>
              <a:rPr lang="en-US" altLang="zh-CN" sz="2400">
                <a:latin typeface="Arial" panose="020B0604020202020204" pitchFamily="34" charset="0"/>
              </a:rPr>
              <a:t>= </a:t>
            </a:r>
            <a:r>
              <a:rPr lang="zh-CN" altLang="en-US" sz="2400">
                <a:latin typeface="Arial" panose="020B0604020202020204" pitchFamily="34" charset="0"/>
              </a:rPr>
              <a:t>（                             </a:t>
            </a:r>
            <a:r>
              <a:rPr lang="en-US" altLang="zh-CN" sz="2400">
                <a:latin typeface="Arial" panose="020B0604020202020204" pitchFamily="34" charset="0"/>
              </a:rPr>
              <a:t>?                </a:t>
            </a:r>
            <a:r>
              <a:rPr lang="zh-CN" altLang="en-US" sz="2400">
                <a:latin typeface="Arial" panose="020B0604020202020204" pitchFamily="34" charset="0"/>
              </a:rPr>
              <a:t>）</a:t>
            </a:r>
            <a:r>
              <a:rPr lang="en-US" altLang="zh-CN" sz="2400" baseline="-25000">
                <a:latin typeface="Arial" panose="020B0604020202020204" pitchFamily="34" charset="0"/>
              </a:rPr>
              <a:t>2</a:t>
            </a:r>
          </a:p>
        </p:txBody>
      </p:sp>
      <p:sp>
        <p:nvSpPr>
          <p:cNvPr id="96262" name="Text Box 6"/>
          <p:cNvSpPr txBox="1">
            <a:spLocks noChangeArrowheads="1"/>
          </p:cNvSpPr>
          <p:nvPr/>
        </p:nvSpPr>
        <p:spPr bwMode="auto">
          <a:xfrm>
            <a:off x="4211638" y="4508500"/>
            <a:ext cx="3887787"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en-US" altLang="zh-CN" sz="2400" u="sng">
                <a:solidFill>
                  <a:srgbClr val="FF3399"/>
                </a:solidFill>
              </a:rPr>
              <a:t>111</a:t>
            </a:r>
            <a:r>
              <a:rPr kumimoji="1" lang="en-US" altLang="zh-CN" sz="2400">
                <a:solidFill>
                  <a:srgbClr val="FF3399"/>
                </a:solidFill>
              </a:rPr>
              <a:t> </a:t>
            </a:r>
            <a:r>
              <a:rPr kumimoji="1" lang="en-US" altLang="zh-CN" sz="2400" u="sng">
                <a:solidFill>
                  <a:srgbClr val="FF3399"/>
                </a:solidFill>
              </a:rPr>
              <a:t>0110</a:t>
            </a:r>
            <a:r>
              <a:rPr kumimoji="1" lang="en-US" altLang="zh-CN" sz="2400">
                <a:solidFill>
                  <a:srgbClr val="FF3399"/>
                </a:solidFill>
              </a:rPr>
              <a:t> </a:t>
            </a:r>
            <a:r>
              <a:rPr kumimoji="1" lang="en-US" altLang="zh-CN" sz="2400" u="sng">
                <a:solidFill>
                  <a:srgbClr val="FF3399"/>
                </a:solidFill>
              </a:rPr>
              <a:t>0101</a:t>
            </a:r>
            <a:r>
              <a:rPr kumimoji="1" lang="en-US" altLang="zh-CN" sz="2400">
                <a:solidFill>
                  <a:srgbClr val="FF3399"/>
                </a:solidFill>
              </a:rPr>
              <a:t>.</a:t>
            </a:r>
            <a:r>
              <a:rPr kumimoji="1" lang="en-US" altLang="zh-CN" sz="2400" u="sng">
                <a:solidFill>
                  <a:srgbClr val="FF3399"/>
                </a:solidFill>
              </a:rPr>
              <a:t>0010</a:t>
            </a:r>
            <a:r>
              <a:rPr kumimoji="1" lang="en-US" altLang="zh-CN" sz="2400">
                <a:solidFill>
                  <a:srgbClr val="FF3399"/>
                </a:solidFill>
              </a:rPr>
              <a:t> </a:t>
            </a:r>
            <a:r>
              <a:rPr kumimoji="1" lang="en-US" altLang="zh-CN" sz="2400" u="sng">
                <a:solidFill>
                  <a:srgbClr val="FF3399"/>
                </a:solidFill>
              </a:rPr>
              <a:t>0011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96263"/>
                                        </p:tgtEl>
                                        <p:attrNameLst>
                                          <p:attrName>style.visibility</p:attrName>
                                        </p:attrNameLst>
                                      </p:cBhvr>
                                      <p:to>
                                        <p:strVal val="visible"/>
                                      </p:to>
                                    </p:set>
                                    <p:anim to="" calcmode="lin" valueType="num">
                                      <p:cBhvr>
                                        <p:cTn id="7" dur="1" fill="hold"/>
                                        <p:tgtEl>
                                          <p:spTgt spid="96263"/>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6260"/>
                                        </p:tgtEl>
                                        <p:attrNameLst>
                                          <p:attrName>style.visibility</p:attrName>
                                        </p:attrNameLst>
                                      </p:cBhvr>
                                      <p:to>
                                        <p:strVal val="visible"/>
                                      </p:to>
                                    </p:set>
                                    <p:animEffect transition="in" filter="blinds(horizontal)">
                                      <p:cBhvr>
                                        <p:cTn id="12" dur="500"/>
                                        <p:tgtEl>
                                          <p:spTgt spid="962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6262"/>
                                        </p:tgtEl>
                                        <p:attrNameLst>
                                          <p:attrName>style.visibility</p:attrName>
                                        </p:attrNameLst>
                                      </p:cBhvr>
                                      <p:to>
                                        <p:strVal val="visible"/>
                                      </p:to>
                                    </p:set>
                                    <p:anim calcmode="lin" valueType="num">
                                      <p:cBhvr additive="base">
                                        <p:cTn id="17" dur="500" fill="hold"/>
                                        <p:tgtEl>
                                          <p:spTgt spid="96262"/>
                                        </p:tgtEl>
                                        <p:attrNameLst>
                                          <p:attrName>ppt_x</p:attrName>
                                        </p:attrNameLst>
                                      </p:cBhvr>
                                      <p:tavLst>
                                        <p:tav tm="0">
                                          <p:val>
                                            <p:strVal val="#ppt_x"/>
                                          </p:val>
                                        </p:tav>
                                        <p:tav tm="100000">
                                          <p:val>
                                            <p:strVal val="#ppt_x"/>
                                          </p:val>
                                        </p:tav>
                                      </p:tavLst>
                                    </p:anim>
                                    <p:anim calcmode="lin" valueType="num">
                                      <p:cBhvr additive="base">
                                        <p:cTn id="18" dur="500" fill="hold"/>
                                        <p:tgtEl>
                                          <p:spTgt spid="962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animBg="1"/>
      <p:bldP spid="96263" grpId="0"/>
      <p:bldP spid="9626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4F0DB5BF-7508-4CB4-925C-FBF463C04A1B}"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19</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8435" name="Rectangle 2"/>
          <p:cNvSpPr>
            <a:spLocks noGrp="1" noChangeArrowheads="1"/>
          </p:cNvSpPr>
          <p:nvPr>
            <p:ph type="title"/>
          </p:nvPr>
        </p:nvSpPr>
        <p:spPr>
          <a:xfrm>
            <a:off x="971550" y="381000"/>
            <a:ext cx="8172450" cy="563563"/>
          </a:xfrm>
        </p:spPr>
        <p:txBody>
          <a:bodyPr/>
          <a:lstStyle/>
          <a:p>
            <a:pPr eaLnBrk="1" hangingPunct="1"/>
            <a:r>
              <a:rPr lang="zh-CN" altLang="en-US" sz="3000" smtClean="0"/>
              <a:t>思考</a:t>
            </a:r>
            <a:r>
              <a:rPr lang="en-US" altLang="zh-CN" sz="3000" smtClean="0"/>
              <a:t>2</a:t>
            </a:r>
            <a:r>
              <a:rPr lang="zh-CN" altLang="en-US" sz="3000" smtClean="0"/>
              <a:t>：计算机中为什么采用二进制表示数据？</a:t>
            </a:r>
          </a:p>
        </p:txBody>
      </p:sp>
      <p:sp>
        <p:nvSpPr>
          <p:cNvPr id="18436" name="Rectangle 3"/>
          <p:cNvSpPr>
            <a:spLocks noGrp="1" noChangeArrowheads="1"/>
          </p:cNvSpPr>
          <p:nvPr>
            <p:ph type="body" idx="1"/>
          </p:nvPr>
        </p:nvSpPr>
        <p:spPr>
          <a:xfrm>
            <a:off x="457200" y="1076325"/>
            <a:ext cx="7558088" cy="4797425"/>
          </a:xfrm>
        </p:spPr>
        <p:txBody>
          <a:bodyPr/>
          <a:lstStyle/>
          <a:p>
            <a:pPr eaLnBrk="1" hangingPunct="1">
              <a:lnSpc>
                <a:spcPct val="150000"/>
              </a:lnSpc>
            </a:pPr>
            <a:r>
              <a:rPr lang="en-US" altLang="zh-CN" smtClean="0"/>
              <a:t>① </a:t>
            </a:r>
            <a:r>
              <a:rPr lang="zh-CN" altLang="en-US" smtClean="0"/>
              <a:t>具有二值状态的物理器件容易实现。</a:t>
            </a:r>
          </a:p>
          <a:p>
            <a:pPr eaLnBrk="1" hangingPunct="1">
              <a:lnSpc>
                <a:spcPct val="150000"/>
              </a:lnSpc>
            </a:pPr>
            <a:r>
              <a:rPr lang="zh-CN" altLang="en-US" smtClean="0"/>
              <a:t>② 二进制数据的抗干扰性强，可靠性高。</a:t>
            </a:r>
          </a:p>
          <a:p>
            <a:pPr eaLnBrk="1" hangingPunct="1">
              <a:lnSpc>
                <a:spcPct val="150000"/>
              </a:lnSpc>
            </a:pPr>
            <a:r>
              <a:rPr lang="zh-CN" altLang="en-US" smtClean="0"/>
              <a:t>③ 二进制的运算规则简单，硬件实现容易。</a:t>
            </a:r>
          </a:p>
          <a:p>
            <a:pPr eaLnBrk="1" hangingPunct="1">
              <a:lnSpc>
                <a:spcPct val="150000"/>
              </a:lnSpc>
            </a:pPr>
            <a:r>
              <a:rPr lang="zh-CN" altLang="en-US" smtClean="0"/>
              <a:t>④ 具有逻辑特性，可代表</a:t>
            </a:r>
            <a:r>
              <a:rPr lang="zh-CN" altLang="en-US" smtClean="0">
                <a:latin typeface="Verdana" panose="020B0604030504040204" pitchFamily="34" charset="0"/>
              </a:rPr>
              <a:t>“</a:t>
            </a:r>
            <a:r>
              <a:rPr lang="zh-CN" altLang="en-US" smtClean="0"/>
              <a:t>真假</a:t>
            </a:r>
            <a:r>
              <a:rPr lang="zh-CN" altLang="en-US" smtClean="0">
                <a:latin typeface="Verdana" panose="020B0604030504040204" pitchFamily="34" charset="0"/>
              </a:rPr>
              <a:t>”</a:t>
            </a:r>
            <a:r>
              <a:rPr lang="zh-CN" altLang="en-US" smtClean="0"/>
              <a:t>、</a:t>
            </a:r>
            <a:r>
              <a:rPr lang="zh-CN" altLang="en-US" smtClean="0">
                <a:latin typeface="Verdana" panose="020B0604030504040204" pitchFamily="34" charset="0"/>
              </a:rPr>
              <a:t>“</a:t>
            </a:r>
            <a:r>
              <a:rPr lang="zh-CN" altLang="en-US" smtClean="0"/>
              <a:t>是非</a:t>
            </a:r>
            <a:r>
              <a:rPr lang="zh-CN" altLang="en-US" smtClean="0">
                <a:latin typeface="Verdana" panose="020B0604030504040204" pitchFamily="34" charset="0"/>
              </a:rPr>
              <a:t>”</a:t>
            </a:r>
            <a:r>
              <a:rPr lang="zh-CN" altLang="en-US" smtClean="0"/>
              <a:t>。</a:t>
            </a:r>
          </a:p>
        </p:txBody>
      </p:sp>
      <p:pic>
        <p:nvPicPr>
          <p:cNvPr id="97287" name="Picture 7"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643438" y="6323013"/>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97287"/>
                                        </p:tgtEl>
                                        <p:attrNameLst>
                                          <p:attrName>style.visibility</p:attrName>
                                        </p:attrNameLst>
                                      </p:cBhvr>
                                      <p:to>
                                        <p:strVal val="visible"/>
                                      </p:to>
                                    </p:set>
                                    <p:anim calcmode="lin" valueType="num">
                                      <p:cBhvr additive="base">
                                        <p:cTn id="7" dur="500" fill="hold"/>
                                        <p:tgtEl>
                                          <p:spTgt spid="97287"/>
                                        </p:tgtEl>
                                        <p:attrNameLst>
                                          <p:attrName>ppt_x</p:attrName>
                                        </p:attrNameLst>
                                      </p:cBhvr>
                                      <p:tavLst>
                                        <p:tav tm="0">
                                          <p:val>
                                            <p:strVal val="#ppt_x"/>
                                          </p:val>
                                        </p:tav>
                                        <p:tav tm="100000">
                                          <p:val>
                                            <p:strVal val="#ppt_x"/>
                                          </p:val>
                                        </p:tav>
                                      </p:tavLst>
                                    </p:anim>
                                    <p:anim calcmode="lin" valueType="num">
                                      <p:cBhvr additive="base">
                                        <p:cTn id="8" dur="500" fill="hold"/>
                                        <p:tgtEl>
                                          <p:spTgt spid="972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E5A4F891-2E4F-4587-86F8-5B7BF4327B87}"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2</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3075" name="Rectangle 2"/>
          <p:cNvSpPr>
            <a:spLocks noGrp="1" noChangeArrowheads="1"/>
          </p:cNvSpPr>
          <p:nvPr>
            <p:ph type="title"/>
          </p:nvPr>
        </p:nvSpPr>
        <p:spPr/>
        <p:txBody>
          <a:bodyPr/>
          <a:lstStyle/>
          <a:p>
            <a:pPr eaLnBrk="1" hangingPunct="1"/>
            <a:r>
              <a:rPr lang="zh-CN" altLang="en-US" smtClean="0"/>
              <a:t>第三章  信息编码与数据表示</a:t>
            </a:r>
          </a:p>
        </p:txBody>
      </p:sp>
      <p:grpSp>
        <p:nvGrpSpPr>
          <p:cNvPr id="40" name="组合 39"/>
          <p:cNvGrpSpPr/>
          <p:nvPr/>
        </p:nvGrpSpPr>
        <p:grpSpPr>
          <a:xfrm>
            <a:off x="2377290" y="2304325"/>
            <a:ext cx="1743718" cy="959872"/>
            <a:chOff x="2286668" y="246"/>
            <a:chExt cx="1743718" cy="959872"/>
          </a:xfrm>
          <a:scene3d>
            <a:camera prst="orthographicFront"/>
            <a:lightRig rig="threePt" dir="t">
              <a:rot lat="0" lon="0" rev="7500000"/>
            </a:lightRig>
          </a:scene3d>
        </p:grpSpPr>
        <p:sp>
          <p:nvSpPr>
            <p:cNvPr id="41" name="右箭头 40"/>
            <p:cNvSpPr/>
            <p:nvPr/>
          </p:nvSpPr>
          <p:spPr>
            <a:xfrm>
              <a:off x="2286668" y="246"/>
              <a:ext cx="1743718" cy="959872"/>
            </a:xfrm>
            <a:prstGeom prst="rightArrow">
              <a:avLst>
                <a:gd name="adj1" fmla="val 75000"/>
                <a:gd name="adj2" fmla="val 50000"/>
              </a:avLst>
            </a:prstGeom>
            <a:sp3d z="-152400" extrusionH="63500" prstMaterial="dkEdge">
              <a:bevelT w="144450" h="36350" prst="relaxedInset"/>
              <a:contourClr>
                <a:schemeClr val="bg1"/>
              </a:contourClr>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sp>
        <p:sp>
          <p:nvSpPr>
            <p:cNvPr id="42" name="右箭头 4"/>
            <p:cNvSpPr/>
            <p:nvPr/>
          </p:nvSpPr>
          <p:spPr>
            <a:xfrm>
              <a:off x="2286668" y="120230"/>
              <a:ext cx="1383766" cy="719904"/>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20320" rIns="20320" bIns="20320" numCol="1" spcCol="1270" anchor="ctr" anchorCtr="0">
              <a:noAutofit/>
            </a:bodyPr>
            <a:lstStyle/>
            <a:p>
              <a:pPr marL="0" lvl="1" algn="ctr" defTabSz="1422400">
                <a:lnSpc>
                  <a:spcPct val="90000"/>
                </a:lnSpc>
                <a:spcBef>
                  <a:spcPct val="0"/>
                </a:spcBef>
                <a:spcAft>
                  <a:spcPct val="15000"/>
                </a:spcAft>
              </a:pPr>
              <a:r>
                <a:rPr lang="zh-CN" altLang="en-US" sz="2800" kern="1200" dirty="0" smtClean="0">
                  <a:solidFill>
                    <a:srgbClr val="FF0000"/>
                  </a:solidFill>
                </a:rPr>
                <a:t>编码</a:t>
              </a:r>
              <a:endParaRPr lang="zh-CN" altLang="en-US" sz="2800" kern="1200" dirty="0">
                <a:solidFill>
                  <a:srgbClr val="FF0000"/>
                </a:solidFill>
              </a:endParaRPr>
            </a:p>
          </p:txBody>
        </p:sp>
      </p:grpSp>
      <p:sp>
        <p:nvSpPr>
          <p:cNvPr id="4" name="矩形 3"/>
          <p:cNvSpPr/>
          <p:nvPr/>
        </p:nvSpPr>
        <p:spPr>
          <a:xfrm>
            <a:off x="495681" y="2562272"/>
            <a:ext cx="1832553" cy="584775"/>
          </a:xfrm>
          <a:prstGeom prst="rect">
            <a:avLst/>
          </a:prstGeom>
        </p:spPr>
        <p:txBody>
          <a:bodyPr wrap="none">
            <a:spAutoFit/>
          </a:bodyPr>
          <a:lstStyle/>
          <a:p>
            <a:r>
              <a:rPr lang="zh-CN" altLang="en-US" sz="3200" dirty="0"/>
              <a:t>数值信息</a:t>
            </a:r>
          </a:p>
        </p:txBody>
      </p:sp>
      <p:sp>
        <p:nvSpPr>
          <p:cNvPr id="5" name="矩形 4"/>
          <p:cNvSpPr/>
          <p:nvPr/>
        </p:nvSpPr>
        <p:spPr>
          <a:xfrm>
            <a:off x="107504" y="3574522"/>
            <a:ext cx="2244525" cy="584775"/>
          </a:xfrm>
          <a:prstGeom prst="rect">
            <a:avLst/>
          </a:prstGeom>
        </p:spPr>
        <p:txBody>
          <a:bodyPr wrap="none">
            <a:spAutoFit/>
          </a:bodyPr>
          <a:lstStyle/>
          <a:p>
            <a:r>
              <a:rPr lang="zh-CN" altLang="en-US" sz="3200" dirty="0"/>
              <a:t>非数值信息</a:t>
            </a:r>
          </a:p>
        </p:txBody>
      </p:sp>
      <p:grpSp>
        <p:nvGrpSpPr>
          <p:cNvPr id="45" name="组合 44"/>
          <p:cNvGrpSpPr/>
          <p:nvPr/>
        </p:nvGrpSpPr>
        <p:grpSpPr>
          <a:xfrm>
            <a:off x="2377290" y="3574522"/>
            <a:ext cx="1743718" cy="959872"/>
            <a:chOff x="2286668" y="246"/>
            <a:chExt cx="1743718" cy="959872"/>
          </a:xfrm>
          <a:scene3d>
            <a:camera prst="orthographicFront"/>
            <a:lightRig rig="threePt" dir="t">
              <a:rot lat="0" lon="0" rev="7500000"/>
            </a:lightRig>
          </a:scene3d>
        </p:grpSpPr>
        <p:sp>
          <p:nvSpPr>
            <p:cNvPr id="46" name="右箭头 45"/>
            <p:cNvSpPr/>
            <p:nvPr/>
          </p:nvSpPr>
          <p:spPr>
            <a:xfrm>
              <a:off x="2286668" y="246"/>
              <a:ext cx="1743718" cy="959872"/>
            </a:xfrm>
            <a:prstGeom prst="rightArrow">
              <a:avLst>
                <a:gd name="adj1" fmla="val 75000"/>
                <a:gd name="adj2" fmla="val 50000"/>
              </a:avLst>
            </a:prstGeom>
            <a:sp3d z="-152400" extrusionH="63500" prstMaterial="dkEdge">
              <a:bevelT w="144450" h="36350" prst="relaxedInset"/>
              <a:contourClr>
                <a:schemeClr val="bg1"/>
              </a:contourClr>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sp>
        <p:sp>
          <p:nvSpPr>
            <p:cNvPr id="47" name="右箭头 4"/>
            <p:cNvSpPr/>
            <p:nvPr/>
          </p:nvSpPr>
          <p:spPr>
            <a:xfrm>
              <a:off x="2286668" y="120230"/>
              <a:ext cx="1383766" cy="719904"/>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20320" rIns="20320" bIns="20320" numCol="1" spcCol="1270" anchor="ctr" anchorCtr="0">
              <a:noAutofit/>
            </a:bodyPr>
            <a:lstStyle/>
            <a:p>
              <a:pPr marL="0" lvl="1" algn="ctr" defTabSz="1422400">
                <a:lnSpc>
                  <a:spcPct val="90000"/>
                </a:lnSpc>
                <a:spcBef>
                  <a:spcPct val="0"/>
                </a:spcBef>
                <a:spcAft>
                  <a:spcPct val="15000"/>
                </a:spcAft>
              </a:pPr>
              <a:r>
                <a:rPr lang="zh-CN" altLang="en-US" sz="2800" kern="1200" dirty="0" smtClean="0">
                  <a:solidFill>
                    <a:srgbClr val="FF0000"/>
                  </a:solidFill>
                </a:rPr>
                <a:t>编码</a:t>
              </a:r>
              <a:endParaRPr lang="zh-CN" altLang="en-US" sz="2800" kern="1200" dirty="0">
                <a:solidFill>
                  <a:srgbClr val="FF0000"/>
                </a:solidFill>
              </a:endParaRPr>
            </a:p>
          </p:txBody>
        </p:sp>
      </p:grpSp>
      <p:sp>
        <p:nvSpPr>
          <p:cNvPr id="6" name="圆角矩形 5"/>
          <p:cNvSpPr/>
          <p:nvPr/>
        </p:nvSpPr>
        <p:spPr bwMode="auto">
          <a:xfrm>
            <a:off x="4121008" y="1916832"/>
            <a:ext cx="1784674" cy="2952328"/>
          </a:xfrm>
          <a:prstGeom prst="roundRect">
            <a:avLst/>
          </a:prstGeom>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dirty="0" smtClean="0">
                <a:solidFill>
                  <a:schemeClr val="tx1"/>
                </a:solidFill>
                <a:latin typeface="Arial" charset="0"/>
                <a:ea typeface="黑体" pitchFamily="2" charset="-122"/>
              </a:rPr>
              <a:t>计</a:t>
            </a:r>
            <a:endParaRPr lang="en-US" altLang="zh-CN" dirty="0" smtClean="0">
              <a:solidFill>
                <a:schemeClr val="tx1"/>
              </a:solidFill>
              <a:latin typeface="Arial" charset="0"/>
              <a:ea typeface="黑体" pitchFamily="2" charset="-122"/>
            </a:endParaRPr>
          </a:p>
          <a:p>
            <a:pPr marL="0" marR="0" indent="0" algn="ctr" defTabSz="914400" rtl="0" eaLnBrk="0" fontAlgn="base" latinLnBrk="0" hangingPunct="0">
              <a:lnSpc>
                <a:spcPct val="100000"/>
              </a:lnSpc>
              <a:spcBef>
                <a:spcPct val="0"/>
              </a:spcBef>
              <a:spcAft>
                <a:spcPct val="0"/>
              </a:spcAft>
              <a:buClrTx/>
              <a:buSzTx/>
              <a:buFontTx/>
              <a:buNone/>
              <a:tabLst/>
            </a:pPr>
            <a:r>
              <a:rPr lang="zh-CN" altLang="en-US" dirty="0" smtClean="0">
                <a:solidFill>
                  <a:schemeClr val="tx1"/>
                </a:solidFill>
                <a:latin typeface="Arial" charset="0"/>
                <a:ea typeface="黑体" pitchFamily="2" charset="-122"/>
              </a:rPr>
              <a:t>算</a:t>
            </a:r>
            <a:endParaRPr lang="en-US" altLang="zh-CN" dirty="0" smtClean="0">
              <a:solidFill>
                <a:schemeClr val="tx1"/>
              </a:solidFill>
              <a:latin typeface="Arial" charset="0"/>
              <a:ea typeface="黑体" pitchFamily="2" charset="-122"/>
            </a:endParaRPr>
          </a:p>
          <a:p>
            <a:pPr marL="0" marR="0" indent="0" algn="ctr" defTabSz="914400" rtl="0" eaLnBrk="0" fontAlgn="base" latinLnBrk="0" hangingPunct="0">
              <a:lnSpc>
                <a:spcPct val="100000"/>
              </a:lnSpc>
              <a:spcBef>
                <a:spcPct val="0"/>
              </a:spcBef>
              <a:spcAft>
                <a:spcPct val="0"/>
              </a:spcAft>
              <a:buClrTx/>
              <a:buSzTx/>
              <a:buFontTx/>
              <a:buNone/>
              <a:tabLst/>
            </a:pPr>
            <a:r>
              <a:rPr lang="zh-CN" altLang="en-US" dirty="0" smtClean="0">
                <a:solidFill>
                  <a:schemeClr val="tx1"/>
                </a:solidFill>
                <a:latin typeface="Arial" charset="0"/>
                <a:ea typeface="黑体" pitchFamily="2" charset="-122"/>
              </a:rPr>
              <a:t>机</a:t>
            </a:r>
            <a:endParaRPr kumimoji="0" lang="zh-CN" altLang="en-US" sz="2400" b="1" i="0" u="none" strike="noStrike" cap="none" normalizeH="0" baseline="0" dirty="0" smtClean="0">
              <a:ln>
                <a:noFill/>
              </a:ln>
              <a:solidFill>
                <a:schemeClr val="tx1"/>
              </a:solidFill>
              <a:effectLst/>
              <a:latin typeface="Arial" charset="0"/>
              <a:ea typeface="黑体" pitchFamily="2" charset="-122"/>
            </a:endParaRPr>
          </a:p>
        </p:txBody>
      </p:sp>
      <p:sp>
        <p:nvSpPr>
          <p:cNvPr id="7" name="TextBox 6"/>
          <p:cNvSpPr txBox="1"/>
          <p:nvPr/>
        </p:nvSpPr>
        <p:spPr>
          <a:xfrm>
            <a:off x="4123988" y="2553428"/>
            <a:ext cx="673333" cy="461665"/>
          </a:xfrm>
          <a:prstGeom prst="rect">
            <a:avLst/>
          </a:prstGeom>
          <a:noFill/>
        </p:spPr>
        <p:txBody>
          <a:bodyPr wrap="square" rtlCol="0">
            <a:spAutoFit/>
          </a:bodyPr>
          <a:lstStyle/>
          <a:p>
            <a:r>
              <a:rPr lang="en-US" altLang="zh-CN" dirty="0" smtClean="0"/>
              <a:t>0/1</a:t>
            </a:r>
            <a:endParaRPr lang="zh-CN" altLang="en-US" dirty="0"/>
          </a:p>
        </p:txBody>
      </p:sp>
      <p:sp>
        <p:nvSpPr>
          <p:cNvPr id="50" name="TextBox 49"/>
          <p:cNvSpPr txBox="1"/>
          <p:nvPr/>
        </p:nvSpPr>
        <p:spPr>
          <a:xfrm>
            <a:off x="4123988" y="3823625"/>
            <a:ext cx="673333" cy="461665"/>
          </a:xfrm>
          <a:prstGeom prst="rect">
            <a:avLst/>
          </a:prstGeom>
          <a:noFill/>
        </p:spPr>
        <p:txBody>
          <a:bodyPr wrap="square" rtlCol="0">
            <a:spAutoFit/>
          </a:bodyPr>
          <a:lstStyle/>
          <a:p>
            <a:r>
              <a:rPr lang="en-US" altLang="zh-CN" dirty="0" smtClean="0"/>
              <a:t>0/1</a:t>
            </a:r>
            <a:endParaRPr lang="zh-CN" altLang="en-US" dirty="0"/>
          </a:p>
        </p:txBody>
      </p:sp>
      <p:grpSp>
        <p:nvGrpSpPr>
          <p:cNvPr id="51" name="组合 50"/>
          <p:cNvGrpSpPr/>
          <p:nvPr/>
        </p:nvGrpSpPr>
        <p:grpSpPr>
          <a:xfrm>
            <a:off x="5905682" y="2374723"/>
            <a:ext cx="1743718" cy="959872"/>
            <a:chOff x="2286668" y="246"/>
            <a:chExt cx="1743718" cy="959872"/>
          </a:xfrm>
          <a:scene3d>
            <a:camera prst="orthographicFront"/>
            <a:lightRig rig="threePt" dir="t">
              <a:rot lat="0" lon="0" rev="7500000"/>
            </a:lightRig>
          </a:scene3d>
        </p:grpSpPr>
        <p:sp>
          <p:nvSpPr>
            <p:cNvPr id="52" name="右箭头 51"/>
            <p:cNvSpPr/>
            <p:nvPr/>
          </p:nvSpPr>
          <p:spPr>
            <a:xfrm>
              <a:off x="2286668" y="246"/>
              <a:ext cx="1743718" cy="959872"/>
            </a:xfrm>
            <a:prstGeom prst="rightArrow">
              <a:avLst>
                <a:gd name="adj1" fmla="val 75000"/>
                <a:gd name="adj2" fmla="val 50000"/>
              </a:avLst>
            </a:prstGeom>
            <a:sp3d z="-152400" extrusionH="63500" prstMaterial="dkEdge">
              <a:bevelT w="144450" h="36350" prst="relaxedInset"/>
              <a:contourClr>
                <a:schemeClr val="bg1"/>
              </a:contourClr>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sp>
        <p:sp>
          <p:nvSpPr>
            <p:cNvPr id="53" name="右箭头 4"/>
            <p:cNvSpPr/>
            <p:nvPr/>
          </p:nvSpPr>
          <p:spPr>
            <a:xfrm>
              <a:off x="2286668" y="120230"/>
              <a:ext cx="1383766" cy="719904"/>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20320" rIns="20320" bIns="20320" numCol="1" spcCol="1270" anchor="ctr" anchorCtr="0">
              <a:noAutofit/>
            </a:bodyPr>
            <a:lstStyle/>
            <a:p>
              <a:pPr marL="0" lvl="1" algn="ctr" defTabSz="1422400">
                <a:lnSpc>
                  <a:spcPct val="90000"/>
                </a:lnSpc>
                <a:spcBef>
                  <a:spcPct val="0"/>
                </a:spcBef>
                <a:spcAft>
                  <a:spcPct val="15000"/>
                </a:spcAft>
              </a:pPr>
              <a:r>
                <a:rPr lang="zh-CN" altLang="en-US" sz="2800" dirty="0" smtClean="0">
                  <a:solidFill>
                    <a:srgbClr val="FF0000"/>
                  </a:solidFill>
                </a:rPr>
                <a:t>译码</a:t>
              </a:r>
              <a:endParaRPr lang="zh-CN" altLang="en-US" sz="2800" kern="1200" dirty="0">
                <a:solidFill>
                  <a:srgbClr val="FF0000"/>
                </a:solidFill>
              </a:endParaRPr>
            </a:p>
          </p:txBody>
        </p:sp>
      </p:grpSp>
      <p:grpSp>
        <p:nvGrpSpPr>
          <p:cNvPr id="54" name="组合 53"/>
          <p:cNvGrpSpPr/>
          <p:nvPr/>
        </p:nvGrpSpPr>
        <p:grpSpPr>
          <a:xfrm>
            <a:off x="5921942" y="3574522"/>
            <a:ext cx="1743718" cy="959872"/>
            <a:chOff x="2286668" y="246"/>
            <a:chExt cx="1743718" cy="959872"/>
          </a:xfrm>
          <a:scene3d>
            <a:camera prst="orthographicFront"/>
            <a:lightRig rig="threePt" dir="t">
              <a:rot lat="0" lon="0" rev="7500000"/>
            </a:lightRig>
          </a:scene3d>
        </p:grpSpPr>
        <p:sp>
          <p:nvSpPr>
            <p:cNvPr id="55" name="右箭头 54"/>
            <p:cNvSpPr/>
            <p:nvPr/>
          </p:nvSpPr>
          <p:spPr>
            <a:xfrm>
              <a:off x="2286668" y="246"/>
              <a:ext cx="1743718" cy="959872"/>
            </a:xfrm>
            <a:prstGeom prst="rightArrow">
              <a:avLst>
                <a:gd name="adj1" fmla="val 75000"/>
                <a:gd name="adj2" fmla="val 50000"/>
              </a:avLst>
            </a:prstGeom>
            <a:sp3d z="-152400" extrusionH="63500" prstMaterial="dkEdge">
              <a:bevelT w="144450" h="36350" prst="relaxedInset"/>
              <a:contourClr>
                <a:schemeClr val="bg1"/>
              </a:contourClr>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sp>
        <p:sp>
          <p:nvSpPr>
            <p:cNvPr id="56" name="右箭头 4"/>
            <p:cNvSpPr/>
            <p:nvPr/>
          </p:nvSpPr>
          <p:spPr>
            <a:xfrm>
              <a:off x="2286668" y="120230"/>
              <a:ext cx="1383766" cy="719904"/>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20320" rIns="20320" bIns="20320" numCol="1" spcCol="1270" anchor="ctr" anchorCtr="0">
              <a:noAutofit/>
            </a:bodyPr>
            <a:lstStyle/>
            <a:p>
              <a:pPr marL="0" lvl="1" algn="ctr" defTabSz="1422400">
                <a:lnSpc>
                  <a:spcPct val="90000"/>
                </a:lnSpc>
                <a:spcBef>
                  <a:spcPct val="0"/>
                </a:spcBef>
                <a:spcAft>
                  <a:spcPct val="15000"/>
                </a:spcAft>
              </a:pPr>
              <a:r>
                <a:rPr lang="zh-CN" altLang="en-US" sz="2800" dirty="0" smtClean="0">
                  <a:solidFill>
                    <a:srgbClr val="FF0000"/>
                  </a:solidFill>
                </a:rPr>
                <a:t>译码</a:t>
              </a:r>
              <a:endParaRPr lang="zh-CN" altLang="en-US" sz="2800" kern="1200" dirty="0">
                <a:solidFill>
                  <a:srgbClr val="FF0000"/>
                </a:solidFill>
              </a:endParaRPr>
            </a:p>
          </p:txBody>
        </p:sp>
      </p:grpSp>
    </p:spTree>
    <p:extLst>
      <p:ext uri="{BB962C8B-B14F-4D97-AF65-F5344CB8AC3E}">
        <p14:creationId xmlns:p14="http://schemas.microsoft.com/office/powerpoint/2010/main" val="7089814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87A2AF8A-977D-42E8-97D6-145866F34ADA}"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20</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19459" name="Rectangle 2"/>
          <p:cNvSpPr>
            <a:spLocks noGrp="1" noChangeArrowheads="1"/>
          </p:cNvSpPr>
          <p:nvPr>
            <p:ph type="title"/>
          </p:nvPr>
        </p:nvSpPr>
        <p:spPr/>
        <p:txBody>
          <a:bodyPr/>
          <a:lstStyle/>
          <a:p>
            <a:pPr eaLnBrk="1" hangingPunct="1"/>
            <a:r>
              <a:rPr lang="zh-CN" altLang="en-US" smtClean="0"/>
              <a:t>三、十进制数的编码</a:t>
            </a:r>
          </a:p>
        </p:txBody>
      </p:sp>
      <p:sp>
        <p:nvSpPr>
          <p:cNvPr id="19460" name="Rectangle 3"/>
          <p:cNvSpPr>
            <a:spLocks noGrp="1" noChangeArrowheads="1"/>
          </p:cNvSpPr>
          <p:nvPr>
            <p:ph type="body" idx="1"/>
          </p:nvPr>
        </p:nvSpPr>
        <p:spPr>
          <a:xfrm>
            <a:off x="457200" y="1076325"/>
            <a:ext cx="7643813" cy="5248275"/>
          </a:xfrm>
          <a:noFill/>
        </p:spPr>
        <p:txBody>
          <a:bodyPr/>
          <a:lstStyle/>
          <a:p>
            <a:pPr marL="449263" indent="-449263" eaLnBrk="1" hangingPunct="1">
              <a:lnSpc>
                <a:spcPct val="130000"/>
              </a:lnSpc>
            </a:pPr>
            <a:r>
              <a:rPr lang="zh-CN" altLang="en-US" smtClean="0"/>
              <a:t>提出的问题：如何在计算机内使用二进制来表示十进制数据？ </a:t>
            </a:r>
          </a:p>
          <a:p>
            <a:pPr marL="449263" indent="-449263" eaLnBrk="1" hangingPunct="1">
              <a:lnSpc>
                <a:spcPct val="130000"/>
              </a:lnSpc>
            </a:pPr>
            <a:r>
              <a:rPr lang="en-US" altLang="zh-CN" smtClean="0">
                <a:hlinkClick r:id="rId2" action="ppaction://hlinksldjump"/>
              </a:rPr>
              <a:t>1</a:t>
            </a:r>
            <a:r>
              <a:rPr lang="zh-CN" altLang="en-US" smtClean="0">
                <a:hlinkClick r:id="rId2" action="ppaction://hlinksldjump"/>
              </a:rPr>
              <a:t>、二－十进制码（</a:t>
            </a:r>
            <a:r>
              <a:rPr lang="en-US" altLang="zh-CN" smtClean="0">
                <a:hlinkClick r:id="rId2" action="ppaction://hlinksldjump"/>
              </a:rPr>
              <a:t>BCD</a:t>
            </a:r>
            <a:r>
              <a:rPr lang="zh-CN" altLang="en-US" smtClean="0">
                <a:hlinkClick r:id="rId2" action="ppaction://hlinksldjump"/>
              </a:rPr>
              <a:t>码）</a:t>
            </a:r>
            <a:endParaRPr lang="zh-CN" altLang="en-US" smtClean="0"/>
          </a:p>
          <a:p>
            <a:pPr marL="449263" indent="-449263" eaLnBrk="1" hangingPunct="1">
              <a:lnSpc>
                <a:spcPct val="130000"/>
              </a:lnSpc>
            </a:pPr>
            <a:r>
              <a:rPr lang="en-US" altLang="zh-CN" smtClean="0">
                <a:hlinkClick r:id="rId3" action="ppaction://hlinksldjump"/>
              </a:rPr>
              <a:t>2</a:t>
            </a:r>
            <a:r>
              <a:rPr lang="zh-CN" altLang="en-US" smtClean="0">
                <a:hlinkClick r:id="rId3" action="ppaction://hlinksldjump"/>
              </a:rPr>
              <a:t>、十进制数串的表示方法 </a:t>
            </a:r>
            <a:endParaRPr lang="zh-CN" altLang="en-US" smtClean="0"/>
          </a:p>
        </p:txBody>
      </p:sp>
      <p:pic>
        <p:nvPicPr>
          <p:cNvPr id="128004" name="Picture 4" descr="back11">
            <a:hlinkClick r:id="rId4" action="ppaction://hlinksldjump"/>
          </p:cNvPr>
          <p:cNvPicPr>
            <a:picLocks noChangeAspect="1" noChangeArrowheads="1"/>
          </p:cNvPicPr>
          <p:nvPr/>
        </p:nvPicPr>
        <p:blipFill>
          <a:blip r:embed="rId5">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572000" y="6165850"/>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128004"/>
                                        </p:tgtEl>
                                        <p:attrNameLst>
                                          <p:attrName>style.visibility</p:attrName>
                                        </p:attrNameLst>
                                      </p:cBhvr>
                                      <p:to>
                                        <p:strVal val="visible"/>
                                      </p:to>
                                    </p:set>
                                    <p:anim calcmode="lin" valueType="num">
                                      <p:cBhvr additive="base">
                                        <p:cTn id="7" dur="500" fill="hold"/>
                                        <p:tgtEl>
                                          <p:spTgt spid="128004"/>
                                        </p:tgtEl>
                                        <p:attrNameLst>
                                          <p:attrName>ppt_x</p:attrName>
                                        </p:attrNameLst>
                                      </p:cBhvr>
                                      <p:tavLst>
                                        <p:tav tm="0">
                                          <p:val>
                                            <p:strVal val="#ppt_x"/>
                                          </p:val>
                                        </p:tav>
                                        <p:tav tm="100000">
                                          <p:val>
                                            <p:strVal val="#ppt_x"/>
                                          </p:val>
                                        </p:tav>
                                      </p:tavLst>
                                    </p:anim>
                                    <p:anim calcmode="lin" valueType="num">
                                      <p:cBhvr additive="base">
                                        <p:cTn id="8" dur="500" fill="hold"/>
                                        <p:tgtEl>
                                          <p:spTgt spid="1280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AF642F52-1259-40C6-B19E-D1617C74945F}"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21</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20483" name="Rectangle 2"/>
          <p:cNvSpPr>
            <a:spLocks noGrp="1" noChangeArrowheads="1"/>
          </p:cNvSpPr>
          <p:nvPr>
            <p:ph type="title"/>
          </p:nvPr>
        </p:nvSpPr>
        <p:spPr/>
        <p:txBody>
          <a:bodyPr/>
          <a:lstStyle/>
          <a:p>
            <a:pPr eaLnBrk="1" hangingPunct="1"/>
            <a:r>
              <a:rPr lang="en-US" altLang="zh-CN" smtClean="0"/>
              <a:t>1</a:t>
            </a:r>
            <a:r>
              <a:rPr lang="zh-CN" altLang="en-US" smtClean="0"/>
              <a:t>、二－十进制码（</a:t>
            </a:r>
            <a:r>
              <a:rPr lang="en-US" altLang="zh-CN" smtClean="0"/>
              <a:t>BCD</a:t>
            </a:r>
            <a:r>
              <a:rPr lang="zh-CN" altLang="en-US" smtClean="0"/>
              <a:t>码）</a:t>
            </a:r>
          </a:p>
        </p:txBody>
      </p:sp>
      <p:sp>
        <p:nvSpPr>
          <p:cNvPr id="20484" name="Rectangle 3"/>
          <p:cNvSpPr>
            <a:spLocks noGrp="1" noChangeArrowheads="1"/>
          </p:cNvSpPr>
          <p:nvPr>
            <p:ph type="body" idx="1"/>
          </p:nvPr>
        </p:nvSpPr>
        <p:spPr>
          <a:xfrm>
            <a:off x="533400" y="1125538"/>
            <a:ext cx="7567613" cy="4895850"/>
          </a:xfrm>
        </p:spPr>
        <p:txBody>
          <a:bodyPr/>
          <a:lstStyle/>
          <a:p>
            <a:pPr eaLnBrk="1" hangingPunct="1">
              <a:lnSpc>
                <a:spcPct val="110000"/>
              </a:lnSpc>
              <a:spcBef>
                <a:spcPct val="0"/>
              </a:spcBef>
              <a:spcAft>
                <a:spcPct val="20000"/>
              </a:spcAft>
            </a:pPr>
            <a:r>
              <a:rPr lang="en-US" altLang="zh-CN" sz="2400" smtClean="0"/>
              <a:t>BCD</a:t>
            </a:r>
            <a:r>
              <a:rPr lang="zh-CN" altLang="en-US" sz="2400" smtClean="0"/>
              <a:t>（</a:t>
            </a:r>
            <a:r>
              <a:rPr lang="en-US" altLang="zh-CN" sz="2400" smtClean="0"/>
              <a:t>Binary Coded Decimal</a:t>
            </a:r>
            <a:r>
              <a:rPr lang="zh-CN" altLang="en-US" sz="2400" smtClean="0"/>
              <a:t>）码：使用二进制来编码十进制数字</a:t>
            </a:r>
            <a:r>
              <a:rPr lang="en-US" altLang="zh-CN" sz="2400" smtClean="0"/>
              <a:t>0</a:t>
            </a:r>
            <a:r>
              <a:rPr lang="zh-CN" altLang="en-US" sz="2400" smtClean="0"/>
              <a:t>～</a:t>
            </a:r>
            <a:r>
              <a:rPr lang="en-US" altLang="zh-CN" sz="2400" smtClean="0"/>
              <a:t>9</a:t>
            </a:r>
            <a:r>
              <a:rPr lang="zh-CN" altLang="en-US" sz="2400" smtClean="0"/>
              <a:t>。</a:t>
            </a:r>
          </a:p>
          <a:p>
            <a:pPr eaLnBrk="1" hangingPunct="1">
              <a:lnSpc>
                <a:spcPct val="110000"/>
              </a:lnSpc>
              <a:spcBef>
                <a:spcPct val="0"/>
              </a:spcBef>
              <a:spcAft>
                <a:spcPct val="20000"/>
              </a:spcAft>
            </a:pPr>
            <a:r>
              <a:rPr lang="zh-CN" altLang="en-US" sz="2400" smtClean="0">
                <a:solidFill>
                  <a:srgbClr val="CC0000"/>
                </a:solidFill>
              </a:rPr>
              <a:t>编码方法：</a:t>
            </a:r>
            <a:r>
              <a:rPr lang="zh-CN" altLang="en-US" sz="2400" smtClean="0"/>
              <a:t>一般使用</a:t>
            </a:r>
            <a:r>
              <a:rPr lang="en-US" altLang="zh-CN" sz="2400" smtClean="0"/>
              <a:t>4</a:t>
            </a:r>
            <a:r>
              <a:rPr lang="zh-CN" altLang="en-US" sz="2400" smtClean="0"/>
              <a:t>位二进制编码来表示</a:t>
            </a:r>
            <a:r>
              <a:rPr lang="en-US" altLang="zh-CN" sz="2400" smtClean="0"/>
              <a:t>1</a:t>
            </a:r>
            <a:r>
              <a:rPr lang="zh-CN" altLang="en-US" sz="2400" smtClean="0"/>
              <a:t>位十进制数字，在</a:t>
            </a:r>
            <a:r>
              <a:rPr lang="en-US" altLang="zh-CN" sz="2400" smtClean="0"/>
              <a:t>16</a:t>
            </a:r>
            <a:r>
              <a:rPr lang="zh-CN" altLang="en-US" sz="2400" smtClean="0"/>
              <a:t>个编码中选用</a:t>
            </a:r>
            <a:r>
              <a:rPr lang="en-US" altLang="zh-CN" sz="2400" smtClean="0"/>
              <a:t>10</a:t>
            </a:r>
            <a:r>
              <a:rPr lang="zh-CN" altLang="en-US" sz="2400" smtClean="0"/>
              <a:t>个来表示数字</a:t>
            </a:r>
            <a:r>
              <a:rPr lang="en-US" altLang="zh-CN" sz="2400" smtClean="0"/>
              <a:t>0</a:t>
            </a:r>
            <a:r>
              <a:rPr lang="zh-CN" altLang="en-US" sz="2400" smtClean="0"/>
              <a:t>～</a:t>
            </a:r>
            <a:r>
              <a:rPr lang="en-US" altLang="zh-CN" sz="2400" smtClean="0"/>
              <a:t>9</a:t>
            </a:r>
            <a:r>
              <a:rPr lang="zh-CN" altLang="en-US" sz="2400" smtClean="0"/>
              <a:t>。</a:t>
            </a:r>
            <a:r>
              <a:rPr lang="zh-CN" altLang="en-US" sz="2400" smtClean="0">
                <a:solidFill>
                  <a:srgbClr val="006600"/>
                </a:solidFill>
              </a:rPr>
              <a:t>不同的选择构成不同的</a:t>
            </a:r>
            <a:r>
              <a:rPr lang="en-US" altLang="zh-CN" sz="2400" smtClean="0">
                <a:solidFill>
                  <a:srgbClr val="006600"/>
                </a:solidFill>
              </a:rPr>
              <a:t>BCD</a:t>
            </a:r>
            <a:r>
              <a:rPr lang="zh-CN" altLang="en-US" sz="2400" smtClean="0">
                <a:solidFill>
                  <a:srgbClr val="006600"/>
                </a:solidFill>
              </a:rPr>
              <a:t>码</a:t>
            </a:r>
            <a:r>
              <a:rPr lang="zh-CN" altLang="en-US" sz="2400" smtClean="0"/>
              <a:t>。</a:t>
            </a:r>
          </a:p>
          <a:p>
            <a:pPr eaLnBrk="1" hangingPunct="1">
              <a:lnSpc>
                <a:spcPct val="110000"/>
              </a:lnSpc>
              <a:spcBef>
                <a:spcPct val="0"/>
              </a:spcBef>
              <a:spcAft>
                <a:spcPct val="20000"/>
              </a:spcAft>
            </a:pPr>
            <a:r>
              <a:rPr lang="zh-CN" altLang="en-US" sz="2400" smtClean="0">
                <a:solidFill>
                  <a:srgbClr val="CC0000"/>
                </a:solidFill>
              </a:rPr>
              <a:t>分类：</a:t>
            </a:r>
          </a:p>
          <a:p>
            <a:pPr lvl="1" eaLnBrk="1" hangingPunct="1">
              <a:lnSpc>
                <a:spcPct val="110000"/>
              </a:lnSpc>
              <a:spcBef>
                <a:spcPct val="0"/>
              </a:spcBef>
              <a:spcAft>
                <a:spcPct val="20000"/>
              </a:spcAft>
            </a:pPr>
            <a:r>
              <a:rPr lang="zh-CN" altLang="en-US" smtClean="0">
                <a:solidFill>
                  <a:srgbClr val="006600"/>
                </a:solidFill>
              </a:rPr>
              <a:t>有权码：</a:t>
            </a:r>
            <a:r>
              <a:rPr lang="zh-CN" altLang="en-US" smtClean="0"/>
              <a:t>编码的每一位都有固定的权值，加权求和的值即是表示的十进制数字。如</a:t>
            </a:r>
            <a:r>
              <a:rPr lang="en-US" altLang="zh-CN" smtClean="0"/>
              <a:t>8421</a:t>
            </a:r>
            <a:r>
              <a:rPr lang="zh-CN" altLang="en-US" smtClean="0"/>
              <a:t>码、</a:t>
            </a:r>
            <a:r>
              <a:rPr lang="en-US" altLang="zh-CN" smtClean="0"/>
              <a:t>2421</a:t>
            </a:r>
            <a:r>
              <a:rPr lang="zh-CN" altLang="en-US" smtClean="0"/>
              <a:t>码、</a:t>
            </a:r>
            <a:r>
              <a:rPr lang="en-US" altLang="zh-CN" smtClean="0"/>
              <a:t>5211</a:t>
            </a:r>
            <a:r>
              <a:rPr lang="zh-CN" altLang="en-US" smtClean="0"/>
              <a:t>码、</a:t>
            </a:r>
            <a:r>
              <a:rPr lang="en-US" altLang="zh-CN" smtClean="0"/>
              <a:t>4311</a:t>
            </a:r>
            <a:r>
              <a:rPr lang="zh-CN" altLang="en-US" smtClean="0"/>
              <a:t>码、</a:t>
            </a:r>
            <a:r>
              <a:rPr lang="en-US" altLang="zh-CN" smtClean="0"/>
              <a:t>84 -2-1</a:t>
            </a:r>
            <a:r>
              <a:rPr lang="zh-CN" altLang="en-US" smtClean="0"/>
              <a:t>码等。</a:t>
            </a:r>
          </a:p>
          <a:p>
            <a:pPr lvl="1" eaLnBrk="1" hangingPunct="1">
              <a:lnSpc>
                <a:spcPct val="110000"/>
              </a:lnSpc>
              <a:spcBef>
                <a:spcPct val="0"/>
              </a:spcBef>
              <a:spcAft>
                <a:spcPct val="20000"/>
              </a:spcAft>
            </a:pPr>
            <a:r>
              <a:rPr lang="zh-CN" altLang="en-US" smtClean="0">
                <a:solidFill>
                  <a:srgbClr val="006600"/>
                </a:solidFill>
              </a:rPr>
              <a:t>无权码：</a:t>
            </a:r>
            <a:r>
              <a:rPr lang="zh-CN" altLang="en-US" smtClean="0"/>
              <a:t>编码的每一位并没有固定的权，主要包括格雷码、余</a:t>
            </a:r>
            <a:r>
              <a:rPr lang="en-US" altLang="zh-CN" smtClean="0"/>
              <a:t>3</a:t>
            </a:r>
            <a:r>
              <a:rPr lang="zh-CN" altLang="en-US" smtClean="0"/>
              <a:t>码等。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8B2FBF2C-8B99-4CB1-B283-2E2A4CDF2ED1}"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22</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21507" name="Rectangle 2"/>
          <p:cNvSpPr>
            <a:spLocks noGrp="1" noChangeArrowheads="1"/>
          </p:cNvSpPr>
          <p:nvPr>
            <p:ph type="title"/>
          </p:nvPr>
        </p:nvSpPr>
        <p:spPr/>
        <p:txBody>
          <a:bodyPr/>
          <a:lstStyle/>
          <a:p>
            <a:pPr eaLnBrk="1" hangingPunct="1"/>
            <a:r>
              <a:rPr lang="en-US" altLang="zh-CN" smtClean="0"/>
              <a:t>1</a:t>
            </a:r>
            <a:r>
              <a:rPr lang="zh-CN" altLang="en-US" smtClean="0"/>
              <a:t>、二－十进制码（</a:t>
            </a:r>
            <a:r>
              <a:rPr lang="en-US" altLang="zh-CN" smtClean="0"/>
              <a:t>BCD</a:t>
            </a:r>
            <a:r>
              <a:rPr lang="zh-CN" altLang="en-US" smtClean="0"/>
              <a:t>码）</a:t>
            </a:r>
          </a:p>
        </p:txBody>
      </p:sp>
      <p:graphicFrame>
        <p:nvGraphicFramePr>
          <p:cNvPr id="133766" name="Group 646"/>
          <p:cNvGraphicFramePr>
            <a:graphicFrameLocks noGrp="1"/>
          </p:cNvGraphicFramePr>
          <p:nvPr>
            <p:ph idx="1"/>
          </p:nvPr>
        </p:nvGraphicFramePr>
        <p:xfrm>
          <a:off x="250825" y="1196975"/>
          <a:ext cx="8642350" cy="5097460"/>
        </p:xfrm>
        <a:graphic>
          <a:graphicData uri="http://schemas.openxmlformats.org/drawingml/2006/table">
            <a:tbl>
              <a:tblPr/>
              <a:tblGrid>
                <a:gridCol w="1296988"/>
                <a:gridCol w="1008062"/>
                <a:gridCol w="1014413"/>
                <a:gridCol w="1003300"/>
                <a:gridCol w="1001712"/>
                <a:gridCol w="1389063"/>
                <a:gridCol w="1001712"/>
                <a:gridCol w="927100"/>
              </a:tblGrid>
              <a:tr h="503300">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82550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233488" indent="-228600">
                        <a:spcBef>
                          <a:spcPct val="20000"/>
                        </a:spcBef>
                        <a:buClr>
                          <a:schemeClr val="tx1"/>
                        </a:buClr>
                        <a:defRPr sz="2000" b="1">
                          <a:solidFill>
                            <a:schemeClr val="tx1"/>
                          </a:solidFill>
                          <a:latin typeface="黑体" pitchFamily="2" charset="-122"/>
                          <a:ea typeface="黑体" pitchFamily="2" charset="-122"/>
                        </a:defRPr>
                      </a:lvl3pPr>
                      <a:lvl4pPr marL="1641475"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十进制数</a:t>
                      </a:r>
                      <a:endParaRPr kumimoji="0" lang="zh-CN" altLang="en-US" sz="2400" b="1" i="0" u="none" strike="noStrike" cap="none" normalizeH="0" baseline="0" dirty="0" smtClean="0">
                        <a:ln>
                          <a:noFill/>
                        </a:ln>
                        <a:solidFill>
                          <a:schemeClr val="tx1"/>
                        </a:solidFill>
                        <a:effectLst/>
                        <a:latin typeface="黑体" pitchFamily="2" charset="-122"/>
                        <a:ea typeface="黑体" pitchFamily="2" charset="-122"/>
                      </a:endParaRPr>
                    </a:p>
                  </a:txBody>
                  <a:tcPr marL="18000" marR="18000" marT="46806" marB="46806"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82550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233488" indent="-228600">
                        <a:spcBef>
                          <a:spcPct val="20000"/>
                        </a:spcBef>
                        <a:buClr>
                          <a:schemeClr val="tx1"/>
                        </a:buClr>
                        <a:defRPr sz="2000" b="1">
                          <a:solidFill>
                            <a:schemeClr val="tx1"/>
                          </a:solidFill>
                          <a:latin typeface="黑体" pitchFamily="2" charset="-122"/>
                          <a:ea typeface="黑体" pitchFamily="2" charset="-122"/>
                        </a:defRPr>
                      </a:lvl3pPr>
                      <a:lvl4pPr marL="1641475"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8421</a:t>
                      </a:r>
                      <a:r>
                        <a:rPr kumimoji="0" lang="zh-CN" altLang="en-US"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码</a:t>
                      </a:r>
                      <a:endParaRPr kumimoji="0" lang="zh-CN" altLang="en-US" sz="2400" b="1" i="0" u="none" strike="noStrike" cap="none" normalizeH="0" baseline="0" smtClean="0">
                        <a:ln>
                          <a:noFill/>
                        </a:ln>
                        <a:solidFill>
                          <a:srgbClr val="000000"/>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2421</a:t>
                      </a:r>
                      <a:r>
                        <a:rPr kumimoji="0" lang="zh-CN" altLang="en-US"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码</a:t>
                      </a:r>
                      <a:endParaRPr kumimoji="0" lang="zh-CN" altLang="en-US" sz="2400" b="1" i="0" u="none" strike="noStrike" cap="none" normalizeH="0" baseline="0" smtClean="0">
                        <a:ln>
                          <a:noFill/>
                        </a:ln>
                        <a:solidFill>
                          <a:schemeClr val="tx1"/>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82550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233488" indent="-228600">
                        <a:spcBef>
                          <a:spcPct val="20000"/>
                        </a:spcBef>
                        <a:buClr>
                          <a:schemeClr val="tx1"/>
                        </a:buClr>
                        <a:defRPr sz="2000" b="1">
                          <a:solidFill>
                            <a:schemeClr val="tx1"/>
                          </a:solidFill>
                          <a:latin typeface="黑体" pitchFamily="2" charset="-122"/>
                          <a:ea typeface="黑体" pitchFamily="2" charset="-122"/>
                        </a:defRPr>
                      </a:lvl3pPr>
                      <a:lvl4pPr marL="1641475"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5211</a:t>
                      </a:r>
                      <a:r>
                        <a:rPr kumimoji="0" lang="zh-CN" altLang="en-US"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码</a:t>
                      </a:r>
                      <a:endParaRPr kumimoji="0" lang="zh-CN" altLang="en-US" sz="2400" b="1" i="0" u="none" strike="noStrike" cap="none" normalizeH="0" baseline="0" smtClean="0">
                        <a:ln>
                          <a:noFill/>
                        </a:ln>
                        <a:solidFill>
                          <a:srgbClr val="000000"/>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4311</a:t>
                      </a:r>
                      <a:r>
                        <a:rPr kumimoji="0" lang="zh-CN" altLang="en-US"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码</a:t>
                      </a:r>
                      <a:endParaRPr kumimoji="0" lang="zh-CN" altLang="en-US" sz="2400" b="1" i="0" u="none" strike="noStrike" cap="none" normalizeH="0" baseline="0" smtClean="0">
                        <a:ln>
                          <a:noFill/>
                        </a:ln>
                        <a:solidFill>
                          <a:schemeClr val="tx1"/>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82550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233488" indent="-228600">
                        <a:spcBef>
                          <a:spcPct val="20000"/>
                        </a:spcBef>
                        <a:buClr>
                          <a:schemeClr val="tx1"/>
                        </a:buClr>
                        <a:defRPr sz="2000" b="1">
                          <a:solidFill>
                            <a:schemeClr val="tx1"/>
                          </a:solidFill>
                          <a:latin typeface="黑体" pitchFamily="2" charset="-122"/>
                          <a:ea typeface="黑体" pitchFamily="2" charset="-122"/>
                        </a:defRPr>
                      </a:lvl3pPr>
                      <a:lvl4pPr marL="1641475"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84-2-1</a:t>
                      </a:r>
                      <a:r>
                        <a:rPr kumimoji="0" lang="zh-CN" altLang="en-US"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码</a:t>
                      </a:r>
                      <a:endParaRPr kumimoji="0" lang="zh-CN" altLang="en-US" sz="2400" b="1" i="0" u="none" strike="noStrike" cap="none" normalizeH="0" baseline="0" smtClean="0">
                        <a:ln>
                          <a:noFill/>
                        </a:ln>
                        <a:solidFill>
                          <a:srgbClr val="000000"/>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82550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233488" indent="-228600">
                        <a:spcBef>
                          <a:spcPct val="20000"/>
                        </a:spcBef>
                        <a:buClr>
                          <a:schemeClr val="tx1"/>
                        </a:buClr>
                        <a:defRPr sz="2000" b="1">
                          <a:solidFill>
                            <a:schemeClr val="tx1"/>
                          </a:solidFill>
                          <a:latin typeface="黑体" pitchFamily="2" charset="-122"/>
                          <a:ea typeface="黑体" pitchFamily="2" charset="-122"/>
                        </a:defRPr>
                      </a:lvl3pPr>
                      <a:lvl4pPr marL="1641475"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格雷码</a:t>
                      </a:r>
                      <a:endParaRPr kumimoji="0" lang="zh-CN" altLang="en-US" sz="2400" b="1" i="0" u="none" strike="noStrike" cap="none" normalizeH="0" baseline="0" smtClean="0">
                        <a:ln>
                          <a:noFill/>
                        </a:ln>
                        <a:solidFill>
                          <a:schemeClr val="tx1"/>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82550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233488" indent="-228600">
                        <a:spcBef>
                          <a:spcPct val="20000"/>
                        </a:spcBef>
                        <a:buClr>
                          <a:schemeClr val="tx1"/>
                        </a:buClr>
                        <a:defRPr sz="2000" b="1">
                          <a:solidFill>
                            <a:schemeClr val="tx1"/>
                          </a:solidFill>
                          <a:latin typeface="黑体" pitchFamily="2" charset="-122"/>
                          <a:ea typeface="黑体" pitchFamily="2" charset="-122"/>
                        </a:defRPr>
                      </a:lvl3pPr>
                      <a:lvl4pPr marL="1641475"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余</a:t>
                      </a:r>
                      <a:r>
                        <a:rPr kumimoji="0" lang="en-US" altLang="zh-CN"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3</a:t>
                      </a:r>
                      <a:r>
                        <a:rPr kumimoji="0" lang="zh-CN" altLang="en-US"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码</a:t>
                      </a:r>
                      <a:endParaRPr kumimoji="0" lang="zh-CN" altLang="en-US" sz="2400" b="1" i="0" u="none" strike="noStrike" cap="none" normalizeH="0" baseline="0" smtClean="0">
                        <a:ln>
                          <a:noFill/>
                        </a:ln>
                        <a:solidFill>
                          <a:srgbClr val="000000"/>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FF"/>
                    </a:solidFill>
                  </a:tcPr>
                </a:tc>
              </a:tr>
              <a:tr h="459416">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0</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marL="18000" marR="18000" marT="46806" marB="46806"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0000</a:t>
                      </a:r>
                      <a:endParaRPr kumimoji="0" lang="en-US" altLang="zh-CN" sz="2400" b="1" i="0" u="none" strike="noStrike" cap="none" normalizeH="0" baseline="0" smtClean="0">
                        <a:ln>
                          <a:noFill/>
                        </a:ln>
                        <a:solidFill>
                          <a:srgbClr val="000000"/>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0000</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0000</a:t>
                      </a:r>
                      <a:endParaRPr kumimoji="0" lang="en-US" altLang="zh-CN" sz="2400" b="1" i="0" u="none" strike="noStrike" cap="none" normalizeH="0" baseline="0" smtClean="0">
                        <a:ln>
                          <a:noFill/>
                        </a:ln>
                        <a:solidFill>
                          <a:srgbClr val="000000"/>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0000</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0000</a:t>
                      </a:r>
                      <a:endParaRPr kumimoji="0" lang="en-US" altLang="zh-CN" sz="2400" b="1" i="0" u="none" strike="noStrike" cap="none" normalizeH="0" baseline="0" smtClean="0">
                        <a:ln>
                          <a:noFill/>
                        </a:ln>
                        <a:solidFill>
                          <a:srgbClr val="000000"/>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0000</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0011</a:t>
                      </a:r>
                      <a:endParaRPr kumimoji="0" lang="en-US" altLang="zh-CN" sz="2400" b="1" i="0" u="none" strike="noStrike" cap="none" normalizeH="0" baseline="0" smtClean="0">
                        <a:ln>
                          <a:noFill/>
                        </a:ln>
                        <a:solidFill>
                          <a:srgbClr val="000000"/>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r>
              <a:tr h="459416">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marL="18000" marR="18000" marT="46806" marB="46806"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0001</a:t>
                      </a:r>
                      <a:endParaRPr kumimoji="0" lang="en-US" altLang="zh-CN" sz="2400" b="1" i="0" u="none" strike="noStrike" cap="none" normalizeH="0" baseline="0" smtClean="0">
                        <a:ln>
                          <a:noFill/>
                        </a:ln>
                        <a:solidFill>
                          <a:srgbClr val="000000"/>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0001</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0001</a:t>
                      </a:r>
                      <a:endParaRPr kumimoji="0" lang="en-US" altLang="zh-CN" sz="2400" b="1" i="0" u="none" strike="noStrike" cap="none" normalizeH="0" baseline="0" smtClean="0">
                        <a:ln>
                          <a:noFill/>
                        </a:ln>
                        <a:solidFill>
                          <a:srgbClr val="000000"/>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0001</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0111</a:t>
                      </a:r>
                      <a:endParaRPr kumimoji="0" lang="en-US" altLang="zh-CN" sz="2400" b="1" i="0" u="none" strike="noStrike" cap="none" normalizeH="0" baseline="0" smtClean="0">
                        <a:ln>
                          <a:noFill/>
                        </a:ln>
                        <a:solidFill>
                          <a:srgbClr val="000000"/>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0001</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0100</a:t>
                      </a:r>
                      <a:endParaRPr kumimoji="0" lang="en-US" altLang="zh-CN" sz="2400" b="1" i="0" u="none" strike="noStrike" cap="none" normalizeH="0" baseline="0" smtClean="0">
                        <a:ln>
                          <a:noFill/>
                        </a:ln>
                        <a:solidFill>
                          <a:srgbClr val="000000"/>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r>
              <a:tr h="459416">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2</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marL="18000" marR="18000" marT="46806" marB="46806"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0010</a:t>
                      </a:r>
                      <a:endParaRPr kumimoji="0" lang="en-US" altLang="zh-CN" sz="2400" b="1" i="0" u="none" strike="noStrike" cap="none" normalizeH="0" baseline="0" smtClean="0">
                        <a:ln>
                          <a:noFill/>
                        </a:ln>
                        <a:solidFill>
                          <a:srgbClr val="000000"/>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0010</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0011</a:t>
                      </a:r>
                      <a:endParaRPr kumimoji="0" lang="en-US" altLang="zh-CN" sz="2400" b="1" i="0" u="none" strike="noStrike" cap="none" normalizeH="0" baseline="0" smtClean="0">
                        <a:ln>
                          <a:noFill/>
                        </a:ln>
                        <a:solidFill>
                          <a:srgbClr val="000000"/>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0011</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0110</a:t>
                      </a:r>
                      <a:endParaRPr kumimoji="0" lang="en-US" altLang="zh-CN" sz="2400" b="1" i="0" u="none" strike="noStrike" cap="none" normalizeH="0" baseline="0" smtClean="0">
                        <a:ln>
                          <a:noFill/>
                        </a:ln>
                        <a:solidFill>
                          <a:srgbClr val="000000"/>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0011</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0101</a:t>
                      </a:r>
                      <a:endParaRPr kumimoji="0" lang="en-US" altLang="zh-CN" sz="2400" b="1" i="0" u="none" strike="noStrike" cap="none" normalizeH="0" baseline="0" smtClean="0">
                        <a:ln>
                          <a:noFill/>
                        </a:ln>
                        <a:solidFill>
                          <a:srgbClr val="000000"/>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r>
              <a:tr h="459416">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3</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marL="18000" marR="18000" marT="46806" marB="46806"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0011</a:t>
                      </a:r>
                      <a:endParaRPr kumimoji="0" lang="en-US" altLang="zh-CN" sz="2400" b="1" i="0" u="none" strike="noStrike" cap="none" normalizeH="0" baseline="0" smtClean="0">
                        <a:ln>
                          <a:noFill/>
                        </a:ln>
                        <a:solidFill>
                          <a:srgbClr val="000000"/>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0011</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0101</a:t>
                      </a:r>
                      <a:endParaRPr kumimoji="0" lang="en-US" altLang="zh-CN" sz="2400" b="1" i="0" u="none" strike="noStrike" cap="none" normalizeH="0" baseline="0" smtClean="0">
                        <a:ln>
                          <a:noFill/>
                        </a:ln>
                        <a:solidFill>
                          <a:srgbClr val="000000"/>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0100</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0101</a:t>
                      </a:r>
                      <a:endParaRPr kumimoji="0" lang="en-US" altLang="zh-CN" sz="2400" b="1" i="0" u="none" strike="noStrike" cap="none" normalizeH="0" baseline="0" smtClean="0">
                        <a:ln>
                          <a:noFill/>
                        </a:ln>
                        <a:solidFill>
                          <a:srgbClr val="000000"/>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0010</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0110</a:t>
                      </a:r>
                      <a:endParaRPr kumimoji="0" lang="en-US" altLang="zh-CN" sz="2400" b="1" i="0" u="none" strike="noStrike" cap="none" normalizeH="0" baseline="0" smtClean="0">
                        <a:ln>
                          <a:noFill/>
                        </a:ln>
                        <a:solidFill>
                          <a:srgbClr val="000000"/>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r>
              <a:tr h="459416">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4</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marL="18000" marR="18000" marT="46806" marB="46806"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0100</a:t>
                      </a:r>
                      <a:endParaRPr kumimoji="0" lang="en-US" altLang="zh-CN" sz="2400" b="1" i="0" u="none" strike="noStrike" cap="none" normalizeH="0" baseline="0" smtClean="0">
                        <a:ln>
                          <a:noFill/>
                        </a:ln>
                        <a:solidFill>
                          <a:srgbClr val="000000"/>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0100</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00"/>
                          </a:solidFill>
                          <a:effectLst/>
                          <a:latin typeface="黑体" pitchFamily="2" charset="-122"/>
                          <a:ea typeface="黑体" pitchFamily="2" charset="-122"/>
                          <a:cs typeface="Times New Roman" pitchFamily="18" charset="0"/>
                        </a:rPr>
                        <a:t>0111</a:t>
                      </a:r>
                      <a:endParaRPr kumimoji="0" lang="en-US" altLang="zh-CN" sz="2400" b="1" i="0" u="none" strike="noStrike" cap="none" normalizeH="0" baseline="0" dirty="0" smtClean="0">
                        <a:ln>
                          <a:noFill/>
                        </a:ln>
                        <a:solidFill>
                          <a:srgbClr val="000000"/>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1000</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0100</a:t>
                      </a:r>
                      <a:endParaRPr kumimoji="0" lang="en-US" altLang="zh-CN" sz="2400" b="1" i="0" u="none" strike="noStrike" cap="none" normalizeH="0" baseline="0" smtClean="0">
                        <a:ln>
                          <a:noFill/>
                        </a:ln>
                        <a:solidFill>
                          <a:srgbClr val="000000"/>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0110</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0111</a:t>
                      </a:r>
                      <a:endParaRPr kumimoji="0" lang="en-US" altLang="zh-CN" sz="2400" b="1" i="0" u="none" strike="noStrike" cap="none" normalizeH="0" baseline="0" smtClean="0">
                        <a:ln>
                          <a:noFill/>
                        </a:ln>
                        <a:solidFill>
                          <a:srgbClr val="000000"/>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r>
              <a:tr h="459416">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5</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marL="18000" marR="18000" marT="46806" marB="46806"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0101</a:t>
                      </a:r>
                      <a:endParaRPr kumimoji="0" lang="en-US" altLang="zh-CN" sz="2400" b="1" i="0" u="none" strike="noStrike" cap="none" normalizeH="0" baseline="0" smtClean="0">
                        <a:ln>
                          <a:noFill/>
                        </a:ln>
                        <a:solidFill>
                          <a:srgbClr val="000000"/>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1011</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1000</a:t>
                      </a:r>
                      <a:endParaRPr kumimoji="0" lang="en-US" altLang="zh-CN" sz="2400" b="1" i="0" u="none" strike="noStrike" cap="none" normalizeH="0" baseline="0" smtClean="0">
                        <a:ln>
                          <a:noFill/>
                        </a:ln>
                        <a:solidFill>
                          <a:srgbClr val="000000"/>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0111</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1011</a:t>
                      </a:r>
                      <a:endParaRPr kumimoji="0" lang="en-US" altLang="zh-CN" sz="2400" b="1" i="0" u="none" strike="noStrike" cap="none" normalizeH="0" baseline="0" smtClean="0">
                        <a:ln>
                          <a:noFill/>
                        </a:ln>
                        <a:solidFill>
                          <a:srgbClr val="000000"/>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1110</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1000</a:t>
                      </a:r>
                      <a:endParaRPr kumimoji="0" lang="en-US" altLang="zh-CN" sz="2400" b="1" i="0" u="none" strike="noStrike" cap="none" normalizeH="0" baseline="0" smtClean="0">
                        <a:ln>
                          <a:noFill/>
                        </a:ln>
                        <a:solidFill>
                          <a:srgbClr val="000000"/>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r>
              <a:tr h="459416">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6</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marL="18000" marR="18000" marT="46806" marB="46806"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0110</a:t>
                      </a:r>
                      <a:endParaRPr kumimoji="0" lang="en-US" altLang="zh-CN" sz="2400" b="1" i="0" u="none" strike="noStrike" cap="none" normalizeH="0" baseline="0" smtClean="0">
                        <a:ln>
                          <a:noFill/>
                        </a:ln>
                        <a:solidFill>
                          <a:srgbClr val="000000"/>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1100</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1010</a:t>
                      </a:r>
                      <a:endParaRPr kumimoji="0" lang="en-US" altLang="zh-CN" sz="2400" b="1" i="0" u="none" strike="noStrike" cap="none" normalizeH="0" baseline="0" smtClean="0">
                        <a:ln>
                          <a:noFill/>
                        </a:ln>
                        <a:solidFill>
                          <a:srgbClr val="000000"/>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1011</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1010</a:t>
                      </a:r>
                      <a:endParaRPr kumimoji="0" lang="en-US" altLang="zh-CN" sz="2400" b="1" i="0" u="none" strike="noStrike" cap="none" normalizeH="0" baseline="0" smtClean="0">
                        <a:ln>
                          <a:noFill/>
                        </a:ln>
                        <a:solidFill>
                          <a:srgbClr val="000000"/>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1010</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1001</a:t>
                      </a:r>
                      <a:endParaRPr kumimoji="0" lang="en-US" altLang="zh-CN" sz="2400" b="1" i="0" u="none" strike="noStrike" cap="none" normalizeH="0" baseline="0" smtClean="0">
                        <a:ln>
                          <a:noFill/>
                        </a:ln>
                        <a:solidFill>
                          <a:srgbClr val="000000"/>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r>
              <a:tr h="459416">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7</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marL="18000" marR="18000" marT="46806" marB="46806"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0111</a:t>
                      </a:r>
                      <a:endParaRPr kumimoji="0" lang="en-US" altLang="zh-CN" sz="2400" b="1" i="0" u="none" strike="noStrike" cap="none" normalizeH="0" baseline="0" smtClean="0">
                        <a:ln>
                          <a:noFill/>
                        </a:ln>
                        <a:solidFill>
                          <a:srgbClr val="000000"/>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1101</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1100</a:t>
                      </a:r>
                      <a:endParaRPr kumimoji="0" lang="en-US" altLang="zh-CN" sz="2400" b="1" i="0" u="none" strike="noStrike" cap="none" normalizeH="0" baseline="0" smtClean="0">
                        <a:ln>
                          <a:noFill/>
                        </a:ln>
                        <a:solidFill>
                          <a:srgbClr val="000000"/>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1100</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1001</a:t>
                      </a:r>
                      <a:endParaRPr kumimoji="0" lang="en-US" altLang="zh-CN" sz="2400" b="1" i="0" u="none" strike="noStrike" cap="none" normalizeH="0" baseline="0" smtClean="0">
                        <a:ln>
                          <a:noFill/>
                        </a:ln>
                        <a:solidFill>
                          <a:srgbClr val="000000"/>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1000</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1010</a:t>
                      </a:r>
                      <a:endParaRPr kumimoji="0" lang="en-US" altLang="zh-CN" sz="2400" b="1" i="0" u="none" strike="noStrike" cap="none" normalizeH="0" baseline="0" smtClean="0">
                        <a:ln>
                          <a:noFill/>
                        </a:ln>
                        <a:solidFill>
                          <a:srgbClr val="000000"/>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r>
              <a:tr h="459416">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8</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marL="18000" marR="18000" marT="46806" marB="46806"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1000</a:t>
                      </a:r>
                      <a:endParaRPr kumimoji="0" lang="en-US" altLang="zh-CN" sz="2400" b="1" i="0" u="none" strike="noStrike" cap="none" normalizeH="0" baseline="0" smtClean="0">
                        <a:ln>
                          <a:noFill/>
                        </a:ln>
                        <a:solidFill>
                          <a:srgbClr val="000000"/>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1110</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1110</a:t>
                      </a:r>
                      <a:endParaRPr kumimoji="0" lang="en-US" altLang="zh-CN" sz="2400" b="1" i="0" u="none" strike="noStrike" cap="none" normalizeH="0" baseline="0" smtClean="0">
                        <a:ln>
                          <a:noFill/>
                        </a:ln>
                        <a:solidFill>
                          <a:srgbClr val="000000"/>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1110</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1000</a:t>
                      </a:r>
                      <a:endParaRPr kumimoji="0" lang="en-US" altLang="zh-CN" sz="2400" b="1" i="0" u="none" strike="noStrike" cap="none" normalizeH="0" baseline="0" smtClean="0">
                        <a:ln>
                          <a:noFill/>
                        </a:ln>
                        <a:solidFill>
                          <a:srgbClr val="000000"/>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1100</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1011</a:t>
                      </a:r>
                      <a:endParaRPr kumimoji="0" lang="en-US" altLang="zh-CN" sz="2400" b="1" i="0" u="none" strike="noStrike" cap="none" normalizeH="0" baseline="0" smtClean="0">
                        <a:ln>
                          <a:noFill/>
                        </a:ln>
                        <a:solidFill>
                          <a:srgbClr val="000000"/>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r>
              <a:tr h="459416">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9</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marL="18000" marR="18000" marT="46806" marB="46806"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1001</a:t>
                      </a:r>
                      <a:endParaRPr kumimoji="0" lang="en-US" altLang="zh-CN" sz="2400" b="1" i="0" u="none" strike="noStrike" cap="none" normalizeH="0" baseline="0" smtClean="0">
                        <a:ln>
                          <a:noFill/>
                        </a:ln>
                        <a:solidFill>
                          <a:srgbClr val="000000"/>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1111</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1111</a:t>
                      </a:r>
                      <a:endParaRPr kumimoji="0" lang="en-US" altLang="zh-CN" sz="2400" b="1" i="0" u="none" strike="noStrike" cap="none" normalizeH="0" baseline="0" smtClean="0">
                        <a:ln>
                          <a:noFill/>
                        </a:ln>
                        <a:solidFill>
                          <a:srgbClr val="000000"/>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1111</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1111</a:t>
                      </a:r>
                      <a:endParaRPr kumimoji="0" lang="en-US" altLang="zh-CN" sz="2400" b="1" i="0" u="none" strike="noStrike" cap="none" normalizeH="0" baseline="0" smtClean="0">
                        <a:ln>
                          <a:noFill/>
                        </a:ln>
                        <a:solidFill>
                          <a:srgbClr val="000000"/>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0100</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1100</a:t>
                      </a:r>
                      <a:endParaRPr kumimoji="0" lang="en-US" altLang="zh-CN" sz="2400" b="1" i="0" u="none" strike="noStrike" cap="none" normalizeH="0" baseline="0" smtClean="0">
                        <a:ln>
                          <a:noFill/>
                        </a:ln>
                        <a:solidFill>
                          <a:srgbClr val="000000"/>
                        </a:solidFill>
                        <a:effectLst/>
                        <a:latin typeface="黑体" pitchFamily="2" charset="-122"/>
                        <a:ea typeface="黑体" pitchFamily="2" charset="-122"/>
                      </a:endParaRPr>
                    </a:p>
                  </a:txBody>
                  <a:tcPr marL="18000" marR="18000" marT="46806" marB="46806"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FF"/>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133766"/>
                                        </p:tgtEl>
                                        <p:attrNameLst>
                                          <p:attrName>style.visibility</p:attrName>
                                        </p:attrNameLst>
                                      </p:cBhvr>
                                      <p:to>
                                        <p:strVal val="visible"/>
                                      </p:to>
                                    </p:set>
                                    <p:anim to="" calcmode="lin" valueType="num">
                                      <p:cBhvr>
                                        <p:cTn id="7" dur="1" fill="hold"/>
                                        <p:tgtEl>
                                          <p:spTgt spid="13376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5F171FFD-CAA1-45E9-A005-8300185340CD}"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23</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22531" name="Rectangle 2"/>
          <p:cNvSpPr>
            <a:spLocks noGrp="1" noChangeArrowheads="1"/>
          </p:cNvSpPr>
          <p:nvPr>
            <p:ph type="title"/>
          </p:nvPr>
        </p:nvSpPr>
        <p:spPr/>
        <p:txBody>
          <a:bodyPr/>
          <a:lstStyle/>
          <a:p>
            <a:pPr eaLnBrk="1" hangingPunct="1"/>
            <a:r>
              <a:rPr lang="zh-CN" altLang="en-US" smtClean="0"/>
              <a:t>几种常见的</a:t>
            </a:r>
            <a:r>
              <a:rPr lang="en-US" altLang="zh-CN" smtClean="0"/>
              <a:t>BCD</a:t>
            </a:r>
            <a:r>
              <a:rPr lang="zh-CN" altLang="en-US" smtClean="0"/>
              <a:t>码</a:t>
            </a:r>
          </a:p>
        </p:txBody>
      </p:sp>
      <p:sp>
        <p:nvSpPr>
          <p:cNvPr id="22532" name="Rectangle 3"/>
          <p:cNvSpPr>
            <a:spLocks noGrp="1" noChangeArrowheads="1"/>
          </p:cNvSpPr>
          <p:nvPr>
            <p:ph type="body" idx="1"/>
          </p:nvPr>
        </p:nvSpPr>
        <p:spPr>
          <a:xfrm>
            <a:off x="755650" y="1125538"/>
            <a:ext cx="7416800" cy="4752975"/>
          </a:xfrm>
        </p:spPr>
        <p:txBody>
          <a:bodyPr/>
          <a:lstStyle/>
          <a:p>
            <a:pPr marL="533400" indent="-533400" eaLnBrk="1" hangingPunct="1">
              <a:lnSpc>
                <a:spcPct val="120000"/>
              </a:lnSpc>
              <a:spcAft>
                <a:spcPct val="20000"/>
              </a:spcAft>
              <a:buClr>
                <a:srgbClr val="0000FF"/>
              </a:buClr>
              <a:buFont typeface="Wingdings" panose="05000000000000000000" pitchFamily="2" charset="2"/>
              <a:buAutoNum type="circleNumDbPlain"/>
            </a:pPr>
            <a:r>
              <a:rPr lang="en-US" altLang="zh-CN" sz="2400" dirty="0" smtClean="0">
                <a:solidFill>
                  <a:srgbClr val="0000FF"/>
                </a:solidFill>
              </a:rPr>
              <a:t>8421</a:t>
            </a:r>
            <a:r>
              <a:rPr lang="zh-CN" altLang="en-US" sz="2400" dirty="0" smtClean="0">
                <a:solidFill>
                  <a:srgbClr val="0000FF"/>
                </a:solidFill>
              </a:rPr>
              <a:t>码：</a:t>
            </a:r>
          </a:p>
          <a:p>
            <a:pPr marL="636588" lvl="1" indent="-457200" eaLnBrk="1" hangingPunct="1">
              <a:lnSpc>
                <a:spcPct val="120000"/>
              </a:lnSpc>
              <a:spcAft>
                <a:spcPct val="20000"/>
              </a:spcAft>
            </a:pPr>
            <a:r>
              <a:rPr lang="zh-CN" altLang="en-US" dirty="0" smtClean="0"/>
              <a:t>特点：</a:t>
            </a:r>
            <a:r>
              <a:rPr lang="en-US" altLang="zh-CN" dirty="0" smtClean="0"/>
              <a:t>4</a:t>
            </a:r>
            <a:r>
              <a:rPr lang="zh-CN" altLang="en-US" dirty="0" smtClean="0"/>
              <a:t>位二进制数位的权从高到低依次是</a:t>
            </a:r>
            <a:r>
              <a:rPr lang="en-US" altLang="zh-CN" dirty="0" smtClean="0"/>
              <a:t>8</a:t>
            </a:r>
            <a:r>
              <a:rPr lang="zh-CN" altLang="en-US" dirty="0" smtClean="0"/>
              <a:t>、</a:t>
            </a:r>
            <a:r>
              <a:rPr lang="en-US" altLang="zh-CN" dirty="0" smtClean="0"/>
              <a:t>4</a:t>
            </a:r>
            <a:r>
              <a:rPr lang="zh-CN" altLang="en-US" dirty="0" smtClean="0"/>
              <a:t>、</a:t>
            </a:r>
            <a:r>
              <a:rPr lang="en-US" altLang="zh-CN" dirty="0" smtClean="0"/>
              <a:t>2</a:t>
            </a:r>
            <a:r>
              <a:rPr lang="zh-CN" altLang="en-US" dirty="0" smtClean="0"/>
              <a:t>、</a:t>
            </a:r>
            <a:r>
              <a:rPr lang="en-US" altLang="zh-CN" dirty="0" smtClean="0"/>
              <a:t>1</a:t>
            </a:r>
            <a:r>
              <a:rPr lang="zh-CN" altLang="en-US" dirty="0" smtClean="0"/>
              <a:t>；</a:t>
            </a:r>
            <a:r>
              <a:rPr lang="en-US" altLang="zh-CN" dirty="0" smtClean="0"/>
              <a:t>8421</a:t>
            </a:r>
            <a:r>
              <a:rPr lang="zh-CN" altLang="en-US" dirty="0" smtClean="0"/>
              <a:t>码实际上就是十进制数字</a:t>
            </a:r>
            <a:r>
              <a:rPr lang="en-US" altLang="zh-CN" dirty="0" smtClean="0"/>
              <a:t>0</a:t>
            </a:r>
            <a:r>
              <a:rPr lang="zh-CN" altLang="en-US" dirty="0" smtClean="0"/>
              <a:t>～</a:t>
            </a:r>
            <a:r>
              <a:rPr lang="en-US" altLang="zh-CN" dirty="0" smtClean="0"/>
              <a:t>9</a:t>
            </a:r>
            <a:r>
              <a:rPr lang="zh-CN" altLang="en-US" dirty="0" smtClean="0"/>
              <a:t>的二进制编码本身。</a:t>
            </a:r>
          </a:p>
          <a:p>
            <a:pPr marL="636588" lvl="1" indent="-457200" eaLnBrk="1" hangingPunct="1">
              <a:lnSpc>
                <a:spcPct val="120000"/>
              </a:lnSpc>
              <a:spcAft>
                <a:spcPct val="20000"/>
              </a:spcAft>
            </a:pPr>
            <a:r>
              <a:rPr lang="zh-CN" altLang="en-US" dirty="0" smtClean="0"/>
              <a:t>是最常用的一种</a:t>
            </a:r>
            <a:r>
              <a:rPr lang="en-US" altLang="zh-CN" dirty="0" smtClean="0"/>
              <a:t>BCD</a:t>
            </a:r>
            <a:r>
              <a:rPr lang="zh-CN" altLang="en-US" dirty="0" smtClean="0"/>
              <a:t>码，</a:t>
            </a:r>
            <a:r>
              <a:rPr lang="zh-CN" altLang="en-US" dirty="0" smtClean="0">
                <a:solidFill>
                  <a:srgbClr val="CC0000"/>
                </a:solidFill>
              </a:rPr>
              <a:t>在没有特别指出的一般情况下，所提到的</a:t>
            </a:r>
            <a:r>
              <a:rPr lang="en-US" altLang="zh-CN" dirty="0" smtClean="0">
                <a:solidFill>
                  <a:srgbClr val="CC0000"/>
                </a:solidFill>
              </a:rPr>
              <a:t>BCD</a:t>
            </a:r>
            <a:r>
              <a:rPr lang="zh-CN" altLang="en-US" dirty="0" smtClean="0">
                <a:solidFill>
                  <a:srgbClr val="CC0000"/>
                </a:solidFill>
              </a:rPr>
              <a:t>码通常就是指</a:t>
            </a:r>
            <a:r>
              <a:rPr lang="en-US" altLang="zh-CN" dirty="0" smtClean="0">
                <a:solidFill>
                  <a:srgbClr val="CC0000"/>
                </a:solidFill>
              </a:rPr>
              <a:t>8421</a:t>
            </a:r>
            <a:r>
              <a:rPr lang="zh-CN" altLang="en-US" dirty="0" smtClean="0">
                <a:solidFill>
                  <a:srgbClr val="CC0000"/>
                </a:solidFill>
              </a:rPr>
              <a:t>码</a:t>
            </a:r>
            <a:r>
              <a:rPr lang="zh-CN" altLang="en-US" dirty="0" smtClean="0"/>
              <a:t>。</a:t>
            </a:r>
          </a:p>
          <a:p>
            <a:pPr marL="533400" indent="-533400" eaLnBrk="1" hangingPunct="1">
              <a:lnSpc>
                <a:spcPct val="120000"/>
              </a:lnSpc>
              <a:spcAft>
                <a:spcPct val="20000"/>
              </a:spcAft>
              <a:buClr>
                <a:srgbClr val="0000FF"/>
              </a:buClr>
              <a:buFont typeface="Wingdings" panose="05000000000000000000" pitchFamily="2" charset="2"/>
              <a:buAutoNum type="circleNumDbPlain"/>
            </a:pPr>
            <a:r>
              <a:rPr lang="zh-CN" altLang="en-US" sz="2400" dirty="0" smtClean="0">
                <a:solidFill>
                  <a:srgbClr val="0000FF"/>
                </a:solidFill>
              </a:rPr>
              <a:t>余</a:t>
            </a:r>
            <a:r>
              <a:rPr lang="en-US" altLang="zh-CN" sz="2400" dirty="0" smtClean="0">
                <a:solidFill>
                  <a:srgbClr val="0000FF"/>
                </a:solidFill>
              </a:rPr>
              <a:t>3</a:t>
            </a:r>
            <a:r>
              <a:rPr lang="zh-CN" altLang="en-US" sz="2400" dirty="0" smtClean="0">
                <a:solidFill>
                  <a:srgbClr val="0000FF"/>
                </a:solidFill>
              </a:rPr>
              <a:t>码：</a:t>
            </a:r>
            <a:r>
              <a:rPr lang="zh-CN" altLang="en-US" sz="2400" dirty="0" smtClean="0"/>
              <a:t>对应的</a:t>
            </a:r>
            <a:r>
              <a:rPr lang="en-US" altLang="zh-CN" sz="2400" dirty="0" smtClean="0"/>
              <a:t>8421</a:t>
            </a:r>
            <a:r>
              <a:rPr lang="zh-CN" altLang="en-US" sz="2400" dirty="0" smtClean="0"/>
              <a:t>码加上</a:t>
            </a:r>
            <a:r>
              <a:rPr lang="en-US" altLang="zh-CN" sz="2400" dirty="0" smtClean="0"/>
              <a:t>0011</a:t>
            </a:r>
            <a:r>
              <a:rPr lang="zh-CN" altLang="en-US" sz="2400" dirty="0" smtClean="0"/>
              <a:t>构成的。是一种</a:t>
            </a:r>
            <a:r>
              <a:rPr lang="zh-CN" altLang="en-US" sz="2400" dirty="0" smtClean="0">
                <a:solidFill>
                  <a:srgbClr val="FF0000"/>
                </a:solidFill>
              </a:rPr>
              <a:t>自补码</a:t>
            </a:r>
            <a:r>
              <a:rPr lang="zh-CN" altLang="en-US" sz="2400" dirty="0" smtClean="0"/>
              <a:t>，即任何两个相加之和等于</a:t>
            </a:r>
            <a:r>
              <a:rPr lang="en-US" altLang="zh-CN" sz="2400" dirty="0" smtClean="0"/>
              <a:t>9</a:t>
            </a:r>
            <a:r>
              <a:rPr lang="zh-CN" altLang="en-US" sz="2400" dirty="0" smtClean="0"/>
              <a:t>的编码，互为反码</a:t>
            </a:r>
            <a:r>
              <a:rPr lang="zh-CN" altLang="en-US" dirty="0" smtClean="0"/>
              <a:t> </a:t>
            </a:r>
            <a:r>
              <a:rPr lang="zh-CN" altLang="en-US" sz="2400" dirty="0" smtClean="0"/>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6C92F461-9BCF-4351-88CA-8A39B5A7D714}"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24</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23555" name="Rectangle 2"/>
          <p:cNvSpPr>
            <a:spLocks noGrp="1" noChangeArrowheads="1"/>
          </p:cNvSpPr>
          <p:nvPr>
            <p:ph type="title"/>
          </p:nvPr>
        </p:nvSpPr>
        <p:spPr/>
        <p:txBody>
          <a:bodyPr/>
          <a:lstStyle/>
          <a:p>
            <a:pPr eaLnBrk="1" hangingPunct="1"/>
            <a:r>
              <a:rPr lang="zh-CN" altLang="en-US" smtClean="0"/>
              <a:t>几种常见的</a:t>
            </a:r>
            <a:r>
              <a:rPr lang="en-US" altLang="zh-CN" smtClean="0"/>
              <a:t>BCD</a:t>
            </a:r>
            <a:r>
              <a:rPr lang="zh-CN" altLang="en-US" smtClean="0"/>
              <a:t>码</a:t>
            </a:r>
          </a:p>
        </p:txBody>
      </p:sp>
      <p:sp>
        <p:nvSpPr>
          <p:cNvPr id="23556" name="Rectangle 3"/>
          <p:cNvSpPr>
            <a:spLocks noGrp="1" noChangeArrowheads="1"/>
          </p:cNvSpPr>
          <p:nvPr>
            <p:ph type="body" idx="1"/>
          </p:nvPr>
        </p:nvSpPr>
        <p:spPr>
          <a:xfrm>
            <a:off x="971550" y="1125538"/>
            <a:ext cx="7200900" cy="4752975"/>
          </a:xfrm>
        </p:spPr>
        <p:txBody>
          <a:bodyPr/>
          <a:lstStyle/>
          <a:p>
            <a:pPr marL="0" indent="0" eaLnBrk="1" hangingPunct="1">
              <a:lnSpc>
                <a:spcPct val="110000"/>
              </a:lnSpc>
              <a:spcAft>
                <a:spcPct val="20000"/>
              </a:spcAft>
              <a:buFont typeface="Wingdings" panose="05000000000000000000" pitchFamily="2" charset="2"/>
              <a:buNone/>
            </a:pPr>
            <a:r>
              <a:rPr lang="en-US" altLang="zh-CN" sz="2400" dirty="0" smtClean="0">
                <a:solidFill>
                  <a:srgbClr val="0000FF"/>
                </a:solidFill>
              </a:rPr>
              <a:t>③</a:t>
            </a:r>
            <a:r>
              <a:rPr lang="zh-CN" altLang="en-US" sz="2400" dirty="0" smtClean="0">
                <a:solidFill>
                  <a:srgbClr val="0000FF"/>
                </a:solidFill>
              </a:rPr>
              <a:t>格雷码：</a:t>
            </a:r>
          </a:p>
          <a:p>
            <a:pPr marL="449263" lvl="1" indent="-269875" eaLnBrk="1" hangingPunct="1">
              <a:lnSpc>
                <a:spcPct val="110000"/>
              </a:lnSpc>
              <a:spcAft>
                <a:spcPct val="20000"/>
              </a:spcAft>
            </a:pPr>
            <a:r>
              <a:rPr lang="zh-CN" altLang="en-US" dirty="0" smtClean="0"/>
              <a:t>特点：又叫</a:t>
            </a:r>
            <a:r>
              <a:rPr lang="zh-CN" altLang="en-US" dirty="0" smtClean="0">
                <a:solidFill>
                  <a:srgbClr val="FF0000"/>
                </a:solidFill>
              </a:rPr>
              <a:t>循环码</a:t>
            </a:r>
            <a:r>
              <a:rPr lang="zh-CN" altLang="en-US" dirty="0" smtClean="0"/>
              <a:t>，它的</a:t>
            </a:r>
            <a:r>
              <a:rPr lang="zh-CN" altLang="en-US" dirty="0" smtClean="0">
                <a:solidFill>
                  <a:srgbClr val="CC0000"/>
                </a:solidFill>
              </a:rPr>
              <a:t>任何相邻的两个编码</a:t>
            </a:r>
            <a:r>
              <a:rPr lang="zh-CN" altLang="en-US" dirty="0" smtClean="0"/>
              <a:t>（例如</a:t>
            </a:r>
            <a:r>
              <a:rPr lang="en-US" altLang="zh-CN" dirty="0" smtClean="0"/>
              <a:t>2</a:t>
            </a:r>
            <a:r>
              <a:rPr lang="zh-CN" altLang="en-US" dirty="0" smtClean="0"/>
              <a:t>和</a:t>
            </a:r>
            <a:r>
              <a:rPr lang="en-US" altLang="zh-CN" dirty="0" smtClean="0"/>
              <a:t>3</a:t>
            </a:r>
            <a:r>
              <a:rPr lang="zh-CN" altLang="en-US" dirty="0" smtClean="0"/>
              <a:t>、</a:t>
            </a:r>
            <a:r>
              <a:rPr lang="en-US" altLang="zh-CN" dirty="0" smtClean="0"/>
              <a:t>7</a:t>
            </a:r>
            <a:r>
              <a:rPr lang="zh-CN" altLang="en-US" dirty="0" smtClean="0"/>
              <a:t>和</a:t>
            </a:r>
            <a:r>
              <a:rPr lang="en-US" altLang="zh-CN" dirty="0" smtClean="0"/>
              <a:t>8</a:t>
            </a:r>
            <a:r>
              <a:rPr lang="zh-CN" altLang="en-US" dirty="0" smtClean="0"/>
              <a:t>、</a:t>
            </a:r>
            <a:r>
              <a:rPr lang="en-US" altLang="zh-CN" dirty="0" smtClean="0"/>
              <a:t>9</a:t>
            </a:r>
            <a:r>
              <a:rPr lang="zh-CN" altLang="en-US" dirty="0" smtClean="0"/>
              <a:t>和</a:t>
            </a:r>
            <a:r>
              <a:rPr lang="en-US" altLang="zh-CN" dirty="0" smtClean="0"/>
              <a:t>0</a:t>
            </a:r>
            <a:r>
              <a:rPr lang="zh-CN" altLang="en-US" dirty="0" smtClean="0"/>
              <a:t>等）之间</a:t>
            </a:r>
            <a:r>
              <a:rPr lang="zh-CN" altLang="en-US" dirty="0" smtClean="0">
                <a:solidFill>
                  <a:srgbClr val="CC0000"/>
                </a:solidFill>
              </a:rPr>
              <a:t>只有一位二进制位不同</a:t>
            </a:r>
            <a:r>
              <a:rPr lang="zh-CN" altLang="en-US" dirty="0" smtClean="0"/>
              <a:t>。</a:t>
            </a:r>
          </a:p>
          <a:p>
            <a:pPr marL="449263" lvl="1" indent="-269875" eaLnBrk="1" hangingPunct="1">
              <a:lnSpc>
                <a:spcPct val="110000"/>
              </a:lnSpc>
              <a:spcAft>
                <a:spcPct val="20000"/>
              </a:spcAft>
            </a:pPr>
            <a:r>
              <a:rPr lang="zh-CN" altLang="en-US" dirty="0" smtClean="0"/>
              <a:t>优点：是用它构成计数器时，在从一个编码变到下一个编码时，只有一个触发器翻转即可，波形更完美、</a:t>
            </a:r>
            <a:r>
              <a:rPr lang="zh-CN" altLang="en-US" dirty="0" smtClean="0">
                <a:solidFill>
                  <a:srgbClr val="CC0000"/>
                </a:solidFill>
              </a:rPr>
              <a:t>可靠</a:t>
            </a:r>
            <a:r>
              <a:rPr lang="zh-CN" altLang="en-US" dirty="0" smtClean="0"/>
              <a:t>。</a:t>
            </a:r>
          </a:p>
          <a:p>
            <a:pPr marL="449263" lvl="1" indent="-269875" eaLnBrk="1" hangingPunct="1">
              <a:lnSpc>
                <a:spcPct val="110000"/>
              </a:lnSpc>
              <a:spcAft>
                <a:spcPct val="20000"/>
              </a:spcAft>
            </a:pPr>
            <a:r>
              <a:rPr lang="zh-CN" altLang="en-US" dirty="0" smtClean="0"/>
              <a:t>格雷码的</a:t>
            </a:r>
            <a:r>
              <a:rPr lang="zh-CN" altLang="en-US" dirty="0" smtClean="0">
                <a:solidFill>
                  <a:srgbClr val="CC0000"/>
                </a:solidFill>
              </a:rPr>
              <a:t>编码方案有许多种</a:t>
            </a:r>
            <a:r>
              <a:rPr lang="zh-CN" altLang="en-US" dirty="0" smtClean="0"/>
              <a:t>。</a:t>
            </a:r>
          </a:p>
        </p:txBody>
      </p:sp>
      <p:pic>
        <p:nvPicPr>
          <p:cNvPr id="303108" name="Picture 4"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572000" y="6323013"/>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303108"/>
                                        </p:tgtEl>
                                        <p:attrNameLst>
                                          <p:attrName>style.visibility</p:attrName>
                                        </p:attrNameLst>
                                      </p:cBhvr>
                                      <p:to>
                                        <p:strVal val="visible"/>
                                      </p:to>
                                    </p:set>
                                    <p:anim calcmode="lin" valueType="num">
                                      <p:cBhvr additive="base">
                                        <p:cTn id="7" dur="500" fill="hold"/>
                                        <p:tgtEl>
                                          <p:spTgt spid="303108"/>
                                        </p:tgtEl>
                                        <p:attrNameLst>
                                          <p:attrName>ppt_x</p:attrName>
                                        </p:attrNameLst>
                                      </p:cBhvr>
                                      <p:tavLst>
                                        <p:tav tm="0">
                                          <p:val>
                                            <p:strVal val="#ppt_x"/>
                                          </p:val>
                                        </p:tav>
                                        <p:tav tm="100000">
                                          <p:val>
                                            <p:strVal val="#ppt_x"/>
                                          </p:val>
                                        </p:tav>
                                      </p:tavLst>
                                    </p:anim>
                                    <p:anim calcmode="lin" valueType="num">
                                      <p:cBhvr additive="base">
                                        <p:cTn id="8" dur="500" fill="hold"/>
                                        <p:tgtEl>
                                          <p:spTgt spid="303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0148B06F-24A0-44EB-9AAB-EBC4E9EF3574}"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25</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24579" name="Rectangle 2"/>
          <p:cNvSpPr>
            <a:spLocks noGrp="1" noChangeArrowheads="1"/>
          </p:cNvSpPr>
          <p:nvPr>
            <p:ph type="title"/>
          </p:nvPr>
        </p:nvSpPr>
        <p:spPr/>
        <p:txBody>
          <a:bodyPr/>
          <a:lstStyle/>
          <a:p>
            <a:pPr eaLnBrk="1" hangingPunct="1"/>
            <a:r>
              <a:rPr lang="en-US" altLang="zh-CN" smtClean="0"/>
              <a:t>2</a:t>
            </a:r>
            <a:r>
              <a:rPr lang="zh-CN" altLang="en-US" smtClean="0"/>
              <a:t>、十进制数串的表示方法</a:t>
            </a:r>
          </a:p>
        </p:txBody>
      </p:sp>
      <p:sp>
        <p:nvSpPr>
          <p:cNvPr id="24580" name="Rectangle 3"/>
          <p:cNvSpPr>
            <a:spLocks noGrp="1" noChangeArrowheads="1"/>
          </p:cNvSpPr>
          <p:nvPr>
            <p:ph type="body" idx="1"/>
          </p:nvPr>
        </p:nvSpPr>
        <p:spPr>
          <a:xfrm>
            <a:off x="900113" y="1076325"/>
            <a:ext cx="7115175" cy="4729163"/>
          </a:xfrm>
        </p:spPr>
        <p:txBody>
          <a:bodyPr/>
          <a:lstStyle/>
          <a:p>
            <a:pPr marL="179388" indent="-179388" eaLnBrk="1" hangingPunct="1">
              <a:lnSpc>
                <a:spcPct val="120000"/>
              </a:lnSpc>
              <a:spcAft>
                <a:spcPct val="20000"/>
              </a:spcAft>
            </a:pPr>
            <a:r>
              <a:rPr lang="zh-CN" altLang="en-US" sz="2400" smtClean="0">
                <a:solidFill>
                  <a:srgbClr val="CC0000"/>
                </a:solidFill>
              </a:rPr>
              <a:t>字符串形式：</a:t>
            </a:r>
            <a:r>
              <a:rPr lang="zh-CN" altLang="en-US" sz="2400" smtClean="0"/>
              <a:t>用</a:t>
            </a:r>
            <a:r>
              <a:rPr lang="en-US" altLang="zh-CN" sz="2400" smtClean="0"/>
              <a:t>ASCII</a:t>
            </a:r>
            <a:r>
              <a:rPr lang="zh-CN" altLang="en-US" sz="2400" smtClean="0"/>
              <a:t>码来表示十进制数字或符号位，即</a:t>
            </a:r>
            <a:r>
              <a:rPr lang="en-US" altLang="zh-CN" sz="2400" smtClean="0"/>
              <a:t>1</a:t>
            </a:r>
            <a:r>
              <a:rPr lang="zh-CN" altLang="en-US" sz="2400" smtClean="0"/>
              <a:t>个字节存放</a:t>
            </a:r>
            <a:r>
              <a:rPr lang="en-US" altLang="zh-CN" sz="2400" smtClean="0"/>
              <a:t>1</a:t>
            </a:r>
            <a:r>
              <a:rPr lang="zh-CN" altLang="en-US" sz="2400" smtClean="0"/>
              <a:t>位十进制数字或符号位。</a:t>
            </a:r>
          </a:p>
          <a:p>
            <a:pPr marL="179388" indent="-179388" eaLnBrk="1" hangingPunct="1">
              <a:lnSpc>
                <a:spcPct val="120000"/>
              </a:lnSpc>
              <a:spcAft>
                <a:spcPct val="20000"/>
              </a:spcAft>
            </a:pPr>
            <a:r>
              <a:rPr lang="zh-CN" altLang="en-US" sz="2400" smtClean="0">
                <a:solidFill>
                  <a:srgbClr val="CC0000"/>
                </a:solidFill>
              </a:rPr>
              <a:t>压缩的十进制数串形式：</a:t>
            </a:r>
            <a:r>
              <a:rPr lang="zh-CN" altLang="en-US" sz="2400" smtClean="0"/>
              <a:t>用</a:t>
            </a:r>
            <a:r>
              <a:rPr lang="en-US" altLang="zh-CN" sz="2400" smtClean="0"/>
              <a:t>BCD</a:t>
            </a:r>
            <a:r>
              <a:rPr lang="zh-CN" altLang="en-US" sz="2400" smtClean="0"/>
              <a:t>码来表示十进制数字，即</a:t>
            </a:r>
            <a:r>
              <a:rPr lang="en-US" altLang="zh-CN" sz="2400" smtClean="0"/>
              <a:t>1</a:t>
            </a:r>
            <a:r>
              <a:rPr lang="zh-CN" altLang="en-US" sz="2400" smtClean="0"/>
              <a:t>个字节存放</a:t>
            </a:r>
            <a:r>
              <a:rPr lang="en-US" altLang="zh-CN" sz="2400" smtClean="0"/>
              <a:t>2</a:t>
            </a:r>
            <a:r>
              <a:rPr lang="zh-CN" altLang="en-US" sz="2400" smtClean="0"/>
              <a:t>个十进制的数字；符号位放在最低位数字位之后，一般用</a:t>
            </a:r>
            <a:r>
              <a:rPr lang="en-US" altLang="zh-CN" sz="2400" smtClean="0"/>
              <a:t>C</a:t>
            </a:r>
            <a:r>
              <a:rPr lang="zh-CN" altLang="en-US" sz="2400" smtClean="0"/>
              <a:t>（</a:t>
            </a:r>
            <a:r>
              <a:rPr lang="en-US" altLang="zh-CN" sz="2400" smtClean="0"/>
              <a:t>12</a:t>
            </a:r>
            <a:r>
              <a:rPr lang="zh-CN" altLang="en-US" sz="2400" smtClean="0"/>
              <a:t>）表示正号，用</a:t>
            </a:r>
            <a:r>
              <a:rPr lang="en-US" altLang="zh-CN" sz="2400" smtClean="0"/>
              <a:t>D</a:t>
            </a:r>
            <a:r>
              <a:rPr lang="zh-CN" altLang="en-US" sz="2400" smtClean="0"/>
              <a:t>（</a:t>
            </a:r>
            <a:r>
              <a:rPr lang="en-US" altLang="zh-CN" sz="2400" smtClean="0"/>
              <a:t>13</a:t>
            </a:r>
            <a:r>
              <a:rPr lang="zh-CN" altLang="en-US" sz="2400" smtClean="0"/>
              <a:t>）表示负号。</a:t>
            </a:r>
          </a:p>
          <a:p>
            <a:pPr marL="539750" lvl="1" indent="-179388" eaLnBrk="1" hangingPunct="1">
              <a:lnSpc>
                <a:spcPct val="120000"/>
              </a:lnSpc>
              <a:spcAft>
                <a:spcPct val="20000"/>
              </a:spcAft>
            </a:pPr>
            <a:r>
              <a:rPr lang="zh-CN" altLang="en-US" smtClean="0"/>
              <a:t>例如 ＋</a:t>
            </a:r>
            <a:r>
              <a:rPr lang="en-US" altLang="zh-CN" smtClean="0"/>
              <a:t>258</a:t>
            </a:r>
            <a:r>
              <a:rPr lang="zh-CN" altLang="en-US" smtClean="0"/>
              <a:t>被表示成</a:t>
            </a:r>
            <a:r>
              <a:rPr lang="en-US" altLang="zh-CN" smtClean="0"/>
              <a:t>258CH</a:t>
            </a:r>
            <a:r>
              <a:rPr lang="zh-CN" altLang="en-US" smtClean="0"/>
              <a:t>，占用两个字节，</a:t>
            </a:r>
            <a:r>
              <a:rPr lang="en-US" altLang="zh-CN" smtClean="0"/>
              <a:t>-34</a:t>
            </a:r>
            <a:r>
              <a:rPr lang="zh-CN" altLang="en-US" smtClean="0"/>
              <a:t>被表示为</a:t>
            </a:r>
            <a:r>
              <a:rPr lang="en-US" altLang="zh-CN" smtClean="0"/>
              <a:t>034DH</a:t>
            </a:r>
            <a:r>
              <a:rPr lang="zh-CN" altLang="en-US" smtClean="0"/>
              <a:t>，也占用两个字节。</a:t>
            </a:r>
            <a:endParaRPr lang="zh-CN" altLang="en-US" sz="2000" smtClean="0"/>
          </a:p>
          <a:p>
            <a:pPr marL="179388" indent="-179388" eaLnBrk="1" hangingPunct="1">
              <a:lnSpc>
                <a:spcPct val="120000"/>
              </a:lnSpc>
              <a:spcAft>
                <a:spcPct val="20000"/>
              </a:spcAft>
            </a:pPr>
            <a:r>
              <a:rPr lang="zh-CN" altLang="en-US" sz="2400" smtClean="0">
                <a:solidFill>
                  <a:srgbClr val="006600"/>
                </a:solidFill>
              </a:rPr>
              <a:t>共同点：必须给出它在主存中的首地址和位长。</a:t>
            </a:r>
            <a:endParaRPr lang="zh-CN" altLang="en-US" sz="24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A7771319-384A-4612-89AD-150A798B1097}"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26</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25603" name="Rectangle 2"/>
          <p:cNvSpPr>
            <a:spLocks noGrp="1" noChangeArrowheads="1"/>
          </p:cNvSpPr>
          <p:nvPr>
            <p:ph type="title"/>
          </p:nvPr>
        </p:nvSpPr>
        <p:spPr/>
        <p:txBody>
          <a:bodyPr/>
          <a:lstStyle/>
          <a:p>
            <a:pPr eaLnBrk="1" hangingPunct="1"/>
            <a:r>
              <a:rPr lang="en-US" altLang="zh-CN" smtClean="0"/>
              <a:t>2</a:t>
            </a:r>
            <a:r>
              <a:rPr lang="zh-CN" altLang="en-US" smtClean="0"/>
              <a:t>、十进制数串的表示方法</a:t>
            </a:r>
          </a:p>
        </p:txBody>
      </p:sp>
      <p:sp>
        <p:nvSpPr>
          <p:cNvPr id="25604" name="Rectangle 3"/>
          <p:cNvSpPr>
            <a:spLocks noGrp="1" noChangeArrowheads="1"/>
          </p:cNvSpPr>
          <p:nvPr>
            <p:ph type="body" idx="1"/>
          </p:nvPr>
        </p:nvSpPr>
        <p:spPr>
          <a:xfrm>
            <a:off x="827088" y="1076325"/>
            <a:ext cx="7129462" cy="4584700"/>
          </a:xfrm>
        </p:spPr>
        <p:txBody>
          <a:bodyPr/>
          <a:lstStyle/>
          <a:p>
            <a:pPr marL="179388" indent="-179388" eaLnBrk="1" hangingPunct="1">
              <a:lnSpc>
                <a:spcPct val="120000"/>
              </a:lnSpc>
            </a:pPr>
            <a:r>
              <a:rPr lang="zh-CN" altLang="en-US" smtClean="0"/>
              <a:t>采用十进制表示数据的优点是</a:t>
            </a:r>
            <a:r>
              <a:rPr lang="zh-CN" altLang="en-US" sz="2400" smtClean="0"/>
              <a:t>：</a:t>
            </a:r>
          </a:p>
          <a:p>
            <a:pPr marL="539750" lvl="1" indent="-179388" eaLnBrk="1" hangingPunct="1">
              <a:lnSpc>
                <a:spcPct val="120000"/>
              </a:lnSpc>
            </a:pPr>
            <a:r>
              <a:rPr lang="zh-CN" altLang="en-US" smtClean="0"/>
              <a:t>对于需要大量地进行输入输出数据而运算简单的场合，大大</a:t>
            </a:r>
            <a:r>
              <a:rPr lang="zh-CN" altLang="en-US" smtClean="0">
                <a:solidFill>
                  <a:srgbClr val="CC0000"/>
                </a:solidFill>
              </a:rPr>
              <a:t>减少了二</a:t>
            </a:r>
            <a:r>
              <a:rPr lang="en-US" altLang="zh-CN" smtClean="0">
                <a:solidFill>
                  <a:srgbClr val="CC0000"/>
                </a:solidFill>
              </a:rPr>
              <a:t>-</a:t>
            </a:r>
            <a:r>
              <a:rPr lang="zh-CN" altLang="en-US" smtClean="0">
                <a:solidFill>
                  <a:srgbClr val="CC0000"/>
                </a:solidFill>
              </a:rPr>
              <a:t>十进制转换</a:t>
            </a:r>
            <a:r>
              <a:rPr lang="zh-CN" altLang="en-US" smtClean="0"/>
              <a:t>，提高了机器的运行效率；</a:t>
            </a:r>
          </a:p>
          <a:p>
            <a:pPr marL="539750" lvl="1" indent="-179388" eaLnBrk="1" hangingPunct="1">
              <a:lnSpc>
                <a:spcPct val="120000"/>
              </a:lnSpc>
            </a:pPr>
            <a:r>
              <a:rPr lang="zh-CN" altLang="en-US" smtClean="0"/>
              <a:t>十进制数串的</a:t>
            </a:r>
            <a:r>
              <a:rPr lang="zh-CN" altLang="en-US" smtClean="0">
                <a:solidFill>
                  <a:srgbClr val="CC0000"/>
                </a:solidFill>
              </a:rPr>
              <a:t>位长可变</a:t>
            </a:r>
            <a:r>
              <a:rPr lang="zh-CN" altLang="en-US" smtClean="0"/>
              <a:t>，许多机器中规定该长度从</a:t>
            </a:r>
            <a:r>
              <a:rPr lang="en-US" altLang="zh-CN" smtClean="0"/>
              <a:t>0</a:t>
            </a:r>
            <a:r>
              <a:rPr lang="zh-CN" altLang="en-US" smtClean="0"/>
              <a:t>到</a:t>
            </a:r>
            <a:r>
              <a:rPr lang="en-US" altLang="zh-CN" smtClean="0"/>
              <a:t>31</a:t>
            </a:r>
            <a:r>
              <a:rPr lang="zh-CN" altLang="en-US" smtClean="0"/>
              <a:t>，有的甚至更长。不受定点数和浮点数统一格式的约束，从而提高了数据的表示范围和运算精度。</a:t>
            </a:r>
          </a:p>
        </p:txBody>
      </p:sp>
      <p:pic>
        <p:nvPicPr>
          <p:cNvPr id="143364" name="Picture 4"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572000" y="6165850"/>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143364"/>
                                        </p:tgtEl>
                                        <p:attrNameLst>
                                          <p:attrName>style.visibility</p:attrName>
                                        </p:attrNameLst>
                                      </p:cBhvr>
                                      <p:to>
                                        <p:strVal val="visible"/>
                                      </p:to>
                                    </p:set>
                                    <p:anim calcmode="lin" valueType="num">
                                      <p:cBhvr additive="base">
                                        <p:cTn id="7" dur="500" fill="hold"/>
                                        <p:tgtEl>
                                          <p:spTgt spid="143364"/>
                                        </p:tgtEl>
                                        <p:attrNameLst>
                                          <p:attrName>ppt_x</p:attrName>
                                        </p:attrNameLst>
                                      </p:cBhvr>
                                      <p:tavLst>
                                        <p:tav tm="0">
                                          <p:val>
                                            <p:strVal val="#ppt_x"/>
                                          </p:val>
                                        </p:tav>
                                        <p:tav tm="100000">
                                          <p:val>
                                            <p:strVal val="#ppt_x"/>
                                          </p:val>
                                        </p:tav>
                                      </p:tavLst>
                                    </p:anim>
                                    <p:anim calcmode="lin" valueType="num">
                                      <p:cBhvr additive="base">
                                        <p:cTn id="8" dur="500" fill="hold"/>
                                        <p:tgtEl>
                                          <p:spTgt spid="1433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8FF91E66-5C7F-48E4-8D8B-286045941032}"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27</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26627" name="Rectangle 2"/>
          <p:cNvSpPr>
            <a:spLocks noGrp="1" noChangeArrowheads="1"/>
          </p:cNvSpPr>
          <p:nvPr>
            <p:ph type="title"/>
          </p:nvPr>
        </p:nvSpPr>
        <p:spPr/>
        <p:txBody>
          <a:bodyPr/>
          <a:lstStyle/>
          <a:p>
            <a:pPr eaLnBrk="1" hangingPunct="1"/>
            <a:r>
              <a:rPr lang="en-US" altLang="zh-CN" smtClean="0"/>
              <a:t>3.2 </a:t>
            </a:r>
            <a:r>
              <a:rPr lang="zh-CN" altLang="en-US" smtClean="0"/>
              <a:t>数据格式</a:t>
            </a:r>
          </a:p>
        </p:txBody>
      </p:sp>
      <p:sp>
        <p:nvSpPr>
          <p:cNvPr id="115717" name="AutoShape 5"/>
          <p:cNvSpPr>
            <a:spLocks noChangeArrowheads="1"/>
          </p:cNvSpPr>
          <p:nvPr/>
        </p:nvSpPr>
        <p:spPr bwMode="gray">
          <a:xfrm>
            <a:off x="2000250" y="1354138"/>
            <a:ext cx="4343400" cy="457200"/>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latin typeface="Arial" charset="0"/>
              <a:ea typeface="黑体" pitchFamily="2" charset="-122"/>
            </a:endParaRPr>
          </a:p>
        </p:txBody>
      </p:sp>
      <p:sp>
        <p:nvSpPr>
          <p:cNvPr id="26629" name="AutoShape 6"/>
          <p:cNvSpPr>
            <a:spLocks noChangeArrowheads="1"/>
          </p:cNvSpPr>
          <p:nvPr/>
        </p:nvSpPr>
        <p:spPr bwMode="gray">
          <a:xfrm>
            <a:off x="1619250" y="1235075"/>
            <a:ext cx="685800" cy="685800"/>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26630" name="Text Box 7"/>
          <p:cNvSpPr txBox="1">
            <a:spLocks noChangeArrowheads="1"/>
          </p:cNvSpPr>
          <p:nvPr/>
        </p:nvSpPr>
        <p:spPr bwMode="gray">
          <a:xfrm>
            <a:off x="2228850" y="1325563"/>
            <a:ext cx="3429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a:solidFill>
                  <a:srgbClr val="000000"/>
                </a:solidFill>
              </a:rPr>
              <a:t>  </a:t>
            </a:r>
            <a:r>
              <a:rPr lang="zh-CN" altLang="en-US">
                <a:hlinkClick r:id="rId2" action="ppaction://hlinksldjump"/>
              </a:rPr>
              <a:t>机器数</a:t>
            </a:r>
            <a:endParaRPr lang="zh-CN" altLang="en-US"/>
          </a:p>
        </p:txBody>
      </p:sp>
      <p:sp>
        <p:nvSpPr>
          <p:cNvPr id="26631" name="Text Box 8"/>
          <p:cNvSpPr txBox="1">
            <a:spLocks noChangeArrowheads="1"/>
          </p:cNvSpPr>
          <p:nvPr/>
        </p:nvSpPr>
        <p:spPr bwMode="gray">
          <a:xfrm>
            <a:off x="1706563" y="1314450"/>
            <a:ext cx="490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a:solidFill>
                  <a:schemeClr val="bg1"/>
                </a:solidFill>
              </a:rPr>
              <a:t>一</a:t>
            </a:r>
          </a:p>
        </p:txBody>
      </p:sp>
      <p:sp>
        <p:nvSpPr>
          <p:cNvPr id="115722" name="AutoShape 10"/>
          <p:cNvSpPr>
            <a:spLocks noChangeArrowheads="1"/>
          </p:cNvSpPr>
          <p:nvPr/>
        </p:nvSpPr>
        <p:spPr bwMode="gray">
          <a:xfrm>
            <a:off x="2000250" y="2189163"/>
            <a:ext cx="4343400" cy="457200"/>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latin typeface="Arial" charset="0"/>
              <a:ea typeface="黑体" pitchFamily="2" charset="-122"/>
            </a:endParaRPr>
          </a:p>
        </p:txBody>
      </p:sp>
      <p:sp>
        <p:nvSpPr>
          <p:cNvPr id="26633" name="AutoShape 11"/>
          <p:cNvSpPr>
            <a:spLocks noChangeArrowheads="1"/>
          </p:cNvSpPr>
          <p:nvPr/>
        </p:nvSpPr>
        <p:spPr bwMode="gray">
          <a:xfrm>
            <a:off x="1619250" y="2070100"/>
            <a:ext cx="685800" cy="685800"/>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26634" name="Text Box 12"/>
          <p:cNvSpPr txBox="1">
            <a:spLocks noChangeArrowheads="1"/>
          </p:cNvSpPr>
          <p:nvPr/>
        </p:nvSpPr>
        <p:spPr bwMode="gray">
          <a:xfrm>
            <a:off x="2195513" y="2133600"/>
            <a:ext cx="3927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a:t>  </a:t>
            </a:r>
            <a:r>
              <a:rPr lang="zh-CN" altLang="en-US">
                <a:hlinkClick r:id="rId3" action="ppaction://hlinksldjump"/>
              </a:rPr>
              <a:t>小数点的表示方法</a:t>
            </a:r>
            <a:endParaRPr lang="zh-CN" altLang="en-US"/>
          </a:p>
        </p:txBody>
      </p:sp>
      <p:sp>
        <p:nvSpPr>
          <p:cNvPr id="26635" name="Text Box 13"/>
          <p:cNvSpPr txBox="1">
            <a:spLocks noChangeArrowheads="1"/>
          </p:cNvSpPr>
          <p:nvPr/>
        </p:nvSpPr>
        <p:spPr bwMode="gray">
          <a:xfrm>
            <a:off x="1706563" y="2149475"/>
            <a:ext cx="490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a:solidFill>
                  <a:schemeClr val="bg1"/>
                </a:solidFill>
              </a:rPr>
              <a:t>二</a:t>
            </a:r>
          </a:p>
        </p:txBody>
      </p:sp>
      <p:pic>
        <p:nvPicPr>
          <p:cNvPr id="115727" name="Picture 15" descr="back11">
            <a:hlinkClick r:id="rId4" action="ppaction://hlinksldjump"/>
          </p:cNvPr>
          <p:cNvPicPr>
            <a:picLocks noChangeAspect="1" noChangeArrowheads="1"/>
          </p:cNvPicPr>
          <p:nvPr/>
        </p:nvPicPr>
        <p:blipFill>
          <a:blip r:embed="rId5">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729163" y="6092825"/>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115727"/>
                                        </p:tgtEl>
                                        <p:attrNameLst>
                                          <p:attrName>style.visibility</p:attrName>
                                        </p:attrNameLst>
                                      </p:cBhvr>
                                      <p:to>
                                        <p:strVal val="visible"/>
                                      </p:to>
                                    </p:set>
                                    <p:anim calcmode="lin" valueType="num">
                                      <p:cBhvr additive="base">
                                        <p:cTn id="7" dur="500" fill="hold"/>
                                        <p:tgtEl>
                                          <p:spTgt spid="115727"/>
                                        </p:tgtEl>
                                        <p:attrNameLst>
                                          <p:attrName>ppt_x</p:attrName>
                                        </p:attrNameLst>
                                      </p:cBhvr>
                                      <p:tavLst>
                                        <p:tav tm="0">
                                          <p:val>
                                            <p:strVal val="#ppt_x"/>
                                          </p:val>
                                        </p:tav>
                                        <p:tav tm="100000">
                                          <p:val>
                                            <p:strVal val="#ppt_x"/>
                                          </p:val>
                                        </p:tav>
                                      </p:tavLst>
                                    </p:anim>
                                    <p:anim calcmode="lin" valueType="num">
                                      <p:cBhvr additive="base">
                                        <p:cTn id="8" dur="500" fill="hold"/>
                                        <p:tgtEl>
                                          <p:spTgt spid="1157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CD9A45BC-9E59-4D3A-B7B9-FD6948E6CE0A}"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28</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27651" name="Rectangle 2"/>
          <p:cNvSpPr>
            <a:spLocks noGrp="1" noChangeArrowheads="1"/>
          </p:cNvSpPr>
          <p:nvPr>
            <p:ph type="title"/>
          </p:nvPr>
        </p:nvSpPr>
        <p:spPr/>
        <p:txBody>
          <a:bodyPr/>
          <a:lstStyle/>
          <a:p>
            <a:pPr eaLnBrk="1" hangingPunct="1"/>
            <a:r>
              <a:rPr lang="zh-CN" altLang="en-US" smtClean="0"/>
              <a:t>一、机器数</a:t>
            </a:r>
          </a:p>
        </p:txBody>
      </p:sp>
      <p:sp>
        <p:nvSpPr>
          <p:cNvPr id="27652" name="Rectangle 3"/>
          <p:cNvSpPr>
            <a:spLocks noGrp="1" noChangeArrowheads="1"/>
          </p:cNvSpPr>
          <p:nvPr>
            <p:ph type="body" idx="1"/>
          </p:nvPr>
        </p:nvSpPr>
        <p:spPr>
          <a:xfrm>
            <a:off x="684213" y="1196975"/>
            <a:ext cx="7488237" cy="4248150"/>
          </a:xfrm>
        </p:spPr>
        <p:txBody>
          <a:bodyPr/>
          <a:lstStyle/>
          <a:p>
            <a:pPr eaLnBrk="1" hangingPunct="1">
              <a:lnSpc>
                <a:spcPct val="110000"/>
              </a:lnSpc>
              <a:spcBef>
                <a:spcPct val="0"/>
              </a:spcBef>
              <a:spcAft>
                <a:spcPct val="20000"/>
              </a:spcAft>
            </a:pPr>
            <a:r>
              <a:rPr lang="zh-CN" altLang="en-US" sz="2400" dirty="0" smtClean="0">
                <a:solidFill>
                  <a:srgbClr val="CC0000"/>
                </a:solidFill>
              </a:rPr>
              <a:t>机器数：</a:t>
            </a:r>
            <a:r>
              <a:rPr lang="zh-CN" altLang="en-US" sz="2400" dirty="0" smtClean="0"/>
              <a:t>数值数据在计算机中的表示形式。</a:t>
            </a:r>
          </a:p>
          <a:p>
            <a:pPr eaLnBrk="1" hangingPunct="1">
              <a:lnSpc>
                <a:spcPct val="110000"/>
              </a:lnSpc>
              <a:spcBef>
                <a:spcPct val="0"/>
              </a:spcBef>
              <a:spcAft>
                <a:spcPct val="20000"/>
              </a:spcAft>
            </a:pPr>
            <a:r>
              <a:rPr lang="zh-CN" altLang="en-US" sz="2400" dirty="0" smtClean="0">
                <a:solidFill>
                  <a:srgbClr val="CC0000"/>
                </a:solidFill>
              </a:rPr>
              <a:t>特点：</a:t>
            </a:r>
          </a:p>
          <a:p>
            <a:pPr lvl="1" eaLnBrk="1" hangingPunct="1">
              <a:lnSpc>
                <a:spcPct val="110000"/>
              </a:lnSpc>
              <a:spcBef>
                <a:spcPct val="0"/>
              </a:spcBef>
              <a:spcAft>
                <a:spcPct val="20000"/>
              </a:spcAft>
            </a:pPr>
            <a:r>
              <a:rPr lang="zh-CN" altLang="en-US" dirty="0" smtClean="0"/>
              <a:t>表示的</a:t>
            </a:r>
            <a:r>
              <a:rPr lang="zh-CN" altLang="en-US" dirty="0" smtClean="0">
                <a:solidFill>
                  <a:srgbClr val="FF0000"/>
                </a:solidFill>
              </a:rPr>
              <a:t>数值范围受</a:t>
            </a:r>
            <a:r>
              <a:rPr lang="zh-CN" altLang="en-US" dirty="0" smtClean="0"/>
              <a:t>计算机字长的</a:t>
            </a:r>
            <a:r>
              <a:rPr lang="zh-CN" altLang="en-US" dirty="0" smtClean="0">
                <a:solidFill>
                  <a:srgbClr val="FF0000"/>
                </a:solidFill>
              </a:rPr>
              <a:t>限制</a:t>
            </a:r>
            <a:r>
              <a:rPr lang="zh-CN" altLang="en-US" dirty="0" smtClean="0"/>
              <a:t>；</a:t>
            </a:r>
          </a:p>
          <a:p>
            <a:pPr lvl="1" eaLnBrk="1" hangingPunct="1">
              <a:lnSpc>
                <a:spcPct val="110000"/>
              </a:lnSpc>
              <a:spcBef>
                <a:spcPct val="0"/>
              </a:spcBef>
              <a:spcAft>
                <a:spcPct val="20000"/>
              </a:spcAft>
            </a:pPr>
            <a:r>
              <a:rPr lang="zh-CN" altLang="en-US" dirty="0" smtClean="0"/>
              <a:t>机器数的</a:t>
            </a:r>
            <a:r>
              <a:rPr lang="zh-CN" altLang="en-US" dirty="0" smtClean="0">
                <a:solidFill>
                  <a:srgbClr val="FF0000"/>
                </a:solidFill>
              </a:rPr>
              <a:t>符号位</a:t>
            </a:r>
            <a:r>
              <a:rPr lang="zh-CN" altLang="en-US" dirty="0" smtClean="0"/>
              <a:t>必须被数值化为二进制</a:t>
            </a:r>
            <a:r>
              <a:rPr lang="en-US" altLang="zh-CN" dirty="0" smtClean="0">
                <a:solidFill>
                  <a:srgbClr val="FF0000"/>
                </a:solidFill>
              </a:rPr>
              <a:t>0</a:t>
            </a:r>
            <a:r>
              <a:rPr lang="zh-CN" altLang="en-US" dirty="0" smtClean="0">
                <a:solidFill>
                  <a:srgbClr val="FF0000"/>
                </a:solidFill>
              </a:rPr>
              <a:t>和</a:t>
            </a:r>
            <a:r>
              <a:rPr lang="en-US" altLang="zh-CN" dirty="0" smtClean="0">
                <a:solidFill>
                  <a:srgbClr val="FF0000"/>
                </a:solidFill>
              </a:rPr>
              <a:t>1</a:t>
            </a:r>
            <a:r>
              <a:rPr lang="zh-CN" altLang="en-US" dirty="0" smtClean="0"/>
              <a:t>；</a:t>
            </a:r>
          </a:p>
          <a:p>
            <a:pPr lvl="1" eaLnBrk="1" hangingPunct="1">
              <a:lnSpc>
                <a:spcPct val="110000"/>
              </a:lnSpc>
              <a:spcBef>
                <a:spcPct val="0"/>
              </a:spcBef>
              <a:spcAft>
                <a:spcPct val="20000"/>
              </a:spcAft>
            </a:pPr>
            <a:r>
              <a:rPr lang="zh-CN" altLang="en-US" dirty="0" smtClean="0"/>
              <a:t>机器数的</a:t>
            </a:r>
            <a:r>
              <a:rPr lang="zh-CN" altLang="en-US" dirty="0" smtClean="0">
                <a:solidFill>
                  <a:srgbClr val="FF0000"/>
                </a:solidFill>
              </a:rPr>
              <a:t>小数点</a:t>
            </a:r>
            <a:r>
              <a:rPr lang="zh-CN" altLang="en-US" dirty="0" smtClean="0"/>
              <a:t>是用</a:t>
            </a:r>
            <a:r>
              <a:rPr lang="zh-CN" altLang="en-US" dirty="0" smtClean="0">
                <a:solidFill>
                  <a:srgbClr val="FF0000"/>
                </a:solidFill>
              </a:rPr>
              <a:t>隐含规定</a:t>
            </a:r>
            <a:r>
              <a:rPr lang="zh-CN" altLang="en-US" dirty="0" smtClean="0"/>
              <a:t>的方式来表达的。 </a:t>
            </a:r>
          </a:p>
          <a:p>
            <a:pPr eaLnBrk="1" hangingPunct="1">
              <a:lnSpc>
                <a:spcPct val="110000"/>
              </a:lnSpc>
              <a:spcBef>
                <a:spcPct val="0"/>
              </a:spcBef>
              <a:spcAft>
                <a:spcPct val="20000"/>
              </a:spcAft>
            </a:pPr>
            <a:r>
              <a:rPr lang="zh-CN" altLang="en-US" sz="2400" dirty="0" smtClean="0">
                <a:solidFill>
                  <a:srgbClr val="CC0000"/>
                </a:solidFill>
              </a:rPr>
              <a:t>真值：</a:t>
            </a:r>
            <a:r>
              <a:rPr lang="zh-CN" altLang="en-US" sz="2400" dirty="0" smtClean="0"/>
              <a:t>机器数所真正表示的数值，一般使用数值（二进制或十进制）前冠以</a:t>
            </a:r>
            <a:r>
              <a:rPr lang="zh-CN" altLang="en-US" sz="2400" dirty="0" smtClean="0">
                <a:latin typeface="Arial" panose="020B0604020202020204" pitchFamily="34" charset="0"/>
              </a:rPr>
              <a:t>“</a:t>
            </a:r>
            <a:r>
              <a:rPr lang="en-US" altLang="zh-CN" sz="2400" dirty="0" smtClean="0"/>
              <a:t>+</a:t>
            </a:r>
            <a:r>
              <a:rPr lang="en-US" altLang="zh-CN" sz="2400" dirty="0" smtClean="0">
                <a:latin typeface="Arial" panose="020B0604020202020204" pitchFamily="34" charset="0"/>
              </a:rPr>
              <a:t>”</a:t>
            </a:r>
            <a:r>
              <a:rPr lang="zh-CN" altLang="en-US" sz="2400" dirty="0" smtClean="0"/>
              <a:t>、</a:t>
            </a:r>
            <a:r>
              <a:rPr lang="zh-CN" altLang="en-US" sz="2400" dirty="0" smtClean="0">
                <a:latin typeface="Arial" panose="020B0604020202020204" pitchFamily="34" charset="0"/>
              </a:rPr>
              <a:t>“</a:t>
            </a:r>
            <a:r>
              <a:rPr lang="zh-CN" altLang="en-US" sz="2400" dirty="0" smtClean="0"/>
              <a:t>－</a:t>
            </a:r>
            <a:r>
              <a:rPr lang="zh-CN" altLang="en-US" sz="2400" dirty="0" smtClean="0">
                <a:latin typeface="Arial" panose="020B0604020202020204" pitchFamily="34" charset="0"/>
              </a:rPr>
              <a:t>”</a:t>
            </a:r>
            <a:r>
              <a:rPr lang="zh-CN" altLang="en-US" sz="2400" dirty="0" smtClean="0"/>
              <a:t>符号这种方法来书写。</a:t>
            </a:r>
          </a:p>
          <a:p>
            <a:pPr eaLnBrk="1" hangingPunct="1">
              <a:lnSpc>
                <a:spcPct val="110000"/>
              </a:lnSpc>
              <a:spcBef>
                <a:spcPct val="0"/>
              </a:spcBef>
              <a:spcAft>
                <a:spcPct val="20000"/>
              </a:spcAft>
            </a:pPr>
            <a:r>
              <a:rPr lang="zh-CN" altLang="en-US" sz="2400" dirty="0" smtClean="0">
                <a:solidFill>
                  <a:srgbClr val="CC0000"/>
                </a:solidFill>
              </a:rPr>
              <a:t>机器数的编码方法</a:t>
            </a:r>
            <a:r>
              <a:rPr lang="zh-CN" altLang="en-US" sz="2400" dirty="0" smtClean="0"/>
              <a:t>：</a:t>
            </a:r>
            <a:r>
              <a:rPr lang="zh-CN" altLang="en-US" sz="2400" dirty="0" smtClean="0">
                <a:solidFill>
                  <a:srgbClr val="006600"/>
                </a:solidFill>
              </a:rPr>
              <a:t>原码、反码、补码、移码</a:t>
            </a:r>
            <a:r>
              <a:rPr lang="zh-CN" altLang="en-US" sz="2400" dirty="0" smtClean="0"/>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1CAAED24-8C83-444E-8E6D-5F678DF430D2}"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29</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28675" name="Rectangle 2"/>
          <p:cNvSpPr>
            <a:spLocks noGrp="1" noChangeArrowheads="1"/>
          </p:cNvSpPr>
          <p:nvPr>
            <p:ph type="title"/>
          </p:nvPr>
        </p:nvSpPr>
        <p:spPr/>
        <p:txBody>
          <a:bodyPr/>
          <a:lstStyle/>
          <a:p>
            <a:pPr eaLnBrk="1" hangingPunct="1"/>
            <a:r>
              <a:rPr lang="zh-CN" altLang="en-US" smtClean="0"/>
              <a:t>一、机器数</a:t>
            </a:r>
          </a:p>
        </p:txBody>
      </p:sp>
      <p:sp>
        <p:nvSpPr>
          <p:cNvPr id="28676" name="Rectangle 3"/>
          <p:cNvSpPr>
            <a:spLocks noGrp="1" noChangeArrowheads="1"/>
          </p:cNvSpPr>
          <p:nvPr>
            <p:ph type="body" idx="1"/>
          </p:nvPr>
        </p:nvSpPr>
        <p:spPr>
          <a:xfrm>
            <a:off x="539750" y="1052513"/>
            <a:ext cx="7632700" cy="4897437"/>
          </a:xfrm>
        </p:spPr>
        <p:txBody>
          <a:bodyPr/>
          <a:lstStyle/>
          <a:p>
            <a:pPr eaLnBrk="1" hangingPunct="1">
              <a:spcBef>
                <a:spcPct val="0"/>
              </a:spcBef>
              <a:spcAft>
                <a:spcPct val="20000"/>
              </a:spcAft>
            </a:pPr>
            <a:r>
              <a:rPr lang="zh-CN" altLang="en-US" sz="2400" smtClean="0"/>
              <a:t>计算机中参与运算的数值数据有两种：</a:t>
            </a:r>
          </a:p>
          <a:p>
            <a:pPr lvl="1" eaLnBrk="1" hangingPunct="1">
              <a:spcBef>
                <a:spcPct val="0"/>
              </a:spcBef>
              <a:spcAft>
                <a:spcPct val="20000"/>
              </a:spcAft>
            </a:pPr>
            <a:r>
              <a:rPr lang="zh-CN" altLang="en-US" sz="2000" smtClean="0">
                <a:solidFill>
                  <a:srgbClr val="CC0000"/>
                </a:solidFill>
              </a:rPr>
              <a:t>无符号数据</a:t>
            </a:r>
            <a:r>
              <a:rPr lang="zh-CN" altLang="en-US" sz="2000" smtClean="0"/>
              <a:t>（</a:t>
            </a:r>
            <a:r>
              <a:rPr lang="en-US" altLang="zh-CN" sz="2000" smtClean="0"/>
              <a:t>Unsigned </a:t>
            </a:r>
            <a:r>
              <a:rPr lang="zh-CN" altLang="en-US" sz="2000" smtClean="0"/>
              <a:t>）：所有的二进制数据位数均用来表示数值本身，没有正负之分。</a:t>
            </a:r>
          </a:p>
          <a:p>
            <a:pPr lvl="1" eaLnBrk="1" hangingPunct="1">
              <a:spcBef>
                <a:spcPct val="0"/>
              </a:spcBef>
              <a:spcAft>
                <a:spcPct val="20000"/>
              </a:spcAft>
            </a:pPr>
            <a:r>
              <a:rPr lang="zh-CN" altLang="en-US" sz="2000" smtClean="0">
                <a:solidFill>
                  <a:srgbClr val="CC0000"/>
                </a:solidFill>
              </a:rPr>
              <a:t>带符号数据</a:t>
            </a:r>
            <a:r>
              <a:rPr lang="zh-CN" altLang="en-US" sz="2000" smtClean="0"/>
              <a:t>（</a:t>
            </a:r>
            <a:r>
              <a:rPr lang="en-US" altLang="zh-CN" sz="2000" smtClean="0"/>
              <a:t>Signed</a:t>
            </a:r>
            <a:r>
              <a:rPr lang="zh-CN" altLang="en-US" sz="2000" smtClean="0"/>
              <a:t>）：则其二进制数据位，包括符号位和数值位。</a:t>
            </a:r>
            <a:endParaRPr lang="zh-CN" altLang="en-US" sz="2800" smtClean="0">
              <a:solidFill>
                <a:srgbClr val="CC0000"/>
              </a:solidFill>
            </a:endParaRPr>
          </a:p>
          <a:p>
            <a:pPr eaLnBrk="1" hangingPunct="1">
              <a:spcBef>
                <a:spcPct val="0"/>
              </a:spcBef>
              <a:spcAft>
                <a:spcPct val="20000"/>
              </a:spcAft>
            </a:pPr>
            <a:r>
              <a:rPr lang="zh-CN" altLang="en-US" sz="2400" smtClean="0">
                <a:solidFill>
                  <a:srgbClr val="CC0000"/>
                </a:solidFill>
              </a:rPr>
              <a:t>思考：计算机硬件如何区分无符号数据和带符号数据呢？</a:t>
            </a:r>
          </a:p>
          <a:p>
            <a:pPr eaLnBrk="1" hangingPunct="1">
              <a:spcBef>
                <a:spcPct val="0"/>
              </a:spcBef>
              <a:spcAft>
                <a:spcPct val="20000"/>
              </a:spcAft>
            </a:pPr>
            <a:r>
              <a:rPr lang="zh-CN" altLang="en-US" sz="2400" smtClean="0"/>
              <a:t>例： </a:t>
            </a:r>
            <a:r>
              <a:rPr lang="en-US" altLang="zh-CN" sz="2400" smtClean="0"/>
              <a:t>Intel X86</a:t>
            </a:r>
            <a:r>
              <a:rPr lang="zh-CN" altLang="en-US" sz="2400" smtClean="0"/>
              <a:t>系列</a:t>
            </a:r>
            <a:r>
              <a:rPr lang="en-US" altLang="zh-CN" sz="2400" smtClean="0"/>
              <a:t>CPU</a:t>
            </a:r>
          </a:p>
          <a:p>
            <a:pPr eaLnBrk="1" hangingPunct="1">
              <a:spcBef>
                <a:spcPct val="0"/>
              </a:spcBef>
              <a:spcAft>
                <a:spcPct val="20000"/>
              </a:spcAft>
            </a:pPr>
            <a:r>
              <a:rPr lang="zh-CN" altLang="en-US" sz="2400" smtClean="0"/>
              <a:t>假设</a:t>
            </a:r>
            <a:r>
              <a:rPr lang="en-US" altLang="zh-CN" sz="2400" smtClean="0"/>
              <a:t>AX</a:t>
            </a:r>
            <a:r>
              <a:rPr lang="zh-CN" altLang="en-US" sz="2400" smtClean="0"/>
              <a:t>＝（</a:t>
            </a:r>
            <a:r>
              <a:rPr lang="en-US" altLang="zh-CN" sz="2400" smtClean="0"/>
              <a:t>1111111111111111</a:t>
            </a:r>
            <a:r>
              <a:rPr lang="zh-CN" altLang="en-US" sz="2400" smtClean="0"/>
              <a:t>）</a:t>
            </a:r>
            <a:r>
              <a:rPr lang="en-US" altLang="zh-CN" sz="2400" baseline="-25000" smtClean="0"/>
              <a:t>2</a:t>
            </a:r>
            <a:r>
              <a:rPr lang="zh-CN" altLang="en-US" sz="2400" smtClean="0"/>
              <a:t>，</a:t>
            </a:r>
            <a:r>
              <a:rPr lang="en-US" altLang="zh-CN" sz="2400" smtClean="0"/>
              <a:t>BX</a:t>
            </a:r>
            <a:r>
              <a:rPr lang="zh-CN" altLang="en-US" sz="2400" smtClean="0"/>
              <a:t>＝（</a:t>
            </a:r>
            <a:r>
              <a:rPr lang="en-US" altLang="zh-CN" sz="2400" smtClean="0"/>
              <a:t>0000000000000001</a:t>
            </a:r>
            <a:r>
              <a:rPr lang="zh-CN" altLang="en-US" sz="2400" smtClean="0"/>
              <a:t>）</a:t>
            </a:r>
            <a:r>
              <a:rPr lang="en-US" altLang="zh-CN" sz="2400" baseline="-25000" smtClean="0"/>
              <a:t>2</a:t>
            </a:r>
            <a:r>
              <a:rPr lang="zh-CN" altLang="en-US" sz="2400" smtClean="0"/>
              <a:t>，那么执行下面两段程序时，计算机硬件将把</a:t>
            </a:r>
            <a:r>
              <a:rPr lang="en-US" altLang="zh-CN" sz="2400" smtClean="0"/>
              <a:t>AX</a:t>
            </a:r>
            <a:r>
              <a:rPr lang="zh-CN" altLang="en-US" sz="2400" smtClean="0"/>
              <a:t>和</a:t>
            </a:r>
            <a:r>
              <a:rPr lang="en-US" altLang="zh-CN" sz="2400" smtClean="0"/>
              <a:t>BX</a:t>
            </a:r>
            <a:r>
              <a:rPr lang="zh-CN" altLang="en-US" sz="2400" smtClean="0"/>
              <a:t>中的数据看成是不同的数据。</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E5A4F891-2E4F-4587-86F8-5B7BF4327B87}"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3</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3075" name="Rectangle 2"/>
          <p:cNvSpPr>
            <a:spLocks noGrp="1" noChangeArrowheads="1"/>
          </p:cNvSpPr>
          <p:nvPr>
            <p:ph type="title"/>
          </p:nvPr>
        </p:nvSpPr>
        <p:spPr/>
        <p:txBody>
          <a:bodyPr/>
          <a:lstStyle/>
          <a:p>
            <a:pPr eaLnBrk="1" hangingPunct="1"/>
            <a:r>
              <a:rPr lang="zh-CN" altLang="en-US" smtClean="0"/>
              <a:t>第三章  信息编码与数据表示</a:t>
            </a:r>
          </a:p>
        </p:txBody>
      </p:sp>
      <p:graphicFrame>
        <p:nvGraphicFramePr>
          <p:cNvPr id="2" name="图示 1"/>
          <p:cNvGraphicFramePr/>
          <p:nvPr>
            <p:extLst>
              <p:ext uri="{D42A27DB-BD31-4B8C-83A1-F6EECF244321}">
                <p14:modId xmlns:p14="http://schemas.microsoft.com/office/powerpoint/2010/main" val="3977347676"/>
              </p:ext>
            </p:extLst>
          </p:nvPr>
        </p:nvGraphicFramePr>
        <p:xfrm>
          <a:off x="1187624" y="16288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79010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3A86EBB8-652B-4AF5-9BC6-C14F58D31E52}"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30</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29699" name="Rectangle 2"/>
          <p:cNvSpPr>
            <a:spLocks noGrp="1" noChangeArrowheads="1"/>
          </p:cNvSpPr>
          <p:nvPr>
            <p:ph type="title"/>
          </p:nvPr>
        </p:nvSpPr>
        <p:spPr/>
        <p:txBody>
          <a:bodyPr/>
          <a:lstStyle/>
          <a:p>
            <a:pPr eaLnBrk="1" hangingPunct="1"/>
            <a:r>
              <a:rPr lang="zh-CN" altLang="en-US" smtClean="0"/>
              <a:t>一、机器数</a:t>
            </a:r>
          </a:p>
        </p:txBody>
      </p:sp>
      <p:sp>
        <p:nvSpPr>
          <p:cNvPr id="29700" name="Rectangle 3"/>
          <p:cNvSpPr>
            <a:spLocks noGrp="1" noChangeArrowheads="1"/>
          </p:cNvSpPr>
          <p:nvPr>
            <p:ph type="body" idx="1"/>
          </p:nvPr>
        </p:nvSpPr>
        <p:spPr>
          <a:xfrm>
            <a:off x="539750" y="1052513"/>
            <a:ext cx="7632700" cy="4537075"/>
          </a:xfrm>
        </p:spPr>
        <p:txBody>
          <a:bodyPr/>
          <a:lstStyle/>
          <a:p>
            <a:pPr eaLnBrk="1" hangingPunct="1">
              <a:lnSpc>
                <a:spcPct val="110000"/>
              </a:lnSpc>
            </a:pPr>
            <a:r>
              <a:rPr lang="zh-CN" altLang="en-US" sz="2400" dirty="0" smtClean="0">
                <a:solidFill>
                  <a:srgbClr val="006600"/>
                </a:solidFill>
              </a:rPr>
              <a:t>程序</a:t>
            </a:r>
            <a:r>
              <a:rPr lang="en-US" altLang="zh-CN" sz="2400" dirty="0" smtClean="0">
                <a:solidFill>
                  <a:srgbClr val="006600"/>
                </a:solidFill>
              </a:rPr>
              <a:t>A</a:t>
            </a:r>
            <a:r>
              <a:rPr lang="zh-CN" altLang="en-US" sz="2400" dirty="0" smtClean="0">
                <a:solidFill>
                  <a:srgbClr val="006600"/>
                </a:solidFill>
              </a:rPr>
              <a:t>： </a:t>
            </a:r>
            <a:r>
              <a:rPr lang="en-US" altLang="zh-CN" sz="2400" dirty="0" smtClean="0"/>
              <a:t>AX=0FFFFH</a:t>
            </a:r>
            <a:r>
              <a:rPr lang="zh-CN" altLang="en-US" sz="2400" dirty="0" smtClean="0"/>
              <a:t>，</a:t>
            </a:r>
            <a:r>
              <a:rPr lang="en-US" altLang="zh-CN" sz="2400" dirty="0" smtClean="0"/>
              <a:t>BX=0001H</a:t>
            </a:r>
            <a:endParaRPr lang="en-US" altLang="zh-CN" sz="2400" dirty="0" smtClean="0">
              <a:solidFill>
                <a:srgbClr val="006600"/>
              </a:solidFill>
            </a:endParaRPr>
          </a:p>
          <a:p>
            <a:pPr lvl="1" eaLnBrk="1" hangingPunct="1">
              <a:lnSpc>
                <a:spcPct val="110000"/>
              </a:lnSpc>
            </a:pPr>
            <a:r>
              <a:rPr lang="en-US" altLang="zh-CN" sz="2000" dirty="0" smtClean="0"/>
              <a:t>CMP	AX,BX	;</a:t>
            </a:r>
            <a:r>
              <a:rPr lang="zh-CN" altLang="en-US" sz="2000" dirty="0" smtClean="0"/>
              <a:t>结果影响标志位</a:t>
            </a:r>
          </a:p>
          <a:p>
            <a:pPr lvl="1" eaLnBrk="1" hangingPunct="1">
              <a:lnSpc>
                <a:spcPct val="110000"/>
              </a:lnSpc>
            </a:pPr>
            <a:r>
              <a:rPr lang="en-US" altLang="zh-CN" sz="2000" dirty="0" smtClean="0"/>
              <a:t>JL	L1	;</a:t>
            </a:r>
            <a:r>
              <a:rPr lang="zh-CN" altLang="en-US" sz="2000" dirty="0" smtClean="0"/>
              <a:t>有符号数小于转移</a:t>
            </a:r>
          </a:p>
          <a:p>
            <a:pPr lvl="1" eaLnBrk="1" hangingPunct="1">
              <a:lnSpc>
                <a:spcPct val="110000"/>
              </a:lnSpc>
            </a:pPr>
            <a:r>
              <a:rPr lang="zh-CN" altLang="en-US" sz="2000" dirty="0" smtClean="0"/>
              <a:t>执行</a:t>
            </a:r>
            <a:r>
              <a:rPr lang="en-US" altLang="zh-CN" sz="2000" dirty="0" smtClean="0"/>
              <a:t>JL</a:t>
            </a:r>
            <a:r>
              <a:rPr lang="zh-CN" altLang="en-US" sz="2000" dirty="0" smtClean="0"/>
              <a:t>指令时，</a:t>
            </a:r>
            <a:r>
              <a:rPr lang="zh-CN" altLang="en-US" sz="2000" dirty="0" smtClean="0">
                <a:solidFill>
                  <a:srgbClr val="CC0000"/>
                </a:solidFill>
              </a:rPr>
              <a:t>操作数</a:t>
            </a:r>
            <a:r>
              <a:rPr lang="en-US" altLang="zh-CN" sz="2000" dirty="0" smtClean="0">
                <a:solidFill>
                  <a:srgbClr val="CC0000"/>
                </a:solidFill>
              </a:rPr>
              <a:t>AX</a:t>
            </a:r>
            <a:r>
              <a:rPr lang="zh-CN" altLang="en-US" sz="2000" dirty="0" smtClean="0">
                <a:solidFill>
                  <a:srgbClr val="CC0000"/>
                </a:solidFill>
              </a:rPr>
              <a:t>和</a:t>
            </a:r>
            <a:r>
              <a:rPr lang="en-US" altLang="zh-CN" sz="2000" dirty="0" smtClean="0">
                <a:solidFill>
                  <a:srgbClr val="CC0000"/>
                </a:solidFill>
              </a:rPr>
              <a:t>BX</a:t>
            </a:r>
            <a:r>
              <a:rPr lang="zh-CN" altLang="en-US" sz="2000" dirty="0" smtClean="0">
                <a:solidFill>
                  <a:srgbClr val="CC0000"/>
                </a:solidFill>
              </a:rPr>
              <a:t>被当作有符号数据</a:t>
            </a:r>
            <a:r>
              <a:rPr lang="zh-CN" altLang="en-US" sz="2000" dirty="0" smtClean="0"/>
              <a:t>，</a:t>
            </a:r>
            <a:r>
              <a:rPr lang="en-US" altLang="zh-CN" sz="2000" dirty="0" smtClean="0">
                <a:solidFill>
                  <a:srgbClr val="006600"/>
                </a:solidFill>
              </a:rPr>
              <a:t>AX</a:t>
            </a:r>
            <a:r>
              <a:rPr lang="zh-CN" altLang="en-US" sz="2000" dirty="0" smtClean="0">
                <a:solidFill>
                  <a:srgbClr val="006600"/>
                </a:solidFill>
              </a:rPr>
              <a:t>＝（－</a:t>
            </a:r>
            <a:r>
              <a:rPr lang="en-US" altLang="zh-CN" sz="2000" dirty="0" smtClean="0">
                <a:solidFill>
                  <a:srgbClr val="006600"/>
                </a:solidFill>
              </a:rPr>
              <a:t>1</a:t>
            </a:r>
            <a:r>
              <a:rPr lang="zh-CN" altLang="en-US" sz="2000" dirty="0" smtClean="0">
                <a:solidFill>
                  <a:srgbClr val="006600"/>
                </a:solidFill>
              </a:rPr>
              <a:t>）</a:t>
            </a:r>
            <a:r>
              <a:rPr lang="en-US" altLang="zh-CN" sz="2000" baseline="-25000" dirty="0" smtClean="0">
                <a:solidFill>
                  <a:srgbClr val="006600"/>
                </a:solidFill>
              </a:rPr>
              <a:t>10</a:t>
            </a:r>
            <a:r>
              <a:rPr lang="zh-CN" altLang="en-US" sz="2000" dirty="0" smtClean="0"/>
              <a:t>，</a:t>
            </a:r>
            <a:r>
              <a:rPr lang="en-US" altLang="zh-CN" sz="2000" dirty="0" smtClean="0"/>
              <a:t>BX</a:t>
            </a:r>
            <a:r>
              <a:rPr lang="zh-CN" altLang="en-US" sz="2000" dirty="0" smtClean="0"/>
              <a:t>＝（＋</a:t>
            </a:r>
            <a:r>
              <a:rPr lang="en-US" altLang="zh-CN" sz="2000" dirty="0" smtClean="0"/>
              <a:t>1</a:t>
            </a:r>
            <a:r>
              <a:rPr lang="zh-CN" altLang="en-US" sz="2000" dirty="0" smtClean="0"/>
              <a:t>）</a:t>
            </a:r>
            <a:r>
              <a:rPr lang="en-US" altLang="zh-CN" sz="2000" baseline="-25000" dirty="0" smtClean="0"/>
              <a:t>10</a:t>
            </a:r>
            <a:r>
              <a:rPr lang="zh-CN" altLang="en-US" sz="2000" dirty="0" smtClean="0"/>
              <a:t>，所以</a:t>
            </a:r>
            <a:r>
              <a:rPr lang="zh-CN" altLang="en-US" sz="2000" dirty="0" smtClean="0">
                <a:solidFill>
                  <a:srgbClr val="006600"/>
                </a:solidFill>
              </a:rPr>
              <a:t>执行结果是转移到</a:t>
            </a:r>
            <a:r>
              <a:rPr lang="en-US" altLang="zh-CN" sz="2000" dirty="0" smtClean="0">
                <a:solidFill>
                  <a:srgbClr val="006600"/>
                </a:solidFill>
              </a:rPr>
              <a:t>L1</a:t>
            </a:r>
            <a:r>
              <a:rPr lang="zh-CN" altLang="en-US" sz="2000" dirty="0" smtClean="0">
                <a:solidFill>
                  <a:srgbClr val="006600"/>
                </a:solidFill>
              </a:rPr>
              <a:t>标号</a:t>
            </a:r>
            <a:r>
              <a:rPr lang="zh-CN" altLang="en-US" sz="2000" dirty="0" smtClean="0"/>
              <a:t>处执行。</a:t>
            </a:r>
          </a:p>
          <a:p>
            <a:pPr eaLnBrk="1" hangingPunct="1">
              <a:lnSpc>
                <a:spcPct val="110000"/>
              </a:lnSpc>
            </a:pPr>
            <a:r>
              <a:rPr lang="zh-CN" altLang="en-US" sz="2400" dirty="0" smtClean="0">
                <a:solidFill>
                  <a:srgbClr val="006600"/>
                </a:solidFill>
              </a:rPr>
              <a:t>程序</a:t>
            </a:r>
            <a:r>
              <a:rPr lang="en-US" altLang="zh-CN" sz="2400" dirty="0" smtClean="0">
                <a:solidFill>
                  <a:srgbClr val="006600"/>
                </a:solidFill>
              </a:rPr>
              <a:t>B</a:t>
            </a:r>
            <a:r>
              <a:rPr lang="zh-CN" altLang="en-US" sz="2400" dirty="0" smtClean="0">
                <a:solidFill>
                  <a:srgbClr val="006600"/>
                </a:solidFill>
              </a:rPr>
              <a:t>： </a:t>
            </a:r>
            <a:r>
              <a:rPr lang="en-US" altLang="zh-CN" sz="2400" dirty="0" smtClean="0"/>
              <a:t>AX=0FFFFH</a:t>
            </a:r>
            <a:r>
              <a:rPr lang="zh-CN" altLang="en-US" sz="2400" dirty="0" smtClean="0"/>
              <a:t>，</a:t>
            </a:r>
            <a:r>
              <a:rPr lang="en-US" altLang="zh-CN" sz="2400" dirty="0" smtClean="0"/>
              <a:t>BX=0001H</a:t>
            </a:r>
            <a:endParaRPr lang="en-US" altLang="zh-CN" sz="2400" dirty="0" smtClean="0">
              <a:solidFill>
                <a:srgbClr val="006600"/>
              </a:solidFill>
            </a:endParaRPr>
          </a:p>
          <a:p>
            <a:pPr lvl="1" eaLnBrk="1" hangingPunct="1">
              <a:lnSpc>
                <a:spcPct val="110000"/>
              </a:lnSpc>
            </a:pPr>
            <a:r>
              <a:rPr lang="en-US" altLang="zh-CN" sz="2000" dirty="0" smtClean="0"/>
              <a:t>CMP	AX,BX	</a:t>
            </a:r>
          </a:p>
          <a:p>
            <a:pPr lvl="1" eaLnBrk="1" hangingPunct="1">
              <a:lnSpc>
                <a:spcPct val="110000"/>
              </a:lnSpc>
            </a:pPr>
            <a:r>
              <a:rPr lang="en-US" altLang="zh-CN" sz="2000" dirty="0" smtClean="0"/>
              <a:t>JB	L1	;</a:t>
            </a:r>
            <a:r>
              <a:rPr lang="zh-CN" altLang="en-US" sz="2000" dirty="0" smtClean="0"/>
              <a:t>无符号数小于转移</a:t>
            </a:r>
          </a:p>
          <a:p>
            <a:pPr lvl="1" eaLnBrk="1" hangingPunct="1">
              <a:lnSpc>
                <a:spcPct val="110000"/>
              </a:lnSpc>
            </a:pPr>
            <a:r>
              <a:rPr lang="zh-CN" altLang="en-US" sz="2000" dirty="0" smtClean="0"/>
              <a:t>执行</a:t>
            </a:r>
            <a:r>
              <a:rPr lang="en-US" altLang="zh-CN" sz="2000" dirty="0" smtClean="0"/>
              <a:t>JB</a:t>
            </a:r>
            <a:r>
              <a:rPr lang="zh-CN" altLang="en-US" sz="2000" dirty="0" smtClean="0"/>
              <a:t>指令时，</a:t>
            </a:r>
            <a:r>
              <a:rPr lang="zh-CN" altLang="en-US" sz="2000" dirty="0" smtClean="0">
                <a:solidFill>
                  <a:srgbClr val="CC0000"/>
                </a:solidFill>
              </a:rPr>
              <a:t>操作数</a:t>
            </a:r>
            <a:r>
              <a:rPr lang="en-US" altLang="zh-CN" sz="2000" dirty="0" smtClean="0">
                <a:solidFill>
                  <a:srgbClr val="CC0000"/>
                </a:solidFill>
              </a:rPr>
              <a:t>AX</a:t>
            </a:r>
            <a:r>
              <a:rPr lang="zh-CN" altLang="en-US" sz="2000" dirty="0" smtClean="0">
                <a:solidFill>
                  <a:srgbClr val="CC0000"/>
                </a:solidFill>
              </a:rPr>
              <a:t>和</a:t>
            </a:r>
            <a:r>
              <a:rPr lang="en-US" altLang="zh-CN" sz="2000" dirty="0" smtClean="0">
                <a:solidFill>
                  <a:srgbClr val="CC0000"/>
                </a:solidFill>
              </a:rPr>
              <a:t>BX</a:t>
            </a:r>
            <a:r>
              <a:rPr lang="zh-CN" altLang="en-US" sz="2000" dirty="0" smtClean="0">
                <a:solidFill>
                  <a:srgbClr val="CC0000"/>
                </a:solidFill>
              </a:rPr>
              <a:t>被当作无符号数据</a:t>
            </a:r>
            <a:r>
              <a:rPr lang="zh-CN" altLang="en-US" sz="2000" dirty="0" smtClean="0">
                <a:solidFill>
                  <a:srgbClr val="006600"/>
                </a:solidFill>
              </a:rPr>
              <a:t>，</a:t>
            </a:r>
            <a:r>
              <a:rPr lang="en-US" altLang="zh-CN" sz="2000" dirty="0" smtClean="0">
                <a:solidFill>
                  <a:srgbClr val="006600"/>
                </a:solidFill>
              </a:rPr>
              <a:t>AX</a:t>
            </a:r>
            <a:r>
              <a:rPr lang="zh-CN" altLang="en-US" sz="2000" dirty="0" smtClean="0">
                <a:solidFill>
                  <a:srgbClr val="006600"/>
                </a:solidFill>
              </a:rPr>
              <a:t>＝（</a:t>
            </a:r>
            <a:r>
              <a:rPr lang="en-US" altLang="zh-CN" sz="2000" dirty="0" smtClean="0">
                <a:solidFill>
                  <a:srgbClr val="006600"/>
                </a:solidFill>
              </a:rPr>
              <a:t>65535</a:t>
            </a:r>
            <a:r>
              <a:rPr lang="zh-CN" altLang="en-US" sz="2000" dirty="0" smtClean="0">
                <a:solidFill>
                  <a:srgbClr val="006600"/>
                </a:solidFill>
              </a:rPr>
              <a:t>）</a:t>
            </a:r>
            <a:r>
              <a:rPr lang="en-US" altLang="zh-CN" sz="2000" baseline="-25000" dirty="0" smtClean="0">
                <a:solidFill>
                  <a:srgbClr val="006600"/>
                </a:solidFill>
              </a:rPr>
              <a:t>10</a:t>
            </a:r>
            <a:r>
              <a:rPr lang="zh-CN" altLang="en-US" sz="2000" dirty="0" smtClean="0"/>
              <a:t>，</a:t>
            </a:r>
            <a:r>
              <a:rPr lang="en-US" altLang="zh-CN" sz="2000" dirty="0" smtClean="0"/>
              <a:t>BX</a:t>
            </a:r>
            <a:r>
              <a:rPr lang="zh-CN" altLang="en-US" sz="2000" dirty="0" smtClean="0"/>
              <a:t>＝</a:t>
            </a:r>
            <a:r>
              <a:rPr lang="en-US" altLang="zh-CN" sz="2000" dirty="0" smtClean="0"/>
              <a:t>1</a:t>
            </a:r>
            <a:r>
              <a:rPr lang="zh-CN" altLang="en-US" sz="2000" dirty="0" smtClean="0"/>
              <a:t>，所以</a:t>
            </a:r>
            <a:r>
              <a:rPr lang="zh-CN" altLang="en-US" sz="2000" dirty="0" smtClean="0">
                <a:solidFill>
                  <a:srgbClr val="006600"/>
                </a:solidFill>
              </a:rPr>
              <a:t>执行结果是不转移</a:t>
            </a:r>
            <a:r>
              <a:rPr lang="zh-CN" altLang="en-US" sz="2000" dirty="0" smtClean="0"/>
              <a:t>，顺序执行。</a:t>
            </a:r>
          </a:p>
        </p:txBody>
      </p:sp>
      <p:sp>
        <p:nvSpPr>
          <p:cNvPr id="210949" name="Text Box 5"/>
          <p:cNvSpPr txBox="1">
            <a:spLocks noChangeArrowheads="1"/>
          </p:cNvSpPr>
          <p:nvPr/>
        </p:nvSpPr>
        <p:spPr bwMode="gray">
          <a:xfrm>
            <a:off x="395288" y="5589588"/>
            <a:ext cx="8424862" cy="396875"/>
          </a:xfrm>
          <a:prstGeom prst="rect">
            <a:avLst/>
          </a:prstGeom>
          <a:solidFill>
            <a:srgbClr val="FF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50000"/>
              </a:spcBef>
              <a:buClrTx/>
              <a:buFontTx/>
              <a:buNone/>
            </a:pPr>
            <a:r>
              <a:rPr lang="zh-CN" altLang="en-US" sz="2000">
                <a:solidFill>
                  <a:srgbClr val="CC0000"/>
                </a:solidFill>
                <a:latin typeface="Arial" panose="020B0604020202020204" pitchFamily="34" charset="0"/>
              </a:rPr>
              <a:t>计算机硬件不区分无符号数据和带符号数据，由程序（指令）来区分。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10949"/>
                                        </p:tgtEl>
                                        <p:attrNameLst>
                                          <p:attrName>style.visibility</p:attrName>
                                        </p:attrNameLst>
                                      </p:cBhvr>
                                      <p:to>
                                        <p:strVal val="visible"/>
                                      </p:to>
                                    </p:set>
                                    <p:anim to="" calcmode="lin" valueType="num">
                                      <p:cBhvr>
                                        <p:cTn id="7" dur="1" fill="hold"/>
                                        <p:tgtEl>
                                          <p:spTgt spid="21094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D89791BA-F98D-4FA6-8E33-941B62EC3EA2}"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31</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30723" name="Rectangle 2"/>
          <p:cNvSpPr>
            <a:spLocks noGrp="1" noChangeArrowheads="1"/>
          </p:cNvSpPr>
          <p:nvPr>
            <p:ph type="title"/>
          </p:nvPr>
        </p:nvSpPr>
        <p:spPr/>
        <p:txBody>
          <a:bodyPr/>
          <a:lstStyle/>
          <a:p>
            <a:pPr eaLnBrk="1" hangingPunct="1"/>
            <a:r>
              <a:rPr lang="zh-CN" altLang="en-US" smtClean="0"/>
              <a:t>一、机器数</a:t>
            </a:r>
          </a:p>
        </p:txBody>
      </p:sp>
      <p:sp>
        <p:nvSpPr>
          <p:cNvPr id="30724" name="Rectangle 3"/>
          <p:cNvSpPr>
            <a:spLocks noGrp="1" noChangeArrowheads="1"/>
          </p:cNvSpPr>
          <p:nvPr>
            <p:ph type="body" idx="1"/>
          </p:nvPr>
        </p:nvSpPr>
        <p:spPr>
          <a:xfrm>
            <a:off x="539750" y="1052513"/>
            <a:ext cx="7632700" cy="4537075"/>
          </a:xfrm>
        </p:spPr>
        <p:txBody>
          <a:bodyPr/>
          <a:lstStyle/>
          <a:p>
            <a:pPr eaLnBrk="1" hangingPunct="1">
              <a:lnSpc>
                <a:spcPct val="110000"/>
              </a:lnSpc>
            </a:pPr>
            <a:r>
              <a:rPr lang="en-US" altLang="zh-CN" dirty="0" err="1" smtClean="0">
                <a:solidFill>
                  <a:srgbClr val="006600"/>
                </a:solidFill>
              </a:rPr>
              <a:t>Printf</a:t>
            </a:r>
            <a:r>
              <a:rPr lang="en-US" altLang="zh-CN" dirty="0" smtClean="0">
                <a:solidFill>
                  <a:srgbClr val="006600"/>
                </a:solidFill>
              </a:rPr>
              <a:t>(</a:t>
            </a:r>
            <a:r>
              <a:rPr lang="en-US" altLang="zh-CN" dirty="0" smtClean="0">
                <a:solidFill>
                  <a:srgbClr val="006600"/>
                </a:solidFill>
                <a:latin typeface="Arial" panose="020B0604020202020204" pitchFamily="34" charset="0"/>
              </a:rPr>
              <a:t>“</a:t>
            </a:r>
            <a:r>
              <a:rPr lang="en-US" altLang="zh-CN" dirty="0" smtClean="0">
                <a:solidFill>
                  <a:srgbClr val="006600"/>
                </a:solidFill>
              </a:rPr>
              <a:t>%</a:t>
            </a:r>
            <a:r>
              <a:rPr lang="en-US" altLang="zh-CN" dirty="0" smtClean="0">
                <a:solidFill>
                  <a:srgbClr val="FF0000"/>
                </a:solidFill>
              </a:rPr>
              <a:t>d</a:t>
            </a:r>
            <a:r>
              <a:rPr lang="en-US" altLang="zh-CN" dirty="0" smtClean="0">
                <a:solidFill>
                  <a:srgbClr val="006600"/>
                </a:solidFill>
              </a:rPr>
              <a:t>\n</a:t>
            </a:r>
            <a:r>
              <a:rPr lang="en-US" altLang="zh-CN" dirty="0" smtClean="0">
                <a:solidFill>
                  <a:srgbClr val="006600"/>
                </a:solidFill>
                <a:latin typeface="Arial" panose="020B0604020202020204" pitchFamily="34" charset="0"/>
              </a:rPr>
              <a:t>”</a:t>
            </a:r>
            <a:r>
              <a:rPr lang="en-US" altLang="zh-CN" dirty="0" smtClean="0">
                <a:solidFill>
                  <a:srgbClr val="006600"/>
                </a:solidFill>
              </a:rPr>
              <a:t>,-1);</a:t>
            </a:r>
          </a:p>
          <a:p>
            <a:pPr lvl="1" eaLnBrk="1" hangingPunct="1">
              <a:lnSpc>
                <a:spcPct val="110000"/>
              </a:lnSpc>
            </a:pPr>
            <a:r>
              <a:rPr lang="zh-CN" altLang="en-US" dirty="0" smtClean="0"/>
              <a:t>显示结果：</a:t>
            </a:r>
            <a:r>
              <a:rPr lang="en-US" altLang="zh-CN" dirty="0" smtClean="0">
                <a:solidFill>
                  <a:srgbClr val="FF0000"/>
                </a:solidFill>
              </a:rPr>
              <a:t>-1</a:t>
            </a:r>
          </a:p>
          <a:p>
            <a:pPr lvl="1" eaLnBrk="1" hangingPunct="1">
              <a:lnSpc>
                <a:spcPct val="110000"/>
              </a:lnSpc>
            </a:pPr>
            <a:r>
              <a:rPr lang="zh-CN" altLang="en-US" dirty="0" smtClean="0"/>
              <a:t>因为</a:t>
            </a:r>
            <a:r>
              <a:rPr lang="en-US" altLang="zh-CN" dirty="0" smtClean="0">
                <a:solidFill>
                  <a:srgbClr val="FF0000"/>
                </a:solidFill>
              </a:rPr>
              <a:t>d</a:t>
            </a:r>
            <a:r>
              <a:rPr lang="en-US" altLang="zh-CN" dirty="0" smtClean="0"/>
              <a:t>→</a:t>
            </a:r>
            <a:r>
              <a:rPr lang="zh-CN" altLang="en-US" dirty="0" smtClean="0"/>
              <a:t>显示</a:t>
            </a:r>
            <a:r>
              <a:rPr lang="zh-CN" altLang="en-US" dirty="0" smtClean="0">
                <a:solidFill>
                  <a:srgbClr val="3333FF"/>
                </a:solidFill>
              </a:rPr>
              <a:t>带符号</a:t>
            </a:r>
            <a:r>
              <a:rPr lang="zh-CN" altLang="en-US" dirty="0" smtClean="0"/>
              <a:t>十进制数，将</a:t>
            </a:r>
            <a:r>
              <a:rPr lang="en-US" altLang="zh-CN" dirty="0" smtClean="0"/>
              <a:t>-1</a:t>
            </a:r>
            <a:r>
              <a:rPr lang="zh-CN" altLang="en-US" dirty="0" smtClean="0"/>
              <a:t>当做了带符号十进制数</a:t>
            </a:r>
          </a:p>
          <a:p>
            <a:pPr eaLnBrk="1" hangingPunct="1">
              <a:lnSpc>
                <a:spcPct val="110000"/>
              </a:lnSpc>
            </a:pPr>
            <a:r>
              <a:rPr lang="en-US" altLang="zh-CN" dirty="0" err="1" smtClean="0">
                <a:solidFill>
                  <a:srgbClr val="006600"/>
                </a:solidFill>
              </a:rPr>
              <a:t>Printf</a:t>
            </a:r>
            <a:r>
              <a:rPr lang="en-US" altLang="zh-CN" dirty="0" smtClean="0">
                <a:solidFill>
                  <a:srgbClr val="006600"/>
                </a:solidFill>
              </a:rPr>
              <a:t>(</a:t>
            </a:r>
            <a:r>
              <a:rPr lang="en-US" altLang="zh-CN" dirty="0" smtClean="0">
                <a:solidFill>
                  <a:srgbClr val="006600"/>
                </a:solidFill>
                <a:latin typeface="Arial" panose="020B0604020202020204" pitchFamily="34" charset="0"/>
              </a:rPr>
              <a:t>“</a:t>
            </a:r>
            <a:r>
              <a:rPr lang="en-US" altLang="zh-CN" dirty="0" smtClean="0">
                <a:solidFill>
                  <a:srgbClr val="006600"/>
                </a:solidFill>
              </a:rPr>
              <a:t>%</a:t>
            </a:r>
            <a:r>
              <a:rPr lang="en-US" altLang="zh-CN" dirty="0" smtClean="0">
                <a:solidFill>
                  <a:srgbClr val="FF0000"/>
                </a:solidFill>
              </a:rPr>
              <a:t>u</a:t>
            </a:r>
            <a:r>
              <a:rPr lang="en-US" altLang="zh-CN" dirty="0" smtClean="0">
                <a:solidFill>
                  <a:srgbClr val="006600"/>
                </a:solidFill>
              </a:rPr>
              <a:t>\n</a:t>
            </a:r>
            <a:r>
              <a:rPr lang="en-US" altLang="zh-CN" dirty="0" smtClean="0">
                <a:solidFill>
                  <a:srgbClr val="006600"/>
                </a:solidFill>
                <a:latin typeface="Arial" panose="020B0604020202020204" pitchFamily="34" charset="0"/>
              </a:rPr>
              <a:t>”</a:t>
            </a:r>
            <a:r>
              <a:rPr lang="en-US" altLang="zh-CN" dirty="0" smtClean="0">
                <a:solidFill>
                  <a:srgbClr val="006600"/>
                </a:solidFill>
              </a:rPr>
              <a:t>,-1);</a:t>
            </a:r>
          </a:p>
          <a:p>
            <a:pPr lvl="1" eaLnBrk="1" hangingPunct="1">
              <a:lnSpc>
                <a:spcPct val="110000"/>
              </a:lnSpc>
            </a:pPr>
            <a:r>
              <a:rPr lang="zh-CN" altLang="en-US" dirty="0" smtClean="0"/>
              <a:t>显示结果：</a:t>
            </a:r>
            <a:r>
              <a:rPr lang="en-US" altLang="zh-CN" dirty="0" smtClean="0">
                <a:solidFill>
                  <a:srgbClr val="FF0000"/>
                </a:solidFill>
              </a:rPr>
              <a:t>4294967295</a:t>
            </a:r>
          </a:p>
          <a:p>
            <a:pPr lvl="1" eaLnBrk="1" hangingPunct="1">
              <a:lnSpc>
                <a:spcPct val="110000"/>
              </a:lnSpc>
            </a:pPr>
            <a:r>
              <a:rPr lang="zh-CN" altLang="en-US" dirty="0" smtClean="0"/>
              <a:t>因为</a:t>
            </a:r>
            <a:r>
              <a:rPr lang="en-US" altLang="zh-CN" dirty="0" smtClean="0">
                <a:solidFill>
                  <a:srgbClr val="FF0000"/>
                </a:solidFill>
              </a:rPr>
              <a:t>u</a:t>
            </a:r>
            <a:r>
              <a:rPr lang="en-US" altLang="zh-CN" dirty="0" smtClean="0"/>
              <a:t>→</a:t>
            </a:r>
            <a:r>
              <a:rPr lang="zh-CN" altLang="en-US" dirty="0" smtClean="0"/>
              <a:t>显示</a:t>
            </a:r>
            <a:r>
              <a:rPr lang="zh-CN" altLang="en-US" dirty="0" smtClean="0">
                <a:solidFill>
                  <a:srgbClr val="3333FF"/>
                </a:solidFill>
              </a:rPr>
              <a:t>无符号</a:t>
            </a:r>
            <a:r>
              <a:rPr lang="zh-CN" altLang="en-US" dirty="0" smtClean="0"/>
              <a:t>十进制数，将</a:t>
            </a:r>
            <a:r>
              <a:rPr lang="en-US" altLang="zh-CN" dirty="0" smtClean="0"/>
              <a:t>-1</a:t>
            </a:r>
            <a:r>
              <a:rPr lang="zh-CN" altLang="en-US" dirty="0" smtClean="0"/>
              <a:t>当做了无符号十进制数</a:t>
            </a:r>
            <a:endParaRPr lang="en-US" altLang="zh-CN" dirty="0" smtClean="0"/>
          </a:p>
          <a:p>
            <a:pPr eaLnBrk="1" hangingPunct="1">
              <a:lnSpc>
                <a:spcPct val="110000"/>
              </a:lnSpc>
            </a:pPr>
            <a:r>
              <a:rPr lang="en-US" altLang="zh-CN" dirty="0" smtClean="0">
                <a:solidFill>
                  <a:srgbClr val="FF0000"/>
                </a:solidFill>
              </a:rPr>
              <a:t>C</a:t>
            </a:r>
            <a:r>
              <a:rPr lang="zh-CN" altLang="en-US" dirty="0" smtClean="0">
                <a:solidFill>
                  <a:srgbClr val="FF0000"/>
                </a:solidFill>
              </a:rPr>
              <a:t>语言程序中变量定义</a:t>
            </a:r>
            <a:r>
              <a:rPr lang="en-US" altLang="zh-CN" dirty="0" smtClean="0">
                <a:solidFill>
                  <a:srgbClr val="FF0000"/>
                </a:solidFill>
              </a:rPr>
              <a:t>?</a:t>
            </a:r>
            <a:r>
              <a:rPr lang="zh-CN" altLang="en-US" dirty="0" smtClean="0">
                <a:solidFill>
                  <a:srgbClr val="FF0000"/>
                </a:solidFill>
              </a:rPr>
              <a:t>有符号？无符号？</a:t>
            </a:r>
          </a:p>
        </p:txBody>
      </p:sp>
      <p:pic>
        <p:nvPicPr>
          <p:cNvPr id="305156" name="Picture 4"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787900" y="6165850"/>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5158" name="AutoShape 6"/>
          <p:cNvSpPr>
            <a:spLocks noChangeArrowheads="1"/>
          </p:cNvSpPr>
          <p:nvPr/>
        </p:nvSpPr>
        <p:spPr bwMode="gray">
          <a:xfrm>
            <a:off x="6732588" y="2708275"/>
            <a:ext cx="1943100" cy="1152525"/>
          </a:xfrm>
          <a:prstGeom prst="wedgeRoundRectCallout">
            <a:avLst>
              <a:gd name="adj1" fmla="val -91829"/>
              <a:gd name="adj2" fmla="val 74792"/>
              <a:gd name="adj3" fmla="val 16667"/>
            </a:avLst>
          </a:prstGeom>
          <a:solidFill>
            <a:srgbClr val="CCEC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000">
                <a:latin typeface="Arial" panose="020B0604020202020204" pitchFamily="34" charset="0"/>
              </a:rPr>
              <a:t>【-1】</a:t>
            </a:r>
            <a:r>
              <a:rPr lang="zh-CN" altLang="en-US" sz="2000" baseline="-25000">
                <a:latin typeface="Arial" panose="020B0604020202020204" pitchFamily="34" charset="0"/>
              </a:rPr>
              <a:t>补</a:t>
            </a:r>
          </a:p>
          <a:p>
            <a:pPr>
              <a:spcBef>
                <a:spcPct val="0"/>
              </a:spcBef>
              <a:buClrTx/>
              <a:buFontTx/>
              <a:buNone/>
            </a:pPr>
            <a:r>
              <a:rPr lang="en-US" altLang="zh-CN" sz="2000">
                <a:latin typeface="Arial" panose="020B0604020202020204" pitchFamily="34" charset="0"/>
              </a:rPr>
              <a:t>=ffff ffff h</a:t>
            </a:r>
          </a:p>
          <a:p>
            <a:pPr>
              <a:spcBef>
                <a:spcPct val="0"/>
              </a:spcBef>
              <a:buClrTx/>
              <a:buFontTx/>
              <a:buNone/>
            </a:pPr>
            <a:r>
              <a:rPr lang="en-US" altLang="zh-CN" sz="2000">
                <a:latin typeface="Arial" panose="020B0604020202020204" pitchFamily="34" charset="0"/>
              </a:rPr>
              <a:t>=4294967295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05158"/>
                                        </p:tgtEl>
                                        <p:attrNameLst>
                                          <p:attrName>style.visibility</p:attrName>
                                        </p:attrNameLst>
                                      </p:cBhvr>
                                      <p:to>
                                        <p:strVal val="visible"/>
                                      </p:to>
                                    </p:set>
                                    <p:anim to="" calcmode="lin" valueType="num">
                                      <p:cBhvr>
                                        <p:cTn id="7" dur="1" fill="hold"/>
                                        <p:tgtEl>
                                          <p:spTgt spid="305158"/>
                                        </p:tgtEl>
                                        <p:attrNameLst>
                                          <p:attrName/>
                                        </p:attrNameLst>
                                      </p:cBhvr>
                                    </p:anim>
                                  </p:childTnLst>
                                </p:cTn>
                              </p:par>
                            </p:childTnLst>
                          </p:cTn>
                        </p:par>
                        <p:par>
                          <p:cTn id="8" fill="hold" nodeType="afterGroup">
                            <p:stCondLst>
                              <p:cond delay="0"/>
                            </p:stCondLst>
                            <p:childTnLst>
                              <p:par>
                                <p:cTn id="9" presetID="2" presetClass="entr" presetSubtype="4" fill="hold" nodeType="afterEffect">
                                  <p:stCondLst>
                                    <p:cond delay="0"/>
                                  </p:stCondLst>
                                  <p:childTnLst>
                                    <p:set>
                                      <p:cBhvr>
                                        <p:cTn id="10" dur="1" fill="hold">
                                          <p:stCondLst>
                                            <p:cond delay="0"/>
                                          </p:stCondLst>
                                        </p:cTn>
                                        <p:tgtEl>
                                          <p:spTgt spid="305156"/>
                                        </p:tgtEl>
                                        <p:attrNameLst>
                                          <p:attrName>style.visibility</p:attrName>
                                        </p:attrNameLst>
                                      </p:cBhvr>
                                      <p:to>
                                        <p:strVal val="visible"/>
                                      </p:to>
                                    </p:set>
                                    <p:anim calcmode="lin" valueType="num">
                                      <p:cBhvr additive="base">
                                        <p:cTn id="11" dur="500" fill="hold"/>
                                        <p:tgtEl>
                                          <p:spTgt spid="305156"/>
                                        </p:tgtEl>
                                        <p:attrNameLst>
                                          <p:attrName>ppt_x</p:attrName>
                                        </p:attrNameLst>
                                      </p:cBhvr>
                                      <p:tavLst>
                                        <p:tav tm="0">
                                          <p:val>
                                            <p:strVal val="#ppt_x"/>
                                          </p:val>
                                        </p:tav>
                                        <p:tav tm="100000">
                                          <p:val>
                                            <p:strVal val="#ppt_x"/>
                                          </p:val>
                                        </p:tav>
                                      </p:tavLst>
                                    </p:anim>
                                    <p:anim calcmode="lin" valueType="num">
                                      <p:cBhvr additive="base">
                                        <p:cTn id="12" dur="500" fill="hold"/>
                                        <p:tgtEl>
                                          <p:spTgt spid="3051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B984440E-9254-4CDF-A456-CBB8CEE747D5}"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32</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31747" name="Rectangle 2"/>
          <p:cNvSpPr>
            <a:spLocks noGrp="1" noChangeArrowheads="1"/>
          </p:cNvSpPr>
          <p:nvPr>
            <p:ph type="title"/>
          </p:nvPr>
        </p:nvSpPr>
        <p:spPr/>
        <p:txBody>
          <a:bodyPr/>
          <a:lstStyle/>
          <a:p>
            <a:pPr eaLnBrk="1" hangingPunct="1"/>
            <a:r>
              <a:rPr lang="zh-CN" altLang="en-US" smtClean="0"/>
              <a:t>二、</a:t>
            </a:r>
            <a:r>
              <a:rPr lang="zh-CN" altLang="en-GB" smtClean="0"/>
              <a:t>小数点的表示方法</a:t>
            </a:r>
            <a:endParaRPr lang="zh-CN" altLang="en-US" smtClean="0"/>
          </a:p>
        </p:txBody>
      </p:sp>
      <p:sp>
        <p:nvSpPr>
          <p:cNvPr id="31748" name="Rectangle 3"/>
          <p:cNvSpPr>
            <a:spLocks noGrp="1" noChangeArrowheads="1"/>
          </p:cNvSpPr>
          <p:nvPr>
            <p:ph type="body" idx="1"/>
          </p:nvPr>
        </p:nvSpPr>
        <p:spPr>
          <a:xfrm>
            <a:off x="755650" y="1196975"/>
            <a:ext cx="7570788" cy="4032250"/>
          </a:xfrm>
        </p:spPr>
        <p:txBody>
          <a:bodyPr/>
          <a:lstStyle/>
          <a:p>
            <a:pPr eaLnBrk="1" hangingPunct="1">
              <a:lnSpc>
                <a:spcPct val="110000"/>
              </a:lnSpc>
              <a:spcAft>
                <a:spcPct val="20000"/>
              </a:spcAft>
            </a:pPr>
            <a:r>
              <a:rPr lang="zh-CN" altLang="en-GB" sz="2400" smtClean="0"/>
              <a:t>在机器数中，小数点及其位置是</a:t>
            </a:r>
            <a:r>
              <a:rPr lang="zh-CN" altLang="en-GB" sz="2400" smtClean="0">
                <a:solidFill>
                  <a:srgbClr val="CC0000"/>
                </a:solidFill>
              </a:rPr>
              <a:t>隐含规定</a:t>
            </a:r>
            <a:r>
              <a:rPr lang="zh-CN" altLang="en-GB" sz="2400" smtClean="0"/>
              <a:t>的；有</a:t>
            </a:r>
            <a:r>
              <a:rPr lang="zh-CN" altLang="en-GB" sz="2400" smtClean="0">
                <a:solidFill>
                  <a:srgbClr val="006600"/>
                </a:solidFill>
              </a:rPr>
              <a:t>两种隐含方式</a:t>
            </a:r>
            <a:r>
              <a:rPr lang="zh-CN" altLang="en-GB" sz="2400" smtClean="0"/>
              <a:t>：</a:t>
            </a:r>
            <a:endParaRPr lang="en-GB" altLang="zh-CN" sz="2400" smtClean="0"/>
          </a:p>
          <a:p>
            <a:pPr lvl="1" eaLnBrk="1" hangingPunct="1">
              <a:lnSpc>
                <a:spcPct val="110000"/>
              </a:lnSpc>
              <a:spcAft>
                <a:spcPct val="20000"/>
              </a:spcAft>
            </a:pPr>
            <a:r>
              <a:rPr lang="zh-CN" altLang="en-US" smtClean="0">
                <a:solidFill>
                  <a:srgbClr val="CC0000"/>
                </a:solidFill>
              </a:rPr>
              <a:t>定点机器数</a:t>
            </a:r>
            <a:r>
              <a:rPr lang="zh-CN" altLang="en-US" smtClean="0"/>
              <a:t>：</a:t>
            </a:r>
            <a:r>
              <a:rPr lang="zh-CN" altLang="en-GB" smtClean="0"/>
              <a:t>小数点的位置是固定不变的 </a:t>
            </a:r>
            <a:endParaRPr lang="zh-CN" altLang="en-US" smtClean="0"/>
          </a:p>
          <a:p>
            <a:pPr lvl="1" eaLnBrk="1" hangingPunct="1">
              <a:lnSpc>
                <a:spcPct val="110000"/>
              </a:lnSpc>
              <a:spcAft>
                <a:spcPct val="20000"/>
              </a:spcAft>
            </a:pPr>
            <a:r>
              <a:rPr lang="zh-CN" altLang="en-US" smtClean="0">
                <a:solidFill>
                  <a:srgbClr val="CC0000"/>
                </a:solidFill>
              </a:rPr>
              <a:t>浮点机器数</a:t>
            </a:r>
            <a:r>
              <a:rPr lang="zh-CN" altLang="en-US" smtClean="0"/>
              <a:t>：</a:t>
            </a:r>
            <a:r>
              <a:rPr lang="zh-CN" altLang="en-GB" smtClean="0"/>
              <a:t>小数点的位置是浮动的</a:t>
            </a:r>
            <a:endParaRPr lang="zh-CN" altLang="en-US" smtClean="0"/>
          </a:p>
          <a:p>
            <a:pPr eaLnBrk="1" hangingPunct="1">
              <a:lnSpc>
                <a:spcPct val="110000"/>
              </a:lnSpc>
              <a:spcAft>
                <a:spcPct val="20000"/>
              </a:spcAft>
            </a:pPr>
            <a:r>
              <a:rPr lang="zh-CN" altLang="en-GB" sz="2400" smtClean="0"/>
              <a:t>定点机器数分为</a:t>
            </a:r>
            <a:r>
              <a:rPr lang="zh-CN" altLang="en-GB" sz="2400" smtClean="0">
                <a:solidFill>
                  <a:srgbClr val="006600"/>
                </a:solidFill>
              </a:rPr>
              <a:t>定点小数、定点整数</a:t>
            </a:r>
            <a:r>
              <a:rPr lang="zh-CN" altLang="en-GB" sz="2400" smtClean="0"/>
              <a:t>两种。</a:t>
            </a:r>
            <a:r>
              <a:rPr lang="zh-CN" altLang="en-US" sz="2400" smtClean="0"/>
              <a:t> </a:t>
            </a:r>
          </a:p>
          <a:p>
            <a:pPr eaLnBrk="1" hangingPunct="1">
              <a:lnSpc>
                <a:spcPct val="110000"/>
              </a:lnSpc>
              <a:spcAft>
                <a:spcPct val="20000"/>
              </a:spcAft>
            </a:pPr>
            <a:r>
              <a:rPr lang="zh-CN" altLang="en-GB" sz="2400" smtClean="0"/>
              <a:t>浮点机器数中小数点的位置由阶码规定，因此是浮动的。</a:t>
            </a:r>
            <a:endParaRPr lang="zh-CN" altLang="en-US" sz="24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8D37733A-7155-4C95-801C-F35E533F753C}"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33</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32771" name="Rectangle 2"/>
          <p:cNvSpPr>
            <a:spLocks noGrp="1" noChangeArrowheads="1"/>
          </p:cNvSpPr>
          <p:nvPr>
            <p:ph type="title"/>
          </p:nvPr>
        </p:nvSpPr>
        <p:spPr/>
        <p:txBody>
          <a:bodyPr/>
          <a:lstStyle/>
          <a:p>
            <a:pPr eaLnBrk="1" hangingPunct="1"/>
            <a:r>
              <a:rPr lang="zh-CN" altLang="en-US" smtClean="0"/>
              <a:t>二、</a:t>
            </a:r>
            <a:r>
              <a:rPr lang="zh-CN" altLang="en-GB" smtClean="0"/>
              <a:t>小数点的表示方法</a:t>
            </a:r>
            <a:endParaRPr lang="zh-CN" altLang="en-US" smtClean="0"/>
          </a:p>
        </p:txBody>
      </p:sp>
      <p:graphicFrame>
        <p:nvGraphicFramePr>
          <p:cNvPr id="117764" name="Object 4"/>
          <p:cNvGraphicFramePr>
            <a:graphicFrameLocks noChangeAspect="1"/>
          </p:cNvGraphicFramePr>
          <p:nvPr/>
        </p:nvGraphicFramePr>
        <p:xfrm>
          <a:off x="395288" y="1341438"/>
          <a:ext cx="4321175" cy="1125537"/>
        </p:xfrm>
        <a:graphic>
          <a:graphicData uri="http://schemas.openxmlformats.org/presentationml/2006/ole">
            <mc:AlternateContent xmlns:mc="http://schemas.openxmlformats.org/markup-compatibility/2006">
              <mc:Choice xmlns:v="urn:schemas-microsoft-com:vml" Requires="v">
                <p:oleObj spid="_x0000_s32836" name="Visio" r:id="rId3" imgW="2398085" imgH="606024" progId="Visio.Drawing.11">
                  <p:embed/>
                </p:oleObj>
              </mc:Choice>
              <mc:Fallback>
                <p:oleObj name="Visio" r:id="rId3" imgW="2398085" imgH="606024"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341438"/>
                        <a:ext cx="43211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7765" name="Object 5"/>
          <p:cNvGraphicFramePr>
            <a:graphicFrameLocks noChangeAspect="1"/>
          </p:cNvGraphicFramePr>
          <p:nvPr/>
        </p:nvGraphicFramePr>
        <p:xfrm>
          <a:off x="5219700" y="1268413"/>
          <a:ext cx="3455988" cy="1181100"/>
        </p:xfrm>
        <a:graphic>
          <a:graphicData uri="http://schemas.openxmlformats.org/presentationml/2006/ole">
            <mc:AlternateContent xmlns:mc="http://schemas.openxmlformats.org/markup-compatibility/2006">
              <mc:Choice xmlns:v="urn:schemas-microsoft-com:vml" Requires="v">
                <p:oleObj spid="_x0000_s32837" name="Visio" r:id="rId5" imgW="1846707" imgH="629793" progId="Visio.Drawing.11">
                  <p:embed/>
                </p:oleObj>
              </mc:Choice>
              <mc:Fallback>
                <p:oleObj name="Visio" r:id="rId5" imgW="1846707" imgH="629793" progId="Visio.Drawing.11">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9700" y="1268413"/>
                        <a:ext cx="3455988"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7766" name="Object 6"/>
          <p:cNvGraphicFramePr>
            <a:graphicFrameLocks noChangeAspect="1"/>
          </p:cNvGraphicFramePr>
          <p:nvPr/>
        </p:nvGraphicFramePr>
        <p:xfrm>
          <a:off x="1547813" y="3716338"/>
          <a:ext cx="5832475" cy="1344612"/>
        </p:xfrm>
        <a:graphic>
          <a:graphicData uri="http://schemas.openxmlformats.org/presentationml/2006/ole">
            <mc:AlternateContent xmlns:mc="http://schemas.openxmlformats.org/markup-compatibility/2006">
              <mc:Choice xmlns:v="urn:schemas-microsoft-com:vml" Requires="v">
                <p:oleObj spid="_x0000_s32838" name="Visio" r:id="rId7" imgW="2566797" imgH="589026" progId="Visio.Drawing.11">
                  <p:embed/>
                </p:oleObj>
              </mc:Choice>
              <mc:Fallback>
                <p:oleObj name="Visio" r:id="rId7" imgW="2566797" imgH="589026" progId="Visio.Drawing.11">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3716338"/>
                        <a:ext cx="5832475" cy="134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7767" name="Text Box 7"/>
          <p:cNvSpPr txBox="1">
            <a:spLocks noChangeArrowheads="1"/>
          </p:cNvSpPr>
          <p:nvPr/>
        </p:nvSpPr>
        <p:spPr bwMode="auto">
          <a:xfrm>
            <a:off x="611188" y="2613025"/>
            <a:ext cx="3095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GB">
                <a:solidFill>
                  <a:srgbClr val="CC0000"/>
                </a:solidFill>
                <a:effectLst>
                  <a:outerShdw blurRad="38100" dist="38100" dir="2700000" algn="tl">
                    <a:srgbClr val="C0C0C0"/>
                  </a:outerShdw>
                </a:effectLst>
                <a:latin typeface="黑体" pitchFamily="2" charset="-122"/>
                <a:ea typeface="黑体" pitchFamily="2" charset="-122"/>
              </a:rPr>
              <a:t>（</a:t>
            </a:r>
            <a:r>
              <a:rPr lang="en-GB" altLang="zh-CN">
                <a:solidFill>
                  <a:srgbClr val="CC0000"/>
                </a:solidFill>
                <a:effectLst>
                  <a:outerShdw blurRad="38100" dist="38100" dir="2700000" algn="tl">
                    <a:srgbClr val="C0C0C0"/>
                  </a:outerShdw>
                </a:effectLst>
                <a:latin typeface="黑体" pitchFamily="2" charset="-122"/>
                <a:ea typeface="黑体" pitchFamily="2" charset="-122"/>
              </a:rPr>
              <a:t>a</a:t>
            </a:r>
            <a:r>
              <a:rPr lang="zh-CN" altLang="en-GB">
                <a:solidFill>
                  <a:srgbClr val="CC0000"/>
                </a:solidFill>
                <a:effectLst>
                  <a:outerShdw blurRad="38100" dist="38100" dir="2700000" algn="tl">
                    <a:srgbClr val="C0C0C0"/>
                  </a:outerShdw>
                </a:effectLst>
                <a:latin typeface="黑体" pitchFamily="2" charset="-122"/>
                <a:ea typeface="黑体" pitchFamily="2" charset="-122"/>
              </a:rPr>
              <a:t>） 定点整数格式</a:t>
            </a:r>
            <a:endParaRPr lang="zh-CN" altLang="en-US">
              <a:solidFill>
                <a:srgbClr val="CC0000"/>
              </a:solidFill>
              <a:effectLst>
                <a:outerShdw blurRad="38100" dist="38100" dir="2700000" algn="tl">
                  <a:srgbClr val="C0C0C0"/>
                </a:outerShdw>
              </a:effectLst>
              <a:latin typeface="黑体" pitchFamily="2" charset="-122"/>
              <a:ea typeface="黑体" pitchFamily="2" charset="-122"/>
            </a:endParaRPr>
          </a:p>
        </p:txBody>
      </p:sp>
      <p:sp>
        <p:nvSpPr>
          <p:cNvPr id="117768" name="Text Box 8"/>
          <p:cNvSpPr txBox="1">
            <a:spLocks noChangeArrowheads="1"/>
          </p:cNvSpPr>
          <p:nvPr/>
        </p:nvSpPr>
        <p:spPr bwMode="auto">
          <a:xfrm>
            <a:off x="2627313" y="4987925"/>
            <a:ext cx="3240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GB">
                <a:solidFill>
                  <a:srgbClr val="CC0000"/>
                </a:solidFill>
                <a:effectLst>
                  <a:outerShdw blurRad="38100" dist="38100" dir="2700000" algn="tl">
                    <a:srgbClr val="C0C0C0"/>
                  </a:outerShdw>
                </a:effectLst>
                <a:latin typeface="黑体" pitchFamily="2" charset="-122"/>
                <a:ea typeface="黑体" pitchFamily="2" charset="-122"/>
              </a:rPr>
              <a:t>（</a:t>
            </a:r>
            <a:r>
              <a:rPr lang="en-GB" altLang="zh-CN">
                <a:solidFill>
                  <a:srgbClr val="CC0000"/>
                </a:solidFill>
                <a:effectLst>
                  <a:outerShdw blurRad="38100" dist="38100" dir="2700000" algn="tl">
                    <a:srgbClr val="C0C0C0"/>
                  </a:outerShdw>
                </a:effectLst>
                <a:latin typeface="黑体" pitchFamily="2" charset="-122"/>
                <a:ea typeface="黑体" pitchFamily="2" charset="-122"/>
              </a:rPr>
              <a:t>c</a:t>
            </a:r>
            <a:r>
              <a:rPr lang="zh-CN" altLang="en-GB">
                <a:solidFill>
                  <a:srgbClr val="CC0000"/>
                </a:solidFill>
                <a:effectLst>
                  <a:outerShdw blurRad="38100" dist="38100" dir="2700000" algn="tl">
                    <a:srgbClr val="C0C0C0"/>
                  </a:outerShdw>
                </a:effectLst>
                <a:latin typeface="黑体" pitchFamily="2" charset="-122"/>
                <a:ea typeface="黑体" pitchFamily="2" charset="-122"/>
              </a:rPr>
              <a:t>）浮点数格式</a:t>
            </a:r>
            <a:r>
              <a:rPr lang="zh-CN" altLang="en-US">
                <a:solidFill>
                  <a:srgbClr val="CC0000"/>
                </a:solidFill>
                <a:effectLst>
                  <a:outerShdw blurRad="38100" dist="38100" dir="2700000" algn="tl">
                    <a:srgbClr val="C0C0C0"/>
                  </a:outerShdw>
                </a:effectLst>
                <a:latin typeface="黑体" pitchFamily="2" charset="-122"/>
                <a:ea typeface="黑体" pitchFamily="2" charset="-122"/>
              </a:rPr>
              <a:t> </a:t>
            </a:r>
          </a:p>
        </p:txBody>
      </p:sp>
      <p:sp>
        <p:nvSpPr>
          <p:cNvPr id="117769" name="Text Box 9"/>
          <p:cNvSpPr txBox="1">
            <a:spLocks noChangeArrowheads="1"/>
          </p:cNvSpPr>
          <p:nvPr/>
        </p:nvSpPr>
        <p:spPr bwMode="auto">
          <a:xfrm>
            <a:off x="5580063" y="2684463"/>
            <a:ext cx="280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GB">
                <a:solidFill>
                  <a:srgbClr val="CC0000"/>
                </a:solidFill>
                <a:effectLst>
                  <a:outerShdw blurRad="38100" dist="38100" dir="2700000" algn="tl">
                    <a:srgbClr val="C0C0C0"/>
                  </a:outerShdw>
                </a:effectLst>
                <a:latin typeface="黑体" pitchFamily="2" charset="-122"/>
                <a:ea typeface="黑体" pitchFamily="2" charset="-122"/>
              </a:rPr>
              <a:t>（</a:t>
            </a:r>
            <a:r>
              <a:rPr lang="en-GB" altLang="zh-CN">
                <a:solidFill>
                  <a:srgbClr val="CC0000"/>
                </a:solidFill>
                <a:effectLst>
                  <a:outerShdw blurRad="38100" dist="38100" dir="2700000" algn="tl">
                    <a:srgbClr val="C0C0C0"/>
                  </a:outerShdw>
                </a:effectLst>
                <a:latin typeface="黑体" pitchFamily="2" charset="-122"/>
                <a:ea typeface="黑体" pitchFamily="2" charset="-122"/>
              </a:rPr>
              <a:t>b</a:t>
            </a:r>
            <a:r>
              <a:rPr lang="zh-CN" altLang="en-GB">
                <a:solidFill>
                  <a:srgbClr val="CC0000"/>
                </a:solidFill>
                <a:effectLst>
                  <a:outerShdw blurRad="38100" dist="38100" dir="2700000" algn="tl">
                    <a:srgbClr val="C0C0C0"/>
                  </a:outerShdw>
                </a:effectLst>
                <a:latin typeface="黑体" pitchFamily="2" charset="-122"/>
                <a:ea typeface="黑体" pitchFamily="2" charset="-122"/>
              </a:rPr>
              <a:t>）定点小数格式</a:t>
            </a:r>
            <a:endParaRPr lang="zh-CN" altLang="en-US">
              <a:solidFill>
                <a:srgbClr val="CC0000"/>
              </a:solidFill>
              <a:effectLst>
                <a:outerShdw blurRad="38100" dist="38100" dir="2700000" algn="tl">
                  <a:srgbClr val="C0C0C0"/>
                </a:outerShdw>
              </a:effectLst>
              <a:latin typeface="黑体" pitchFamily="2" charset="-122"/>
              <a:ea typeface="黑体" pitchFamily="2" charset="-122"/>
            </a:endParaRPr>
          </a:p>
        </p:txBody>
      </p:sp>
      <p:pic>
        <p:nvPicPr>
          <p:cNvPr id="117772" name="Picture 12" descr="back11">
            <a:hlinkClick r:id="rId9" action="ppaction://hlinksldjump"/>
          </p:cNvPr>
          <p:cNvPicPr>
            <a:picLocks noChangeAspect="1" noChangeArrowheads="1"/>
          </p:cNvPicPr>
          <p:nvPr/>
        </p:nvPicPr>
        <p:blipFill>
          <a:blip r:embed="rId10">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787900" y="6165850"/>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17764"/>
                                        </p:tgtEl>
                                        <p:attrNameLst>
                                          <p:attrName>style.visibility</p:attrName>
                                        </p:attrNameLst>
                                      </p:cBhvr>
                                      <p:to>
                                        <p:strVal val="visible"/>
                                      </p:to>
                                    </p:set>
                                    <p:anim to="" calcmode="lin" valueType="num">
                                      <p:cBhvr>
                                        <p:cTn id="7" dur="1" fill="hold"/>
                                        <p:tgtEl>
                                          <p:spTgt spid="117764"/>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117767"/>
                                        </p:tgtEl>
                                        <p:attrNameLst>
                                          <p:attrName>style.visibility</p:attrName>
                                        </p:attrNameLst>
                                      </p:cBhvr>
                                      <p:to>
                                        <p:strVal val="visible"/>
                                      </p:to>
                                    </p:set>
                                    <p:anim to="" calcmode="lin" valueType="num">
                                      <p:cBhvr>
                                        <p:cTn id="10" dur="1" fill="hold"/>
                                        <p:tgtEl>
                                          <p:spTgt spid="117767"/>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4" presetClass="entr" presetSubtype="0" fill="hold" nodeType="clickEffect">
                                  <p:stCondLst>
                                    <p:cond delay="0"/>
                                  </p:stCondLst>
                                  <p:childTnLst>
                                    <p:set>
                                      <p:cBhvr>
                                        <p:cTn id="14" dur="1" fill="hold">
                                          <p:stCondLst>
                                            <p:cond delay="0"/>
                                          </p:stCondLst>
                                        </p:cTn>
                                        <p:tgtEl>
                                          <p:spTgt spid="117765"/>
                                        </p:tgtEl>
                                        <p:attrNameLst>
                                          <p:attrName>style.visibility</p:attrName>
                                        </p:attrNameLst>
                                      </p:cBhvr>
                                      <p:to>
                                        <p:strVal val="visible"/>
                                      </p:to>
                                    </p:set>
                                    <p:anim to="" calcmode="lin" valueType="num">
                                      <p:cBhvr>
                                        <p:cTn id="15" dur="1" fill="hold"/>
                                        <p:tgtEl>
                                          <p:spTgt spid="117765"/>
                                        </p:tgtEl>
                                        <p:attrNameLst>
                                          <p:attrName/>
                                        </p:attrNameLst>
                                      </p:cBhvr>
                                    </p:anim>
                                  </p:childTnLst>
                                </p:cTn>
                              </p:par>
                              <p:par>
                                <p:cTn id="16" presetID="24" presetClass="entr" presetSubtype="0" fill="hold" grpId="0" nodeType="withEffect">
                                  <p:stCondLst>
                                    <p:cond delay="0"/>
                                  </p:stCondLst>
                                  <p:childTnLst>
                                    <p:set>
                                      <p:cBhvr>
                                        <p:cTn id="17" dur="1" fill="hold">
                                          <p:stCondLst>
                                            <p:cond delay="0"/>
                                          </p:stCondLst>
                                        </p:cTn>
                                        <p:tgtEl>
                                          <p:spTgt spid="117769"/>
                                        </p:tgtEl>
                                        <p:attrNameLst>
                                          <p:attrName>style.visibility</p:attrName>
                                        </p:attrNameLst>
                                      </p:cBhvr>
                                      <p:to>
                                        <p:strVal val="visible"/>
                                      </p:to>
                                    </p:set>
                                    <p:anim to="" calcmode="lin" valueType="num">
                                      <p:cBhvr>
                                        <p:cTn id="18" dur="1" fill="hold"/>
                                        <p:tgtEl>
                                          <p:spTgt spid="117769"/>
                                        </p:tgtEl>
                                        <p:attrNameLst>
                                          <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4" presetClass="entr" presetSubtype="0" fill="hold" nodeType="clickEffect">
                                  <p:stCondLst>
                                    <p:cond delay="0"/>
                                  </p:stCondLst>
                                  <p:childTnLst>
                                    <p:set>
                                      <p:cBhvr>
                                        <p:cTn id="22" dur="1" fill="hold">
                                          <p:stCondLst>
                                            <p:cond delay="0"/>
                                          </p:stCondLst>
                                        </p:cTn>
                                        <p:tgtEl>
                                          <p:spTgt spid="117766"/>
                                        </p:tgtEl>
                                        <p:attrNameLst>
                                          <p:attrName>style.visibility</p:attrName>
                                        </p:attrNameLst>
                                      </p:cBhvr>
                                      <p:to>
                                        <p:strVal val="visible"/>
                                      </p:to>
                                    </p:set>
                                    <p:anim to="" calcmode="lin" valueType="num">
                                      <p:cBhvr>
                                        <p:cTn id="23" dur="1" fill="hold"/>
                                        <p:tgtEl>
                                          <p:spTgt spid="117766"/>
                                        </p:tgtEl>
                                        <p:attrNameLst>
                                          <p:attrName/>
                                        </p:attrNameLst>
                                      </p:cBhvr>
                                    </p:anim>
                                  </p:childTnLst>
                                </p:cTn>
                              </p:par>
                              <p:par>
                                <p:cTn id="24" presetID="24" presetClass="entr" presetSubtype="0" fill="hold" grpId="0" nodeType="withEffect">
                                  <p:stCondLst>
                                    <p:cond delay="0"/>
                                  </p:stCondLst>
                                  <p:childTnLst>
                                    <p:set>
                                      <p:cBhvr>
                                        <p:cTn id="25" dur="1" fill="hold">
                                          <p:stCondLst>
                                            <p:cond delay="0"/>
                                          </p:stCondLst>
                                        </p:cTn>
                                        <p:tgtEl>
                                          <p:spTgt spid="117768"/>
                                        </p:tgtEl>
                                        <p:attrNameLst>
                                          <p:attrName>style.visibility</p:attrName>
                                        </p:attrNameLst>
                                      </p:cBhvr>
                                      <p:to>
                                        <p:strVal val="visible"/>
                                      </p:to>
                                    </p:set>
                                    <p:anim to="" calcmode="lin" valueType="num">
                                      <p:cBhvr>
                                        <p:cTn id="26" dur="1" fill="hold"/>
                                        <p:tgtEl>
                                          <p:spTgt spid="117768"/>
                                        </p:tgtEl>
                                        <p:attrNameLst>
                                          <p:attrName/>
                                        </p:attrNameLst>
                                      </p:cBhvr>
                                    </p:anim>
                                  </p:childTnLst>
                                </p:cTn>
                              </p:par>
                            </p:childTnLst>
                          </p:cTn>
                        </p:par>
                        <p:par>
                          <p:cTn id="27" fill="hold" nodeType="afterGroup">
                            <p:stCondLst>
                              <p:cond delay="0"/>
                            </p:stCondLst>
                            <p:childTnLst>
                              <p:par>
                                <p:cTn id="28" presetID="2" presetClass="entr" presetSubtype="4" fill="hold" nodeType="afterEffect">
                                  <p:stCondLst>
                                    <p:cond delay="0"/>
                                  </p:stCondLst>
                                  <p:childTnLst>
                                    <p:set>
                                      <p:cBhvr>
                                        <p:cTn id="29" dur="1" fill="hold">
                                          <p:stCondLst>
                                            <p:cond delay="0"/>
                                          </p:stCondLst>
                                        </p:cTn>
                                        <p:tgtEl>
                                          <p:spTgt spid="117772"/>
                                        </p:tgtEl>
                                        <p:attrNameLst>
                                          <p:attrName>style.visibility</p:attrName>
                                        </p:attrNameLst>
                                      </p:cBhvr>
                                      <p:to>
                                        <p:strVal val="visible"/>
                                      </p:to>
                                    </p:set>
                                    <p:anim calcmode="lin" valueType="num">
                                      <p:cBhvr additive="base">
                                        <p:cTn id="30" dur="500" fill="hold"/>
                                        <p:tgtEl>
                                          <p:spTgt spid="117772"/>
                                        </p:tgtEl>
                                        <p:attrNameLst>
                                          <p:attrName>ppt_x</p:attrName>
                                        </p:attrNameLst>
                                      </p:cBhvr>
                                      <p:tavLst>
                                        <p:tav tm="0">
                                          <p:val>
                                            <p:strVal val="#ppt_x"/>
                                          </p:val>
                                        </p:tav>
                                        <p:tav tm="100000">
                                          <p:val>
                                            <p:strVal val="#ppt_x"/>
                                          </p:val>
                                        </p:tav>
                                      </p:tavLst>
                                    </p:anim>
                                    <p:anim calcmode="lin" valueType="num">
                                      <p:cBhvr additive="base">
                                        <p:cTn id="31" dur="500" fill="hold"/>
                                        <p:tgtEl>
                                          <p:spTgt spid="1177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7" grpId="0"/>
      <p:bldP spid="117768" grpId="0"/>
      <p:bldP spid="11776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AFE31856-3EEF-4FA3-B821-F2F05D726999}"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34</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33795" name="Rectangle 2"/>
          <p:cNvSpPr>
            <a:spLocks noGrp="1" noChangeArrowheads="1"/>
          </p:cNvSpPr>
          <p:nvPr>
            <p:ph type="title"/>
          </p:nvPr>
        </p:nvSpPr>
        <p:spPr/>
        <p:txBody>
          <a:bodyPr/>
          <a:lstStyle/>
          <a:p>
            <a:pPr eaLnBrk="1" hangingPunct="1"/>
            <a:r>
              <a:rPr lang="en-US" altLang="zh-CN" smtClean="0"/>
              <a:t>3.3 </a:t>
            </a:r>
            <a:r>
              <a:rPr lang="zh-CN" altLang="en-US" smtClean="0"/>
              <a:t>定点机器数的表示方法</a:t>
            </a:r>
          </a:p>
        </p:txBody>
      </p:sp>
      <p:sp>
        <p:nvSpPr>
          <p:cNvPr id="33796" name="Rectangle 3"/>
          <p:cNvSpPr>
            <a:spLocks noGrp="1" noChangeArrowheads="1"/>
          </p:cNvSpPr>
          <p:nvPr>
            <p:ph type="body" idx="1"/>
          </p:nvPr>
        </p:nvSpPr>
        <p:spPr>
          <a:xfrm>
            <a:off x="827088" y="1076325"/>
            <a:ext cx="7188200" cy="4981575"/>
          </a:xfrm>
        </p:spPr>
        <p:txBody>
          <a:bodyPr/>
          <a:lstStyle/>
          <a:p>
            <a:pPr eaLnBrk="1" hangingPunct="1">
              <a:lnSpc>
                <a:spcPct val="110000"/>
              </a:lnSpc>
            </a:pPr>
            <a:r>
              <a:rPr lang="zh-CN" altLang="en-GB" sz="2400" dirty="0" smtClean="0"/>
              <a:t>定点机器数的小数点的位置是固定不变的，可以分为两种：</a:t>
            </a:r>
          </a:p>
          <a:p>
            <a:pPr lvl="1" eaLnBrk="1" hangingPunct="1">
              <a:lnSpc>
                <a:spcPct val="110000"/>
              </a:lnSpc>
            </a:pPr>
            <a:r>
              <a:rPr lang="zh-CN" altLang="en-GB" sz="2000" dirty="0" smtClean="0"/>
              <a:t>定点小数：用于表示纯小数，</a:t>
            </a:r>
            <a:r>
              <a:rPr lang="zh-CN" altLang="en-US" sz="2000" dirty="0" smtClean="0"/>
              <a:t>小数点</a:t>
            </a:r>
            <a:r>
              <a:rPr lang="zh-CN" altLang="en-GB" sz="2000" dirty="0" smtClean="0"/>
              <a:t>隐含</a:t>
            </a:r>
            <a:r>
              <a:rPr lang="zh-CN" altLang="en-US" sz="2000" dirty="0" smtClean="0"/>
              <a:t>固定在最高数据位的左边，</a:t>
            </a:r>
            <a:r>
              <a:rPr lang="zh-CN" altLang="en-US" sz="2000" dirty="0" smtClean="0">
                <a:solidFill>
                  <a:srgbClr val="FF0000"/>
                </a:solidFill>
              </a:rPr>
              <a:t>整数位则用于表示符号位</a:t>
            </a:r>
            <a:r>
              <a:rPr lang="zh-CN" altLang="en-US" sz="2000" dirty="0" smtClean="0"/>
              <a:t>。</a:t>
            </a:r>
            <a:endParaRPr lang="zh-CN" altLang="en-GB" sz="2000" dirty="0" smtClean="0"/>
          </a:p>
          <a:p>
            <a:pPr lvl="1" eaLnBrk="1" hangingPunct="1">
              <a:lnSpc>
                <a:spcPct val="110000"/>
              </a:lnSpc>
            </a:pPr>
            <a:r>
              <a:rPr lang="zh-CN" altLang="en-GB" sz="2000" dirty="0" smtClean="0"/>
              <a:t>定点整数：用于表示纯整数，小数点位置隐含固定在最低位之后，</a:t>
            </a:r>
            <a:r>
              <a:rPr lang="zh-CN" altLang="en-GB" sz="2000" dirty="0" smtClean="0">
                <a:solidFill>
                  <a:srgbClr val="FF0000"/>
                </a:solidFill>
              </a:rPr>
              <a:t>最高位为符号位</a:t>
            </a:r>
            <a:r>
              <a:rPr lang="zh-CN" altLang="en-GB" sz="2000" dirty="0" smtClean="0"/>
              <a:t>。</a:t>
            </a:r>
            <a:endParaRPr lang="zh-CN" altLang="en-US" sz="2000" dirty="0" smtClean="0"/>
          </a:p>
          <a:p>
            <a:pPr eaLnBrk="1" hangingPunct="1">
              <a:lnSpc>
                <a:spcPct val="110000"/>
              </a:lnSpc>
            </a:pPr>
            <a:r>
              <a:rPr lang="zh-CN" altLang="en-US" sz="2400" dirty="0" smtClean="0">
                <a:hlinkClick r:id="rId2" action="ppaction://hlinksldjump"/>
              </a:rPr>
              <a:t>一、原码表示法</a:t>
            </a:r>
            <a:r>
              <a:rPr lang="zh-CN" altLang="en-US" sz="2400" dirty="0" smtClean="0"/>
              <a:t>			</a:t>
            </a:r>
          </a:p>
          <a:p>
            <a:pPr eaLnBrk="1" hangingPunct="1">
              <a:lnSpc>
                <a:spcPct val="110000"/>
              </a:lnSpc>
            </a:pPr>
            <a:r>
              <a:rPr lang="zh-CN" altLang="en-US" sz="2400" dirty="0" smtClean="0">
                <a:hlinkClick r:id="rId3" action="ppaction://hlinksldjump"/>
              </a:rPr>
              <a:t>二、补码表示法</a:t>
            </a:r>
            <a:r>
              <a:rPr lang="zh-CN" altLang="en-US" sz="2400" dirty="0" smtClean="0"/>
              <a:t>			</a:t>
            </a:r>
          </a:p>
          <a:p>
            <a:pPr eaLnBrk="1" hangingPunct="1">
              <a:lnSpc>
                <a:spcPct val="110000"/>
              </a:lnSpc>
            </a:pPr>
            <a:r>
              <a:rPr lang="zh-CN" altLang="en-US" sz="2400" dirty="0" smtClean="0">
                <a:hlinkClick r:id="rId4" action="ppaction://hlinksldjump"/>
              </a:rPr>
              <a:t>三、反码表示法</a:t>
            </a:r>
            <a:endParaRPr lang="zh-CN" altLang="en-US" sz="2400" dirty="0" smtClean="0"/>
          </a:p>
          <a:p>
            <a:pPr eaLnBrk="1" hangingPunct="1">
              <a:lnSpc>
                <a:spcPct val="110000"/>
              </a:lnSpc>
            </a:pPr>
            <a:r>
              <a:rPr lang="zh-CN" altLang="en-US" sz="2400" dirty="0" smtClean="0">
                <a:hlinkClick r:id="rId5" action="ppaction://hlinksldjump"/>
              </a:rPr>
              <a:t>四、移码表示法</a:t>
            </a:r>
            <a:endParaRPr lang="zh-CN" altLang="en-US" sz="2400" dirty="0" smtClean="0"/>
          </a:p>
          <a:p>
            <a:pPr eaLnBrk="1" hangingPunct="1">
              <a:lnSpc>
                <a:spcPct val="110000"/>
              </a:lnSpc>
            </a:pPr>
            <a:r>
              <a:rPr lang="zh-CN" altLang="en-US" sz="2400" dirty="0" smtClean="0">
                <a:hlinkClick r:id="rId6" action="ppaction://hlinksldjump"/>
              </a:rPr>
              <a:t>五、定点机器数转换</a:t>
            </a:r>
            <a:r>
              <a:rPr lang="zh-CN" altLang="en-US" dirty="0" smtClean="0">
                <a:hlinkClick r:id="rId6" action="ppaction://hlinksldjump"/>
              </a:rPr>
              <a:t> </a:t>
            </a:r>
            <a:endParaRPr lang="zh-CN" altLang="en-US" dirty="0" smtClean="0"/>
          </a:p>
        </p:txBody>
      </p:sp>
      <p:pic>
        <p:nvPicPr>
          <p:cNvPr id="100357" name="Picture 5" descr="back11">
            <a:hlinkClick r:id="rId7" action="ppaction://hlinksldjump"/>
          </p:cNvPr>
          <p:cNvPicPr>
            <a:picLocks noChangeAspect="1" noChangeArrowheads="1"/>
          </p:cNvPicPr>
          <p:nvPr/>
        </p:nvPicPr>
        <p:blipFill>
          <a:blip r:embed="rId8">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729163" y="6092825"/>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9" name="AutoShape 7"/>
          <p:cNvSpPr>
            <a:spLocks noChangeArrowheads="1"/>
          </p:cNvSpPr>
          <p:nvPr/>
        </p:nvSpPr>
        <p:spPr bwMode="gray">
          <a:xfrm>
            <a:off x="6156325" y="3860800"/>
            <a:ext cx="1171575" cy="579438"/>
          </a:xfrm>
          <a:prstGeom prst="cube">
            <a:avLst>
              <a:gd name="adj" fmla="val 25000"/>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en-US" altLang="zh-CN" sz="2400" dirty="0">
                <a:latin typeface="Arial" panose="020B0604020202020204" pitchFamily="34" charset="0"/>
              </a:rPr>
              <a:t>  </a:t>
            </a:r>
            <a:r>
              <a:rPr lang="zh-CN" altLang="en-US" sz="2400" dirty="0">
                <a:latin typeface="Arial" panose="020B0604020202020204" pitchFamily="34" charset="0"/>
                <a:hlinkClick r:id="rId9" action="ppaction://hlinksldjump"/>
              </a:rPr>
              <a:t>对比</a:t>
            </a:r>
            <a:r>
              <a:rPr lang="zh-CN" altLang="en-US" sz="2400" dirty="0">
                <a:latin typeface="Arial" panose="020B060402020202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00359"/>
                                        </p:tgtEl>
                                        <p:attrNameLst>
                                          <p:attrName>style.visibility</p:attrName>
                                        </p:attrNameLst>
                                      </p:cBhvr>
                                      <p:to>
                                        <p:strVal val="visible"/>
                                      </p:to>
                                    </p:set>
                                    <p:anim to="" calcmode="lin" valueType="num">
                                      <p:cBhvr>
                                        <p:cTn id="7" dur="1" fill="hold"/>
                                        <p:tgtEl>
                                          <p:spTgt spid="100359"/>
                                        </p:tgtEl>
                                        <p:attrNameLst>
                                          <p:attrName/>
                                        </p:attrNameLst>
                                      </p:cBhvr>
                                    </p:anim>
                                  </p:childTnLst>
                                </p:cTn>
                              </p:par>
                            </p:childTnLst>
                          </p:cTn>
                        </p:par>
                        <p:par>
                          <p:cTn id="8" fill="hold" nodeType="afterGroup">
                            <p:stCondLst>
                              <p:cond delay="0"/>
                            </p:stCondLst>
                            <p:childTnLst>
                              <p:par>
                                <p:cTn id="9" presetID="2" presetClass="entr" presetSubtype="4" fill="hold" nodeType="afterEffect">
                                  <p:stCondLst>
                                    <p:cond delay="0"/>
                                  </p:stCondLst>
                                  <p:childTnLst>
                                    <p:set>
                                      <p:cBhvr>
                                        <p:cTn id="10" dur="1" fill="hold">
                                          <p:stCondLst>
                                            <p:cond delay="0"/>
                                          </p:stCondLst>
                                        </p:cTn>
                                        <p:tgtEl>
                                          <p:spTgt spid="100357"/>
                                        </p:tgtEl>
                                        <p:attrNameLst>
                                          <p:attrName>style.visibility</p:attrName>
                                        </p:attrNameLst>
                                      </p:cBhvr>
                                      <p:to>
                                        <p:strVal val="visible"/>
                                      </p:to>
                                    </p:set>
                                    <p:anim calcmode="lin" valueType="num">
                                      <p:cBhvr additive="base">
                                        <p:cTn id="11" dur="500" fill="hold"/>
                                        <p:tgtEl>
                                          <p:spTgt spid="100357"/>
                                        </p:tgtEl>
                                        <p:attrNameLst>
                                          <p:attrName>ppt_x</p:attrName>
                                        </p:attrNameLst>
                                      </p:cBhvr>
                                      <p:tavLst>
                                        <p:tav tm="0">
                                          <p:val>
                                            <p:strVal val="#ppt_x"/>
                                          </p:val>
                                        </p:tav>
                                        <p:tav tm="100000">
                                          <p:val>
                                            <p:strVal val="#ppt_x"/>
                                          </p:val>
                                        </p:tav>
                                      </p:tavLst>
                                    </p:anim>
                                    <p:anim calcmode="lin" valueType="num">
                                      <p:cBhvr additive="base">
                                        <p:cTn id="12" dur="500" fill="hold"/>
                                        <p:tgtEl>
                                          <p:spTgt spid="1003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105D8EEC-B833-4442-AD73-F1F8B31C996C}"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35</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34819" name="Rectangle 2"/>
          <p:cNvSpPr>
            <a:spLocks noGrp="1" noChangeArrowheads="1"/>
          </p:cNvSpPr>
          <p:nvPr>
            <p:ph type="title"/>
          </p:nvPr>
        </p:nvSpPr>
        <p:spPr/>
        <p:txBody>
          <a:bodyPr/>
          <a:lstStyle/>
          <a:p>
            <a:pPr eaLnBrk="1" hangingPunct="1"/>
            <a:r>
              <a:rPr lang="zh-CN" altLang="en-US" smtClean="0"/>
              <a:t>一、原码表示法</a:t>
            </a:r>
          </a:p>
        </p:txBody>
      </p:sp>
      <p:sp>
        <p:nvSpPr>
          <p:cNvPr id="34820" name="Rectangle 3"/>
          <p:cNvSpPr>
            <a:spLocks noGrp="1" noChangeArrowheads="1"/>
          </p:cNvSpPr>
          <p:nvPr>
            <p:ph type="body" idx="1"/>
          </p:nvPr>
        </p:nvSpPr>
        <p:spPr>
          <a:xfrm>
            <a:off x="596900" y="1252538"/>
            <a:ext cx="7504113" cy="4408487"/>
          </a:xfrm>
        </p:spPr>
        <p:txBody>
          <a:bodyPr/>
          <a:lstStyle/>
          <a:p>
            <a:pPr eaLnBrk="1" hangingPunct="1"/>
            <a:r>
              <a:rPr lang="en-US" altLang="zh-CN" sz="2400" smtClean="0">
                <a:solidFill>
                  <a:srgbClr val="CC0000"/>
                </a:solidFill>
              </a:rPr>
              <a:t>1</a:t>
            </a:r>
            <a:r>
              <a:rPr lang="zh-CN" altLang="en-US" sz="2400" smtClean="0">
                <a:solidFill>
                  <a:srgbClr val="CC0000"/>
                </a:solidFill>
              </a:rPr>
              <a:t>、表示方法：</a:t>
            </a:r>
            <a:r>
              <a:rPr lang="zh-CN" altLang="en-US" sz="2400" smtClean="0"/>
              <a:t>最高位为符号位，其他位为数值位。</a:t>
            </a:r>
          </a:p>
          <a:p>
            <a:pPr lvl="1" eaLnBrk="1" hangingPunct="1"/>
            <a:r>
              <a:rPr lang="zh-CN" altLang="en-US" smtClean="0"/>
              <a:t>符号位：</a:t>
            </a:r>
            <a:r>
              <a:rPr lang="en-US" altLang="zh-CN" smtClean="0"/>
              <a:t>0</a:t>
            </a:r>
            <a:r>
              <a:rPr lang="zh-CN" altLang="en-US" smtClean="0"/>
              <a:t>－正数，</a:t>
            </a:r>
            <a:r>
              <a:rPr lang="en-US" altLang="zh-CN" smtClean="0"/>
              <a:t>1</a:t>
            </a:r>
            <a:r>
              <a:rPr lang="zh-CN" altLang="en-US" smtClean="0"/>
              <a:t>－负数。</a:t>
            </a:r>
          </a:p>
          <a:p>
            <a:pPr lvl="1" eaLnBrk="1" hangingPunct="1"/>
            <a:r>
              <a:rPr lang="zh-CN" altLang="en-US" smtClean="0"/>
              <a:t>数值位：与绝对值相同。</a:t>
            </a:r>
          </a:p>
          <a:p>
            <a:pPr eaLnBrk="1" hangingPunct="1"/>
            <a:r>
              <a:rPr lang="zh-CN" altLang="en-US" sz="2400" smtClean="0">
                <a:solidFill>
                  <a:srgbClr val="008000"/>
                </a:solidFill>
              </a:rPr>
              <a:t>对于定点整数：</a:t>
            </a:r>
          </a:p>
          <a:p>
            <a:pPr lvl="1" eaLnBrk="1" hangingPunct="1">
              <a:spcAft>
                <a:spcPct val="20000"/>
              </a:spcAft>
            </a:pPr>
            <a:r>
              <a:rPr lang="zh-CN" altLang="en-US" smtClean="0"/>
              <a:t>若</a:t>
            </a:r>
            <a:r>
              <a:rPr lang="en-US" altLang="zh-CN" smtClean="0"/>
              <a:t>X=+X</a:t>
            </a:r>
            <a:r>
              <a:rPr lang="en-US" altLang="zh-CN" baseline="-25000" smtClean="0"/>
              <a:t>1</a:t>
            </a:r>
            <a:r>
              <a:rPr lang="en-US" altLang="zh-CN" smtClean="0"/>
              <a:t>X</a:t>
            </a:r>
            <a:r>
              <a:rPr lang="en-US" altLang="zh-CN" baseline="-25000" smtClean="0"/>
              <a:t>2</a:t>
            </a:r>
            <a:r>
              <a:rPr lang="en-US" altLang="zh-CN" smtClean="0">
                <a:latin typeface="宋体" panose="02010600030101010101" pitchFamily="2" charset="-122"/>
              </a:rPr>
              <a:t>……</a:t>
            </a:r>
            <a:r>
              <a:rPr lang="en-US" altLang="zh-CN" smtClean="0"/>
              <a:t>X</a:t>
            </a:r>
            <a:r>
              <a:rPr lang="en-US" altLang="zh-CN" baseline="-25000" smtClean="0"/>
              <a:t>n</a:t>
            </a:r>
            <a:r>
              <a:rPr lang="zh-CN" altLang="en-US" smtClean="0"/>
              <a:t>，则</a:t>
            </a:r>
            <a:r>
              <a:rPr lang="en-US" altLang="zh-CN" smtClean="0"/>
              <a:t>[X]</a:t>
            </a:r>
            <a:r>
              <a:rPr lang="zh-CN" altLang="en-US" baseline="-25000" smtClean="0"/>
              <a:t>原</a:t>
            </a:r>
            <a:r>
              <a:rPr lang="en-US" altLang="zh-CN" smtClean="0"/>
              <a:t>= 0,X</a:t>
            </a:r>
            <a:r>
              <a:rPr lang="en-US" altLang="zh-CN" baseline="-25000" smtClean="0"/>
              <a:t>1</a:t>
            </a:r>
            <a:r>
              <a:rPr lang="en-US" altLang="zh-CN" smtClean="0"/>
              <a:t>X</a:t>
            </a:r>
            <a:r>
              <a:rPr lang="en-US" altLang="zh-CN" baseline="-25000" smtClean="0"/>
              <a:t>2</a:t>
            </a:r>
            <a:r>
              <a:rPr lang="en-US" altLang="zh-CN" smtClean="0">
                <a:latin typeface="宋体" panose="02010600030101010101" pitchFamily="2" charset="-122"/>
              </a:rPr>
              <a:t>……</a:t>
            </a:r>
            <a:r>
              <a:rPr lang="en-US" altLang="zh-CN" smtClean="0"/>
              <a:t>X</a:t>
            </a:r>
            <a:r>
              <a:rPr lang="en-US" altLang="zh-CN" baseline="-25000" smtClean="0"/>
              <a:t>n</a:t>
            </a:r>
            <a:r>
              <a:rPr lang="en-US" altLang="zh-CN" smtClean="0"/>
              <a:t> </a:t>
            </a:r>
            <a:r>
              <a:rPr lang="zh-CN" altLang="en-US" smtClean="0"/>
              <a:t>；</a:t>
            </a:r>
          </a:p>
          <a:p>
            <a:pPr lvl="1" eaLnBrk="1" hangingPunct="1">
              <a:spcAft>
                <a:spcPct val="20000"/>
              </a:spcAft>
            </a:pPr>
            <a:r>
              <a:rPr lang="zh-CN" altLang="en-US" smtClean="0"/>
              <a:t>若</a:t>
            </a:r>
            <a:r>
              <a:rPr lang="en-US" altLang="zh-CN" smtClean="0"/>
              <a:t>X=-X</a:t>
            </a:r>
            <a:r>
              <a:rPr lang="en-US" altLang="zh-CN" baseline="-25000" smtClean="0"/>
              <a:t>1</a:t>
            </a:r>
            <a:r>
              <a:rPr lang="en-US" altLang="zh-CN" smtClean="0"/>
              <a:t>X</a:t>
            </a:r>
            <a:r>
              <a:rPr lang="en-US" altLang="zh-CN" baseline="-25000" smtClean="0"/>
              <a:t>2</a:t>
            </a:r>
            <a:r>
              <a:rPr lang="en-US" altLang="zh-CN" smtClean="0">
                <a:latin typeface="宋体" panose="02010600030101010101" pitchFamily="2" charset="-122"/>
              </a:rPr>
              <a:t>……</a:t>
            </a:r>
            <a:r>
              <a:rPr lang="en-US" altLang="zh-CN" smtClean="0"/>
              <a:t>X</a:t>
            </a:r>
            <a:r>
              <a:rPr lang="en-US" altLang="zh-CN" baseline="-25000" smtClean="0"/>
              <a:t>n</a:t>
            </a:r>
            <a:r>
              <a:rPr lang="zh-CN" altLang="en-US" smtClean="0"/>
              <a:t>，则</a:t>
            </a:r>
            <a:r>
              <a:rPr lang="en-US" altLang="zh-CN" smtClean="0"/>
              <a:t>[X]</a:t>
            </a:r>
            <a:r>
              <a:rPr lang="zh-CN" altLang="en-US" baseline="-25000" smtClean="0"/>
              <a:t>原</a:t>
            </a:r>
            <a:r>
              <a:rPr lang="en-US" altLang="zh-CN" smtClean="0"/>
              <a:t>= 1,X</a:t>
            </a:r>
            <a:r>
              <a:rPr lang="en-US" altLang="zh-CN" baseline="-25000" smtClean="0"/>
              <a:t>1</a:t>
            </a:r>
            <a:r>
              <a:rPr lang="en-US" altLang="zh-CN" smtClean="0"/>
              <a:t>X</a:t>
            </a:r>
            <a:r>
              <a:rPr lang="en-US" altLang="zh-CN" baseline="-25000" smtClean="0"/>
              <a:t>2</a:t>
            </a:r>
            <a:r>
              <a:rPr lang="en-US" altLang="zh-CN" smtClean="0">
                <a:latin typeface="宋体" panose="02010600030101010101" pitchFamily="2" charset="-122"/>
              </a:rPr>
              <a:t>……</a:t>
            </a:r>
            <a:r>
              <a:rPr lang="en-US" altLang="zh-CN" smtClean="0"/>
              <a:t>X</a:t>
            </a:r>
            <a:r>
              <a:rPr lang="en-US" altLang="zh-CN" baseline="-25000" smtClean="0"/>
              <a:t>n</a:t>
            </a:r>
            <a:r>
              <a:rPr lang="en-US" altLang="zh-CN" smtClean="0"/>
              <a:t> </a:t>
            </a:r>
            <a:r>
              <a:rPr lang="zh-CN" altLang="en-US" smtClean="0"/>
              <a:t>。</a:t>
            </a:r>
          </a:p>
          <a:p>
            <a:pPr eaLnBrk="1" hangingPunct="1"/>
            <a:r>
              <a:rPr lang="zh-CN" altLang="en-US" sz="2400" smtClean="0">
                <a:solidFill>
                  <a:srgbClr val="008000"/>
                </a:solidFill>
              </a:rPr>
              <a:t>对于定点小数：</a:t>
            </a:r>
          </a:p>
          <a:p>
            <a:pPr lvl="1" eaLnBrk="1" hangingPunct="1">
              <a:spcAft>
                <a:spcPct val="20000"/>
              </a:spcAft>
            </a:pPr>
            <a:r>
              <a:rPr lang="zh-CN" altLang="en-US" smtClean="0"/>
              <a:t>若</a:t>
            </a:r>
            <a:r>
              <a:rPr lang="en-US" altLang="zh-CN" smtClean="0"/>
              <a:t>X=+0.X</a:t>
            </a:r>
            <a:r>
              <a:rPr lang="en-US" altLang="zh-CN" baseline="-25000" smtClean="0"/>
              <a:t>1</a:t>
            </a:r>
            <a:r>
              <a:rPr lang="en-US" altLang="zh-CN" smtClean="0"/>
              <a:t>X</a:t>
            </a:r>
            <a:r>
              <a:rPr lang="en-US" altLang="zh-CN" baseline="-25000" smtClean="0"/>
              <a:t>2</a:t>
            </a:r>
            <a:r>
              <a:rPr lang="en-US" altLang="zh-CN" smtClean="0">
                <a:latin typeface="宋体" panose="02010600030101010101" pitchFamily="2" charset="-122"/>
              </a:rPr>
              <a:t>……</a:t>
            </a:r>
            <a:r>
              <a:rPr lang="en-US" altLang="zh-CN" smtClean="0"/>
              <a:t>X</a:t>
            </a:r>
            <a:r>
              <a:rPr lang="en-US" altLang="zh-CN" baseline="-25000" smtClean="0"/>
              <a:t>n</a:t>
            </a:r>
            <a:r>
              <a:rPr lang="en-US" altLang="zh-CN" smtClean="0"/>
              <a:t> </a:t>
            </a:r>
            <a:r>
              <a:rPr lang="zh-CN" altLang="en-US" smtClean="0"/>
              <a:t>，则</a:t>
            </a:r>
            <a:r>
              <a:rPr lang="en-US" altLang="zh-CN" smtClean="0"/>
              <a:t>[X]</a:t>
            </a:r>
            <a:r>
              <a:rPr lang="zh-CN" altLang="en-US" baseline="-25000" smtClean="0"/>
              <a:t>原</a:t>
            </a:r>
            <a:r>
              <a:rPr lang="en-US" altLang="zh-CN" smtClean="0"/>
              <a:t>= 0.X</a:t>
            </a:r>
            <a:r>
              <a:rPr lang="en-US" altLang="zh-CN" baseline="-25000" smtClean="0"/>
              <a:t>1</a:t>
            </a:r>
            <a:r>
              <a:rPr lang="en-US" altLang="zh-CN" smtClean="0"/>
              <a:t>X</a:t>
            </a:r>
            <a:r>
              <a:rPr lang="en-US" altLang="zh-CN" baseline="-25000" smtClean="0"/>
              <a:t>2</a:t>
            </a:r>
            <a:r>
              <a:rPr lang="en-US" altLang="zh-CN" smtClean="0">
                <a:latin typeface="宋体" panose="02010600030101010101" pitchFamily="2" charset="-122"/>
              </a:rPr>
              <a:t>……</a:t>
            </a:r>
            <a:r>
              <a:rPr lang="en-US" altLang="zh-CN" smtClean="0"/>
              <a:t>X</a:t>
            </a:r>
            <a:r>
              <a:rPr lang="en-US" altLang="zh-CN" baseline="-25000" smtClean="0"/>
              <a:t>n</a:t>
            </a:r>
            <a:r>
              <a:rPr lang="en-US" altLang="zh-CN" smtClean="0"/>
              <a:t> </a:t>
            </a:r>
            <a:r>
              <a:rPr lang="zh-CN" altLang="en-US" smtClean="0"/>
              <a:t>；</a:t>
            </a:r>
          </a:p>
          <a:p>
            <a:pPr lvl="1" eaLnBrk="1" hangingPunct="1">
              <a:spcAft>
                <a:spcPct val="20000"/>
              </a:spcAft>
            </a:pPr>
            <a:r>
              <a:rPr lang="zh-CN" altLang="en-US" smtClean="0"/>
              <a:t>若</a:t>
            </a:r>
            <a:r>
              <a:rPr lang="en-US" altLang="zh-CN" smtClean="0"/>
              <a:t>X=-0.X</a:t>
            </a:r>
            <a:r>
              <a:rPr lang="en-US" altLang="zh-CN" baseline="-25000" smtClean="0"/>
              <a:t>1</a:t>
            </a:r>
            <a:r>
              <a:rPr lang="en-US" altLang="zh-CN" smtClean="0"/>
              <a:t>X</a:t>
            </a:r>
            <a:r>
              <a:rPr lang="en-US" altLang="zh-CN" baseline="-25000" smtClean="0"/>
              <a:t>2</a:t>
            </a:r>
            <a:r>
              <a:rPr lang="en-US" altLang="zh-CN" smtClean="0">
                <a:latin typeface="宋体" panose="02010600030101010101" pitchFamily="2" charset="-122"/>
              </a:rPr>
              <a:t>……</a:t>
            </a:r>
            <a:r>
              <a:rPr lang="en-US" altLang="zh-CN" smtClean="0"/>
              <a:t>X</a:t>
            </a:r>
            <a:r>
              <a:rPr lang="en-US" altLang="zh-CN" baseline="-25000" smtClean="0"/>
              <a:t>n</a:t>
            </a:r>
            <a:r>
              <a:rPr lang="en-US" altLang="zh-CN" smtClean="0"/>
              <a:t> </a:t>
            </a:r>
            <a:r>
              <a:rPr lang="zh-CN" altLang="en-US" smtClean="0"/>
              <a:t>，则</a:t>
            </a:r>
            <a:r>
              <a:rPr lang="en-US" altLang="zh-CN" smtClean="0"/>
              <a:t>[X]</a:t>
            </a:r>
            <a:r>
              <a:rPr lang="zh-CN" altLang="en-US" baseline="-25000" smtClean="0"/>
              <a:t>原</a:t>
            </a:r>
            <a:r>
              <a:rPr lang="en-US" altLang="zh-CN" smtClean="0"/>
              <a:t>= 1.X</a:t>
            </a:r>
            <a:r>
              <a:rPr lang="en-US" altLang="zh-CN" baseline="-25000" smtClean="0"/>
              <a:t>1</a:t>
            </a:r>
            <a:r>
              <a:rPr lang="en-US" altLang="zh-CN" smtClean="0"/>
              <a:t>X</a:t>
            </a:r>
            <a:r>
              <a:rPr lang="en-US" altLang="zh-CN" baseline="-25000" smtClean="0"/>
              <a:t>2</a:t>
            </a:r>
            <a:r>
              <a:rPr lang="en-US" altLang="zh-CN" smtClean="0">
                <a:latin typeface="宋体" panose="02010600030101010101" pitchFamily="2" charset="-122"/>
              </a:rPr>
              <a:t>……</a:t>
            </a:r>
            <a:r>
              <a:rPr lang="en-US" altLang="zh-CN" smtClean="0"/>
              <a:t>X</a:t>
            </a:r>
            <a:r>
              <a:rPr lang="en-US" altLang="zh-CN" baseline="-25000" smtClean="0"/>
              <a:t>n</a:t>
            </a:r>
            <a:r>
              <a:rPr lang="en-US" altLang="zh-CN" smtClean="0"/>
              <a:t> </a:t>
            </a:r>
            <a:r>
              <a:rPr lang="zh-CN" altLang="en-US" smtClean="0"/>
              <a:t>。</a:t>
            </a:r>
          </a:p>
        </p:txBody>
      </p:sp>
      <p:sp>
        <p:nvSpPr>
          <p:cNvPr id="101380" name="AutoShape 4"/>
          <p:cNvSpPr>
            <a:spLocks noChangeArrowheads="1"/>
          </p:cNvSpPr>
          <p:nvPr/>
        </p:nvSpPr>
        <p:spPr bwMode="auto">
          <a:xfrm>
            <a:off x="5940425" y="692150"/>
            <a:ext cx="2592388" cy="1728788"/>
          </a:xfrm>
          <a:prstGeom prst="wedgeRoundRectCallout">
            <a:avLst>
              <a:gd name="adj1" fmla="val -71495"/>
              <a:gd name="adj2" fmla="val 103537"/>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kumimoji="1" lang="en-US" altLang="zh-CN" sz="2400">
                <a:solidFill>
                  <a:srgbClr val="000000"/>
                </a:solidFill>
                <a:latin typeface="Times New Roman" panose="02020603050405020304" pitchFamily="18" charset="0"/>
              </a:rPr>
              <a:t>“</a:t>
            </a:r>
            <a:r>
              <a:rPr kumimoji="1" lang="en-US" altLang="zh-CN" sz="2400">
                <a:solidFill>
                  <a:srgbClr val="CC0000"/>
                </a:solidFill>
              </a:rPr>
              <a:t>,</a:t>
            </a:r>
            <a:r>
              <a:rPr kumimoji="1" lang="en-US" altLang="zh-CN" sz="2400">
                <a:solidFill>
                  <a:srgbClr val="000000"/>
                </a:solidFill>
                <a:latin typeface="Times New Roman" panose="02020603050405020304" pitchFamily="18" charset="0"/>
              </a:rPr>
              <a:t>”</a:t>
            </a:r>
            <a:r>
              <a:rPr kumimoji="1" lang="zh-CN" altLang="en-US" sz="2400">
                <a:solidFill>
                  <a:srgbClr val="000000"/>
                </a:solidFill>
              </a:rPr>
              <a:t>和</a:t>
            </a:r>
            <a:r>
              <a:rPr kumimoji="1" lang="zh-CN" altLang="en-US" sz="2400">
                <a:solidFill>
                  <a:srgbClr val="000000"/>
                </a:solidFill>
                <a:latin typeface="Times New Roman" panose="02020603050405020304" pitchFamily="18" charset="0"/>
              </a:rPr>
              <a:t>“</a:t>
            </a:r>
            <a:r>
              <a:rPr kumimoji="1" lang="en-US" altLang="zh-CN" sz="2400">
                <a:solidFill>
                  <a:srgbClr val="CC0000"/>
                </a:solidFill>
              </a:rPr>
              <a:t>.</a:t>
            </a:r>
            <a:r>
              <a:rPr kumimoji="1" lang="en-US" altLang="zh-CN" sz="2400">
                <a:solidFill>
                  <a:srgbClr val="000000"/>
                </a:solidFill>
                <a:latin typeface="Times New Roman" panose="02020603050405020304" pitchFamily="18" charset="0"/>
              </a:rPr>
              <a:t>”</a:t>
            </a:r>
            <a:r>
              <a:rPr kumimoji="1" lang="zh-CN" altLang="en-US" sz="2400">
                <a:solidFill>
                  <a:srgbClr val="000000"/>
                </a:solidFill>
              </a:rPr>
              <a:t>只用于助记，在计算机中并无专用部件来表示</a:t>
            </a:r>
          </a:p>
        </p:txBody>
      </p:sp>
      <p:sp>
        <p:nvSpPr>
          <p:cNvPr id="34822" name="Rectangle 7"/>
          <p:cNvSpPr>
            <a:spLocks noChangeArrowheads="1"/>
          </p:cNvSpPr>
          <p:nvPr/>
        </p:nvSpPr>
        <p:spPr bwMode="gray">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34823" name="Rectangle 9"/>
          <p:cNvSpPr>
            <a:spLocks noChangeArrowheads="1"/>
          </p:cNvSpPr>
          <p:nvPr/>
        </p:nvSpPr>
        <p:spPr bwMode="gray">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380"/>
                                        </p:tgtEl>
                                        <p:attrNameLst>
                                          <p:attrName>style.visibility</p:attrName>
                                        </p:attrNameLst>
                                      </p:cBhvr>
                                      <p:to>
                                        <p:strVal val="visible"/>
                                      </p:to>
                                    </p:set>
                                    <p:animEffect transition="in" filter="blinds(horizontal)">
                                      <p:cBhvr>
                                        <p:cTn id="7" dur="500"/>
                                        <p:tgtEl>
                                          <p:spTgt spid="101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331F3869-D2EE-4D27-A716-D4126F54A4BF}"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36</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35843" name="Rectangle 2"/>
          <p:cNvSpPr>
            <a:spLocks noGrp="1" noChangeArrowheads="1"/>
          </p:cNvSpPr>
          <p:nvPr>
            <p:ph type="title"/>
          </p:nvPr>
        </p:nvSpPr>
        <p:spPr/>
        <p:txBody>
          <a:bodyPr/>
          <a:lstStyle/>
          <a:p>
            <a:pPr eaLnBrk="1" hangingPunct="1"/>
            <a:r>
              <a:rPr lang="zh-CN" altLang="en-US" smtClean="0"/>
              <a:t>一、原码表示法</a:t>
            </a:r>
          </a:p>
        </p:txBody>
      </p:sp>
      <p:sp>
        <p:nvSpPr>
          <p:cNvPr id="35844" name="Rectangle 3"/>
          <p:cNvSpPr>
            <a:spLocks noGrp="1" noChangeArrowheads="1"/>
          </p:cNvSpPr>
          <p:nvPr>
            <p:ph type="body" idx="1"/>
          </p:nvPr>
        </p:nvSpPr>
        <p:spPr>
          <a:xfrm>
            <a:off x="596900" y="1196975"/>
            <a:ext cx="7935913" cy="4192588"/>
          </a:xfrm>
        </p:spPr>
        <p:txBody>
          <a:bodyPr/>
          <a:lstStyle/>
          <a:p>
            <a:pPr eaLnBrk="1" hangingPunct="1">
              <a:lnSpc>
                <a:spcPct val="120000"/>
              </a:lnSpc>
            </a:pPr>
            <a:r>
              <a:rPr lang="zh-CN" altLang="en-US" sz="2400" dirty="0" smtClean="0"/>
              <a:t>例</a:t>
            </a:r>
            <a:r>
              <a:rPr lang="en-US" altLang="zh-CN" sz="2400" dirty="0" smtClean="0"/>
              <a:t>1</a:t>
            </a:r>
            <a:r>
              <a:rPr lang="zh-CN" altLang="en-US" sz="2400" dirty="0" smtClean="0"/>
              <a:t>：</a:t>
            </a:r>
            <a:r>
              <a:rPr lang="en-US" altLang="zh-CN" sz="2400" dirty="0" smtClean="0"/>
              <a:t>X=1011</a:t>
            </a:r>
            <a:r>
              <a:rPr lang="zh-CN" altLang="en-US" sz="2400" dirty="0" smtClean="0"/>
              <a:t>，</a:t>
            </a:r>
            <a:r>
              <a:rPr lang="en-US" altLang="zh-CN" sz="2400" dirty="0" smtClean="0"/>
              <a:t>Y</a:t>
            </a:r>
            <a:r>
              <a:rPr lang="zh-CN" altLang="en-US" sz="2400" dirty="0" smtClean="0"/>
              <a:t>＝－</a:t>
            </a:r>
            <a:r>
              <a:rPr lang="en-US" altLang="zh-CN" sz="2400" dirty="0" smtClean="0"/>
              <a:t>1011</a:t>
            </a:r>
            <a:r>
              <a:rPr lang="zh-CN" altLang="en-US" sz="2400" dirty="0" smtClean="0"/>
              <a:t>，则：</a:t>
            </a:r>
          </a:p>
          <a:p>
            <a:pPr eaLnBrk="1" hangingPunct="1">
              <a:lnSpc>
                <a:spcPct val="120000"/>
              </a:lnSpc>
              <a:buFont typeface="Wingdings" panose="05000000000000000000" pitchFamily="2" charset="2"/>
              <a:buNone/>
            </a:pPr>
            <a:r>
              <a:rPr lang="zh-CN" altLang="en-US" sz="2400" dirty="0" smtClean="0"/>
              <a:t>  </a:t>
            </a:r>
            <a:r>
              <a:rPr lang="en-US" altLang="zh-CN" sz="2400" dirty="0" smtClean="0"/>
              <a:t>[X]</a:t>
            </a:r>
            <a:r>
              <a:rPr lang="zh-CN" altLang="en-US" sz="2400" baseline="-25000" dirty="0" smtClean="0"/>
              <a:t>原</a:t>
            </a:r>
            <a:r>
              <a:rPr lang="zh-CN" altLang="en-US" sz="2400" dirty="0" smtClean="0"/>
              <a:t>＝</a:t>
            </a:r>
            <a:r>
              <a:rPr lang="zh-CN" altLang="en-US" sz="2400" u="sng" dirty="0" smtClean="0"/>
              <a:t>              </a:t>
            </a:r>
            <a:r>
              <a:rPr lang="zh-CN" altLang="en-US" sz="2400" dirty="0" smtClean="0"/>
              <a:t>；</a:t>
            </a:r>
            <a:r>
              <a:rPr lang="en-US" altLang="zh-CN" sz="2400" dirty="0" smtClean="0"/>
              <a:t>[Y]</a:t>
            </a:r>
            <a:r>
              <a:rPr lang="zh-CN" altLang="en-US" sz="2400" baseline="-25000" dirty="0" smtClean="0"/>
              <a:t>原</a:t>
            </a:r>
            <a:r>
              <a:rPr lang="zh-CN" altLang="en-US" sz="2400" dirty="0" smtClean="0"/>
              <a:t>＝</a:t>
            </a:r>
            <a:r>
              <a:rPr lang="zh-CN" altLang="en-US" sz="2400" u="sng" dirty="0" smtClean="0"/>
              <a:t>            </a:t>
            </a:r>
            <a:r>
              <a:rPr lang="zh-CN" altLang="en-US" sz="2400" dirty="0" smtClean="0"/>
              <a:t>；</a:t>
            </a:r>
          </a:p>
          <a:p>
            <a:pPr eaLnBrk="1" hangingPunct="1">
              <a:lnSpc>
                <a:spcPct val="120000"/>
              </a:lnSpc>
            </a:pPr>
            <a:r>
              <a:rPr lang="zh-CN" altLang="en-US" sz="2400" dirty="0" smtClean="0"/>
              <a:t>例</a:t>
            </a:r>
            <a:r>
              <a:rPr lang="en-US" altLang="zh-CN" sz="2400" dirty="0" smtClean="0"/>
              <a:t>2</a:t>
            </a:r>
            <a:r>
              <a:rPr lang="zh-CN" altLang="en-US" sz="2400" dirty="0" smtClean="0"/>
              <a:t>：</a:t>
            </a:r>
            <a:r>
              <a:rPr lang="en-US" altLang="zh-CN" sz="2400" dirty="0" smtClean="0"/>
              <a:t>X=0.1101</a:t>
            </a:r>
            <a:r>
              <a:rPr lang="zh-CN" altLang="en-US" sz="2400" dirty="0" smtClean="0"/>
              <a:t>，</a:t>
            </a:r>
            <a:r>
              <a:rPr lang="en-US" altLang="zh-CN" sz="2400" dirty="0" smtClean="0"/>
              <a:t>Y</a:t>
            </a:r>
            <a:r>
              <a:rPr lang="zh-CN" altLang="en-US" sz="2400" dirty="0" smtClean="0"/>
              <a:t>＝</a:t>
            </a:r>
            <a:r>
              <a:rPr lang="en-US" altLang="zh-CN" sz="2400" dirty="0" smtClean="0"/>
              <a:t>- 0.1101</a:t>
            </a:r>
            <a:r>
              <a:rPr lang="zh-CN" altLang="en-US" sz="2400" dirty="0" smtClean="0"/>
              <a:t>，则：</a:t>
            </a:r>
          </a:p>
          <a:p>
            <a:pPr eaLnBrk="1" hangingPunct="1">
              <a:lnSpc>
                <a:spcPct val="120000"/>
              </a:lnSpc>
              <a:buFont typeface="Wingdings" panose="05000000000000000000" pitchFamily="2" charset="2"/>
              <a:buNone/>
            </a:pPr>
            <a:r>
              <a:rPr lang="zh-CN" altLang="en-US" sz="2400" dirty="0" smtClean="0"/>
              <a:t>  </a:t>
            </a:r>
            <a:r>
              <a:rPr lang="en-US" altLang="zh-CN" sz="2400" dirty="0" smtClean="0"/>
              <a:t>[X]</a:t>
            </a:r>
            <a:r>
              <a:rPr lang="zh-CN" altLang="en-US" sz="2400" baseline="-25000" dirty="0" smtClean="0"/>
              <a:t>原</a:t>
            </a:r>
            <a:r>
              <a:rPr lang="zh-CN" altLang="en-US" sz="2400" dirty="0" smtClean="0"/>
              <a:t>＝</a:t>
            </a:r>
            <a:r>
              <a:rPr lang="zh-CN" altLang="en-US" sz="2400" u="sng" dirty="0" smtClean="0"/>
              <a:t>              </a:t>
            </a:r>
            <a:r>
              <a:rPr lang="zh-CN" altLang="en-US" sz="2400" dirty="0" smtClean="0"/>
              <a:t>；</a:t>
            </a:r>
            <a:r>
              <a:rPr lang="en-US" altLang="zh-CN" sz="2400" dirty="0" smtClean="0"/>
              <a:t>[Y]</a:t>
            </a:r>
            <a:r>
              <a:rPr lang="zh-CN" altLang="en-US" sz="2400" baseline="-25000" dirty="0" smtClean="0"/>
              <a:t>原</a:t>
            </a:r>
            <a:r>
              <a:rPr lang="zh-CN" altLang="en-US" sz="2400" dirty="0" smtClean="0"/>
              <a:t>＝</a:t>
            </a:r>
            <a:r>
              <a:rPr lang="zh-CN" altLang="en-US" sz="2400" u="sng" dirty="0" smtClean="0"/>
              <a:t>            </a:t>
            </a:r>
            <a:r>
              <a:rPr lang="zh-CN" altLang="en-US" sz="2400" dirty="0" smtClean="0"/>
              <a:t>；</a:t>
            </a:r>
          </a:p>
          <a:p>
            <a:pPr eaLnBrk="1" hangingPunct="1">
              <a:lnSpc>
                <a:spcPct val="120000"/>
              </a:lnSpc>
            </a:pPr>
            <a:r>
              <a:rPr lang="zh-CN" altLang="en-US" sz="2400" dirty="0" smtClean="0"/>
              <a:t>例</a:t>
            </a:r>
            <a:r>
              <a:rPr lang="en-US" altLang="zh-CN" sz="2400" dirty="0" smtClean="0"/>
              <a:t>3</a:t>
            </a:r>
            <a:r>
              <a:rPr lang="zh-CN" altLang="en-US" sz="2400" dirty="0" smtClean="0"/>
              <a:t>： </a:t>
            </a:r>
            <a:r>
              <a:rPr lang="en-US" altLang="zh-CN" sz="2400" dirty="0" smtClean="0"/>
              <a:t>X=1011</a:t>
            </a:r>
            <a:r>
              <a:rPr lang="zh-CN" altLang="en-US" sz="2400" dirty="0" smtClean="0"/>
              <a:t>， </a:t>
            </a:r>
            <a:r>
              <a:rPr lang="en-US" altLang="zh-CN" sz="2400" dirty="0" smtClean="0"/>
              <a:t>Y</a:t>
            </a:r>
            <a:r>
              <a:rPr lang="zh-CN" altLang="en-US" sz="2400" dirty="0" smtClean="0"/>
              <a:t>＝</a:t>
            </a:r>
            <a:r>
              <a:rPr lang="en-US" altLang="zh-CN" sz="2400" dirty="0" smtClean="0"/>
              <a:t>- 0.1101</a:t>
            </a:r>
            <a:r>
              <a:rPr lang="zh-CN" altLang="en-US" sz="2400" dirty="0" smtClean="0"/>
              <a:t>，求</a:t>
            </a:r>
            <a:r>
              <a:rPr lang="en-US" altLang="zh-CN" sz="2400" dirty="0" smtClean="0"/>
              <a:t>X</a:t>
            </a:r>
            <a:r>
              <a:rPr lang="zh-CN" altLang="en-US" sz="2400" dirty="0" smtClean="0"/>
              <a:t>和</a:t>
            </a:r>
            <a:r>
              <a:rPr lang="en-US" altLang="zh-CN" sz="2400" dirty="0" smtClean="0"/>
              <a:t>Y</a:t>
            </a:r>
            <a:r>
              <a:rPr lang="zh-CN" altLang="en-US" sz="2400" dirty="0" smtClean="0"/>
              <a:t>的</a:t>
            </a:r>
            <a:r>
              <a:rPr lang="en-US" altLang="zh-CN" sz="2400" dirty="0" smtClean="0"/>
              <a:t>8</a:t>
            </a:r>
            <a:r>
              <a:rPr lang="zh-CN" altLang="en-US" sz="2400" dirty="0" smtClean="0"/>
              <a:t>位原码机器数。</a:t>
            </a:r>
          </a:p>
          <a:p>
            <a:pPr eaLnBrk="1" hangingPunct="1">
              <a:lnSpc>
                <a:spcPct val="120000"/>
              </a:lnSpc>
              <a:buFont typeface="Wingdings" panose="05000000000000000000" pitchFamily="2" charset="2"/>
              <a:buNone/>
            </a:pPr>
            <a:r>
              <a:rPr lang="zh-CN" altLang="en-US" sz="2400" dirty="0" smtClean="0"/>
              <a:t>	</a:t>
            </a:r>
            <a:r>
              <a:rPr lang="en-US" altLang="zh-CN" sz="2400" dirty="0" smtClean="0"/>
              <a:t>[X]</a:t>
            </a:r>
            <a:r>
              <a:rPr lang="zh-CN" altLang="en-US" sz="2400" baseline="-25000" dirty="0" smtClean="0"/>
              <a:t>原</a:t>
            </a:r>
            <a:r>
              <a:rPr lang="zh-CN" altLang="en-US" sz="2400" dirty="0" smtClean="0"/>
              <a:t>＝</a:t>
            </a:r>
            <a:r>
              <a:rPr lang="zh-CN" altLang="en-US" sz="2400" u="sng" dirty="0" smtClean="0"/>
              <a:t>              </a:t>
            </a:r>
            <a:r>
              <a:rPr lang="zh-CN" altLang="en-US" sz="2400" dirty="0" smtClean="0"/>
              <a:t>；</a:t>
            </a:r>
            <a:r>
              <a:rPr lang="en-US" altLang="zh-CN" sz="2400" dirty="0" smtClean="0"/>
              <a:t>[Y]</a:t>
            </a:r>
            <a:r>
              <a:rPr lang="zh-CN" altLang="en-US" sz="2400" baseline="-25000" dirty="0" smtClean="0"/>
              <a:t>原</a:t>
            </a:r>
            <a:r>
              <a:rPr lang="zh-CN" altLang="en-US" sz="2400" dirty="0" smtClean="0"/>
              <a:t>＝</a:t>
            </a:r>
            <a:r>
              <a:rPr lang="zh-CN" altLang="en-US" sz="2400" u="sng" dirty="0" smtClean="0"/>
              <a:t>            </a:t>
            </a:r>
            <a:r>
              <a:rPr lang="zh-CN" altLang="en-US" sz="2400" dirty="0" smtClean="0"/>
              <a:t>；</a:t>
            </a:r>
          </a:p>
          <a:p>
            <a:pPr eaLnBrk="1" hangingPunct="1">
              <a:lnSpc>
                <a:spcPct val="120000"/>
              </a:lnSpc>
            </a:pPr>
            <a:r>
              <a:rPr lang="zh-CN" altLang="en-US" sz="2400" dirty="0" smtClean="0"/>
              <a:t>例</a:t>
            </a:r>
            <a:r>
              <a:rPr lang="en-US" altLang="zh-CN" sz="2400" dirty="0" smtClean="0"/>
              <a:t>4</a:t>
            </a:r>
            <a:r>
              <a:rPr lang="zh-CN" altLang="en-US" sz="2400" dirty="0" smtClean="0"/>
              <a:t>：</a:t>
            </a:r>
            <a:r>
              <a:rPr lang="en-US" altLang="zh-CN" sz="2400" dirty="0" smtClean="0"/>
              <a:t>[0]</a:t>
            </a:r>
            <a:r>
              <a:rPr lang="zh-CN" altLang="en-US" sz="2400" baseline="-25000" dirty="0" smtClean="0"/>
              <a:t>原</a:t>
            </a:r>
            <a:r>
              <a:rPr lang="zh-CN" altLang="en-US" sz="2400" dirty="0" smtClean="0"/>
              <a:t>＝？</a:t>
            </a:r>
          </a:p>
        </p:txBody>
      </p:sp>
      <p:sp>
        <p:nvSpPr>
          <p:cNvPr id="102404" name="Rectangle 4"/>
          <p:cNvSpPr>
            <a:spLocks noChangeArrowheads="1"/>
          </p:cNvSpPr>
          <p:nvPr/>
        </p:nvSpPr>
        <p:spPr bwMode="auto">
          <a:xfrm>
            <a:off x="2124075" y="1700213"/>
            <a:ext cx="16557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1" lang="en-US" altLang="zh-CN" sz="2800">
                <a:solidFill>
                  <a:srgbClr val="FF3399"/>
                </a:solidFill>
                <a:effectLst>
                  <a:outerShdw blurRad="38100" dist="38100" dir="2700000" algn="tl">
                    <a:srgbClr val="C0C0C0"/>
                  </a:outerShdw>
                </a:effectLst>
                <a:latin typeface="黑体" pitchFamily="2" charset="-122"/>
                <a:ea typeface="黑体" pitchFamily="2" charset="-122"/>
              </a:rPr>
              <a:t>0,1011</a:t>
            </a:r>
          </a:p>
        </p:txBody>
      </p:sp>
      <p:sp>
        <p:nvSpPr>
          <p:cNvPr id="102405" name="Rectangle 5"/>
          <p:cNvSpPr>
            <a:spLocks noChangeArrowheads="1"/>
          </p:cNvSpPr>
          <p:nvPr/>
        </p:nvSpPr>
        <p:spPr bwMode="auto">
          <a:xfrm>
            <a:off x="5435600" y="1706563"/>
            <a:ext cx="16557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1" lang="en-US" altLang="zh-CN" sz="2800">
                <a:solidFill>
                  <a:srgbClr val="FF3399"/>
                </a:solidFill>
                <a:effectLst>
                  <a:outerShdw blurRad="38100" dist="38100" dir="2700000" algn="tl">
                    <a:srgbClr val="C0C0C0"/>
                  </a:outerShdw>
                </a:effectLst>
                <a:latin typeface="黑体" pitchFamily="2" charset="-122"/>
                <a:ea typeface="黑体" pitchFamily="2" charset="-122"/>
              </a:rPr>
              <a:t>1,1011</a:t>
            </a:r>
          </a:p>
        </p:txBody>
      </p:sp>
      <p:sp>
        <p:nvSpPr>
          <p:cNvPr id="102406" name="Rectangle 6"/>
          <p:cNvSpPr>
            <a:spLocks noChangeArrowheads="1"/>
          </p:cNvSpPr>
          <p:nvPr/>
        </p:nvSpPr>
        <p:spPr bwMode="auto">
          <a:xfrm>
            <a:off x="2051050" y="2708275"/>
            <a:ext cx="16557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1" lang="en-US" altLang="zh-CN" sz="2800">
                <a:solidFill>
                  <a:srgbClr val="FF3399"/>
                </a:solidFill>
                <a:effectLst>
                  <a:outerShdw blurRad="38100" dist="38100" dir="2700000" algn="tl">
                    <a:srgbClr val="C0C0C0"/>
                  </a:outerShdw>
                </a:effectLst>
                <a:latin typeface="黑体" pitchFamily="2" charset="-122"/>
                <a:ea typeface="黑体" pitchFamily="2" charset="-122"/>
              </a:rPr>
              <a:t>0.1101</a:t>
            </a:r>
          </a:p>
        </p:txBody>
      </p:sp>
      <p:sp>
        <p:nvSpPr>
          <p:cNvPr id="102407" name="Rectangle 7"/>
          <p:cNvSpPr>
            <a:spLocks noChangeArrowheads="1"/>
          </p:cNvSpPr>
          <p:nvPr/>
        </p:nvSpPr>
        <p:spPr bwMode="auto">
          <a:xfrm>
            <a:off x="5508625" y="2708275"/>
            <a:ext cx="16557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1" lang="en-US" altLang="zh-CN" sz="2800">
                <a:solidFill>
                  <a:srgbClr val="FF3399"/>
                </a:solidFill>
                <a:effectLst>
                  <a:outerShdw blurRad="38100" dist="38100" dir="2700000" algn="tl">
                    <a:srgbClr val="C0C0C0"/>
                  </a:outerShdw>
                </a:effectLst>
                <a:latin typeface="黑体" pitchFamily="2" charset="-122"/>
                <a:ea typeface="黑体" pitchFamily="2" charset="-122"/>
              </a:rPr>
              <a:t>1.1101</a:t>
            </a:r>
          </a:p>
        </p:txBody>
      </p:sp>
      <p:sp>
        <p:nvSpPr>
          <p:cNvPr id="102411" name="Rectangle 11"/>
          <p:cNvSpPr>
            <a:spLocks noChangeArrowheads="1"/>
          </p:cNvSpPr>
          <p:nvPr/>
        </p:nvSpPr>
        <p:spPr bwMode="auto">
          <a:xfrm>
            <a:off x="2124075" y="4149725"/>
            <a:ext cx="1800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1" lang="en-US" altLang="zh-CN" sz="2800">
                <a:solidFill>
                  <a:srgbClr val="FF3399"/>
                </a:solidFill>
                <a:effectLst>
                  <a:outerShdw blurRad="38100" dist="38100" dir="2700000" algn="tl">
                    <a:srgbClr val="C0C0C0"/>
                  </a:outerShdw>
                </a:effectLst>
                <a:latin typeface="黑体" pitchFamily="2" charset="-122"/>
                <a:ea typeface="黑体" pitchFamily="2" charset="-122"/>
              </a:rPr>
              <a:t>0,0001011</a:t>
            </a:r>
          </a:p>
        </p:txBody>
      </p:sp>
      <p:sp>
        <p:nvSpPr>
          <p:cNvPr id="102412" name="Rectangle 12"/>
          <p:cNvSpPr>
            <a:spLocks noChangeArrowheads="1"/>
          </p:cNvSpPr>
          <p:nvPr/>
        </p:nvSpPr>
        <p:spPr bwMode="auto">
          <a:xfrm>
            <a:off x="5365750" y="4133850"/>
            <a:ext cx="2374900"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1" lang="en-US" altLang="zh-CN" sz="2800">
                <a:solidFill>
                  <a:srgbClr val="FF3399"/>
                </a:solidFill>
                <a:effectLst>
                  <a:outerShdw blurRad="38100" dist="38100" dir="2700000" algn="tl">
                    <a:srgbClr val="C0C0C0"/>
                  </a:outerShdw>
                </a:effectLst>
                <a:latin typeface="黑体" pitchFamily="2" charset="-122"/>
                <a:ea typeface="黑体" pitchFamily="2" charset="-122"/>
              </a:rPr>
              <a:t>1. 1101000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04"/>
                                        </p:tgtEl>
                                        <p:attrNameLst>
                                          <p:attrName>style.visibility</p:attrName>
                                        </p:attrNameLst>
                                      </p:cBhvr>
                                      <p:to>
                                        <p:strVal val="visible"/>
                                      </p:to>
                                    </p:set>
                                    <p:animEffect transition="in" filter="blinds(horizontal)">
                                      <p:cBhvr>
                                        <p:cTn id="7" dur="500"/>
                                        <p:tgtEl>
                                          <p:spTgt spid="1024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405"/>
                                        </p:tgtEl>
                                        <p:attrNameLst>
                                          <p:attrName>style.visibility</p:attrName>
                                        </p:attrNameLst>
                                      </p:cBhvr>
                                      <p:to>
                                        <p:strVal val="visible"/>
                                      </p:to>
                                    </p:set>
                                    <p:animEffect transition="in" filter="blinds(horizontal)">
                                      <p:cBhvr>
                                        <p:cTn id="12" dur="500"/>
                                        <p:tgtEl>
                                          <p:spTgt spid="1024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406"/>
                                        </p:tgtEl>
                                        <p:attrNameLst>
                                          <p:attrName>style.visibility</p:attrName>
                                        </p:attrNameLst>
                                      </p:cBhvr>
                                      <p:to>
                                        <p:strVal val="visible"/>
                                      </p:to>
                                    </p:set>
                                    <p:animEffect transition="in" filter="blinds(horizontal)">
                                      <p:cBhvr>
                                        <p:cTn id="17" dur="500"/>
                                        <p:tgtEl>
                                          <p:spTgt spid="1024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2407"/>
                                        </p:tgtEl>
                                        <p:attrNameLst>
                                          <p:attrName>style.visibility</p:attrName>
                                        </p:attrNameLst>
                                      </p:cBhvr>
                                      <p:to>
                                        <p:strVal val="visible"/>
                                      </p:to>
                                    </p:set>
                                    <p:animEffect transition="in" filter="blinds(horizontal)">
                                      <p:cBhvr>
                                        <p:cTn id="22" dur="500"/>
                                        <p:tgtEl>
                                          <p:spTgt spid="10240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2411"/>
                                        </p:tgtEl>
                                        <p:attrNameLst>
                                          <p:attrName>style.visibility</p:attrName>
                                        </p:attrNameLst>
                                      </p:cBhvr>
                                      <p:to>
                                        <p:strVal val="visible"/>
                                      </p:to>
                                    </p:set>
                                    <p:animEffect transition="in" filter="blinds(horizontal)">
                                      <p:cBhvr>
                                        <p:cTn id="27" dur="500"/>
                                        <p:tgtEl>
                                          <p:spTgt spid="1024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2412"/>
                                        </p:tgtEl>
                                        <p:attrNameLst>
                                          <p:attrName>style.visibility</p:attrName>
                                        </p:attrNameLst>
                                      </p:cBhvr>
                                      <p:to>
                                        <p:strVal val="visible"/>
                                      </p:to>
                                    </p:set>
                                    <p:animEffect transition="in" filter="blinds(horizontal)">
                                      <p:cBhvr>
                                        <p:cTn id="32" dur="500"/>
                                        <p:tgtEl>
                                          <p:spTgt spid="102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4" grpId="0"/>
      <p:bldP spid="102405" grpId="0"/>
      <p:bldP spid="102406" grpId="0"/>
      <p:bldP spid="102407" grpId="0"/>
      <p:bldP spid="102411" grpId="0"/>
      <p:bldP spid="1024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E34C6BC2-C37E-4502-A3D1-2B247C9DC6C3}"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37</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36867" name="Rectangle 2"/>
          <p:cNvSpPr>
            <a:spLocks noGrp="1" noChangeArrowheads="1"/>
          </p:cNvSpPr>
          <p:nvPr>
            <p:ph type="title"/>
          </p:nvPr>
        </p:nvSpPr>
        <p:spPr/>
        <p:txBody>
          <a:bodyPr/>
          <a:lstStyle/>
          <a:p>
            <a:pPr eaLnBrk="1" hangingPunct="1"/>
            <a:r>
              <a:rPr lang="zh-CN" altLang="en-US" smtClean="0"/>
              <a:t>一、原码表示法</a:t>
            </a:r>
          </a:p>
        </p:txBody>
      </p:sp>
      <p:sp>
        <p:nvSpPr>
          <p:cNvPr id="36868" name="Rectangle 3"/>
          <p:cNvSpPr>
            <a:spLocks noGrp="1" noChangeArrowheads="1"/>
          </p:cNvSpPr>
          <p:nvPr>
            <p:ph type="body" idx="1"/>
          </p:nvPr>
        </p:nvSpPr>
        <p:spPr>
          <a:xfrm>
            <a:off x="609600" y="1268413"/>
            <a:ext cx="8210550" cy="4048125"/>
          </a:xfrm>
        </p:spPr>
        <p:txBody>
          <a:bodyPr/>
          <a:lstStyle/>
          <a:p>
            <a:pPr eaLnBrk="1" hangingPunct="1">
              <a:lnSpc>
                <a:spcPct val="120000"/>
              </a:lnSpc>
            </a:pPr>
            <a:r>
              <a:rPr lang="en-US" altLang="zh-CN" sz="2400" smtClean="0">
                <a:solidFill>
                  <a:srgbClr val="CC0000"/>
                </a:solidFill>
              </a:rPr>
              <a:t>2</a:t>
            </a:r>
            <a:r>
              <a:rPr lang="zh-CN" altLang="en-US" sz="2400" smtClean="0">
                <a:solidFill>
                  <a:srgbClr val="CC0000"/>
                </a:solidFill>
              </a:rPr>
              <a:t>、 </a:t>
            </a:r>
            <a:r>
              <a:rPr lang="en-US" altLang="zh-CN" sz="2400" smtClean="0">
                <a:solidFill>
                  <a:srgbClr val="CC0000"/>
                </a:solidFill>
              </a:rPr>
              <a:t>0</a:t>
            </a:r>
            <a:r>
              <a:rPr lang="zh-CN" altLang="en-US" sz="2400" smtClean="0">
                <a:solidFill>
                  <a:srgbClr val="CC0000"/>
                </a:solidFill>
              </a:rPr>
              <a:t>的表示：</a:t>
            </a:r>
            <a:r>
              <a:rPr lang="en-US" altLang="zh-CN" sz="2400" smtClean="0">
                <a:solidFill>
                  <a:srgbClr val="006600"/>
                </a:solidFill>
              </a:rPr>
              <a:t>0 </a:t>
            </a:r>
            <a:r>
              <a:rPr lang="zh-CN" altLang="en-US" sz="2400" smtClean="0">
                <a:solidFill>
                  <a:srgbClr val="006600"/>
                </a:solidFill>
              </a:rPr>
              <a:t>的原码表示有两种形式</a:t>
            </a:r>
            <a:r>
              <a:rPr lang="zh-CN" altLang="en-US" sz="2400" smtClean="0"/>
              <a:t>，即分别按照正数和负数表示。</a:t>
            </a:r>
          </a:p>
          <a:p>
            <a:pPr lvl="1" eaLnBrk="1" hangingPunct="1">
              <a:lnSpc>
                <a:spcPct val="120000"/>
              </a:lnSpc>
            </a:pPr>
            <a:r>
              <a:rPr lang="en-US" altLang="zh-CN" smtClean="0"/>
              <a:t>[+0]</a:t>
            </a:r>
            <a:r>
              <a:rPr lang="zh-CN" altLang="en-US" baseline="-25000" smtClean="0"/>
              <a:t>原</a:t>
            </a:r>
            <a:r>
              <a:rPr lang="zh-CN" altLang="en-US" smtClean="0"/>
              <a:t>＝ </a:t>
            </a:r>
            <a:r>
              <a:rPr lang="en-US" altLang="zh-CN" smtClean="0">
                <a:solidFill>
                  <a:srgbClr val="008000"/>
                </a:solidFill>
              </a:rPr>
              <a:t>00</a:t>
            </a:r>
            <a:r>
              <a:rPr lang="en-US" altLang="zh-CN" smtClean="0">
                <a:solidFill>
                  <a:srgbClr val="008000"/>
                </a:solidFill>
                <a:latin typeface="Arial" panose="020B0604020202020204" pitchFamily="34" charset="0"/>
              </a:rPr>
              <a:t>…</a:t>
            </a:r>
            <a:r>
              <a:rPr lang="en-US" altLang="zh-CN" smtClean="0">
                <a:solidFill>
                  <a:srgbClr val="008000"/>
                </a:solidFill>
              </a:rPr>
              <a:t>0   	 </a:t>
            </a:r>
            <a:r>
              <a:rPr lang="en-US" altLang="zh-CN" smtClean="0"/>
              <a:t>[-0]</a:t>
            </a:r>
            <a:r>
              <a:rPr lang="zh-CN" altLang="en-US" baseline="-25000" smtClean="0"/>
              <a:t>原</a:t>
            </a:r>
            <a:r>
              <a:rPr lang="zh-CN" altLang="en-US" smtClean="0"/>
              <a:t>＝ </a:t>
            </a:r>
            <a:r>
              <a:rPr lang="en-US" altLang="zh-CN" smtClean="0">
                <a:solidFill>
                  <a:srgbClr val="008000"/>
                </a:solidFill>
              </a:rPr>
              <a:t>10</a:t>
            </a:r>
            <a:r>
              <a:rPr lang="en-US" altLang="zh-CN" smtClean="0">
                <a:solidFill>
                  <a:srgbClr val="008000"/>
                </a:solidFill>
                <a:latin typeface="Arial" panose="020B0604020202020204" pitchFamily="34" charset="0"/>
              </a:rPr>
              <a:t>…</a:t>
            </a:r>
            <a:r>
              <a:rPr lang="en-US" altLang="zh-CN" smtClean="0">
                <a:solidFill>
                  <a:srgbClr val="008000"/>
                </a:solidFill>
              </a:rPr>
              <a:t>0</a:t>
            </a:r>
            <a:endParaRPr lang="en-US" altLang="zh-CN" smtClean="0">
              <a:solidFill>
                <a:schemeClr val="hlink"/>
              </a:solidFill>
            </a:endParaRPr>
          </a:p>
          <a:p>
            <a:pPr eaLnBrk="1" hangingPunct="1">
              <a:lnSpc>
                <a:spcPct val="120000"/>
              </a:lnSpc>
            </a:pPr>
            <a:r>
              <a:rPr lang="en-US" altLang="zh-CN" sz="2400" smtClean="0">
                <a:solidFill>
                  <a:srgbClr val="CC0000"/>
                </a:solidFill>
              </a:rPr>
              <a:t>3</a:t>
            </a:r>
            <a:r>
              <a:rPr lang="zh-CN" altLang="en-US" sz="2400" smtClean="0">
                <a:solidFill>
                  <a:srgbClr val="CC0000"/>
                </a:solidFill>
              </a:rPr>
              <a:t>、表示范围：</a:t>
            </a:r>
            <a:r>
              <a:rPr lang="zh-CN" altLang="en-US" sz="2400" smtClean="0"/>
              <a:t>对于</a:t>
            </a:r>
            <a:r>
              <a:rPr lang="en-US" altLang="zh-CN" sz="2400" smtClean="0">
                <a:solidFill>
                  <a:srgbClr val="006600"/>
                </a:solidFill>
              </a:rPr>
              <a:t>n</a:t>
            </a:r>
            <a:r>
              <a:rPr lang="zh-CN" altLang="en-US" sz="2400" smtClean="0">
                <a:solidFill>
                  <a:srgbClr val="006600"/>
                </a:solidFill>
              </a:rPr>
              <a:t>＋</a:t>
            </a:r>
            <a:r>
              <a:rPr lang="en-US" altLang="zh-CN" sz="2400" smtClean="0">
                <a:solidFill>
                  <a:srgbClr val="006600"/>
                </a:solidFill>
              </a:rPr>
              <a:t>1</a:t>
            </a:r>
            <a:r>
              <a:rPr lang="zh-CN" altLang="en-US" sz="2400" smtClean="0"/>
              <a:t>位原码机器数</a:t>
            </a:r>
            <a:r>
              <a:rPr lang="en-US" altLang="zh-CN" sz="2400" smtClean="0"/>
              <a:t>X</a:t>
            </a:r>
            <a:r>
              <a:rPr lang="zh-CN" altLang="en-US" sz="2400" smtClean="0"/>
              <a:t>，它所能表示的数据范围为：</a:t>
            </a:r>
          </a:p>
          <a:p>
            <a:pPr lvl="1" eaLnBrk="1" hangingPunct="1">
              <a:lnSpc>
                <a:spcPct val="120000"/>
              </a:lnSpc>
            </a:pPr>
            <a:r>
              <a:rPr lang="zh-CN" altLang="en-US" smtClean="0"/>
              <a:t>定点整数：－（</a:t>
            </a:r>
            <a:r>
              <a:rPr lang="en-US" altLang="zh-CN" smtClean="0"/>
              <a:t>2</a:t>
            </a:r>
            <a:r>
              <a:rPr lang="en-US" altLang="zh-CN" baseline="30000" smtClean="0"/>
              <a:t>n</a:t>
            </a:r>
            <a:r>
              <a:rPr lang="zh-CN" altLang="en-US" smtClean="0"/>
              <a:t>－</a:t>
            </a:r>
            <a:r>
              <a:rPr lang="en-US" altLang="zh-CN" smtClean="0"/>
              <a:t>1</a:t>
            </a:r>
            <a:r>
              <a:rPr lang="zh-CN" altLang="en-US" smtClean="0"/>
              <a:t>）≤</a:t>
            </a:r>
            <a:r>
              <a:rPr lang="en-US" altLang="zh-CN" smtClean="0"/>
              <a:t>X ≤ 2</a:t>
            </a:r>
            <a:r>
              <a:rPr lang="en-US" altLang="zh-CN" baseline="30000" smtClean="0"/>
              <a:t>n</a:t>
            </a:r>
            <a:r>
              <a:rPr lang="zh-CN" altLang="en-US" smtClean="0"/>
              <a:t>－</a:t>
            </a:r>
            <a:r>
              <a:rPr lang="en-US" altLang="zh-CN" smtClean="0"/>
              <a:t>1</a:t>
            </a:r>
          </a:p>
          <a:p>
            <a:pPr lvl="1" eaLnBrk="1" hangingPunct="1">
              <a:lnSpc>
                <a:spcPct val="120000"/>
              </a:lnSpc>
            </a:pPr>
            <a:r>
              <a:rPr lang="zh-CN" altLang="en-US" smtClean="0"/>
              <a:t>定点小数：－（</a:t>
            </a:r>
            <a:r>
              <a:rPr lang="en-US" altLang="zh-CN" smtClean="0"/>
              <a:t>1</a:t>
            </a:r>
            <a:r>
              <a:rPr lang="zh-CN" altLang="en-US" smtClean="0"/>
              <a:t>－</a:t>
            </a:r>
            <a:r>
              <a:rPr lang="en-US" altLang="zh-CN" smtClean="0"/>
              <a:t>2</a:t>
            </a:r>
            <a:r>
              <a:rPr lang="zh-CN" altLang="en-US" baseline="30000" smtClean="0"/>
              <a:t>－</a:t>
            </a:r>
            <a:r>
              <a:rPr lang="en-US" altLang="zh-CN" baseline="30000" smtClean="0"/>
              <a:t>n</a:t>
            </a:r>
            <a:r>
              <a:rPr lang="zh-CN" altLang="en-US" smtClean="0"/>
              <a:t>）≤</a:t>
            </a:r>
            <a:r>
              <a:rPr lang="en-US" altLang="zh-CN" smtClean="0"/>
              <a:t>X ≤ 1</a:t>
            </a:r>
            <a:r>
              <a:rPr lang="zh-CN" altLang="en-US" smtClean="0"/>
              <a:t>－</a:t>
            </a:r>
            <a:r>
              <a:rPr lang="en-US" altLang="zh-CN" smtClean="0"/>
              <a:t>2</a:t>
            </a:r>
            <a:r>
              <a:rPr lang="zh-CN" altLang="en-US" baseline="30000" smtClean="0"/>
              <a:t>－</a:t>
            </a:r>
            <a:r>
              <a:rPr lang="en-US" altLang="zh-CN" baseline="30000" smtClean="0"/>
              <a:t>n</a:t>
            </a:r>
          </a:p>
        </p:txBody>
      </p:sp>
      <p:sp>
        <p:nvSpPr>
          <p:cNvPr id="118795" name="AutoShape 11"/>
          <p:cNvSpPr>
            <a:spLocks noChangeArrowheads="1"/>
          </p:cNvSpPr>
          <p:nvPr/>
        </p:nvSpPr>
        <p:spPr bwMode="auto">
          <a:xfrm>
            <a:off x="6516688" y="3213100"/>
            <a:ext cx="2376487" cy="936625"/>
          </a:xfrm>
          <a:prstGeom prst="wedgeRoundRectCallout">
            <a:avLst>
              <a:gd name="adj1" fmla="val -142319"/>
              <a:gd name="adj2" fmla="val -56778"/>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kumimoji="1" lang="zh-CN" altLang="en-US" sz="2400">
                <a:solidFill>
                  <a:srgbClr val="000000"/>
                </a:solidFill>
              </a:rPr>
              <a:t>包括</a:t>
            </a:r>
            <a:r>
              <a:rPr kumimoji="1" lang="en-US" altLang="zh-CN" sz="2400">
                <a:solidFill>
                  <a:srgbClr val="000000"/>
                </a:solidFill>
              </a:rPr>
              <a:t>1</a:t>
            </a:r>
            <a:r>
              <a:rPr kumimoji="1" lang="zh-CN" altLang="en-US" sz="2400">
                <a:solidFill>
                  <a:srgbClr val="000000"/>
                </a:solidFill>
              </a:rPr>
              <a:t>位符号位，</a:t>
            </a:r>
            <a:r>
              <a:rPr kumimoji="1" lang="en-US" altLang="zh-CN" sz="2400">
                <a:solidFill>
                  <a:srgbClr val="000000"/>
                </a:solidFill>
              </a:rPr>
              <a:t>n</a:t>
            </a:r>
            <a:r>
              <a:rPr kumimoji="1" lang="zh-CN" altLang="en-US" sz="2400">
                <a:solidFill>
                  <a:srgbClr val="000000"/>
                </a:solidFill>
              </a:rPr>
              <a:t>位数值位</a:t>
            </a:r>
          </a:p>
        </p:txBody>
      </p:sp>
      <p:sp>
        <p:nvSpPr>
          <p:cNvPr id="118796" name="Text Box 12"/>
          <p:cNvSpPr txBox="1">
            <a:spLocks noChangeArrowheads="1"/>
          </p:cNvSpPr>
          <p:nvPr/>
        </p:nvSpPr>
        <p:spPr bwMode="gray">
          <a:xfrm>
            <a:off x="611188" y="5300663"/>
            <a:ext cx="7200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50000"/>
              </a:spcBef>
              <a:buClrTx/>
              <a:buFontTx/>
              <a:buChar char="•"/>
            </a:pPr>
            <a:r>
              <a:rPr lang="zh-CN" altLang="en-US" sz="2400">
                <a:solidFill>
                  <a:srgbClr val="FF0000"/>
                </a:solidFill>
                <a:latin typeface="Arial" panose="020B0604020202020204" pitchFamily="34" charset="0"/>
              </a:rPr>
              <a:t>思考：</a:t>
            </a:r>
            <a:r>
              <a:rPr lang="en-US" altLang="zh-CN" sz="2400">
                <a:latin typeface="Arial" panose="020B0604020202020204" pitchFamily="34" charset="0"/>
              </a:rPr>
              <a:t>16</a:t>
            </a:r>
            <a:r>
              <a:rPr lang="zh-CN" altLang="en-US" sz="2400">
                <a:latin typeface="Arial" panose="020B0604020202020204" pitchFamily="34" charset="0"/>
              </a:rPr>
              <a:t>位定点整数的原码表示范围？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8795"/>
                                        </p:tgtEl>
                                        <p:attrNameLst>
                                          <p:attrName>style.visibility</p:attrName>
                                        </p:attrNameLst>
                                      </p:cBhvr>
                                      <p:to>
                                        <p:strVal val="visible"/>
                                      </p:to>
                                    </p:set>
                                    <p:animEffect transition="in" filter="blinds(horizontal)">
                                      <p:cBhvr>
                                        <p:cTn id="7" dur="500"/>
                                        <p:tgtEl>
                                          <p:spTgt spid="1187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18796"/>
                                        </p:tgtEl>
                                        <p:attrNameLst>
                                          <p:attrName>style.visibility</p:attrName>
                                        </p:attrNameLst>
                                      </p:cBhvr>
                                      <p:to>
                                        <p:strVal val="visible"/>
                                      </p:to>
                                    </p:set>
                                    <p:anim to="" calcmode="lin" valueType="num">
                                      <p:cBhvr>
                                        <p:cTn id="12" dur="1" fill="hold"/>
                                        <p:tgtEl>
                                          <p:spTgt spid="11879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5" grpId="0" animBg="1"/>
      <p:bldP spid="11879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A6581C56-2F64-4874-AE9C-B22F48B9D219}"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38</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37891" name="Rectangle 2"/>
          <p:cNvSpPr>
            <a:spLocks noGrp="1" noChangeArrowheads="1"/>
          </p:cNvSpPr>
          <p:nvPr>
            <p:ph type="title"/>
          </p:nvPr>
        </p:nvSpPr>
        <p:spPr/>
        <p:txBody>
          <a:bodyPr/>
          <a:lstStyle/>
          <a:p>
            <a:pPr eaLnBrk="1" hangingPunct="1"/>
            <a:r>
              <a:rPr lang="zh-CN" altLang="en-US" smtClean="0"/>
              <a:t>一、原码表示法</a:t>
            </a:r>
          </a:p>
        </p:txBody>
      </p:sp>
      <p:sp>
        <p:nvSpPr>
          <p:cNvPr id="37892" name="Rectangle 3"/>
          <p:cNvSpPr>
            <a:spLocks noGrp="1" noChangeArrowheads="1"/>
          </p:cNvSpPr>
          <p:nvPr>
            <p:ph type="body" idx="1"/>
          </p:nvPr>
        </p:nvSpPr>
        <p:spPr>
          <a:xfrm>
            <a:off x="596900" y="1252538"/>
            <a:ext cx="7504113" cy="663575"/>
          </a:xfrm>
        </p:spPr>
        <p:txBody>
          <a:bodyPr/>
          <a:lstStyle/>
          <a:p>
            <a:pPr eaLnBrk="1" hangingPunct="1"/>
            <a:r>
              <a:rPr lang="en-US" altLang="zh-CN" sz="2400" smtClean="0">
                <a:solidFill>
                  <a:srgbClr val="CC0000"/>
                </a:solidFill>
              </a:rPr>
              <a:t>4</a:t>
            </a:r>
            <a:r>
              <a:rPr lang="zh-CN" altLang="en-US" sz="2400" smtClean="0">
                <a:solidFill>
                  <a:srgbClr val="CC0000"/>
                </a:solidFill>
              </a:rPr>
              <a:t>、数学表示：</a:t>
            </a:r>
            <a:r>
              <a:rPr lang="zh-CN" altLang="en-US" sz="2400" smtClean="0"/>
              <a:t>编码与真值之间的数学关系</a:t>
            </a:r>
            <a:endParaRPr lang="zh-CN" altLang="en-US" smtClean="0"/>
          </a:p>
        </p:txBody>
      </p:sp>
      <p:sp>
        <p:nvSpPr>
          <p:cNvPr id="37893" name="Rectangle 5"/>
          <p:cNvSpPr>
            <a:spLocks noChangeArrowheads="1"/>
          </p:cNvSpPr>
          <p:nvPr/>
        </p:nvSpPr>
        <p:spPr bwMode="gray">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graphicFrame>
        <p:nvGraphicFramePr>
          <p:cNvPr id="239622" name="Object 6"/>
          <p:cNvGraphicFramePr>
            <a:graphicFrameLocks noChangeAspect="1"/>
          </p:cNvGraphicFramePr>
          <p:nvPr/>
        </p:nvGraphicFramePr>
        <p:xfrm>
          <a:off x="2987675" y="2205038"/>
          <a:ext cx="3097213" cy="989012"/>
        </p:xfrm>
        <a:graphic>
          <a:graphicData uri="http://schemas.openxmlformats.org/presentationml/2006/ole">
            <mc:AlternateContent xmlns:mc="http://schemas.openxmlformats.org/markup-compatibility/2006">
              <mc:Choice xmlns:v="urn:schemas-microsoft-com:vml" Requires="v">
                <p:oleObj spid="_x0000_s37936" name="公式" r:id="rId3" imgW="1497950" imgH="482391" progId="Equation.3">
                  <p:embed/>
                </p:oleObj>
              </mc:Choice>
              <mc:Fallback>
                <p:oleObj name="公式" r:id="rId3" imgW="1497950" imgH="482391"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2205038"/>
                        <a:ext cx="3097213" cy="989012"/>
                      </a:xfrm>
                      <a:prstGeom prst="rect">
                        <a:avLst/>
                      </a:prstGeom>
                      <a:solidFill>
                        <a:srgbClr val="FFDDDD"/>
                      </a:solidFill>
                      <a:ln w="28575">
                        <a:solidFill>
                          <a:schemeClr val="tx1"/>
                        </a:solidFill>
                        <a:miter lim="800000"/>
                        <a:headEnd/>
                        <a:tailEnd/>
                      </a:ln>
                    </p:spPr>
                  </p:pic>
                </p:oleObj>
              </mc:Fallback>
            </mc:AlternateContent>
          </a:graphicData>
        </a:graphic>
      </p:graphicFrame>
      <p:graphicFrame>
        <p:nvGraphicFramePr>
          <p:cNvPr id="239624" name="Object 8"/>
          <p:cNvGraphicFramePr>
            <a:graphicFrameLocks noChangeAspect="1"/>
          </p:cNvGraphicFramePr>
          <p:nvPr/>
        </p:nvGraphicFramePr>
        <p:xfrm>
          <a:off x="3033713" y="4076700"/>
          <a:ext cx="3051175" cy="998538"/>
        </p:xfrm>
        <a:graphic>
          <a:graphicData uri="http://schemas.openxmlformats.org/presentationml/2006/ole">
            <mc:AlternateContent xmlns:mc="http://schemas.openxmlformats.org/markup-compatibility/2006">
              <mc:Choice xmlns:v="urn:schemas-microsoft-com:vml" Requires="v">
                <p:oleObj spid="_x0000_s37937" name="公式" r:id="rId5" imgW="1422400" imgH="469900" progId="Equation.3">
                  <p:embed/>
                </p:oleObj>
              </mc:Choice>
              <mc:Fallback>
                <p:oleObj name="公式" r:id="rId5" imgW="1422400" imgH="4699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3713" y="4076700"/>
                        <a:ext cx="3051175" cy="998538"/>
                      </a:xfrm>
                      <a:prstGeom prst="rect">
                        <a:avLst/>
                      </a:prstGeom>
                      <a:solidFill>
                        <a:srgbClr val="FFDDDD"/>
                      </a:solidFill>
                      <a:ln w="28575">
                        <a:solidFill>
                          <a:schemeClr val="tx1"/>
                        </a:solidFill>
                        <a:miter lim="800000"/>
                        <a:headEnd/>
                        <a:tailEnd/>
                      </a:ln>
                    </p:spPr>
                  </p:pic>
                </p:oleObj>
              </mc:Fallback>
            </mc:AlternateContent>
          </a:graphicData>
        </a:graphic>
      </p:graphicFrame>
      <p:sp>
        <p:nvSpPr>
          <p:cNvPr id="239625" name="Text Box 9"/>
          <p:cNvSpPr txBox="1">
            <a:spLocks noChangeArrowheads="1"/>
          </p:cNvSpPr>
          <p:nvPr/>
        </p:nvSpPr>
        <p:spPr bwMode="gray">
          <a:xfrm>
            <a:off x="1979613" y="2205038"/>
            <a:ext cx="863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50000"/>
              </a:spcBef>
              <a:buClrTx/>
              <a:buFontTx/>
              <a:buNone/>
            </a:pPr>
            <a:r>
              <a:rPr lang="zh-CN" altLang="en-US" sz="2400">
                <a:latin typeface="Arial" panose="020B0604020202020204" pitchFamily="34" charset="0"/>
              </a:rPr>
              <a:t>定点整数</a:t>
            </a:r>
          </a:p>
        </p:txBody>
      </p:sp>
      <p:sp>
        <p:nvSpPr>
          <p:cNvPr id="239626" name="Text Box 10"/>
          <p:cNvSpPr txBox="1">
            <a:spLocks noChangeArrowheads="1"/>
          </p:cNvSpPr>
          <p:nvPr/>
        </p:nvSpPr>
        <p:spPr bwMode="gray">
          <a:xfrm>
            <a:off x="1908175" y="4148138"/>
            <a:ext cx="863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50000"/>
              </a:spcBef>
              <a:buClrTx/>
              <a:buFontTx/>
              <a:buNone/>
            </a:pPr>
            <a:r>
              <a:rPr lang="zh-CN" altLang="en-US" sz="2400">
                <a:latin typeface="Arial" panose="020B0604020202020204" pitchFamily="34" charset="0"/>
              </a:rPr>
              <a:t>定点小数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39625"/>
                                        </p:tgtEl>
                                        <p:attrNameLst>
                                          <p:attrName>style.visibility</p:attrName>
                                        </p:attrNameLst>
                                      </p:cBhvr>
                                      <p:to>
                                        <p:strVal val="visible"/>
                                      </p:to>
                                    </p:set>
                                    <p:anim to="" calcmode="lin" valueType="num">
                                      <p:cBhvr>
                                        <p:cTn id="7" dur="1" fill="hold"/>
                                        <p:tgtEl>
                                          <p:spTgt spid="239625"/>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239622"/>
                                        </p:tgtEl>
                                        <p:attrNameLst>
                                          <p:attrName>style.visibility</p:attrName>
                                        </p:attrNameLst>
                                      </p:cBhvr>
                                      <p:to>
                                        <p:strVal val="visible"/>
                                      </p:to>
                                    </p:set>
                                    <p:anim to="" calcmode="lin" valueType="num">
                                      <p:cBhvr>
                                        <p:cTn id="12" dur="1" fill="hold"/>
                                        <p:tgtEl>
                                          <p:spTgt spid="239622"/>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239626"/>
                                        </p:tgtEl>
                                        <p:attrNameLst>
                                          <p:attrName>style.visibility</p:attrName>
                                        </p:attrNameLst>
                                      </p:cBhvr>
                                      <p:to>
                                        <p:strVal val="visible"/>
                                      </p:to>
                                    </p:set>
                                    <p:anim to="" calcmode="lin" valueType="num">
                                      <p:cBhvr>
                                        <p:cTn id="17" dur="1" fill="hold"/>
                                        <p:tgtEl>
                                          <p:spTgt spid="239626"/>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239624"/>
                                        </p:tgtEl>
                                        <p:attrNameLst>
                                          <p:attrName>style.visibility</p:attrName>
                                        </p:attrNameLst>
                                      </p:cBhvr>
                                      <p:to>
                                        <p:strVal val="visible"/>
                                      </p:to>
                                    </p:set>
                                    <p:anim to="" calcmode="lin" valueType="num">
                                      <p:cBhvr>
                                        <p:cTn id="22" dur="1" fill="hold"/>
                                        <p:tgtEl>
                                          <p:spTgt spid="23962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5" grpId="0"/>
      <p:bldP spid="23962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BFAD9310-5366-404E-9DDD-B968A2F439E8}"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39</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38915" name="Rectangle 2"/>
          <p:cNvSpPr>
            <a:spLocks noGrp="1" noChangeArrowheads="1"/>
          </p:cNvSpPr>
          <p:nvPr>
            <p:ph type="title"/>
          </p:nvPr>
        </p:nvSpPr>
        <p:spPr/>
        <p:txBody>
          <a:bodyPr/>
          <a:lstStyle/>
          <a:p>
            <a:pPr eaLnBrk="1" hangingPunct="1"/>
            <a:r>
              <a:rPr lang="zh-CN" altLang="en-US" smtClean="0"/>
              <a:t>一、原码表示法</a:t>
            </a:r>
          </a:p>
        </p:txBody>
      </p:sp>
      <p:sp>
        <p:nvSpPr>
          <p:cNvPr id="38916" name="Rectangle 3"/>
          <p:cNvSpPr>
            <a:spLocks noGrp="1" noChangeArrowheads="1"/>
          </p:cNvSpPr>
          <p:nvPr>
            <p:ph type="body" idx="1"/>
          </p:nvPr>
        </p:nvSpPr>
        <p:spPr>
          <a:xfrm>
            <a:off x="457200" y="1076325"/>
            <a:ext cx="3106738" cy="1631950"/>
          </a:xfrm>
        </p:spPr>
        <p:txBody>
          <a:bodyPr/>
          <a:lstStyle/>
          <a:p>
            <a:pPr eaLnBrk="1" hangingPunct="1"/>
            <a:r>
              <a:rPr lang="en-US" altLang="zh-CN" sz="2400" smtClean="0"/>
              <a:t>4</a:t>
            </a:r>
            <a:r>
              <a:rPr lang="zh-CN" altLang="en-US" sz="2400" smtClean="0"/>
              <a:t>位原码机器数（整数）对应的真值</a:t>
            </a:r>
          </a:p>
        </p:txBody>
      </p:sp>
      <p:graphicFrame>
        <p:nvGraphicFramePr>
          <p:cNvPr id="236648" name="Group 104"/>
          <p:cNvGraphicFramePr>
            <a:graphicFrameLocks noGrp="1"/>
          </p:cNvGraphicFramePr>
          <p:nvPr/>
        </p:nvGraphicFramePr>
        <p:xfrm>
          <a:off x="4356100" y="822325"/>
          <a:ext cx="3024188" cy="5794382"/>
        </p:xfrm>
        <a:graphic>
          <a:graphicData uri="http://schemas.openxmlformats.org/drawingml/2006/table">
            <a:tbl>
              <a:tblPr/>
              <a:tblGrid>
                <a:gridCol w="1152525"/>
                <a:gridCol w="1871663"/>
              </a:tblGrid>
              <a:tr h="340846">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Arial" charset="0"/>
                          <a:ea typeface="黑体" pitchFamily="2" charset="-122"/>
                        </a:rPr>
                        <a:t>机器数</a:t>
                      </a:r>
                    </a:p>
                  </a:txBody>
                  <a:tcPr marL="90000" marR="90000" marT="18002" marB="180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原码对应真值</a:t>
                      </a:r>
                    </a:p>
                  </a:txBody>
                  <a:tcPr marL="90000" marR="90000" marT="18002" marB="180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46">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0000</a:t>
                      </a:r>
                    </a:p>
                  </a:txBody>
                  <a:tcPr marL="90000" marR="90000" marT="18002" marB="180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Arial" charset="0"/>
                          <a:ea typeface="黑体" pitchFamily="2" charset="-122"/>
                        </a:rPr>
                        <a:t>0</a:t>
                      </a:r>
                    </a:p>
                  </a:txBody>
                  <a:tcPr marL="90000" marR="90000" marT="18002" marB="180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46">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0001</a:t>
                      </a:r>
                    </a:p>
                  </a:txBody>
                  <a:tcPr marL="90000" marR="90000" marT="18002" marB="180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a:t>
                      </a:r>
                    </a:p>
                  </a:txBody>
                  <a:tcPr marL="90000" marR="90000" marT="18002" marB="180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46">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0010</a:t>
                      </a:r>
                    </a:p>
                  </a:txBody>
                  <a:tcPr marL="90000" marR="90000" marT="18002" marB="180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+2</a:t>
                      </a:r>
                    </a:p>
                  </a:txBody>
                  <a:tcPr marL="90000" marR="90000" marT="18002" marB="180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46">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0011</a:t>
                      </a:r>
                    </a:p>
                  </a:txBody>
                  <a:tcPr marL="90000" marR="90000" marT="18002" marB="180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+3</a:t>
                      </a:r>
                    </a:p>
                  </a:txBody>
                  <a:tcPr marL="90000" marR="90000" marT="18002" marB="180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46">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0100</a:t>
                      </a:r>
                    </a:p>
                  </a:txBody>
                  <a:tcPr marL="90000" marR="90000" marT="18002" marB="180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+4</a:t>
                      </a:r>
                    </a:p>
                  </a:txBody>
                  <a:tcPr marL="90000" marR="90000" marT="18002" marB="180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46">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0101</a:t>
                      </a:r>
                    </a:p>
                  </a:txBody>
                  <a:tcPr marL="90000" marR="90000" marT="18002" marB="180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+5</a:t>
                      </a:r>
                    </a:p>
                  </a:txBody>
                  <a:tcPr marL="90000" marR="90000" marT="18002" marB="180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46">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0110</a:t>
                      </a:r>
                    </a:p>
                  </a:txBody>
                  <a:tcPr marL="90000" marR="90000" marT="18002" marB="180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+6</a:t>
                      </a:r>
                    </a:p>
                  </a:txBody>
                  <a:tcPr marL="90000" marR="90000" marT="18002" marB="180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46">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0111</a:t>
                      </a:r>
                    </a:p>
                  </a:txBody>
                  <a:tcPr marL="90000" marR="90000" marT="18002" marB="180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+7</a:t>
                      </a:r>
                    </a:p>
                  </a:txBody>
                  <a:tcPr marL="90000" marR="90000" marT="18002" marB="180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46">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1000</a:t>
                      </a:r>
                    </a:p>
                  </a:txBody>
                  <a:tcPr marL="90000" marR="90000" marT="18002" marB="180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a:t>
                      </a:r>
                    </a:p>
                  </a:txBody>
                  <a:tcPr marL="90000" marR="90000" marT="18002" marB="180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46">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1001</a:t>
                      </a:r>
                    </a:p>
                  </a:txBody>
                  <a:tcPr marL="90000" marR="90000" marT="18002" marB="180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a:t>
                      </a:r>
                    </a:p>
                  </a:txBody>
                  <a:tcPr marL="90000" marR="90000" marT="18002" marB="180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46">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1010</a:t>
                      </a:r>
                    </a:p>
                  </a:txBody>
                  <a:tcPr marL="90000" marR="90000" marT="18002" marB="180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-2</a:t>
                      </a:r>
                    </a:p>
                  </a:txBody>
                  <a:tcPr marL="90000" marR="90000" marT="18002" marB="180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46">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1011</a:t>
                      </a:r>
                    </a:p>
                  </a:txBody>
                  <a:tcPr marL="90000" marR="90000" marT="18002" marB="180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-3</a:t>
                      </a:r>
                    </a:p>
                  </a:txBody>
                  <a:tcPr marL="90000" marR="90000" marT="18002" marB="180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46">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1100</a:t>
                      </a:r>
                    </a:p>
                  </a:txBody>
                  <a:tcPr marL="90000" marR="90000" marT="18002" marB="180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-4</a:t>
                      </a:r>
                    </a:p>
                  </a:txBody>
                  <a:tcPr marL="90000" marR="90000" marT="18002" marB="180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46">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1101</a:t>
                      </a:r>
                    </a:p>
                  </a:txBody>
                  <a:tcPr marL="90000" marR="90000" marT="18002" marB="180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-5</a:t>
                      </a:r>
                    </a:p>
                  </a:txBody>
                  <a:tcPr marL="90000" marR="90000" marT="18002" marB="180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46">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1110</a:t>
                      </a:r>
                    </a:p>
                  </a:txBody>
                  <a:tcPr marL="90000" marR="90000" marT="18002" marB="180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-6</a:t>
                      </a:r>
                    </a:p>
                  </a:txBody>
                  <a:tcPr marL="90000" marR="90000" marT="18002" marB="180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46">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1111</a:t>
                      </a:r>
                    </a:p>
                  </a:txBody>
                  <a:tcPr marL="90000" marR="90000" marT="18002" marB="180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-7</a:t>
                      </a:r>
                    </a:p>
                  </a:txBody>
                  <a:tcPr marL="90000" marR="90000" marT="18002" marB="180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236648"/>
                                        </p:tgtEl>
                                        <p:attrNameLst>
                                          <p:attrName>style.visibility</p:attrName>
                                        </p:attrNameLst>
                                      </p:cBhvr>
                                      <p:to>
                                        <p:strVal val="visible"/>
                                      </p:to>
                                    </p:set>
                                    <p:anim to="" calcmode="lin" valueType="num">
                                      <p:cBhvr>
                                        <p:cTn id="7" dur="1" fill="hold"/>
                                        <p:tgtEl>
                                          <p:spTgt spid="23664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E5A4F891-2E4F-4587-86F8-5B7BF4327B87}"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4</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3075" name="Rectangle 2"/>
          <p:cNvSpPr>
            <a:spLocks noGrp="1" noChangeArrowheads="1"/>
          </p:cNvSpPr>
          <p:nvPr>
            <p:ph type="title"/>
          </p:nvPr>
        </p:nvSpPr>
        <p:spPr/>
        <p:txBody>
          <a:bodyPr/>
          <a:lstStyle/>
          <a:p>
            <a:pPr eaLnBrk="1" hangingPunct="1"/>
            <a:r>
              <a:rPr lang="zh-CN" altLang="en-US" smtClean="0"/>
              <a:t>第三章  信息编码与数据表示</a:t>
            </a:r>
          </a:p>
        </p:txBody>
      </p:sp>
      <p:sp>
        <p:nvSpPr>
          <p:cNvPr id="2057" name="AutoShape 9"/>
          <p:cNvSpPr>
            <a:spLocks noChangeArrowheads="1"/>
          </p:cNvSpPr>
          <p:nvPr/>
        </p:nvSpPr>
        <p:spPr bwMode="gray">
          <a:xfrm>
            <a:off x="1874838" y="1093788"/>
            <a:ext cx="4541837" cy="431800"/>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latin typeface="Arial" charset="0"/>
              <a:ea typeface="黑体" pitchFamily="2" charset="-122"/>
            </a:endParaRPr>
          </a:p>
        </p:txBody>
      </p:sp>
      <p:sp>
        <p:nvSpPr>
          <p:cNvPr id="3077" name="AutoShape 10"/>
          <p:cNvSpPr>
            <a:spLocks noChangeArrowheads="1"/>
          </p:cNvSpPr>
          <p:nvPr/>
        </p:nvSpPr>
        <p:spPr bwMode="gray">
          <a:xfrm>
            <a:off x="1476375" y="981075"/>
            <a:ext cx="717550" cy="647700"/>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2059" name="AutoShape 11"/>
          <p:cNvSpPr>
            <a:spLocks noChangeArrowheads="1"/>
          </p:cNvSpPr>
          <p:nvPr/>
        </p:nvSpPr>
        <p:spPr bwMode="gray">
          <a:xfrm>
            <a:off x="1874838" y="1754188"/>
            <a:ext cx="4541837" cy="479425"/>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latin typeface="Arial" charset="0"/>
              <a:ea typeface="黑体" pitchFamily="2" charset="-122"/>
            </a:endParaRPr>
          </a:p>
        </p:txBody>
      </p:sp>
      <p:sp>
        <p:nvSpPr>
          <p:cNvPr id="3079" name="AutoShape 12"/>
          <p:cNvSpPr>
            <a:spLocks noChangeArrowheads="1"/>
          </p:cNvSpPr>
          <p:nvPr/>
        </p:nvSpPr>
        <p:spPr bwMode="gray">
          <a:xfrm>
            <a:off x="1476375" y="1628775"/>
            <a:ext cx="717550" cy="720725"/>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2061" name="AutoShape 13"/>
          <p:cNvSpPr>
            <a:spLocks noChangeArrowheads="1"/>
          </p:cNvSpPr>
          <p:nvPr/>
        </p:nvSpPr>
        <p:spPr bwMode="gray">
          <a:xfrm>
            <a:off x="1874838" y="2435225"/>
            <a:ext cx="4541837" cy="479425"/>
          </a:xfrm>
          <a:prstGeom prst="roundRect">
            <a:avLst>
              <a:gd name="adj" fmla="val 16667"/>
            </a:avLst>
          </a:prstGeom>
          <a:gradFill rotWithShape="1">
            <a:gsLst>
              <a:gs pos="0">
                <a:schemeClr val="tx2">
                  <a:gamma/>
                  <a:tint val="21176"/>
                  <a:invGamma/>
                </a:schemeClr>
              </a:gs>
              <a:gs pos="100000">
                <a:schemeClr val="tx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latin typeface="Arial" charset="0"/>
              <a:ea typeface="黑体" pitchFamily="2" charset="-122"/>
            </a:endParaRPr>
          </a:p>
        </p:txBody>
      </p:sp>
      <p:sp>
        <p:nvSpPr>
          <p:cNvPr id="3081" name="AutoShape 14"/>
          <p:cNvSpPr>
            <a:spLocks noChangeArrowheads="1"/>
          </p:cNvSpPr>
          <p:nvPr/>
        </p:nvSpPr>
        <p:spPr bwMode="gray">
          <a:xfrm>
            <a:off x="1476375" y="2276475"/>
            <a:ext cx="717550" cy="720725"/>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2063" name="AutoShape 15"/>
          <p:cNvSpPr>
            <a:spLocks noChangeArrowheads="1"/>
          </p:cNvSpPr>
          <p:nvPr/>
        </p:nvSpPr>
        <p:spPr bwMode="gray">
          <a:xfrm>
            <a:off x="1874838" y="3155950"/>
            <a:ext cx="4541837" cy="479425"/>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latin typeface="Arial" charset="0"/>
              <a:ea typeface="黑体" pitchFamily="2" charset="-122"/>
            </a:endParaRPr>
          </a:p>
        </p:txBody>
      </p:sp>
      <p:sp>
        <p:nvSpPr>
          <p:cNvPr id="3083" name="AutoShape 16"/>
          <p:cNvSpPr>
            <a:spLocks noChangeArrowheads="1"/>
          </p:cNvSpPr>
          <p:nvPr/>
        </p:nvSpPr>
        <p:spPr bwMode="gray">
          <a:xfrm>
            <a:off x="1476375" y="2997200"/>
            <a:ext cx="717550" cy="720725"/>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3084" name="Text Box 17"/>
          <p:cNvSpPr txBox="1">
            <a:spLocks noChangeArrowheads="1"/>
          </p:cNvSpPr>
          <p:nvPr/>
        </p:nvSpPr>
        <p:spPr bwMode="gray">
          <a:xfrm>
            <a:off x="2114550" y="3181350"/>
            <a:ext cx="3584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400"/>
              <a:t>  </a:t>
            </a:r>
          </a:p>
        </p:txBody>
      </p:sp>
      <p:sp>
        <p:nvSpPr>
          <p:cNvPr id="3085" name="Text Box 18"/>
          <p:cNvSpPr txBox="1">
            <a:spLocks noChangeArrowheads="1"/>
          </p:cNvSpPr>
          <p:nvPr/>
        </p:nvSpPr>
        <p:spPr bwMode="gray">
          <a:xfrm>
            <a:off x="2139950" y="1100138"/>
            <a:ext cx="3584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400"/>
              <a:t>  </a:t>
            </a:r>
            <a:r>
              <a:rPr lang="zh-CN" altLang="en-US" sz="2400">
                <a:hlinkClick r:id="rId3" action="ppaction://hlinksldjump"/>
              </a:rPr>
              <a:t>数值数据的表示</a:t>
            </a:r>
            <a:endParaRPr lang="zh-CN" altLang="en-US" sz="2400"/>
          </a:p>
        </p:txBody>
      </p:sp>
      <p:sp>
        <p:nvSpPr>
          <p:cNvPr id="3086" name="Text Box 19"/>
          <p:cNvSpPr txBox="1">
            <a:spLocks noChangeArrowheads="1"/>
          </p:cNvSpPr>
          <p:nvPr/>
        </p:nvSpPr>
        <p:spPr bwMode="gray">
          <a:xfrm>
            <a:off x="1547813" y="1087438"/>
            <a:ext cx="6175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000">
                <a:solidFill>
                  <a:schemeClr val="bg1"/>
                </a:solidFill>
              </a:rPr>
              <a:t>3.1</a:t>
            </a:r>
          </a:p>
        </p:txBody>
      </p:sp>
      <p:sp>
        <p:nvSpPr>
          <p:cNvPr id="3087" name="Text Box 20"/>
          <p:cNvSpPr txBox="1">
            <a:spLocks noChangeArrowheads="1"/>
          </p:cNvSpPr>
          <p:nvPr/>
        </p:nvSpPr>
        <p:spPr bwMode="gray">
          <a:xfrm>
            <a:off x="2114550" y="3176588"/>
            <a:ext cx="3584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400"/>
              <a:t>  </a:t>
            </a:r>
            <a:r>
              <a:rPr lang="zh-CN" altLang="en-US" sz="2400">
                <a:hlinkClick r:id="rId4" action="ppaction://hlinksldjump"/>
              </a:rPr>
              <a:t>浮点机器数的表示方法</a:t>
            </a:r>
            <a:endParaRPr lang="zh-CN" altLang="en-US" sz="2400"/>
          </a:p>
        </p:txBody>
      </p:sp>
      <p:sp>
        <p:nvSpPr>
          <p:cNvPr id="3088" name="Text Box 21"/>
          <p:cNvSpPr txBox="1">
            <a:spLocks noChangeArrowheads="1"/>
          </p:cNvSpPr>
          <p:nvPr/>
        </p:nvSpPr>
        <p:spPr bwMode="gray">
          <a:xfrm>
            <a:off x="2114550" y="1789113"/>
            <a:ext cx="3584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400"/>
              <a:t>  </a:t>
            </a:r>
            <a:r>
              <a:rPr lang="zh-CN" altLang="en-US" sz="2400">
                <a:hlinkClick r:id="rId5" action="ppaction://hlinksldjump"/>
              </a:rPr>
              <a:t>数据格式</a:t>
            </a:r>
            <a:endParaRPr lang="zh-CN" altLang="en-US" sz="2400"/>
          </a:p>
        </p:txBody>
      </p:sp>
      <p:sp>
        <p:nvSpPr>
          <p:cNvPr id="3089" name="Text Box 22"/>
          <p:cNvSpPr txBox="1">
            <a:spLocks noChangeArrowheads="1"/>
          </p:cNvSpPr>
          <p:nvPr/>
        </p:nvSpPr>
        <p:spPr bwMode="gray">
          <a:xfrm>
            <a:off x="1577975" y="1747838"/>
            <a:ext cx="6175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000">
                <a:solidFill>
                  <a:schemeClr val="bg1"/>
                </a:solidFill>
              </a:rPr>
              <a:t>3.2</a:t>
            </a:r>
          </a:p>
        </p:txBody>
      </p:sp>
      <p:sp>
        <p:nvSpPr>
          <p:cNvPr id="3090" name="Text Box 23"/>
          <p:cNvSpPr txBox="1">
            <a:spLocks noChangeArrowheads="1"/>
          </p:cNvSpPr>
          <p:nvPr/>
        </p:nvSpPr>
        <p:spPr bwMode="gray">
          <a:xfrm>
            <a:off x="2114550" y="2493963"/>
            <a:ext cx="3584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400"/>
              <a:t>  </a:t>
            </a:r>
            <a:r>
              <a:rPr lang="zh-CN" altLang="en-US" sz="2400">
                <a:hlinkClick r:id="rId6" action="ppaction://hlinksldjump"/>
              </a:rPr>
              <a:t>定点机器数的表示方法</a:t>
            </a:r>
            <a:endParaRPr lang="zh-CN" altLang="en-US" sz="2400"/>
          </a:p>
        </p:txBody>
      </p:sp>
      <p:sp>
        <p:nvSpPr>
          <p:cNvPr id="3091" name="Text Box 24"/>
          <p:cNvSpPr txBox="1">
            <a:spLocks noChangeArrowheads="1"/>
          </p:cNvSpPr>
          <p:nvPr/>
        </p:nvSpPr>
        <p:spPr bwMode="gray">
          <a:xfrm>
            <a:off x="1579563" y="2447925"/>
            <a:ext cx="688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000">
                <a:solidFill>
                  <a:schemeClr val="bg1"/>
                </a:solidFill>
              </a:rPr>
              <a:t>3.3</a:t>
            </a:r>
          </a:p>
        </p:txBody>
      </p:sp>
      <p:pic>
        <p:nvPicPr>
          <p:cNvPr id="3092" name="Picture 25" descr="2">
            <a:hlinkClick r:id="rId7" action="ppaction://hlinksldjump"/>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a:off x="6732588" y="6402388"/>
            <a:ext cx="719137"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3" name="Text Box 27"/>
          <p:cNvSpPr txBox="1">
            <a:spLocks noChangeArrowheads="1"/>
          </p:cNvSpPr>
          <p:nvPr/>
        </p:nvSpPr>
        <p:spPr bwMode="gray">
          <a:xfrm>
            <a:off x="1547813" y="3151188"/>
            <a:ext cx="647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000">
                <a:solidFill>
                  <a:schemeClr val="bg1"/>
                </a:solidFill>
              </a:rPr>
              <a:t>3.4</a:t>
            </a:r>
          </a:p>
        </p:txBody>
      </p:sp>
      <p:sp>
        <p:nvSpPr>
          <p:cNvPr id="2084" name="AutoShape 36"/>
          <p:cNvSpPr>
            <a:spLocks noChangeArrowheads="1"/>
          </p:cNvSpPr>
          <p:nvPr/>
        </p:nvSpPr>
        <p:spPr bwMode="gray">
          <a:xfrm>
            <a:off x="1874838" y="3873500"/>
            <a:ext cx="4541837" cy="431800"/>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latin typeface="Arial" charset="0"/>
              <a:ea typeface="黑体" pitchFamily="2" charset="-122"/>
            </a:endParaRPr>
          </a:p>
        </p:txBody>
      </p:sp>
      <p:sp>
        <p:nvSpPr>
          <p:cNvPr id="3095" name="AutoShape 37"/>
          <p:cNvSpPr>
            <a:spLocks noChangeArrowheads="1"/>
          </p:cNvSpPr>
          <p:nvPr/>
        </p:nvSpPr>
        <p:spPr bwMode="gray">
          <a:xfrm>
            <a:off x="1476375" y="3787775"/>
            <a:ext cx="717550" cy="647700"/>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2086" name="AutoShape 38"/>
          <p:cNvSpPr>
            <a:spLocks noChangeArrowheads="1"/>
          </p:cNvSpPr>
          <p:nvPr/>
        </p:nvSpPr>
        <p:spPr bwMode="gray">
          <a:xfrm>
            <a:off x="1874838" y="4595813"/>
            <a:ext cx="4541837" cy="479425"/>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latin typeface="Arial" charset="0"/>
              <a:ea typeface="黑体" pitchFamily="2" charset="-122"/>
            </a:endParaRPr>
          </a:p>
        </p:txBody>
      </p:sp>
      <p:sp>
        <p:nvSpPr>
          <p:cNvPr id="3097" name="AutoShape 39"/>
          <p:cNvSpPr>
            <a:spLocks noChangeArrowheads="1"/>
          </p:cNvSpPr>
          <p:nvPr/>
        </p:nvSpPr>
        <p:spPr bwMode="gray">
          <a:xfrm>
            <a:off x="1476375" y="4437063"/>
            <a:ext cx="717550" cy="720725"/>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3098" name="Text Box 40"/>
          <p:cNvSpPr txBox="1">
            <a:spLocks noChangeArrowheads="1"/>
          </p:cNvSpPr>
          <p:nvPr/>
        </p:nvSpPr>
        <p:spPr bwMode="gray">
          <a:xfrm>
            <a:off x="2139950" y="3906838"/>
            <a:ext cx="3584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400"/>
              <a:t>  </a:t>
            </a:r>
            <a:r>
              <a:rPr lang="zh-CN" altLang="en-US" sz="2400">
                <a:hlinkClick r:id="rId9" action="ppaction://hlinksldjump"/>
              </a:rPr>
              <a:t>非数值数据的表示</a:t>
            </a:r>
            <a:endParaRPr lang="zh-CN" altLang="en-US" sz="2400"/>
          </a:p>
        </p:txBody>
      </p:sp>
      <p:sp>
        <p:nvSpPr>
          <p:cNvPr id="3099" name="Text Box 41"/>
          <p:cNvSpPr txBox="1">
            <a:spLocks noChangeArrowheads="1"/>
          </p:cNvSpPr>
          <p:nvPr/>
        </p:nvSpPr>
        <p:spPr bwMode="gray">
          <a:xfrm>
            <a:off x="1547813" y="3895725"/>
            <a:ext cx="6175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000">
                <a:solidFill>
                  <a:schemeClr val="bg1"/>
                </a:solidFill>
              </a:rPr>
              <a:t>3.5</a:t>
            </a:r>
          </a:p>
        </p:txBody>
      </p:sp>
      <p:sp>
        <p:nvSpPr>
          <p:cNvPr id="3100" name="Text Box 42"/>
          <p:cNvSpPr txBox="1">
            <a:spLocks noChangeArrowheads="1"/>
          </p:cNvSpPr>
          <p:nvPr/>
        </p:nvSpPr>
        <p:spPr bwMode="gray">
          <a:xfrm>
            <a:off x="2114550" y="4597400"/>
            <a:ext cx="3584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400"/>
              <a:t>  </a:t>
            </a:r>
            <a:r>
              <a:rPr lang="zh-CN" altLang="en-US" sz="2400">
                <a:hlinkClick r:id="rId10" action="ppaction://hlinksldjump"/>
              </a:rPr>
              <a:t>校验码</a:t>
            </a:r>
            <a:endParaRPr lang="zh-CN" altLang="en-US" sz="2400"/>
          </a:p>
        </p:txBody>
      </p:sp>
      <p:sp>
        <p:nvSpPr>
          <p:cNvPr id="3101" name="Text Box 43"/>
          <p:cNvSpPr txBox="1">
            <a:spLocks noChangeArrowheads="1"/>
          </p:cNvSpPr>
          <p:nvPr/>
        </p:nvSpPr>
        <p:spPr bwMode="gray">
          <a:xfrm>
            <a:off x="1547813" y="4581525"/>
            <a:ext cx="6175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000">
                <a:solidFill>
                  <a:schemeClr val="bg1"/>
                </a:solidFill>
              </a:rPr>
              <a:t>3.6</a:t>
            </a:r>
          </a:p>
        </p:txBody>
      </p:sp>
      <p:sp>
        <p:nvSpPr>
          <p:cNvPr id="2092" name="AutoShape 44"/>
          <p:cNvSpPr>
            <a:spLocks noChangeArrowheads="1"/>
          </p:cNvSpPr>
          <p:nvPr/>
        </p:nvSpPr>
        <p:spPr bwMode="gray">
          <a:xfrm>
            <a:off x="1874838" y="5314950"/>
            <a:ext cx="4541837" cy="479425"/>
          </a:xfrm>
          <a:prstGeom prst="roundRect">
            <a:avLst>
              <a:gd name="adj" fmla="val 16667"/>
            </a:avLst>
          </a:prstGeom>
          <a:gradFill rotWithShape="1">
            <a:gsLst>
              <a:gs pos="0">
                <a:schemeClr val="tx2">
                  <a:gamma/>
                  <a:tint val="21176"/>
                  <a:invGamma/>
                </a:schemeClr>
              </a:gs>
              <a:gs pos="100000">
                <a:schemeClr val="tx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latin typeface="Arial" charset="0"/>
              <a:ea typeface="黑体" pitchFamily="2" charset="-122"/>
            </a:endParaRPr>
          </a:p>
        </p:txBody>
      </p:sp>
      <p:sp>
        <p:nvSpPr>
          <p:cNvPr id="3103" name="AutoShape 45"/>
          <p:cNvSpPr>
            <a:spLocks noChangeArrowheads="1"/>
          </p:cNvSpPr>
          <p:nvPr/>
        </p:nvSpPr>
        <p:spPr bwMode="gray">
          <a:xfrm>
            <a:off x="1476375" y="5229225"/>
            <a:ext cx="717550" cy="720725"/>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3104" name="Text Box 46"/>
          <p:cNvSpPr txBox="1">
            <a:spLocks noChangeArrowheads="1"/>
          </p:cNvSpPr>
          <p:nvPr/>
        </p:nvSpPr>
        <p:spPr bwMode="gray">
          <a:xfrm>
            <a:off x="2114550" y="5373688"/>
            <a:ext cx="4473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400"/>
              <a:t>  </a:t>
            </a:r>
            <a:r>
              <a:rPr lang="zh-CN" altLang="en-US" sz="2400">
                <a:hlinkClick r:id="rId11" action="ppaction://hlinksldjump"/>
              </a:rPr>
              <a:t>现代计算机系统的数据表示</a:t>
            </a:r>
            <a:endParaRPr lang="zh-CN" altLang="en-US" sz="2400"/>
          </a:p>
        </p:txBody>
      </p:sp>
      <p:sp>
        <p:nvSpPr>
          <p:cNvPr id="3105" name="Text Box 47"/>
          <p:cNvSpPr txBox="1">
            <a:spLocks noChangeArrowheads="1"/>
          </p:cNvSpPr>
          <p:nvPr/>
        </p:nvSpPr>
        <p:spPr bwMode="gray">
          <a:xfrm>
            <a:off x="1547813" y="5373688"/>
            <a:ext cx="688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000">
                <a:solidFill>
                  <a:schemeClr val="bg1"/>
                </a:solidFill>
              </a:rPr>
              <a:t>3.7</a:t>
            </a:r>
          </a:p>
        </p:txBody>
      </p:sp>
      <p:sp>
        <p:nvSpPr>
          <p:cNvPr id="2096" name="AutoShape 48"/>
          <p:cNvSpPr>
            <a:spLocks noChangeArrowheads="1"/>
          </p:cNvSpPr>
          <p:nvPr/>
        </p:nvSpPr>
        <p:spPr bwMode="gray">
          <a:xfrm>
            <a:off x="1874838" y="6107113"/>
            <a:ext cx="4541837" cy="479425"/>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latin typeface="Arial" charset="0"/>
              <a:ea typeface="黑体" pitchFamily="2" charset="-122"/>
            </a:endParaRPr>
          </a:p>
        </p:txBody>
      </p:sp>
      <p:sp>
        <p:nvSpPr>
          <p:cNvPr id="3107" name="AutoShape 49"/>
          <p:cNvSpPr>
            <a:spLocks noChangeArrowheads="1"/>
          </p:cNvSpPr>
          <p:nvPr/>
        </p:nvSpPr>
        <p:spPr bwMode="gray">
          <a:xfrm>
            <a:off x="1476375" y="5948363"/>
            <a:ext cx="717550" cy="720725"/>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3108" name="Text Box 50"/>
          <p:cNvSpPr txBox="1">
            <a:spLocks noChangeArrowheads="1"/>
          </p:cNvSpPr>
          <p:nvPr/>
        </p:nvSpPr>
        <p:spPr bwMode="gray">
          <a:xfrm>
            <a:off x="2114550" y="6132513"/>
            <a:ext cx="3584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400"/>
              <a:t>  </a:t>
            </a:r>
          </a:p>
        </p:txBody>
      </p:sp>
      <p:sp>
        <p:nvSpPr>
          <p:cNvPr id="3109" name="Text Box 51"/>
          <p:cNvSpPr txBox="1">
            <a:spLocks noChangeArrowheads="1"/>
          </p:cNvSpPr>
          <p:nvPr/>
        </p:nvSpPr>
        <p:spPr bwMode="gray">
          <a:xfrm>
            <a:off x="2114550" y="6127750"/>
            <a:ext cx="3584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400"/>
              <a:t>  </a:t>
            </a:r>
            <a:r>
              <a:rPr lang="zh-CN" altLang="en-US" sz="2400">
                <a:hlinkClick r:id="rId12" action="ppaction://hlinksldjump"/>
              </a:rPr>
              <a:t>本章小结</a:t>
            </a:r>
            <a:endParaRPr lang="zh-CN" altLang="en-US" sz="24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79DE1FA1-6DCB-4E0F-94CE-C804C989507A}"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40</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39939" name="Rectangle 2"/>
          <p:cNvSpPr>
            <a:spLocks noGrp="1" noChangeArrowheads="1"/>
          </p:cNvSpPr>
          <p:nvPr>
            <p:ph type="title"/>
          </p:nvPr>
        </p:nvSpPr>
        <p:spPr/>
        <p:txBody>
          <a:bodyPr/>
          <a:lstStyle/>
          <a:p>
            <a:pPr eaLnBrk="1" hangingPunct="1"/>
            <a:r>
              <a:rPr lang="zh-CN" altLang="en-US" smtClean="0"/>
              <a:t>一、原码表示法</a:t>
            </a:r>
          </a:p>
        </p:txBody>
      </p:sp>
      <p:sp>
        <p:nvSpPr>
          <p:cNvPr id="39940" name="Rectangle 3"/>
          <p:cNvSpPr>
            <a:spLocks noGrp="1" noChangeArrowheads="1"/>
          </p:cNvSpPr>
          <p:nvPr>
            <p:ph type="body" idx="1"/>
          </p:nvPr>
        </p:nvSpPr>
        <p:spPr>
          <a:xfrm>
            <a:off x="827088" y="1196975"/>
            <a:ext cx="6851650" cy="1079500"/>
          </a:xfrm>
        </p:spPr>
        <p:txBody>
          <a:bodyPr/>
          <a:lstStyle/>
          <a:p>
            <a:pPr eaLnBrk="1" hangingPunct="1"/>
            <a:r>
              <a:rPr lang="en-US" altLang="zh-CN" sz="2400" dirty="0" smtClean="0"/>
              <a:t>4</a:t>
            </a:r>
            <a:r>
              <a:rPr lang="zh-CN" altLang="en-US" sz="2400" dirty="0" smtClean="0"/>
              <a:t>位原码机器数（整数）在数轴上的表示</a:t>
            </a:r>
          </a:p>
          <a:p>
            <a:pPr lvl="1" eaLnBrk="1" hangingPunct="1"/>
            <a:r>
              <a:rPr lang="zh-CN" altLang="en-US" sz="2000" dirty="0" smtClean="0"/>
              <a:t>原码机器数编码与真值的对应</a:t>
            </a:r>
          </a:p>
        </p:txBody>
      </p:sp>
      <p:pic>
        <p:nvPicPr>
          <p:cNvPr id="237572" name="Picture 4" descr="back11">
            <a:hlinkClick r:id="rId3" action="ppaction://hlinksldjump"/>
          </p:cNvPr>
          <p:cNvPicPr>
            <a:picLocks noChangeAspect="1" noChangeArrowheads="1"/>
          </p:cNvPicPr>
          <p:nvPr/>
        </p:nvPicPr>
        <p:blipFill>
          <a:blip r:embed="rId4">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356100" y="6092825"/>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37629" name="Object 61"/>
          <p:cNvGraphicFramePr>
            <a:graphicFrameLocks noChangeAspect="1"/>
          </p:cNvGraphicFramePr>
          <p:nvPr>
            <p:extLst>
              <p:ext uri="{D42A27DB-BD31-4B8C-83A1-F6EECF244321}">
                <p14:modId xmlns:p14="http://schemas.microsoft.com/office/powerpoint/2010/main" val="4181290720"/>
              </p:ext>
            </p:extLst>
          </p:nvPr>
        </p:nvGraphicFramePr>
        <p:xfrm>
          <a:off x="401638" y="2535238"/>
          <a:ext cx="8410575" cy="2771775"/>
        </p:xfrm>
        <a:graphic>
          <a:graphicData uri="http://schemas.openxmlformats.org/presentationml/2006/ole">
            <mc:AlternateContent xmlns:mc="http://schemas.openxmlformats.org/markup-compatibility/2006">
              <mc:Choice xmlns:v="urn:schemas-microsoft-com:vml" Requires="v">
                <p:oleObj spid="_x0000_s39962" name="Document" r:id="rId5" imgW="3503435" imgH="922222" progId="Word.Document.8">
                  <p:embed/>
                </p:oleObj>
              </mc:Choice>
              <mc:Fallback>
                <p:oleObj name="Document" r:id="rId5" imgW="3503435" imgH="922222" progId="Word.Document.8">
                  <p:embed/>
                  <p:pic>
                    <p:nvPicPr>
                      <p:cNvPr id="0" name="Object 61"/>
                      <p:cNvPicPr>
                        <a:picLocks noChangeAspect="1" noChangeArrowheads="1"/>
                      </p:cNvPicPr>
                      <p:nvPr/>
                    </p:nvPicPr>
                    <p:blipFill>
                      <a:blip r:embed="rId6"/>
                      <a:srcRect/>
                      <a:stretch>
                        <a:fillRect/>
                      </a:stretch>
                    </p:blipFill>
                    <p:spPr bwMode="auto">
                      <a:xfrm>
                        <a:off x="401638" y="2535238"/>
                        <a:ext cx="8410575" cy="27717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37629"/>
                                        </p:tgtEl>
                                        <p:attrNameLst>
                                          <p:attrName>style.visibility</p:attrName>
                                        </p:attrNameLst>
                                      </p:cBhvr>
                                      <p:to>
                                        <p:strVal val="visible"/>
                                      </p:to>
                                    </p:set>
                                    <p:animEffect transition="in" filter="box(out)">
                                      <p:cBhvr>
                                        <p:cTn id="7" dur="2000"/>
                                        <p:tgtEl>
                                          <p:spTgt spid="237629"/>
                                        </p:tgtEl>
                                      </p:cBhvr>
                                    </p:animEffect>
                                  </p:childTnLst>
                                </p:cTn>
                              </p:par>
                            </p:childTnLst>
                          </p:cTn>
                        </p:par>
                        <p:par>
                          <p:cTn id="8" fill="hold" nodeType="afterGroup">
                            <p:stCondLst>
                              <p:cond delay="2000"/>
                            </p:stCondLst>
                            <p:childTnLst>
                              <p:par>
                                <p:cTn id="9" presetID="2" presetClass="entr" presetSubtype="4" fill="hold" nodeType="afterEffect">
                                  <p:stCondLst>
                                    <p:cond delay="0"/>
                                  </p:stCondLst>
                                  <p:childTnLst>
                                    <p:set>
                                      <p:cBhvr>
                                        <p:cTn id="10" dur="1" fill="hold">
                                          <p:stCondLst>
                                            <p:cond delay="0"/>
                                          </p:stCondLst>
                                        </p:cTn>
                                        <p:tgtEl>
                                          <p:spTgt spid="237572"/>
                                        </p:tgtEl>
                                        <p:attrNameLst>
                                          <p:attrName>style.visibility</p:attrName>
                                        </p:attrNameLst>
                                      </p:cBhvr>
                                      <p:to>
                                        <p:strVal val="visible"/>
                                      </p:to>
                                    </p:set>
                                    <p:anim calcmode="lin" valueType="num">
                                      <p:cBhvr additive="base">
                                        <p:cTn id="11" dur="500" fill="hold"/>
                                        <p:tgtEl>
                                          <p:spTgt spid="237572"/>
                                        </p:tgtEl>
                                        <p:attrNameLst>
                                          <p:attrName>ppt_x</p:attrName>
                                        </p:attrNameLst>
                                      </p:cBhvr>
                                      <p:tavLst>
                                        <p:tav tm="0">
                                          <p:val>
                                            <p:strVal val="#ppt_x"/>
                                          </p:val>
                                        </p:tav>
                                        <p:tav tm="100000">
                                          <p:val>
                                            <p:strVal val="#ppt_x"/>
                                          </p:val>
                                        </p:tav>
                                      </p:tavLst>
                                    </p:anim>
                                    <p:anim calcmode="lin" valueType="num">
                                      <p:cBhvr additive="base">
                                        <p:cTn id="12" dur="500" fill="hold"/>
                                        <p:tgtEl>
                                          <p:spTgt spid="2375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6FA765CA-32F5-44B4-999E-2B80BB0FA9D4}"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41</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40963" name="Rectangle 2"/>
          <p:cNvSpPr>
            <a:spLocks noGrp="1" noChangeArrowheads="1"/>
          </p:cNvSpPr>
          <p:nvPr>
            <p:ph type="title"/>
          </p:nvPr>
        </p:nvSpPr>
        <p:spPr/>
        <p:txBody>
          <a:bodyPr/>
          <a:lstStyle/>
          <a:p>
            <a:pPr eaLnBrk="1" hangingPunct="1"/>
            <a:r>
              <a:rPr lang="zh-CN" altLang="en-US" smtClean="0"/>
              <a:t>二、补码表示法</a:t>
            </a:r>
          </a:p>
        </p:txBody>
      </p:sp>
      <p:sp>
        <p:nvSpPr>
          <p:cNvPr id="40964" name="Rectangle 3"/>
          <p:cNvSpPr>
            <a:spLocks noGrp="1" noChangeArrowheads="1"/>
          </p:cNvSpPr>
          <p:nvPr>
            <p:ph type="body" idx="1"/>
          </p:nvPr>
        </p:nvSpPr>
        <p:spPr>
          <a:xfrm>
            <a:off x="598488" y="1052513"/>
            <a:ext cx="7429500" cy="1800225"/>
          </a:xfrm>
        </p:spPr>
        <p:txBody>
          <a:bodyPr/>
          <a:lstStyle/>
          <a:p>
            <a:pPr eaLnBrk="1" hangingPunct="1"/>
            <a:r>
              <a:rPr lang="en-US" altLang="zh-CN" sz="2400" smtClean="0">
                <a:solidFill>
                  <a:srgbClr val="CC0000"/>
                </a:solidFill>
              </a:rPr>
              <a:t>1</a:t>
            </a:r>
            <a:r>
              <a:rPr lang="zh-CN" altLang="en-US" sz="2400" smtClean="0">
                <a:solidFill>
                  <a:srgbClr val="CC0000"/>
                </a:solidFill>
              </a:rPr>
              <a:t>、表示方法：</a:t>
            </a:r>
            <a:r>
              <a:rPr lang="zh-CN" altLang="en-US" sz="2400" smtClean="0"/>
              <a:t>最高位为符号位，其他位为数值位。</a:t>
            </a:r>
          </a:p>
          <a:p>
            <a:pPr lvl="1" eaLnBrk="1" hangingPunct="1"/>
            <a:r>
              <a:rPr lang="zh-CN" altLang="en-US" smtClean="0"/>
              <a:t>符号位：</a:t>
            </a:r>
            <a:r>
              <a:rPr lang="en-US" altLang="zh-CN" smtClean="0"/>
              <a:t>0</a:t>
            </a:r>
            <a:r>
              <a:rPr lang="zh-CN" altLang="en-US" smtClean="0"/>
              <a:t>－正数，</a:t>
            </a:r>
            <a:r>
              <a:rPr lang="en-US" altLang="zh-CN" smtClean="0"/>
              <a:t>1</a:t>
            </a:r>
            <a:r>
              <a:rPr lang="zh-CN" altLang="en-US" smtClean="0"/>
              <a:t>－负数。</a:t>
            </a:r>
          </a:p>
          <a:p>
            <a:pPr lvl="1" eaLnBrk="1" hangingPunct="1"/>
            <a:r>
              <a:rPr lang="zh-CN" altLang="en-US" smtClean="0"/>
              <a:t>数值位：正数时，与绝对值相同；</a:t>
            </a:r>
            <a:r>
              <a:rPr lang="zh-CN" altLang="en-US" smtClean="0">
                <a:solidFill>
                  <a:srgbClr val="FF0000"/>
                </a:solidFill>
              </a:rPr>
              <a:t>负数时，为绝对值取反后，末位加</a:t>
            </a:r>
            <a:r>
              <a:rPr lang="en-US" altLang="zh-CN" smtClean="0">
                <a:solidFill>
                  <a:srgbClr val="FF0000"/>
                </a:solidFill>
              </a:rPr>
              <a:t>1</a:t>
            </a:r>
            <a:r>
              <a:rPr lang="zh-CN" altLang="en-US" smtClean="0"/>
              <a:t>。</a:t>
            </a:r>
          </a:p>
        </p:txBody>
      </p:sp>
      <p:grpSp>
        <p:nvGrpSpPr>
          <p:cNvPr id="105488" name="Group 16"/>
          <p:cNvGrpSpPr>
            <a:grpSpLocks/>
          </p:cNvGrpSpPr>
          <p:nvPr/>
        </p:nvGrpSpPr>
        <p:grpSpPr bwMode="auto">
          <a:xfrm>
            <a:off x="611188" y="2708275"/>
            <a:ext cx="7489825" cy="3024188"/>
            <a:chOff x="385" y="1933"/>
            <a:chExt cx="4718" cy="1905"/>
          </a:xfrm>
        </p:grpSpPr>
        <p:sp>
          <p:nvSpPr>
            <p:cNvPr id="40966" name="Rectangle 12"/>
            <p:cNvSpPr>
              <a:spLocks noChangeArrowheads="1"/>
            </p:cNvSpPr>
            <p:nvPr/>
          </p:nvSpPr>
          <p:spPr bwMode="auto">
            <a:xfrm>
              <a:off x="385" y="1933"/>
              <a:ext cx="4718" cy="1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r>
                <a:rPr lang="zh-CN" altLang="en-US" sz="2400" dirty="0">
                  <a:solidFill>
                    <a:srgbClr val="008000"/>
                  </a:solidFill>
                </a:rPr>
                <a:t>对于定点整数：</a:t>
              </a:r>
            </a:p>
            <a:p>
              <a:pPr lvl="1" eaLnBrk="1" hangingPunct="1"/>
              <a:r>
                <a:rPr lang="zh-CN" altLang="en-US" dirty="0"/>
                <a:t>若</a:t>
              </a:r>
              <a:r>
                <a:rPr lang="en-US" altLang="zh-CN" dirty="0"/>
                <a:t>X=+X</a:t>
              </a:r>
              <a:r>
                <a:rPr lang="en-US" altLang="zh-CN" baseline="-25000" dirty="0"/>
                <a:t>1</a:t>
              </a:r>
              <a:r>
                <a:rPr lang="en-US" altLang="zh-CN" dirty="0"/>
                <a:t>X</a:t>
              </a:r>
              <a:r>
                <a:rPr lang="en-US" altLang="zh-CN" baseline="-25000" dirty="0"/>
                <a:t>2</a:t>
              </a:r>
              <a:r>
                <a:rPr lang="en-US" altLang="zh-CN" dirty="0">
                  <a:latin typeface="宋体" panose="02010600030101010101" pitchFamily="2" charset="-122"/>
                </a:rPr>
                <a:t>……</a:t>
              </a:r>
              <a:r>
                <a:rPr lang="en-US" altLang="zh-CN" dirty="0" err="1"/>
                <a:t>X</a:t>
              </a:r>
              <a:r>
                <a:rPr lang="en-US" altLang="zh-CN" baseline="-25000" dirty="0" err="1"/>
                <a:t>n</a:t>
              </a:r>
              <a:r>
                <a:rPr lang="zh-CN" altLang="en-US" dirty="0"/>
                <a:t>，则</a:t>
              </a:r>
              <a:r>
                <a:rPr lang="en-US" altLang="zh-CN" dirty="0"/>
                <a:t>[X]</a:t>
              </a:r>
              <a:r>
                <a:rPr lang="zh-CN" altLang="en-US" baseline="-25000" dirty="0"/>
                <a:t>补</a:t>
              </a:r>
              <a:r>
                <a:rPr lang="en-US" altLang="zh-CN" dirty="0"/>
                <a:t>= 0,X</a:t>
              </a:r>
              <a:r>
                <a:rPr lang="en-US" altLang="zh-CN" baseline="-25000" dirty="0"/>
                <a:t>1</a:t>
              </a:r>
              <a:r>
                <a:rPr lang="en-US" altLang="zh-CN" dirty="0"/>
                <a:t>X</a:t>
              </a:r>
              <a:r>
                <a:rPr lang="en-US" altLang="zh-CN" baseline="-25000" dirty="0"/>
                <a:t>2</a:t>
              </a:r>
              <a:r>
                <a:rPr lang="en-US" altLang="zh-CN" dirty="0">
                  <a:latin typeface="宋体" panose="02010600030101010101" pitchFamily="2" charset="-122"/>
                </a:rPr>
                <a:t>……</a:t>
              </a:r>
              <a:r>
                <a:rPr lang="en-US" altLang="zh-CN" dirty="0" err="1"/>
                <a:t>X</a:t>
              </a:r>
              <a:r>
                <a:rPr lang="en-US" altLang="zh-CN" baseline="-25000" dirty="0" err="1"/>
                <a:t>n</a:t>
              </a:r>
              <a:r>
                <a:rPr lang="en-US" altLang="zh-CN" dirty="0"/>
                <a:t> </a:t>
              </a:r>
              <a:r>
                <a:rPr lang="zh-CN" altLang="en-US" dirty="0"/>
                <a:t>；</a:t>
              </a:r>
            </a:p>
            <a:p>
              <a:pPr lvl="1" eaLnBrk="1" hangingPunct="1"/>
              <a:r>
                <a:rPr lang="zh-CN" altLang="en-US" dirty="0"/>
                <a:t>若</a:t>
              </a:r>
              <a:r>
                <a:rPr lang="en-US" altLang="zh-CN" dirty="0"/>
                <a:t>X=-X</a:t>
              </a:r>
              <a:r>
                <a:rPr lang="en-US" altLang="zh-CN" baseline="-25000" dirty="0"/>
                <a:t>1</a:t>
              </a:r>
              <a:r>
                <a:rPr lang="en-US" altLang="zh-CN" dirty="0"/>
                <a:t>X</a:t>
              </a:r>
              <a:r>
                <a:rPr lang="en-US" altLang="zh-CN" baseline="-25000" dirty="0"/>
                <a:t>2</a:t>
              </a:r>
              <a:r>
                <a:rPr lang="en-US" altLang="zh-CN" dirty="0">
                  <a:latin typeface="宋体" panose="02010600030101010101" pitchFamily="2" charset="-122"/>
                </a:rPr>
                <a:t>……</a:t>
              </a:r>
              <a:r>
                <a:rPr lang="en-US" altLang="zh-CN" dirty="0" err="1"/>
                <a:t>X</a:t>
              </a:r>
              <a:r>
                <a:rPr lang="en-US" altLang="zh-CN" baseline="-25000" dirty="0" err="1"/>
                <a:t>n</a:t>
              </a:r>
              <a:r>
                <a:rPr lang="zh-CN" altLang="en-US" dirty="0"/>
                <a:t>，则</a:t>
              </a:r>
              <a:r>
                <a:rPr lang="en-US" altLang="zh-CN" dirty="0"/>
                <a:t>[X]</a:t>
              </a:r>
              <a:r>
                <a:rPr lang="zh-CN" altLang="en-US" baseline="-25000" dirty="0"/>
                <a:t>补</a:t>
              </a:r>
              <a:r>
                <a:rPr lang="en-US" altLang="zh-CN" dirty="0"/>
                <a:t>= 1,X</a:t>
              </a:r>
              <a:r>
                <a:rPr lang="en-US" altLang="zh-CN" baseline="-25000" dirty="0"/>
                <a:t>1</a:t>
              </a:r>
              <a:r>
                <a:rPr lang="en-US" altLang="zh-CN" dirty="0"/>
                <a:t>X</a:t>
              </a:r>
              <a:r>
                <a:rPr lang="en-US" altLang="zh-CN" baseline="-25000" dirty="0"/>
                <a:t>2</a:t>
              </a:r>
              <a:r>
                <a:rPr lang="en-US" altLang="zh-CN" dirty="0">
                  <a:latin typeface="宋体" panose="02010600030101010101" pitchFamily="2" charset="-122"/>
                </a:rPr>
                <a:t>……</a:t>
              </a:r>
              <a:r>
                <a:rPr lang="en-US" altLang="zh-CN" dirty="0" err="1"/>
                <a:t>X</a:t>
              </a:r>
              <a:r>
                <a:rPr lang="en-US" altLang="zh-CN" baseline="-25000" dirty="0" err="1"/>
                <a:t>n</a:t>
              </a:r>
              <a:r>
                <a:rPr lang="en-US" altLang="zh-CN" dirty="0"/>
                <a:t> </a:t>
              </a:r>
              <a:r>
                <a:rPr lang="zh-CN" altLang="en-US" dirty="0"/>
                <a:t>＋</a:t>
              </a:r>
              <a:r>
                <a:rPr lang="en-US" altLang="zh-CN" dirty="0"/>
                <a:t>1</a:t>
              </a:r>
              <a:r>
                <a:rPr lang="zh-CN" altLang="en-US" dirty="0"/>
                <a:t>。</a:t>
              </a:r>
            </a:p>
            <a:p>
              <a:pPr eaLnBrk="1" hangingPunct="1"/>
              <a:r>
                <a:rPr lang="zh-CN" altLang="en-US" sz="2400" dirty="0">
                  <a:solidFill>
                    <a:srgbClr val="008000"/>
                  </a:solidFill>
                </a:rPr>
                <a:t>对于定点小数：</a:t>
              </a:r>
            </a:p>
            <a:p>
              <a:pPr lvl="1" eaLnBrk="1" hangingPunct="1"/>
              <a:r>
                <a:rPr lang="zh-CN" altLang="en-US" dirty="0"/>
                <a:t>若</a:t>
              </a:r>
              <a:r>
                <a:rPr lang="en-US" altLang="zh-CN" dirty="0"/>
                <a:t>X=+0. X</a:t>
              </a:r>
              <a:r>
                <a:rPr lang="en-US" altLang="zh-CN" baseline="-25000" dirty="0"/>
                <a:t>1</a:t>
              </a:r>
              <a:r>
                <a:rPr lang="en-US" altLang="zh-CN" dirty="0"/>
                <a:t>X</a:t>
              </a:r>
              <a:r>
                <a:rPr lang="en-US" altLang="zh-CN" baseline="-25000" dirty="0"/>
                <a:t>2</a:t>
              </a:r>
              <a:r>
                <a:rPr lang="en-US" altLang="zh-CN" dirty="0">
                  <a:latin typeface="宋体" panose="02010600030101010101" pitchFamily="2" charset="-122"/>
                </a:rPr>
                <a:t>……</a:t>
              </a:r>
              <a:r>
                <a:rPr lang="en-US" altLang="zh-CN" dirty="0" err="1"/>
                <a:t>X</a:t>
              </a:r>
              <a:r>
                <a:rPr lang="en-US" altLang="zh-CN" baseline="-25000" dirty="0" err="1"/>
                <a:t>n</a:t>
              </a:r>
              <a:r>
                <a:rPr lang="en-US" altLang="zh-CN" dirty="0"/>
                <a:t> </a:t>
              </a:r>
              <a:r>
                <a:rPr lang="zh-CN" altLang="en-US" dirty="0"/>
                <a:t>，则</a:t>
              </a:r>
              <a:r>
                <a:rPr lang="en-US" altLang="zh-CN" dirty="0"/>
                <a:t>[X]</a:t>
              </a:r>
              <a:r>
                <a:rPr lang="zh-CN" altLang="en-US" baseline="-25000" dirty="0"/>
                <a:t>补</a:t>
              </a:r>
              <a:r>
                <a:rPr lang="en-US" altLang="zh-CN" dirty="0"/>
                <a:t>= 0.X</a:t>
              </a:r>
              <a:r>
                <a:rPr lang="en-US" altLang="zh-CN" baseline="-25000" dirty="0"/>
                <a:t>1</a:t>
              </a:r>
              <a:r>
                <a:rPr lang="en-US" altLang="zh-CN" dirty="0"/>
                <a:t>X</a:t>
              </a:r>
              <a:r>
                <a:rPr lang="en-US" altLang="zh-CN" baseline="-25000" dirty="0"/>
                <a:t>2</a:t>
              </a:r>
              <a:r>
                <a:rPr lang="en-US" altLang="zh-CN" dirty="0">
                  <a:latin typeface="宋体" panose="02010600030101010101" pitchFamily="2" charset="-122"/>
                </a:rPr>
                <a:t>……</a:t>
              </a:r>
              <a:r>
                <a:rPr lang="en-US" altLang="zh-CN" dirty="0" err="1"/>
                <a:t>X</a:t>
              </a:r>
              <a:r>
                <a:rPr lang="en-US" altLang="zh-CN" baseline="-25000" dirty="0" err="1"/>
                <a:t>n</a:t>
              </a:r>
              <a:r>
                <a:rPr lang="en-US" altLang="zh-CN" dirty="0"/>
                <a:t> </a:t>
              </a:r>
              <a:r>
                <a:rPr lang="zh-CN" altLang="en-US" dirty="0"/>
                <a:t>；</a:t>
              </a:r>
            </a:p>
            <a:p>
              <a:pPr lvl="1" eaLnBrk="1" hangingPunct="1"/>
              <a:r>
                <a:rPr lang="zh-CN" altLang="en-US" dirty="0"/>
                <a:t>若</a:t>
              </a:r>
              <a:r>
                <a:rPr lang="en-US" altLang="zh-CN" dirty="0"/>
                <a:t>X=-0. X</a:t>
              </a:r>
              <a:r>
                <a:rPr lang="en-US" altLang="zh-CN" baseline="-25000" dirty="0"/>
                <a:t>1</a:t>
              </a:r>
              <a:r>
                <a:rPr lang="en-US" altLang="zh-CN" dirty="0"/>
                <a:t>X</a:t>
              </a:r>
              <a:r>
                <a:rPr lang="en-US" altLang="zh-CN" baseline="-25000" dirty="0"/>
                <a:t>2</a:t>
              </a:r>
              <a:r>
                <a:rPr lang="en-US" altLang="zh-CN" dirty="0">
                  <a:latin typeface="宋体" panose="02010600030101010101" pitchFamily="2" charset="-122"/>
                </a:rPr>
                <a:t>……</a:t>
              </a:r>
              <a:r>
                <a:rPr lang="en-US" altLang="zh-CN" dirty="0" err="1"/>
                <a:t>X</a:t>
              </a:r>
              <a:r>
                <a:rPr lang="en-US" altLang="zh-CN" baseline="-25000" dirty="0" err="1"/>
                <a:t>n</a:t>
              </a:r>
              <a:r>
                <a:rPr lang="en-US" altLang="zh-CN" dirty="0"/>
                <a:t> </a:t>
              </a:r>
              <a:r>
                <a:rPr lang="zh-CN" altLang="en-US" dirty="0"/>
                <a:t>，则</a:t>
              </a:r>
              <a:r>
                <a:rPr lang="en-US" altLang="zh-CN" dirty="0"/>
                <a:t>[X]</a:t>
              </a:r>
              <a:r>
                <a:rPr lang="zh-CN" altLang="en-US" baseline="-25000" dirty="0"/>
                <a:t>补</a:t>
              </a:r>
              <a:r>
                <a:rPr lang="en-US" altLang="zh-CN" dirty="0"/>
                <a:t>= 1.X</a:t>
              </a:r>
              <a:r>
                <a:rPr lang="en-US" altLang="zh-CN" baseline="-25000" dirty="0"/>
                <a:t>1</a:t>
              </a:r>
              <a:r>
                <a:rPr lang="en-US" altLang="zh-CN" dirty="0"/>
                <a:t>X</a:t>
              </a:r>
              <a:r>
                <a:rPr lang="en-US" altLang="zh-CN" baseline="-25000" dirty="0"/>
                <a:t>2</a:t>
              </a:r>
              <a:r>
                <a:rPr lang="en-US" altLang="zh-CN" dirty="0">
                  <a:latin typeface="宋体" panose="02010600030101010101" pitchFamily="2" charset="-122"/>
                </a:rPr>
                <a:t>……</a:t>
              </a:r>
              <a:r>
                <a:rPr lang="en-US" altLang="zh-CN" dirty="0" err="1"/>
                <a:t>X</a:t>
              </a:r>
              <a:r>
                <a:rPr lang="en-US" altLang="zh-CN" baseline="-25000" dirty="0" err="1"/>
                <a:t>n</a:t>
              </a:r>
              <a:r>
                <a:rPr lang="en-US" altLang="zh-CN" dirty="0"/>
                <a:t> </a:t>
              </a:r>
              <a:r>
                <a:rPr lang="zh-CN" altLang="en-US" dirty="0"/>
                <a:t>＋</a:t>
              </a:r>
              <a:r>
                <a:rPr lang="en-US" altLang="zh-CN" dirty="0"/>
                <a:t>0.00</a:t>
              </a:r>
              <a:r>
                <a:rPr lang="en-US" altLang="zh-CN" dirty="0">
                  <a:latin typeface="宋体" panose="02010600030101010101" pitchFamily="2" charset="-122"/>
                </a:rPr>
                <a:t>……</a:t>
              </a:r>
              <a:r>
                <a:rPr lang="en-US" altLang="zh-CN" dirty="0"/>
                <a:t>1</a:t>
              </a:r>
              <a:r>
                <a:rPr lang="zh-CN" altLang="en-US" dirty="0" smtClean="0"/>
                <a:t>。</a:t>
              </a:r>
              <a:r>
                <a:rPr lang="zh-CN" altLang="en-US" dirty="0">
                  <a:latin typeface="Arial" panose="020B0604020202020204" pitchFamily="34" charset="0"/>
                </a:rPr>
                <a:t>   </a:t>
              </a:r>
              <a:endParaRPr lang="zh-CN" altLang="en-US" dirty="0"/>
            </a:p>
          </p:txBody>
        </p:sp>
        <p:sp>
          <p:nvSpPr>
            <p:cNvPr id="40967" name="Line 4"/>
            <p:cNvSpPr>
              <a:spLocks noChangeShapeType="1"/>
            </p:cNvSpPr>
            <p:nvPr/>
          </p:nvSpPr>
          <p:spPr bwMode="auto">
            <a:xfrm>
              <a:off x="3414" y="2568"/>
              <a:ext cx="17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68" name="Line 5"/>
            <p:cNvSpPr>
              <a:spLocks noChangeShapeType="1"/>
            </p:cNvSpPr>
            <p:nvPr/>
          </p:nvSpPr>
          <p:spPr bwMode="auto">
            <a:xfrm>
              <a:off x="3633" y="2568"/>
              <a:ext cx="17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69" name="Line 6"/>
            <p:cNvSpPr>
              <a:spLocks noChangeShapeType="1"/>
            </p:cNvSpPr>
            <p:nvPr/>
          </p:nvSpPr>
          <p:spPr bwMode="auto">
            <a:xfrm>
              <a:off x="4157" y="2568"/>
              <a:ext cx="1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0" name="Line 7"/>
            <p:cNvSpPr>
              <a:spLocks noChangeShapeType="1"/>
            </p:cNvSpPr>
            <p:nvPr/>
          </p:nvSpPr>
          <p:spPr bwMode="auto">
            <a:xfrm>
              <a:off x="3797" y="3385"/>
              <a:ext cx="17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1" name="Line 8"/>
            <p:cNvSpPr>
              <a:spLocks noChangeShapeType="1"/>
            </p:cNvSpPr>
            <p:nvPr/>
          </p:nvSpPr>
          <p:spPr bwMode="auto">
            <a:xfrm>
              <a:off x="4016" y="3391"/>
              <a:ext cx="17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2" name="Line 9"/>
            <p:cNvSpPr>
              <a:spLocks noChangeShapeType="1"/>
            </p:cNvSpPr>
            <p:nvPr/>
          </p:nvSpPr>
          <p:spPr bwMode="auto">
            <a:xfrm>
              <a:off x="4567" y="3391"/>
              <a:ext cx="17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05488"/>
                                        </p:tgtEl>
                                        <p:attrNameLst>
                                          <p:attrName>style.visibility</p:attrName>
                                        </p:attrNameLst>
                                      </p:cBhvr>
                                      <p:to>
                                        <p:strVal val="visible"/>
                                      </p:to>
                                    </p:set>
                                    <p:anim to="" calcmode="lin" valueType="num">
                                      <p:cBhvr>
                                        <p:cTn id="7" dur="1" fill="hold"/>
                                        <p:tgtEl>
                                          <p:spTgt spid="10548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5CC5E261-A0DE-4D72-B78D-52B789E73923}"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42</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41987" name="Rectangle 2"/>
          <p:cNvSpPr>
            <a:spLocks noGrp="1" noChangeArrowheads="1"/>
          </p:cNvSpPr>
          <p:nvPr>
            <p:ph type="title"/>
          </p:nvPr>
        </p:nvSpPr>
        <p:spPr/>
        <p:txBody>
          <a:bodyPr/>
          <a:lstStyle/>
          <a:p>
            <a:pPr eaLnBrk="1" hangingPunct="1"/>
            <a:r>
              <a:rPr lang="zh-CN" altLang="en-US" smtClean="0"/>
              <a:t>二、补码表示法</a:t>
            </a:r>
          </a:p>
        </p:txBody>
      </p:sp>
      <p:sp>
        <p:nvSpPr>
          <p:cNvPr id="41988" name="Rectangle 3"/>
          <p:cNvSpPr>
            <a:spLocks noGrp="1" noChangeArrowheads="1"/>
          </p:cNvSpPr>
          <p:nvPr>
            <p:ph type="body" idx="1"/>
          </p:nvPr>
        </p:nvSpPr>
        <p:spPr>
          <a:xfrm>
            <a:off x="596900" y="1125538"/>
            <a:ext cx="7431088" cy="4264025"/>
          </a:xfrm>
        </p:spPr>
        <p:txBody>
          <a:bodyPr/>
          <a:lstStyle/>
          <a:p>
            <a:pPr eaLnBrk="1" hangingPunct="1">
              <a:lnSpc>
                <a:spcPct val="120000"/>
              </a:lnSpc>
            </a:pPr>
            <a:r>
              <a:rPr lang="zh-CN" altLang="en-US" sz="2400" smtClean="0"/>
              <a:t>例</a:t>
            </a:r>
            <a:r>
              <a:rPr lang="en-US" altLang="zh-CN" sz="2400" smtClean="0"/>
              <a:t>1</a:t>
            </a:r>
            <a:r>
              <a:rPr lang="zh-CN" altLang="en-US" sz="2400" smtClean="0"/>
              <a:t>：</a:t>
            </a:r>
            <a:r>
              <a:rPr lang="en-US" altLang="zh-CN" sz="2400" smtClean="0"/>
              <a:t>X=1011</a:t>
            </a:r>
            <a:r>
              <a:rPr lang="zh-CN" altLang="en-US" sz="2400" smtClean="0"/>
              <a:t>，</a:t>
            </a:r>
            <a:r>
              <a:rPr lang="en-US" altLang="zh-CN" sz="2400" smtClean="0"/>
              <a:t>Y</a:t>
            </a:r>
            <a:r>
              <a:rPr lang="zh-CN" altLang="en-US" sz="2400" smtClean="0"/>
              <a:t>＝－</a:t>
            </a:r>
            <a:r>
              <a:rPr lang="en-US" altLang="zh-CN" sz="2400" smtClean="0"/>
              <a:t>1011</a:t>
            </a:r>
            <a:r>
              <a:rPr lang="zh-CN" altLang="en-US" sz="2400" smtClean="0"/>
              <a:t>，则：</a:t>
            </a:r>
          </a:p>
          <a:p>
            <a:pPr eaLnBrk="1" hangingPunct="1">
              <a:lnSpc>
                <a:spcPct val="120000"/>
              </a:lnSpc>
              <a:buFont typeface="Wingdings" panose="05000000000000000000" pitchFamily="2" charset="2"/>
              <a:buNone/>
            </a:pPr>
            <a:r>
              <a:rPr lang="zh-CN" altLang="en-US" sz="2400" smtClean="0"/>
              <a:t>	</a:t>
            </a:r>
            <a:r>
              <a:rPr lang="en-US" altLang="zh-CN" sz="2400" smtClean="0"/>
              <a:t>[X]</a:t>
            </a:r>
            <a:r>
              <a:rPr lang="zh-CN" altLang="en-US" sz="2400" baseline="-25000" smtClean="0"/>
              <a:t>补</a:t>
            </a:r>
            <a:r>
              <a:rPr lang="zh-CN" altLang="en-US" sz="2400" smtClean="0"/>
              <a:t>＝</a:t>
            </a:r>
            <a:r>
              <a:rPr lang="zh-CN" altLang="en-US" sz="2400" u="sng" smtClean="0"/>
              <a:t>               </a:t>
            </a:r>
            <a:r>
              <a:rPr lang="zh-CN" altLang="en-US" sz="2400" smtClean="0"/>
              <a:t>；</a:t>
            </a:r>
            <a:r>
              <a:rPr lang="en-US" altLang="zh-CN" sz="2400" smtClean="0"/>
              <a:t>[Y]</a:t>
            </a:r>
            <a:r>
              <a:rPr lang="zh-CN" altLang="en-US" sz="2400" baseline="-25000" smtClean="0"/>
              <a:t>补</a:t>
            </a:r>
            <a:r>
              <a:rPr lang="zh-CN" altLang="en-US" sz="2400" smtClean="0"/>
              <a:t>＝</a:t>
            </a:r>
            <a:r>
              <a:rPr lang="zh-CN" altLang="en-US" sz="2400" u="sng" smtClean="0"/>
              <a:t>           </a:t>
            </a:r>
            <a:r>
              <a:rPr lang="zh-CN" altLang="en-US" sz="2400" smtClean="0"/>
              <a:t>；</a:t>
            </a:r>
          </a:p>
          <a:p>
            <a:pPr eaLnBrk="1" hangingPunct="1">
              <a:lnSpc>
                <a:spcPct val="120000"/>
              </a:lnSpc>
            </a:pPr>
            <a:r>
              <a:rPr lang="zh-CN" altLang="en-US" sz="2400" smtClean="0"/>
              <a:t>例</a:t>
            </a:r>
            <a:r>
              <a:rPr lang="en-US" altLang="zh-CN" sz="2400" smtClean="0"/>
              <a:t>2</a:t>
            </a:r>
            <a:r>
              <a:rPr lang="zh-CN" altLang="en-US" sz="2400" smtClean="0"/>
              <a:t>：</a:t>
            </a:r>
            <a:r>
              <a:rPr lang="en-US" altLang="zh-CN" sz="2400" smtClean="0"/>
              <a:t>X=0.1101</a:t>
            </a:r>
            <a:r>
              <a:rPr lang="zh-CN" altLang="en-US" sz="2400" smtClean="0"/>
              <a:t>，</a:t>
            </a:r>
            <a:r>
              <a:rPr lang="en-US" altLang="zh-CN" sz="2400" smtClean="0"/>
              <a:t>Y</a:t>
            </a:r>
            <a:r>
              <a:rPr lang="zh-CN" altLang="en-US" sz="2400" smtClean="0"/>
              <a:t>＝</a:t>
            </a:r>
            <a:r>
              <a:rPr lang="en-US" altLang="zh-CN" sz="2400" smtClean="0"/>
              <a:t>- 0.1101</a:t>
            </a:r>
            <a:r>
              <a:rPr lang="zh-CN" altLang="en-US" sz="2400" smtClean="0"/>
              <a:t>，则：</a:t>
            </a:r>
          </a:p>
          <a:p>
            <a:pPr eaLnBrk="1" hangingPunct="1">
              <a:lnSpc>
                <a:spcPct val="120000"/>
              </a:lnSpc>
              <a:buFont typeface="Wingdings" panose="05000000000000000000" pitchFamily="2" charset="2"/>
              <a:buNone/>
            </a:pPr>
            <a:r>
              <a:rPr lang="zh-CN" altLang="en-US" sz="2400" smtClean="0"/>
              <a:t>	</a:t>
            </a:r>
            <a:r>
              <a:rPr lang="en-US" altLang="zh-CN" sz="2400" smtClean="0"/>
              <a:t>[X]</a:t>
            </a:r>
            <a:r>
              <a:rPr lang="zh-CN" altLang="en-US" sz="2400" baseline="-25000" smtClean="0"/>
              <a:t>补</a:t>
            </a:r>
            <a:r>
              <a:rPr lang="zh-CN" altLang="en-US" sz="2400" smtClean="0"/>
              <a:t>＝</a:t>
            </a:r>
            <a:r>
              <a:rPr lang="zh-CN" altLang="en-US" sz="2400" u="sng" smtClean="0"/>
              <a:t>               </a:t>
            </a:r>
            <a:r>
              <a:rPr lang="zh-CN" altLang="en-US" sz="2400" smtClean="0"/>
              <a:t>；</a:t>
            </a:r>
            <a:r>
              <a:rPr lang="en-US" altLang="zh-CN" sz="2400" smtClean="0"/>
              <a:t>[Y]</a:t>
            </a:r>
            <a:r>
              <a:rPr lang="zh-CN" altLang="en-US" sz="2400" baseline="-25000" smtClean="0"/>
              <a:t>补</a:t>
            </a:r>
            <a:r>
              <a:rPr lang="zh-CN" altLang="en-US" sz="2400" smtClean="0"/>
              <a:t>＝</a:t>
            </a:r>
            <a:r>
              <a:rPr lang="zh-CN" altLang="en-US" sz="2400" u="sng" smtClean="0"/>
              <a:t>           </a:t>
            </a:r>
            <a:r>
              <a:rPr lang="zh-CN" altLang="en-US" sz="2400" smtClean="0"/>
              <a:t>；</a:t>
            </a:r>
          </a:p>
          <a:p>
            <a:pPr eaLnBrk="1" hangingPunct="1">
              <a:lnSpc>
                <a:spcPct val="120000"/>
              </a:lnSpc>
            </a:pPr>
            <a:r>
              <a:rPr lang="zh-CN" altLang="en-US" sz="2400" smtClean="0"/>
              <a:t>例</a:t>
            </a:r>
            <a:r>
              <a:rPr lang="en-US" altLang="zh-CN" sz="2400" smtClean="0"/>
              <a:t>3</a:t>
            </a:r>
            <a:r>
              <a:rPr lang="zh-CN" altLang="en-US" sz="2400" smtClean="0"/>
              <a:t>： </a:t>
            </a:r>
            <a:r>
              <a:rPr lang="en-US" altLang="zh-CN" sz="2400" smtClean="0"/>
              <a:t>X=1011</a:t>
            </a:r>
            <a:r>
              <a:rPr lang="zh-CN" altLang="en-US" sz="2400" smtClean="0"/>
              <a:t>， </a:t>
            </a:r>
            <a:r>
              <a:rPr lang="en-US" altLang="zh-CN" sz="2400" smtClean="0"/>
              <a:t>Y</a:t>
            </a:r>
            <a:r>
              <a:rPr lang="zh-CN" altLang="en-US" sz="2400" smtClean="0"/>
              <a:t>＝</a:t>
            </a:r>
            <a:r>
              <a:rPr lang="en-US" altLang="zh-CN" sz="2400" smtClean="0"/>
              <a:t>- 0.1101</a:t>
            </a:r>
            <a:r>
              <a:rPr lang="zh-CN" altLang="en-US" sz="2400" smtClean="0"/>
              <a:t>，求</a:t>
            </a:r>
            <a:r>
              <a:rPr lang="en-US" altLang="zh-CN" sz="2400" smtClean="0"/>
              <a:t>X</a:t>
            </a:r>
            <a:r>
              <a:rPr lang="zh-CN" altLang="en-US" sz="2400" smtClean="0"/>
              <a:t>和</a:t>
            </a:r>
            <a:r>
              <a:rPr lang="en-US" altLang="zh-CN" sz="2400" smtClean="0"/>
              <a:t>Y</a:t>
            </a:r>
            <a:r>
              <a:rPr lang="zh-CN" altLang="en-US" sz="2400" smtClean="0"/>
              <a:t>的</a:t>
            </a:r>
            <a:r>
              <a:rPr lang="en-US" altLang="zh-CN" sz="2400" smtClean="0"/>
              <a:t>8</a:t>
            </a:r>
            <a:r>
              <a:rPr lang="zh-CN" altLang="en-US" sz="2400" smtClean="0"/>
              <a:t>位补码机器数。</a:t>
            </a:r>
          </a:p>
          <a:p>
            <a:pPr eaLnBrk="1" hangingPunct="1">
              <a:lnSpc>
                <a:spcPct val="120000"/>
              </a:lnSpc>
              <a:buFont typeface="Wingdings" panose="05000000000000000000" pitchFamily="2" charset="2"/>
              <a:buNone/>
            </a:pPr>
            <a:r>
              <a:rPr lang="zh-CN" altLang="en-US" sz="2400" smtClean="0"/>
              <a:t>	</a:t>
            </a:r>
            <a:r>
              <a:rPr lang="en-US" altLang="zh-CN" sz="2400" smtClean="0"/>
              <a:t>[X]</a:t>
            </a:r>
            <a:r>
              <a:rPr lang="zh-CN" altLang="en-US" sz="2400" baseline="-25000" smtClean="0"/>
              <a:t>补</a:t>
            </a:r>
            <a:r>
              <a:rPr lang="zh-CN" altLang="en-US" sz="2400" smtClean="0"/>
              <a:t>＝</a:t>
            </a:r>
            <a:r>
              <a:rPr lang="zh-CN" altLang="en-US" sz="2400" u="sng" smtClean="0"/>
              <a:t>               </a:t>
            </a:r>
            <a:r>
              <a:rPr lang="zh-CN" altLang="en-US" sz="2400" smtClean="0"/>
              <a:t>；</a:t>
            </a:r>
            <a:r>
              <a:rPr lang="en-US" altLang="zh-CN" sz="2400" smtClean="0"/>
              <a:t>[Y]</a:t>
            </a:r>
            <a:r>
              <a:rPr lang="zh-CN" altLang="en-US" sz="2400" baseline="-25000" smtClean="0"/>
              <a:t>补</a:t>
            </a:r>
            <a:r>
              <a:rPr lang="zh-CN" altLang="en-US" sz="2400" smtClean="0"/>
              <a:t>＝</a:t>
            </a:r>
            <a:r>
              <a:rPr lang="zh-CN" altLang="en-US" sz="2400" u="sng" smtClean="0"/>
              <a:t>             </a:t>
            </a:r>
            <a:r>
              <a:rPr lang="zh-CN" altLang="en-US" sz="2400" smtClean="0"/>
              <a:t>；</a:t>
            </a:r>
          </a:p>
          <a:p>
            <a:pPr eaLnBrk="1" hangingPunct="1">
              <a:lnSpc>
                <a:spcPct val="120000"/>
              </a:lnSpc>
            </a:pPr>
            <a:r>
              <a:rPr lang="zh-CN" altLang="en-US" sz="2400" smtClean="0"/>
              <a:t>例</a:t>
            </a:r>
            <a:r>
              <a:rPr lang="en-US" altLang="zh-CN" sz="2400" smtClean="0"/>
              <a:t>4</a:t>
            </a:r>
            <a:r>
              <a:rPr lang="zh-CN" altLang="en-US" sz="2400" smtClean="0"/>
              <a:t>：</a:t>
            </a:r>
            <a:r>
              <a:rPr lang="en-US" altLang="zh-CN" sz="2400" smtClean="0"/>
              <a:t>[0]</a:t>
            </a:r>
            <a:r>
              <a:rPr lang="zh-CN" altLang="en-US" sz="2400" baseline="-25000" smtClean="0"/>
              <a:t>补</a:t>
            </a:r>
            <a:r>
              <a:rPr lang="zh-CN" altLang="en-US" sz="2400" smtClean="0"/>
              <a:t>＝？</a:t>
            </a:r>
          </a:p>
        </p:txBody>
      </p:sp>
      <p:sp>
        <p:nvSpPr>
          <p:cNvPr id="106500" name="Rectangle 4"/>
          <p:cNvSpPr>
            <a:spLocks noChangeArrowheads="1"/>
          </p:cNvSpPr>
          <p:nvPr/>
        </p:nvSpPr>
        <p:spPr bwMode="auto">
          <a:xfrm>
            <a:off x="2413000" y="1662113"/>
            <a:ext cx="16557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1" lang="en-US" altLang="zh-CN" sz="2800">
                <a:solidFill>
                  <a:srgbClr val="FF3399"/>
                </a:solidFill>
                <a:effectLst>
                  <a:outerShdw blurRad="38100" dist="38100" dir="2700000" algn="tl">
                    <a:srgbClr val="C0C0C0"/>
                  </a:outerShdw>
                </a:effectLst>
                <a:latin typeface="黑体" pitchFamily="2" charset="-122"/>
                <a:ea typeface="黑体" pitchFamily="2" charset="-122"/>
              </a:rPr>
              <a:t>0,1011</a:t>
            </a:r>
          </a:p>
        </p:txBody>
      </p:sp>
      <p:sp>
        <p:nvSpPr>
          <p:cNvPr id="106501" name="Rectangle 5"/>
          <p:cNvSpPr>
            <a:spLocks noChangeArrowheads="1"/>
          </p:cNvSpPr>
          <p:nvPr/>
        </p:nvSpPr>
        <p:spPr bwMode="auto">
          <a:xfrm>
            <a:off x="5653088" y="1668463"/>
            <a:ext cx="16557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1" lang="en-US" altLang="zh-CN" sz="2800">
                <a:solidFill>
                  <a:srgbClr val="FF3399"/>
                </a:solidFill>
                <a:effectLst>
                  <a:outerShdw blurRad="38100" dist="38100" dir="2700000" algn="tl">
                    <a:srgbClr val="C0C0C0"/>
                  </a:outerShdw>
                </a:effectLst>
                <a:latin typeface="黑体" pitchFamily="2" charset="-122"/>
                <a:ea typeface="黑体" pitchFamily="2" charset="-122"/>
              </a:rPr>
              <a:t>1,0101</a:t>
            </a:r>
          </a:p>
        </p:txBody>
      </p:sp>
      <p:sp>
        <p:nvSpPr>
          <p:cNvPr id="106502" name="Rectangle 6"/>
          <p:cNvSpPr>
            <a:spLocks noChangeArrowheads="1"/>
          </p:cNvSpPr>
          <p:nvPr/>
        </p:nvSpPr>
        <p:spPr bwMode="auto">
          <a:xfrm>
            <a:off x="2411413" y="2676525"/>
            <a:ext cx="16557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1" lang="en-US" altLang="zh-CN" sz="2800">
                <a:solidFill>
                  <a:srgbClr val="FF3399"/>
                </a:solidFill>
                <a:effectLst>
                  <a:outerShdw blurRad="38100" dist="38100" dir="2700000" algn="tl">
                    <a:srgbClr val="C0C0C0"/>
                  </a:outerShdw>
                </a:effectLst>
                <a:latin typeface="黑体" pitchFamily="2" charset="-122"/>
                <a:ea typeface="黑体" pitchFamily="2" charset="-122"/>
              </a:rPr>
              <a:t>0.1101</a:t>
            </a:r>
          </a:p>
        </p:txBody>
      </p:sp>
      <p:sp>
        <p:nvSpPr>
          <p:cNvPr id="106503" name="Rectangle 7"/>
          <p:cNvSpPr>
            <a:spLocks noChangeArrowheads="1"/>
          </p:cNvSpPr>
          <p:nvPr/>
        </p:nvSpPr>
        <p:spPr bwMode="auto">
          <a:xfrm>
            <a:off x="5653088" y="2676525"/>
            <a:ext cx="16557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1" lang="en-US" altLang="zh-CN" sz="2800">
                <a:solidFill>
                  <a:srgbClr val="FF3399"/>
                </a:solidFill>
                <a:effectLst>
                  <a:outerShdw blurRad="38100" dist="38100" dir="2700000" algn="tl">
                    <a:srgbClr val="C0C0C0"/>
                  </a:outerShdw>
                </a:effectLst>
                <a:latin typeface="黑体" pitchFamily="2" charset="-122"/>
                <a:ea typeface="黑体" pitchFamily="2" charset="-122"/>
              </a:rPr>
              <a:t>1.0011</a:t>
            </a:r>
          </a:p>
        </p:txBody>
      </p:sp>
      <p:sp>
        <p:nvSpPr>
          <p:cNvPr id="106506" name="Rectangle 10"/>
          <p:cNvSpPr>
            <a:spLocks noChangeArrowheads="1"/>
          </p:cNvSpPr>
          <p:nvPr/>
        </p:nvSpPr>
        <p:spPr bwMode="auto">
          <a:xfrm>
            <a:off x="2124075" y="4130675"/>
            <a:ext cx="1800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1" lang="en-US" altLang="zh-CN" sz="2800">
                <a:solidFill>
                  <a:srgbClr val="FF3399"/>
                </a:solidFill>
                <a:effectLst>
                  <a:outerShdw blurRad="38100" dist="38100" dir="2700000" algn="tl">
                    <a:srgbClr val="C0C0C0"/>
                  </a:outerShdw>
                </a:effectLst>
                <a:latin typeface="黑体" pitchFamily="2" charset="-122"/>
                <a:ea typeface="黑体" pitchFamily="2" charset="-122"/>
              </a:rPr>
              <a:t>0,0001011</a:t>
            </a:r>
          </a:p>
        </p:txBody>
      </p:sp>
      <p:sp>
        <p:nvSpPr>
          <p:cNvPr id="106507" name="Rectangle 11"/>
          <p:cNvSpPr>
            <a:spLocks noChangeArrowheads="1"/>
          </p:cNvSpPr>
          <p:nvPr/>
        </p:nvSpPr>
        <p:spPr bwMode="auto">
          <a:xfrm>
            <a:off x="5580063" y="4133850"/>
            <a:ext cx="2232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1" lang="en-US" altLang="zh-CN" sz="2800">
                <a:solidFill>
                  <a:srgbClr val="FF3399"/>
                </a:solidFill>
                <a:effectLst>
                  <a:outerShdw blurRad="38100" dist="38100" dir="2700000" algn="tl">
                    <a:srgbClr val="C0C0C0"/>
                  </a:outerShdw>
                </a:effectLst>
                <a:latin typeface="黑体" pitchFamily="2" charset="-122"/>
                <a:ea typeface="黑体" pitchFamily="2" charset="-122"/>
              </a:rPr>
              <a:t>1. 0011000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6500"/>
                                        </p:tgtEl>
                                        <p:attrNameLst>
                                          <p:attrName>style.visibility</p:attrName>
                                        </p:attrNameLst>
                                      </p:cBhvr>
                                      <p:to>
                                        <p:strVal val="visible"/>
                                      </p:to>
                                    </p:set>
                                    <p:animEffect transition="in" filter="blinds(horizontal)">
                                      <p:cBhvr>
                                        <p:cTn id="7" dur="500"/>
                                        <p:tgtEl>
                                          <p:spTgt spid="1065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6501"/>
                                        </p:tgtEl>
                                        <p:attrNameLst>
                                          <p:attrName>style.visibility</p:attrName>
                                        </p:attrNameLst>
                                      </p:cBhvr>
                                      <p:to>
                                        <p:strVal val="visible"/>
                                      </p:to>
                                    </p:set>
                                    <p:animEffect transition="in" filter="blinds(horizontal)">
                                      <p:cBhvr>
                                        <p:cTn id="12" dur="500"/>
                                        <p:tgtEl>
                                          <p:spTgt spid="1065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6502"/>
                                        </p:tgtEl>
                                        <p:attrNameLst>
                                          <p:attrName>style.visibility</p:attrName>
                                        </p:attrNameLst>
                                      </p:cBhvr>
                                      <p:to>
                                        <p:strVal val="visible"/>
                                      </p:to>
                                    </p:set>
                                    <p:animEffect transition="in" filter="blinds(horizontal)">
                                      <p:cBhvr>
                                        <p:cTn id="17" dur="500"/>
                                        <p:tgtEl>
                                          <p:spTgt spid="1065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6503"/>
                                        </p:tgtEl>
                                        <p:attrNameLst>
                                          <p:attrName>style.visibility</p:attrName>
                                        </p:attrNameLst>
                                      </p:cBhvr>
                                      <p:to>
                                        <p:strVal val="visible"/>
                                      </p:to>
                                    </p:set>
                                    <p:animEffect transition="in" filter="blinds(horizontal)">
                                      <p:cBhvr>
                                        <p:cTn id="22" dur="500"/>
                                        <p:tgtEl>
                                          <p:spTgt spid="1065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6506"/>
                                        </p:tgtEl>
                                        <p:attrNameLst>
                                          <p:attrName>style.visibility</p:attrName>
                                        </p:attrNameLst>
                                      </p:cBhvr>
                                      <p:to>
                                        <p:strVal val="visible"/>
                                      </p:to>
                                    </p:set>
                                    <p:animEffect transition="in" filter="blinds(horizontal)">
                                      <p:cBhvr>
                                        <p:cTn id="27" dur="500"/>
                                        <p:tgtEl>
                                          <p:spTgt spid="10650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6507"/>
                                        </p:tgtEl>
                                        <p:attrNameLst>
                                          <p:attrName>style.visibility</p:attrName>
                                        </p:attrNameLst>
                                      </p:cBhvr>
                                      <p:to>
                                        <p:strVal val="visible"/>
                                      </p:to>
                                    </p:set>
                                    <p:animEffect transition="in" filter="blinds(horizontal)">
                                      <p:cBhvr>
                                        <p:cTn id="32" dur="500"/>
                                        <p:tgtEl>
                                          <p:spTgt spid="106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p:bldP spid="106501" grpId="0"/>
      <p:bldP spid="106502" grpId="0"/>
      <p:bldP spid="106503" grpId="0"/>
      <p:bldP spid="106506" grpId="0"/>
      <p:bldP spid="10650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54B1D9FA-45F1-4025-B5D7-A5E6AF7B1591}"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43</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43011" name="Rectangle 2"/>
          <p:cNvSpPr>
            <a:spLocks noGrp="1" noChangeArrowheads="1"/>
          </p:cNvSpPr>
          <p:nvPr>
            <p:ph type="title"/>
          </p:nvPr>
        </p:nvSpPr>
        <p:spPr/>
        <p:txBody>
          <a:bodyPr/>
          <a:lstStyle/>
          <a:p>
            <a:pPr eaLnBrk="1" hangingPunct="1"/>
            <a:r>
              <a:rPr lang="zh-CN" altLang="en-US" smtClean="0"/>
              <a:t>二、补码表示法</a:t>
            </a:r>
          </a:p>
        </p:txBody>
      </p:sp>
      <p:sp>
        <p:nvSpPr>
          <p:cNvPr id="43012" name="Rectangle 3"/>
          <p:cNvSpPr>
            <a:spLocks noGrp="1" noChangeArrowheads="1"/>
          </p:cNvSpPr>
          <p:nvPr>
            <p:ph type="body" idx="1"/>
          </p:nvPr>
        </p:nvSpPr>
        <p:spPr>
          <a:xfrm>
            <a:off x="596900" y="1179513"/>
            <a:ext cx="7138988" cy="4194175"/>
          </a:xfrm>
        </p:spPr>
        <p:txBody>
          <a:bodyPr/>
          <a:lstStyle/>
          <a:p>
            <a:pPr eaLnBrk="1" hangingPunct="1">
              <a:lnSpc>
                <a:spcPct val="120000"/>
              </a:lnSpc>
            </a:pPr>
            <a:r>
              <a:rPr lang="en-US" altLang="zh-CN" sz="2400" smtClean="0">
                <a:solidFill>
                  <a:srgbClr val="CC0000"/>
                </a:solidFill>
              </a:rPr>
              <a:t>2</a:t>
            </a:r>
            <a:r>
              <a:rPr lang="zh-CN" altLang="en-US" sz="2400" smtClean="0">
                <a:solidFill>
                  <a:srgbClr val="CC0000"/>
                </a:solidFill>
              </a:rPr>
              <a:t>、 </a:t>
            </a:r>
            <a:r>
              <a:rPr lang="en-US" altLang="zh-CN" sz="2400" smtClean="0">
                <a:solidFill>
                  <a:srgbClr val="CC0000"/>
                </a:solidFill>
              </a:rPr>
              <a:t>0</a:t>
            </a:r>
            <a:r>
              <a:rPr lang="zh-CN" altLang="en-US" sz="2400" smtClean="0">
                <a:solidFill>
                  <a:srgbClr val="CC0000"/>
                </a:solidFill>
              </a:rPr>
              <a:t>的表示：</a:t>
            </a:r>
            <a:r>
              <a:rPr lang="en-US" altLang="zh-CN" sz="2400" smtClean="0">
                <a:solidFill>
                  <a:srgbClr val="006600"/>
                </a:solidFill>
              </a:rPr>
              <a:t>0 </a:t>
            </a:r>
            <a:r>
              <a:rPr lang="zh-CN" altLang="en-US" sz="2400" smtClean="0">
                <a:solidFill>
                  <a:srgbClr val="006600"/>
                </a:solidFill>
              </a:rPr>
              <a:t>的补码表示形式是唯一的</a:t>
            </a:r>
            <a:r>
              <a:rPr lang="zh-CN" altLang="en-US" sz="2400" smtClean="0"/>
              <a:t>，即分别按照正数和负数表示均一致，为全零。</a:t>
            </a:r>
          </a:p>
          <a:p>
            <a:pPr lvl="1" eaLnBrk="1" hangingPunct="1">
              <a:lnSpc>
                <a:spcPct val="120000"/>
              </a:lnSpc>
            </a:pPr>
            <a:r>
              <a:rPr lang="en-US" altLang="zh-CN" smtClean="0"/>
              <a:t>[+0]</a:t>
            </a:r>
            <a:r>
              <a:rPr lang="zh-CN" altLang="en-US" baseline="-25000" smtClean="0"/>
              <a:t>补</a:t>
            </a:r>
            <a:r>
              <a:rPr lang="zh-CN" altLang="en-US" smtClean="0"/>
              <a:t>＝ </a:t>
            </a:r>
            <a:r>
              <a:rPr lang="en-US" altLang="zh-CN" smtClean="0">
                <a:solidFill>
                  <a:srgbClr val="008000"/>
                </a:solidFill>
              </a:rPr>
              <a:t>00</a:t>
            </a:r>
            <a:r>
              <a:rPr lang="en-US" altLang="zh-CN" smtClean="0">
                <a:solidFill>
                  <a:srgbClr val="008000"/>
                </a:solidFill>
                <a:latin typeface="Arial" panose="020B0604020202020204" pitchFamily="34" charset="0"/>
              </a:rPr>
              <a:t>…</a:t>
            </a:r>
            <a:r>
              <a:rPr lang="en-US" altLang="zh-CN" smtClean="0">
                <a:solidFill>
                  <a:srgbClr val="008000"/>
                </a:solidFill>
              </a:rPr>
              <a:t>0    </a:t>
            </a:r>
            <a:r>
              <a:rPr lang="en-US" altLang="zh-CN" smtClean="0"/>
              <a:t>[-0]</a:t>
            </a:r>
            <a:r>
              <a:rPr lang="zh-CN" altLang="en-US" baseline="-25000" smtClean="0"/>
              <a:t>补</a:t>
            </a:r>
            <a:r>
              <a:rPr lang="zh-CN" altLang="en-US" smtClean="0"/>
              <a:t>＝ </a:t>
            </a:r>
            <a:r>
              <a:rPr lang="en-US" altLang="zh-CN" smtClean="0">
                <a:solidFill>
                  <a:srgbClr val="008000"/>
                </a:solidFill>
              </a:rPr>
              <a:t>00</a:t>
            </a:r>
            <a:r>
              <a:rPr lang="en-US" altLang="zh-CN" smtClean="0">
                <a:solidFill>
                  <a:srgbClr val="008000"/>
                </a:solidFill>
                <a:latin typeface="Arial" panose="020B0604020202020204" pitchFamily="34" charset="0"/>
              </a:rPr>
              <a:t>…</a:t>
            </a:r>
            <a:r>
              <a:rPr lang="en-US" altLang="zh-CN" smtClean="0">
                <a:solidFill>
                  <a:srgbClr val="008000"/>
                </a:solidFill>
              </a:rPr>
              <a:t>0</a:t>
            </a:r>
            <a:endParaRPr lang="en-US" altLang="zh-CN" smtClean="0">
              <a:solidFill>
                <a:schemeClr val="hlink"/>
              </a:solidFill>
            </a:endParaRPr>
          </a:p>
          <a:p>
            <a:pPr eaLnBrk="1" hangingPunct="1">
              <a:lnSpc>
                <a:spcPct val="120000"/>
              </a:lnSpc>
            </a:pPr>
            <a:r>
              <a:rPr lang="en-US" altLang="zh-CN" sz="2400" smtClean="0">
                <a:solidFill>
                  <a:srgbClr val="CC0000"/>
                </a:solidFill>
              </a:rPr>
              <a:t>3</a:t>
            </a:r>
            <a:r>
              <a:rPr lang="zh-CN" altLang="en-US" sz="2400" smtClean="0">
                <a:solidFill>
                  <a:srgbClr val="CC0000"/>
                </a:solidFill>
              </a:rPr>
              <a:t>、表示范围：</a:t>
            </a:r>
            <a:r>
              <a:rPr lang="zh-CN" altLang="en-US" sz="2400" smtClean="0"/>
              <a:t>对于</a:t>
            </a:r>
            <a:r>
              <a:rPr lang="en-US" altLang="zh-CN" sz="2400" smtClean="0">
                <a:solidFill>
                  <a:srgbClr val="006600"/>
                </a:solidFill>
              </a:rPr>
              <a:t>n</a:t>
            </a:r>
            <a:r>
              <a:rPr lang="zh-CN" altLang="en-US" sz="2400" smtClean="0">
                <a:solidFill>
                  <a:srgbClr val="006600"/>
                </a:solidFill>
              </a:rPr>
              <a:t>＋</a:t>
            </a:r>
            <a:r>
              <a:rPr lang="en-US" altLang="zh-CN" sz="2400" smtClean="0">
                <a:solidFill>
                  <a:srgbClr val="006600"/>
                </a:solidFill>
              </a:rPr>
              <a:t>1</a:t>
            </a:r>
            <a:r>
              <a:rPr lang="zh-CN" altLang="en-US" sz="2400" smtClean="0"/>
              <a:t>位补码机器数</a:t>
            </a:r>
            <a:r>
              <a:rPr lang="en-US" altLang="zh-CN" sz="2400" smtClean="0"/>
              <a:t>X</a:t>
            </a:r>
            <a:r>
              <a:rPr lang="zh-CN" altLang="en-US" sz="2400" smtClean="0"/>
              <a:t>，它所能表示的数据范围为：</a:t>
            </a:r>
          </a:p>
          <a:p>
            <a:pPr lvl="1" eaLnBrk="1" hangingPunct="1">
              <a:lnSpc>
                <a:spcPct val="120000"/>
              </a:lnSpc>
            </a:pPr>
            <a:r>
              <a:rPr lang="zh-CN" altLang="en-US" smtClean="0"/>
              <a:t>定点整数：－</a:t>
            </a:r>
            <a:r>
              <a:rPr lang="en-US" altLang="zh-CN" smtClean="0"/>
              <a:t>2</a:t>
            </a:r>
            <a:r>
              <a:rPr lang="en-US" altLang="zh-CN" baseline="30000" smtClean="0"/>
              <a:t>n</a:t>
            </a:r>
            <a:r>
              <a:rPr lang="en-US" altLang="zh-CN" smtClean="0"/>
              <a:t>≤X ≤ 2</a:t>
            </a:r>
            <a:r>
              <a:rPr lang="en-US" altLang="zh-CN" baseline="30000" smtClean="0"/>
              <a:t>n</a:t>
            </a:r>
            <a:r>
              <a:rPr lang="zh-CN" altLang="en-US" smtClean="0"/>
              <a:t>－</a:t>
            </a:r>
            <a:r>
              <a:rPr lang="en-US" altLang="zh-CN" smtClean="0"/>
              <a:t>1</a:t>
            </a:r>
          </a:p>
          <a:p>
            <a:pPr lvl="1" eaLnBrk="1" hangingPunct="1">
              <a:lnSpc>
                <a:spcPct val="120000"/>
              </a:lnSpc>
            </a:pPr>
            <a:r>
              <a:rPr lang="zh-CN" altLang="en-US" smtClean="0"/>
              <a:t>定点小数：－</a:t>
            </a:r>
            <a:r>
              <a:rPr lang="en-US" altLang="zh-CN" smtClean="0"/>
              <a:t>1≤X ≤ 1</a:t>
            </a:r>
            <a:r>
              <a:rPr lang="zh-CN" altLang="en-US" smtClean="0"/>
              <a:t>－</a:t>
            </a:r>
            <a:r>
              <a:rPr lang="en-US" altLang="zh-CN" smtClean="0"/>
              <a:t>2</a:t>
            </a:r>
            <a:r>
              <a:rPr lang="zh-CN" altLang="en-US" baseline="30000" smtClean="0"/>
              <a:t>－</a:t>
            </a:r>
            <a:r>
              <a:rPr lang="en-US" altLang="zh-CN" baseline="30000" smtClean="0"/>
              <a:t>n</a:t>
            </a:r>
          </a:p>
          <a:p>
            <a:pPr eaLnBrk="1" hangingPunct="1">
              <a:lnSpc>
                <a:spcPct val="120000"/>
              </a:lnSpc>
            </a:pPr>
            <a:r>
              <a:rPr lang="zh-CN" altLang="en-US" sz="2400" smtClean="0">
                <a:solidFill>
                  <a:srgbClr val="CC0000"/>
                </a:solidFill>
              </a:rPr>
              <a:t>计算机中的整型数据（</a:t>
            </a:r>
            <a:r>
              <a:rPr lang="en-US" altLang="zh-CN" sz="2400" smtClean="0">
                <a:solidFill>
                  <a:srgbClr val="CC0000"/>
                </a:solidFill>
              </a:rPr>
              <a:t>int</a:t>
            </a:r>
            <a:r>
              <a:rPr lang="zh-CN" altLang="en-US" sz="2400" smtClean="0">
                <a:solidFill>
                  <a:srgbClr val="CC0000"/>
                </a:solidFill>
              </a:rPr>
              <a:t>）均用补码来表示。</a:t>
            </a:r>
          </a:p>
        </p:txBody>
      </p:sp>
      <p:sp>
        <p:nvSpPr>
          <p:cNvPr id="120843" name="AutoShape 11"/>
          <p:cNvSpPr>
            <a:spLocks noChangeArrowheads="1"/>
          </p:cNvSpPr>
          <p:nvPr/>
        </p:nvSpPr>
        <p:spPr bwMode="auto">
          <a:xfrm>
            <a:off x="6084888" y="3429000"/>
            <a:ext cx="2376487" cy="936625"/>
          </a:xfrm>
          <a:prstGeom prst="wedgeRoundRectCallout">
            <a:avLst>
              <a:gd name="adj1" fmla="val -137375"/>
              <a:gd name="adj2" fmla="val -95083"/>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kumimoji="1" lang="zh-CN" altLang="en-US" sz="2400">
                <a:solidFill>
                  <a:srgbClr val="000000"/>
                </a:solidFill>
              </a:rPr>
              <a:t>包括</a:t>
            </a:r>
            <a:r>
              <a:rPr kumimoji="1" lang="en-US" altLang="zh-CN" sz="2400">
                <a:solidFill>
                  <a:srgbClr val="000000"/>
                </a:solidFill>
              </a:rPr>
              <a:t>1</a:t>
            </a:r>
            <a:r>
              <a:rPr kumimoji="1" lang="zh-CN" altLang="en-US" sz="2400">
                <a:solidFill>
                  <a:srgbClr val="000000"/>
                </a:solidFill>
              </a:rPr>
              <a:t>位符号位，</a:t>
            </a:r>
            <a:r>
              <a:rPr kumimoji="1" lang="en-US" altLang="zh-CN" sz="2400">
                <a:solidFill>
                  <a:srgbClr val="000000"/>
                </a:solidFill>
              </a:rPr>
              <a:t>n</a:t>
            </a:r>
            <a:r>
              <a:rPr kumimoji="1" lang="zh-CN" altLang="en-US" sz="2400">
                <a:solidFill>
                  <a:srgbClr val="000000"/>
                </a:solidFill>
              </a:rPr>
              <a:t>位数值位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0843"/>
                                        </p:tgtEl>
                                        <p:attrNameLst>
                                          <p:attrName>style.visibility</p:attrName>
                                        </p:attrNameLst>
                                      </p:cBhvr>
                                      <p:to>
                                        <p:strVal val="visible"/>
                                      </p:to>
                                    </p:set>
                                    <p:animEffect transition="in" filter="blinds(horizontal)">
                                      <p:cBhvr>
                                        <p:cTn id="7" dur="500"/>
                                        <p:tgtEl>
                                          <p:spTgt spid="120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4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C12BCA50-C6BB-48D1-9633-3D89C1D1FDC2}"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44</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44035" name="Rectangle 2"/>
          <p:cNvSpPr>
            <a:spLocks noGrp="1" noChangeArrowheads="1"/>
          </p:cNvSpPr>
          <p:nvPr>
            <p:ph type="title"/>
          </p:nvPr>
        </p:nvSpPr>
        <p:spPr/>
        <p:txBody>
          <a:bodyPr/>
          <a:lstStyle/>
          <a:p>
            <a:pPr eaLnBrk="1" hangingPunct="1"/>
            <a:r>
              <a:rPr lang="zh-CN" altLang="en-US" smtClean="0"/>
              <a:t>思考题：</a:t>
            </a:r>
          </a:p>
        </p:txBody>
      </p:sp>
      <p:sp>
        <p:nvSpPr>
          <p:cNvPr id="44036" name="Rectangle 3"/>
          <p:cNvSpPr>
            <a:spLocks noGrp="1" noChangeArrowheads="1"/>
          </p:cNvSpPr>
          <p:nvPr>
            <p:ph type="body" idx="1"/>
          </p:nvPr>
        </p:nvSpPr>
        <p:spPr>
          <a:xfrm>
            <a:off x="596900" y="1179513"/>
            <a:ext cx="7138988" cy="2536825"/>
          </a:xfrm>
        </p:spPr>
        <p:txBody>
          <a:bodyPr/>
          <a:lstStyle/>
          <a:p>
            <a:pPr eaLnBrk="1" hangingPunct="1">
              <a:lnSpc>
                <a:spcPct val="120000"/>
              </a:lnSpc>
            </a:pPr>
            <a:r>
              <a:rPr lang="en-US" altLang="zh-CN" smtClean="0"/>
              <a:t>32</a:t>
            </a:r>
            <a:r>
              <a:rPr lang="zh-CN" altLang="en-US" smtClean="0"/>
              <a:t>位微机中，</a:t>
            </a:r>
            <a:r>
              <a:rPr lang="en-US" altLang="zh-CN" smtClean="0"/>
              <a:t>C</a:t>
            </a:r>
            <a:r>
              <a:rPr lang="zh-CN" altLang="en-US" smtClean="0"/>
              <a:t>程序定义了两个变量</a:t>
            </a:r>
            <a:r>
              <a:rPr lang="en-US" altLang="zh-CN" smtClean="0"/>
              <a:t>x</a:t>
            </a:r>
            <a:r>
              <a:rPr lang="zh-CN" altLang="en-US" smtClean="0"/>
              <a:t>，</a:t>
            </a:r>
            <a:r>
              <a:rPr lang="en-US" altLang="zh-CN" smtClean="0"/>
              <a:t>y</a:t>
            </a:r>
            <a:r>
              <a:rPr lang="zh-CN" altLang="en-US" smtClean="0"/>
              <a:t>：</a:t>
            </a:r>
          </a:p>
          <a:p>
            <a:pPr eaLnBrk="1" hangingPunct="1">
              <a:lnSpc>
                <a:spcPct val="120000"/>
              </a:lnSpc>
            </a:pPr>
            <a:r>
              <a:rPr lang="en-US" altLang="zh-CN" smtClean="0"/>
              <a:t>Int x;   </a:t>
            </a:r>
          </a:p>
          <a:p>
            <a:pPr eaLnBrk="1" hangingPunct="1">
              <a:lnSpc>
                <a:spcPct val="120000"/>
              </a:lnSpc>
            </a:pPr>
            <a:r>
              <a:rPr lang="en-US" altLang="zh-CN" smtClean="0"/>
              <a:t>Unsigned int y;</a:t>
            </a:r>
          </a:p>
          <a:p>
            <a:pPr eaLnBrk="1" hangingPunct="1">
              <a:lnSpc>
                <a:spcPct val="120000"/>
              </a:lnSpc>
            </a:pPr>
            <a:r>
              <a:rPr lang="zh-CN" altLang="en-US" smtClean="0"/>
              <a:t>问：</a:t>
            </a:r>
            <a:r>
              <a:rPr lang="en-US" altLang="zh-CN" smtClean="0"/>
              <a:t>x</a:t>
            </a:r>
            <a:r>
              <a:rPr lang="zh-CN" altLang="en-US" smtClean="0"/>
              <a:t>，</a:t>
            </a:r>
            <a:r>
              <a:rPr lang="en-US" altLang="zh-CN" smtClean="0"/>
              <a:t>y</a:t>
            </a:r>
            <a:r>
              <a:rPr lang="zh-CN" altLang="en-US" smtClean="0"/>
              <a:t>的数据取值范围？</a:t>
            </a:r>
          </a:p>
        </p:txBody>
      </p:sp>
      <p:sp>
        <p:nvSpPr>
          <p:cNvPr id="235527" name="Rectangle 7"/>
          <p:cNvSpPr>
            <a:spLocks noChangeArrowheads="1"/>
          </p:cNvSpPr>
          <p:nvPr/>
        </p:nvSpPr>
        <p:spPr bwMode="gray">
          <a:xfrm>
            <a:off x="611188" y="3860800"/>
            <a:ext cx="7489825"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lnSpc>
                <a:spcPct val="120000"/>
              </a:lnSpc>
            </a:pPr>
            <a:r>
              <a:rPr lang="en-US" altLang="zh-CN"/>
              <a:t>x</a:t>
            </a:r>
            <a:r>
              <a:rPr lang="zh-CN" altLang="en-US"/>
              <a:t>是</a:t>
            </a:r>
            <a:r>
              <a:rPr lang="en-US" altLang="zh-CN">
                <a:solidFill>
                  <a:srgbClr val="CC0000"/>
                </a:solidFill>
              </a:rPr>
              <a:t>32</a:t>
            </a:r>
            <a:r>
              <a:rPr lang="zh-CN" altLang="en-US">
                <a:solidFill>
                  <a:srgbClr val="CC0000"/>
                </a:solidFill>
              </a:rPr>
              <a:t>位补码表示的整数</a:t>
            </a:r>
            <a:r>
              <a:rPr lang="zh-CN" altLang="en-US"/>
              <a:t>：</a:t>
            </a:r>
            <a:r>
              <a:rPr lang="zh-CN" altLang="en-US" sz="2400">
                <a:latin typeface="Arial" panose="020B0604020202020204" pitchFamily="34" charset="0"/>
              </a:rPr>
              <a:t>－</a:t>
            </a:r>
            <a:r>
              <a:rPr lang="en-US" altLang="zh-CN" sz="2400">
                <a:latin typeface="Arial" panose="020B0604020202020204" pitchFamily="34" charset="0"/>
              </a:rPr>
              <a:t>2</a:t>
            </a:r>
            <a:r>
              <a:rPr lang="en-US" altLang="zh-CN" sz="2400" baseline="30000">
                <a:latin typeface="Arial" panose="020B0604020202020204" pitchFamily="34" charset="0"/>
              </a:rPr>
              <a:t>31</a:t>
            </a:r>
            <a:r>
              <a:rPr lang="en-US" altLang="zh-CN" sz="2400">
                <a:latin typeface="Arial" panose="020B0604020202020204" pitchFamily="34" charset="0"/>
              </a:rPr>
              <a:t>≤X ≤ 2</a:t>
            </a:r>
            <a:r>
              <a:rPr lang="en-US" altLang="zh-CN" sz="2400" baseline="30000">
                <a:latin typeface="Arial" panose="020B0604020202020204" pitchFamily="34" charset="0"/>
              </a:rPr>
              <a:t>31</a:t>
            </a:r>
            <a:r>
              <a:rPr lang="zh-CN" altLang="en-US" sz="2400">
                <a:latin typeface="Arial" panose="020B0604020202020204" pitchFamily="34" charset="0"/>
              </a:rPr>
              <a:t>－</a:t>
            </a:r>
            <a:r>
              <a:rPr lang="en-US" altLang="zh-CN" sz="2400">
                <a:latin typeface="Arial" panose="020B0604020202020204" pitchFamily="34" charset="0"/>
              </a:rPr>
              <a:t>1</a:t>
            </a:r>
          </a:p>
          <a:p>
            <a:pPr eaLnBrk="1" hangingPunct="1">
              <a:lnSpc>
                <a:spcPct val="120000"/>
              </a:lnSpc>
            </a:pPr>
            <a:r>
              <a:rPr lang="en-US" altLang="zh-CN"/>
              <a:t>y</a:t>
            </a:r>
            <a:r>
              <a:rPr lang="zh-CN" altLang="en-US"/>
              <a:t>是</a:t>
            </a:r>
            <a:r>
              <a:rPr lang="en-US" altLang="zh-CN">
                <a:solidFill>
                  <a:srgbClr val="CC0000"/>
                </a:solidFill>
              </a:rPr>
              <a:t>32</a:t>
            </a:r>
            <a:r>
              <a:rPr lang="zh-CN" altLang="en-US">
                <a:solidFill>
                  <a:srgbClr val="CC0000"/>
                </a:solidFill>
              </a:rPr>
              <a:t>位无符号整数</a:t>
            </a:r>
            <a:r>
              <a:rPr lang="zh-CN" altLang="en-US"/>
              <a:t>： </a:t>
            </a:r>
            <a:r>
              <a:rPr lang="en-US" altLang="zh-CN" sz="2400">
                <a:latin typeface="Arial" panose="020B0604020202020204" pitchFamily="34" charset="0"/>
              </a:rPr>
              <a:t>0≤X ≤ 2</a:t>
            </a:r>
            <a:r>
              <a:rPr lang="en-US" altLang="zh-CN" sz="2400" baseline="30000">
                <a:latin typeface="Arial" panose="020B0604020202020204" pitchFamily="34" charset="0"/>
              </a:rPr>
              <a:t>32</a:t>
            </a:r>
            <a:r>
              <a:rPr lang="zh-CN" altLang="en-US" sz="2400">
                <a:latin typeface="Arial" panose="020B0604020202020204" pitchFamily="34" charset="0"/>
              </a:rPr>
              <a:t>－</a:t>
            </a:r>
            <a:r>
              <a:rPr lang="en-US" altLang="zh-CN" sz="2400">
                <a:latin typeface="Arial" panose="020B0604020202020204" pitchFamily="34" charset="0"/>
              </a:rPr>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35527"/>
                                        </p:tgtEl>
                                        <p:attrNameLst>
                                          <p:attrName>style.visibility</p:attrName>
                                        </p:attrNameLst>
                                      </p:cBhvr>
                                      <p:to>
                                        <p:strVal val="visible"/>
                                      </p:to>
                                    </p:set>
                                    <p:anim to="" calcmode="lin" valueType="num">
                                      <p:cBhvr>
                                        <p:cTn id="7" dur="1" fill="hold"/>
                                        <p:tgtEl>
                                          <p:spTgt spid="23552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DCC63DEE-C703-4F48-B721-4B8AAF4D5948}"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45</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45059" name="Rectangle 2"/>
          <p:cNvSpPr>
            <a:spLocks noGrp="1" noChangeArrowheads="1"/>
          </p:cNvSpPr>
          <p:nvPr>
            <p:ph type="title"/>
          </p:nvPr>
        </p:nvSpPr>
        <p:spPr/>
        <p:txBody>
          <a:bodyPr/>
          <a:lstStyle/>
          <a:p>
            <a:pPr eaLnBrk="1" hangingPunct="1"/>
            <a:r>
              <a:rPr lang="zh-CN" altLang="en-US" smtClean="0"/>
              <a:t>二、补码表示法</a:t>
            </a:r>
          </a:p>
        </p:txBody>
      </p:sp>
      <p:graphicFrame>
        <p:nvGraphicFramePr>
          <p:cNvPr id="240643" name="Object 3"/>
          <p:cNvGraphicFramePr>
            <a:graphicFrameLocks noChangeAspect="1"/>
          </p:cNvGraphicFramePr>
          <p:nvPr/>
        </p:nvGraphicFramePr>
        <p:xfrm>
          <a:off x="2051050" y="1773238"/>
          <a:ext cx="3306763" cy="989012"/>
        </p:xfrm>
        <a:graphic>
          <a:graphicData uri="http://schemas.openxmlformats.org/presentationml/2006/ole">
            <mc:AlternateContent xmlns:mc="http://schemas.openxmlformats.org/markup-compatibility/2006">
              <mc:Choice xmlns:v="urn:schemas-microsoft-com:vml" Requires="v">
                <p:oleObj spid="_x0000_s45106" name="公式" r:id="rId3" imgW="1600200" imgH="482600" progId="Equation.3">
                  <p:embed/>
                </p:oleObj>
              </mc:Choice>
              <mc:Fallback>
                <p:oleObj name="公式" r:id="rId3" imgW="1600200" imgH="482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1773238"/>
                        <a:ext cx="3306763" cy="989012"/>
                      </a:xfrm>
                      <a:prstGeom prst="rect">
                        <a:avLst/>
                      </a:prstGeom>
                      <a:solidFill>
                        <a:srgbClr val="FFDDDD"/>
                      </a:solidFill>
                      <a:ln w="28575">
                        <a:solidFill>
                          <a:schemeClr val="tx1"/>
                        </a:solidFill>
                        <a:miter lim="800000"/>
                        <a:headEnd/>
                        <a:tailEnd/>
                      </a:ln>
                    </p:spPr>
                  </p:pic>
                </p:oleObj>
              </mc:Fallback>
            </mc:AlternateContent>
          </a:graphicData>
        </a:graphic>
      </p:graphicFrame>
      <p:graphicFrame>
        <p:nvGraphicFramePr>
          <p:cNvPr id="240644" name="Object 4"/>
          <p:cNvGraphicFramePr>
            <a:graphicFrameLocks noChangeAspect="1"/>
          </p:cNvGraphicFramePr>
          <p:nvPr/>
        </p:nvGraphicFramePr>
        <p:xfrm>
          <a:off x="2124075" y="3860800"/>
          <a:ext cx="3051175" cy="998538"/>
        </p:xfrm>
        <a:graphic>
          <a:graphicData uri="http://schemas.openxmlformats.org/presentationml/2006/ole">
            <mc:AlternateContent xmlns:mc="http://schemas.openxmlformats.org/markup-compatibility/2006">
              <mc:Choice xmlns:v="urn:schemas-microsoft-com:vml" Requires="v">
                <p:oleObj spid="_x0000_s45107" name="公式" r:id="rId5" imgW="1422400" imgH="469900" progId="Equation.3">
                  <p:embed/>
                </p:oleObj>
              </mc:Choice>
              <mc:Fallback>
                <p:oleObj name="公式" r:id="rId5" imgW="1422400" imgH="4699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3860800"/>
                        <a:ext cx="3051175" cy="998538"/>
                      </a:xfrm>
                      <a:prstGeom prst="rect">
                        <a:avLst/>
                      </a:prstGeom>
                      <a:solidFill>
                        <a:srgbClr val="FFDDDD"/>
                      </a:solidFill>
                      <a:ln w="28575">
                        <a:solidFill>
                          <a:schemeClr val="tx1"/>
                        </a:solidFill>
                        <a:miter lim="800000"/>
                        <a:headEnd/>
                        <a:tailEnd/>
                      </a:ln>
                    </p:spPr>
                  </p:pic>
                </p:oleObj>
              </mc:Fallback>
            </mc:AlternateContent>
          </a:graphicData>
        </a:graphic>
      </p:graphicFrame>
      <p:sp>
        <p:nvSpPr>
          <p:cNvPr id="240645" name="Text Box 5"/>
          <p:cNvSpPr txBox="1">
            <a:spLocks noChangeArrowheads="1"/>
          </p:cNvSpPr>
          <p:nvPr/>
        </p:nvSpPr>
        <p:spPr bwMode="gray">
          <a:xfrm>
            <a:off x="788988" y="1908175"/>
            <a:ext cx="863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50000"/>
              </a:spcBef>
              <a:buClrTx/>
              <a:buFontTx/>
              <a:buNone/>
            </a:pPr>
            <a:r>
              <a:rPr lang="zh-CN" altLang="en-US" sz="2400">
                <a:latin typeface="Arial" panose="020B0604020202020204" pitchFamily="34" charset="0"/>
              </a:rPr>
              <a:t>定点整数</a:t>
            </a:r>
          </a:p>
        </p:txBody>
      </p:sp>
      <p:sp>
        <p:nvSpPr>
          <p:cNvPr id="240646" name="Text Box 6"/>
          <p:cNvSpPr txBox="1">
            <a:spLocks noChangeArrowheads="1"/>
          </p:cNvSpPr>
          <p:nvPr/>
        </p:nvSpPr>
        <p:spPr bwMode="gray">
          <a:xfrm>
            <a:off x="900113" y="3860800"/>
            <a:ext cx="863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50000"/>
              </a:spcBef>
              <a:buClrTx/>
              <a:buFontTx/>
              <a:buNone/>
            </a:pPr>
            <a:r>
              <a:rPr lang="zh-CN" altLang="en-US" sz="2400">
                <a:latin typeface="Arial" panose="020B0604020202020204" pitchFamily="34" charset="0"/>
              </a:rPr>
              <a:t>定点小数</a:t>
            </a:r>
          </a:p>
        </p:txBody>
      </p:sp>
      <p:sp>
        <p:nvSpPr>
          <p:cNvPr id="240647" name="Rectangle 7"/>
          <p:cNvSpPr>
            <a:spLocks noChangeArrowheads="1"/>
          </p:cNvSpPr>
          <p:nvPr/>
        </p:nvSpPr>
        <p:spPr bwMode="auto">
          <a:xfrm>
            <a:off x="2124075" y="2924175"/>
            <a:ext cx="5040313"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en-US" altLang="zh-CN"/>
              <a:t>【X】</a:t>
            </a:r>
            <a:r>
              <a:rPr lang="zh-CN" altLang="en-US" baseline="-25000"/>
              <a:t>补</a:t>
            </a:r>
            <a:r>
              <a:rPr lang="en-US" altLang="zh-CN"/>
              <a:t>= 2</a:t>
            </a:r>
            <a:r>
              <a:rPr lang="en-US" altLang="zh-CN" baseline="30000"/>
              <a:t>n+1</a:t>
            </a:r>
            <a:r>
              <a:rPr lang="en-US" altLang="zh-CN"/>
              <a:t>+X </a:t>
            </a:r>
            <a:r>
              <a:rPr lang="zh-CN" altLang="en-US"/>
              <a:t>（</a:t>
            </a:r>
            <a:r>
              <a:rPr lang="en-US" altLang="zh-CN"/>
              <a:t>mod 2</a:t>
            </a:r>
            <a:r>
              <a:rPr lang="en-US" altLang="zh-CN" baseline="30000"/>
              <a:t>n+1</a:t>
            </a:r>
            <a:r>
              <a:rPr lang="zh-CN" altLang="en-US"/>
              <a:t>）</a:t>
            </a:r>
          </a:p>
        </p:txBody>
      </p:sp>
      <p:sp>
        <p:nvSpPr>
          <p:cNvPr id="240648" name="Rectangle 8"/>
          <p:cNvSpPr>
            <a:spLocks noChangeArrowheads="1"/>
          </p:cNvSpPr>
          <p:nvPr/>
        </p:nvSpPr>
        <p:spPr bwMode="auto">
          <a:xfrm>
            <a:off x="2195513" y="5157788"/>
            <a:ext cx="4176712"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en-US" altLang="zh-CN"/>
              <a:t>【X】</a:t>
            </a:r>
            <a:r>
              <a:rPr lang="zh-CN" altLang="en-US" baseline="-25000"/>
              <a:t>补</a:t>
            </a:r>
            <a:r>
              <a:rPr lang="en-US" altLang="zh-CN"/>
              <a:t>= 2+X </a:t>
            </a:r>
            <a:r>
              <a:rPr lang="zh-CN" altLang="en-US"/>
              <a:t>（</a:t>
            </a:r>
            <a:r>
              <a:rPr lang="en-US" altLang="zh-CN"/>
              <a:t>mod 2</a:t>
            </a:r>
            <a:r>
              <a:rPr lang="zh-CN" altLang="en-US"/>
              <a:t>）</a:t>
            </a:r>
          </a:p>
        </p:txBody>
      </p:sp>
      <p:sp>
        <p:nvSpPr>
          <p:cNvPr id="45066" name="Rectangle 9"/>
          <p:cNvSpPr>
            <a:spLocks noGrp="1" noChangeArrowheads="1"/>
          </p:cNvSpPr>
          <p:nvPr>
            <p:ph type="body" idx="1"/>
          </p:nvPr>
        </p:nvSpPr>
        <p:spPr>
          <a:xfrm>
            <a:off x="539750" y="1125538"/>
            <a:ext cx="2879725" cy="574675"/>
          </a:xfrm>
        </p:spPr>
        <p:txBody>
          <a:bodyPr/>
          <a:lstStyle/>
          <a:p>
            <a:pPr eaLnBrk="1" hangingPunct="1"/>
            <a:r>
              <a:rPr lang="en-US" altLang="zh-CN" smtClean="0">
                <a:solidFill>
                  <a:srgbClr val="CC0000"/>
                </a:solidFill>
              </a:rPr>
              <a:t>4</a:t>
            </a:r>
            <a:r>
              <a:rPr lang="zh-CN" altLang="en-US" smtClean="0">
                <a:solidFill>
                  <a:srgbClr val="CC0000"/>
                </a:solidFill>
              </a:rPr>
              <a:t>、数学表示：</a:t>
            </a:r>
          </a:p>
        </p:txBody>
      </p:sp>
      <p:sp>
        <p:nvSpPr>
          <p:cNvPr id="240650" name="AutoShape 10"/>
          <p:cNvSpPr>
            <a:spLocks noChangeArrowheads="1"/>
          </p:cNvSpPr>
          <p:nvPr/>
        </p:nvSpPr>
        <p:spPr bwMode="gray">
          <a:xfrm>
            <a:off x="5795963" y="4076700"/>
            <a:ext cx="2087562" cy="792163"/>
          </a:xfrm>
          <a:prstGeom prst="cloudCallout">
            <a:avLst>
              <a:gd name="adj1" fmla="val -58366"/>
              <a:gd name="adj2" fmla="val 11372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a:solidFill>
                  <a:srgbClr val="CC0000"/>
                </a:solidFill>
                <a:latin typeface="Arial" panose="020B0604020202020204" pitchFamily="34" charset="0"/>
              </a:rPr>
              <a:t>模</a:t>
            </a:r>
            <a:r>
              <a:rPr lang="en-US" altLang="zh-CN" sz="2400">
                <a:solidFill>
                  <a:srgbClr val="CC0000"/>
                </a:solidFill>
                <a:latin typeface="Arial" panose="020B0604020202020204" pitchFamily="34" charset="0"/>
              </a:rPr>
              <a:t>2</a:t>
            </a:r>
            <a:r>
              <a:rPr lang="zh-CN" altLang="en-US" sz="2400">
                <a:solidFill>
                  <a:srgbClr val="CC0000"/>
                </a:solidFill>
                <a:latin typeface="Arial" panose="020B0604020202020204" pitchFamily="34" charset="0"/>
              </a:rPr>
              <a:t>补码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40645"/>
                                        </p:tgtEl>
                                        <p:attrNameLst>
                                          <p:attrName>style.visibility</p:attrName>
                                        </p:attrNameLst>
                                      </p:cBhvr>
                                      <p:to>
                                        <p:strVal val="visible"/>
                                      </p:to>
                                    </p:set>
                                    <p:anim to="" calcmode="lin" valueType="num">
                                      <p:cBhvr>
                                        <p:cTn id="7" dur="1" fill="hold"/>
                                        <p:tgtEl>
                                          <p:spTgt spid="240645"/>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240643"/>
                                        </p:tgtEl>
                                        <p:attrNameLst>
                                          <p:attrName>style.visibility</p:attrName>
                                        </p:attrNameLst>
                                      </p:cBhvr>
                                      <p:to>
                                        <p:strVal val="visible"/>
                                      </p:to>
                                    </p:set>
                                    <p:anim to="" calcmode="lin" valueType="num">
                                      <p:cBhvr>
                                        <p:cTn id="12" dur="1" fill="hold"/>
                                        <p:tgtEl>
                                          <p:spTgt spid="240643"/>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240647"/>
                                        </p:tgtEl>
                                        <p:attrNameLst>
                                          <p:attrName>style.visibility</p:attrName>
                                        </p:attrNameLst>
                                      </p:cBhvr>
                                      <p:to>
                                        <p:strVal val="visible"/>
                                      </p:to>
                                    </p:set>
                                    <p:anim to="" calcmode="lin" valueType="num">
                                      <p:cBhvr>
                                        <p:cTn id="17" dur="1" fill="hold"/>
                                        <p:tgtEl>
                                          <p:spTgt spid="240647"/>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240646"/>
                                        </p:tgtEl>
                                        <p:attrNameLst>
                                          <p:attrName>style.visibility</p:attrName>
                                        </p:attrNameLst>
                                      </p:cBhvr>
                                      <p:to>
                                        <p:strVal val="visible"/>
                                      </p:to>
                                    </p:set>
                                    <p:anim to="" calcmode="lin" valueType="num">
                                      <p:cBhvr>
                                        <p:cTn id="22" dur="1" fill="hold"/>
                                        <p:tgtEl>
                                          <p:spTgt spid="240646"/>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0"/>
                                          </p:stCondLst>
                                        </p:cTn>
                                        <p:tgtEl>
                                          <p:spTgt spid="240644"/>
                                        </p:tgtEl>
                                        <p:attrNameLst>
                                          <p:attrName>style.visibility</p:attrName>
                                        </p:attrNameLst>
                                      </p:cBhvr>
                                      <p:to>
                                        <p:strVal val="visible"/>
                                      </p:to>
                                    </p:set>
                                    <p:anim to="" calcmode="lin" valueType="num">
                                      <p:cBhvr>
                                        <p:cTn id="27" dur="1" fill="hold"/>
                                        <p:tgtEl>
                                          <p:spTgt spid="240644"/>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240648"/>
                                        </p:tgtEl>
                                        <p:attrNameLst>
                                          <p:attrName>style.visibility</p:attrName>
                                        </p:attrNameLst>
                                      </p:cBhvr>
                                      <p:to>
                                        <p:strVal val="visible"/>
                                      </p:to>
                                    </p:set>
                                    <p:anim to="" calcmode="lin" valueType="num">
                                      <p:cBhvr>
                                        <p:cTn id="32" dur="1" fill="hold"/>
                                        <p:tgtEl>
                                          <p:spTgt spid="240648"/>
                                        </p:tgtEl>
                                        <p:attrNameLst>
                                          <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240650"/>
                                        </p:tgtEl>
                                        <p:attrNameLst>
                                          <p:attrName>style.visibility</p:attrName>
                                        </p:attrNameLst>
                                      </p:cBhvr>
                                      <p:to>
                                        <p:strVal val="visible"/>
                                      </p:to>
                                    </p:set>
                                    <p:anim to="" calcmode="lin" valueType="num">
                                      <p:cBhvr>
                                        <p:cTn id="37" dur="1" fill="hold"/>
                                        <p:tgtEl>
                                          <p:spTgt spid="24065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5" grpId="0"/>
      <p:bldP spid="240646" grpId="0"/>
      <p:bldP spid="240647" grpId="0"/>
      <p:bldP spid="240648" grpId="0"/>
      <p:bldP spid="24065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F1C98C85-BFE0-42F9-A13D-9AB3B9B95241}"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46</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46083" name="Rectangle 2"/>
          <p:cNvSpPr>
            <a:spLocks noGrp="1" noChangeArrowheads="1"/>
          </p:cNvSpPr>
          <p:nvPr>
            <p:ph type="title"/>
          </p:nvPr>
        </p:nvSpPr>
        <p:spPr/>
        <p:txBody>
          <a:bodyPr/>
          <a:lstStyle/>
          <a:p>
            <a:pPr eaLnBrk="1" hangingPunct="1"/>
            <a:r>
              <a:rPr lang="zh-CN" altLang="en-US" smtClean="0"/>
              <a:t>二、补码表示法</a:t>
            </a:r>
          </a:p>
        </p:txBody>
      </p:sp>
      <p:sp>
        <p:nvSpPr>
          <p:cNvPr id="46084" name="Rectangle 3"/>
          <p:cNvSpPr>
            <a:spLocks noGrp="1" noChangeArrowheads="1"/>
          </p:cNvSpPr>
          <p:nvPr>
            <p:ph type="body" idx="1"/>
          </p:nvPr>
        </p:nvSpPr>
        <p:spPr>
          <a:xfrm>
            <a:off x="457200" y="1076325"/>
            <a:ext cx="2819400" cy="1344613"/>
          </a:xfrm>
        </p:spPr>
        <p:txBody>
          <a:bodyPr/>
          <a:lstStyle/>
          <a:p>
            <a:pPr eaLnBrk="1" hangingPunct="1"/>
            <a:r>
              <a:rPr lang="en-US" altLang="zh-CN" sz="2400" smtClean="0"/>
              <a:t>4</a:t>
            </a:r>
            <a:r>
              <a:rPr lang="zh-CN" altLang="en-US" sz="2400" smtClean="0"/>
              <a:t>位补码机器数（整数）对应的真值</a:t>
            </a:r>
          </a:p>
        </p:txBody>
      </p:sp>
      <p:graphicFrame>
        <p:nvGraphicFramePr>
          <p:cNvPr id="242009" name="Group 345"/>
          <p:cNvGraphicFramePr>
            <a:graphicFrameLocks noGrp="1"/>
          </p:cNvGraphicFramePr>
          <p:nvPr/>
        </p:nvGraphicFramePr>
        <p:xfrm>
          <a:off x="4427538" y="836613"/>
          <a:ext cx="3671887" cy="5827707"/>
        </p:xfrm>
        <a:graphic>
          <a:graphicData uri="http://schemas.openxmlformats.org/drawingml/2006/table">
            <a:tbl>
              <a:tblPr/>
              <a:tblGrid>
                <a:gridCol w="1152525"/>
                <a:gridCol w="1223962"/>
                <a:gridCol w="1295400"/>
              </a:tblGrid>
              <a:tr h="374667">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机器数</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补码真值</a:t>
                      </a:r>
                    </a:p>
                  </a:txBody>
                  <a:tcPr marL="90000" marR="90000" marT="18001" marB="18001"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原码真值</a:t>
                      </a:r>
                    </a:p>
                  </a:txBody>
                  <a:tcPr marL="90000" marR="90000" marT="18001" marB="18001" horzOverflow="overflow">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0000</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0001</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0010</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+2</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+2</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0011</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+3</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+3</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0100</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+4</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+4</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0101</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+5</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+5</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0110</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+6</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+6</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0111</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+7</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+7</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1000</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-8</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1001</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-7</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1010</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-6</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-2</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1011</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-5</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-3</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1100</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-4</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-4</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1101</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-3</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-5</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1110</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-2</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-6</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1111</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a:t>
                      </a:r>
                    </a:p>
                  </a:txBody>
                  <a:tcPr marL="90000" marR="90000" marT="18001" marB="18001"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-7</a:t>
                      </a:r>
                    </a:p>
                  </a:txBody>
                  <a:tcPr marL="90000" marR="90000" marT="18001" marB="18001" horzOverflow="overflow">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r>
            </a:tbl>
          </a:graphicData>
        </a:graphic>
      </p:graphicFrame>
      <p:sp>
        <p:nvSpPr>
          <p:cNvPr id="242010" name="Rectangle 346"/>
          <p:cNvSpPr>
            <a:spLocks noChangeArrowheads="1"/>
          </p:cNvSpPr>
          <p:nvPr/>
        </p:nvSpPr>
        <p:spPr bwMode="auto">
          <a:xfrm>
            <a:off x="468313" y="2636838"/>
            <a:ext cx="33115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lnSpc>
                <a:spcPct val="140000"/>
              </a:lnSpc>
              <a:buFont typeface="Wingdings" panose="05000000000000000000" pitchFamily="2" charset="2"/>
              <a:buNone/>
            </a:pPr>
            <a:r>
              <a:rPr lang="en-US" altLang="zh-CN" sz="2400"/>
              <a:t>[X]</a:t>
            </a:r>
            <a:r>
              <a:rPr lang="zh-CN" altLang="en-US" sz="2400" baseline="-25000"/>
              <a:t>补</a:t>
            </a:r>
            <a:r>
              <a:rPr lang="en-US" altLang="zh-CN" sz="2400"/>
              <a:t>= X</a:t>
            </a:r>
            <a:r>
              <a:rPr lang="en-US" altLang="zh-CN" sz="2400" baseline="-25000"/>
              <a:t>0</a:t>
            </a:r>
            <a:r>
              <a:rPr lang="en-US" altLang="zh-CN" sz="2400"/>
              <a:t>  X</a:t>
            </a:r>
            <a:r>
              <a:rPr lang="en-US" altLang="zh-CN" sz="2400" baseline="-25000"/>
              <a:t>1</a:t>
            </a:r>
            <a:r>
              <a:rPr lang="en-US" altLang="zh-CN" sz="2400"/>
              <a:t>  X</a:t>
            </a:r>
            <a:r>
              <a:rPr lang="en-US" altLang="zh-CN" sz="2400" baseline="-25000"/>
              <a:t>2 </a:t>
            </a:r>
            <a:r>
              <a:rPr lang="en-US" altLang="zh-CN" sz="2400"/>
              <a:t> X</a:t>
            </a:r>
            <a:r>
              <a:rPr lang="en-US" altLang="zh-CN" sz="2400" baseline="-25000"/>
              <a:t>3</a:t>
            </a:r>
          </a:p>
        </p:txBody>
      </p:sp>
      <p:sp>
        <p:nvSpPr>
          <p:cNvPr id="242011" name="Rectangle 347"/>
          <p:cNvSpPr>
            <a:spLocks noChangeArrowheads="1"/>
          </p:cNvSpPr>
          <p:nvPr/>
        </p:nvSpPr>
        <p:spPr bwMode="gray">
          <a:xfrm>
            <a:off x="755650" y="4149725"/>
            <a:ext cx="3024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zh-CN" altLang="en-US" sz="2400">
                <a:latin typeface="Arial" panose="020B0604020202020204" pitchFamily="34" charset="0"/>
              </a:rPr>
              <a:t>真值</a:t>
            </a:r>
            <a:r>
              <a:rPr lang="en-US" altLang="zh-CN" sz="2400">
                <a:latin typeface="Arial" panose="020B0604020202020204" pitchFamily="34" charset="0"/>
              </a:rPr>
              <a:t>=</a:t>
            </a:r>
            <a:r>
              <a:rPr lang="zh-CN" altLang="en-US" sz="2400">
                <a:latin typeface="Arial" panose="020B0604020202020204" pitchFamily="34" charset="0"/>
              </a:rPr>
              <a:t>加权求和</a:t>
            </a:r>
          </a:p>
        </p:txBody>
      </p:sp>
      <p:sp>
        <p:nvSpPr>
          <p:cNvPr id="242012" name="Rectangle 348"/>
          <p:cNvSpPr>
            <a:spLocks noChangeArrowheads="1"/>
          </p:cNvSpPr>
          <p:nvPr/>
        </p:nvSpPr>
        <p:spPr bwMode="gray">
          <a:xfrm>
            <a:off x="539750" y="3573463"/>
            <a:ext cx="3095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zh-CN" altLang="en-US" sz="2400">
                <a:latin typeface="Arial" panose="020B0604020202020204" pitchFamily="34" charset="0"/>
              </a:rPr>
              <a:t>权：   </a:t>
            </a:r>
            <a:r>
              <a:rPr lang="en-US" altLang="zh-CN" sz="2400">
                <a:latin typeface="Arial" panose="020B0604020202020204" pitchFamily="34" charset="0"/>
              </a:rPr>
              <a:t>-2</a:t>
            </a:r>
            <a:r>
              <a:rPr lang="en-US" altLang="zh-CN" sz="2400" baseline="30000">
                <a:latin typeface="Arial" panose="020B0604020202020204" pitchFamily="34" charset="0"/>
              </a:rPr>
              <a:t>3     </a:t>
            </a:r>
            <a:r>
              <a:rPr lang="en-US" altLang="zh-CN" sz="2400">
                <a:latin typeface="Arial" panose="020B0604020202020204" pitchFamily="34" charset="0"/>
              </a:rPr>
              <a:t>2</a:t>
            </a:r>
            <a:r>
              <a:rPr lang="en-US" altLang="zh-CN" sz="2400" baseline="30000">
                <a:latin typeface="Arial" panose="020B0604020202020204" pitchFamily="34" charset="0"/>
              </a:rPr>
              <a:t>2     </a:t>
            </a:r>
            <a:r>
              <a:rPr lang="en-US" altLang="zh-CN" sz="2400">
                <a:latin typeface="Arial" panose="020B0604020202020204" pitchFamily="34" charset="0"/>
              </a:rPr>
              <a:t>2</a:t>
            </a:r>
            <a:r>
              <a:rPr lang="en-US" altLang="zh-CN" sz="2400" baseline="30000">
                <a:latin typeface="Arial" panose="020B0604020202020204" pitchFamily="34" charset="0"/>
              </a:rPr>
              <a:t>1   </a:t>
            </a:r>
            <a:r>
              <a:rPr lang="en-US" altLang="zh-CN" sz="2400">
                <a:latin typeface="Arial" panose="020B0604020202020204" pitchFamily="34" charset="0"/>
              </a:rPr>
              <a:t>2</a:t>
            </a:r>
            <a:r>
              <a:rPr lang="en-US" altLang="zh-CN" sz="2400" baseline="30000">
                <a:latin typeface="Arial" panose="020B0604020202020204" pitchFamily="34" charset="0"/>
              </a:rPr>
              <a:t>0</a:t>
            </a:r>
          </a:p>
        </p:txBody>
      </p:sp>
      <p:sp>
        <p:nvSpPr>
          <p:cNvPr id="242013" name="Line 349"/>
          <p:cNvSpPr>
            <a:spLocks noChangeShapeType="1"/>
          </p:cNvSpPr>
          <p:nvPr/>
        </p:nvSpPr>
        <p:spPr bwMode="gray">
          <a:xfrm>
            <a:off x="1619250" y="3213100"/>
            <a:ext cx="0" cy="431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42014" name="Line 350"/>
          <p:cNvSpPr>
            <a:spLocks noChangeShapeType="1"/>
          </p:cNvSpPr>
          <p:nvPr/>
        </p:nvSpPr>
        <p:spPr bwMode="gray">
          <a:xfrm>
            <a:off x="2195513" y="3213100"/>
            <a:ext cx="0" cy="431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42015" name="Line 351"/>
          <p:cNvSpPr>
            <a:spLocks noChangeShapeType="1"/>
          </p:cNvSpPr>
          <p:nvPr/>
        </p:nvSpPr>
        <p:spPr bwMode="gray">
          <a:xfrm>
            <a:off x="2771775" y="3213100"/>
            <a:ext cx="0" cy="431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42016" name="Line 352"/>
          <p:cNvSpPr>
            <a:spLocks noChangeShapeType="1"/>
          </p:cNvSpPr>
          <p:nvPr/>
        </p:nvSpPr>
        <p:spPr bwMode="gray">
          <a:xfrm>
            <a:off x="3276600" y="3213100"/>
            <a:ext cx="0" cy="431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242009"/>
                                        </p:tgtEl>
                                        <p:attrNameLst>
                                          <p:attrName>style.visibility</p:attrName>
                                        </p:attrNameLst>
                                      </p:cBhvr>
                                      <p:to>
                                        <p:strVal val="visible"/>
                                      </p:to>
                                    </p:set>
                                    <p:anim to="" calcmode="lin" valueType="num">
                                      <p:cBhvr>
                                        <p:cTn id="7" dur="1" fill="hold"/>
                                        <p:tgtEl>
                                          <p:spTgt spid="242009"/>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42010"/>
                                        </p:tgtEl>
                                        <p:attrNameLst>
                                          <p:attrName>style.visibility</p:attrName>
                                        </p:attrNameLst>
                                      </p:cBhvr>
                                      <p:to>
                                        <p:strVal val="visible"/>
                                      </p:to>
                                    </p:set>
                                    <p:anim to="" calcmode="lin" valueType="num">
                                      <p:cBhvr>
                                        <p:cTn id="12" dur="1" fill="hold"/>
                                        <p:tgtEl>
                                          <p:spTgt spid="242010"/>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42013"/>
                                        </p:tgtEl>
                                        <p:attrNameLst>
                                          <p:attrName>style.visibility</p:attrName>
                                        </p:attrNameLst>
                                      </p:cBhvr>
                                      <p:to>
                                        <p:strVal val="visible"/>
                                      </p:to>
                                    </p:set>
                                    <p:animEffect transition="in" filter="wipe(up)">
                                      <p:cBhvr>
                                        <p:cTn id="17" dur="500"/>
                                        <p:tgtEl>
                                          <p:spTgt spid="242013"/>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242014"/>
                                        </p:tgtEl>
                                        <p:attrNameLst>
                                          <p:attrName>style.visibility</p:attrName>
                                        </p:attrNameLst>
                                      </p:cBhvr>
                                      <p:to>
                                        <p:strVal val="visible"/>
                                      </p:to>
                                    </p:set>
                                    <p:animEffect transition="in" filter="wipe(up)">
                                      <p:cBhvr>
                                        <p:cTn id="20" dur="500"/>
                                        <p:tgtEl>
                                          <p:spTgt spid="242014"/>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242015"/>
                                        </p:tgtEl>
                                        <p:attrNameLst>
                                          <p:attrName>style.visibility</p:attrName>
                                        </p:attrNameLst>
                                      </p:cBhvr>
                                      <p:to>
                                        <p:strVal val="visible"/>
                                      </p:to>
                                    </p:set>
                                    <p:animEffect transition="in" filter="wipe(up)">
                                      <p:cBhvr>
                                        <p:cTn id="23" dur="500"/>
                                        <p:tgtEl>
                                          <p:spTgt spid="242015"/>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42016"/>
                                        </p:tgtEl>
                                        <p:attrNameLst>
                                          <p:attrName>style.visibility</p:attrName>
                                        </p:attrNameLst>
                                      </p:cBhvr>
                                      <p:to>
                                        <p:strVal val="visible"/>
                                      </p:to>
                                    </p:set>
                                    <p:animEffect transition="in" filter="wipe(up)">
                                      <p:cBhvr>
                                        <p:cTn id="26" dur="500"/>
                                        <p:tgtEl>
                                          <p:spTgt spid="242016"/>
                                        </p:tgtEl>
                                      </p:cBhvr>
                                    </p:animEffect>
                                  </p:childTnLst>
                                </p:cTn>
                              </p:par>
                            </p:childTnLst>
                          </p:cTn>
                        </p:par>
                        <p:par>
                          <p:cTn id="27" fill="hold" nodeType="afterGroup">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242012"/>
                                        </p:tgtEl>
                                        <p:attrNameLst>
                                          <p:attrName>style.visibility</p:attrName>
                                        </p:attrNameLst>
                                      </p:cBhvr>
                                      <p:to>
                                        <p:strVal val="visible"/>
                                      </p:to>
                                    </p:set>
                                    <p:animEffect transition="in" filter="wipe(up)">
                                      <p:cBhvr>
                                        <p:cTn id="30" dur="500"/>
                                        <p:tgtEl>
                                          <p:spTgt spid="24201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4" presetClass="entr" presetSubtype="0" fill="hold" grpId="0" nodeType="clickEffect">
                                  <p:stCondLst>
                                    <p:cond delay="0"/>
                                  </p:stCondLst>
                                  <p:childTnLst>
                                    <p:set>
                                      <p:cBhvr>
                                        <p:cTn id="34" dur="1" fill="hold">
                                          <p:stCondLst>
                                            <p:cond delay="0"/>
                                          </p:stCondLst>
                                        </p:cTn>
                                        <p:tgtEl>
                                          <p:spTgt spid="242011"/>
                                        </p:tgtEl>
                                        <p:attrNameLst>
                                          <p:attrName>style.visibility</p:attrName>
                                        </p:attrNameLst>
                                      </p:cBhvr>
                                      <p:to>
                                        <p:strVal val="visible"/>
                                      </p:to>
                                    </p:set>
                                    <p:anim to="" calcmode="lin" valueType="num">
                                      <p:cBhvr>
                                        <p:cTn id="35" dur="1" fill="hold"/>
                                        <p:tgtEl>
                                          <p:spTgt spid="24201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010" grpId="0"/>
      <p:bldP spid="242011" grpId="0"/>
      <p:bldP spid="242012" grpId="0"/>
      <p:bldP spid="242013" grpId="0" animBg="1"/>
      <p:bldP spid="242014" grpId="0" animBg="1"/>
      <p:bldP spid="242015" grpId="0" animBg="1"/>
      <p:bldP spid="24201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D1FA3A7C-ACAD-4974-96D5-90DE80293BE8}"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47</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47107" name="Rectangle 2"/>
          <p:cNvSpPr>
            <a:spLocks noGrp="1" noChangeArrowheads="1"/>
          </p:cNvSpPr>
          <p:nvPr>
            <p:ph type="title"/>
          </p:nvPr>
        </p:nvSpPr>
        <p:spPr/>
        <p:txBody>
          <a:bodyPr/>
          <a:lstStyle/>
          <a:p>
            <a:pPr eaLnBrk="1" hangingPunct="1"/>
            <a:r>
              <a:rPr lang="zh-CN" altLang="en-US" smtClean="0"/>
              <a:t>二、补码表示法</a:t>
            </a:r>
          </a:p>
        </p:txBody>
      </p:sp>
      <p:sp>
        <p:nvSpPr>
          <p:cNvPr id="47108" name="Rectangle 3"/>
          <p:cNvSpPr>
            <a:spLocks noGrp="1" noChangeArrowheads="1"/>
          </p:cNvSpPr>
          <p:nvPr>
            <p:ph type="body" idx="1"/>
          </p:nvPr>
        </p:nvSpPr>
        <p:spPr>
          <a:xfrm>
            <a:off x="827088" y="1196975"/>
            <a:ext cx="6851650" cy="1079500"/>
          </a:xfrm>
        </p:spPr>
        <p:txBody>
          <a:bodyPr/>
          <a:lstStyle/>
          <a:p>
            <a:pPr eaLnBrk="1" hangingPunct="1"/>
            <a:r>
              <a:rPr lang="en-US" altLang="zh-CN" sz="2400" smtClean="0"/>
              <a:t>4</a:t>
            </a:r>
            <a:r>
              <a:rPr lang="zh-CN" altLang="en-US" sz="2400" smtClean="0"/>
              <a:t>位补码机器数（整数）在数轴上的表示</a:t>
            </a:r>
          </a:p>
          <a:p>
            <a:pPr lvl="1" eaLnBrk="1" hangingPunct="1"/>
            <a:r>
              <a:rPr lang="zh-CN" altLang="en-US" sz="2000" smtClean="0"/>
              <a:t>补码机器数编码与真值的对应</a:t>
            </a:r>
          </a:p>
        </p:txBody>
      </p:sp>
      <p:pic>
        <p:nvPicPr>
          <p:cNvPr id="242694" name="Picture 6" descr="back11">
            <a:hlinkClick r:id="rId3" action="ppaction://hlinksldjump"/>
          </p:cNvPr>
          <p:cNvPicPr>
            <a:picLocks noChangeAspect="1" noChangeArrowheads="1"/>
          </p:cNvPicPr>
          <p:nvPr/>
        </p:nvPicPr>
        <p:blipFill>
          <a:blip r:embed="rId4">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284663" y="6021388"/>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42695" name="Object 7"/>
          <p:cNvGraphicFramePr>
            <a:graphicFrameLocks noChangeAspect="1"/>
          </p:cNvGraphicFramePr>
          <p:nvPr/>
        </p:nvGraphicFramePr>
        <p:xfrm>
          <a:off x="323850" y="2208213"/>
          <a:ext cx="8280400" cy="2403475"/>
        </p:xfrm>
        <a:graphic>
          <a:graphicData uri="http://schemas.openxmlformats.org/presentationml/2006/ole">
            <mc:AlternateContent xmlns:mc="http://schemas.openxmlformats.org/markup-compatibility/2006">
              <mc:Choice xmlns:v="urn:schemas-microsoft-com:vml" Requires="v">
                <p:oleObj spid="_x0000_s47130" name="图片" r:id="rId5" imgW="3521798" imgH="923453" progId="Word.Picture.8">
                  <p:embed/>
                </p:oleObj>
              </mc:Choice>
              <mc:Fallback>
                <p:oleObj name="图片" r:id="rId5" imgW="3521798" imgH="923453" progId="Word.Picture.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2208213"/>
                        <a:ext cx="8280400" cy="24034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42694"/>
                                        </p:tgtEl>
                                        <p:attrNameLst>
                                          <p:attrName>style.visibility</p:attrName>
                                        </p:attrNameLst>
                                      </p:cBhvr>
                                      <p:to>
                                        <p:strVal val="visible"/>
                                      </p:to>
                                    </p:set>
                                    <p:anim calcmode="lin" valueType="num">
                                      <p:cBhvr additive="base">
                                        <p:cTn id="7" dur="500" fill="hold"/>
                                        <p:tgtEl>
                                          <p:spTgt spid="242694"/>
                                        </p:tgtEl>
                                        <p:attrNameLst>
                                          <p:attrName>ppt_x</p:attrName>
                                        </p:attrNameLst>
                                      </p:cBhvr>
                                      <p:tavLst>
                                        <p:tav tm="0">
                                          <p:val>
                                            <p:strVal val="#ppt_x"/>
                                          </p:val>
                                        </p:tav>
                                        <p:tav tm="100000">
                                          <p:val>
                                            <p:strVal val="#ppt_x"/>
                                          </p:val>
                                        </p:tav>
                                      </p:tavLst>
                                    </p:anim>
                                    <p:anim calcmode="lin" valueType="num">
                                      <p:cBhvr additive="base">
                                        <p:cTn id="8" dur="500" fill="hold"/>
                                        <p:tgtEl>
                                          <p:spTgt spid="24269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32" fill="hold" nodeType="clickEffect">
                                  <p:stCondLst>
                                    <p:cond delay="0"/>
                                  </p:stCondLst>
                                  <p:childTnLst>
                                    <p:set>
                                      <p:cBhvr>
                                        <p:cTn id="12" dur="1" fill="hold">
                                          <p:stCondLst>
                                            <p:cond delay="0"/>
                                          </p:stCondLst>
                                        </p:cTn>
                                        <p:tgtEl>
                                          <p:spTgt spid="242695"/>
                                        </p:tgtEl>
                                        <p:attrNameLst>
                                          <p:attrName>style.visibility</p:attrName>
                                        </p:attrNameLst>
                                      </p:cBhvr>
                                      <p:to>
                                        <p:strVal val="visible"/>
                                      </p:to>
                                    </p:set>
                                    <p:animEffect transition="in" filter="diamond(out)">
                                      <p:cBhvr>
                                        <p:cTn id="13" dur="3000"/>
                                        <p:tgtEl>
                                          <p:spTgt spid="242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284F4506-135C-43E8-9D56-AC40D01EF365}"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48</a:t>
            </a:fld>
            <a:endParaRPr lang="en-US" altLang="zh-CN" sz="1000" b="0">
              <a:solidFill>
                <a:schemeClr val="bg1"/>
              </a:solidFill>
              <a:latin typeface="Verdana" panose="020B0604030504040204" pitchFamily="34" charset="0"/>
              <a:ea typeface="宋体" panose="02010600030101010101" pitchFamily="2" charset="-122"/>
            </a:endParaRPr>
          </a:p>
        </p:txBody>
      </p:sp>
      <p:grpSp>
        <p:nvGrpSpPr>
          <p:cNvPr id="103443" name="Group 19"/>
          <p:cNvGrpSpPr>
            <a:grpSpLocks/>
          </p:cNvGrpSpPr>
          <p:nvPr/>
        </p:nvGrpSpPr>
        <p:grpSpPr bwMode="auto">
          <a:xfrm>
            <a:off x="611188" y="2981325"/>
            <a:ext cx="7634287" cy="3111500"/>
            <a:chOff x="385" y="1878"/>
            <a:chExt cx="4809" cy="1960"/>
          </a:xfrm>
        </p:grpSpPr>
        <p:sp>
          <p:nvSpPr>
            <p:cNvPr id="48134" name="Line 4"/>
            <p:cNvSpPr>
              <a:spLocks noChangeShapeType="1"/>
            </p:cNvSpPr>
            <p:nvPr/>
          </p:nvSpPr>
          <p:spPr bwMode="auto">
            <a:xfrm>
              <a:off x="3606" y="2568"/>
              <a:ext cx="18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35" name="Line 5"/>
            <p:cNvSpPr>
              <a:spLocks noChangeShapeType="1"/>
            </p:cNvSpPr>
            <p:nvPr/>
          </p:nvSpPr>
          <p:spPr bwMode="auto">
            <a:xfrm>
              <a:off x="3833" y="2568"/>
              <a:ext cx="18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36" name="Line 6"/>
            <p:cNvSpPr>
              <a:spLocks noChangeShapeType="1"/>
            </p:cNvSpPr>
            <p:nvPr/>
          </p:nvSpPr>
          <p:spPr bwMode="auto">
            <a:xfrm>
              <a:off x="4377" y="2568"/>
              <a:ext cx="18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37" name="Line 7"/>
            <p:cNvSpPr>
              <a:spLocks noChangeShapeType="1"/>
            </p:cNvSpPr>
            <p:nvPr/>
          </p:nvSpPr>
          <p:spPr bwMode="auto">
            <a:xfrm>
              <a:off x="3742" y="3421"/>
              <a:ext cx="18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38" name="Line 8"/>
            <p:cNvSpPr>
              <a:spLocks noChangeShapeType="1"/>
            </p:cNvSpPr>
            <p:nvPr/>
          </p:nvSpPr>
          <p:spPr bwMode="auto">
            <a:xfrm>
              <a:off x="3951" y="3430"/>
              <a:ext cx="18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39" name="Line 9"/>
            <p:cNvSpPr>
              <a:spLocks noChangeShapeType="1"/>
            </p:cNvSpPr>
            <p:nvPr/>
          </p:nvSpPr>
          <p:spPr bwMode="auto">
            <a:xfrm>
              <a:off x="4523" y="3430"/>
              <a:ext cx="18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40" name="Rectangle 10"/>
            <p:cNvSpPr>
              <a:spLocks noChangeArrowheads="1"/>
            </p:cNvSpPr>
            <p:nvPr/>
          </p:nvSpPr>
          <p:spPr bwMode="auto">
            <a:xfrm>
              <a:off x="385" y="1878"/>
              <a:ext cx="4809" cy="1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lnSpc>
                  <a:spcPct val="110000"/>
                </a:lnSpc>
              </a:pPr>
              <a:r>
                <a:rPr lang="zh-CN" altLang="en-US" sz="2400" dirty="0">
                  <a:solidFill>
                    <a:srgbClr val="008000"/>
                  </a:solidFill>
                </a:rPr>
                <a:t>对于定点整数：</a:t>
              </a:r>
            </a:p>
            <a:p>
              <a:pPr lvl="1" eaLnBrk="1" hangingPunct="1">
                <a:lnSpc>
                  <a:spcPct val="110000"/>
                </a:lnSpc>
              </a:pPr>
              <a:r>
                <a:rPr lang="zh-CN" altLang="en-US" dirty="0"/>
                <a:t>若</a:t>
              </a:r>
              <a:r>
                <a:rPr lang="en-US" altLang="zh-CN" dirty="0"/>
                <a:t>X=+X</a:t>
              </a:r>
              <a:r>
                <a:rPr lang="en-US" altLang="zh-CN" baseline="-25000" dirty="0"/>
                <a:t>1</a:t>
              </a:r>
              <a:r>
                <a:rPr lang="en-US" altLang="zh-CN" dirty="0"/>
                <a:t>X</a:t>
              </a:r>
              <a:r>
                <a:rPr lang="en-US" altLang="zh-CN" baseline="-25000" dirty="0"/>
                <a:t>2</a:t>
              </a:r>
              <a:r>
                <a:rPr lang="en-US" altLang="zh-CN" dirty="0">
                  <a:latin typeface="宋体" panose="02010600030101010101" pitchFamily="2" charset="-122"/>
                  <a:ea typeface="宋体" panose="02010600030101010101" pitchFamily="2" charset="-122"/>
                </a:rPr>
                <a:t>……</a:t>
              </a:r>
              <a:r>
                <a:rPr lang="en-US" altLang="zh-CN" dirty="0" err="1"/>
                <a:t>X</a:t>
              </a:r>
              <a:r>
                <a:rPr lang="en-US" altLang="zh-CN" baseline="-25000" dirty="0" err="1"/>
                <a:t>n</a:t>
              </a:r>
              <a:r>
                <a:rPr lang="zh-CN" altLang="en-US" dirty="0"/>
                <a:t>，则</a:t>
              </a:r>
              <a:r>
                <a:rPr lang="en-US" altLang="zh-CN" dirty="0"/>
                <a:t>[X]</a:t>
              </a:r>
              <a:r>
                <a:rPr lang="zh-CN" altLang="en-US" baseline="-25000" dirty="0"/>
                <a:t>反</a:t>
              </a:r>
              <a:r>
                <a:rPr lang="zh-CN" altLang="en-US" dirty="0"/>
                <a:t> </a:t>
              </a:r>
              <a:r>
                <a:rPr lang="en-US" altLang="zh-CN" dirty="0"/>
                <a:t>= 0,X</a:t>
              </a:r>
              <a:r>
                <a:rPr lang="en-US" altLang="zh-CN" baseline="-25000" dirty="0"/>
                <a:t>1</a:t>
              </a:r>
              <a:r>
                <a:rPr lang="en-US" altLang="zh-CN" dirty="0"/>
                <a:t>X</a:t>
              </a:r>
              <a:r>
                <a:rPr lang="en-US" altLang="zh-CN" baseline="-25000" dirty="0"/>
                <a:t>2</a:t>
              </a:r>
              <a:r>
                <a:rPr lang="en-US" altLang="zh-CN" dirty="0">
                  <a:latin typeface="宋体" panose="02010600030101010101" pitchFamily="2" charset="-122"/>
                  <a:ea typeface="宋体" panose="02010600030101010101" pitchFamily="2" charset="-122"/>
                </a:rPr>
                <a:t>……</a:t>
              </a:r>
              <a:r>
                <a:rPr lang="en-US" altLang="zh-CN" dirty="0" err="1"/>
                <a:t>X</a:t>
              </a:r>
              <a:r>
                <a:rPr lang="en-US" altLang="zh-CN" baseline="-25000" dirty="0" err="1"/>
                <a:t>n</a:t>
              </a:r>
              <a:r>
                <a:rPr lang="en-US" altLang="zh-CN" dirty="0"/>
                <a:t> </a:t>
              </a:r>
              <a:r>
                <a:rPr lang="zh-CN" altLang="en-US" dirty="0"/>
                <a:t>；</a:t>
              </a:r>
            </a:p>
            <a:p>
              <a:pPr lvl="1" eaLnBrk="1" hangingPunct="1">
                <a:lnSpc>
                  <a:spcPct val="110000"/>
                </a:lnSpc>
              </a:pPr>
              <a:r>
                <a:rPr lang="zh-CN" altLang="en-US" dirty="0"/>
                <a:t>若</a:t>
              </a:r>
              <a:r>
                <a:rPr lang="en-US" altLang="zh-CN" dirty="0"/>
                <a:t>X=- X</a:t>
              </a:r>
              <a:r>
                <a:rPr lang="en-US" altLang="zh-CN" baseline="-25000" dirty="0"/>
                <a:t>1</a:t>
              </a:r>
              <a:r>
                <a:rPr lang="en-US" altLang="zh-CN" dirty="0"/>
                <a:t>X</a:t>
              </a:r>
              <a:r>
                <a:rPr lang="en-US" altLang="zh-CN" baseline="-25000" dirty="0"/>
                <a:t>2</a:t>
              </a:r>
              <a:r>
                <a:rPr lang="en-US" altLang="zh-CN" dirty="0">
                  <a:latin typeface="宋体" panose="02010600030101010101" pitchFamily="2" charset="-122"/>
                  <a:ea typeface="宋体" panose="02010600030101010101" pitchFamily="2" charset="-122"/>
                </a:rPr>
                <a:t>……</a:t>
              </a:r>
              <a:r>
                <a:rPr lang="en-US" altLang="zh-CN" dirty="0" err="1"/>
                <a:t>X</a:t>
              </a:r>
              <a:r>
                <a:rPr lang="en-US" altLang="zh-CN" baseline="-25000" dirty="0" err="1"/>
                <a:t>n</a:t>
              </a:r>
              <a:r>
                <a:rPr lang="en-US" altLang="zh-CN" dirty="0"/>
                <a:t> </a:t>
              </a:r>
              <a:r>
                <a:rPr lang="zh-CN" altLang="en-US" dirty="0"/>
                <a:t>，则</a:t>
              </a:r>
              <a:r>
                <a:rPr lang="en-US" altLang="zh-CN" dirty="0"/>
                <a:t>[X]</a:t>
              </a:r>
              <a:r>
                <a:rPr lang="zh-CN" altLang="en-US" baseline="-25000" dirty="0"/>
                <a:t>反</a:t>
              </a:r>
              <a:r>
                <a:rPr lang="en-US" altLang="zh-CN" dirty="0"/>
                <a:t>= 1,X</a:t>
              </a:r>
              <a:r>
                <a:rPr lang="en-US" altLang="zh-CN" baseline="-25000" dirty="0"/>
                <a:t>1</a:t>
              </a:r>
              <a:r>
                <a:rPr lang="en-US" altLang="zh-CN" dirty="0"/>
                <a:t>X</a:t>
              </a:r>
              <a:r>
                <a:rPr lang="en-US" altLang="zh-CN" baseline="-25000" dirty="0"/>
                <a:t>2</a:t>
              </a:r>
              <a:r>
                <a:rPr lang="en-US" altLang="zh-CN" dirty="0">
                  <a:latin typeface="宋体" panose="02010600030101010101" pitchFamily="2" charset="-122"/>
                  <a:ea typeface="宋体" panose="02010600030101010101" pitchFamily="2" charset="-122"/>
                </a:rPr>
                <a:t>……</a:t>
              </a:r>
              <a:r>
                <a:rPr lang="en-US" altLang="zh-CN" dirty="0" err="1"/>
                <a:t>X</a:t>
              </a:r>
              <a:r>
                <a:rPr lang="en-US" altLang="zh-CN" baseline="-25000" dirty="0" err="1"/>
                <a:t>n</a:t>
              </a:r>
              <a:r>
                <a:rPr lang="en-US" altLang="zh-CN" dirty="0"/>
                <a:t> </a:t>
              </a:r>
              <a:r>
                <a:rPr lang="zh-CN" altLang="en-US" dirty="0"/>
                <a:t>。</a:t>
              </a:r>
            </a:p>
            <a:p>
              <a:pPr eaLnBrk="1" hangingPunct="1">
                <a:lnSpc>
                  <a:spcPct val="110000"/>
                </a:lnSpc>
              </a:pPr>
              <a:r>
                <a:rPr lang="zh-CN" altLang="en-US" sz="2400" dirty="0">
                  <a:solidFill>
                    <a:srgbClr val="008000"/>
                  </a:solidFill>
                </a:rPr>
                <a:t>对于定点小数：</a:t>
              </a:r>
            </a:p>
            <a:p>
              <a:pPr lvl="1" eaLnBrk="1" hangingPunct="1">
                <a:lnSpc>
                  <a:spcPct val="110000"/>
                </a:lnSpc>
              </a:pPr>
              <a:r>
                <a:rPr lang="zh-CN" altLang="en-US" dirty="0"/>
                <a:t>若</a:t>
              </a:r>
              <a:r>
                <a:rPr lang="en-US" altLang="zh-CN" dirty="0"/>
                <a:t>X=+0.X</a:t>
              </a:r>
              <a:r>
                <a:rPr lang="en-US" altLang="zh-CN" baseline="-25000" dirty="0"/>
                <a:t>1</a:t>
              </a:r>
              <a:r>
                <a:rPr lang="en-US" altLang="zh-CN" dirty="0"/>
                <a:t>X</a:t>
              </a:r>
              <a:r>
                <a:rPr lang="en-US" altLang="zh-CN" baseline="-25000" dirty="0"/>
                <a:t>2</a:t>
              </a:r>
              <a:r>
                <a:rPr lang="en-US" altLang="zh-CN" dirty="0">
                  <a:latin typeface="宋体" panose="02010600030101010101" pitchFamily="2" charset="-122"/>
                  <a:ea typeface="宋体" panose="02010600030101010101" pitchFamily="2" charset="-122"/>
                </a:rPr>
                <a:t>……</a:t>
              </a:r>
              <a:r>
                <a:rPr lang="en-US" altLang="zh-CN" dirty="0" err="1"/>
                <a:t>X</a:t>
              </a:r>
              <a:r>
                <a:rPr lang="en-US" altLang="zh-CN" baseline="-25000" dirty="0" err="1"/>
                <a:t>n</a:t>
              </a:r>
              <a:r>
                <a:rPr lang="en-US" altLang="zh-CN" dirty="0"/>
                <a:t> </a:t>
              </a:r>
              <a:r>
                <a:rPr lang="zh-CN" altLang="en-US" dirty="0"/>
                <a:t>，则</a:t>
              </a:r>
              <a:r>
                <a:rPr lang="en-US" altLang="zh-CN" dirty="0"/>
                <a:t>[X]</a:t>
              </a:r>
              <a:r>
                <a:rPr lang="zh-CN" altLang="en-US" baseline="-25000" dirty="0"/>
                <a:t>反</a:t>
              </a:r>
              <a:r>
                <a:rPr lang="en-US" altLang="zh-CN" dirty="0"/>
                <a:t>= 0.X</a:t>
              </a:r>
              <a:r>
                <a:rPr lang="en-US" altLang="zh-CN" baseline="-25000" dirty="0"/>
                <a:t>1</a:t>
              </a:r>
              <a:r>
                <a:rPr lang="en-US" altLang="zh-CN" dirty="0"/>
                <a:t>X</a:t>
              </a:r>
              <a:r>
                <a:rPr lang="en-US" altLang="zh-CN" baseline="-25000" dirty="0"/>
                <a:t>2</a:t>
              </a:r>
              <a:r>
                <a:rPr lang="en-US" altLang="zh-CN" dirty="0">
                  <a:latin typeface="宋体" panose="02010600030101010101" pitchFamily="2" charset="-122"/>
                  <a:ea typeface="宋体" panose="02010600030101010101" pitchFamily="2" charset="-122"/>
                </a:rPr>
                <a:t>……</a:t>
              </a:r>
              <a:r>
                <a:rPr lang="en-US" altLang="zh-CN" dirty="0" err="1"/>
                <a:t>X</a:t>
              </a:r>
              <a:r>
                <a:rPr lang="en-US" altLang="zh-CN" baseline="-25000" dirty="0" err="1"/>
                <a:t>n</a:t>
              </a:r>
              <a:r>
                <a:rPr lang="en-US" altLang="zh-CN" dirty="0"/>
                <a:t> </a:t>
              </a:r>
              <a:r>
                <a:rPr lang="zh-CN" altLang="en-US" dirty="0"/>
                <a:t>；</a:t>
              </a:r>
            </a:p>
            <a:p>
              <a:pPr lvl="1" eaLnBrk="1" hangingPunct="1">
                <a:lnSpc>
                  <a:spcPct val="110000"/>
                </a:lnSpc>
              </a:pPr>
              <a:r>
                <a:rPr lang="zh-CN" altLang="en-US" dirty="0"/>
                <a:t>若</a:t>
              </a:r>
              <a:r>
                <a:rPr lang="en-US" altLang="zh-CN" dirty="0"/>
                <a:t>X=-0.X</a:t>
              </a:r>
              <a:r>
                <a:rPr lang="en-US" altLang="zh-CN" baseline="-25000" dirty="0"/>
                <a:t>1</a:t>
              </a:r>
              <a:r>
                <a:rPr lang="en-US" altLang="zh-CN" dirty="0"/>
                <a:t>X</a:t>
              </a:r>
              <a:r>
                <a:rPr lang="en-US" altLang="zh-CN" baseline="-25000" dirty="0"/>
                <a:t>2</a:t>
              </a:r>
              <a:r>
                <a:rPr lang="en-US" altLang="zh-CN" dirty="0">
                  <a:latin typeface="宋体" panose="02010600030101010101" pitchFamily="2" charset="-122"/>
                  <a:ea typeface="宋体" panose="02010600030101010101" pitchFamily="2" charset="-122"/>
                </a:rPr>
                <a:t>……</a:t>
              </a:r>
              <a:r>
                <a:rPr lang="en-US" altLang="zh-CN" dirty="0" err="1"/>
                <a:t>X</a:t>
              </a:r>
              <a:r>
                <a:rPr lang="en-US" altLang="zh-CN" baseline="-25000" dirty="0" err="1"/>
                <a:t>n</a:t>
              </a:r>
              <a:r>
                <a:rPr lang="en-US" altLang="zh-CN" dirty="0"/>
                <a:t> </a:t>
              </a:r>
              <a:r>
                <a:rPr lang="zh-CN" altLang="en-US" dirty="0"/>
                <a:t>，则</a:t>
              </a:r>
              <a:r>
                <a:rPr lang="en-US" altLang="zh-CN" dirty="0"/>
                <a:t>[X]</a:t>
              </a:r>
              <a:r>
                <a:rPr lang="zh-CN" altLang="en-US" baseline="-25000" dirty="0"/>
                <a:t>反</a:t>
              </a:r>
              <a:r>
                <a:rPr lang="en-US" altLang="zh-CN" dirty="0"/>
                <a:t>= 1.X</a:t>
              </a:r>
              <a:r>
                <a:rPr lang="en-US" altLang="zh-CN" baseline="-25000" dirty="0"/>
                <a:t>1 </a:t>
              </a:r>
              <a:r>
                <a:rPr lang="en-US" altLang="zh-CN" dirty="0"/>
                <a:t>X</a:t>
              </a:r>
              <a:r>
                <a:rPr lang="en-US" altLang="zh-CN" baseline="-25000" dirty="0"/>
                <a:t>2</a:t>
              </a:r>
              <a:r>
                <a:rPr lang="en-US" altLang="zh-CN" dirty="0">
                  <a:latin typeface="宋体" panose="02010600030101010101" pitchFamily="2" charset="-122"/>
                  <a:ea typeface="宋体" panose="02010600030101010101" pitchFamily="2" charset="-122"/>
                </a:rPr>
                <a:t>……</a:t>
              </a:r>
              <a:r>
                <a:rPr lang="en-US" altLang="zh-CN" dirty="0" err="1" smtClean="0"/>
                <a:t>X</a:t>
              </a:r>
              <a:r>
                <a:rPr lang="en-US" altLang="zh-CN" baseline="-25000" dirty="0" err="1" smtClean="0"/>
                <a:t>n</a:t>
              </a:r>
              <a:r>
                <a:rPr lang="en-US" altLang="zh-CN" dirty="0">
                  <a:latin typeface="Arial" panose="020B0604020202020204" pitchFamily="34" charset="0"/>
                </a:rPr>
                <a:t>   </a:t>
              </a:r>
              <a:endParaRPr lang="en-US" altLang="zh-CN" dirty="0"/>
            </a:p>
          </p:txBody>
        </p:sp>
      </p:grpSp>
      <p:sp>
        <p:nvSpPr>
          <p:cNvPr id="48132" name="Rectangle 2"/>
          <p:cNvSpPr>
            <a:spLocks noGrp="1" noChangeArrowheads="1"/>
          </p:cNvSpPr>
          <p:nvPr>
            <p:ph type="title"/>
          </p:nvPr>
        </p:nvSpPr>
        <p:spPr>
          <a:xfrm>
            <a:off x="1116013" y="381000"/>
            <a:ext cx="6705600" cy="563563"/>
          </a:xfrm>
        </p:spPr>
        <p:txBody>
          <a:bodyPr/>
          <a:lstStyle/>
          <a:p>
            <a:pPr eaLnBrk="1" hangingPunct="1"/>
            <a:r>
              <a:rPr lang="zh-CN" altLang="en-US" smtClean="0"/>
              <a:t>三、反码表示法</a:t>
            </a:r>
          </a:p>
        </p:txBody>
      </p:sp>
      <p:sp>
        <p:nvSpPr>
          <p:cNvPr id="48133" name="Rectangle 3"/>
          <p:cNvSpPr>
            <a:spLocks noGrp="1" noChangeArrowheads="1"/>
          </p:cNvSpPr>
          <p:nvPr>
            <p:ph type="body" idx="1"/>
          </p:nvPr>
        </p:nvSpPr>
        <p:spPr>
          <a:xfrm>
            <a:off x="596900" y="1125538"/>
            <a:ext cx="7408863" cy="2159000"/>
          </a:xfrm>
        </p:spPr>
        <p:txBody>
          <a:bodyPr/>
          <a:lstStyle/>
          <a:p>
            <a:pPr eaLnBrk="1" hangingPunct="1">
              <a:lnSpc>
                <a:spcPct val="110000"/>
              </a:lnSpc>
            </a:pPr>
            <a:r>
              <a:rPr lang="en-US" altLang="zh-CN" sz="2400" dirty="0" smtClean="0">
                <a:solidFill>
                  <a:srgbClr val="CC0000"/>
                </a:solidFill>
              </a:rPr>
              <a:t>1</a:t>
            </a:r>
            <a:r>
              <a:rPr lang="zh-CN" altLang="en-US" sz="2400" dirty="0" smtClean="0">
                <a:solidFill>
                  <a:srgbClr val="CC0000"/>
                </a:solidFill>
              </a:rPr>
              <a:t>、表示方法</a:t>
            </a:r>
            <a:r>
              <a:rPr lang="zh-CN" altLang="en-US" sz="2400" dirty="0" smtClean="0"/>
              <a:t>：最高位为符号位，其他位为数值位。</a:t>
            </a:r>
          </a:p>
          <a:p>
            <a:pPr lvl="1" eaLnBrk="1" hangingPunct="1">
              <a:lnSpc>
                <a:spcPct val="110000"/>
              </a:lnSpc>
            </a:pPr>
            <a:r>
              <a:rPr lang="zh-CN" altLang="en-US" dirty="0" smtClean="0"/>
              <a:t>符号位：</a:t>
            </a:r>
            <a:r>
              <a:rPr lang="en-US" altLang="zh-CN" dirty="0" smtClean="0"/>
              <a:t>0</a:t>
            </a:r>
            <a:r>
              <a:rPr lang="zh-CN" altLang="en-US" dirty="0" smtClean="0"/>
              <a:t>－正数，</a:t>
            </a:r>
            <a:r>
              <a:rPr lang="en-US" altLang="zh-CN" dirty="0" smtClean="0"/>
              <a:t>1</a:t>
            </a:r>
            <a:r>
              <a:rPr lang="zh-CN" altLang="en-US" dirty="0" smtClean="0"/>
              <a:t>－负数。</a:t>
            </a:r>
          </a:p>
          <a:p>
            <a:pPr lvl="1" eaLnBrk="1" hangingPunct="1">
              <a:lnSpc>
                <a:spcPct val="110000"/>
              </a:lnSpc>
            </a:pPr>
            <a:r>
              <a:rPr lang="zh-CN" altLang="en-US" dirty="0" smtClean="0"/>
              <a:t>数值位：正数时，与绝对值相同；</a:t>
            </a:r>
            <a:r>
              <a:rPr lang="zh-CN" altLang="en-US" dirty="0" smtClean="0">
                <a:solidFill>
                  <a:srgbClr val="FF0000"/>
                </a:solidFill>
              </a:rPr>
              <a:t>负数时，为绝对值取反</a:t>
            </a:r>
            <a:r>
              <a:rPr lang="zh-CN" altLang="en-US"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03443"/>
                                        </p:tgtEl>
                                        <p:attrNameLst>
                                          <p:attrName>style.visibility</p:attrName>
                                        </p:attrNameLst>
                                      </p:cBhvr>
                                      <p:to>
                                        <p:strVal val="visible"/>
                                      </p:to>
                                    </p:set>
                                    <p:anim to="" calcmode="lin" valueType="num">
                                      <p:cBhvr>
                                        <p:cTn id="7" dur="1" fill="hold"/>
                                        <p:tgtEl>
                                          <p:spTgt spid="10344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DA06B067-D5C3-4965-8B20-EF609E5B8A6D}"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49</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49155" name="Rectangle 2"/>
          <p:cNvSpPr>
            <a:spLocks noGrp="1" noChangeArrowheads="1"/>
          </p:cNvSpPr>
          <p:nvPr>
            <p:ph type="title"/>
          </p:nvPr>
        </p:nvSpPr>
        <p:spPr>
          <a:xfrm>
            <a:off x="1116013" y="333375"/>
            <a:ext cx="7272337" cy="658813"/>
          </a:xfrm>
        </p:spPr>
        <p:txBody>
          <a:bodyPr/>
          <a:lstStyle/>
          <a:p>
            <a:pPr eaLnBrk="1" hangingPunct="1"/>
            <a:r>
              <a:rPr lang="zh-CN" altLang="en-US" smtClean="0"/>
              <a:t>三、反码表示法</a:t>
            </a:r>
          </a:p>
        </p:txBody>
      </p:sp>
      <p:sp>
        <p:nvSpPr>
          <p:cNvPr id="49156" name="Rectangle 3"/>
          <p:cNvSpPr>
            <a:spLocks noGrp="1" noChangeArrowheads="1"/>
          </p:cNvSpPr>
          <p:nvPr>
            <p:ph type="body" idx="1"/>
          </p:nvPr>
        </p:nvSpPr>
        <p:spPr>
          <a:xfrm>
            <a:off x="596900" y="1125538"/>
            <a:ext cx="7504113" cy="4264025"/>
          </a:xfrm>
        </p:spPr>
        <p:txBody>
          <a:bodyPr/>
          <a:lstStyle/>
          <a:p>
            <a:pPr eaLnBrk="1" hangingPunct="1">
              <a:lnSpc>
                <a:spcPct val="120000"/>
              </a:lnSpc>
            </a:pPr>
            <a:r>
              <a:rPr lang="zh-CN" altLang="en-US" sz="2400" smtClean="0"/>
              <a:t>例</a:t>
            </a:r>
            <a:r>
              <a:rPr lang="en-US" altLang="zh-CN" sz="2400" smtClean="0"/>
              <a:t>1</a:t>
            </a:r>
            <a:r>
              <a:rPr lang="zh-CN" altLang="en-US" sz="2400" smtClean="0"/>
              <a:t>：</a:t>
            </a:r>
            <a:r>
              <a:rPr lang="en-US" altLang="zh-CN" sz="2400" smtClean="0"/>
              <a:t>X=1011</a:t>
            </a:r>
            <a:r>
              <a:rPr lang="zh-CN" altLang="en-US" sz="2400" smtClean="0"/>
              <a:t>，</a:t>
            </a:r>
            <a:r>
              <a:rPr lang="en-US" altLang="zh-CN" sz="2400" smtClean="0"/>
              <a:t>Y</a:t>
            </a:r>
            <a:r>
              <a:rPr lang="zh-CN" altLang="en-US" sz="2400" smtClean="0"/>
              <a:t>＝－</a:t>
            </a:r>
            <a:r>
              <a:rPr lang="en-US" altLang="zh-CN" sz="2400" smtClean="0"/>
              <a:t>1011</a:t>
            </a:r>
            <a:r>
              <a:rPr lang="zh-CN" altLang="en-US" sz="2400" smtClean="0"/>
              <a:t>，则：</a:t>
            </a:r>
          </a:p>
          <a:p>
            <a:pPr eaLnBrk="1" hangingPunct="1">
              <a:lnSpc>
                <a:spcPct val="120000"/>
              </a:lnSpc>
              <a:buFont typeface="Wingdings" panose="05000000000000000000" pitchFamily="2" charset="2"/>
              <a:buNone/>
            </a:pPr>
            <a:r>
              <a:rPr lang="zh-CN" altLang="en-US" sz="2400" smtClean="0"/>
              <a:t>	</a:t>
            </a:r>
            <a:r>
              <a:rPr lang="en-US" altLang="zh-CN" sz="2400" smtClean="0"/>
              <a:t>[X]</a:t>
            </a:r>
            <a:r>
              <a:rPr lang="zh-CN" altLang="en-US" sz="2400" baseline="-25000" smtClean="0"/>
              <a:t>反</a:t>
            </a:r>
            <a:r>
              <a:rPr lang="zh-CN" altLang="en-US" sz="2400" smtClean="0"/>
              <a:t>＝</a:t>
            </a:r>
            <a:r>
              <a:rPr lang="zh-CN" altLang="en-US" sz="2400" u="sng" smtClean="0"/>
              <a:t>             </a:t>
            </a:r>
            <a:r>
              <a:rPr lang="zh-CN" altLang="en-US" sz="2400" smtClean="0"/>
              <a:t>；</a:t>
            </a:r>
            <a:r>
              <a:rPr lang="en-US" altLang="zh-CN" sz="2400" smtClean="0"/>
              <a:t>[Y]</a:t>
            </a:r>
            <a:r>
              <a:rPr lang="zh-CN" altLang="en-US" sz="2400" baseline="-25000" smtClean="0"/>
              <a:t>反</a:t>
            </a:r>
            <a:r>
              <a:rPr lang="zh-CN" altLang="en-US" sz="2400" smtClean="0"/>
              <a:t>＝</a:t>
            </a:r>
            <a:r>
              <a:rPr lang="zh-CN" altLang="en-US" sz="2400" u="sng" smtClean="0"/>
              <a:t>            </a:t>
            </a:r>
            <a:r>
              <a:rPr lang="zh-CN" altLang="en-US" sz="2400" smtClean="0"/>
              <a:t>；</a:t>
            </a:r>
          </a:p>
          <a:p>
            <a:pPr eaLnBrk="1" hangingPunct="1">
              <a:lnSpc>
                <a:spcPct val="120000"/>
              </a:lnSpc>
            </a:pPr>
            <a:r>
              <a:rPr lang="zh-CN" altLang="en-US" sz="2400" smtClean="0"/>
              <a:t>例</a:t>
            </a:r>
            <a:r>
              <a:rPr lang="en-US" altLang="zh-CN" sz="2400" smtClean="0"/>
              <a:t>2</a:t>
            </a:r>
            <a:r>
              <a:rPr lang="zh-CN" altLang="en-US" sz="2400" smtClean="0"/>
              <a:t>：</a:t>
            </a:r>
            <a:r>
              <a:rPr lang="en-US" altLang="zh-CN" sz="2400" smtClean="0"/>
              <a:t>X=0.1101</a:t>
            </a:r>
            <a:r>
              <a:rPr lang="zh-CN" altLang="en-US" sz="2400" smtClean="0"/>
              <a:t>，</a:t>
            </a:r>
            <a:r>
              <a:rPr lang="en-US" altLang="zh-CN" sz="2400" smtClean="0"/>
              <a:t>Y</a:t>
            </a:r>
            <a:r>
              <a:rPr lang="zh-CN" altLang="en-US" sz="2400" smtClean="0"/>
              <a:t>＝</a:t>
            </a:r>
            <a:r>
              <a:rPr lang="en-US" altLang="zh-CN" sz="2400" smtClean="0"/>
              <a:t>- 0.1101</a:t>
            </a:r>
            <a:r>
              <a:rPr lang="zh-CN" altLang="en-US" sz="2400" smtClean="0"/>
              <a:t>，则：</a:t>
            </a:r>
          </a:p>
          <a:p>
            <a:pPr eaLnBrk="1" hangingPunct="1">
              <a:lnSpc>
                <a:spcPct val="120000"/>
              </a:lnSpc>
              <a:buFont typeface="Wingdings" panose="05000000000000000000" pitchFamily="2" charset="2"/>
              <a:buNone/>
            </a:pPr>
            <a:r>
              <a:rPr lang="zh-CN" altLang="en-US" sz="2400" smtClean="0"/>
              <a:t>	</a:t>
            </a:r>
            <a:r>
              <a:rPr lang="en-US" altLang="zh-CN" sz="2400" smtClean="0"/>
              <a:t>[X]</a:t>
            </a:r>
            <a:r>
              <a:rPr lang="zh-CN" altLang="en-US" sz="2400" baseline="-25000" smtClean="0"/>
              <a:t>反</a:t>
            </a:r>
            <a:r>
              <a:rPr lang="zh-CN" altLang="en-US" sz="2400" smtClean="0"/>
              <a:t>＝</a:t>
            </a:r>
            <a:r>
              <a:rPr lang="zh-CN" altLang="en-US" sz="2400" u="sng" smtClean="0"/>
              <a:t>             </a:t>
            </a:r>
            <a:r>
              <a:rPr lang="zh-CN" altLang="en-US" sz="2400" smtClean="0"/>
              <a:t>；</a:t>
            </a:r>
            <a:r>
              <a:rPr lang="en-US" altLang="zh-CN" sz="2400" smtClean="0"/>
              <a:t>[Y]</a:t>
            </a:r>
            <a:r>
              <a:rPr lang="zh-CN" altLang="en-US" sz="2400" baseline="-25000" smtClean="0"/>
              <a:t>反</a:t>
            </a:r>
            <a:r>
              <a:rPr lang="zh-CN" altLang="en-US" sz="2400" smtClean="0"/>
              <a:t>＝</a:t>
            </a:r>
            <a:r>
              <a:rPr lang="zh-CN" altLang="en-US" sz="2400" u="sng" smtClean="0"/>
              <a:t>            </a:t>
            </a:r>
            <a:r>
              <a:rPr lang="zh-CN" altLang="en-US" sz="2400" smtClean="0"/>
              <a:t>；</a:t>
            </a:r>
          </a:p>
          <a:p>
            <a:pPr eaLnBrk="1" hangingPunct="1">
              <a:lnSpc>
                <a:spcPct val="120000"/>
              </a:lnSpc>
            </a:pPr>
            <a:r>
              <a:rPr lang="zh-CN" altLang="en-US" sz="2400" smtClean="0"/>
              <a:t>例</a:t>
            </a:r>
            <a:r>
              <a:rPr lang="en-US" altLang="zh-CN" sz="2400" smtClean="0"/>
              <a:t>3</a:t>
            </a:r>
            <a:r>
              <a:rPr lang="zh-CN" altLang="en-US" sz="2400" smtClean="0"/>
              <a:t>： </a:t>
            </a:r>
            <a:r>
              <a:rPr lang="en-US" altLang="zh-CN" sz="2400" smtClean="0"/>
              <a:t>X=1011</a:t>
            </a:r>
            <a:r>
              <a:rPr lang="zh-CN" altLang="en-US" sz="2400" smtClean="0"/>
              <a:t>， </a:t>
            </a:r>
            <a:r>
              <a:rPr lang="en-US" altLang="zh-CN" sz="2400" smtClean="0"/>
              <a:t>Y</a:t>
            </a:r>
            <a:r>
              <a:rPr lang="zh-CN" altLang="en-US" sz="2400" smtClean="0"/>
              <a:t>＝</a:t>
            </a:r>
            <a:r>
              <a:rPr lang="en-US" altLang="zh-CN" sz="2400" smtClean="0"/>
              <a:t>- 0.1101</a:t>
            </a:r>
            <a:r>
              <a:rPr lang="zh-CN" altLang="en-US" sz="2400" smtClean="0"/>
              <a:t>，求</a:t>
            </a:r>
            <a:r>
              <a:rPr lang="en-US" altLang="zh-CN" sz="2400" smtClean="0"/>
              <a:t>X</a:t>
            </a:r>
            <a:r>
              <a:rPr lang="zh-CN" altLang="en-US" sz="2400" smtClean="0"/>
              <a:t>和</a:t>
            </a:r>
            <a:r>
              <a:rPr lang="en-US" altLang="zh-CN" sz="2400" smtClean="0"/>
              <a:t>Y</a:t>
            </a:r>
            <a:r>
              <a:rPr lang="zh-CN" altLang="en-US" sz="2400" smtClean="0"/>
              <a:t>的</a:t>
            </a:r>
            <a:r>
              <a:rPr lang="en-US" altLang="zh-CN" sz="2400" smtClean="0"/>
              <a:t>8</a:t>
            </a:r>
            <a:r>
              <a:rPr lang="zh-CN" altLang="en-US" sz="2400" smtClean="0"/>
              <a:t>位反码机器数。</a:t>
            </a:r>
          </a:p>
          <a:p>
            <a:pPr eaLnBrk="1" hangingPunct="1">
              <a:lnSpc>
                <a:spcPct val="120000"/>
              </a:lnSpc>
              <a:buFont typeface="Wingdings" panose="05000000000000000000" pitchFamily="2" charset="2"/>
              <a:buNone/>
            </a:pPr>
            <a:r>
              <a:rPr lang="zh-CN" altLang="en-US" sz="2400" smtClean="0"/>
              <a:t>	</a:t>
            </a:r>
            <a:r>
              <a:rPr lang="en-US" altLang="zh-CN" sz="2400" smtClean="0"/>
              <a:t>[X]</a:t>
            </a:r>
            <a:r>
              <a:rPr lang="zh-CN" altLang="en-US" sz="2400" baseline="-25000" smtClean="0"/>
              <a:t>反</a:t>
            </a:r>
            <a:r>
              <a:rPr lang="zh-CN" altLang="en-US" sz="2400" smtClean="0"/>
              <a:t>＝</a:t>
            </a:r>
            <a:r>
              <a:rPr lang="zh-CN" altLang="en-US" sz="2400" u="sng" smtClean="0"/>
              <a:t>             </a:t>
            </a:r>
            <a:r>
              <a:rPr lang="zh-CN" altLang="en-US" sz="2400" smtClean="0"/>
              <a:t>；</a:t>
            </a:r>
            <a:r>
              <a:rPr lang="en-US" altLang="zh-CN" sz="2400" smtClean="0"/>
              <a:t>[Y]</a:t>
            </a:r>
            <a:r>
              <a:rPr lang="zh-CN" altLang="en-US" sz="2400" baseline="-25000" smtClean="0"/>
              <a:t>反</a:t>
            </a:r>
            <a:r>
              <a:rPr lang="zh-CN" altLang="en-US" sz="2400" smtClean="0"/>
              <a:t>＝</a:t>
            </a:r>
            <a:r>
              <a:rPr lang="zh-CN" altLang="en-US" sz="2400" u="sng" smtClean="0"/>
              <a:t>             </a:t>
            </a:r>
            <a:r>
              <a:rPr lang="zh-CN" altLang="en-US" sz="2400" smtClean="0"/>
              <a:t>；</a:t>
            </a:r>
          </a:p>
          <a:p>
            <a:pPr eaLnBrk="1" hangingPunct="1">
              <a:lnSpc>
                <a:spcPct val="120000"/>
              </a:lnSpc>
            </a:pPr>
            <a:r>
              <a:rPr lang="zh-CN" altLang="en-US" sz="2400" smtClean="0"/>
              <a:t>例</a:t>
            </a:r>
            <a:r>
              <a:rPr lang="en-US" altLang="zh-CN" sz="2400" smtClean="0"/>
              <a:t>4</a:t>
            </a:r>
            <a:r>
              <a:rPr lang="zh-CN" altLang="en-US" sz="2400" smtClean="0"/>
              <a:t>：</a:t>
            </a:r>
            <a:r>
              <a:rPr lang="en-US" altLang="zh-CN" sz="2400" smtClean="0"/>
              <a:t>[0]</a:t>
            </a:r>
            <a:r>
              <a:rPr lang="zh-CN" altLang="en-US" sz="2400" baseline="-25000" smtClean="0"/>
              <a:t>反</a:t>
            </a:r>
            <a:r>
              <a:rPr lang="zh-CN" altLang="en-US" sz="2400" smtClean="0"/>
              <a:t>＝？</a:t>
            </a:r>
          </a:p>
        </p:txBody>
      </p:sp>
      <p:sp>
        <p:nvSpPr>
          <p:cNvPr id="104452" name="Rectangle 4"/>
          <p:cNvSpPr>
            <a:spLocks noChangeArrowheads="1"/>
          </p:cNvSpPr>
          <p:nvPr/>
        </p:nvSpPr>
        <p:spPr bwMode="auto">
          <a:xfrm>
            <a:off x="2341563" y="1628775"/>
            <a:ext cx="16557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1" lang="en-US" altLang="zh-CN" sz="2800">
                <a:solidFill>
                  <a:srgbClr val="FF3399"/>
                </a:solidFill>
                <a:effectLst>
                  <a:outerShdw blurRad="38100" dist="38100" dir="2700000" algn="tl">
                    <a:srgbClr val="C0C0C0"/>
                  </a:outerShdw>
                </a:effectLst>
                <a:latin typeface="Arial" charset="0"/>
                <a:ea typeface="宋体" pitchFamily="2" charset="-122"/>
              </a:rPr>
              <a:t>0,1011</a:t>
            </a:r>
          </a:p>
        </p:txBody>
      </p:sp>
      <p:sp>
        <p:nvSpPr>
          <p:cNvPr id="104453" name="Rectangle 5"/>
          <p:cNvSpPr>
            <a:spLocks noChangeArrowheads="1"/>
          </p:cNvSpPr>
          <p:nvPr/>
        </p:nvSpPr>
        <p:spPr bwMode="auto">
          <a:xfrm>
            <a:off x="5580063" y="1628775"/>
            <a:ext cx="16557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1" lang="en-US" altLang="zh-CN" sz="2800">
                <a:solidFill>
                  <a:srgbClr val="FF3399"/>
                </a:solidFill>
                <a:effectLst>
                  <a:outerShdw blurRad="38100" dist="38100" dir="2700000" algn="tl">
                    <a:srgbClr val="C0C0C0"/>
                  </a:outerShdw>
                </a:effectLst>
                <a:latin typeface="Arial" charset="0"/>
                <a:ea typeface="宋体" pitchFamily="2" charset="-122"/>
              </a:rPr>
              <a:t>1,0100</a:t>
            </a:r>
          </a:p>
        </p:txBody>
      </p:sp>
      <p:sp>
        <p:nvSpPr>
          <p:cNvPr id="104454" name="Rectangle 6"/>
          <p:cNvSpPr>
            <a:spLocks noChangeArrowheads="1"/>
          </p:cNvSpPr>
          <p:nvPr/>
        </p:nvSpPr>
        <p:spPr bwMode="auto">
          <a:xfrm>
            <a:off x="2341563" y="2693988"/>
            <a:ext cx="16557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1" lang="en-US" altLang="zh-CN" sz="2800">
                <a:solidFill>
                  <a:srgbClr val="FF3399"/>
                </a:solidFill>
                <a:effectLst>
                  <a:outerShdw blurRad="38100" dist="38100" dir="2700000" algn="tl">
                    <a:srgbClr val="C0C0C0"/>
                  </a:outerShdw>
                </a:effectLst>
                <a:latin typeface="Arial" charset="0"/>
                <a:ea typeface="宋体" pitchFamily="2" charset="-122"/>
              </a:rPr>
              <a:t>0.1101</a:t>
            </a:r>
          </a:p>
        </p:txBody>
      </p:sp>
      <p:sp>
        <p:nvSpPr>
          <p:cNvPr id="104455" name="Rectangle 7"/>
          <p:cNvSpPr>
            <a:spLocks noChangeArrowheads="1"/>
          </p:cNvSpPr>
          <p:nvPr/>
        </p:nvSpPr>
        <p:spPr bwMode="auto">
          <a:xfrm>
            <a:off x="5653088" y="2687638"/>
            <a:ext cx="16557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1" lang="en-US" altLang="zh-CN" sz="2800">
                <a:solidFill>
                  <a:srgbClr val="FF3399"/>
                </a:solidFill>
                <a:effectLst>
                  <a:outerShdw blurRad="38100" dist="38100" dir="2700000" algn="tl">
                    <a:srgbClr val="C0C0C0"/>
                  </a:outerShdw>
                </a:effectLst>
                <a:latin typeface="Arial" charset="0"/>
                <a:ea typeface="宋体" pitchFamily="2" charset="-122"/>
              </a:rPr>
              <a:t>1.0010</a:t>
            </a:r>
          </a:p>
        </p:txBody>
      </p:sp>
      <p:sp>
        <p:nvSpPr>
          <p:cNvPr id="104459" name="Rectangle 11"/>
          <p:cNvSpPr>
            <a:spLocks noChangeArrowheads="1"/>
          </p:cNvSpPr>
          <p:nvPr/>
        </p:nvSpPr>
        <p:spPr bwMode="auto">
          <a:xfrm>
            <a:off x="2051050" y="4130675"/>
            <a:ext cx="20081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1" lang="en-US" altLang="zh-CN" sz="2800">
                <a:solidFill>
                  <a:srgbClr val="FF3399"/>
                </a:solidFill>
                <a:effectLst>
                  <a:outerShdw blurRad="38100" dist="38100" dir="2700000" algn="tl">
                    <a:srgbClr val="C0C0C0"/>
                  </a:outerShdw>
                </a:effectLst>
                <a:latin typeface="Arial" charset="0"/>
                <a:ea typeface="宋体" pitchFamily="2" charset="-122"/>
              </a:rPr>
              <a:t>0,0001011</a:t>
            </a:r>
          </a:p>
        </p:txBody>
      </p:sp>
      <p:sp>
        <p:nvSpPr>
          <p:cNvPr id="104460" name="Rectangle 12"/>
          <p:cNvSpPr>
            <a:spLocks noChangeArrowheads="1"/>
          </p:cNvSpPr>
          <p:nvPr/>
        </p:nvSpPr>
        <p:spPr bwMode="auto">
          <a:xfrm>
            <a:off x="5291138" y="4133850"/>
            <a:ext cx="20875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1" lang="en-US" altLang="zh-CN" sz="2800">
                <a:solidFill>
                  <a:srgbClr val="FF3399"/>
                </a:solidFill>
                <a:effectLst>
                  <a:outerShdw blurRad="38100" dist="38100" dir="2700000" algn="tl">
                    <a:srgbClr val="C0C0C0"/>
                  </a:outerShdw>
                </a:effectLst>
                <a:latin typeface="Arial" charset="0"/>
                <a:ea typeface="宋体" pitchFamily="2" charset="-122"/>
              </a:rPr>
              <a:t>1. 0010111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452"/>
                                        </p:tgtEl>
                                        <p:attrNameLst>
                                          <p:attrName>style.visibility</p:attrName>
                                        </p:attrNameLst>
                                      </p:cBhvr>
                                      <p:to>
                                        <p:strVal val="visible"/>
                                      </p:to>
                                    </p:set>
                                    <p:animEffect transition="in" filter="blinds(horizontal)">
                                      <p:cBhvr>
                                        <p:cTn id="7" dur="500"/>
                                        <p:tgtEl>
                                          <p:spTgt spid="1044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453"/>
                                        </p:tgtEl>
                                        <p:attrNameLst>
                                          <p:attrName>style.visibility</p:attrName>
                                        </p:attrNameLst>
                                      </p:cBhvr>
                                      <p:to>
                                        <p:strVal val="visible"/>
                                      </p:to>
                                    </p:set>
                                    <p:animEffect transition="in" filter="blinds(horizontal)">
                                      <p:cBhvr>
                                        <p:cTn id="12" dur="500"/>
                                        <p:tgtEl>
                                          <p:spTgt spid="1044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4454"/>
                                        </p:tgtEl>
                                        <p:attrNameLst>
                                          <p:attrName>style.visibility</p:attrName>
                                        </p:attrNameLst>
                                      </p:cBhvr>
                                      <p:to>
                                        <p:strVal val="visible"/>
                                      </p:to>
                                    </p:set>
                                    <p:animEffect transition="in" filter="blinds(horizontal)">
                                      <p:cBhvr>
                                        <p:cTn id="17" dur="500"/>
                                        <p:tgtEl>
                                          <p:spTgt spid="1044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4455"/>
                                        </p:tgtEl>
                                        <p:attrNameLst>
                                          <p:attrName>style.visibility</p:attrName>
                                        </p:attrNameLst>
                                      </p:cBhvr>
                                      <p:to>
                                        <p:strVal val="visible"/>
                                      </p:to>
                                    </p:set>
                                    <p:animEffect transition="in" filter="blinds(horizontal)">
                                      <p:cBhvr>
                                        <p:cTn id="22" dur="500"/>
                                        <p:tgtEl>
                                          <p:spTgt spid="1044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4459"/>
                                        </p:tgtEl>
                                        <p:attrNameLst>
                                          <p:attrName>style.visibility</p:attrName>
                                        </p:attrNameLst>
                                      </p:cBhvr>
                                      <p:to>
                                        <p:strVal val="visible"/>
                                      </p:to>
                                    </p:set>
                                    <p:animEffect transition="in" filter="blinds(horizontal)">
                                      <p:cBhvr>
                                        <p:cTn id="27" dur="500"/>
                                        <p:tgtEl>
                                          <p:spTgt spid="10445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4460"/>
                                        </p:tgtEl>
                                        <p:attrNameLst>
                                          <p:attrName>style.visibility</p:attrName>
                                        </p:attrNameLst>
                                      </p:cBhvr>
                                      <p:to>
                                        <p:strVal val="visible"/>
                                      </p:to>
                                    </p:set>
                                    <p:animEffect transition="in" filter="blinds(horizontal)">
                                      <p:cBhvr>
                                        <p:cTn id="32" dur="500"/>
                                        <p:tgtEl>
                                          <p:spTgt spid="104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p:bldP spid="104453" grpId="0"/>
      <p:bldP spid="104454" grpId="0"/>
      <p:bldP spid="104455" grpId="0"/>
      <p:bldP spid="104459" grpId="0"/>
      <p:bldP spid="10446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80FBEBE5-2036-4338-9772-42643DA8C97A}"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5</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4099" name="Rectangle 2"/>
          <p:cNvSpPr>
            <a:spLocks noGrp="1" noChangeArrowheads="1"/>
          </p:cNvSpPr>
          <p:nvPr>
            <p:ph type="title"/>
          </p:nvPr>
        </p:nvSpPr>
        <p:spPr/>
        <p:txBody>
          <a:bodyPr/>
          <a:lstStyle/>
          <a:p>
            <a:pPr eaLnBrk="1" hangingPunct="1"/>
            <a:r>
              <a:rPr lang="en-US" altLang="zh-CN" smtClean="0"/>
              <a:t>3.1 </a:t>
            </a:r>
            <a:r>
              <a:rPr lang="zh-CN" altLang="en-US" smtClean="0"/>
              <a:t>数值数据的表示</a:t>
            </a:r>
          </a:p>
        </p:txBody>
      </p:sp>
      <p:pic>
        <p:nvPicPr>
          <p:cNvPr id="114692" name="Picture 4" descr="back11">
            <a:hlinkClick r:id="rId3" action="ppaction://hlinksldjump"/>
          </p:cNvPr>
          <p:cNvPicPr>
            <a:picLocks noChangeAspect="1" noChangeArrowheads="1"/>
          </p:cNvPicPr>
          <p:nvPr/>
        </p:nvPicPr>
        <p:blipFill>
          <a:blip r:embed="rId4">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729163" y="6092825"/>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01" name="Group 26"/>
          <p:cNvGrpSpPr>
            <a:grpSpLocks/>
          </p:cNvGrpSpPr>
          <p:nvPr/>
        </p:nvGrpSpPr>
        <p:grpSpPr bwMode="auto">
          <a:xfrm>
            <a:off x="1619250" y="1231900"/>
            <a:ext cx="4724400" cy="685800"/>
            <a:chOff x="1020" y="776"/>
            <a:chExt cx="2976" cy="432"/>
          </a:xfrm>
        </p:grpSpPr>
        <p:sp>
          <p:nvSpPr>
            <p:cNvPr id="114694" name="AutoShape 6"/>
            <p:cNvSpPr>
              <a:spLocks noChangeArrowheads="1"/>
            </p:cNvSpPr>
            <p:nvPr/>
          </p:nvSpPr>
          <p:spPr bwMode="gray">
            <a:xfrm>
              <a:off x="1260" y="851"/>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latin typeface="Arial" charset="0"/>
                <a:ea typeface="黑体" pitchFamily="2" charset="-122"/>
              </a:endParaRPr>
            </a:p>
          </p:txBody>
        </p:sp>
        <p:sp>
          <p:nvSpPr>
            <p:cNvPr id="4112" name="AutoShape 7"/>
            <p:cNvSpPr>
              <a:spLocks noChangeArrowheads="1"/>
            </p:cNvSpPr>
            <p:nvPr/>
          </p:nvSpPr>
          <p:spPr bwMode="gray">
            <a:xfrm>
              <a:off x="1020" y="776"/>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4113" name="Text Box 8"/>
            <p:cNvSpPr txBox="1">
              <a:spLocks noChangeArrowheads="1"/>
            </p:cNvSpPr>
            <p:nvPr/>
          </p:nvSpPr>
          <p:spPr bwMode="gray">
            <a:xfrm>
              <a:off x="1404" y="886"/>
              <a:ext cx="21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400">
                  <a:solidFill>
                    <a:srgbClr val="000000"/>
                  </a:solidFill>
                </a:rPr>
                <a:t>  </a:t>
              </a:r>
              <a:r>
                <a:rPr lang="zh-CN" altLang="en-US" sz="2400">
                  <a:solidFill>
                    <a:srgbClr val="000000"/>
                  </a:solidFill>
                  <a:hlinkClick r:id="rId5" action="ppaction://hlinksldjump"/>
                </a:rPr>
                <a:t>进位计数制</a:t>
              </a:r>
              <a:endParaRPr lang="zh-CN" altLang="en-US" sz="2400">
                <a:solidFill>
                  <a:srgbClr val="000000"/>
                </a:solidFill>
              </a:endParaRPr>
            </a:p>
          </p:txBody>
        </p:sp>
        <p:sp>
          <p:nvSpPr>
            <p:cNvPr id="4114" name="Text Box 9"/>
            <p:cNvSpPr txBox="1">
              <a:spLocks noChangeArrowheads="1"/>
            </p:cNvSpPr>
            <p:nvPr/>
          </p:nvSpPr>
          <p:spPr bwMode="gray">
            <a:xfrm>
              <a:off x="1075" y="826"/>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a:solidFill>
                    <a:schemeClr val="bg1"/>
                  </a:solidFill>
                </a:rPr>
                <a:t>一</a:t>
              </a:r>
            </a:p>
          </p:txBody>
        </p:sp>
      </p:grpSp>
      <p:grpSp>
        <p:nvGrpSpPr>
          <p:cNvPr id="4102" name="Group 27"/>
          <p:cNvGrpSpPr>
            <a:grpSpLocks/>
          </p:cNvGrpSpPr>
          <p:nvPr/>
        </p:nvGrpSpPr>
        <p:grpSpPr bwMode="auto">
          <a:xfrm>
            <a:off x="1619250" y="2070100"/>
            <a:ext cx="4724400" cy="685800"/>
            <a:chOff x="1020" y="1304"/>
            <a:chExt cx="2976" cy="432"/>
          </a:xfrm>
        </p:grpSpPr>
        <p:sp>
          <p:nvSpPr>
            <p:cNvPr id="114699" name="AutoShape 11"/>
            <p:cNvSpPr>
              <a:spLocks noChangeArrowheads="1"/>
            </p:cNvSpPr>
            <p:nvPr/>
          </p:nvSpPr>
          <p:spPr bwMode="gray">
            <a:xfrm>
              <a:off x="1260" y="1379"/>
              <a:ext cx="2736"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latin typeface="Arial" charset="0"/>
                <a:ea typeface="黑体" pitchFamily="2" charset="-122"/>
              </a:endParaRPr>
            </a:p>
          </p:txBody>
        </p:sp>
        <p:sp>
          <p:nvSpPr>
            <p:cNvPr id="4108" name="AutoShape 12"/>
            <p:cNvSpPr>
              <a:spLocks noChangeArrowheads="1"/>
            </p:cNvSpPr>
            <p:nvPr/>
          </p:nvSpPr>
          <p:spPr bwMode="gray">
            <a:xfrm>
              <a:off x="1020" y="130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4109" name="Text Box 13"/>
            <p:cNvSpPr txBox="1">
              <a:spLocks noChangeArrowheads="1"/>
            </p:cNvSpPr>
            <p:nvPr/>
          </p:nvSpPr>
          <p:spPr bwMode="gray">
            <a:xfrm>
              <a:off x="1404" y="1414"/>
              <a:ext cx="24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400"/>
                <a:t>  </a:t>
              </a:r>
              <a:r>
                <a:rPr lang="zh-CN" altLang="en-US" sz="2400">
                  <a:hlinkClick r:id="rId6" action="ppaction://hlinksldjump"/>
                </a:rPr>
                <a:t>不同数制之间的相互转换</a:t>
              </a:r>
              <a:endParaRPr lang="zh-CN" altLang="en-US" sz="2400"/>
            </a:p>
          </p:txBody>
        </p:sp>
        <p:sp>
          <p:nvSpPr>
            <p:cNvPr id="4110" name="Text Box 14"/>
            <p:cNvSpPr txBox="1">
              <a:spLocks noChangeArrowheads="1"/>
            </p:cNvSpPr>
            <p:nvPr/>
          </p:nvSpPr>
          <p:spPr bwMode="gray">
            <a:xfrm>
              <a:off x="1075" y="1354"/>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a:solidFill>
                    <a:schemeClr val="bg1"/>
                  </a:solidFill>
                </a:rPr>
                <a:t>二</a:t>
              </a:r>
            </a:p>
          </p:txBody>
        </p:sp>
      </p:grpSp>
      <p:sp>
        <p:nvSpPr>
          <p:cNvPr id="114704" name="AutoShape 16"/>
          <p:cNvSpPr>
            <a:spLocks noChangeArrowheads="1"/>
          </p:cNvSpPr>
          <p:nvPr/>
        </p:nvSpPr>
        <p:spPr bwMode="gray">
          <a:xfrm>
            <a:off x="2000250" y="3027363"/>
            <a:ext cx="4343400" cy="457200"/>
          </a:xfrm>
          <a:prstGeom prst="roundRect">
            <a:avLst>
              <a:gd name="adj" fmla="val 16667"/>
            </a:avLst>
          </a:prstGeom>
          <a:gradFill rotWithShape="1">
            <a:gsLst>
              <a:gs pos="0">
                <a:schemeClr val="tx2">
                  <a:gamma/>
                  <a:tint val="21176"/>
                  <a:invGamma/>
                </a:schemeClr>
              </a:gs>
              <a:gs pos="100000">
                <a:schemeClr val="tx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latin typeface="Arial" charset="0"/>
              <a:ea typeface="黑体" pitchFamily="2" charset="-122"/>
            </a:endParaRPr>
          </a:p>
        </p:txBody>
      </p:sp>
      <p:sp>
        <p:nvSpPr>
          <p:cNvPr id="4104" name="AutoShape 17"/>
          <p:cNvSpPr>
            <a:spLocks noChangeArrowheads="1"/>
          </p:cNvSpPr>
          <p:nvPr/>
        </p:nvSpPr>
        <p:spPr bwMode="gray">
          <a:xfrm>
            <a:off x="1619250" y="2908300"/>
            <a:ext cx="685800" cy="685800"/>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4105" name="Text Box 18"/>
          <p:cNvSpPr txBox="1">
            <a:spLocks noChangeArrowheads="1"/>
          </p:cNvSpPr>
          <p:nvPr/>
        </p:nvSpPr>
        <p:spPr bwMode="gray">
          <a:xfrm>
            <a:off x="2228850" y="3082925"/>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400"/>
              <a:t>  </a:t>
            </a:r>
            <a:r>
              <a:rPr lang="zh-CN" altLang="en-US" sz="2400">
                <a:hlinkClick r:id="rId7" action="ppaction://hlinksldjump"/>
              </a:rPr>
              <a:t>十进制数的编码</a:t>
            </a:r>
            <a:endParaRPr lang="zh-CN" altLang="en-US" sz="2400"/>
          </a:p>
        </p:txBody>
      </p:sp>
      <p:sp>
        <p:nvSpPr>
          <p:cNvPr id="4106" name="Text Box 19"/>
          <p:cNvSpPr txBox="1">
            <a:spLocks noChangeArrowheads="1"/>
          </p:cNvSpPr>
          <p:nvPr/>
        </p:nvSpPr>
        <p:spPr bwMode="gray">
          <a:xfrm>
            <a:off x="1706563" y="2987675"/>
            <a:ext cx="490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a:solidFill>
                  <a:schemeClr val="bg1"/>
                </a:solidFill>
              </a:rPr>
              <a:t>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114692"/>
                                        </p:tgtEl>
                                        <p:attrNameLst>
                                          <p:attrName>style.visibility</p:attrName>
                                        </p:attrNameLst>
                                      </p:cBhvr>
                                      <p:to>
                                        <p:strVal val="visible"/>
                                      </p:to>
                                    </p:set>
                                    <p:anim calcmode="lin" valueType="num">
                                      <p:cBhvr additive="base">
                                        <p:cTn id="7" dur="500" fill="hold"/>
                                        <p:tgtEl>
                                          <p:spTgt spid="114692"/>
                                        </p:tgtEl>
                                        <p:attrNameLst>
                                          <p:attrName>ppt_x</p:attrName>
                                        </p:attrNameLst>
                                      </p:cBhvr>
                                      <p:tavLst>
                                        <p:tav tm="0">
                                          <p:val>
                                            <p:strVal val="#ppt_x"/>
                                          </p:val>
                                        </p:tav>
                                        <p:tav tm="100000">
                                          <p:val>
                                            <p:strVal val="#ppt_x"/>
                                          </p:val>
                                        </p:tav>
                                      </p:tavLst>
                                    </p:anim>
                                    <p:anim calcmode="lin" valueType="num">
                                      <p:cBhvr additive="base">
                                        <p:cTn id="8" dur="500" fill="hold"/>
                                        <p:tgtEl>
                                          <p:spTgt spid="1146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A712B48E-073B-4B04-B976-278E3663AFE1}"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50</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50179" name="Rectangle 3"/>
          <p:cNvSpPr>
            <a:spLocks noGrp="1" noChangeArrowheads="1"/>
          </p:cNvSpPr>
          <p:nvPr>
            <p:ph type="body" idx="1"/>
          </p:nvPr>
        </p:nvSpPr>
        <p:spPr>
          <a:xfrm>
            <a:off x="457200" y="1076325"/>
            <a:ext cx="7558088" cy="5162550"/>
          </a:xfrm>
        </p:spPr>
        <p:txBody>
          <a:bodyPr/>
          <a:lstStyle/>
          <a:p>
            <a:pPr eaLnBrk="1" hangingPunct="1">
              <a:lnSpc>
                <a:spcPct val="120000"/>
              </a:lnSpc>
            </a:pPr>
            <a:r>
              <a:rPr lang="en-US" altLang="zh-CN" sz="2400" smtClean="0">
                <a:solidFill>
                  <a:srgbClr val="CC0000"/>
                </a:solidFill>
              </a:rPr>
              <a:t>2</a:t>
            </a:r>
            <a:r>
              <a:rPr lang="zh-CN" altLang="en-US" sz="2400" smtClean="0">
                <a:solidFill>
                  <a:srgbClr val="CC0000"/>
                </a:solidFill>
              </a:rPr>
              <a:t>、 </a:t>
            </a:r>
            <a:r>
              <a:rPr lang="en-US" altLang="zh-CN" sz="2400" smtClean="0">
                <a:solidFill>
                  <a:srgbClr val="CC0000"/>
                </a:solidFill>
              </a:rPr>
              <a:t>0</a:t>
            </a:r>
            <a:r>
              <a:rPr lang="zh-CN" altLang="en-US" sz="2400" smtClean="0">
                <a:solidFill>
                  <a:srgbClr val="CC0000"/>
                </a:solidFill>
              </a:rPr>
              <a:t>的表示：</a:t>
            </a:r>
            <a:r>
              <a:rPr lang="en-US" altLang="zh-CN" sz="2400" smtClean="0">
                <a:solidFill>
                  <a:srgbClr val="006600"/>
                </a:solidFill>
              </a:rPr>
              <a:t>0 </a:t>
            </a:r>
            <a:r>
              <a:rPr lang="zh-CN" altLang="en-US" sz="2400" smtClean="0">
                <a:solidFill>
                  <a:srgbClr val="006600"/>
                </a:solidFill>
              </a:rPr>
              <a:t>的反码表示有两种形式</a:t>
            </a:r>
            <a:r>
              <a:rPr lang="zh-CN" altLang="en-US" sz="2400" smtClean="0">
                <a:solidFill>
                  <a:schemeClr val="hlink"/>
                </a:solidFill>
              </a:rPr>
              <a:t>，</a:t>
            </a:r>
            <a:r>
              <a:rPr lang="zh-CN" altLang="en-US" sz="2400" smtClean="0"/>
              <a:t>即分别按照正数和负数表示。</a:t>
            </a:r>
          </a:p>
          <a:p>
            <a:pPr lvl="1" eaLnBrk="1" hangingPunct="1">
              <a:lnSpc>
                <a:spcPct val="120000"/>
              </a:lnSpc>
            </a:pPr>
            <a:r>
              <a:rPr lang="en-US" altLang="zh-CN" smtClean="0"/>
              <a:t>[+0]</a:t>
            </a:r>
            <a:r>
              <a:rPr lang="zh-CN" altLang="en-US" baseline="-25000" smtClean="0"/>
              <a:t>反</a:t>
            </a:r>
            <a:r>
              <a:rPr lang="zh-CN" altLang="en-US" smtClean="0"/>
              <a:t>＝ </a:t>
            </a:r>
            <a:r>
              <a:rPr lang="en-US" altLang="zh-CN" smtClean="0">
                <a:solidFill>
                  <a:srgbClr val="008000"/>
                </a:solidFill>
              </a:rPr>
              <a:t>00</a:t>
            </a:r>
            <a:r>
              <a:rPr lang="en-US" altLang="zh-CN" smtClean="0">
                <a:solidFill>
                  <a:srgbClr val="008000"/>
                </a:solidFill>
                <a:latin typeface="Arial" panose="020B0604020202020204" pitchFamily="34" charset="0"/>
              </a:rPr>
              <a:t>…</a:t>
            </a:r>
            <a:r>
              <a:rPr lang="en-US" altLang="zh-CN" smtClean="0">
                <a:solidFill>
                  <a:srgbClr val="008000"/>
                </a:solidFill>
              </a:rPr>
              <a:t>0    </a:t>
            </a:r>
            <a:r>
              <a:rPr lang="en-US" altLang="zh-CN" smtClean="0"/>
              <a:t>[-0]</a:t>
            </a:r>
            <a:r>
              <a:rPr lang="zh-CN" altLang="en-US" baseline="-25000" smtClean="0"/>
              <a:t>反</a:t>
            </a:r>
            <a:r>
              <a:rPr lang="zh-CN" altLang="en-US" smtClean="0">
                <a:solidFill>
                  <a:srgbClr val="0033CC"/>
                </a:solidFill>
              </a:rPr>
              <a:t>＝</a:t>
            </a:r>
            <a:r>
              <a:rPr lang="zh-CN" altLang="en-US" smtClean="0"/>
              <a:t> </a:t>
            </a:r>
            <a:r>
              <a:rPr lang="en-US" altLang="zh-CN" smtClean="0">
                <a:solidFill>
                  <a:srgbClr val="008000"/>
                </a:solidFill>
              </a:rPr>
              <a:t>11</a:t>
            </a:r>
            <a:r>
              <a:rPr lang="en-US" altLang="zh-CN" smtClean="0">
                <a:solidFill>
                  <a:srgbClr val="008000"/>
                </a:solidFill>
                <a:latin typeface="Arial" panose="020B0604020202020204" pitchFamily="34" charset="0"/>
              </a:rPr>
              <a:t>…</a:t>
            </a:r>
            <a:r>
              <a:rPr lang="en-US" altLang="zh-CN" smtClean="0">
                <a:solidFill>
                  <a:srgbClr val="008000"/>
                </a:solidFill>
              </a:rPr>
              <a:t>1</a:t>
            </a:r>
            <a:endParaRPr lang="en-US" altLang="zh-CN" smtClean="0">
              <a:solidFill>
                <a:schemeClr val="hlink"/>
              </a:solidFill>
            </a:endParaRPr>
          </a:p>
          <a:p>
            <a:pPr eaLnBrk="1" hangingPunct="1">
              <a:lnSpc>
                <a:spcPct val="120000"/>
              </a:lnSpc>
            </a:pPr>
            <a:r>
              <a:rPr lang="en-US" altLang="zh-CN" sz="2400" smtClean="0">
                <a:solidFill>
                  <a:srgbClr val="CC0000"/>
                </a:solidFill>
              </a:rPr>
              <a:t>3</a:t>
            </a:r>
            <a:r>
              <a:rPr lang="zh-CN" altLang="en-US" sz="2400" smtClean="0">
                <a:solidFill>
                  <a:srgbClr val="CC0000"/>
                </a:solidFill>
              </a:rPr>
              <a:t>、表示范围：</a:t>
            </a:r>
            <a:r>
              <a:rPr lang="zh-CN" altLang="en-US" sz="2400" smtClean="0"/>
              <a:t>对于</a:t>
            </a:r>
            <a:r>
              <a:rPr lang="en-US" altLang="zh-CN" sz="2400" smtClean="0">
                <a:solidFill>
                  <a:srgbClr val="006600"/>
                </a:solidFill>
              </a:rPr>
              <a:t>n</a:t>
            </a:r>
            <a:r>
              <a:rPr lang="zh-CN" altLang="en-US" sz="2400" smtClean="0">
                <a:solidFill>
                  <a:srgbClr val="006600"/>
                </a:solidFill>
              </a:rPr>
              <a:t>＋</a:t>
            </a:r>
            <a:r>
              <a:rPr lang="en-US" altLang="zh-CN" sz="2400" smtClean="0">
                <a:solidFill>
                  <a:srgbClr val="006600"/>
                </a:solidFill>
              </a:rPr>
              <a:t>1</a:t>
            </a:r>
            <a:r>
              <a:rPr lang="zh-CN" altLang="en-US" sz="2400" smtClean="0"/>
              <a:t>位反码机器数</a:t>
            </a:r>
            <a:r>
              <a:rPr lang="en-US" altLang="zh-CN" sz="2400" smtClean="0"/>
              <a:t>X</a:t>
            </a:r>
            <a:r>
              <a:rPr lang="zh-CN" altLang="en-US" sz="2400" smtClean="0"/>
              <a:t>，它所能表示的数据范围为：</a:t>
            </a:r>
          </a:p>
          <a:p>
            <a:pPr lvl="1" eaLnBrk="1" hangingPunct="1">
              <a:lnSpc>
                <a:spcPct val="120000"/>
              </a:lnSpc>
            </a:pPr>
            <a:r>
              <a:rPr lang="zh-CN" altLang="en-US" smtClean="0"/>
              <a:t>定点整数：－（</a:t>
            </a:r>
            <a:r>
              <a:rPr lang="en-US" altLang="zh-CN" smtClean="0"/>
              <a:t>2</a:t>
            </a:r>
            <a:r>
              <a:rPr lang="en-US" altLang="zh-CN" baseline="30000" smtClean="0"/>
              <a:t>n</a:t>
            </a:r>
            <a:r>
              <a:rPr lang="zh-CN" altLang="en-US" smtClean="0"/>
              <a:t>－</a:t>
            </a:r>
            <a:r>
              <a:rPr lang="en-US" altLang="zh-CN" smtClean="0"/>
              <a:t>1</a:t>
            </a:r>
            <a:r>
              <a:rPr lang="zh-CN" altLang="en-US" smtClean="0"/>
              <a:t>）≤</a:t>
            </a:r>
            <a:r>
              <a:rPr lang="en-US" altLang="zh-CN" smtClean="0"/>
              <a:t>X ≤ 2</a:t>
            </a:r>
            <a:r>
              <a:rPr lang="en-US" altLang="zh-CN" baseline="30000" smtClean="0"/>
              <a:t>n</a:t>
            </a:r>
            <a:r>
              <a:rPr lang="zh-CN" altLang="en-US" smtClean="0"/>
              <a:t>－</a:t>
            </a:r>
            <a:r>
              <a:rPr lang="en-US" altLang="zh-CN" smtClean="0"/>
              <a:t>1</a:t>
            </a:r>
          </a:p>
          <a:p>
            <a:pPr lvl="1" eaLnBrk="1" hangingPunct="1">
              <a:lnSpc>
                <a:spcPct val="120000"/>
              </a:lnSpc>
            </a:pPr>
            <a:r>
              <a:rPr lang="zh-CN" altLang="en-US" smtClean="0"/>
              <a:t>定点小数：－（</a:t>
            </a:r>
            <a:r>
              <a:rPr lang="en-US" altLang="zh-CN" smtClean="0"/>
              <a:t>1</a:t>
            </a:r>
            <a:r>
              <a:rPr lang="zh-CN" altLang="en-US" smtClean="0"/>
              <a:t>－</a:t>
            </a:r>
            <a:r>
              <a:rPr lang="en-US" altLang="zh-CN" smtClean="0"/>
              <a:t>2</a:t>
            </a:r>
            <a:r>
              <a:rPr lang="zh-CN" altLang="en-US" baseline="30000" smtClean="0"/>
              <a:t>－</a:t>
            </a:r>
            <a:r>
              <a:rPr lang="en-US" altLang="zh-CN" baseline="30000" smtClean="0"/>
              <a:t>n</a:t>
            </a:r>
            <a:r>
              <a:rPr lang="zh-CN" altLang="en-US" smtClean="0"/>
              <a:t>）≤</a:t>
            </a:r>
            <a:r>
              <a:rPr lang="en-US" altLang="zh-CN" smtClean="0"/>
              <a:t>X ≤ 1</a:t>
            </a:r>
            <a:r>
              <a:rPr lang="zh-CN" altLang="en-US" smtClean="0"/>
              <a:t>－</a:t>
            </a:r>
            <a:r>
              <a:rPr lang="en-US" altLang="zh-CN" smtClean="0"/>
              <a:t>2</a:t>
            </a:r>
            <a:r>
              <a:rPr lang="zh-CN" altLang="en-US" baseline="30000" smtClean="0"/>
              <a:t>－</a:t>
            </a:r>
            <a:r>
              <a:rPr lang="en-US" altLang="zh-CN" baseline="30000" smtClean="0"/>
              <a:t>n</a:t>
            </a:r>
          </a:p>
        </p:txBody>
      </p:sp>
      <p:sp>
        <p:nvSpPr>
          <p:cNvPr id="119819" name="AutoShape 11"/>
          <p:cNvSpPr>
            <a:spLocks noChangeArrowheads="1"/>
          </p:cNvSpPr>
          <p:nvPr/>
        </p:nvSpPr>
        <p:spPr bwMode="auto">
          <a:xfrm>
            <a:off x="6443663" y="3213100"/>
            <a:ext cx="2376487" cy="936625"/>
          </a:xfrm>
          <a:prstGeom prst="wedgeRoundRectCallout">
            <a:avLst>
              <a:gd name="adj1" fmla="val -164296"/>
              <a:gd name="adj2" fmla="val -7644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kumimoji="1" lang="zh-CN" altLang="en-US" sz="2400">
                <a:solidFill>
                  <a:srgbClr val="000000"/>
                </a:solidFill>
              </a:rPr>
              <a:t>包括</a:t>
            </a:r>
            <a:r>
              <a:rPr kumimoji="1" lang="en-US" altLang="zh-CN" sz="2400">
                <a:solidFill>
                  <a:srgbClr val="000000"/>
                </a:solidFill>
              </a:rPr>
              <a:t>1</a:t>
            </a:r>
            <a:r>
              <a:rPr kumimoji="1" lang="zh-CN" altLang="en-US" sz="2400">
                <a:solidFill>
                  <a:srgbClr val="000000"/>
                </a:solidFill>
              </a:rPr>
              <a:t>位符号位，</a:t>
            </a:r>
            <a:r>
              <a:rPr kumimoji="1" lang="en-US" altLang="zh-CN" sz="2400">
                <a:solidFill>
                  <a:srgbClr val="000000"/>
                </a:solidFill>
              </a:rPr>
              <a:t>n</a:t>
            </a:r>
            <a:r>
              <a:rPr kumimoji="1" lang="zh-CN" altLang="en-US" sz="2400">
                <a:solidFill>
                  <a:srgbClr val="000000"/>
                </a:solidFill>
              </a:rPr>
              <a:t>位数值位</a:t>
            </a:r>
          </a:p>
        </p:txBody>
      </p:sp>
      <p:sp>
        <p:nvSpPr>
          <p:cNvPr id="50181" name="Rectangle 13"/>
          <p:cNvSpPr>
            <a:spLocks noGrp="1" noChangeArrowheads="1"/>
          </p:cNvSpPr>
          <p:nvPr>
            <p:ph type="title"/>
          </p:nvPr>
        </p:nvSpPr>
        <p:spPr>
          <a:xfrm>
            <a:off x="1116013" y="381000"/>
            <a:ext cx="6705600" cy="563563"/>
          </a:xfrm>
          <a:noFill/>
        </p:spPr>
        <p:txBody>
          <a:bodyPr/>
          <a:lstStyle/>
          <a:p>
            <a:pPr eaLnBrk="1" hangingPunct="1"/>
            <a:r>
              <a:rPr lang="zh-CN" altLang="en-US" smtClean="0"/>
              <a:t>三、反码表示法</a:t>
            </a:r>
          </a:p>
        </p:txBody>
      </p:sp>
      <p:sp>
        <p:nvSpPr>
          <p:cNvPr id="119823" name="Text Box 15"/>
          <p:cNvSpPr txBox="1">
            <a:spLocks noChangeArrowheads="1"/>
          </p:cNvSpPr>
          <p:nvPr/>
        </p:nvSpPr>
        <p:spPr bwMode="gray">
          <a:xfrm>
            <a:off x="611188" y="5300663"/>
            <a:ext cx="7200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50000"/>
              </a:spcBef>
              <a:buClrTx/>
              <a:buFontTx/>
              <a:buChar char="•"/>
            </a:pPr>
            <a:r>
              <a:rPr lang="zh-CN" altLang="en-US" sz="2400">
                <a:solidFill>
                  <a:srgbClr val="FF0000"/>
                </a:solidFill>
                <a:latin typeface="Arial" panose="020B0604020202020204" pitchFamily="34" charset="0"/>
              </a:rPr>
              <a:t>思考：</a:t>
            </a:r>
            <a:r>
              <a:rPr lang="en-US" altLang="zh-CN" sz="2400">
                <a:latin typeface="Arial" panose="020B0604020202020204" pitchFamily="34" charset="0"/>
              </a:rPr>
              <a:t>16</a:t>
            </a:r>
            <a:r>
              <a:rPr lang="zh-CN" altLang="en-US" sz="2400">
                <a:latin typeface="Arial" panose="020B0604020202020204" pitchFamily="34" charset="0"/>
              </a:rPr>
              <a:t>位定点整数的反码表示范围？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9819"/>
                                        </p:tgtEl>
                                        <p:attrNameLst>
                                          <p:attrName>style.visibility</p:attrName>
                                        </p:attrNameLst>
                                      </p:cBhvr>
                                      <p:to>
                                        <p:strVal val="visible"/>
                                      </p:to>
                                    </p:set>
                                    <p:animEffect transition="in" filter="blinds(horizontal)">
                                      <p:cBhvr>
                                        <p:cTn id="7" dur="500"/>
                                        <p:tgtEl>
                                          <p:spTgt spid="1198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19823"/>
                                        </p:tgtEl>
                                        <p:attrNameLst>
                                          <p:attrName>style.visibility</p:attrName>
                                        </p:attrNameLst>
                                      </p:cBhvr>
                                      <p:to>
                                        <p:strVal val="visible"/>
                                      </p:to>
                                    </p:set>
                                    <p:anim to="" calcmode="lin" valueType="num">
                                      <p:cBhvr>
                                        <p:cTn id="12" dur="1" fill="hold"/>
                                        <p:tgtEl>
                                          <p:spTgt spid="11982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9" grpId="0" animBg="1"/>
      <p:bldP spid="11982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B7BC0E05-9175-479E-9685-1867D71476FF}"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51</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51203" name="Rectangle 2"/>
          <p:cNvSpPr>
            <a:spLocks noGrp="1" noChangeArrowheads="1"/>
          </p:cNvSpPr>
          <p:nvPr>
            <p:ph type="title"/>
          </p:nvPr>
        </p:nvSpPr>
        <p:spPr/>
        <p:txBody>
          <a:bodyPr/>
          <a:lstStyle/>
          <a:p>
            <a:pPr eaLnBrk="1" hangingPunct="1"/>
            <a:r>
              <a:rPr lang="zh-CN" altLang="en-US" smtClean="0"/>
              <a:t>三、反码表示法</a:t>
            </a:r>
          </a:p>
        </p:txBody>
      </p:sp>
      <p:sp>
        <p:nvSpPr>
          <p:cNvPr id="51204" name="Rectangle 9"/>
          <p:cNvSpPr>
            <a:spLocks noGrp="1" noChangeArrowheads="1"/>
          </p:cNvSpPr>
          <p:nvPr>
            <p:ph type="body" idx="1"/>
          </p:nvPr>
        </p:nvSpPr>
        <p:spPr>
          <a:xfrm>
            <a:off x="539750" y="1125538"/>
            <a:ext cx="2879725" cy="574675"/>
          </a:xfrm>
        </p:spPr>
        <p:txBody>
          <a:bodyPr/>
          <a:lstStyle/>
          <a:p>
            <a:pPr eaLnBrk="1" hangingPunct="1"/>
            <a:r>
              <a:rPr lang="en-US" altLang="zh-CN" smtClean="0">
                <a:solidFill>
                  <a:srgbClr val="CC0000"/>
                </a:solidFill>
              </a:rPr>
              <a:t>4</a:t>
            </a:r>
            <a:r>
              <a:rPr lang="zh-CN" altLang="en-US" smtClean="0">
                <a:solidFill>
                  <a:srgbClr val="CC0000"/>
                </a:solidFill>
              </a:rPr>
              <a:t>、数学表示：</a:t>
            </a:r>
          </a:p>
        </p:txBody>
      </p:sp>
      <p:graphicFrame>
        <p:nvGraphicFramePr>
          <p:cNvPr id="243723" name="Object 11"/>
          <p:cNvGraphicFramePr>
            <a:graphicFrameLocks noChangeAspect="1"/>
          </p:cNvGraphicFramePr>
          <p:nvPr/>
        </p:nvGraphicFramePr>
        <p:xfrm>
          <a:off x="2555875" y="2133600"/>
          <a:ext cx="3295650" cy="874713"/>
        </p:xfrm>
        <a:graphic>
          <a:graphicData uri="http://schemas.openxmlformats.org/presentationml/2006/ole">
            <mc:AlternateContent xmlns:mc="http://schemas.openxmlformats.org/markup-compatibility/2006">
              <mc:Choice xmlns:v="urn:schemas-microsoft-com:vml" Requires="v">
                <p:oleObj spid="_x0000_s51247" name="公式" r:id="rId3" imgW="1803400" imgH="482600" progId="Equation.3">
                  <p:embed/>
                </p:oleObj>
              </mc:Choice>
              <mc:Fallback>
                <p:oleObj name="公式" r:id="rId3" imgW="1803400" imgH="4826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2133600"/>
                        <a:ext cx="3295650" cy="874713"/>
                      </a:xfrm>
                      <a:prstGeom prst="rect">
                        <a:avLst/>
                      </a:prstGeom>
                      <a:solidFill>
                        <a:srgbClr val="FFDDDD"/>
                      </a:solidFill>
                      <a:ln w="28575">
                        <a:solidFill>
                          <a:schemeClr val="tx1"/>
                        </a:solidFill>
                        <a:miter lim="800000"/>
                        <a:headEnd/>
                        <a:tailEnd/>
                      </a:ln>
                    </p:spPr>
                  </p:pic>
                </p:oleObj>
              </mc:Fallback>
            </mc:AlternateContent>
          </a:graphicData>
        </a:graphic>
      </p:graphicFrame>
      <p:graphicFrame>
        <p:nvGraphicFramePr>
          <p:cNvPr id="243724" name="Object 12"/>
          <p:cNvGraphicFramePr>
            <a:graphicFrameLocks noChangeAspect="1"/>
          </p:cNvGraphicFramePr>
          <p:nvPr/>
        </p:nvGraphicFramePr>
        <p:xfrm>
          <a:off x="2555875" y="3789363"/>
          <a:ext cx="3211513" cy="869950"/>
        </p:xfrm>
        <a:graphic>
          <a:graphicData uri="http://schemas.openxmlformats.org/presentationml/2006/ole">
            <mc:AlternateContent xmlns:mc="http://schemas.openxmlformats.org/markup-compatibility/2006">
              <mc:Choice xmlns:v="urn:schemas-microsoft-com:vml" Requires="v">
                <p:oleObj spid="_x0000_s51248" name="公式" r:id="rId5" imgW="1765300" imgH="482600" progId="Equation.3">
                  <p:embed/>
                </p:oleObj>
              </mc:Choice>
              <mc:Fallback>
                <p:oleObj name="公式" r:id="rId5" imgW="1765300" imgH="4826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3789363"/>
                        <a:ext cx="3211513" cy="869950"/>
                      </a:xfrm>
                      <a:prstGeom prst="rect">
                        <a:avLst/>
                      </a:prstGeom>
                      <a:solidFill>
                        <a:srgbClr val="FFDDDD"/>
                      </a:solidFill>
                      <a:ln w="28575">
                        <a:solidFill>
                          <a:schemeClr val="tx1"/>
                        </a:solidFill>
                        <a:miter lim="800000"/>
                        <a:headEnd/>
                        <a:tailEnd/>
                      </a:ln>
                    </p:spPr>
                  </p:pic>
                </p:oleObj>
              </mc:Fallback>
            </mc:AlternateContent>
          </a:graphicData>
        </a:graphic>
      </p:graphicFrame>
      <p:sp>
        <p:nvSpPr>
          <p:cNvPr id="243725" name="Text Box 13"/>
          <p:cNvSpPr txBox="1">
            <a:spLocks noChangeArrowheads="1"/>
          </p:cNvSpPr>
          <p:nvPr/>
        </p:nvSpPr>
        <p:spPr bwMode="gray">
          <a:xfrm>
            <a:off x="1331913" y="2205038"/>
            <a:ext cx="863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50000"/>
              </a:spcBef>
              <a:buClrTx/>
              <a:buFontTx/>
              <a:buNone/>
            </a:pPr>
            <a:r>
              <a:rPr lang="zh-CN" altLang="en-US" sz="2000">
                <a:latin typeface="Arial" panose="020B0604020202020204" pitchFamily="34" charset="0"/>
              </a:rPr>
              <a:t>定点整数</a:t>
            </a:r>
          </a:p>
        </p:txBody>
      </p:sp>
      <p:sp>
        <p:nvSpPr>
          <p:cNvPr id="243726" name="Text Box 14"/>
          <p:cNvSpPr txBox="1">
            <a:spLocks noChangeArrowheads="1"/>
          </p:cNvSpPr>
          <p:nvPr/>
        </p:nvSpPr>
        <p:spPr bwMode="gray">
          <a:xfrm>
            <a:off x="1258888" y="3860800"/>
            <a:ext cx="863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50000"/>
              </a:spcBef>
              <a:buClrTx/>
              <a:buFontTx/>
              <a:buNone/>
            </a:pPr>
            <a:r>
              <a:rPr lang="zh-CN" altLang="en-US" sz="2000">
                <a:latin typeface="Arial" panose="020B0604020202020204" pitchFamily="34" charset="0"/>
              </a:rPr>
              <a:t>定点小数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43725"/>
                                        </p:tgtEl>
                                        <p:attrNameLst>
                                          <p:attrName>style.visibility</p:attrName>
                                        </p:attrNameLst>
                                      </p:cBhvr>
                                      <p:to>
                                        <p:strVal val="visible"/>
                                      </p:to>
                                    </p:set>
                                    <p:anim to="" calcmode="lin" valueType="num">
                                      <p:cBhvr>
                                        <p:cTn id="7" dur="1" fill="hold"/>
                                        <p:tgtEl>
                                          <p:spTgt spid="243725"/>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243723"/>
                                        </p:tgtEl>
                                        <p:attrNameLst>
                                          <p:attrName>style.visibility</p:attrName>
                                        </p:attrNameLst>
                                      </p:cBhvr>
                                      <p:to>
                                        <p:strVal val="visible"/>
                                      </p:to>
                                    </p:set>
                                    <p:anim to="" calcmode="lin" valueType="num">
                                      <p:cBhvr>
                                        <p:cTn id="12" dur="1" fill="hold"/>
                                        <p:tgtEl>
                                          <p:spTgt spid="243723"/>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243726"/>
                                        </p:tgtEl>
                                        <p:attrNameLst>
                                          <p:attrName>style.visibility</p:attrName>
                                        </p:attrNameLst>
                                      </p:cBhvr>
                                      <p:to>
                                        <p:strVal val="visible"/>
                                      </p:to>
                                    </p:set>
                                    <p:anim to="" calcmode="lin" valueType="num">
                                      <p:cBhvr>
                                        <p:cTn id="17" dur="1" fill="hold"/>
                                        <p:tgtEl>
                                          <p:spTgt spid="243726"/>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0"/>
                                          </p:stCondLst>
                                        </p:cTn>
                                        <p:tgtEl>
                                          <p:spTgt spid="243724"/>
                                        </p:tgtEl>
                                        <p:attrNameLst>
                                          <p:attrName>style.visibility</p:attrName>
                                        </p:attrNameLst>
                                      </p:cBhvr>
                                      <p:to>
                                        <p:strVal val="visible"/>
                                      </p:to>
                                    </p:set>
                                    <p:anim to="" calcmode="lin" valueType="num">
                                      <p:cBhvr>
                                        <p:cTn id="22" dur="1" fill="hold"/>
                                        <p:tgtEl>
                                          <p:spTgt spid="24372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25" grpId="0"/>
      <p:bldP spid="24372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1265C10B-DCB5-428E-9AD5-0537E85910C3}"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52</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52227" name="Rectangle 2"/>
          <p:cNvSpPr>
            <a:spLocks noGrp="1" noChangeArrowheads="1"/>
          </p:cNvSpPr>
          <p:nvPr>
            <p:ph type="title"/>
          </p:nvPr>
        </p:nvSpPr>
        <p:spPr/>
        <p:txBody>
          <a:bodyPr/>
          <a:lstStyle/>
          <a:p>
            <a:pPr eaLnBrk="1" hangingPunct="1"/>
            <a:r>
              <a:rPr lang="zh-CN" altLang="en-US" smtClean="0"/>
              <a:t>三、反码表示法</a:t>
            </a:r>
          </a:p>
        </p:txBody>
      </p:sp>
      <p:sp>
        <p:nvSpPr>
          <p:cNvPr id="52228" name="Rectangle 3"/>
          <p:cNvSpPr>
            <a:spLocks noGrp="1" noChangeArrowheads="1"/>
          </p:cNvSpPr>
          <p:nvPr>
            <p:ph type="body" idx="1"/>
          </p:nvPr>
        </p:nvSpPr>
        <p:spPr>
          <a:xfrm>
            <a:off x="457200" y="1076325"/>
            <a:ext cx="2819400" cy="1344613"/>
          </a:xfrm>
        </p:spPr>
        <p:txBody>
          <a:bodyPr/>
          <a:lstStyle/>
          <a:p>
            <a:pPr eaLnBrk="1" hangingPunct="1"/>
            <a:r>
              <a:rPr lang="en-US" altLang="zh-CN" sz="2400" smtClean="0"/>
              <a:t>4</a:t>
            </a:r>
            <a:r>
              <a:rPr lang="zh-CN" altLang="en-US" sz="2400" smtClean="0"/>
              <a:t>位反码机器数（整数）对应的真值</a:t>
            </a:r>
          </a:p>
        </p:txBody>
      </p:sp>
      <p:graphicFrame>
        <p:nvGraphicFramePr>
          <p:cNvPr id="244921" name="Group 185"/>
          <p:cNvGraphicFramePr>
            <a:graphicFrameLocks noGrp="1"/>
          </p:cNvGraphicFramePr>
          <p:nvPr/>
        </p:nvGraphicFramePr>
        <p:xfrm>
          <a:off x="3708400" y="836613"/>
          <a:ext cx="4967288" cy="5827707"/>
        </p:xfrm>
        <a:graphic>
          <a:graphicData uri="http://schemas.openxmlformats.org/drawingml/2006/table">
            <a:tbl>
              <a:tblPr/>
              <a:tblGrid>
                <a:gridCol w="1152525"/>
                <a:gridCol w="1223963"/>
                <a:gridCol w="1295400"/>
                <a:gridCol w="1295400"/>
              </a:tblGrid>
              <a:tr h="374667">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机器数</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原码真值</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补码真值</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反码真值</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0000</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0001</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0010</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+2</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+2</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+2</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0011</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+3</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+3</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+3</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0100</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+4</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+4</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+4</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0101</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+5</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+5</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+5</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0110</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+6</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+6</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+6</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0111</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+7</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+7</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+7</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1000</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-8</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-7</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1001</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-7</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-6</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1010</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-2</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-6</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-5</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1011</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-3</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-5</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-4</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1100</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-4</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-4</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-3</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1101</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-5</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-3</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-2</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1110</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-6</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-2</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1111</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-7</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244921"/>
                                        </p:tgtEl>
                                        <p:attrNameLst>
                                          <p:attrName>style.visibility</p:attrName>
                                        </p:attrNameLst>
                                      </p:cBhvr>
                                      <p:to>
                                        <p:strVal val="visible"/>
                                      </p:to>
                                    </p:set>
                                    <p:anim to="" calcmode="lin" valueType="num">
                                      <p:cBhvr>
                                        <p:cTn id="7" dur="1" fill="hold"/>
                                        <p:tgtEl>
                                          <p:spTgt spid="24492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598A1055-F517-47E0-8212-D419CCE5EB18}"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53</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53251" name="Rectangle 2"/>
          <p:cNvSpPr>
            <a:spLocks noGrp="1" noChangeArrowheads="1"/>
          </p:cNvSpPr>
          <p:nvPr>
            <p:ph type="title"/>
          </p:nvPr>
        </p:nvSpPr>
        <p:spPr/>
        <p:txBody>
          <a:bodyPr/>
          <a:lstStyle/>
          <a:p>
            <a:pPr eaLnBrk="1" hangingPunct="1"/>
            <a:r>
              <a:rPr lang="zh-CN" altLang="en-US" smtClean="0"/>
              <a:t>三、反码表示法</a:t>
            </a:r>
          </a:p>
        </p:txBody>
      </p:sp>
      <p:sp>
        <p:nvSpPr>
          <p:cNvPr id="53252" name="Rectangle 3"/>
          <p:cNvSpPr>
            <a:spLocks noGrp="1" noChangeArrowheads="1"/>
          </p:cNvSpPr>
          <p:nvPr>
            <p:ph type="body" idx="1"/>
          </p:nvPr>
        </p:nvSpPr>
        <p:spPr>
          <a:xfrm>
            <a:off x="827088" y="1196975"/>
            <a:ext cx="6851650" cy="1079500"/>
          </a:xfrm>
        </p:spPr>
        <p:txBody>
          <a:bodyPr/>
          <a:lstStyle/>
          <a:p>
            <a:pPr eaLnBrk="1" hangingPunct="1"/>
            <a:r>
              <a:rPr lang="en-US" altLang="zh-CN" sz="2400" smtClean="0"/>
              <a:t>4</a:t>
            </a:r>
            <a:r>
              <a:rPr lang="zh-CN" altLang="en-US" sz="2400" smtClean="0"/>
              <a:t>位反码机器数（整数）在数轴上的表示</a:t>
            </a:r>
          </a:p>
          <a:p>
            <a:pPr lvl="1" eaLnBrk="1" hangingPunct="1"/>
            <a:r>
              <a:rPr lang="zh-CN" altLang="en-US" sz="2000" smtClean="0"/>
              <a:t>反码机器数编码与真值的对应</a:t>
            </a:r>
          </a:p>
        </p:txBody>
      </p:sp>
      <p:graphicFrame>
        <p:nvGraphicFramePr>
          <p:cNvPr id="245766" name="Object 6"/>
          <p:cNvGraphicFramePr>
            <a:graphicFrameLocks noChangeAspect="1"/>
          </p:cNvGraphicFramePr>
          <p:nvPr/>
        </p:nvGraphicFramePr>
        <p:xfrm>
          <a:off x="179388" y="2425700"/>
          <a:ext cx="8748712" cy="2482850"/>
        </p:xfrm>
        <a:graphic>
          <a:graphicData uri="http://schemas.openxmlformats.org/presentationml/2006/ole">
            <mc:AlternateContent xmlns:mc="http://schemas.openxmlformats.org/markup-compatibility/2006">
              <mc:Choice xmlns:v="urn:schemas-microsoft-com:vml" Requires="v">
                <p:oleObj spid="_x0000_s53274" name="图片" r:id="rId3" imgW="3521798" imgH="923453" progId="Word.Picture.8">
                  <p:embed/>
                </p:oleObj>
              </mc:Choice>
              <mc:Fallback>
                <p:oleObj name="图片" r:id="rId3" imgW="3521798" imgH="923453"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l="7410"/>
                      <a:stretch>
                        <a:fillRect/>
                      </a:stretch>
                    </p:blipFill>
                    <p:spPr bwMode="auto">
                      <a:xfrm>
                        <a:off x="179388" y="2425700"/>
                        <a:ext cx="8748712" cy="24828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45767" name="Picture 7" descr="back11">
            <a:hlinkClick r:id="rId5" action="ppaction://hlinksldjump"/>
          </p:cNvPr>
          <p:cNvPicPr>
            <a:picLocks noChangeAspect="1" noChangeArrowheads="1"/>
          </p:cNvPicPr>
          <p:nvPr/>
        </p:nvPicPr>
        <p:blipFill>
          <a:blip r:embed="rId6">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284663" y="6021388"/>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nodeType="clickEffect">
                                  <p:stCondLst>
                                    <p:cond delay="0"/>
                                  </p:stCondLst>
                                  <p:childTnLst>
                                    <p:set>
                                      <p:cBhvr>
                                        <p:cTn id="6" dur="1" fill="hold">
                                          <p:stCondLst>
                                            <p:cond delay="0"/>
                                          </p:stCondLst>
                                        </p:cTn>
                                        <p:tgtEl>
                                          <p:spTgt spid="245766"/>
                                        </p:tgtEl>
                                        <p:attrNameLst>
                                          <p:attrName>style.visibility</p:attrName>
                                        </p:attrNameLst>
                                      </p:cBhvr>
                                      <p:to>
                                        <p:strVal val="visible"/>
                                      </p:to>
                                    </p:set>
                                    <p:animEffect transition="in" filter="wheel(4)">
                                      <p:cBhvr>
                                        <p:cTn id="7" dur="2000"/>
                                        <p:tgtEl>
                                          <p:spTgt spid="245766"/>
                                        </p:tgtEl>
                                      </p:cBhvr>
                                    </p:animEffect>
                                  </p:childTnLst>
                                </p:cTn>
                              </p:par>
                            </p:childTnLst>
                          </p:cTn>
                        </p:par>
                        <p:par>
                          <p:cTn id="8" fill="hold" nodeType="afterGroup">
                            <p:stCondLst>
                              <p:cond delay="2000"/>
                            </p:stCondLst>
                            <p:childTnLst>
                              <p:par>
                                <p:cTn id="9" presetID="2" presetClass="entr" presetSubtype="4" fill="hold" nodeType="afterEffect">
                                  <p:stCondLst>
                                    <p:cond delay="0"/>
                                  </p:stCondLst>
                                  <p:childTnLst>
                                    <p:set>
                                      <p:cBhvr>
                                        <p:cTn id="10" dur="1" fill="hold">
                                          <p:stCondLst>
                                            <p:cond delay="0"/>
                                          </p:stCondLst>
                                        </p:cTn>
                                        <p:tgtEl>
                                          <p:spTgt spid="245767"/>
                                        </p:tgtEl>
                                        <p:attrNameLst>
                                          <p:attrName>style.visibility</p:attrName>
                                        </p:attrNameLst>
                                      </p:cBhvr>
                                      <p:to>
                                        <p:strVal val="visible"/>
                                      </p:to>
                                    </p:set>
                                    <p:anim calcmode="lin" valueType="num">
                                      <p:cBhvr additive="base">
                                        <p:cTn id="11" dur="500" fill="hold"/>
                                        <p:tgtEl>
                                          <p:spTgt spid="245767"/>
                                        </p:tgtEl>
                                        <p:attrNameLst>
                                          <p:attrName>ppt_x</p:attrName>
                                        </p:attrNameLst>
                                      </p:cBhvr>
                                      <p:tavLst>
                                        <p:tav tm="0">
                                          <p:val>
                                            <p:strVal val="#ppt_x"/>
                                          </p:val>
                                        </p:tav>
                                        <p:tav tm="100000">
                                          <p:val>
                                            <p:strVal val="#ppt_x"/>
                                          </p:val>
                                        </p:tav>
                                      </p:tavLst>
                                    </p:anim>
                                    <p:anim calcmode="lin" valueType="num">
                                      <p:cBhvr additive="base">
                                        <p:cTn id="12" dur="500" fill="hold"/>
                                        <p:tgtEl>
                                          <p:spTgt spid="2457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382E6353-00A5-476E-A3DC-36BF1A7C8ED4}"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54</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54275" name="Rectangle 2"/>
          <p:cNvSpPr>
            <a:spLocks noGrp="1" noChangeArrowheads="1"/>
          </p:cNvSpPr>
          <p:nvPr>
            <p:ph type="title"/>
          </p:nvPr>
        </p:nvSpPr>
        <p:spPr/>
        <p:txBody>
          <a:bodyPr/>
          <a:lstStyle/>
          <a:p>
            <a:pPr eaLnBrk="1" hangingPunct="1"/>
            <a:r>
              <a:rPr lang="zh-CN" altLang="en-US" smtClean="0"/>
              <a:t>四、移码表示法</a:t>
            </a:r>
          </a:p>
        </p:txBody>
      </p:sp>
      <p:sp>
        <p:nvSpPr>
          <p:cNvPr id="122883" name="Rectangle 3"/>
          <p:cNvSpPr>
            <a:spLocks noGrp="1" noChangeArrowheads="1"/>
          </p:cNvSpPr>
          <p:nvPr>
            <p:ph type="body" idx="1"/>
          </p:nvPr>
        </p:nvSpPr>
        <p:spPr>
          <a:xfrm>
            <a:off x="598488" y="981075"/>
            <a:ext cx="7573962" cy="1816100"/>
          </a:xfrm>
        </p:spPr>
        <p:txBody>
          <a:bodyPr/>
          <a:lstStyle/>
          <a:p>
            <a:pPr eaLnBrk="1" hangingPunct="1">
              <a:defRPr/>
            </a:pPr>
            <a:r>
              <a:rPr lang="en-US" altLang="zh-CN" sz="2400" smtClean="0">
                <a:solidFill>
                  <a:srgbClr val="CC0000"/>
                </a:solidFill>
              </a:rPr>
              <a:t>1</a:t>
            </a:r>
            <a:r>
              <a:rPr lang="zh-CN" altLang="en-US" sz="2400" smtClean="0">
                <a:solidFill>
                  <a:srgbClr val="CC0000"/>
                </a:solidFill>
              </a:rPr>
              <a:t>、表示方法：</a:t>
            </a:r>
            <a:r>
              <a:rPr lang="zh-CN" altLang="en-US" sz="2400" smtClean="0"/>
              <a:t>最高位为符号位，其他位为数值位。</a:t>
            </a:r>
          </a:p>
          <a:p>
            <a:pPr lvl="1" eaLnBrk="1" hangingPunct="1">
              <a:defRPr/>
            </a:pPr>
            <a:r>
              <a:rPr lang="zh-CN" altLang="en-US" smtClean="0"/>
              <a:t>符号位：</a:t>
            </a:r>
            <a:r>
              <a:rPr lang="en-US" altLang="zh-CN" smtClean="0">
                <a:solidFill>
                  <a:srgbClr val="FF6600"/>
                </a:solidFill>
                <a:effectLst>
                  <a:outerShdw blurRad="38100" dist="38100" dir="2700000" algn="tl">
                    <a:srgbClr val="C0C0C0"/>
                  </a:outerShdw>
                </a:effectLst>
              </a:rPr>
              <a:t>1</a:t>
            </a:r>
            <a:r>
              <a:rPr lang="zh-CN" altLang="en-US" smtClean="0">
                <a:solidFill>
                  <a:srgbClr val="FF6600"/>
                </a:solidFill>
                <a:effectLst>
                  <a:outerShdw blurRad="38100" dist="38100" dir="2700000" algn="tl">
                    <a:srgbClr val="C0C0C0"/>
                  </a:outerShdw>
                </a:effectLst>
              </a:rPr>
              <a:t>－正数，</a:t>
            </a:r>
            <a:r>
              <a:rPr lang="en-US" altLang="zh-CN" smtClean="0">
                <a:solidFill>
                  <a:srgbClr val="FF6600"/>
                </a:solidFill>
                <a:effectLst>
                  <a:outerShdw blurRad="38100" dist="38100" dir="2700000" algn="tl">
                    <a:srgbClr val="C0C0C0"/>
                  </a:outerShdw>
                </a:effectLst>
              </a:rPr>
              <a:t>0</a:t>
            </a:r>
            <a:r>
              <a:rPr lang="zh-CN" altLang="en-US" smtClean="0">
                <a:solidFill>
                  <a:srgbClr val="FF6600"/>
                </a:solidFill>
                <a:effectLst>
                  <a:outerShdw blurRad="38100" dist="38100" dir="2700000" algn="tl">
                    <a:srgbClr val="C0C0C0"/>
                  </a:outerShdw>
                </a:effectLst>
              </a:rPr>
              <a:t>－负数。</a:t>
            </a:r>
          </a:p>
          <a:p>
            <a:pPr lvl="1" eaLnBrk="1" hangingPunct="1">
              <a:defRPr/>
            </a:pPr>
            <a:r>
              <a:rPr lang="zh-CN" altLang="en-US" smtClean="0"/>
              <a:t>数值位：正数时，与绝对值相同；负数时，为绝对值取反后，末位加</a:t>
            </a:r>
            <a:r>
              <a:rPr lang="en-US" altLang="zh-CN" smtClean="0"/>
              <a:t>1</a:t>
            </a:r>
            <a:r>
              <a:rPr lang="zh-CN" altLang="en-US" smtClean="0"/>
              <a:t>。</a:t>
            </a:r>
          </a:p>
        </p:txBody>
      </p:sp>
      <p:sp>
        <p:nvSpPr>
          <p:cNvPr id="122891" name="AutoShape 11"/>
          <p:cNvSpPr>
            <a:spLocks noChangeArrowheads="1"/>
          </p:cNvSpPr>
          <p:nvPr/>
        </p:nvSpPr>
        <p:spPr bwMode="auto">
          <a:xfrm>
            <a:off x="6443663" y="2565400"/>
            <a:ext cx="2087562" cy="1223963"/>
          </a:xfrm>
          <a:prstGeom prst="wedgeRoundRectCallout">
            <a:avLst>
              <a:gd name="adj1" fmla="val -102926"/>
              <a:gd name="adj2" fmla="val 88005"/>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kumimoji="1" lang="zh-CN" altLang="en-US" sz="2400">
                <a:solidFill>
                  <a:srgbClr val="000000"/>
                </a:solidFill>
              </a:rPr>
              <a:t>移码表示：即为补码的符号位取反</a:t>
            </a:r>
          </a:p>
        </p:txBody>
      </p:sp>
      <p:grpSp>
        <p:nvGrpSpPr>
          <p:cNvPr id="122900" name="Group 20"/>
          <p:cNvGrpSpPr>
            <a:grpSpLocks/>
          </p:cNvGrpSpPr>
          <p:nvPr/>
        </p:nvGrpSpPr>
        <p:grpSpPr bwMode="auto">
          <a:xfrm>
            <a:off x="611188" y="3716338"/>
            <a:ext cx="7561262" cy="1584325"/>
            <a:chOff x="385" y="1661"/>
            <a:chExt cx="4763" cy="998"/>
          </a:xfrm>
        </p:grpSpPr>
        <p:sp>
          <p:nvSpPr>
            <p:cNvPr id="54279" name="Line 4"/>
            <p:cNvSpPr>
              <a:spLocks noChangeShapeType="1"/>
            </p:cNvSpPr>
            <p:nvPr/>
          </p:nvSpPr>
          <p:spPr bwMode="auto">
            <a:xfrm>
              <a:off x="3606" y="2280"/>
              <a:ext cx="18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80" name="Line 5"/>
            <p:cNvSpPr>
              <a:spLocks noChangeShapeType="1"/>
            </p:cNvSpPr>
            <p:nvPr/>
          </p:nvSpPr>
          <p:spPr bwMode="auto">
            <a:xfrm>
              <a:off x="3833" y="2280"/>
              <a:ext cx="18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81" name="Line 6"/>
            <p:cNvSpPr>
              <a:spLocks noChangeShapeType="1"/>
            </p:cNvSpPr>
            <p:nvPr/>
          </p:nvSpPr>
          <p:spPr bwMode="auto">
            <a:xfrm>
              <a:off x="4377" y="2280"/>
              <a:ext cx="18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82" name="Rectangle 12"/>
            <p:cNvSpPr>
              <a:spLocks noChangeArrowheads="1"/>
            </p:cNvSpPr>
            <p:nvPr/>
          </p:nvSpPr>
          <p:spPr bwMode="auto">
            <a:xfrm>
              <a:off x="385" y="1661"/>
              <a:ext cx="4763" cy="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r>
                <a:rPr lang="zh-CN" altLang="en-US" sz="2400">
                  <a:solidFill>
                    <a:srgbClr val="008000"/>
                  </a:solidFill>
                </a:rPr>
                <a:t>对于定点整数：</a:t>
              </a:r>
            </a:p>
            <a:p>
              <a:pPr lvl="1" eaLnBrk="1" hangingPunct="1"/>
              <a:r>
                <a:rPr lang="zh-CN" altLang="en-US"/>
                <a:t>若</a:t>
              </a:r>
              <a:r>
                <a:rPr lang="en-US" altLang="zh-CN"/>
                <a:t>X=+X</a:t>
              </a:r>
              <a:r>
                <a:rPr lang="en-US" altLang="zh-CN" baseline="-25000"/>
                <a:t>1</a:t>
              </a:r>
              <a:r>
                <a:rPr lang="en-US" altLang="zh-CN"/>
                <a:t>X</a:t>
              </a:r>
              <a:r>
                <a:rPr lang="en-US" altLang="zh-CN" baseline="-25000"/>
                <a:t>2</a:t>
              </a:r>
              <a:r>
                <a:rPr lang="en-US" altLang="zh-CN">
                  <a:latin typeface="宋体" panose="02010600030101010101" pitchFamily="2" charset="-122"/>
                </a:rPr>
                <a:t>……</a:t>
              </a:r>
              <a:r>
                <a:rPr lang="en-US" altLang="zh-CN"/>
                <a:t>X</a:t>
              </a:r>
              <a:r>
                <a:rPr lang="en-US" altLang="zh-CN" baseline="-25000"/>
                <a:t>n</a:t>
              </a:r>
              <a:r>
                <a:rPr lang="zh-CN" altLang="en-US"/>
                <a:t>，则</a:t>
              </a:r>
              <a:r>
                <a:rPr lang="en-US" altLang="zh-CN"/>
                <a:t>[X]</a:t>
              </a:r>
              <a:r>
                <a:rPr lang="zh-CN" altLang="en-US" baseline="-25000"/>
                <a:t>移</a:t>
              </a:r>
              <a:r>
                <a:rPr lang="en-US" altLang="zh-CN"/>
                <a:t>= </a:t>
              </a:r>
              <a:r>
                <a:rPr lang="en-US" altLang="zh-CN">
                  <a:solidFill>
                    <a:srgbClr val="CC0000"/>
                  </a:solidFill>
                </a:rPr>
                <a:t>1</a:t>
              </a:r>
              <a:r>
                <a:rPr lang="en-US" altLang="zh-CN"/>
                <a:t>,X</a:t>
              </a:r>
              <a:r>
                <a:rPr lang="en-US" altLang="zh-CN" baseline="-25000"/>
                <a:t>1</a:t>
              </a:r>
              <a:r>
                <a:rPr lang="en-US" altLang="zh-CN"/>
                <a:t>X</a:t>
              </a:r>
              <a:r>
                <a:rPr lang="en-US" altLang="zh-CN" baseline="-25000"/>
                <a:t>2</a:t>
              </a:r>
              <a:r>
                <a:rPr lang="en-US" altLang="zh-CN">
                  <a:latin typeface="宋体" panose="02010600030101010101" pitchFamily="2" charset="-122"/>
                </a:rPr>
                <a:t>……</a:t>
              </a:r>
              <a:r>
                <a:rPr lang="en-US" altLang="zh-CN"/>
                <a:t>X</a:t>
              </a:r>
              <a:r>
                <a:rPr lang="en-US" altLang="zh-CN" baseline="-25000"/>
                <a:t>n</a:t>
              </a:r>
              <a:r>
                <a:rPr lang="en-US" altLang="zh-CN"/>
                <a:t> </a:t>
              </a:r>
              <a:r>
                <a:rPr lang="zh-CN" altLang="en-US"/>
                <a:t>；</a:t>
              </a:r>
            </a:p>
            <a:p>
              <a:pPr lvl="1" eaLnBrk="1" hangingPunct="1"/>
              <a:r>
                <a:rPr lang="zh-CN" altLang="en-US"/>
                <a:t>若</a:t>
              </a:r>
              <a:r>
                <a:rPr lang="en-US" altLang="zh-CN"/>
                <a:t>X=- X</a:t>
              </a:r>
              <a:r>
                <a:rPr lang="en-US" altLang="zh-CN" baseline="-25000"/>
                <a:t>1</a:t>
              </a:r>
              <a:r>
                <a:rPr lang="en-US" altLang="zh-CN"/>
                <a:t>X</a:t>
              </a:r>
              <a:r>
                <a:rPr lang="en-US" altLang="zh-CN" baseline="-25000"/>
                <a:t>2</a:t>
              </a:r>
              <a:r>
                <a:rPr lang="en-US" altLang="zh-CN">
                  <a:latin typeface="宋体" panose="02010600030101010101" pitchFamily="2" charset="-122"/>
                </a:rPr>
                <a:t>……</a:t>
              </a:r>
              <a:r>
                <a:rPr lang="en-US" altLang="zh-CN"/>
                <a:t>X</a:t>
              </a:r>
              <a:r>
                <a:rPr lang="en-US" altLang="zh-CN" baseline="-25000"/>
                <a:t>n</a:t>
              </a:r>
              <a:r>
                <a:rPr lang="en-US" altLang="zh-CN"/>
                <a:t> </a:t>
              </a:r>
              <a:r>
                <a:rPr lang="zh-CN" altLang="en-US"/>
                <a:t>，则</a:t>
              </a:r>
              <a:r>
                <a:rPr lang="en-US" altLang="zh-CN"/>
                <a:t>[X]</a:t>
              </a:r>
              <a:r>
                <a:rPr lang="zh-CN" altLang="en-US" baseline="-25000"/>
                <a:t>移</a:t>
              </a:r>
              <a:r>
                <a:rPr lang="en-US" altLang="zh-CN"/>
                <a:t>= </a:t>
              </a:r>
              <a:r>
                <a:rPr lang="en-US" altLang="zh-CN">
                  <a:solidFill>
                    <a:srgbClr val="CC0000"/>
                  </a:solidFill>
                </a:rPr>
                <a:t>0</a:t>
              </a:r>
              <a:r>
                <a:rPr lang="en-US" altLang="zh-CN"/>
                <a:t>,X</a:t>
              </a:r>
              <a:r>
                <a:rPr lang="en-US" altLang="zh-CN" baseline="-25000"/>
                <a:t>1 </a:t>
              </a:r>
              <a:r>
                <a:rPr lang="en-US" altLang="zh-CN"/>
                <a:t>X</a:t>
              </a:r>
              <a:r>
                <a:rPr lang="en-US" altLang="zh-CN" baseline="-25000"/>
                <a:t>2</a:t>
              </a:r>
              <a:r>
                <a:rPr lang="en-US" altLang="zh-CN">
                  <a:latin typeface="宋体" panose="02010600030101010101" pitchFamily="2" charset="-122"/>
                </a:rPr>
                <a:t>……</a:t>
              </a:r>
              <a:r>
                <a:rPr lang="en-US" altLang="zh-CN"/>
                <a:t>X</a:t>
              </a:r>
              <a:r>
                <a:rPr lang="en-US" altLang="zh-CN" baseline="-25000"/>
                <a:t>n</a:t>
              </a:r>
              <a:r>
                <a:rPr lang="en-US" altLang="zh-CN"/>
                <a:t> </a:t>
              </a:r>
              <a:r>
                <a:rPr lang="zh-CN" altLang="en-US"/>
                <a:t>＋</a:t>
              </a:r>
              <a:r>
                <a:rPr lang="en-US" altLang="zh-CN"/>
                <a:t>1</a:t>
              </a:r>
              <a:r>
                <a:rPr lang="zh-CN" altLang="en-US"/>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22900"/>
                                        </p:tgtEl>
                                        <p:attrNameLst>
                                          <p:attrName>style.visibility</p:attrName>
                                        </p:attrNameLst>
                                      </p:cBhvr>
                                      <p:to>
                                        <p:strVal val="visible"/>
                                      </p:to>
                                    </p:set>
                                    <p:anim to="" calcmode="lin" valueType="num">
                                      <p:cBhvr>
                                        <p:cTn id="7" dur="1" fill="hold"/>
                                        <p:tgtEl>
                                          <p:spTgt spid="122900"/>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891"/>
                                        </p:tgtEl>
                                        <p:attrNameLst>
                                          <p:attrName>style.visibility</p:attrName>
                                        </p:attrNameLst>
                                      </p:cBhvr>
                                      <p:to>
                                        <p:strVal val="visible"/>
                                      </p:to>
                                    </p:set>
                                    <p:animEffect transition="in" filter="blinds(horizontal)">
                                      <p:cBhvr>
                                        <p:cTn id="12" dur="500"/>
                                        <p:tgtEl>
                                          <p:spTgt spid="122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98F51977-04A7-4634-A106-06FC898BC3A7}"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55</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55299" name="Rectangle 2"/>
          <p:cNvSpPr>
            <a:spLocks noGrp="1" noChangeArrowheads="1"/>
          </p:cNvSpPr>
          <p:nvPr>
            <p:ph type="title"/>
          </p:nvPr>
        </p:nvSpPr>
        <p:spPr/>
        <p:txBody>
          <a:bodyPr/>
          <a:lstStyle/>
          <a:p>
            <a:pPr eaLnBrk="1" hangingPunct="1"/>
            <a:r>
              <a:rPr lang="zh-CN" altLang="en-US" smtClean="0"/>
              <a:t>四、移码表示法</a:t>
            </a:r>
          </a:p>
        </p:txBody>
      </p:sp>
      <p:sp>
        <p:nvSpPr>
          <p:cNvPr id="55300" name="Rectangle 3"/>
          <p:cNvSpPr>
            <a:spLocks noGrp="1" noChangeArrowheads="1"/>
          </p:cNvSpPr>
          <p:nvPr>
            <p:ph type="body" idx="1"/>
          </p:nvPr>
        </p:nvSpPr>
        <p:spPr>
          <a:xfrm>
            <a:off x="596900" y="1341438"/>
            <a:ext cx="7504113" cy="4264025"/>
          </a:xfrm>
        </p:spPr>
        <p:txBody>
          <a:bodyPr/>
          <a:lstStyle/>
          <a:p>
            <a:pPr eaLnBrk="1" hangingPunct="1">
              <a:lnSpc>
                <a:spcPct val="120000"/>
              </a:lnSpc>
            </a:pPr>
            <a:r>
              <a:rPr lang="zh-CN" altLang="en-US" sz="2400" smtClean="0"/>
              <a:t>例</a:t>
            </a:r>
            <a:r>
              <a:rPr lang="en-US" altLang="zh-CN" sz="2400" smtClean="0"/>
              <a:t>1</a:t>
            </a:r>
            <a:r>
              <a:rPr lang="zh-CN" altLang="en-US" sz="2400" smtClean="0"/>
              <a:t>：</a:t>
            </a:r>
            <a:r>
              <a:rPr lang="en-US" altLang="zh-CN" sz="2400" smtClean="0"/>
              <a:t>X=1011</a:t>
            </a:r>
            <a:r>
              <a:rPr lang="zh-CN" altLang="en-US" sz="2400" smtClean="0"/>
              <a:t>，</a:t>
            </a:r>
            <a:r>
              <a:rPr lang="en-US" altLang="zh-CN" sz="2400" smtClean="0"/>
              <a:t>Y</a:t>
            </a:r>
            <a:r>
              <a:rPr lang="zh-CN" altLang="en-US" sz="2400" smtClean="0"/>
              <a:t>＝－</a:t>
            </a:r>
            <a:r>
              <a:rPr lang="en-US" altLang="zh-CN" sz="2400" smtClean="0"/>
              <a:t>1011</a:t>
            </a:r>
            <a:r>
              <a:rPr lang="zh-CN" altLang="en-US" sz="2400" smtClean="0"/>
              <a:t>，则：</a:t>
            </a:r>
          </a:p>
          <a:p>
            <a:pPr eaLnBrk="1" hangingPunct="1">
              <a:lnSpc>
                <a:spcPct val="120000"/>
              </a:lnSpc>
              <a:buFont typeface="Wingdings" panose="05000000000000000000" pitchFamily="2" charset="2"/>
              <a:buNone/>
            </a:pPr>
            <a:r>
              <a:rPr lang="zh-CN" altLang="en-US" sz="2400" smtClean="0"/>
              <a:t>	 </a:t>
            </a:r>
            <a:r>
              <a:rPr lang="en-US" altLang="zh-CN" sz="2400" smtClean="0"/>
              <a:t>[X]</a:t>
            </a:r>
            <a:r>
              <a:rPr lang="zh-CN" altLang="en-US" sz="2400" baseline="-25000" smtClean="0"/>
              <a:t>移</a:t>
            </a:r>
            <a:r>
              <a:rPr lang="zh-CN" altLang="en-US" sz="2400" smtClean="0"/>
              <a:t>＝</a:t>
            </a:r>
            <a:r>
              <a:rPr lang="zh-CN" altLang="en-US" sz="2400" u="sng" smtClean="0"/>
              <a:t>             </a:t>
            </a:r>
            <a:r>
              <a:rPr lang="zh-CN" altLang="en-US" sz="2400" smtClean="0"/>
              <a:t>；</a:t>
            </a:r>
            <a:r>
              <a:rPr lang="en-US" altLang="zh-CN" sz="2400" smtClean="0"/>
              <a:t>[Y]</a:t>
            </a:r>
            <a:r>
              <a:rPr lang="zh-CN" altLang="en-US" sz="2400" baseline="-25000" smtClean="0"/>
              <a:t>移</a:t>
            </a:r>
            <a:r>
              <a:rPr lang="zh-CN" altLang="en-US" sz="2400" smtClean="0"/>
              <a:t>＝</a:t>
            </a:r>
            <a:r>
              <a:rPr lang="zh-CN" altLang="en-US" sz="2400" u="sng" smtClean="0"/>
              <a:t>           </a:t>
            </a:r>
            <a:r>
              <a:rPr lang="zh-CN" altLang="en-US" sz="2400" smtClean="0"/>
              <a:t>；</a:t>
            </a:r>
          </a:p>
          <a:p>
            <a:pPr eaLnBrk="1" hangingPunct="1">
              <a:lnSpc>
                <a:spcPct val="120000"/>
              </a:lnSpc>
            </a:pPr>
            <a:r>
              <a:rPr lang="zh-CN" altLang="en-US" sz="2400" smtClean="0"/>
              <a:t>例</a:t>
            </a:r>
            <a:r>
              <a:rPr lang="en-US" altLang="zh-CN" sz="2400" smtClean="0"/>
              <a:t>2</a:t>
            </a:r>
            <a:r>
              <a:rPr lang="zh-CN" altLang="en-US" sz="2400" smtClean="0"/>
              <a:t>：</a:t>
            </a:r>
            <a:r>
              <a:rPr lang="en-US" altLang="zh-CN" sz="2400" smtClean="0"/>
              <a:t>X=0.1101</a:t>
            </a:r>
            <a:r>
              <a:rPr lang="zh-CN" altLang="en-US" sz="2400" smtClean="0"/>
              <a:t>，</a:t>
            </a:r>
            <a:r>
              <a:rPr lang="en-US" altLang="zh-CN" sz="2400" smtClean="0"/>
              <a:t>Y</a:t>
            </a:r>
            <a:r>
              <a:rPr lang="zh-CN" altLang="en-US" sz="2400" smtClean="0"/>
              <a:t>＝</a:t>
            </a:r>
            <a:r>
              <a:rPr lang="en-US" altLang="zh-CN" sz="2400" smtClean="0"/>
              <a:t>- 0.1101</a:t>
            </a:r>
            <a:r>
              <a:rPr lang="zh-CN" altLang="en-US" sz="2400" smtClean="0"/>
              <a:t>，则：</a:t>
            </a:r>
          </a:p>
          <a:p>
            <a:pPr eaLnBrk="1" hangingPunct="1">
              <a:lnSpc>
                <a:spcPct val="120000"/>
              </a:lnSpc>
              <a:buFont typeface="Wingdings" panose="05000000000000000000" pitchFamily="2" charset="2"/>
              <a:buNone/>
            </a:pPr>
            <a:r>
              <a:rPr lang="zh-CN" altLang="en-US" sz="2400" smtClean="0"/>
              <a:t>	 </a:t>
            </a:r>
            <a:r>
              <a:rPr lang="en-US" altLang="zh-CN" sz="2400" smtClean="0"/>
              <a:t>[X]</a:t>
            </a:r>
            <a:r>
              <a:rPr lang="zh-CN" altLang="en-US" sz="2400" baseline="-25000" smtClean="0"/>
              <a:t>移</a:t>
            </a:r>
            <a:r>
              <a:rPr lang="zh-CN" altLang="en-US" sz="2400" smtClean="0"/>
              <a:t>＝</a:t>
            </a:r>
            <a:r>
              <a:rPr lang="zh-CN" altLang="en-US" sz="2400" u="sng" smtClean="0"/>
              <a:t>             </a:t>
            </a:r>
            <a:r>
              <a:rPr lang="zh-CN" altLang="en-US" sz="2400" smtClean="0"/>
              <a:t>；</a:t>
            </a:r>
            <a:r>
              <a:rPr lang="en-US" altLang="zh-CN" sz="2400" smtClean="0"/>
              <a:t>[Y]</a:t>
            </a:r>
            <a:r>
              <a:rPr lang="zh-CN" altLang="en-US" sz="2400" baseline="-25000" smtClean="0"/>
              <a:t>移</a:t>
            </a:r>
            <a:r>
              <a:rPr lang="zh-CN" altLang="en-US" sz="2400" smtClean="0"/>
              <a:t>＝</a:t>
            </a:r>
            <a:r>
              <a:rPr lang="zh-CN" altLang="en-US" sz="2400" u="sng" smtClean="0"/>
              <a:t>           </a:t>
            </a:r>
            <a:r>
              <a:rPr lang="zh-CN" altLang="en-US" sz="2400" smtClean="0"/>
              <a:t>；</a:t>
            </a:r>
          </a:p>
          <a:p>
            <a:pPr eaLnBrk="1" hangingPunct="1">
              <a:lnSpc>
                <a:spcPct val="120000"/>
              </a:lnSpc>
            </a:pPr>
            <a:r>
              <a:rPr lang="zh-CN" altLang="en-US" sz="2400" smtClean="0"/>
              <a:t>例</a:t>
            </a:r>
            <a:r>
              <a:rPr lang="en-US" altLang="zh-CN" sz="2400" smtClean="0"/>
              <a:t>3</a:t>
            </a:r>
            <a:r>
              <a:rPr lang="zh-CN" altLang="en-US" sz="2400" smtClean="0"/>
              <a:t>： </a:t>
            </a:r>
            <a:r>
              <a:rPr lang="en-US" altLang="zh-CN" sz="2400" smtClean="0"/>
              <a:t>X=1011</a:t>
            </a:r>
            <a:r>
              <a:rPr lang="zh-CN" altLang="en-US" sz="2400" smtClean="0"/>
              <a:t>， </a:t>
            </a:r>
            <a:r>
              <a:rPr lang="en-US" altLang="zh-CN" sz="2400" smtClean="0"/>
              <a:t>Y</a:t>
            </a:r>
            <a:r>
              <a:rPr lang="zh-CN" altLang="en-US" sz="2400" smtClean="0"/>
              <a:t>＝</a:t>
            </a:r>
            <a:r>
              <a:rPr lang="en-US" altLang="zh-CN" sz="2400" smtClean="0"/>
              <a:t>- 0.1101</a:t>
            </a:r>
            <a:r>
              <a:rPr lang="zh-CN" altLang="en-US" sz="2400" smtClean="0"/>
              <a:t>，求</a:t>
            </a:r>
            <a:r>
              <a:rPr lang="en-US" altLang="zh-CN" sz="2400" smtClean="0"/>
              <a:t>X</a:t>
            </a:r>
            <a:r>
              <a:rPr lang="zh-CN" altLang="en-US" sz="2400" smtClean="0"/>
              <a:t>和</a:t>
            </a:r>
            <a:r>
              <a:rPr lang="en-US" altLang="zh-CN" sz="2400" smtClean="0"/>
              <a:t>Y</a:t>
            </a:r>
            <a:r>
              <a:rPr lang="zh-CN" altLang="en-US" sz="2400" smtClean="0"/>
              <a:t>的</a:t>
            </a:r>
            <a:r>
              <a:rPr lang="en-US" altLang="zh-CN" sz="2400" smtClean="0"/>
              <a:t>8</a:t>
            </a:r>
            <a:r>
              <a:rPr lang="zh-CN" altLang="en-US" sz="2400" smtClean="0"/>
              <a:t>位移码机器数。</a:t>
            </a:r>
          </a:p>
          <a:p>
            <a:pPr eaLnBrk="1" hangingPunct="1">
              <a:lnSpc>
                <a:spcPct val="120000"/>
              </a:lnSpc>
              <a:buFont typeface="Wingdings" panose="05000000000000000000" pitchFamily="2" charset="2"/>
              <a:buNone/>
            </a:pPr>
            <a:r>
              <a:rPr lang="zh-CN" altLang="en-US" sz="2400" smtClean="0"/>
              <a:t>	 </a:t>
            </a:r>
            <a:r>
              <a:rPr lang="en-US" altLang="zh-CN" sz="2400" smtClean="0"/>
              <a:t>[X]</a:t>
            </a:r>
            <a:r>
              <a:rPr lang="zh-CN" altLang="en-US" sz="2400" baseline="-25000" smtClean="0"/>
              <a:t>移</a:t>
            </a:r>
            <a:r>
              <a:rPr lang="zh-CN" altLang="en-US" sz="2400" smtClean="0"/>
              <a:t>＝</a:t>
            </a:r>
            <a:r>
              <a:rPr lang="zh-CN" altLang="en-US" sz="2400" u="sng" smtClean="0"/>
              <a:t>             </a:t>
            </a:r>
            <a:r>
              <a:rPr lang="zh-CN" altLang="en-US" sz="2400" smtClean="0"/>
              <a:t>；</a:t>
            </a:r>
            <a:r>
              <a:rPr lang="en-US" altLang="zh-CN" sz="2400" smtClean="0"/>
              <a:t>[Y]</a:t>
            </a:r>
            <a:r>
              <a:rPr lang="zh-CN" altLang="en-US" sz="2400" baseline="-25000" smtClean="0"/>
              <a:t>移</a:t>
            </a:r>
            <a:r>
              <a:rPr lang="zh-CN" altLang="en-US" sz="2400" smtClean="0"/>
              <a:t>＝</a:t>
            </a:r>
            <a:r>
              <a:rPr lang="zh-CN" altLang="en-US" sz="2400" u="sng" smtClean="0"/>
              <a:t>             </a:t>
            </a:r>
            <a:r>
              <a:rPr lang="zh-CN" altLang="en-US" sz="2400" smtClean="0"/>
              <a:t>；</a:t>
            </a:r>
          </a:p>
          <a:p>
            <a:pPr eaLnBrk="1" hangingPunct="1">
              <a:lnSpc>
                <a:spcPct val="120000"/>
              </a:lnSpc>
            </a:pPr>
            <a:r>
              <a:rPr lang="zh-CN" altLang="en-US" sz="2400" smtClean="0"/>
              <a:t>例</a:t>
            </a:r>
            <a:r>
              <a:rPr lang="en-US" altLang="zh-CN" sz="2400" smtClean="0"/>
              <a:t>4</a:t>
            </a:r>
            <a:r>
              <a:rPr lang="zh-CN" altLang="en-US" sz="2400" smtClean="0"/>
              <a:t>：</a:t>
            </a:r>
            <a:r>
              <a:rPr lang="en-US" altLang="zh-CN" sz="2400" smtClean="0"/>
              <a:t>[0]</a:t>
            </a:r>
            <a:r>
              <a:rPr lang="zh-CN" altLang="en-US" sz="2400" baseline="-25000" smtClean="0"/>
              <a:t>移</a:t>
            </a:r>
            <a:r>
              <a:rPr lang="zh-CN" altLang="en-US" sz="2400" smtClean="0"/>
              <a:t>＝？</a:t>
            </a:r>
          </a:p>
        </p:txBody>
      </p:sp>
      <p:sp>
        <p:nvSpPr>
          <p:cNvPr id="123908" name="Rectangle 4"/>
          <p:cNvSpPr>
            <a:spLocks noChangeArrowheads="1"/>
          </p:cNvSpPr>
          <p:nvPr/>
        </p:nvSpPr>
        <p:spPr bwMode="auto">
          <a:xfrm>
            <a:off x="2266950" y="1827213"/>
            <a:ext cx="16557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1" lang="en-US" altLang="zh-CN" sz="2800">
                <a:solidFill>
                  <a:srgbClr val="FF3399"/>
                </a:solidFill>
                <a:effectLst>
                  <a:outerShdw blurRad="38100" dist="38100" dir="2700000" algn="tl">
                    <a:srgbClr val="C0C0C0"/>
                  </a:outerShdw>
                </a:effectLst>
                <a:latin typeface="黑体" pitchFamily="2" charset="-122"/>
                <a:ea typeface="黑体" pitchFamily="2" charset="-122"/>
              </a:rPr>
              <a:t>1,1011</a:t>
            </a:r>
          </a:p>
        </p:txBody>
      </p:sp>
      <p:sp>
        <p:nvSpPr>
          <p:cNvPr id="123909" name="Rectangle 5"/>
          <p:cNvSpPr>
            <a:spLocks noChangeArrowheads="1"/>
          </p:cNvSpPr>
          <p:nvPr/>
        </p:nvSpPr>
        <p:spPr bwMode="auto">
          <a:xfrm>
            <a:off x="5435600" y="1833563"/>
            <a:ext cx="16557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1" lang="en-US" altLang="zh-CN" sz="2800">
                <a:solidFill>
                  <a:srgbClr val="FF3399"/>
                </a:solidFill>
                <a:effectLst>
                  <a:outerShdw blurRad="38100" dist="38100" dir="2700000" algn="tl">
                    <a:srgbClr val="C0C0C0"/>
                  </a:outerShdw>
                </a:effectLst>
                <a:latin typeface="黑体" pitchFamily="2" charset="-122"/>
                <a:ea typeface="黑体" pitchFamily="2" charset="-122"/>
              </a:rPr>
              <a:t>0,0101</a:t>
            </a:r>
          </a:p>
        </p:txBody>
      </p:sp>
      <p:sp>
        <p:nvSpPr>
          <p:cNvPr id="123910" name="Rectangle 6"/>
          <p:cNvSpPr>
            <a:spLocks noChangeArrowheads="1"/>
          </p:cNvSpPr>
          <p:nvPr/>
        </p:nvSpPr>
        <p:spPr bwMode="auto">
          <a:xfrm>
            <a:off x="2265363" y="2908300"/>
            <a:ext cx="16557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1" lang="en-US" altLang="zh-CN" sz="2800">
                <a:solidFill>
                  <a:srgbClr val="FF3399"/>
                </a:solidFill>
                <a:effectLst>
                  <a:outerShdw blurRad="38100" dist="38100" dir="2700000" algn="tl">
                    <a:srgbClr val="C0C0C0"/>
                  </a:outerShdw>
                </a:effectLst>
                <a:latin typeface="黑体" pitchFamily="2" charset="-122"/>
                <a:ea typeface="黑体" pitchFamily="2" charset="-122"/>
              </a:rPr>
              <a:t>1.1101</a:t>
            </a:r>
          </a:p>
        </p:txBody>
      </p:sp>
      <p:sp>
        <p:nvSpPr>
          <p:cNvPr id="123911" name="Rectangle 7"/>
          <p:cNvSpPr>
            <a:spLocks noChangeArrowheads="1"/>
          </p:cNvSpPr>
          <p:nvPr/>
        </p:nvSpPr>
        <p:spPr bwMode="auto">
          <a:xfrm>
            <a:off x="5507038" y="2908300"/>
            <a:ext cx="16557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1" lang="en-US" altLang="zh-CN" sz="2800">
                <a:solidFill>
                  <a:srgbClr val="FF3399"/>
                </a:solidFill>
                <a:effectLst>
                  <a:outerShdw blurRad="38100" dist="38100" dir="2700000" algn="tl">
                    <a:srgbClr val="C0C0C0"/>
                  </a:outerShdw>
                </a:effectLst>
                <a:latin typeface="黑体" pitchFamily="2" charset="-122"/>
                <a:ea typeface="黑体" pitchFamily="2" charset="-122"/>
              </a:rPr>
              <a:t>0.0011</a:t>
            </a:r>
          </a:p>
        </p:txBody>
      </p:sp>
      <p:sp>
        <p:nvSpPr>
          <p:cNvPr id="123912" name="Rectangle 8"/>
          <p:cNvSpPr>
            <a:spLocks noChangeArrowheads="1"/>
          </p:cNvSpPr>
          <p:nvPr/>
        </p:nvSpPr>
        <p:spPr bwMode="auto">
          <a:xfrm>
            <a:off x="2195513" y="4275138"/>
            <a:ext cx="18002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1" lang="en-US" altLang="zh-CN" sz="2800">
                <a:solidFill>
                  <a:srgbClr val="FF3399"/>
                </a:solidFill>
                <a:effectLst>
                  <a:outerShdw blurRad="38100" dist="38100" dir="2700000" algn="tl">
                    <a:srgbClr val="C0C0C0"/>
                  </a:outerShdw>
                </a:effectLst>
                <a:latin typeface="黑体" pitchFamily="2" charset="-122"/>
                <a:ea typeface="黑体" pitchFamily="2" charset="-122"/>
              </a:rPr>
              <a:t>1,0001011</a:t>
            </a:r>
          </a:p>
        </p:txBody>
      </p:sp>
      <p:sp>
        <p:nvSpPr>
          <p:cNvPr id="123913" name="Rectangle 9"/>
          <p:cNvSpPr>
            <a:spLocks noChangeArrowheads="1"/>
          </p:cNvSpPr>
          <p:nvPr/>
        </p:nvSpPr>
        <p:spPr bwMode="auto">
          <a:xfrm>
            <a:off x="5510213" y="4278313"/>
            <a:ext cx="2374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kumimoji="1" lang="en-US" altLang="zh-CN" sz="2800">
                <a:solidFill>
                  <a:srgbClr val="FF3399"/>
                </a:solidFill>
                <a:effectLst>
                  <a:outerShdw blurRad="38100" dist="38100" dir="2700000" algn="tl">
                    <a:srgbClr val="C0C0C0"/>
                  </a:outerShdw>
                </a:effectLst>
                <a:latin typeface="黑体" pitchFamily="2" charset="-122"/>
                <a:ea typeface="黑体" pitchFamily="2" charset="-122"/>
              </a:rPr>
              <a:t>0. 0011000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908"/>
                                        </p:tgtEl>
                                        <p:attrNameLst>
                                          <p:attrName>style.visibility</p:attrName>
                                        </p:attrNameLst>
                                      </p:cBhvr>
                                      <p:to>
                                        <p:strVal val="visible"/>
                                      </p:to>
                                    </p:set>
                                    <p:animEffect transition="in" filter="blinds(horizontal)">
                                      <p:cBhvr>
                                        <p:cTn id="7" dur="500"/>
                                        <p:tgtEl>
                                          <p:spTgt spid="1239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3909"/>
                                        </p:tgtEl>
                                        <p:attrNameLst>
                                          <p:attrName>style.visibility</p:attrName>
                                        </p:attrNameLst>
                                      </p:cBhvr>
                                      <p:to>
                                        <p:strVal val="visible"/>
                                      </p:to>
                                    </p:set>
                                    <p:animEffect transition="in" filter="blinds(horizontal)">
                                      <p:cBhvr>
                                        <p:cTn id="12" dur="500"/>
                                        <p:tgtEl>
                                          <p:spTgt spid="1239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3910"/>
                                        </p:tgtEl>
                                        <p:attrNameLst>
                                          <p:attrName>style.visibility</p:attrName>
                                        </p:attrNameLst>
                                      </p:cBhvr>
                                      <p:to>
                                        <p:strVal val="visible"/>
                                      </p:to>
                                    </p:set>
                                    <p:animEffect transition="in" filter="blinds(horizontal)">
                                      <p:cBhvr>
                                        <p:cTn id="17" dur="500"/>
                                        <p:tgtEl>
                                          <p:spTgt spid="1239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3911"/>
                                        </p:tgtEl>
                                        <p:attrNameLst>
                                          <p:attrName>style.visibility</p:attrName>
                                        </p:attrNameLst>
                                      </p:cBhvr>
                                      <p:to>
                                        <p:strVal val="visible"/>
                                      </p:to>
                                    </p:set>
                                    <p:animEffect transition="in" filter="blinds(horizontal)">
                                      <p:cBhvr>
                                        <p:cTn id="22" dur="500"/>
                                        <p:tgtEl>
                                          <p:spTgt spid="1239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3912"/>
                                        </p:tgtEl>
                                        <p:attrNameLst>
                                          <p:attrName>style.visibility</p:attrName>
                                        </p:attrNameLst>
                                      </p:cBhvr>
                                      <p:to>
                                        <p:strVal val="visible"/>
                                      </p:to>
                                    </p:set>
                                    <p:animEffect transition="in" filter="blinds(horizontal)">
                                      <p:cBhvr>
                                        <p:cTn id="27" dur="500"/>
                                        <p:tgtEl>
                                          <p:spTgt spid="1239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3913"/>
                                        </p:tgtEl>
                                        <p:attrNameLst>
                                          <p:attrName>style.visibility</p:attrName>
                                        </p:attrNameLst>
                                      </p:cBhvr>
                                      <p:to>
                                        <p:strVal val="visible"/>
                                      </p:to>
                                    </p:set>
                                    <p:animEffect transition="in" filter="blinds(horizontal)">
                                      <p:cBhvr>
                                        <p:cTn id="32" dur="500"/>
                                        <p:tgtEl>
                                          <p:spTgt spid="123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p:bldP spid="123909" grpId="0"/>
      <p:bldP spid="123910" grpId="0"/>
      <p:bldP spid="123911" grpId="0"/>
      <p:bldP spid="123912" grpId="0"/>
      <p:bldP spid="12391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193300B0-56F9-407A-8966-6095A4DB573C}"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56</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56323" name="Rectangle 2"/>
          <p:cNvSpPr>
            <a:spLocks noGrp="1" noChangeArrowheads="1"/>
          </p:cNvSpPr>
          <p:nvPr>
            <p:ph type="title"/>
          </p:nvPr>
        </p:nvSpPr>
        <p:spPr/>
        <p:txBody>
          <a:bodyPr/>
          <a:lstStyle/>
          <a:p>
            <a:pPr eaLnBrk="1" hangingPunct="1"/>
            <a:r>
              <a:rPr lang="zh-CN" altLang="en-US" smtClean="0"/>
              <a:t>四、移码表示法</a:t>
            </a:r>
          </a:p>
        </p:txBody>
      </p:sp>
      <p:sp>
        <p:nvSpPr>
          <p:cNvPr id="56324" name="Rectangle 3"/>
          <p:cNvSpPr>
            <a:spLocks noGrp="1" noChangeArrowheads="1"/>
          </p:cNvSpPr>
          <p:nvPr>
            <p:ph type="body" idx="1"/>
          </p:nvPr>
        </p:nvSpPr>
        <p:spPr>
          <a:xfrm>
            <a:off x="596900" y="1125538"/>
            <a:ext cx="7138988" cy="4121150"/>
          </a:xfrm>
        </p:spPr>
        <p:txBody>
          <a:bodyPr/>
          <a:lstStyle/>
          <a:p>
            <a:pPr eaLnBrk="1" hangingPunct="1">
              <a:lnSpc>
                <a:spcPct val="120000"/>
              </a:lnSpc>
            </a:pPr>
            <a:r>
              <a:rPr lang="en-US" altLang="zh-CN" smtClean="0">
                <a:solidFill>
                  <a:srgbClr val="CC0000"/>
                </a:solidFill>
              </a:rPr>
              <a:t>2</a:t>
            </a:r>
            <a:r>
              <a:rPr lang="zh-CN" altLang="en-US" smtClean="0">
                <a:solidFill>
                  <a:srgbClr val="CC0000"/>
                </a:solidFill>
              </a:rPr>
              <a:t>、 </a:t>
            </a:r>
            <a:r>
              <a:rPr lang="en-US" altLang="zh-CN" smtClean="0">
                <a:solidFill>
                  <a:srgbClr val="CC0000"/>
                </a:solidFill>
              </a:rPr>
              <a:t>0</a:t>
            </a:r>
            <a:r>
              <a:rPr lang="zh-CN" altLang="en-US" smtClean="0">
                <a:solidFill>
                  <a:srgbClr val="CC0000"/>
                </a:solidFill>
              </a:rPr>
              <a:t>的表示：</a:t>
            </a:r>
            <a:r>
              <a:rPr lang="en-US" altLang="zh-CN" smtClean="0">
                <a:solidFill>
                  <a:srgbClr val="006600"/>
                </a:solidFill>
              </a:rPr>
              <a:t>0 </a:t>
            </a:r>
            <a:r>
              <a:rPr lang="zh-CN" altLang="en-US" smtClean="0">
                <a:solidFill>
                  <a:srgbClr val="006600"/>
                </a:solidFill>
              </a:rPr>
              <a:t>的移码表示形式是唯一的</a:t>
            </a:r>
            <a:r>
              <a:rPr lang="zh-CN" altLang="en-US" smtClean="0">
                <a:solidFill>
                  <a:schemeClr val="hlink"/>
                </a:solidFill>
              </a:rPr>
              <a:t>，</a:t>
            </a:r>
            <a:r>
              <a:rPr lang="zh-CN" altLang="en-US" smtClean="0"/>
              <a:t>即分别按照正数和负数表示均一致。</a:t>
            </a:r>
          </a:p>
          <a:p>
            <a:pPr lvl="1" eaLnBrk="1" hangingPunct="1">
              <a:lnSpc>
                <a:spcPct val="120000"/>
              </a:lnSpc>
            </a:pPr>
            <a:r>
              <a:rPr lang="en-US" altLang="zh-CN" sz="2800" smtClean="0"/>
              <a:t>[+0]</a:t>
            </a:r>
            <a:r>
              <a:rPr lang="zh-CN" altLang="en-US" sz="2800" baseline="-25000" smtClean="0"/>
              <a:t>移</a:t>
            </a:r>
            <a:r>
              <a:rPr lang="zh-CN" altLang="en-US" sz="2800" smtClean="0"/>
              <a:t>＝ </a:t>
            </a:r>
            <a:r>
              <a:rPr lang="en-US" altLang="zh-CN" sz="2800" smtClean="0">
                <a:solidFill>
                  <a:srgbClr val="008000"/>
                </a:solidFill>
              </a:rPr>
              <a:t>10</a:t>
            </a:r>
            <a:r>
              <a:rPr lang="en-US" altLang="zh-CN" sz="2800" smtClean="0">
                <a:solidFill>
                  <a:srgbClr val="008000"/>
                </a:solidFill>
                <a:latin typeface="Arial" panose="020B0604020202020204" pitchFamily="34" charset="0"/>
              </a:rPr>
              <a:t>…</a:t>
            </a:r>
            <a:r>
              <a:rPr lang="en-US" altLang="zh-CN" sz="2800" smtClean="0">
                <a:solidFill>
                  <a:srgbClr val="008000"/>
                </a:solidFill>
              </a:rPr>
              <a:t>0    </a:t>
            </a:r>
            <a:r>
              <a:rPr lang="en-US" altLang="zh-CN" sz="2800" smtClean="0"/>
              <a:t>[-0]</a:t>
            </a:r>
            <a:r>
              <a:rPr lang="zh-CN" altLang="en-US" sz="2800" baseline="-25000" smtClean="0"/>
              <a:t>移</a:t>
            </a:r>
            <a:r>
              <a:rPr lang="zh-CN" altLang="en-US" sz="2800" smtClean="0"/>
              <a:t>＝ </a:t>
            </a:r>
            <a:r>
              <a:rPr lang="en-US" altLang="zh-CN" sz="2800" smtClean="0">
                <a:solidFill>
                  <a:srgbClr val="008000"/>
                </a:solidFill>
              </a:rPr>
              <a:t>10</a:t>
            </a:r>
            <a:r>
              <a:rPr lang="en-US" altLang="zh-CN" sz="2800" smtClean="0">
                <a:solidFill>
                  <a:srgbClr val="008000"/>
                </a:solidFill>
                <a:latin typeface="Arial" panose="020B0604020202020204" pitchFamily="34" charset="0"/>
              </a:rPr>
              <a:t>…</a:t>
            </a:r>
            <a:r>
              <a:rPr lang="en-US" altLang="zh-CN" sz="2800" smtClean="0">
                <a:solidFill>
                  <a:srgbClr val="008000"/>
                </a:solidFill>
              </a:rPr>
              <a:t>0</a:t>
            </a:r>
            <a:endParaRPr lang="en-US" altLang="zh-CN" sz="2800" smtClean="0">
              <a:solidFill>
                <a:schemeClr val="hlink"/>
              </a:solidFill>
            </a:endParaRPr>
          </a:p>
          <a:p>
            <a:pPr eaLnBrk="1" hangingPunct="1">
              <a:lnSpc>
                <a:spcPct val="120000"/>
              </a:lnSpc>
            </a:pPr>
            <a:r>
              <a:rPr lang="en-US" altLang="zh-CN" smtClean="0">
                <a:solidFill>
                  <a:srgbClr val="CC0000"/>
                </a:solidFill>
              </a:rPr>
              <a:t>3</a:t>
            </a:r>
            <a:r>
              <a:rPr lang="zh-CN" altLang="en-US" smtClean="0">
                <a:solidFill>
                  <a:srgbClr val="CC0000"/>
                </a:solidFill>
              </a:rPr>
              <a:t>、表示范围：</a:t>
            </a:r>
            <a:r>
              <a:rPr lang="zh-CN" altLang="en-US" smtClean="0"/>
              <a:t>对于</a:t>
            </a:r>
            <a:r>
              <a:rPr lang="en-US" altLang="zh-CN" smtClean="0">
                <a:solidFill>
                  <a:srgbClr val="006600"/>
                </a:solidFill>
              </a:rPr>
              <a:t>n</a:t>
            </a:r>
            <a:r>
              <a:rPr lang="zh-CN" altLang="en-US" smtClean="0">
                <a:solidFill>
                  <a:srgbClr val="006600"/>
                </a:solidFill>
              </a:rPr>
              <a:t>＋</a:t>
            </a:r>
            <a:r>
              <a:rPr lang="en-US" altLang="zh-CN" smtClean="0">
                <a:solidFill>
                  <a:srgbClr val="006600"/>
                </a:solidFill>
              </a:rPr>
              <a:t>1</a:t>
            </a:r>
            <a:r>
              <a:rPr lang="zh-CN" altLang="en-US" smtClean="0"/>
              <a:t>位移码机器数</a:t>
            </a:r>
            <a:r>
              <a:rPr lang="en-US" altLang="zh-CN" smtClean="0"/>
              <a:t>X</a:t>
            </a:r>
            <a:r>
              <a:rPr lang="zh-CN" altLang="en-US" smtClean="0"/>
              <a:t>，它所能表示的数据范围为：</a:t>
            </a:r>
          </a:p>
          <a:p>
            <a:pPr lvl="1" eaLnBrk="1" hangingPunct="1">
              <a:lnSpc>
                <a:spcPct val="120000"/>
              </a:lnSpc>
            </a:pPr>
            <a:r>
              <a:rPr lang="zh-CN" altLang="en-US" sz="2800" smtClean="0"/>
              <a:t>定点整数：－</a:t>
            </a:r>
            <a:r>
              <a:rPr lang="en-US" altLang="zh-CN" sz="2800" smtClean="0"/>
              <a:t>2</a:t>
            </a:r>
            <a:r>
              <a:rPr lang="en-US" altLang="zh-CN" sz="2800" baseline="30000" smtClean="0"/>
              <a:t>n</a:t>
            </a:r>
            <a:r>
              <a:rPr lang="en-US" altLang="zh-CN" sz="2800" smtClean="0"/>
              <a:t>≤X ≤ 2</a:t>
            </a:r>
            <a:r>
              <a:rPr lang="en-US" altLang="zh-CN" sz="2800" baseline="30000" smtClean="0"/>
              <a:t>n</a:t>
            </a:r>
            <a:r>
              <a:rPr lang="zh-CN" altLang="en-US" sz="2800" smtClean="0"/>
              <a:t>－</a:t>
            </a:r>
            <a:r>
              <a:rPr lang="en-US" altLang="zh-CN" sz="2800" smtClean="0"/>
              <a:t>1</a:t>
            </a:r>
          </a:p>
          <a:p>
            <a:pPr eaLnBrk="1" hangingPunct="1">
              <a:lnSpc>
                <a:spcPct val="120000"/>
              </a:lnSpc>
            </a:pPr>
            <a:r>
              <a:rPr lang="zh-CN" altLang="en-US" smtClean="0">
                <a:solidFill>
                  <a:srgbClr val="CC0000"/>
                </a:solidFill>
              </a:rPr>
              <a:t>移码通常作为浮点数的阶码。</a:t>
            </a:r>
          </a:p>
        </p:txBody>
      </p:sp>
      <p:sp>
        <p:nvSpPr>
          <p:cNvPr id="124933" name="AutoShape 5"/>
          <p:cNvSpPr>
            <a:spLocks noChangeArrowheads="1"/>
          </p:cNvSpPr>
          <p:nvPr/>
        </p:nvSpPr>
        <p:spPr bwMode="auto">
          <a:xfrm>
            <a:off x="6443663" y="3716338"/>
            <a:ext cx="2376487" cy="936625"/>
          </a:xfrm>
          <a:prstGeom prst="wedgeRoundRectCallout">
            <a:avLst>
              <a:gd name="adj1" fmla="val -135171"/>
              <a:gd name="adj2" fmla="val -94574"/>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kumimoji="1" lang="zh-CN" altLang="en-US" sz="2400">
                <a:solidFill>
                  <a:srgbClr val="000000"/>
                </a:solidFill>
              </a:rPr>
              <a:t>包括</a:t>
            </a:r>
            <a:r>
              <a:rPr kumimoji="1" lang="en-US" altLang="zh-CN" sz="2400">
                <a:solidFill>
                  <a:srgbClr val="000000"/>
                </a:solidFill>
              </a:rPr>
              <a:t>1</a:t>
            </a:r>
            <a:r>
              <a:rPr kumimoji="1" lang="zh-CN" altLang="en-US" sz="2400">
                <a:solidFill>
                  <a:srgbClr val="000000"/>
                </a:solidFill>
              </a:rPr>
              <a:t>位符号位，</a:t>
            </a:r>
            <a:r>
              <a:rPr kumimoji="1" lang="en-US" altLang="zh-CN" sz="2400">
                <a:solidFill>
                  <a:srgbClr val="000000"/>
                </a:solidFill>
              </a:rPr>
              <a:t>n</a:t>
            </a:r>
            <a:r>
              <a:rPr kumimoji="1" lang="zh-CN" altLang="en-US" sz="2400">
                <a:solidFill>
                  <a:srgbClr val="000000"/>
                </a:solidFill>
              </a:rPr>
              <a:t>位数值位</a:t>
            </a:r>
          </a:p>
        </p:txBody>
      </p:sp>
      <p:sp>
        <p:nvSpPr>
          <p:cNvPr id="124934" name="Text Box 6"/>
          <p:cNvSpPr txBox="1">
            <a:spLocks noChangeArrowheads="1"/>
          </p:cNvSpPr>
          <p:nvPr/>
        </p:nvSpPr>
        <p:spPr bwMode="gray">
          <a:xfrm>
            <a:off x="611188" y="5300663"/>
            <a:ext cx="7200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50000"/>
              </a:spcBef>
              <a:buClrTx/>
              <a:buFontTx/>
              <a:buChar char="•"/>
            </a:pPr>
            <a:r>
              <a:rPr lang="zh-CN" altLang="en-US" sz="2400">
                <a:solidFill>
                  <a:srgbClr val="FF0000"/>
                </a:solidFill>
                <a:latin typeface="Arial" panose="020B0604020202020204" pitchFamily="34" charset="0"/>
              </a:rPr>
              <a:t>思考：</a:t>
            </a:r>
            <a:r>
              <a:rPr lang="en-US" altLang="zh-CN" sz="2400">
                <a:latin typeface="Arial" panose="020B0604020202020204" pitchFamily="34" charset="0"/>
              </a:rPr>
              <a:t>16</a:t>
            </a:r>
            <a:r>
              <a:rPr lang="zh-CN" altLang="en-US" sz="2400">
                <a:latin typeface="Arial" panose="020B0604020202020204" pitchFamily="34" charset="0"/>
              </a:rPr>
              <a:t>位定点整数的移码表示范围？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4933"/>
                                        </p:tgtEl>
                                        <p:attrNameLst>
                                          <p:attrName>style.visibility</p:attrName>
                                        </p:attrNameLst>
                                      </p:cBhvr>
                                      <p:to>
                                        <p:strVal val="visible"/>
                                      </p:to>
                                    </p:set>
                                    <p:animEffect transition="in" filter="blinds(horizontal)">
                                      <p:cBhvr>
                                        <p:cTn id="7" dur="500"/>
                                        <p:tgtEl>
                                          <p:spTgt spid="1249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24934"/>
                                        </p:tgtEl>
                                        <p:attrNameLst>
                                          <p:attrName>style.visibility</p:attrName>
                                        </p:attrNameLst>
                                      </p:cBhvr>
                                      <p:to>
                                        <p:strVal val="visible"/>
                                      </p:to>
                                    </p:set>
                                    <p:anim to="" calcmode="lin" valueType="num">
                                      <p:cBhvr>
                                        <p:cTn id="12" dur="1" fill="hold"/>
                                        <p:tgtEl>
                                          <p:spTgt spid="12493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3" grpId="0" animBg="1"/>
      <p:bldP spid="12493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150ACE41-780B-4813-B085-DDBD40800D11}"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57</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57347" name="Rectangle 2"/>
          <p:cNvSpPr>
            <a:spLocks noGrp="1" noChangeArrowheads="1"/>
          </p:cNvSpPr>
          <p:nvPr>
            <p:ph type="title"/>
          </p:nvPr>
        </p:nvSpPr>
        <p:spPr/>
        <p:txBody>
          <a:bodyPr/>
          <a:lstStyle/>
          <a:p>
            <a:pPr eaLnBrk="1" hangingPunct="1"/>
            <a:r>
              <a:rPr lang="zh-CN" altLang="en-US" smtClean="0"/>
              <a:t>四、移码表示法</a:t>
            </a:r>
          </a:p>
        </p:txBody>
      </p:sp>
      <p:sp>
        <p:nvSpPr>
          <p:cNvPr id="57348" name="Rectangle 3"/>
          <p:cNvSpPr>
            <a:spLocks noGrp="1" noChangeArrowheads="1"/>
          </p:cNvSpPr>
          <p:nvPr>
            <p:ph type="body" idx="1"/>
          </p:nvPr>
        </p:nvSpPr>
        <p:spPr>
          <a:xfrm>
            <a:off x="539750" y="1125538"/>
            <a:ext cx="2879725" cy="574675"/>
          </a:xfrm>
        </p:spPr>
        <p:txBody>
          <a:bodyPr/>
          <a:lstStyle/>
          <a:p>
            <a:pPr eaLnBrk="1" hangingPunct="1"/>
            <a:r>
              <a:rPr lang="en-US" altLang="zh-CN" smtClean="0">
                <a:solidFill>
                  <a:srgbClr val="CC0000"/>
                </a:solidFill>
              </a:rPr>
              <a:t>4</a:t>
            </a:r>
            <a:r>
              <a:rPr lang="zh-CN" altLang="en-US" smtClean="0">
                <a:solidFill>
                  <a:srgbClr val="CC0000"/>
                </a:solidFill>
              </a:rPr>
              <a:t>、数学表示：</a:t>
            </a:r>
          </a:p>
        </p:txBody>
      </p:sp>
      <p:sp>
        <p:nvSpPr>
          <p:cNvPr id="246790" name="Text Box 6"/>
          <p:cNvSpPr txBox="1">
            <a:spLocks noChangeArrowheads="1"/>
          </p:cNvSpPr>
          <p:nvPr/>
        </p:nvSpPr>
        <p:spPr bwMode="gray">
          <a:xfrm>
            <a:off x="1331913" y="2205038"/>
            <a:ext cx="863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50000"/>
              </a:spcBef>
              <a:buClrTx/>
              <a:buFontTx/>
              <a:buNone/>
            </a:pPr>
            <a:r>
              <a:rPr lang="zh-CN" altLang="en-US" sz="2000">
                <a:latin typeface="Arial" panose="020B0604020202020204" pitchFamily="34" charset="0"/>
              </a:rPr>
              <a:t>定点整数</a:t>
            </a:r>
          </a:p>
        </p:txBody>
      </p:sp>
      <p:graphicFrame>
        <p:nvGraphicFramePr>
          <p:cNvPr id="246792" name="Object 8"/>
          <p:cNvGraphicFramePr>
            <a:graphicFrameLocks noChangeAspect="1"/>
          </p:cNvGraphicFramePr>
          <p:nvPr/>
        </p:nvGraphicFramePr>
        <p:xfrm>
          <a:off x="2771775" y="2205038"/>
          <a:ext cx="3384550" cy="712787"/>
        </p:xfrm>
        <a:graphic>
          <a:graphicData uri="http://schemas.openxmlformats.org/presentationml/2006/ole">
            <mc:AlternateContent xmlns:mc="http://schemas.openxmlformats.org/markup-compatibility/2006">
              <mc:Choice xmlns:v="urn:schemas-microsoft-com:vml" Requires="v">
                <p:oleObj spid="_x0000_s57371" name="公式" r:id="rId3" imgW="1066337" imgH="253890" progId="Equation.3">
                  <p:embed/>
                </p:oleObj>
              </mc:Choice>
              <mc:Fallback>
                <p:oleObj name="公式" r:id="rId3" imgW="1066337" imgH="25389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2205038"/>
                        <a:ext cx="3384550" cy="712787"/>
                      </a:xfrm>
                      <a:prstGeom prst="rect">
                        <a:avLst/>
                      </a:prstGeom>
                      <a:solidFill>
                        <a:srgbClr val="FFDDDD"/>
                      </a:solidFill>
                      <a:ln w="28575">
                        <a:solidFill>
                          <a:schemeClr val="tx1"/>
                        </a:solidFill>
                        <a:miter lim="800000"/>
                        <a:headEnd/>
                        <a:tailEnd/>
                      </a:ln>
                    </p:spPr>
                  </p:pic>
                </p:oleObj>
              </mc:Fallback>
            </mc:AlternateContent>
          </a:graphicData>
        </a:graphic>
      </p:graphicFrame>
      <p:sp>
        <p:nvSpPr>
          <p:cNvPr id="246794" name="Rectangle 10"/>
          <p:cNvSpPr>
            <a:spLocks noChangeArrowheads="1"/>
          </p:cNvSpPr>
          <p:nvPr/>
        </p:nvSpPr>
        <p:spPr bwMode="auto">
          <a:xfrm>
            <a:off x="2484438" y="3644900"/>
            <a:ext cx="3240087"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r>
              <a:rPr lang="zh-CN" altLang="en-US">
                <a:solidFill>
                  <a:srgbClr val="CC0000"/>
                </a:solidFill>
              </a:rPr>
              <a:t>又称增码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46790"/>
                                        </p:tgtEl>
                                        <p:attrNameLst>
                                          <p:attrName>style.visibility</p:attrName>
                                        </p:attrNameLst>
                                      </p:cBhvr>
                                      <p:to>
                                        <p:strVal val="visible"/>
                                      </p:to>
                                    </p:set>
                                    <p:anim to="" calcmode="lin" valueType="num">
                                      <p:cBhvr>
                                        <p:cTn id="7" dur="1" fill="hold"/>
                                        <p:tgtEl>
                                          <p:spTgt spid="246790"/>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246792"/>
                                        </p:tgtEl>
                                        <p:attrNameLst>
                                          <p:attrName>style.visibility</p:attrName>
                                        </p:attrNameLst>
                                      </p:cBhvr>
                                      <p:to>
                                        <p:strVal val="visible"/>
                                      </p:to>
                                    </p:set>
                                    <p:anim to="" calcmode="lin" valueType="num">
                                      <p:cBhvr>
                                        <p:cTn id="12" dur="1" fill="hold"/>
                                        <p:tgtEl>
                                          <p:spTgt spid="246792"/>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246794"/>
                                        </p:tgtEl>
                                        <p:attrNameLst>
                                          <p:attrName>style.visibility</p:attrName>
                                        </p:attrNameLst>
                                      </p:cBhvr>
                                      <p:to>
                                        <p:strVal val="visible"/>
                                      </p:to>
                                    </p:set>
                                    <p:anim to="" calcmode="lin" valueType="num">
                                      <p:cBhvr>
                                        <p:cTn id="17" dur="1" fill="hold"/>
                                        <p:tgtEl>
                                          <p:spTgt spid="24679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90" grpId="0"/>
      <p:bldP spid="24679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1CF23850-81BB-4996-B02F-3F18E507E8DC}"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58</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58371" name="Rectangle 2"/>
          <p:cNvSpPr>
            <a:spLocks noGrp="1" noChangeArrowheads="1"/>
          </p:cNvSpPr>
          <p:nvPr>
            <p:ph type="title"/>
          </p:nvPr>
        </p:nvSpPr>
        <p:spPr/>
        <p:txBody>
          <a:bodyPr/>
          <a:lstStyle/>
          <a:p>
            <a:pPr eaLnBrk="1" hangingPunct="1"/>
            <a:r>
              <a:rPr lang="zh-CN" altLang="en-US" smtClean="0"/>
              <a:t>四、移码表示法</a:t>
            </a:r>
          </a:p>
        </p:txBody>
      </p:sp>
      <p:sp>
        <p:nvSpPr>
          <p:cNvPr id="58372" name="Rectangle 3"/>
          <p:cNvSpPr>
            <a:spLocks noGrp="1" noChangeArrowheads="1"/>
          </p:cNvSpPr>
          <p:nvPr>
            <p:ph type="body" idx="1"/>
          </p:nvPr>
        </p:nvSpPr>
        <p:spPr>
          <a:xfrm>
            <a:off x="457200" y="1076325"/>
            <a:ext cx="1882775" cy="2784475"/>
          </a:xfrm>
        </p:spPr>
        <p:txBody>
          <a:bodyPr/>
          <a:lstStyle/>
          <a:p>
            <a:pPr eaLnBrk="1" hangingPunct="1"/>
            <a:r>
              <a:rPr lang="en-US" altLang="zh-CN" sz="2400" smtClean="0"/>
              <a:t>4</a:t>
            </a:r>
            <a:r>
              <a:rPr lang="zh-CN" altLang="en-US" sz="2400" smtClean="0"/>
              <a:t>位移码机器数（整数）对应的真值</a:t>
            </a:r>
          </a:p>
        </p:txBody>
      </p:sp>
      <p:graphicFrame>
        <p:nvGraphicFramePr>
          <p:cNvPr id="247938" name="Group 130"/>
          <p:cNvGraphicFramePr>
            <a:graphicFrameLocks noGrp="1"/>
          </p:cNvGraphicFramePr>
          <p:nvPr/>
        </p:nvGraphicFramePr>
        <p:xfrm>
          <a:off x="2773363" y="931863"/>
          <a:ext cx="6262687" cy="5827707"/>
        </p:xfrm>
        <a:graphic>
          <a:graphicData uri="http://schemas.openxmlformats.org/drawingml/2006/table">
            <a:tbl>
              <a:tblPr/>
              <a:tblGrid>
                <a:gridCol w="1152525"/>
                <a:gridCol w="1223962"/>
                <a:gridCol w="1295400"/>
                <a:gridCol w="1295400"/>
                <a:gridCol w="1295400"/>
              </a:tblGrid>
              <a:tr h="374667">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机器数</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原码真值</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补码真值</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反码真值</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Arial" charset="0"/>
                          <a:ea typeface="黑体" pitchFamily="2" charset="-122"/>
                        </a:rPr>
                        <a:t>移码真值</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0000</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-8</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0001</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-7</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0010</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+2</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+2</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+2</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-6</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0011</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+3</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+3</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+3</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-5</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0100</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+4</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+4</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+4</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-4</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0101</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+5</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+5</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+5</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-3</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0110</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+6</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+6</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+6</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-2</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0111</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+7</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+7</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+7</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1000</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-8</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-7</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1001</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-7</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-6</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1010</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-2</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-6</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-5</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+2</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1011</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-3</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-5</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-4</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+3</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1100</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-4</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-4</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-3</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+4</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1101</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-5</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-3</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-2</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+5</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1110</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-6</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-2</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+6</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4081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1111</a:t>
                      </a:r>
                    </a:p>
                  </a:txBody>
                  <a:tcPr marL="90000" marR="90000" marT="18001" marB="180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-7</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-1</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-0</a:t>
                      </a:r>
                    </a:p>
                  </a:txBody>
                  <a:tcPr marL="90000" marR="90000" marT="18001" marB="180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Arial" charset="0"/>
                          <a:ea typeface="黑体" pitchFamily="2" charset="-122"/>
                        </a:rPr>
                        <a:t>+7</a:t>
                      </a:r>
                    </a:p>
                  </a:txBody>
                  <a:tcPr marL="90000" marR="90000" marT="18001" marB="180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247938"/>
                                        </p:tgtEl>
                                        <p:attrNameLst>
                                          <p:attrName>style.visibility</p:attrName>
                                        </p:attrNameLst>
                                      </p:cBhvr>
                                      <p:to>
                                        <p:strVal val="visible"/>
                                      </p:to>
                                    </p:set>
                                    <p:anim to="" calcmode="lin" valueType="num">
                                      <p:cBhvr>
                                        <p:cTn id="7" dur="1" fill="hold"/>
                                        <p:tgtEl>
                                          <p:spTgt spid="24793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7ABF8152-70FA-4C0A-824E-B23294513DC3}"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59</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59395" name="Rectangle 2"/>
          <p:cNvSpPr>
            <a:spLocks noGrp="1" noChangeArrowheads="1"/>
          </p:cNvSpPr>
          <p:nvPr>
            <p:ph type="title"/>
          </p:nvPr>
        </p:nvSpPr>
        <p:spPr/>
        <p:txBody>
          <a:bodyPr/>
          <a:lstStyle/>
          <a:p>
            <a:pPr eaLnBrk="1" hangingPunct="1"/>
            <a:r>
              <a:rPr lang="zh-CN" altLang="en-US" smtClean="0"/>
              <a:t>四、移码表示法</a:t>
            </a:r>
          </a:p>
        </p:txBody>
      </p:sp>
      <p:sp>
        <p:nvSpPr>
          <p:cNvPr id="59396" name="Rectangle 3"/>
          <p:cNvSpPr>
            <a:spLocks noGrp="1" noChangeArrowheads="1"/>
          </p:cNvSpPr>
          <p:nvPr>
            <p:ph type="body" idx="1"/>
          </p:nvPr>
        </p:nvSpPr>
        <p:spPr>
          <a:xfrm>
            <a:off x="827088" y="1196975"/>
            <a:ext cx="6851650" cy="1079500"/>
          </a:xfrm>
        </p:spPr>
        <p:txBody>
          <a:bodyPr/>
          <a:lstStyle/>
          <a:p>
            <a:pPr eaLnBrk="1" hangingPunct="1"/>
            <a:r>
              <a:rPr lang="en-US" altLang="zh-CN" sz="2400" smtClean="0"/>
              <a:t>4</a:t>
            </a:r>
            <a:r>
              <a:rPr lang="zh-CN" altLang="en-US" sz="2400" smtClean="0"/>
              <a:t>位移码机器数（整数）在数轴上的表示</a:t>
            </a:r>
          </a:p>
          <a:p>
            <a:pPr lvl="1" eaLnBrk="1" hangingPunct="1"/>
            <a:r>
              <a:rPr lang="zh-CN" altLang="en-US" sz="2000" smtClean="0"/>
              <a:t>移码机器数编码与真值的对应</a:t>
            </a:r>
          </a:p>
        </p:txBody>
      </p:sp>
      <p:pic>
        <p:nvPicPr>
          <p:cNvPr id="248838" name="Picture 6" descr="back11">
            <a:hlinkClick r:id="rId3" action="ppaction://hlinksldjump"/>
          </p:cNvPr>
          <p:cNvPicPr>
            <a:picLocks noChangeAspect="1" noChangeArrowheads="1"/>
          </p:cNvPicPr>
          <p:nvPr/>
        </p:nvPicPr>
        <p:blipFill>
          <a:blip r:embed="rId4">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427538" y="6092825"/>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48839" name="Object 7"/>
          <p:cNvGraphicFramePr>
            <a:graphicFrameLocks noChangeAspect="1"/>
          </p:cNvGraphicFramePr>
          <p:nvPr/>
        </p:nvGraphicFramePr>
        <p:xfrm>
          <a:off x="395288" y="2279650"/>
          <a:ext cx="8459787" cy="2403475"/>
        </p:xfrm>
        <a:graphic>
          <a:graphicData uri="http://schemas.openxmlformats.org/presentationml/2006/ole">
            <mc:AlternateContent xmlns:mc="http://schemas.openxmlformats.org/markup-compatibility/2006">
              <mc:Choice xmlns:v="urn:schemas-microsoft-com:vml" Requires="v">
                <p:oleObj spid="_x0000_s59418" name="图片" r:id="rId5" imgW="3521798" imgH="923453" progId="Word.Picture.8">
                  <p:embed/>
                </p:oleObj>
              </mc:Choice>
              <mc:Fallback>
                <p:oleObj name="图片" r:id="rId5" imgW="3521798" imgH="923453" progId="Word.Picture.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2279650"/>
                        <a:ext cx="8459787" cy="24034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nodeType="clickEffect">
                                  <p:stCondLst>
                                    <p:cond delay="0"/>
                                  </p:stCondLst>
                                  <p:childTnLst>
                                    <p:set>
                                      <p:cBhvr>
                                        <p:cTn id="6" dur="1" fill="hold">
                                          <p:stCondLst>
                                            <p:cond delay="0"/>
                                          </p:stCondLst>
                                        </p:cTn>
                                        <p:tgtEl>
                                          <p:spTgt spid="248839"/>
                                        </p:tgtEl>
                                        <p:attrNameLst>
                                          <p:attrName>style.visibility</p:attrName>
                                        </p:attrNameLst>
                                      </p:cBhvr>
                                      <p:to>
                                        <p:strVal val="visible"/>
                                      </p:to>
                                    </p:set>
                                    <p:animEffect transition="in" filter="wheel(4)">
                                      <p:cBhvr>
                                        <p:cTn id="7" dur="2000"/>
                                        <p:tgtEl>
                                          <p:spTgt spid="248839"/>
                                        </p:tgtEl>
                                      </p:cBhvr>
                                    </p:animEffect>
                                  </p:childTnLst>
                                </p:cTn>
                              </p:par>
                            </p:childTnLst>
                          </p:cTn>
                        </p:par>
                        <p:par>
                          <p:cTn id="8" fill="hold" nodeType="afterGroup">
                            <p:stCondLst>
                              <p:cond delay="2000"/>
                            </p:stCondLst>
                            <p:childTnLst>
                              <p:par>
                                <p:cTn id="9" presetID="2" presetClass="entr" presetSubtype="4" fill="hold" nodeType="afterEffect">
                                  <p:stCondLst>
                                    <p:cond delay="0"/>
                                  </p:stCondLst>
                                  <p:childTnLst>
                                    <p:set>
                                      <p:cBhvr>
                                        <p:cTn id="10" dur="1" fill="hold">
                                          <p:stCondLst>
                                            <p:cond delay="0"/>
                                          </p:stCondLst>
                                        </p:cTn>
                                        <p:tgtEl>
                                          <p:spTgt spid="248838"/>
                                        </p:tgtEl>
                                        <p:attrNameLst>
                                          <p:attrName>style.visibility</p:attrName>
                                        </p:attrNameLst>
                                      </p:cBhvr>
                                      <p:to>
                                        <p:strVal val="visible"/>
                                      </p:to>
                                    </p:set>
                                    <p:anim calcmode="lin" valueType="num">
                                      <p:cBhvr additive="base">
                                        <p:cTn id="11" dur="500" fill="hold"/>
                                        <p:tgtEl>
                                          <p:spTgt spid="248838"/>
                                        </p:tgtEl>
                                        <p:attrNameLst>
                                          <p:attrName>ppt_x</p:attrName>
                                        </p:attrNameLst>
                                      </p:cBhvr>
                                      <p:tavLst>
                                        <p:tav tm="0">
                                          <p:val>
                                            <p:strVal val="#ppt_x"/>
                                          </p:val>
                                        </p:tav>
                                        <p:tav tm="100000">
                                          <p:val>
                                            <p:strVal val="#ppt_x"/>
                                          </p:val>
                                        </p:tav>
                                      </p:tavLst>
                                    </p:anim>
                                    <p:anim calcmode="lin" valueType="num">
                                      <p:cBhvr additive="base">
                                        <p:cTn id="12" dur="500" fill="hold"/>
                                        <p:tgtEl>
                                          <p:spTgt spid="2488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DD2B9C42-D31F-465F-A141-78CBBF331722}"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6</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5123" name="Rectangle 2"/>
          <p:cNvSpPr>
            <a:spLocks noGrp="1" noChangeArrowheads="1"/>
          </p:cNvSpPr>
          <p:nvPr>
            <p:ph type="title"/>
          </p:nvPr>
        </p:nvSpPr>
        <p:spPr/>
        <p:txBody>
          <a:bodyPr/>
          <a:lstStyle/>
          <a:p>
            <a:pPr eaLnBrk="1" hangingPunct="1"/>
            <a:r>
              <a:rPr lang="zh-CN" altLang="en-US" smtClean="0"/>
              <a:t>一、进位计数制</a:t>
            </a:r>
          </a:p>
        </p:txBody>
      </p:sp>
      <p:sp>
        <p:nvSpPr>
          <p:cNvPr id="5124" name="Rectangle 3"/>
          <p:cNvSpPr>
            <a:spLocks noGrp="1" noChangeArrowheads="1"/>
          </p:cNvSpPr>
          <p:nvPr>
            <p:ph type="body" sz="half" idx="1"/>
          </p:nvPr>
        </p:nvSpPr>
        <p:spPr>
          <a:xfrm>
            <a:off x="598488" y="1268413"/>
            <a:ext cx="7502525" cy="4824412"/>
          </a:xfrm>
        </p:spPr>
        <p:txBody>
          <a:bodyPr/>
          <a:lstStyle/>
          <a:p>
            <a:pPr eaLnBrk="1" hangingPunct="1"/>
            <a:r>
              <a:rPr lang="zh-CN" altLang="en-US" smtClean="0"/>
              <a:t>数制的两大要素：</a:t>
            </a:r>
          </a:p>
          <a:p>
            <a:pPr lvl="1" eaLnBrk="1" hangingPunct="1">
              <a:spcAft>
                <a:spcPct val="20000"/>
              </a:spcAft>
            </a:pPr>
            <a:r>
              <a:rPr lang="zh-CN" altLang="en-US" smtClean="0">
                <a:solidFill>
                  <a:srgbClr val="008000"/>
                </a:solidFill>
              </a:rPr>
              <a:t>基数</a:t>
            </a:r>
            <a:r>
              <a:rPr lang="en-US" altLang="zh-CN" smtClean="0">
                <a:solidFill>
                  <a:srgbClr val="008000"/>
                </a:solidFill>
              </a:rPr>
              <a:t>R</a:t>
            </a:r>
            <a:r>
              <a:rPr lang="zh-CN" altLang="en-US" smtClean="0"/>
              <a:t>：指在这种进位制中允许使用的基本数码个数。</a:t>
            </a:r>
          </a:p>
          <a:p>
            <a:pPr lvl="1" eaLnBrk="1" hangingPunct="1">
              <a:spcAft>
                <a:spcPct val="20000"/>
              </a:spcAft>
            </a:pPr>
            <a:r>
              <a:rPr lang="zh-CN" altLang="en-US" smtClean="0">
                <a:solidFill>
                  <a:srgbClr val="008000"/>
                </a:solidFill>
              </a:rPr>
              <a:t>权</a:t>
            </a:r>
            <a:r>
              <a:rPr lang="en-US" altLang="zh-CN" smtClean="0">
                <a:solidFill>
                  <a:srgbClr val="008000"/>
                </a:solidFill>
              </a:rPr>
              <a:t>W</a:t>
            </a:r>
            <a:r>
              <a:rPr lang="en-US" altLang="zh-CN" baseline="-25000" smtClean="0">
                <a:solidFill>
                  <a:srgbClr val="008000"/>
                </a:solidFill>
              </a:rPr>
              <a:t>i</a:t>
            </a:r>
            <a:r>
              <a:rPr lang="zh-CN" altLang="en-US" smtClean="0">
                <a:solidFill>
                  <a:srgbClr val="008000"/>
                </a:solidFill>
              </a:rPr>
              <a:t>：</a:t>
            </a:r>
            <a:r>
              <a:rPr lang="zh-CN" altLang="en-US" smtClean="0"/>
              <a:t>权也称位权，指某一位</a:t>
            </a:r>
            <a:r>
              <a:rPr lang="en-US" altLang="zh-CN" smtClean="0"/>
              <a:t>i</a:t>
            </a:r>
            <a:r>
              <a:rPr lang="zh-CN" altLang="en-US" smtClean="0"/>
              <a:t>上的数码的权重值，即</a:t>
            </a:r>
            <a:r>
              <a:rPr lang="zh-CN" altLang="en-US" smtClean="0">
                <a:solidFill>
                  <a:srgbClr val="FF0000"/>
                </a:solidFill>
              </a:rPr>
              <a:t>权与数码所处的位置</a:t>
            </a:r>
            <a:r>
              <a:rPr lang="en-US" altLang="zh-CN" smtClean="0">
                <a:solidFill>
                  <a:srgbClr val="FF0000"/>
                </a:solidFill>
              </a:rPr>
              <a:t>i</a:t>
            </a:r>
            <a:r>
              <a:rPr lang="zh-CN" altLang="en-US" smtClean="0">
                <a:solidFill>
                  <a:srgbClr val="FF0000"/>
                </a:solidFill>
              </a:rPr>
              <a:t>有关</a:t>
            </a:r>
            <a:r>
              <a:rPr lang="zh-CN" altLang="en-US" smtClean="0"/>
              <a:t>。 </a:t>
            </a:r>
            <a:r>
              <a:rPr lang="en-US" altLang="zh-CN" smtClean="0"/>
              <a:t>W</a:t>
            </a:r>
            <a:r>
              <a:rPr lang="en-US" altLang="zh-CN" baseline="-25000" smtClean="0"/>
              <a:t>i</a:t>
            </a:r>
            <a:r>
              <a:rPr lang="en-US" altLang="zh-CN" smtClean="0"/>
              <a:t> </a:t>
            </a:r>
            <a:r>
              <a:rPr lang="zh-CN" altLang="en-US" smtClean="0"/>
              <a:t>＝</a:t>
            </a:r>
            <a:r>
              <a:rPr lang="en-US" altLang="zh-CN" smtClean="0"/>
              <a:t>R</a:t>
            </a:r>
            <a:r>
              <a:rPr lang="en-US" altLang="zh-CN" baseline="30000" smtClean="0"/>
              <a:t>i</a:t>
            </a:r>
            <a:r>
              <a:rPr lang="zh-CN" altLang="en-US" smtClean="0"/>
              <a:t>。</a:t>
            </a:r>
          </a:p>
          <a:p>
            <a:pPr eaLnBrk="1" hangingPunct="1">
              <a:spcAft>
                <a:spcPct val="20000"/>
              </a:spcAft>
            </a:pPr>
            <a:r>
              <a:rPr lang="zh-CN" altLang="en-US" smtClean="0"/>
              <a:t>基数为</a:t>
            </a:r>
            <a:r>
              <a:rPr lang="en-US" altLang="zh-CN" smtClean="0"/>
              <a:t>R</a:t>
            </a:r>
            <a:r>
              <a:rPr lang="zh-CN" altLang="en-US" smtClean="0"/>
              <a:t>的数制称为</a:t>
            </a:r>
            <a:r>
              <a:rPr lang="en-US" altLang="zh-CN" smtClean="0">
                <a:solidFill>
                  <a:srgbClr val="FF0000"/>
                </a:solidFill>
              </a:rPr>
              <a:t>R</a:t>
            </a:r>
            <a:r>
              <a:rPr lang="zh-CN" altLang="en-US" smtClean="0">
                <a:solidFill>
                  <a:srgbClr val="FF0000"/>
                </a:solidFill>
              </a:rPr>
              <a:t>进制数。</a:t>
            </a:r>
          </a:p>
          <a:p>
            <a:pPr eaLnBrk="1" hangingPunct="1">
              <a:spcAft>
                <a:spcPct val="20000"/>
              </a:spcAft>
            </a:pPr>
            <a:r>
              <a:rPr lang="en-US" altLang="zh-CN" smtClean="0"/>
              <a:t>R</a:t>
            </a:r>
            <a:r>
              <a:rPr lang="zh-CN" altLang="en-US" smtClean="0"/>
              <a:t>进制数的主要特点就是</a:t>
            </a:r>
            <a:r>
              <a:rPr lang="zh-CN" altLang="en-US" smtClean="0">
                <a:solidFill>
                  <a:srgbClr val="FF0000"/>
                </a:solidFill>
              </a:rPr>
              <a:t>逢</a:t>
            </a:r>
            <a:r>
              <a:rPr lang="en-US" altLang="zh-CN" smtClean="0">
                <a:solidFill>
                  <a:srgbClr val="FF0000"/>
                </a:solidFill>
              </a:rPr>
              <a:t>R</a:t>
            </a:r>
            <a:r>
              <a:rPr lang="zh-CN" altLang="en-US" smtClean="0">
                <a:solidFill>
                  <a:srgbClr val="FF0000"/>
                </a:solidFill>
              </a:rPr>
              <a:t>进</a:t>
            </a:r>
            <a:r>
              <a:rPr lang="en-US" altLang="zh-CN" smtClean="0">
                <a:solidFill>
                  <a:srgbClr val="FF0000"/>
                </a:solidFill>
              </a:rPr>
              <a:t>1</a:t>
            </a:r>
            <a:r>
              <a:rPr lang="zh-CN" altLang="en-US" smtClean="0"/>
              <a:t>。</a:t>
            </a:r>
          </a:p>
        </p:txBody>
      </p:sp>
      <p:sp>
        <p:nvSpPr>
          <p:cNvPr id="512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0348E764-C285-4659-8ADB-636AE5852191}"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60</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60419" name="Rectangle 2"/>
          <p:cNvSpPr>
            <a:spLocks noGrp="1" noChangeArrowheads="1"/>
          </p:cNvSpPr>
          <p:nvPr>
            <p:ph type="title"/>
          </p:nvPr>
        </p:nvSpPr>
        <p:spPr/>
        <p:txBody>
          <a:bodyPr/>
          <a:lstStyle/>
          <a:p>
            <a:pPr eaLnBrk="1" hangingPunct="1"/>
            <a:r>
              <a:rPr lang="zh-CN" altLang="en-US" sz="2800" dirty="0" smtClean="0"/>
              <a:t>四种定点机器数的表示</a:t>
            </a:r>
          </a:p>
        </p:txBody>
      </p:sp>
      <p:graphicFrame>
        <p:nvGraphicFramePr>
          <p:cNvPr id="221244" name="Group 60"/>
          <p:cNvGraphicFramePr>
            <a:graphicFrameLocks noGrp="1"/>
          </p:cNvGraphicFramePr>
          <p:nvPr/>
        </p:nvGraphicFramePr>
        <p:xfrm>
          <a:off x="755650" y="1412875"/>
          <a:ext cx="7705725" cy="4094163"/>
        </p:xfrm>
        <a:graphic>
          <a:graphicData uri="http://schemas.openxmlformats.org/drawingml/2006/table">
            <a:tbl>
              <a:tblPr/>
              <a:tblGrid>
                <a:gridCol w="1225550"/>
                <a:gridCol w="3240088"/>
                <a:gridCol w="3240087"/>
              </a:tblGrid>
              <a:tr h="79692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dirty="0" smtClean="0">
                          <a:ln>
                            <a:noFill/>
                          </a:ln>
                          <a:solidFill>
                            <a:schemeClr val="tx1"/>
                          </a:solidFill>
                          <a:effectLst/>
                          <a:latin typeface="黑体" pitchFamily="2" charset="-122"/>
                          <a:ea typeface="黑体" pitchFamily="2" charset="-122"/>
                        </a:rPr>
                        <a:t>真值</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0" dirty="0" smtClean="0">
                          <a:ln>
                            <a:noFill/>
                          </a:ln>
                          <a:solidFill>
                            <a:srgbClr val="FF0000"/>
                          </a:solidFill>
                          <a:effectLst/>
                          <a:latin typeface="黑体" pitchFamily="2" charset="-122"/>
                          <a:ea typeface="黑体" pitchFamily="2" charset="-122"/>
                        </a:rPr>
                        <a:t>+</a:t>
                      </a: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 X</a:t>
                      </a:r>
                      <a:r>
                        <a:rPr kumimoji="0" lang="en-US" altLang="zh-CN" sz="2400" b="1" i="0" u="none" strike="noStrike" cap="none" normalizeH="0" baseline="-25000" dirty="0" smtClean="0">
                          <a:ln>
                            <a:noFill/>
                          </a:ln>
                          <a:solidFill>
                            <a:schemeClr val="tx1"/>
                          </a:solidFill>
                          <a:effectLst/>
                          <a:latin typeface="黑体" pitchFamily="2" charset="-122"/>
                          <a:ea typeface="黑体" pitchFamily="2" charset="-122"/>
                        </a:rPr>
                        <a:t>1</a:t>
                      </a: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dirty="0" smtClean="0">
                          <a:ln>
                            <a:noFill/>
                          </a:ln>
                          <a:solidFill>
                            <a:schemeClr val="tx1"/>
                          </a:solidFill>
                          <a:effectLst/>
                          <a:latin typeface="黑体" pitchFamily="2" charset="-122"/>
                          <a:ea typeface="黑体" pitchFamily="2" charset="-122"/>
                        </a:rPr>
                        <a:t>2</a:t>
                      </a:r>
                      <a:r>
                        <a:rPr kumimoji="0" lang="en-US" altLang="zh-CN" sz="2400" b="1" i="0" u="none" strike="noStrike" cap="none" normalizeH="0" baseline="0" dirty="0" smtClean="0">
                          <a:ln>
                            <a:noFill/>
                          </a:ln>
                          <a:solidFill>
                            <a:schemeClr val="tx1"/>
                          </a:solidFill>
                          <a:effectLst/>
                          <a:latin typeface="宋体"/>
                          <a:ea typeface="黑体" pitchFamily="2" charset="-122"/>
                        </a:rPr>
                        <a:t>……</a:t>
                      </a:r>
                      <a:r>
                        <a:rPr kumimoji="0" lang="en-US" altLang="zh-CN" sz="2400" b="1" i="0" u="none" strike="noStrike" cap="none" normalizeH="0" baseline="0" dirty="0" err="1"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dirty="0" err="1" smtClean="0">
                          <a:ln>
                            <a:noFill/>
                          </a:ln>
                          <a:solidFill>
                            <a:schemeClr val="tx1"/>
                          </a:solidFill>
                          <a:effectLst/>
                          <a:latin typeface="黑体" pitchFamily="2" charset="-122"/>
                          <a:ea typeface="黑体" pitchFamily="2" charset="-122"/>
                        </a:rPr>
                        <a:t>n</a:t>
                      </a:r>
                      <a:endParaRPr kumimoji="0" lang="en-US" altLang="zh-CN" sz="2400" b="1" i="0" u="none" strike="noStrike" cap="none" normalizeH="0" baseline="-25000" dirty="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0" smtClean="0">
                          <a:ln>
                            <a:noFill/>
                          </a:ln>
                          <a:solidFill>
                            <a:srgbClr val="FF0000"/>
                          </a:solidFill>
                          <a:effectLst/>
                          <a:latin typeface="黑体" pitchFamily="2" charset="-122"/>
                          <a:ea typeface="黑体" pitchFamily="2" charset="-122"/>
                        </a:rPr>
                        <a:t>-</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 X</a:t>
                      </a:r>
                      <a:r>
                        <a:rPr kumimoji="0" lang="en-US" altLang="zh-CN" sz="2400" b="1" i="0" u="none" strike="noStrike" cap="none" normalizeH="0" baseline="-25000" smtClean="0">
                          <a:ln>
                            <a:noFill/>
                          </a:ln>
                          <a:solidFill>
                            <a:schemeClr val="tx1"/>
                          </a:solidFill>
                          <a:effectLst/>
                          <a:latin typeface="黑体" pitchFamily="2" charset="-122"/>
                          <a:ea typeface="黑体" pitchFamily="2" charset="-122"/>
                        </a:rPr>
                        <a:t>1</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smtClean="0">
                          <a:ln>
                            <a:noFill/>
                          </a:ln>
                          <a:solidFill>
                            <a:schemeClr val="tx1"/>
                          </a:solidFill>
                          <a:effectLst/>
                          <a:latin typeface="黑体" pitchFamily="2" charset="-122"/>
                          <a:ea typeface="黑体" pitchFamily="2" charset="-122"/>
                        </a:rPr>
                        <a:t>2</a:t>
                      </a:r>
                      <a:r>
                        <a:rPr kumimoji="0" lang="en-US" altLang="zh-CN" sz="2400" b="1" i="0" u="none" strike="noStrike" cap="none" normalizeH="0" baseline="0" smtClean="0">
                          <a:ln>
                            <a:noFill/>
                          </a:ln>
                          <a:solidFill>
                            <a:schemeClr val="tx1"/>
                          </a:solidFill>
                          <a:effectLst/>
                          <a:latin typeface="宋体"/>
                          <a:ea typeface="黑体" pitchFamily="2" charset="-122"/>
                        </a:rPr>
                        <a:t>……</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smtClean="0">
                          <a:ln>
                            <a:noFill/>
                          </a:ln>
                          <a:solidFill>
                            <a:schemeClr val="tx1"/>
                          </a:solidFill>
                          <a:effectLst/>
                          <a:latin typeface="黑体" pitchFamily="2" charset="-122"/>
                          <a:ea typeface="黑体" pitchFamily="2" charset="-122"/>
                        </a:rPr>
                        <a:t>n</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858838">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原码</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rPr>
                        <a:t>[X]</a:t>
                      </a:r>
                      <a:r>
                        <a:rPr kumimoji="0" lang="zh-CN" altLang="en-US" sz="2400" b="1" i="0" u="none" strike="noStrike" cap="none" normalizeH="0" baseline="-25000" smtClean="0">
                          <a:ln>
                            <a:noFill/>
                          </a:ln>
                          <a:solidFill>
                            <a:schemeClr val="tx1"/>
                          </a:solidFill>
                          <a:effectLst/>
                          <a:latin typeface="黑体" pitchFamily="2" charset="-122"/>
                          <a:ea typeface="黑体" pitchFamily="2" charset="-122"/>
                        </a:rPr>
                        <a:t>原</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 </a:t>
                      </a:r>
                      <a:r>
                        <a:rPr kumimoji="0" lang="en-US" altLang="zh-CN" sz="2400" b="1" i="0" u="none" strike="noStrike" cap="none" normalizeH="0" baseline="0" smtClean="0">
                          <a:ln>
                            <a:noFill/>
                          </a:ln>
                          <a:solidFill>
                            <a:srgbClr val="FF0000"/>
                          </a:solidFill>
                          <a:effectLst/>
                          <a:latin typeface="黑体" pitchFamily="2" charset="-122"/>
                          <a:ea typeface="黑体" pitchFamily="2" charset="-122"/>
                        </a:rPr>
                        <a:t>0 </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smtClean="0">
                          <a:ln>
                            <a:noFill/>
                          </a:ln>
                          <a:solidFill>
                            <a:schemeClr val="tx1"/>
                          </a:solidFill>
                          <a:effectLst/>
                          <a:latin typeface="黑体" pitchFamily="2" charset="-122"/>
                          <a:ea typeface="黑体" pitchFamily="2" charset="-122"/>
                        </a:rPr>
                        <a:t>1</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smtClean="0">
                          <a:ln>
                            <a:noFill/>
                          </a:ln>
                          <a:solidFill>
                            <a:schemeClr val="tx1"/>
                          </a:solidFill>
                          <a:effectLst/>
                          <a:latin typeface="黑体" pitchFamily="2" charset="-122"/>
                          <a:ea typeface="黑体" pitchFamily="2" charset="-122"/>
                        </a:rPr>
                        <a:t>2</a:t>
                      </a:r>
                      <a:r>
                        <a:rPr kumimoji="0" lang="en-US" altLang="zh-CN" sz="2400" b="1" i="0" u="none" strike="noStrike" cap="none" normalizeH="0" baseline="0" smtClean="0">
                          <a:ln>
                            <a:noFill/>
                          </a:ln>
                          <a:solidFill>
                            <a:schemeClr val="tx1"/>
                          </a:solidFill>
                          <a:effectLst/>
                          <a:latin typeface="宋体"/>
                          <a:ea typeface="黑体" pitchFamily="2" charset="-122"/>
                        </a:rPr>
                        <a:t>……</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smtClean="0">
                          <a:ln>
                            <a:noFill/>
                          </a:ln>
                          <a:solidFill>
                            <a:schemeClr val="tx1"/>
                          </a:solidFill>
                          <a:effectLst/>
                          <a:latin typeface="黑体" pitchFamily="2" charset="-122"/>
                          <a:ea typeface="黑体" pitchFamily="2" charset="-122"/>
                        </a:rPr>
                        <a:t>n</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rPr>
                        <a:t>[X]</a:t>
                      </a:r>
                      <a:r>
                        <a:rPr kumimoji="0" lang="zh-CN" altLang="en-US" sz="2400" b="1" i="0" u="none" strike="noStrike" cap="none" normalizeH="0" baseline="-25000" smtClean="0">
                          <a:ln>
                            <a:noFill/>
                          </a:ln>
                          <a:solidFill>
                            <a:schemeClr val="tx1"/>
                          </a:solidFill>
                          <a:effectLst/>
                          <a:latin typeface="黑体" pitchFamily="2" charset="-122"/>
                          <a:ea typeface="黑体" pitchFamily="2" charset="-122"/>
                        </a:rPr>
                        <a:t>原</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 </a:t>
                      </a:r>
                      <a:r>
                        <a:rPr kumimoji="0" lang="en-US" altLang="zh-CN" sz="2400" b="1" i="0" u="none" strike="noStrike" cap="none" normalizeH="0" baseline="0" smtClean="0">
                          <a:ln>
                            <a:noFill/>
                          </a:ln>
                          <a:solidFill>
                            <a:srgbClr val="FF0000"/>
                          </a:solidFill>
                          <a:effectLst/>
                          <a:latin typeface="黑体" pitchFamily="2" charset="-122"/>
                          <a:ea typeface="黑体" pitchFamily="2" charset="-122"/>
                        </a:rPr>
                        <a:t>1 </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smtClean="0">
                          <a:ln>
                            <a:noFill/>
                          </a:ln>
                          <a:solidFill>
                            <a:schemeClr val="tx1"/>
                          </a:solidFill>
                          <a:effectLst/>
                          <a:latin typeface="黑体" pitchFamily="2" charset="-122"/>
                          <a:ea typeface="黑体" pitchFamily="2" charset="-122"/>
                        </a:rPr>
                        <a:t>1</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smtClean="0">
                          <a:ln>
                            <a:noFill/>
                          </a:ln>
                          <a:solidFill>
                            <a:schemeClr val="tx1"/>
                          </a:solidFill>
                          <a:effectLst/>
                          <a:latin typeface="黑体" pitchFamily="2" charset="-122"/>
                          <a:ea typeface="黑体" pitchFamily="2" charset="-122"/>
                        </a:rPr>
                        <a:t>2</a:t>
                      </a:r>
                      <a:r>
                        <a:rPr kumimoji="0" lang="en-US" altLang="zh-CN" sz="2400" b="1" i="0" u="none" strike="noStrike" cap="none" normalizeH="0" baseline="0" smtClean="0">
                          <a:ln>
                            <a:noFill/>
                          </a:ln>
                          <a:solidFill>
                            <a:schemeClr val="tx1"/>
                          </a:solidFill>
                          <a:effectLst/>
                          <a:latin typeface="宋体"/>
                          <a:ea typeface="黑体" pitchFamily="2" charset="-122"/>
                        </a:rPr>
                        <a:t>……</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smtClean="0">
                          <a:ln>
                            <a:noFill/>
                          </a:ln>
                          <a:solidFill>
                            <a:schemeClr val="tx1"/>
                          </a:solidFill>
                          <a:effectLst/>
                          <a:latin typeface="黑体" pitchFamily="2" charset="-122"/>
                          <a:ea typeface="黑体" pitchFamily="2" charset="-122"/>
                        </a:rPr>
                        <a:t>n</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812800">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反码</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rPr>
                        <a:t>[X]</a:t>
                      </a:r>
                      <a:r>
                        <a:rPr kumimoji="0" lang="zh-CN" altLang="en-US" sz="2400" b="1" i="0" u="none" strike="noStrike" cap="none" normalizeH="0" baseline="-25000" smtClean="0">
                          <a:ln>
                            <a:noFill/>
                          </a:ln>
                          <a:solidFill>
                            <a:schemeClr val="tx1"/>
                          </a:solidFill>
                          <a:effectLst/>
                          <a:latin typeface="黑体" pitchFamily="2" charset="-122"/>
                          <a:ea typeface="黑体" pitchFamily="2" charset="-122"/>
                        </a:rPr>
                        <a:t>反</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 </a:t>
                      </a:r>
                      <a:r>
                        <a:rPr kumimoji="0" lang="en-US" altLang="zh-CN" sz="2400" b="1" i="0" u="none" strike="noStrike" cap="none" normalizeH="0" baseline="0" smtClean="0">
                          <a:ln>
                            <a:noFill/>
                          </a:ln>
                          <a:solidFill>
                            <a:srgbClr val="FF0000"/>
                          </a:solidFill>
                          <a:effectLst/>
                          <a:latin typeface="黑体" pitchFamily="2" charset="-122"/>
                          <a:ea typeface="黑体" pitchFamily="2" charset="-122"/>
                        </a:rPr>
                        <a:t>0 </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smtClean="0">
                          <a:ln>
                            <a:noFill/>
                          </a:ln>
                          <a:solidFill>
                            <a:schemeClr val="tx1"/>
                          </a:solidFill>
                          <a:effectLst/>
                          <a:latin typeface="黑体" pitchFamily="2" charset="-122"/>
                          <a:ea typeface="黑体" pitchFamily="2" charset="-122"/>
                        </a:rPr>
                        <a:t>1</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smtClean="0">
                          <a:ln>
                            <a:noFill/>
                          </a:ln>
                          <a:solidFill>
                            <a:schemeClr val="tx1"/>
                          </a:solidFill>
                          <a:effectLst/>
                          <a:latin typeface="黑体" pitchFamily="2" charset="-122"/>
                          <a:ea typeface="黑体" pitchFamily="2" charset="-122"/>
                        </a:rPr>
                        <a:t>2</a:t>
                      </a:r>
                      <a:r>
                        <a:rPr kumimoji="0" lang="en-US" altLang="zh-CN" sz="2400" b="1" i="0" u="none" strike="noStrike" cap="none" normalizeH="0" baseline="0" smtClean="0">
                          <a:ln>
                            <a:noFill/>
                          </a:ln>
                          <a:solidFill>
                            <a:schemeClr val="tx1"/>
                          </a:solidFill>
                          <a:effectLst/>
                          <a:latin typeface="宋体"/>
                          <a:ea typeface="黑体" pitchFamily="2" charset="-122"/>
                        </a:rPr>
                        <a:t>……</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smtClean="0">
                          <a:ln>
                            <a:noFill/>
                          </a:ln>
                          <a:solidFill>
                            <a:schemeClr val="tx1"/>
                          </a:solidFill>
                          <a:effectLst/>
                          <a:latin typeface="黑体" pitchFamily="2" charset="-122"/>
                          <a:ea typeface="黑体" pitchFamily="2" charset="-122"/>
                        </a:rPr>
                        <a:t>n</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rPr>
                        <a:t>[X]</a:t>
                      </a:r>
                      <a:r>
                        <a:rPr kumimoji="0" lang="zh-CN" altLang="en-US" sz="2400" b="1" i="0" u="none" strike="noStrike" cap="none" normalizeH="0" baseline="-25000" smtClean="0">
                          <a:ln>
                            <a:noFill/>
                          </a:ln>
                          <a:solidFill>
                            <a:schemeClr val="tx1"/>
                          </a:solidFill>
                          <a:effectLst/>
                          <a:latin typeface="黑体" pitchFamily="2" charset="-122"/>
                          <a:ea typeface="黑体" pitchFamily="2" charset="-122"/>
                        </a:rPr>
                        <a:t>反</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 </a:t>
                      </a:r>
                      <a:r>
                        <a:rPr kumimoji="0" lang="en-US" altLang="zh-CN" sz="2400" b="1" i="0" u="none" strike="noStrike" cap="none" normalizeH="0" baseline="0" smtClean="0">
                          <a:ln>
                            <a:noFill/>
                          </a:ln>
                          <a:solidFill>
                            <a:srgbClr val="FF0000"/>
                          </a:solidFill>
                          <a:effectLst/>
                          <a:latin typeface="黑体" pitchFamily="2" charset="-122"/>
                          <a:ea typeface="黑体" pitchFamily="2" charset="-122"/>
                        </a:rPr>
                        <a:t>1 </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smtClean="0">
                          <a:ln>
                            <a:noFill/>
                          </a:ln>
                          <a:solidFill>
                            <a:schemeClr val="tx1"/>
                          </a:solidFill>
                          <a:effectLst/>
                          <a:latin typeface="黑体" pitchFamily="2" charset="-122"/>
                          <a:ea typeface="黑体" pitchFamily="2" charset="-122"/>
                        </a:rPr>
                        <a:t>1</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smtClean="0">
                          <a:ln>
                            <a:noFill/>
                          </a:ln>
                          <a:solidFill>
                            <a:schemeClr val="tx1"/>
                          </a:solidFill>
                          <a:effectLst/>
                          <a:latin typeface="黑体" pitchFamily="2" charset="-122"/>
                          <a:ea typeface="黑体" pitchFamily="2" charset="-122"/>
                        </a:rPr>
                        <a:t>2</a:t>
                      </a:r>
                      <a:r>
                        <a:rPr kumimoji="0" lang="en-US" altLang="zh-CN" sz="2400" b="1" i="0" u="none" strike="noStrike" cap="none" normalizeH="0" baseline="0" smtClean="0">
                          <a:ln>
                            <a:noFill/>
                          </a:ln>
                          <a:solidFill>
                            <a:schemeClr val="tx1"/>
                          </a:solidFill>
                          <a:effectLst/>
                          <a:latin typeface="宋体"/>
                          <a:ea typeface="黑体" pitchFamily="2" charset="-122"/>
                        </a:rPr>
                        <a:t>……</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smtClean="0">
                          <a:ln>
                            <a:noFill/>
                          </a:ln>
                          <a:solidFill>
                            <a:schemeClr val="tx1"/>
                          </a:solidFill>
                          <a:effectLst/>
                          <a:latin typeface="黑体" pitchFamily="2" charset="-122"/>
                          <a:ea typeface="黑体" pitchFamily="2" charset="-122"/>
                        </a:rPr>
                        <a:t>n</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812800">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补码</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[X]</a:t>
                      </a:r>
                      <a:r>
                        <a:rPr kumimoji="0" lang="zh-CN" altLang="en-US" sz="2400" b="1" i="0" u="none" strike="noStrike" cap="none" normalizeH="0" baseline="-25000" dirty="0" smtClean="0">
                          <a:ln>
                            <a:noFill/>
                          </a:ln>
                          <a:solidFill>
                            <a:schemeClr val="tx1"/>
                          </a:solidFill>
                          <a:effectLst/>
                          <a:latin typeface="黑体" pitchFamily="2" charset="-122"/>
                          <a:ea typeface="黑体" pitchFamily="2" charset="-122"/>
                        </a:rPr>
                        <a:t>补</a:t>
                      </a: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 </a:t>
                      </a:r>
                      <a:r>
                        <a:rPr kumimoji="0" lang="en-US" altLang="zh-CN" sz="2400" b="1" i="0" u="none" strike="noStrike" cap="none" normalizeH="0" baseline="0" dirty="0" smtClean="0">
                          <a:ln>
                            <a:noFill/>
                          </a:ln>
                          <a:solidFill>
                            <a:srgbClr val="FF0000"/>
                          </a:solidFill>
                          <a:effectLst/>
                          <a:latin typeface="黑体" pitchFamily="2" charset="-122"/>
                          <a:ea typeface="黑体" pitchFamily="2" charset="-122"/>
                        </a:rPr>
                        <a:t>0 </a:t>
                      </a: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dirty="0" smtClean="0">
                          <a:ln>
                            <a:noFill/>
                          </a:ln>
                          <a:solidFill>
                            <a:schemeClr val="tx1"/>
                          </a:solidFill>
                          <a:effectLst/>
                          <a:latin typeface="黑体" pitchFamily="2" charset="-122"/>
                          <a:ea typeface="黑体" pitchFamily="2" charset="-122"/>
                        </a:rPr>
                        <a:t>1</a:t>
                      </a: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dirty="0" smtClean="0">
                          <a:ln>
                            <a:noFill/>
                          </a:ln>
                          <a:solidFill>
                            <a:schemeClr val="tx1"/>
                          </a:solidFill>
                          <a:effectLst/>
                          <a:latin typeface="黑体" pitchFamily="2" charset="-122"/>
                          <a:ea typeface="黑体" pitchFamily="2" charset="-122"/>
                        </a:rPr>
                        <a:t>2</a:t>
                      </a:r>
                      <a:r>
                        <a:rPr kumimoji="0" lang="en-US" altLang="zh-CN" sz="2400" b="1" i="0" u="none" strike="noStrike" cap="none" normalizeH="0" baseline="0" dirty="0" smtClean="0">
                          <a:ln>
                            <a:noFill/>
                          </a:ln>
                          <a:solidFill>
                            <a:schemeClr val="tx1"/>
                          </a:solidFill>
                          <a:effectLst/>
                          <a:latin typeface="宋体"/>
                          <a:ea typeface="黑体" pitchFamily="2" charset="-122"/>
                        </a:rPr>
                        <a:t>……</a:t>
                      </a:r>
                      <a:r>
                        <a:rPr kumimoji="0" lang="en-US" altLang="zh-CN" sz="2400" b="1" i="0" u="none" strike="noStrike" cap="none" normalizeH="0" baseline="0" dirty="0" err="1"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dirty="0" err="1" smtClean="0">
                          <a:ln>
                            <a:noFill/>
                          </a:ln>
                          <a:solidFill>
                            <a:schemeClr val="tx1"/>
                          </a:solidFill>
                          <a:effectLst/>
                          <a:latin typeface="黑体" pitchFamily="2" charset="-122"/>
                          <a:ea typeface="黑体" pitchFamily="2" charset="-122"/>
                        </a:rPr>
                        <a:t>n</a:t>
                      </a:r>
                      <a:endParaRPr kumimoji="0" lang="en-US" altLang="zh-CN" sz="2400" b="1" i="0" u="none" strike="noStrike" cap="none" normalizeH="0" baseline="-25000" dirty="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rPr>
                        <a:t>[X]</a:t>
                      </a:r>
                      <a:r>
                        <a:rPr kumimoji="0" lang="zh-CN" altLang="en-US" sz="2400" b="1" i="0" u="none" strike="noStrike" cap="none" normalizeH="0" baseline="-25000" smtClean="0">
                          <a:ln>
                            <a:noFill/>
                          </a:ln>
                          <a:solidFill>
                            <a:schemeClr val="tx1"/>
                          </a:solidFill>
                          <a:effectLst/>
                          <a:latin typeface="黑体" pitchFamily="2" charset="-122"/>
                          <a:ea typeface="黑体" pitchFamily="2" charset="-122"/>
                        </a:rPr>
                        <a:t>补</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 </a:t>
                      </a:r>
                      <a:r>
                        <a:rPr kumimoji="0" lang="en-US" altLang="zh-CN" sz="2400" b="1" i="0" u="none" strike="noStrike" cap="none" normalizeH="0" baseline="0" smtClean="0">
                          <a:ln>
                            <a:noFill/>
                          </a:ln>
                          <a:solidFill>
                            <a:srgbClr val="FF0000"/>
                          </a:solidFill>
                          <a:effectLst/>
                          <a:latin typeface="黑体" pitchFamily="2" charset="-122"/>
                          <a:ea typeface="黑体" pitchFamily="2" charset="-122"/>
                        </a:rPr>
                        <a:t>1 </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smtClean="0">
                          <a:ln>
                            <a:noFill/>
                          </a:ln>
                          <a:solidFill>
                            <a:schemeClr val="tx1"/>
                          </a:solidFill>
                          <a:effectLst/>
                          <a:latin typeface="黑体" pitchFamily="2" charset="-122"/>
                          <a:ea typeface="黑体" pitchFamily="2" charset="-122"/>
                        </a:rPr>
                        <a:t>1</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smtClean="0">
                          <a:ln>
                            <a:noFill/>
                          </a:ln>
                          <a:solidFill>
                            <a:schemeClr val="tx1"/>
                          </a:solidFill>
                          <a:effectLst/>
                          <a:latin typeface="黑体" pitchFamily="2" charset="-122"/>
                          <a:ea typeface="黑体" pitchFamily="2" charset="-122"/>
                        </a:rPr>
                        <a:t>2</a:t>
                      </a:r>
                      <a:r>
                        <a:rPr kumimoji="0" lang="en-US" altLang="zh-CN" sz="2400" b="1" i="0" u="none" strike="noStrike" cap="none" normalizeH="0" baseline="0" smtClean="0">
                          <a:ln>
                            <a:noFill/>
                          </a:ln>
                          <a:solidFill>
                            <a:schemeClr val="tx1"/>
                          </a:solidFill>
                          <a:effectLst/>
                          <a:latin typeface="宋体"/>
                          <a:ea typeface="黑体" pitchFamily="2" charset="-122"/>
                        </a:rPr>
                        <a:t>……</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smtClean="0">
                          <a:ln>
                            <a:noFill/>
                          </a:ln>
                          <a:solidFill>
                            <a:schemeClr val="tx1"/>
                          </a:solidFill>
                          <a:effectLst/>
                          <a:latin typeface="黑体" pitchFamily="2" charset="-122"/>
                          <a:ea typeface="黑体" pitchFamily="2" charset="-122"/>
                        </a:rPr>
                        <a:t>n</a:t>
                      </a:r>
                      <a:r>
                        <a:rPr kumimoji="0" lang="en-US" altLang="zh-CN" sz="2400" b="1" i="0" u="none" strike="noStrike" cap="none" normalizeH="0" baseline="0" smtClean="0">
                          <a:ln>
                            <a:noFill/>
                          </a:ln>
                          <a:solidFill>
                            <a:srgbClr val="FF0000"/>
                          </a:solidFill>
                          <a:effectLst/>
                          <a:latin typeface="黑体" pitchFamily="2" charset="-122"/>
                          <a:ea typeface="黑体" pitchFamily="2" charset="-122"/>
                        </a:rPr>
                        <a:t>+1        </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812800">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移码</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rPr>
                        <a:t>[X]</a:t>
                      </a:r>
                      <a:r>
                        <a:rPr kumimoji="0" lang="zh-CN" altLang="en-US" sz="2400" b="1" i="0" u="none" strike="noStrike" cap="none" normalizeH="0" baseline="-25000" smtClean="0">
                          <a:ln>
                            <a:noFill/>
                          </a:ln>
                          <a:solidFill>
                            <a:schemeClr val="tx1"/>
                          </a:solidFill>
                          <a:effectLst/>
                          <a:latin typeface="黑体" pitchFamily="2" charset="-122"/>
                          <a:ea typeface="黑体" pitchFamily="2" charset="-122"/>
                        </a:rPr>
                        <a:t>移</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 </a:t>
                      </a:r>
                      <a:r>
                        <a:rPr kumimoji="0" lang="en-US" altLang="zh-CN" sz="2400" b="1" i="0" u="none" strike="noStrike" cap="none" normalizeH="0" baseline="0" smtClean="0">
                          <a:ln>
                            <a:noFill/>
                          </a:ln>
                          <a:solidFill>
                            <a:srgbClr val="FF0000"/>
                          </a:solidFill>
                          <a:effectLst/>
                          <a:latin typeface="黑体" pitchFamily="2" charset="-122"/>
                          <a:ea typeface="黑体" pitchFamily="2" charset="-122"/>
                        </a:rPr>
                        <a:t>1 </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smtClean="0">
                          <a:ln>
                            <a:noFill/>
                          </a:ln>
                          <a:solidFill>
                            <a:schemeClr val="tx1"/>
                          </a:solidFill>
                          <a:effectLst/>
                          <a:latin typeface="黑体" pitchFamily="2" charset="-122"/>
                          <a:ea typeface="黑体" pitchFamily="2" charset="-122"/>
                        </a:rPr>
                        <a:t>1</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smtClean="0">
                          <a:ln>
                            <a:noFill/>
                          </a:ln>
                          <a:solidFill>
                            <a:schemeClr val="tx1"/>
                          </a:solidFill>
                          <a:effectLst/>
                          <a:latin typeface="黑体" pitchFamily="2" charset="-122"/>
                          <a:ea typeface="黑体" pitchFamily="2" charset="-122"/>
                        </a:rPr>
                        <a:t>2</a:t>
                      </a:r>
                      <a:r>
                        <a:rPr kumimoji="0" lang="en-US" altLang="zh-CN" sz="2400" b="1" i="0" u="none" strike="noStrike" cap="none" normalizeH="0" baseline="0" smtClean="0">
                          <a:ln>
                            <a:noFill/>
                          </a:ln>
                          <a:solidFill>
                            <a:schemeClr val="tx1"/>
                          </a:solidFill>
                          <a:effectLst/>
                          <a:latin typeface="宋体"/>
                          <a:ea typeface="黑体" pitchFamily="2" charset="-122"/>
                        </a:rPr>
                        <a:t>……</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smtClean="0">
                          <a:ln>
                            <a:noFill/>
                          </a:ln>
                          <a:solidFill>
                            <a:schemeClr val="tx1"/>
                          </a:solidFill>
                          <a:effectLst/>
                          <a:latin typeface="黑体" pitchFamily="2" charset="-122"/>
                          <a:ea typeface="黑体" pitchFamily="2" charset="-122"/>
                        </a:rPr>
                        <a:t>n</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rPr>
                        <a:t>[X]</a:t>
                      </a:r>
                      <a:r>
                        <a:rPr kumimoji="0" lang="zh-CN" altLang="en-US" sz="2400" b="1" i="0" u="none" strike="noStrike" cap="none" normalizeH="0" baseline="-25000" smtClean="0">
                          <a:ln>
                            <a:noFill/>
                          </a:ln>
                          <a:solidFill>
                            <a:schemeClr val="tx1"/>
                          </a:solidFill>
                          <a:effectLst/>
                          <a:latin typeface="黑体" pitchFamily="2" charset="-122"/>
                          <a:ea typeface="黑体" pitchFamily="2" charset="-122"/>
                        </a:rPr>
                        <a:t>移</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 </a:t>
                      </a:r>
                      <a:r>
                        <a:rPr kumimoji="0" lang="en-US" altLang="zh-CN" sz="2400" b="1" i="0" u="none" strike="noStrike" cap="none" normalizeH="0" baseline="0" smtClean="0">
                          <a:ln>
                            <a:noFill/>
                          </a:ln>
                          <a:solidFill>
                            <a:srgbClr val="FF0000"/>
                          </a:solidFill>
                          <a:effectLst/>
                          <a:latin typeface="黑体" pitchFamily="2" charset="-122"/>
                          <a:ea typeface="黑体" pitchFamily="2" charset="-122"/>
                        </a:rPr>
                        <a:t>0 </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smtClean="0">
                          <a:ln>
                            <a:noFill/>
                          </a:ln>
                          <a:solidFill>
                            <a:schemeClr val="tx1"/>
                          </a:solidFill>
                          <a:effectLst/>
                          <a:latin typeface="黑体" pitchFamily="2" charset="-122"/>
                          <a:ea typeface="黑体" pitchFamily="2" charset="-122"/>
                        </a:rPr>
                        <a:t>1</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smtClean="0">
                          <a:ln>
                            <a:noFill/>
                          </a:ln>
                          <a:solidFill>
                            <a:schemeClr val="tx1"/>
                          </a:solidFill>
                          <a:effectLst/>
                          <a:latin typeface="黑体" pitchFamily="2" charset="-122"/>
                          <a:ea typeface="黑体" pitchFamily="2" charset="-122"/>
                        </a:rPr>
                        <a:t>2</a:t>
                      </a:r>
                      <a:r>
                        <a:rPr kumimoji="0" lang="en-US" altLang="zh-CN" sz="2400" b="1" i="0" u="none" strike="noStrike" cap="none" normalizeH="0" baseline="0" smtClean="0">
                          <a:ln>
                            <a:noFill/>
                          </a:ln>
                          <a:solidFill>
                            <a:schemeClr val="tx1"/>
                          </a:solidFill>
                          <a:effectLst/>
                          <a:latin typeface="宋体"/>
                          <a:ea typeface="黑体" pitchFamily="2" charset="-122"/>
                        </a:rPr>
                        <a:t>……</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smtClean="0">
                          <a:ln>
                            <a:noFill/>
                          </a:ln>
                          <a:solidFill>
                            <a:schemeClr val="tx1"/>
                          </a:solidFill>
                          <a:effectLst/>
                          <a:latin typeface="黑体" pitchFamily="2" charset="-122"/>
                          <a:ea typeface="黑体" pitchFamily="2" charset="-122"/>
                        </a:rPr>
                        <a:t>n</a:t>
                      </a:r>
                      <a:r>
                        <a:rPr kumimoji="0" lang="en-US" altLang="zh-CN" sz="2400" b="1" i="0" u="none" strike="noStrike" cap="none" normalizeH="0" baseline="0" smtClean="0">
                          <a:ln>
                            <a:noFill/>
                          </a:ln>
                          <a:solidFill>
                            <a:srgbClr val="FF0000"/>
                          </a:solidFill>
                          <a:effectLst/>
                          <a:latin typeface="黑体" pitchFamily="2" charset="-122"/>
                          <a:ea typeface="黑体" pitchFamily="2" charset="-122"/>
                        </a:rPr>
                        <a:t>+1        </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r>
            </a:tbl>
          </a:graphicData>
        </a:graphic>
      </p:graphicFrame>
      <p:sp>
        <p:nvSpPr>
          <p:cNvPr id="60446" name="Line 45"/>
          <p:cNvSpPr>
            <a:spLocks noChangeShapeType="1"/>
          </p:cNvSpPr>
          <p:nvPr/>
        </p:nvSpPr>
        <p:spPr bwMode="gray">
          <a:xfrm>
            <a:off x="6805613" y="3357563"/>
            <a:ext cx="2159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0447" name="Line 46"/>
          <p:cNvSpPr>
            <a:spLocks noChangeShapeType="1"/>
          </p:cNvSpPr>
          <p:nvPr/>
        </p:nvSpPr>
        <p:spPr bwMode="gray">
          <a:xfrm>
            <a:off x="7092950" y="3357563"/>
            <a:ext cx="2159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0448" name="Line 47"/>
          <p:cNvSpPr>
            <a:spLocks noChangeShapeType="1"/>
          </p:cNvSpPr>
          <p:nvPr/>
        </p:nvSpPr>
        <p:spPr bwMode="gray">
          <a:xfrm>
            <a:off x="7956550" y="3357563"/>
            <a:ext cx="2159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0449" name="Line 50"/>
          <p:cNvSpPr>
            <a:spLocks noChangeShapeType="1"/>
          </p:cNvSpPr>
          <p:nvPr/>
        </p:nvSpPr>
        <p:spPr bwMode="gray">
          <a:xfrm>
            <a:off x="6589713" y="4149725"/>
            <a:ext cx="2159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0450" name="Line 51"/>
          <p:cNvSpPr>
            <a:spLocks noChangeShapeType="1"/>
          </p:cNvSpPr>
          <p:nvPr/>
        </p:nvSpPr>
        <p:spPr bwMode="gray">
          <a:xfrm>
            <a:off x="6877050" y="4149725"/>
            <a:ext cx="2159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0451" name="Line 52"/>
          <p:cNvSpPr>
            <a:spLocks noChangeShapeType="1"/>
          </p:cNvSpPr>
          <p:nvPr/>
        </p:nvSpPr>
        <p:spPr bwMode="gray">
          <a:xfrm>
            <a:off x="7740650" y="4149725"/>
            <a:ext cx="2159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0452" name="Line 55"/>
          <p:cNvSpPr>
            <a:spLocks noChangeShapeType="1"/>
          </p:cNvSpPr>
          <p:nvPr/>
        </p:nvSpPr>
        <p:spPr bwMode="gray">
          <a:xfrm>
            <a:off x="6589713" y="4941888"/>
            <a:ext cx="2159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0453" name="Line 56"/>
          <p:cNvSpPr>
            <a:spLocks noChangeShapeType="1"/>
          </p:cNvSpPr>
          <p:nvPr/>
        </p:nvSpPr>
        <p:spPr bwMode="gray">
          <a:xfrm>
            <a:off x="6877050" y="4941888"/>
            <a:ext cx="2159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0454" name="Line 57"/>
          <p:cNvSpPr>
            <a:spLocks noChangeShapeType="1"/>
          </p:cNvSpPr>
          <p:nvPr/>
        </p:nvSpPr>
        <p:spPr bwMode="gray">
          <a:xfrm>
            <a:off x="7740650" y="4941888"/>
            <a:ext cx="2159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0348E764-C285-4659-8ADB-636AE5852191}"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61</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60419" name="Rectangle 2"/>
          <p:cNvSpPr>
            <a:spLocks noGrp="1" noChangeArrowheads="1"/>
          </p:cNvSpPr>
          <p:nvPr>
            <p:ph type="title"/>
          </p:nvPr>
        </p:nvSpPr>
        <p:spPr/>
        <p:txBody>
          <a:bodyPr/>
          <a:lstStyle/>
          <a:p>
            <a:pPr eaLnBrk="1" hangingPunct="1"/>
            <a:r>
              <a:rPr lang="zh-CN" altLang="en-US" sz="2800" smtClean="0"/>
              <a:t>四种定点机器数的表示</a:t>
            </a:r>
          </a:p>
        </p:txBody>
      </p:sp>
      <p:graphicFrame>
        <p:nvGraphicFramePr>
          <p:cNvPr id="221244" name="Group 60"/>
          <p:cNvGraphicFramePr>
            <a:graphicFrameLocks noGrp="1"/>
          </p:cNvGraphicFramePr>
          <p:nvPr>
            <p:extLst>
              <p:ext uri="{D42A27DB-BD31-4B8C-83A1-F6EECF244321}">
                <p14:modId xmlns:p14="http://schemas.microsoft.com/office/powerpoint/2010/main" val="2155536276"/>
              </p:ext>
            </p:extLst>
          </p:nvPr>
        </p:nvGraphicFramePr>
        <p:xfrm>
          <a:off x="755650" y="1412875"/>
          <a:ext cx="7705725" cy="4265107"/>
        </p:xfrm>
        <a:graphic>
          <a:graphicData uri="http://schemas.openxmlformats.org/drawingml/2006/table">
            <a:tbl>
              <a:tblPr/>
              <a:tblGrid>
                <a:gridCol w="1225550"/>
                <a:gridCol w="3240088"/>
                <a:gridCol w="3240087"/>
              </a:tblGrid>
              <a:tr h="79692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dirty="0" smtClean="0">
                          <a:ln>
                            <a:noFill/>
                          </a:ln>
                          <a:solidFill>
                            <a:schemeClr val="tx1"/>
                          </a:solidFill>
                          <a:effectLst/>
                          <a:latin typeface="黑体" pitchFamily="2" charset="-122"/>
                          <a:ea typeface="黑体" pitchFamily="2" charset="-122"/>
                        </a:rPr>
                        <a:t>真值</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0" dirty="0" smtClean="0">
                          <a:ln>
                            <a:noFill/>
                          </a:ln>
                          <a:solidFill>
                            <a:srgbClr val="FF0000"/>
                          </a:solidFill>
                          <a:effectLst/>
                          <a:latin typeface="黑体" pitchFamily="2" charset="-122"/>
                          <a:ea typeface="黑体" pitchFamily="2" charset="-122"/>
                        </a:rPr>
                        <a:t>+</a:t>
                      </a: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0.X</a:t>
                      </a:r>
                      <a:r>
                        <a:rPr kumimoji="0" lang="en-US" altLang="zh-CN" sz="2400" b="1" i="0" u="none" strike="noStrike" cap="none" normalizeH="0" baseline="-25000" dirty="0" smtClean="0">
                          <a:ln>
                            <a:noFill/>
                          </a:ln>
                          <a:solidFill>
                            <a:schemeClr val="tx1"/>
                          </a:solidFill>
                          <a:effectLst/>
                          <a:latin typeface="黑体" pitchFamily="2" charset="-122"/>
                          <a:ea typeface="黑体" pitchFamily="2" charset="-122"/>
                        </a:rPr>
                        <a:t>1</a:t>
                      </a: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dirty="0" smtClean="0">
                          <a:ln>
                            <a:noFill/>
                          </a:ln>
                          <a:solidFill>
                            <a:schemeClr val="tx1"/>
                          </a:solidFill>
                          <a:effectLst/>
                          <a:latin typeface="黑体" pitchFamily="2" charset="-122"/>
                          <a:ea typeface="黑体" pitchFamily="2" charset="-122"/>
                        </a:rPr>
                        <a:t>2</a:t>
                      </a:r>
                      <a:r>
                        <a:rPr kumimoji="0" lang="en-US" altLang="zh-CN" sz="2400" b="1" i="0" u="none" strike="noStrike" cap="none" normalizeH="0" baseline="0" dirty="0" smtClean="0">
                          <a:ln>
                            <a:noFill/>
                          </a:ln>
                          <a:solidFill>
                            <a:schemeClr val="tx1"/>
                          </a:solidFill>
                          <a:effectLst/>
                          <a:latin typeface="宋体"/>
                          <a:ea typeface="黑体" pitchFamily="2" charset="-122"/>
                        </a:rPr>
                        <a:t>……</a:t>
                      </a:r>
                      <a:r>
                        <a:rPr kumimoji="0" lang="en-US" altLang="zh-CN" sz="2400" b="1" i="0" u="none" strike="noStrike" cap="none" normalizeH="0" baseline="0" dirty="0" err="1"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dirty="0" err="1" smtClean="0">
                          <a:ln>
                            <a:noFill/>
                          </a:ln>
                          <a:solidFill>
                            <a:schemeClr val="tx1"/>
                          </a:solidFill>
                          <a:effectLst/>
                          <a:latin typeface="黑体" pitchFamily="2" charset="-122"/>
                          <a:ea typeface="黑体" pitchFamily="2" charset="-122"/>
                        </a:rPr>
                        <a:t>n</a:t>
                      </a:r>
                      <a:endParaRPr kumimoji="0" lang="en-US" altLang="zh-CN" sz="2400" b="1" i="0" u="none" strike="noStrike" cap="none" normalizeH="0" baseline="-25000" dirty="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0" dirty="0" smtClean="0">
                          <a:ln>
                            <a:noFill/>
                          </a:ln>
                          <a:solidFill>
                            <a:srgbClr val="FF0000"/>
                          </a:solidFill>
                          <a:effectLst/>
                          <a:latin typeface="黑体" pitchFamily="2" charset="-122"/>
                          <a:ea typeface="黑体" pitchFamily="2" charset="-122"/>
                        </a:rPr>
                        <a:t>-0.</a:t>
                      </a: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dirty="0" smtClean="0">
                          <a:ln>
                            <a:noFill/>
                          </a:ln>
                          <a:solidFill>
                            <a:schemeClr val="tx1"/>
                          </a:solidFill>
                          <a:effectLst/>
                          <a:latin typeface="黑体" pitchFamily="2" charset="-122"/>
                          <a:ea typeface="黑体" pitchFamily="2" charset="-122"/>
                        </a:rPr>
                        <a:t>1</a:t>
                      </a: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dirty="0" smtClean="0">
                          <a:ln>
                            <a:noFill/>
                          </a:ln>
                          <a:solidFill>
                            <a:schemeClr val="tx1"/>
                          </a:solidFill>
                          <a:effectLst/>
                          <a:latin typeface="黑体" pitchFamily="2" charset="-122"/>
                          <a:ea typeface="黑体" pitchFamily="2" charset="-122"/>
                        </a:rPr>
                        <a:t>2</a:t>
                      </a:r>
                      <a:r>
                        <a:rPr kumimoji="0" lang="en-US" altLang="zh-CN" sz="2400" b="1" i="0" u="none" strike="noStrike" cap="none" normalizeH="0" baseline="0" dirty="0" smtClean="0">
                          <a:ln>
                            <a:noFill/>
                          </a:ln>
                          <a:solidFill>
                            <a:schemeClr val="tx1"/>
                          </a:solidFill>
                          <a:effectLst/>
                          <a:latin typeface="宋体"/>
                          <a:ea typeface="黑体" pitchFamily="2" charset="-122"/>
                        </a:rPr>
                        <a:t>……</a:t>
                      </a:r>
                      <a:r>
                        <a:rPr kumimoji="0" lang="en-US" altLang="zh-CN" sz="2400" b="1" i="0" u="none" strike="noStrike" cap="none" normalizeH="0" baseline="0" dirty="0" err="1"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dirty="0" err="1" smtClean="0">
                          <a:ln>
                            <a:noFill/>
                          </a:ln>
                          <a:solidFill>
                            <a:schemeClr val="tx1"/>
                          </a:solidFill>
                          <a:effectLst/>
                          <a:latin typeface="黑体" pitchFamily="2" charset="-122"/>
                          <a:ea typeface="黑体" pitchFamily="2" charset="-122"/>
                        </a:rPr>
                        <a:t>n</a:t>
                      </a:r>
                      <a:endParaRPr kumimoji="0" lang="en-US" altLang="zh-CN" sz="2400" b="1" i="0" u="none" strike="noStrike" cap="none" normalizeH="0" baseline="-25000" dirty="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858838">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原码</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[X]</a:t>
                      </a:r>
                      <a:r>
                        <a:rPr kumimoji="0" lang="zh-CN" altLang="en-US" sz="2400" b="1" i="0" u="none" strike="noStrike" cap="none" normalizeH="0" baseline="-25000" dirty="0" smtClean="0">
                          <a:ln>
                            <a:noFill/>
                          </a:ln>
                          <a:solidFill>
                            <a:schemeClr val="tx1"/>
                          </a:solidFill>
                          <a:effectLst/>
                          <a:latin typeface="黑体" pitchFamily="2" charset="-122"/>
                          <a:ea typeface="黑体" pitchFamily="2" charset="-122"/>
                        </a:rPr>
                        <a:t>原</a:t>
                      </a: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 </a:t>
                      </a:r>
                      <a:r>
                        <a:rPr kumimoji="0" lang="en-US" altLang="zh-CN" sz="2400" b="1" i="0" u="none" strike="noStrike" cap="none" normalizeH="0" baseline="0" dirty="0" smtClean="0">
                          <a:ln>
                            <a:noFill/>
                          </a:ln>
                          <a:solidFill>
                            <a:srgbClr val="FF0000"/>
                          </a:solidFill>
                          <a:effectLst/>
                          <a:latin typeface="黑体" pitchFamily="2" charset="-122"/>
                          <a:ea typeface="黑体" pitchFamily="2" charset="-122"/>
                        </a:rPr>
                        <a:t>0.</a:t>
                      </a: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dirty="0" smtClean="0">
                          <a:ln>
                            <a:noFill/>
                          </a:ln>
                          <a:solidFill>
                            <a:schemeClr val="tx1"/>
                          </a:solidFill>
                          <a:effectLst/>
                          <a:latin typeface="黑体" pitchFamily="2" charset="-122"/>
                          <a:ea typeface="黑体" pitchFamily="2" charset="-122"/>
                        </a:rPr>
                        <a:t>1</a:t>
                      </a: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dirty="0" smtClean="0">
                          <a:ln>
                            <a:noFill/>
                          </a:ln>
                          <a:solidFill>
                            <a:schemeClr val="tx1"/>
                          </a:solidFill>
                          <a:effectLst/>
                          <a:latin typeface="黑体" pitchFamily="2" charset="-122"/>
                          <a:ea typeface="黑体" pitchFamily="2" charset="-122"/>
                        </a:rPr>
                        <a:t>2</a:t>
                      </a:r>
                      <a:r>
                        <a:rPr kumimoji="0" lang="en-US" altLang="zh-CN" sz="2400" b="1" i="0" u="none" strike="noStrike" cap="none" normalizeH="0" baseline="0" dirty="0" smtClean="0">
                          <a:ln>
                            <a:noFill/>
                          </a:ln>
                          <a:solidFill>
                            <a:schemeClr val="tx1"/>
                          </a:solidFill>
                          <a:effectLst/>
                          <a:latin typeface="宋体"/>
                          <a:ea typeface="黑体" pitchFamily="2" charset="-122"/>
                        </a:rPr>
                        <a:t>……</a:t>
                      </a:r>
                      <a:r>
                        <a:rPr kumimoji="0" lang="en-US" altLang="zh-CN" sz="2400" b="1" i="0" u="none" strike="noStrike" cap="none" normalizeH="0" baseline="0" dirty="0" err="1"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dirty="0" err="1" smtClean="0">
                          <a:ln>
                            <a:noFill/>
                          </a:ln>
                          <a:solidFill>
                            <a:schemeClr val="tx1"/>
                          </a:solidFill>
                          <a:effectLst/>
                          <a:latin typeface="黑体" pitchFamily="2" charset="-122"/>
                          <a:ea typeface="黑体" pitchFamily="2" charset="-122"/>
                        </a:rPr>
                        <a:t>n</a:t>
                      </a:r>
                      <a:endParaRPr kumimoji="0" lang="en-US" altLang="zh-CN" sz="2400" b="1" i="0" u="none" strike="noStrike" cap="none" normalizeH="0" baseline="-25000" dirty="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[X]</a:t>
                      </a:r>
                      <a:r>
                        <a:rPr kumimoji="0" lang="zh-CN" altLang="en-US" sz="2400" b="1" i="0" u="none" strike="noStrike" cap="none" normalizeH="0" baseline="-25000" dirty="0" smtClean="0">
                          <a:ln>
                            <a:noFill/>
                          </a:ln>
                          <a:solidFill>
                            <a:schemeClr val="tx1"/>
                          </a:solidFill>
                          <a:effectLst/>
                          <a:latin typeface="黑体" pitchFamily="2" charset="-122"/>
                          <a:ea typeface="黑体" pitchFamily="2" charset="-122"/>
                        </a:rPr>
                        <a:t>原</a:t>
                      </a: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 </a:t>
                      </a:r>
                      <a:r>
                        <a:rPr kumimoji="0" lang="en-US" altLang="zh-CN" sz="2400" b="1" i="0" u="none" strike="noStrike" cap="none" normalizeH="0" baseline="0" dirty="0" smtClean="0">
                          <a:ln>
                            <a:noFill/>
                          </a:ln>
                          <a:solidFill>
                            <a:srgbClr val="FF0000"/>
                          </a:solidFill>
                          <a:effectLst/>
                          <a:latin typeface="黑体" pitchFamily="2" charset="-122"/>
                          <a:ea typeface="黑体" pitchFamily="2" charset="-122"/>
                        </a:rPr>
                        <a:t>1.</a:t>
                      </a: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dirty="0" smtClean="0">
                          <a:ln>
                            <a:noFill/>
                          </a:ln>
                          <a:solidFill>
                            <a:schemeClr val="tx1"/>
                          </a:solidFill>
                          <a:effectLst/>
                          <a:latin typeface="黑体" pitchFamily="2" charset="-122"/>
                          <a:ea typeface="黑体" pitchFamily="2" charset="-122"/>
                        </a:rPr>
                        <a:t>1</a:t>
                      </a: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dirty="0" smtClean="0">
                          <a:ln>
                            <a:noFill/>
                          </a:ln>
                          <a:solidFill>
                            <a:schemeClr val="tx1"/>
                          </a:solidFill>
                          <a:effectLst/>
                          <a:latin typeface="黑体" pitchFamily="2" charset="-122"/>
                          <a:ea typeface="黑体" pitchFamily="2" charset="-122"/>
                        </a:rPr>
                        <a:t>2</a:t>
                      </a:r>
                      <a:r>
                        <a:rPr kumimoji="0" lang="en-US" altLang="zh-CN" sz="2400" b="1" i="0" u="none" strike="noStrike" cap="none" normalizeH="0" baseline="0" dirty="0" smtClean="0">
                          <a:ln>
                            <a:noFill/>
                          </a:ln>
                          <a:solidFill>
                            <a:schemeClr val="tx1"/>
                          </a:solidFill>
                          <a:effectLst/>
                          <a:latin typeface="宋体"/>
                          <a:ea typeface="黑体" pitchFamily="2" charset="-122"/>
                        </a:rPr>
                        <a:t>……</a:t>
                      </a:r>
                      <a:r>
                        <a:rPr kumimoji="0" lang="en-US" altLang="zh-CN" sz="2400" b="1" i="0" u="none" strike="noStrike" cap="none" normalizeH="0" baseline="0" dirty="0" err="1"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dirty="0" err="1" smtClean="0">
                          <a:ln>
                            <a:noFill/>
                          </a:ln>
                          <a:solidFill>
                            <a:schemeClr val="tx1"/>
                          </a:solidFill>
                          <a:effectLst/>
                          <a:latin typeface="黑体" pitchFamily="2" charset="-122"/>
                          <a:ea typeface="黑体" pitchFamily="2" charset="-122"/>
                        </a:rPr>
                        <a:t>n</a:t>
                      </a:r>
                      <a:endParaRPr kumimoji="0" lang="en-US" altLang="zh-CN" sz="2400" b="1" i="0" u="none" strike="noStrike" cap="none" normalizeH="0" baseline="-25000" dirty="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812800">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反码</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[X]</a:t>
                      </a:r>
                      <a:r>
                        <a:rPr kumimoji="0" lang="zh-CN" altLang="en-US" sz="2400" b="1" i="0" u="none" strike="noStrike" cap="none" normalizeH="0" baseline="-25000" dirty="0" smtClean="0">
                          <a:ln>
                            <a:noFill/>
                          </a:ln>
                          <a:solidFill>
                            <a:schemeClr val="tx1"/>
                          </a:solidFill>
                          <a:effectLst/>
                          <a:latin typeface="黑体" pitchFamily="2" charset="-122"/>
                          <a:ea typeface="黑体" pitchFamily="2" charset="-122"/>
                        </a:rPr>
                        <a:t>反</a:t>
                      </a: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 </a:t>
                      </a:r>
                      <a:r>
                        <a:rPr kumimoji="0" lang="en-US" altLang="zh-CN" sz="2400" b="1" i="0" u="none" strike="noStrike" cap="none" normalizeH="0" baseline="0" dirty="0" smtClean="0">
                          <a:ln>
                            <a:noFill/>
                          </a:ln>
                          <a:solidFill>
                            <a:srgbClr val="FF0000"/>
                          </a:solidFill>
                          <a:effectLst/>
                          <a:latin typeface="黑体" pitchFamily="2" charset="-122"/>
                          <a:ea typeface="黑体" pitchFamily="2" charset="-122"/>
                        </a:rPr>
                        <a:t>0.</a:t>
                      </a: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dirty="0" smtClean="0">
                          <a:ln>
                            <a:noFill/>
                          </a:ln>
                          <a:solidFill>
                            <a:schemeClr val="tx1"/>
                          </a:solidFill>
                          <a:effectLst/>
                          <a:latin typeface="黑体" pitchFamily="2" charset="-122"/>
                          <a:ea typeface="黑体" pitchFamily="2" charset="-122"/>
                        </a:rPr>
                        <a:t>1</a:t>
                      </a: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dirty="0" smtClean="0">
                          <a:ln>
                            <a:noFill/>
                          </a:ln>
                          <a:solidFill>
                            <a:schemeClr val="tx1"/>
                          </a:solidFill>
                          <a:effectLst/>
                          <a:latin typeface="黑体" pitchFamily="2" charset="-122"/>
                          <a:ea typeface="黑体" pitchFamily="2" charset="-122"/>
                        </a:rPr>
                        <a:t>2</a:t>
                      </a:r>
                      <a:r>
                        <a:rPr kumimoji="0" lang="en-US" altLang="zh-CN" sz="2400" b="1" i="0" u="none" strike="noStrike" cap="none" normalizeH="0" baseline="0" dirty="0" smtClean="0">
                          <a:ln>
                            <a:noFill/>
                          </a:ln>
                          <a:solidFill>
                            <a:schemeClr val="tx1"/>
                          </a:solidFill>
                          <a:effectLst/>
                          <a:latin typeface="宋体"/>
                          <a:ea typeface="黑体" pitchFamily="2" charset="-122"/>
                        </a:rPr>
                        <a:t>……</a:t>
                      </a:r>
                      <a:r>
                        <a:rPr kumimoji="0" lang="en-US" altLang="zh-CN" sz="2400" b="1" i="0" u="none" strike="noStrike" cap="none" normalizeH="0" baseline="0" dirty="0" err="1"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dirty="0" err="1" smtClean="0">
                          <a:ln>
                            <a:noFill/>
                          </a:ln>
                          <a:solidFill>
                            <a:schemeClr val="tx1"/>
                          </a:solidFill>
                          <a:effectLst/>
                          <a:latin typeface="黑体" pitchFamily="2" charset="-122"/>
                          <a:ea typeface="黑体" pitchFamily="2" charset="-122"/>
                        </a:rPr>
                        <a:t>n</a:t>
                      </a:r>
                      <a:endParaRPr kumimoji="0" lang="en-US" altLang="zh-CN" sz="2400" b="1" i="0" u="none" strike="noStrike" cap="none" normalizeH="0" baseline="-25000" dirty="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[X]</a:t>
                      </a:r>
                      <a:r>
                        <a:rPr kumimoji="0" lang="zh-CN" altLang="en-US" sz="2400" b="1" i="0" u="none" strike="noStrike" cap="none" normalizeH="0" baseline="-25000" dirty="0" smtClean="0">
                          <a:ln>
                            <a:noFill/>
                          </a:ln>
                          <a:solidFill>
                            <a:schemeClr val="tx1"/>
                          </a:solidFill>
                          <a:effectLst/>
                          <a:latin typeface="黑体" pitchFamily="2" charset="-122"/>
                          <a:ea typeface="黑体" pitchFamily="2" charset="-122"/>
                        </a:rPr>
                        <a:t>反</a:t>
                      </a: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 </a:t>
                      </a:r>
                      <a:r>
                        <a:rPr kumimoji="0" lang="en-US" altLang="zh-CN" sz="2400" b="1" i="0" u="none" strike="noStrike" cap="none" normalizeH="0" baseline="0" dirty="0" smtClean="0">
                          <a:ln>
                            <a:noFill/>
                          </a:ln>
                          <a:solidFill>
                            <a:srgbClr val="FF0000"/>
                          </a:solidFill>
                          <a:effectLst/>
                          <a:latin typeface="黑体" pitchFamily="2" charset="-122"/>
                          <a:ea typeface="黑体" pitchFamily="2" charset="-122"/>
                        </a:rPr>
                        <a:t>1.</a:t>
                      </a: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dirty="0" smtClean="0">
                          <a:ln>
                            <a:noFill/>
                          </a:ln>
                          <a:solidFill>
                            <a:schemeClr val="tx1"/>
                          </a:solidFill>
                          <a:effectLst/>
                          <a:latin typeface="黑体" pitchFamily="2" charset="-122"/>
                          <a:ea typeface="黑体" pitchFamily="2" charset="-122"/>
                        </a:rPr>
                        <a:t>1</a:t>
                      </a: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dirty="0" smtClean="0">
                          <a:ln>
                            <a:noFill/>
                          </a:ln>
                          <a:solidFill>
                            <a:schemeClr val="tx1"/>
                          </a:solidFill>
                          <a:effectLst/>
                          <a:latin typeface="黑体" pitchFamily="2" charset="-122"/>
                          <a:ea typeface="黑体" pitchFamily="2" charset="-122"/>
                        </a:rPr>
                        <a:t>2</a:t>
                      </a:r>
                      <a:r>
                        <a:rPr kumimoji="0" lang="en-US" altLang="zh-CN" sz="2400" b="1" i="0" u="none" strike="noStrike" cap="none" normalizeH="0" baseline="0" dirty="0" smtClean="0">
                          <a:ln>
                            <a:noFill/>
                          </a:ln>
                          <a:solidFill>
                            <a:schemeClr val="tx1"/>
                          </a:solidFill>
                          <a:effectLst/>
                          <a:latin typeface="宋体"/>
                          <a:ea typeface="黑体" pitchFamily="2" charset="-122"/>
                        </a:rPr>
                        <a:t>……</a:t>
                      </a:r>
                      <a:r>
                        <a:rPr kumimoji="0" lang="en-US" altLang="zh-CN" sz="2400" b="1" i="0" u="none" strike="noStrike" cap="none" normalizeH="0" baseline="0" dirty="0" err="1"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dirty="0" err="1" smtClean="0">
                          <a:ln>
                            <a:noFill/>
                          </a:ln>
                          <a:solidFill>
                            <a:schemeClr val="tx1"/>
                          </a:solidFill>
                          <a:effectLst/>
                          <a:latin typeface="黑体" pitchFamily="2" charset="-122"/>
                          <a:ea typeface="黑体" pitchFamily="2" charset="-122"/>
                        </a:rPr>
                        <a:t>n</a:t>
                      </a:r>
                      <a:endParaRPr kumimoji="0" lang="en-US" altLang="zh-CN" sz="2400" b="1" i="0" u="none" strike="noStrike" cap="none" normalizeH="0" baseline="0" dirty="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812800">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补码</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[X]</a:t>
                      </a:r>
                      <a:r>
                        <a:rPr kumimoji="0" lang="zh-CN" altLang="en-US" sz="2400" b="1" i="0" u="none" strike="noStrike" cap="none" normalizeH="0" baseline="-25000" dirty="0" smtClean="0">
                          <a:ln>
                            <a:noFill/>
                          </a:ln>
                          <a:solidFill>
                            <a:schemeClr val="tx1"/>
                          </a:solidFill>
                          <a:effectLst/>
                          <a:latin typeface="黑体" pitchFamily="2" charset="-122"/>
                          <a:ea typeface="黑体" pitchFamily="2" charset="-122"/>
                        </a:rPr>
                        <a:t>补</a:t>
                      </a: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 </a:t>
                      </a:r>
                      <a:r>
                        <a:rPr kumimoji="0" lang="en-US" altLang="zh-CN" sz="2400" b="1" i="0" u="none" strike="noStrike" cap="none" normalizeH="0" baseline="0" dirty="0" smtClean="0">
                          <a:ln>
                            <a:noFill/>
                          </a:ln>
                          <a:solidFill>
                            <a:srgbClr val="FF0000"/>
                          </a:solidFill>
                          <a:effectLst/>
                          <a:latin typeface="黑体" pitchFamily="2" charset="-122"/>
                          <a:ea typeface="黑体" pitchFamily="2" charset="-122"/>
                        </a:rPr>
                        <a:t>0.</a:t>
                      </a: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dirty="0" smtClean="0">
                          <a:ln>
                            <a:noFill/>
                          </a:ln>
                          <a:solidFill>
                            <a:schemeClr val="tx1"/>
                          </a:solidFill>
                          <a:effectLst/>
                          <a:latin typeface="黑体" pitchFamily="2" charset="-122"/>
                          <a:ea typeface="黑体" pitchFamily="2" charset="-122"/>
                        </a:rPr>
                        <a:t>1</a:t>
                      </a: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dirty="0" smtClean="0">
                          <a:ln>
                            <a:noFill/>
                          </a:ln>
                          <a:solidFill>
                            <a:schemeClr val="tx1"/>
                          </a:solidFill>
                          <a:effectLst/>
                          <a:latin typeface="黑体" pitchFamily="2" charset="-122"/>
                          <a:ea typeface="黑体" pitchFamily="2" charset="-122"/>
                        </a:rPr>
                        <a:t>2</a:t>
                      </a:r>
                      <a:r>
                        <a:rPr kumimoji="0" lang="en-US" altLang="zh-CN" sz="2400" b="1" i="0" u="none" strike="noStrike" cap="none" normalizeH="0" baseline="0" dirty="0" smtClean="0">
                          <a:ln>
                            <a:noFill/>
                          </a:ln>
                          <a:solidFill>
                            <a:schemeClr val="tx1"/>
                          </a:solidFill>
                          <a:effectLst/>
                          <a:latin typeface="宋体"/>
                          <a:ea typeface="黑体" pitchFamily="2" charset="-122"/>
                        </a:rPr>
                        <a:t>……</a:t>
                      </a:r>
                      <a:r>
                        <a:rPr kumimoji="0" lang="en-US" altLang="zh-CN" sz="2400" b="1" i="0" u="none" strike="noStrike" cap="none" normalizeH="0" baseline="0" dirty="0" err="1"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dirty="0" err="1" smtClean="0">
                          <a:ln>
                            <a:noFill/>
                          </a:ln>
                          <a:solidFill>
                            <a:schemeClr val="tx1"/>
                          </a:solidFill>
                          <a:effectLst/>
                          <a:latin typeface="黑体" pitchFamily="2" charset="-122"/>
                          <a:ea typeface="黑体" pitchFamily="2" charset="-122"/>
                        </a:rPr>
                        <a:t>n</a:t>
                      </a:r>
                      <a:endParaRPr kumimoji="0" lang="en-US" altLang="zh-CN" sz="2400" b="1" i="0" u="none" strike="noStrike" cap="none" normalizeH="0" baseline="-25000" dirty="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[X]</a:t>
                      </a:r>
                      <a:r>
                        <a:rPr kumimoji="0" lang="zh-CN" altLang="en-US" sz="2400" b="1" i="0" u="none" strike="noStrike" cap="none" normalizeH="0" baseline="-25000" dirty="0" smtClean="0">
                          <a:ln>
                            <a:noFill/>
                          </a:ln>
                          <a:solidFill>
                            <a:schemeClr val="tx1"/>
                          </a:solidFill>
                          <a:effectLst/>
                          <a:latin typeface="黑体" pitchFamily="2" charset="-122"/>
                          <a:ea typeface="黑体" pitchFamily="2" charset="-122"/>
                        </a:rPr>
                        <a:t>补</a:t>
                      </a: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 </a:t>
                      </a:r>
                      <a:r>
                        <a:rPr kumimoji="0" lang="en-US" altLang="zh-CN" sz="2400" b="1" i="0" u="none" strike="noStrike" cap="none" normalizeH="0" baseline="0" dirty="0" smtClean="0">
                          <a:ln>
                            <a:noFill/>
                          </a:ln>
                          <a:solidFill>
                            <a:srgbClr val="FF0000"/>
                          </a:solidFill>
                          <a:effectLst/>
                          <a:latin typeface="黑体" pitchFamily="2" charset="-122"/>
                          <a:ea typeface="黑体" pitchFamily="2" charset="-122"/>
                        </a:rPr>
                        <a:t>1.</a:t>
                      </a: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dirty="0" smtClean="0">
                          <a:ln>
                            <a:noFill/>
                          </a:ln>
                          <a:solidFill>
                            <a:schemeClr val="tx1"/>
                          </a:solidFill>
                          <a:effectLst/>
                          <a:latin typeface="黑体" pitchFamily="2" charset="-122"/>
                          <a:ea typeface="黑体" pitchFamily="2" charset="-122"/>
                        </a:rPr>
                        <a:t>1</a:t>
                      </a: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dirty="0" smtClean="0">
                          <a:ln>
                            <a:noFill/>
                          </a:ln>
                          <a:solidFill>
                            <a:schemeClr val="tx1"/>
                          </a:solidFill>
                          <a:effectLst/>
                          <a:latin typeface="黑体" pitchFamily="2" charset="-122"/>
                          <a:ea typeface="黑体" pitchFamily="2" charset="-122"/>
                        </a:rPr>
                        <a:t>2</a:t>
                      </a:r>
                      <a:r>
                        <a:rPr kumimoji="0" lang="en-US" altLang="zh-CN" sz="2400" b="1" i="0" u="none" strike="noStrike" cap="none" normalizeH="0" baseline="0" dirty="0" smtClean="0">
                          <a:ln>
                            <a:noFill/>
                          </a:ln>
                          <a:solidFill>
                            <a:schemeClr val="tx1"/>
                          </a:solidFill>
                          <a:effectLst/>
                          <a:latin typeface="宋体"/>
                          <a:ea typeface="黑体" pitchFamily="2" charset="-122"/>
                        </a:rPr>
                        <a:t>……</a:t>
                      </a:r>
                      <a:r>
                        <a:rPr kumimoji="0" lang="en-US" altLang="zh-CN" sz="2400" b="1" i="0" u="none" strike="noStrike" cap="none" normalizeH="0" baseline="0" dirty="0" err="1"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dirty="0" err="1" smtClean="0">
                          <a:ln>
                            <a:noFill/>
                          </a:ln>
                          <a:solidFill>
                            <a:schemeClr val="tx1"/>
                          </a:solidFill>
                          <a:effectLst/>
                          <a:latin typeface="黑体" pitchFamily="2" charset="-122"/>
                          <a:ea typeface="黑体" pitchFamily="2" charset="-122"/>
                        </a:rPr>
                        <a:t>n</a:t>
                      </a:r>
                      <a:endParaRPr kumimoji="0" lang="en-US" altLang="zh-CN" sz="2400" b="1" i="0" u="none" strike="noStrike" cap="none" normalizeH="0" baseline="0" dirty="0" smtClean="0">
                        <a:ln>
                          <a:noFill/>
                        </a:ln>
                        <a:solidFill>
                          <a:srgbClr val="FF0000"/>
                        </a:solidFill>
                        <a:effectLst/>
                        <a:latin typeface="黑体" pitchFamily="2" charset="-122"/>
                        <a:ea typeface="黑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smtClean="0">
                          <a:ln>
                            <a:noFill/>
                          </a:ln>
                          <a:solidFill>
                            <a:srgbClr val="FF0000"/>
                          </a:solidFill>
                          <a:effectLst/>
                          <a:latin typeface="黑体" pitchFamily="2" charset="-122"/>
                          <a:ea typeface="黑体" pitchFamily="2" charset="-122"/>
                        </a:rPr>
                        <a:t>       +0.00……1        </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812800">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移码</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[X]</a:t>
                      </a:r>
                      <a:r>
                        <a:rPr kumimoji="0" lang="zh-CN" altLang="en-US" sz="2400" b="1" i="0" u="none" strike="noStrike" cap="none" normalizeH="0" baseline="-25000" dirty="0" smtClean="0">
                          <a:ln>
                            <a:noFill/>
                          </a:ln>
                          <a:solidFill>
                            <a:schemeClr val="tx1"/>
                          </a:solidFill>
                          <a:effectLst/>
                          <a:latin typeface="黑体" pitchFamily="2" charset="-122"/>
                          <a:ea typeface="黑体" pitchFamily="2" charset="-122"/>
                        </a:rPr>
                        <a:t>移</a:t>
                      </a: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 </a:t>
                      </a:r>
                      <a:r>
                        <a:rPr kumimoji="0" lang="en-US" altLang="zh-CN" sz="2400" b="1" i="0" u="none" strike="noStrike" cap="none" normalizeH="0" baseline="0" dirty="0" smtClean="0">
                          <a:ln>
                            <a:noFill/>
                          </a:ln>
                          <a:solidFill>
                            <a:srgbClr val="FF0000"/>
                          </a:solidFill>
                          <a:effectLst/>
                          <a:latin typeface="黑体" pitchFamily="2" charset="-122"/>
                          <a:ea typeface="黑体" pitchFamily="2" charset="-122"/>
                        </a:rPr>
                        <a:t>1.</a:t>
                      </a: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dirty="0" smtClean="0">
                          <a:ln>
                            <a:noFill/>
                          </a:ln>
                          <a:solidFill>
                            <a:schemeClr val="tx1"/>
                          </a:solidFill>
                          <a:effectLst/>
                          <a:latin typeface="黑体" pitchFamily="2" charset="-122"/>
                          <a:ea typeface="黑体" pitchFamily="2" charset="-122"/>
                        </a:rPr>
                        <a:t>1</a:t>
                      </a: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dirty="0" smtClean="0">
                          <a:ln>
                            <a:noFill/>
                          </a:ln>
                          <a:solidFill>
                            <a:schemeClr val="tx1"/>
                          </a:solidFill>
                          <a:effectLst/>
                          <a:latin typeface="黑体" pitchFamily="2" charset="-122"/>
                          <a:ea typeface="黑体" pitchFamily="2" charset="-122"/>
                        </a:rPr>
                        <a:t>2</a:t>
                      </a:r>
                      <a:r>
                        <a:rPr kumimoji="0" lang="en-US" altLang="zh-CN" sz="2400" b="1" i="0" u="none" strike="noStrike" cap="none" normalizeH="0" baseline="0" dirty="0" smtClean="0">
                          <a:ln>
                            <a:noFill/>
                          </a:ln>
                          <a:solidFill>
                            <a:schemeClr val="tx1"/>
                          </a:solidFill>
                          <a:effectLst/>
                          <a:latin typeface="宋体"/>
                          <a:ea typeface="黑体" pitchFamily="2" charset="-122"/>
                        </a:rPr>
                        <a:t>……</a:t>
                      </a:r>
                      <a:r>
                        <a:rPr kumimoji="0" lang="en-US" altLang="zh-CN" sz="2400" b="1" i="0" u="none" strike="noStrike" cap="none" normalizeH="0" baseline="0" dirty="0" err="1"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dirty="0" err="1" smtClean="0">
                          <a:ln>
                            <a:noFill/>
                          </a:ln>
                          <a:solidFill>
                            <a:schemeClr val="tx1"/>
                          </a:solidFill>
                          <a:effectLst/>
                          <a:latin typeface="黑体" pitchFamily="2" charset="-122"/>
                          <a:ea typeface="黑体" pitchFamily="2" charset="-122"/>
                        </a:rPr>
                        <a:t>n</a:t>
                      </a:r>
                      <a:endParaRPr kumimoji="0" lang="en-US" altLang="zh-CN" sz="2400" b="1" i="0" u="none" strike="noStrike" cap="none" normalizeH="0" baseline="-25000" dirty="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[X]</a:t>
                      </a:r>
                      <a:r>
                        <a:rPr kumimoji="0" lang="zh-CN" altLang="en-US" sz="2400" b="1" i="0" u="none" strike="noStrike" cap="none" normalizeH="0" baseline="-25000" dirty="0" smtClean="0">
                          <a:ln>
                            <a:noFill/>
                          </a:ln>
                          <a:solidFill>
                            <a:schemeClr val="tx1"/>
                          </a:solidFill>
                          <a:effectLst/>
                          <a:latin typeface="黑体" pitchFamily="2" charset="-122"/>
                          <a:ea typeface="黑体" pitchFamily="2" charset="-122"/>
                        </a:rPr>
                        <a:t>移</a:t>
                      </a: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 </a:t>
                      </a:r>
                      <a:r>
                        <a:rPr kumimoji="0" lang="en-US" altLang="zh-CN" sz="2400" b="1" i="0" u="none" strike="noStrike" cap="none" normalizeH="0" baseline="0" dirty="0" smtClean="0">
                          <a:ln>
                            <a:noFill/>
                          </a:ln>
                          <a:solidFill>
                            <a:srgbClr val="FF0000"/>
                          </a:solidFill>
                          <a:effectLst/>
                          <a:latin typeface="黑体" pitchFamily="2" charset="-122"/>
                          <a:ea typeface="黑体" pitchFamily="2" charset="-122"/>
                        </a:rPr>
                        <a:t>0.</a:t>
                      </a: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dirty="0" smtClean="0">
                          <a:ln>
                            <a:noFill/>
                          </a:ln>
                          <a:solidFill>
                            <a:schemeClr val="tx1"/>
                          </a:solidFill>
                          <a:effectLst/>
                          <a:latin typeface="黑体" pitchFamily="2" charset="-122"/>
                          <a:ea typeface="黑体" pitchFamily="2" charset="-122"/>
                        </a:rPr>
                        <a:t>1</a:t>
                      </a: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dirty="0" smtClean="0">
                          <a:ln>
                            <a:noFill/>
                          </a:ln>
                          <a:solidFill>
                            <a:schemeClr val="tx1"/>
                          </a:solidFill>
                          <a:effectLst/>
                          <a:latin typeface="黑体" pitchFamily="2" charset="-122"/>
                          <a:ea typeface="黑体" pitchFamily="2" charset="-122"/>
                        </a:rPr>
                        <a:t>2</a:t>
                      </a:r>
                      <a:r>
                        <a:rPr kumimoji="0" lang="en-US" altLang="zh-CN" sz="2400" b="1" i="0" u="none" strike="noStrike" cap="none" normalizeH="0" baseline="0" dirty="0" smtClean="0">
                          <a:ln>
                            <a:noFill/>
                          </a:ln>
                          <a:solidFill>
                            <a:schemeClr val="tx1"/>
                          </a:solidFill>
                          <a:effectLst/>
                          <a:latin typeface="宋体"/>
                          <a:ea typeface="黑体" pitchFamily="2" charset="-122"/>
                        </a:rPr>
                        <a:t>……</a:t>
                      </a:r>
                      <a:r>
                        <a:rPr kumimoji="0" lang="en-US" altLang="zh-CN" sz="2400" b="1" i="0" u="none" strike="noStrike" cap="none" normalizeH="0" baseline="0" dirty="0" err="1"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25000" dirty="0" err="1" smtClean="0">
                          <a:ln>
                            <a:noFill/>
                          </a:ln>
                          <a:solidFill>
                            <a:schemeClr val="tx1"/>
                          </a:solidFill>
                          <a:effectLst/>
                          <a:latin typeface="黑体" pitchFamily="2" charset="-122"/>
                          <a:ea typeface="黑体" pitchFamily="2" charset="-122"/>
                        </a:rPr>
                        <a:t>n</a:t>
                      </a:r>
                      <a:endParaRPr kumimoji="0" lang="en-US" altLang="zh-CN" sz="2400" b="1" i="0" u="none" strike="noStrike" cap="none" normalizeH="0" baseline="-25000" dirty="0" smtClean="0">
                        <a:ln>
                          <a:noFill/>
                        </a:ln>
                        <a:solidFill>
                          <a:schemeClr val="tx1"/>
                        </a:solidFill>
                        <a:effectLst/>
                        <a:latin typeface="黑体" pitchFamily="2" charset="-122"/>
                        <a:ea typeface="黑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smtClean="0">
                          <a:ln>
                            <a:noFill/>
                          </a:ln>
                          <a:solidFill>
                            <a:srgbClr val="FF0000"/>
                          </a:solidFill>
                          <a:effectLst/>
                          <a:latin typeface="黑体" pitchFamily="2" charset="-122"/>
                          <a:ea typeface="黑体" pitchFamily="2" charset="-122"/>
                        </a:rPr>
                        <a:t>      +0.00……1        </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r>
            </a:tbl>
          </a:graphicData>
        </a:graphic>
      </p:graphicFrame>
      <p:sp>
        <p:nvSpPr>
          <p:cNvPr id="60446" name="Line 45"/>
          <p:cNvSpPr>
            <a:spLocks noChangeShapeType="1"/>
          </p:cNvSpPr>
          <p:nvPr/>
        </p:nvSpPr>
        <p:spPr bwMode="gray">
          <a:xfrm>
            <a:off x="6805613" y="3357563"/>
            <a:ext cx="2159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0447" name="Line 46"/>
          <p:cNvSpPr>
            <a:spLocks noChangeShapeType="1"/>
          </p:cNvSpPr>
          <p:nvPr/>
        </p:nvSpPr>
        <p:spPr bwMode="gray">
          <a:xfrm>
            <a:off x="7092950" y="3357563"/>
            <a:ext cx="2159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0448" name="Line 47"/>
          <p:cNvSpPr>
            <a:spLocks noChangeShapeType="1"/>
          </p:cNvSpPr>
          <p:nvPr/>
        </p:nvSpPr>
        <p:spPr bwMode="gray">
          <a:xfrm>
            <a:off x="7956550" y="3357563"/>
            <a:ext cx="2159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0449" name="Line 50"/>
          <p:cNvSpPr>
            <a:spLocks noChangeShapeType="1"/>
          </p:cNvSpPr>
          <p:nvPr/>
        </p:nvSpPr>
        <p:spPr bwMode="gray">
          <a:xfrm>
            <a:off x="6805067" y="3933056"/>
            <a:ext cx="2159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0450" name="Line 51"/>
          <p:cNvSpPr>
            <a:spLocks noChangeShapeType="1"/>
          </p:cNvSpPr>
          <p:nvPr/>
        </p:nvSpPr>
        <p:spPr bwMode="gray">
          <a:xfrm>
            <a:off x="7092404" y="3933056"/>
            <a:ext cx="2159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0451" name="Line 52"/>
          <p:cNvSpPr>
            <a:spLocks noChangeShapeType="1"/>
          </p:cNvSpPr>
          <p:nvPr/>
        </p:nvSpPr>
        <p:spPr bwMode="gray">
          <a:xfrm>
            <a:off x="7884492" y="3933056"/>
            <a:ext cx="2159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0452" name="Line 55"/>
          <p:cNvSpPr>
            <a:spLocks noChangeShapeType="1"/>
          </p:cNvSpPr>
          <p:nvPr/>
        </p:nvSpPr>
        <p:spPr bwMode="gray">
          <a:xfrm>
            <a:off x="6805563" y="4869160"/>
            <a:ext cx="2159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0453" name="Line 56"/>
          <p:cNvSpPr>
            <a:spLocks noChangeShapeType="1"/>
          </p:cNvSpPr>
          <p:nvPr/>
        </p:nvSpPr>
        <p:spPr bwMode="gray">
          <a:xfrm>
            <a:off x="7092900" y="4869160"/>
            <a:ext cx="2159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0454" name="Line 57"/>
          <p:cNvSpPr>
            <a:spLocks noChangeShapeType="1"/>
          </p:cNvSpPr>
          <p:nvPr/>
        </p:nvSpPr>
        <p:spPr bwMode="gray">
          <a:xfrm>
            <a:off x="7956500" y="4869160"/>
            <a:ext cx="2159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extLst>
      <p:ext uri="{BB962C8B-B14F-4D97-AF65-F5344CB8AC3E}">
        <p14:creationId xmlns:p14="http://schemas.microsoft.com/office/powerpoint/2010/main" val="36888882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C1449FA1-A088-458D-964F-9BDBB422E227}"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62</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61443" name="Rectangle 2"/>
          <p:cNvSpPr>
            <a:spLocks noGrp="1" noChangeArrowheads="1"/>
          </p:cNvSpPr>
          <p:nvPr>
            <p:ph type="title"/>
          </p:nvPr>
        </p:nvSpPr>
        <p:spPr/>
        <p:txBody>
          <a:bodyPr/>
          <a:lstStyle/>
          <a:p>
            <a:pPr eaLnBrk="1" hangingPunct="1"/>
            <a:r>
              <a:rPr lang="zh-CN" altLang="en-US" sz="2800" smtClean="0"/>
              <a:t>四种定点机器数</a:t>
            </a:r>
            <a:r>
              <a:rPr lang="en-US" altLang="zh-CN" sz="2800" smtClean="0"/>
              <a:t>,0</a:t>
            </a:r>
            <a:r>
              <a:rPr lang="zh-CN" altLang="en-US" sz="2800" smtClean="0"/>
              <a:t>的表示</a:t>
            </a:r>
          </a:p>
        </p:txBody>
      </p:sp>
      <p:graphicFrame>
        <p:nvGraphicFramePr>
          <p:cNvPr id="222245" name="Group 37"/>
          <p:cNvGraphicFramePr>
            <a:graphicFrameLocks noGrp="1"/>
          </p:cNvGraphicFramePr>
          <p:nvPr/>
        </p:nvGraphicFramePr>
        <p:xfrm>
          <a:off x="755650" y="1412875"/>
          <a:ext cx="7705725" cy="4094163"/>
        </p:xfrm>
        <a:graphic>
          <a:graphicData uri="http://schemas.openxmlformats.org/drawingml/2006/table">
            <a:tbl>
              <a:tblPr/>
              <a:tblGrid>
                <a:gridCol w="1225550"/>
                <a:gridCol w="3240088"/>
                <a:gridCol w="3240087"/>
              </a:tblGrid>
              <a:tr h="79692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真值</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0" smtClean="0">
                          <a:ln>
                            <a:noFill/>
                          </a:ln>
                          <a:solidFill>
                            <a:srgbClr val="FF0000"/>
                          </a:solidFill>
                          <a:effectLst/>
                          <a:latin typeface="黑体" pitchFamily="2" charset="-122"/>
                          <a:ea typeface="黑体" pitchFamily="2" charset="-122"/>
                        </a:rPr>
                        <a:t>+</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 0</a:t>
                      </a:r>
                      <a:endParaRPr kumimoji="0" lang="en-US" altLang="zh-CN" sz="2400" b="1" i="0" u="none" strike="noStrike" cap="none" normalizeH="0" baseline="-2500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rPr>
                        <a:t>X=</a:t>
                      </a:r>
                      <a:r>
                        <a:rPr kumimoji="0" lang="en-US" altLang="zh-CN" sz="2400" b="1" i="0" u="none" strike="noStrike" cap="none" normalizeH="0" baseline="0" smtClean="0">
                          <a:ln>
                            <a:noFill/>
                          </a:ln>
                          <a:solidFill>
                            <a:srgbClr val="FF0000"/>
                          </a:solidFill>
                          <a:effectLst/>
                          <a:latin typeface="黑体" pitchFamily="2" charset="-122"/>
                          <a:ea typeface="黑体" pitchFamily="2" charset="-122"/>
                        </a:rPr>
                        <a:t>-</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 0</a:t>
                      </a:r>
                      <a:endParaRPr kumimoji="0" lang="en-US" altLang="zh-CN" sz="2400" b="1" i="0" u="none" strike="noStrike" cap="none" normalizeH="0" baseline="-2500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858838">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原码</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rPr>
                        <a:t>[X]</a:t>
                      </a:r>
                      <a:r>
                        <a:rPr kumimoji="0" lang="zh-CN" altLang="en-US" sz="2400" b="1" i="0" u="none" strike="noStrike" cap="none" normalizeH="0" baseline="-25000" smtClean="0">
                          <a:ln>
                            <a:noFill/>
                          </a:ln>
                          <a:solidFill>
                            <a:schemeClr val="tx1"/>
                          </a:solidFill>
                          <a:effectLst/>
                          <a:latin typeface="黑体" pitchFamily="2" charset="-122"/>
                          <a:ea typeface="黑体" pitchFamily="2" charset="-122"/>
                        </a:rPr>
                        <a:t>原</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 0 00</a:t>
                      </a:r>
                      <a:r>
                        <a:rPr kumimoji="0" lang="en-US" altLang="zh-CN" sz="2400" b="1" i="0" u="none" strike="noStrike" cap="none" normalizeH="0" baseline="0" smtClean="0">
                          <a:ln>
                            <a:noFill/>
                          </a:ln>
                          <a:solidFill>
                            <a:schemeClr val="tx1"/>
                          </a:solidFill>
                          <a:effectLst/>
                          <a:latin typeface="宋体"/>
                          <a:ea typeface="黑体" pitchFamily="2" charset="-122"/>
                        </a:rPr>
                        <a:t>……</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0</a:t>
                      </a:r>
                      <a:endParaRPr kumimoji="0" lang="en-US" altLang="zh-CN" sz="2400" b="1" i="0" u="none" strike="noStrike" cap="none" normalizeH="0" baseline="-2500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rPr>
                        <a:t>[X]</a:t>
                      </a:r>
                      <a:r>
                        <a:rPr kumimoji="0" lang="zh-CN" altLang="en-US" sz="2400" b="1" i="0" u="none" strike="noStrike" cap="none" normalizeH="0" baseline="-25000" smtClean="0">
                          <a:ln>
                            <a:noFill/>
                          </a:ln>
                          <a:solidFill>
                            <a:schemeClr val="tx1"/>
                          </a:solidFill>
                          <a:effectLst/>
                          <a:latin typeface="黑体" pitchFamily="2" charset="-122"/>
                          <a:ea typeface="黑体" pitchFamily="2" charset="-122"/>
                        </a:rPr>
                        <a:t>原</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 </a:t>
                      </a:r>
                      <a:r>
                        <a:rPr kumimoji="0" lang="en-US" altLang="zh-CN" sz="2400" b="1" i="0" u="none" strike="noStrike" cap="none" normalizeH="0" baseline="0" smtClean="0">
                          <a:ln>
                            <a:noFill/>
                          </a:ln>
                          <a:solidFill>
                            <a:srgbClr val="FF0000"/>
                          </a:solidFill>
                          <a:effectLst/>
                          <a:latin typeface="黑体" pitchFamily="2" charset="-122"/>
                          <a:ea typeface="黑体" pitchFamily="2" charset="-122"/>
                        </a:rPr>
                        <a:t>1 </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00</a:t>
                      </a:r>
                      <a:r>
                        <a:rPr kumimoji="0" lang="en-US" altLang="zh-CN" sz="2400" b="1" i="0" u="none" strike="noStrike" cap="none" normalizeH="0" baseline="0" smtClean="0">
                          <a:ln>
                            <a:noFill/>
                          </a:ln>
                          <a:solidFill>
                            <a:schemeClr val="tx1"/>
                          </a:solidFill>
                          <a:effectLst/>
                          <a:latin typeface="宋体"/>
                          <a:ea typeface="黑体" pitchFamily="2" charset="-122"/>
                        </a:rPr>
                        <a:t>……</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0</a:t>
                      </a:r>
                      <a:endParaRPr kumimoji="0" lang="en-US" altLang="zh-CN" sz="2400" b="1" i="0" u="none" strike="noStrike" cap="none" normalizeH="0" baseline="-2500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812800">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反码</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rPr>
                        <a:t>[X]</a:t>
                      </a:r>
                      <a:r>
                        <a:rPr kumimoji="0" lang="zh-CN" altLang="en-US" sz="2400" b="1" i="0" u="none" strike="noStrike" cap="none" normalizeH="0" baseline="-25000" smtClean="0">
                          <a:ln>
                            <a:noFill/>
                          </a:ln>
                          <a:solidFill>
                            <a:schemeClr val="tx1"/>
                          </a:solidFill>
                          <a:effectLst/>
                          <a:latin typeface="黑体" pitchFamily="2" charset="-122"/>
                          <a:ea typeface="黑体" pitchFamily="2" charset="-122"/>
                        </a:rPr>
                        <a:t>反</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 0 00</a:t>
                      </a:r>
                      <a:r>
                        <a:rPr kumimoji="0" lang="en-US" altLang="zh-CN" sz="2400" b="1" i="0" u="none" strike="noStrike" cap="none" normalizeH="0" baseline="0" smtClean="0">
                          <a:ln>
                            <a:noFill/>
                          </a:ln>
                          <a:solidFill>
                            <a:schemeClr val="tx1"/>
                          </a:solidFill>
                          <a:effectLst/>
                          <a:latin typeface="宋体"/>
                          <a:ea typeface="黑体" pitchFamily="2" charset="-122"/>
                        </a:rPr>
                        <a:t>……</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rPr>
                        <a:t>[X]</a:t>
                      </a:r>
                      <a:r>
                        <a:rPr kumimoji="0" lang="zh-CN" altLang="en-US" sz="2400" b="1" i="0" u="none" strike="noStrike" cap="none" normalizeH="0" baseline="-25000" smtClean="0">
                          <a:ln>
                            <a:noFill/>
                          </a:ln>
                          <a:solidFill>
                            <a:schemeClr val="tx1"/>
                          </a:solidFill>
                          <a:effectLst/>
                          <a:latin typeface="黑体" pitchFamily="2" charset="-122"/>
                          <a:ea typeface="黑体" pitchFamily="2" charset="-122"/>
                        </a:rPr>
                        <a:t>反</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 </a:t>
                      </a:r>
                      <a:r>
                        <a:rPr kumimoji="0" lang="en-US" altLang="zh-CN" sz="2400" b="1" i="0" u="none" strike="noStrike" cap="none" normalizeH="0" baseline="0" smtClean="0">
                          <a:ln>
                            <a:noFill/>
                          </a:ln>
                          <a:solidFill>
                            <a:srgbClr val="FF0000"/>
                          </a:solidFill>
                          <a:effectLst/>
                          <a:latin typeface="黑体" pitchFamily="2" charset="-122"/>
                          <a:ea typeface="黑体" pitchFamily="2" charset="-122"/>
                        </a:rPr>
                        <a:t>1 </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11</a:t>
                      </a:r>
                      <a:r>
                        <a:rPr kumimoji="0" lang="en-US" altLang="zh-CN" sz="2400" b="1" i="0" u="none" strike="noStrike" cap="none" normalizeH="0" baseline="0" smtClean="0">
                          <a:ln>
                            <a:noFill/>
                          </a:ln>
                          <a:solidFill>
                            <a:schemeClr val="tx1"/>
                          </a:solidFill>
                          <a:effectLst/>
                          <a:latin typeface="宋体"/>
                          <a:ea typeface="黑体" pitchFamily="2" charset="-122"/>
                        </a:rPr>
                        <a:t>……</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812800">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补码</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gridSpan="2">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rPr>
                        <a:t>[X]</a:t>
                      </a:r>
                      <a:r>
                        <a:rPr kumimoji="0" lang="zh-CN" altLang="en-US" sz="2400" b="1" i="0" u="none" strike="noStrike" cap="none" normalizeH="0" baseline="-25000" smtClean="0">
                          <a:ln>
                            <a:noFill/>
                          </a:ln>
                          <a:solidFill>
                            <a:schemeClr val="tx1"/>
                          </a:solidFill>
                          <a:effectLst/>
                          <a:latin typeface="黑体" pitchFamily="2" charset="-122"/>
                          <a:ea typeface="黑体" pitchFamily="2" charset="-122"/>
                        </a:rPr>
                        <a:t>补</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 0 00</a:t>
                      </a:r>
                      <a:r>
                        <a:rPr kumimoji="0" lang="en-US" altLang="zh-CN" sz="2400" b="1" i="0" u="none" strike="noStrike" cap="none" normalizeH="0" baseline="0" smtClean="0">
                          <a:ln>
                            <a:noFill/>
                          </a:ln>
                          <a:solidFill>
                            <a:schemeClr val="tx1"/>
                          </a:solidFill>
                          <a:effectLst/>
                          <a:latin typeface="宋体"/>
                          <a:ea typeface="黑体" pitchFamily="2" charset="-122"/>
                        </a:rPr>
                        <a:t>……</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hMerge="1">
                  <a:txBody>
                    <a:bodyPr/>
                    <a:lstStyle/>
                    <a:p>
                      <a:endParaRPr lang="zh-CN" altLang="en-US"/>
                    </a:p>
                  </a:txBody>
                  <a:tcPr/>
                </a:tc>
              </a:tr>
              <a:tr h="812800">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移码</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gridSpan="2">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rPr>
                        <a:t>[X]</a:t>
                      </a:r>
                      <a:r>
                        <a:rPr kumimoji="0" lang="zh-CN" altLang="en-US" sz="2400" b="1" i="0" u="none" strike="noStrike" cap="none" normalizeH="0" baseline="-25000" smtClean="0">
                          <a:ln>
                            <a:noFill/>
                          </a:ln>
                          <a:solidFill>
                            <a:schemeClr val="tx1"/>
                          </a:solidFill>
                          <a:effectLst/>
                          <a:latin typeface="黑体" pitchFamily="2" charset="-122"/>
                          <a:ea typeface="黑体" pitchFamily="2" charset="-122"/>
                        </a:rPr>
                        <a:t>移</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 1 00</a:t>
                      </a:r>
                      <a:r>
                        <a:rPr kumimoji="0" lang="en-US" altLang="zh-CN" sz="2400" b="1" i="0" u="none" strike="noStrike" cap="none" normalizeH="0" baseline="0" smtClean="0">
                          <a:ln>
                            <a:noFill/>
                          </a:ln>
                          <a:solidFill>
                            <a:schemeClr val="tx1"/>
                          </a:solidFill>
                          <a:effectLst/>
                          <a:latin typeface="宋体"/>
                          <a:ea typeface="黑体" pitchFamily="2" charset="-122"/>
                        </a:rPr>
                        <a:t>……</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hMerge="1">
                  <a:txBody>
                    <a:bodyPr/>
                    <a:lstStyle/>
                    <a:p>
                      <a:endParaRPr lang="zh-CN" altLang="en-US"/>
                    </a:p>
                  </a:txBody>
                  <a:tcPr/>
                </a:tc>
              </a:tr>
            </a:tbl>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6243D546-892A-49F3-841D-14D2C844E990}"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63</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62467" name="Rectangle 2"/>
          <p:cNvSpPr>
            <a:spLocks noGrp="1" noChangeArrowheads="1"/>
          </p:cNvSpPr>
          <p:nvPr>
            <p:ph type="title"/>
          </p:nvPr>
        </p:nvSpPr>
        <p:spPr>
          <a:xfrm>
            <a:off x="1143000" y="381000"/>
            <a:ext cx="7173913" cy="563563"/>
          </a:xfrm>
        </p:spPr>
        <p:txBody>
          <a:bodyPr/>
          <a:lstStyle/>
          <a:p>
            <a:pPr eaLnBrk="1" hangingPunct="1"/>
            <a:r>
              <a:rPr lang="zh-CN" altLang="en-US" sz="2800" smtClean="0"/>
              <a:t>四种定点机器数的表示范围（</a:t>
            </a:r>
            <a:r>
              <a:rPr lang="en-US" altLang="zh-CN" sz="2800" smtClean="0">
                <a:solidFill>
                  <a:srgbClr val="FF0000"/>
                </a:solidFill>
              </a:rPr>
              <a:t>n+1</a:t>
            </a:r>
            <a:r>
              <a:rPr lang="zh-CN" altLang="en-US" sz="2800" smtClean="0">
                <a:solidFill>
                  <a:srgbClr val="FF0000"/>
                </a:solidFill>
              </a:rPr>
              <a:t>位</a:t>
            </a:r>
            <a:r>
              <a:rPr lang="zh-CN" altLang="en-US" sz="2800" smtClean="0"/>
              <a:t>机器数）</a:t>
            </a:r>
          </a:p>
        </p:txBody>
      </p:sp>
      <p:graphicFrame>
        <p:nvGraphicFramePr>
          <p:cNvPr id="223274" name="Group 42"/>
          <p:cNvGraphicFramePr>
            <a:graphicFrameLocks noGrp="1"/>
          </p:cNvGraphicFramePr>
          <p:nvPr/>
        </p:nvGraphicFramePr>
        <p:xfrm>
          <a:off x="755650" y="1412875"/>
          <a:ext cx="8064500" cy="4094163"/>
        </p:xfrm>
        <a:graphic>
          <a:graphicData uri="http://schemas.openxmlformats.org/drawingml/2006/table">
            <a:tbl>
              <a:tblPr/>
              <a:tblGrid>
                <a:gridCol w="1225550"/>
                <a:gridCol w="3598863"/>
                <a:gridCol w="3240087"/>
              </a:tblGrid>
              <a:tr h="79692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400" b="1" i="0" u="none" strike="noStrike" cap="none" normalizeH="0" baseline="0" dirty="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定点整数</a:t>
                      </a:r>
                      <a:endParaRPr kumimoji="0" lang="zh-CN" altLang="en-US" sz="2400" b="1" i="0" u="none" strike="noStrike" cap="none" normalizeH="0" baseline="-2500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定点小数</a:t>
                      </a:r>
                      <a:endParaRPr kumimoji="0" lang="zh-CN" altLang="en-US" sz="2400" b="1" i="0" u="none" strike="noStrike" cap="none" normalizeH="0" baseline="-2500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858838">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原码</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a:t>
                      </a:r>
                      <a:r>
                        <a:rPr kumimoji="0" lang="zh-CN" altLang="en-US" sz="2400" b="1" i="0" u="none" strike="noStrike" cap="none" normalizeH="0" baseline="0" dirty="0" smtClean="0">
                          <a:ln>
                            <a:noFill/>
                          </a:ln>
                          <a:solidFill>
                            <a:schemeClr val="tx1"/>
                          </a:solidFill>
                          <a:effectLst/>
                          <a:latin typeface="黑体" pitchFamily="2" charset="-122"/>
                          <a:ea typeface="黑体" pitchFamily="2" charset="-122"/>
                        </a:rPr>
                        <a:t>（</a:t>
                      </a: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2</a:t>
                      </a:r>
                      <a:r>
                        <a:rPr kumimoji="0" lang="en-US" altLang="zh-CN" sz="2400" b="1" i="0" u="none" strike="noStrike" cap="none" normalizeH="0" baseline="30000" dirty="0" smtClean="0">
                          <a:ln>
                            <a:noFill/>
                          </a:ln>
                          <a:solidFill>
                            <a:schemeClr val="tx1"/>
                          </a:solidFill>
                          <a:effectLst/>
                          <a:latin typeface="黑体" pitchFamily="2" charset="-122"/>
                          <a:ea typeface="黑体" pitchFamily="2" charset="-122"/>
                        </a:rPr>
                        <a:t>n </a:t>
                      </a: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-1</a:t>
                      </a:r>
                      <a:r>
                        <a:rPr kumimoji="0" lang="zh-CN" altLang="en-US" sz="2400" b="1" i="0" u="none" strike="noStrike" cap="none" normalizeH="0" baseline="0" dirty="0" smtClean="0">
                          <a:ln>
                            <a:noFill/>
                          </a:ln>
                          <a:solidFill>
                            <a:schemeClr val="tx1"/>
                          </a:solidFill>
                          <a:effectLst/>
                          <a:latin typeface="黑体" pitchFamily="2" charset="-122"/>
                          <a:ea typeface="黑体" pitchFamily="2" charset="-122"/>
                        </a:rPr>
                        <a:t>）≤</a:t>
                      </a: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X ≤ 2</a:t>
                      </a:r>
                      <a:r>
                        <a:rPr kumimoji="0" lang="en-US" altLang="zh-CN" sz="2400" b="1" i="0" u="none" strike="noStrike" cap="none" normalizeH="0" baseline="30000" dirty="0" smtClean="0">
                          <a:ln>
                            <a:noFill/>
                          </a:ln>
                          <a:solidFill>
                            <a:schemeClr val="tx1"/>
                          </a:solidFill>
                          <a:effectLst/>
                          <a:latin typeface="黑体" pitchFamily="2" charset="-122"/>
                          <a:ea typeface="黑体" pitchFamily="2" charset="-122"/>
                        </a:rPr>
                        <a:t>n </a:t>
                      </a: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-1</a:t>
                      </a:r>
                      <a:endParaRPr kumimoji="0" lang="en-US" altLang="zh-CN" sz="2400" b="1" i="0" u="none" strike="noStrike" cap="none" normalizeH="0" baseline="-25000" dirty="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179388">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rPr>
                        <a:t>-</a:t>
                      </a:r>
                      <a:r>
                        <a:rPr kumimoji="0" lang="zh-CN" altLang="en-US" sz="2400" b="1" i="0" u="none" strike="noStrike" cap="none" normalizeH="0" baseline="0" smtClean="0">
                          <a:ln>
                            <a:noFill/>
                          </a:ln>
                          <a:solidFill>
                            <a:schemeClr val="tx1"/>
                          </a:solidFill>
                          <a:effectLst/>
                          <a:latin typeface="黑体" pitchFamily="2" charset="-122"/>
                          <a:ea typeface="黑体" pitchFamily="2" charset="-122"/>
                        </a:rPr>
                        <a:t>（</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1-2</a:t>
                      </a:r>
                      <a:r>
                        <a:rPr kumimoji="0" lang="en-US" altLang="zh-CN" sz="2400" b="1" i="0" u="none" strike="noStrike" cap="none" normalizeH="0" baseline="30000" smtClean="0">
                          <a:ln>
                            <a:noFill/>
                          </a:ln>
                          <a:solidFill>
                            <a:schemeClr val="tx1"/>
                          </a:solidFill>
                          <a:effectLst/>
                          <a:latin typeface="黑体" pitchFamily="2" charset="-122"/>
                          <a:ea typeface="黑体" pitchFamily="2" charset="-122"/>
                        </a:rPr>
                        <a:t>-n</a:t>
                      </a:r>
                      <a:r>
                        <a:rPr kumimoji="0" lang="zh-CN" altLang="en-US" sz="2400" b="1" i="0" u="none" strike="noStrike" cap="none" normalizeH="0" baseline="0" smtClean="0">
                          <a:ln>
                            <a:noFill/>
                          </a:ln>
                          <a:solidFill>
                            <a:schemeClr val="tx1"/>
                          </a:solidFill>
                          <a:effectLst/>
                          <a:latin typeface="黑体" pitchFamily="2" charset="-122"/>
                          <a:ea typeface="黑体" pitchFamily="2" charset="-122"/>
                        </a:rPr>
                        <a:t>）≤</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X≤1-2</a:t>
                      </a:r>
                      <a:r>
                        <a:rPr kumimoji="0" lang="en-US" altLang="zh-CN" sz="2400" b="1" i="0" u="none" strike="noStrike" cap="none" normalizeH="0" baseline="30000" smtClean="0">
                          <a:ln>
                            <a:noFill/>
                          </a:ln>
                          <a:solidFill>
                            <a:schemeClr val="tx1"/>
                          </a:solidFill>
                          <a:effectLst/>
                          <a:latin typeface="黑体" pitchFamily="2" charset="-122"/>
                          <a:ea typeface="黑体" pitchFamily="2" charset="-122"/>
                        </a:rPr>
                        <a:t>-n</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812800">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反码</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a:t>
                      </a:r>
                      <a:r>
                        <a:rPr kumimoji="0" lang="zh-CN" altLang="en-US" sz="2400" b="1" i="0" u="none" strike="noStrike" cap="none" normalizeH="0" baseline="0" dirty="0" smtClean="0">
                          <a:ln>
                            <a:noFill/>
                          </a:ln>
                          <a:solidFill>
                            <a:schemeClr val="tx1"/>
                          </a:solidFill>
                          <a:effectLst/>
                          <a:latin typeface="黑体" pitchFamily="2" charset="-122"/>
                          <a:ea typeface="黑体" pitchFamily="2" charset="-122"/>
                        </a:rPr>
                        <a:t>（</a:t>
                      </a: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2</a:t>
                      </a:r>
                      <a:r>
                        <a:rPr kumimoji="0" lang="en-US" altLang="zh-CN" sz="2400" b="1" i="0" u="none" strike="noStrike" cap="none" normalizeH="0" baseline="30000" dirty="0" smtClean="0">
                          <a:ln>
                            <a:noFill/>
                          </a:ln>
                          <a:solidFill>
                            <a:schemeClr val="tx1"/>
                          </a:solidFill>
                          <a:effectLst/>
                          <a:latin typeface="黑体" pitchFamily="2" charset="-122"/>
                          <a:ea typeface="黑体" pitchFamily="2" charset="-122"/>
                        </a:rPr>
                        <a:t>n </a:t>
                      </a: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-1</a:t>
                      </a:r>
                      <a:r>
                        <a:rPr kumimoji="0" lang="zh-CN" altLang="en-US" sz="2400" b="1" i="0" u="none" strike="noStrike" cap="none" normalizeH="0" baseline="0" dirty="0" smtClean="0">
                          <a:ln>
                            <a:noFill/>
                          </a:ln>
                          <a:solidFill>
                            <a:schemeClr val="tx1"/>
                          </a:solidFill>
                          <a:effectLst/>
                          <a:latin typeface="黑体" pitchFamily="2" charset="-122"/>
                          <a:ea typeface="黑体" pitchFamily="2" charset="-122"/>
                        </a:rPr>
                        <a:t>）≤</a:t>
                      </a: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X ≤ 2</a:t>
                      </a:r>
                      <a:r>
                        <a:rPr kumimoji="0" lang="en-US" altLang="zh-CN" sz="2400" b="1" i="0" u="none" strike="noStrike" cap="none" normalizeH="0" baseline="30000" dirty="0" smtClean="0">
                          <a:ln>
                            <a:noFill/>
                          </a:ln>
                          <a:solidFill>
                            <a:schemeClr val="tx1"/>
                          </a:solidFill>
                          <a:effectLst/>
                          <a:latin typeface="黑体" pitchFamily="2" charset="-122"/>
                          <a:ea typeface="黑体" pitchFamily="2" charset="-122"/>
                        </a:rPr>
                        <a:t>n </a:t>
                      </a:r>
                      <a:r>
                        <a:rPr kumimoji="0" lang="en-US" altLang="zh-CN" sz="2400" b="1" i="0" u="none" strike="noStrike" cap="none" normalizeH="0" baseline="0" dirty="0" smtClean="0">
                          <a:ln>
                            <a:noFill/>
                          </a:ln>
                          <a:solidFill>
                            <a:schemeClr val="tx1"/>
                          </a:solidFill>
                          <a:effectLst/>
                          <a:latin typeface="黑体" pitchFamily="2" charset="-122"/>
                          <a:ea typeface="黑体"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2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rPr>
                        <a:t>-</a:t>
                      </a:r>
                      <a:r>
                        <a:rPr kumimoji="0" lang="zh-CN" altLang="en-US" sz="2400" b="1" i="0" u="none" strike="noStrike" cap="none" normalizeH="0" baseline="0" smtClean="0">
                          <a:ln>
                            <a:noFill/>
                          </a:ln>
                          <a:solidFill>
                            <a:schemeClr val="tx1"/>
                          </a:solidFill>
                          <a:effectLst/>
                          <a:latin typeface="黑体" pitchFamily="2" charset="-122"/>
                          <a:ea typeface="黑体" pitchFamily="2" charset="-122"/>
                        </a:rPr>
                        <a:t>（</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1-2</a:t>
                      </a:r>
                      <a:r>
                        <a:rPr kumimoji="0" lang="en-US" altLang="zh-CN" sz="2400" b="1" i="0" u="none" strike="noStrike" cap="none" normalizeH="0" baseline="30000" smtClean="0">
                          <a:ln>
                            <a:noFill/>
                          </a:ln>
                          <a:solidFill>
                            <a:schemeClr val="tx1"/>
                          </a:solidFill>
                          <a:effectLst/>
                          <a:latin typeface="黑体" pitchFamily="2" charset="-122"/>
                          <a:ea typeface="黑体" pitchFamily="2" charset="-122"/>
                        </a:rPr>
                        <a:t>-n</a:t>
                      </a:r>
                      <a:r>
                        <a:rPr kumimoji="0" lang="zh-CN" altLang="en-US" sz="2400" b="1" i="0" u="none" strike="noStrike" cap="none" normalizeH="0" baseline="0" smtClean="0">
                          <a:ln>
                            <a:noFill/>
                          </a:ln>
                          <a:solidFill>
                            <a:schemeClr val="tx1"/>
                          </a:solidFill>
                          <a:effectLst/>
                          <a:latin typeface="黑体" pitchFamily="2" charset="-122"/>
                          <a:ea typeface="黑体" pitchFamily="2" charset="-122"/>
                        </a:rPr>
                        <a:t>）≤</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X≤1-2</a:t>
                      </a:r>
                      <a:r>
                        <a:rPr kumimoji="0" lang="en-US" altLang="zh-CN" sz="2400" b="1" i="0" u="none" strike="noStrike" cap="none" normalizeH="0" baseline="30000" smtClean="0">
                          <a:ln>
                            <a:noFill/>
                          </a:ln>
                          <a:solidFill>
                            <a:schemeClr val="tx1"/>
                          </a:solidFill>
                          <a:effectLst/>
                          <a:latin typeface="黑体" pitchFamily="2" charset="-122"/>
                          <a:ea typeface="黑体" pitchFamily="2" charset="-122"/>
                        </a:rPr>
                        <a:t>-n</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812800">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补码</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rPr>
                        <a:t>-2</a:t>
                      </a:r>
                      <a:r>
                        <a:rPr kumimoji="0" lang="en-US" altLang="zh-CN" sz="2400" b="1" i="0" u="none" strike="noStrike" cap="none" normalizeH="0" baseline="30000" smtClean="0">
                          <a:ln>
                            <a:noFill/>
                          </a:ln>
                          <a:solidFill>
                            <a:schemeClr val="tx1"/>
                          </a:solidFill>
                          <a:effectLst/>
                          <a:latin typeface="黑体" pitchFamily="2" charset="-122"/>
                          <a:ea typeface="黑体" pitchFamily="2" charset="-122"/>
                        </a:rPr>
                        <a:t>n</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≤X ≤ 2</a:t>
                      </a:r>
                      <a:r>
                        <a:rPr kumimoji="0" lang="en-US" altLang="zh-CN" sz="2400" b="1" i="0" u="none" strike="noStrike" cap="none" normalizeH="0" baseline="30000" smtClean="0">
                          <a:ln>
                            <a:noFill/>
                          </a:ln>
                          <a:solidFill>
                            <a:schemeClr val="tx1"/>
                          </a:solidFill>
                          <a:effectLst/>
                          <a:latin typeface="黑体" pitchFamily="2" charset="-122"/>
                          <a:ea typeface="黑体" pitchFamily="2" charset="-122"/>
                        </a:rPr>
                        <a:t>n </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rPr>
                        <a:t>-1≤X ≤ 1-2</a:t>
                      </a:r>
                      <a:r>
                        <a:rPr kumimoji="0" lang="zh-CN" altLang="en-US" sz="2400" b="1" i="0" u="none" strike="noStrike" cap="none" normalizeH="0" baseline="30000" smtClean="0">
                          <a:ln>
                            <a:noFill/>
                          </a:ln>
                          <a:solidFill>
                            <a:schemeClr val="tx1"/>
                          </a:solidFill>
                          <a:effectLst/>
                          <a:latin typeface="黑体" pitchFamily="2" charset="-122"/>
                          <a:ea typeface="黑体" pitchFamily="2" charset="-122"/>
                        </a:rPr>
                        <a:t>－</a:t>
                      </a:r>
                      <a:r>
                        <a:rPr kumimoji="0" lang="en-US" altLang="zh-CN" sz="2400" b="1" i="0" u="none" strike="noStrike" cap="none" normalizeH="0" baseline="30000" smtClean="0">
                          <a:ln>
                            <a:noFill/>
                          </a:ln>
                          <a:solidFill>
                            <a:schemeClr val="tx1"/>
                          </a:solidFill>
                          <a:effectLst/>
                          <a:latin typeface="黑体" pitchFamily="2" charset="-122"/>
                          <a:ea typeface="黑体" pitchFamily="2" charset="-122"/>
                        </a:rPr>
                        <a:t>n</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812800">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移码</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rPr>
                        <a:t>-2</a:t>
                      </a:r>
                      <a:r>
                        <a:rPr kumimoji="0" lang="en-US" altLang="zh-CN" sz="2400" b="1" i="0" u="none" strike="noStrike" cap="none" normalizeH="0" baseline="30000" smtClean="0">
                          <a:ln>
                            <a:noFill/>
                          </a:ln>
                          <a:solidFill>
                            <a:schemeClr val="tx1"/>
                          </a:solidFill>
                          <a:effectLst/>
                          <a:latin typeface="黑体" pitchFamily="2" charset="-122"/>
                          <a:ea typeface="黑体" pitchFamily="2" charset="-122"/>
                        </a:rPr>
                        <a:t>n</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≤X ≤ 2</a:t>
                      </a:r>
                      <a:r>
                        <a:rPr kumimoji="0" lang="en-US" altLang="zh-CN" sz="2400" b="1" i="0" u="none" strike="noStrike" cap="none" normalizeH="0" baseline="30000" smtClean="0">
                          <a:ln>
                            <a:noFill/>
                          </a:ln>
                          <a:solidFill>
                            <a:schemeClr val="tx1"/>
                          </a:solidFill>
                          <a:effectLst/>
                          <a:latin typeface="黑体" pitchFamily="2" charset="-122"/>
                          <a:ea typeface="黑体" pitchFamily="2" charset="-122"/>
                        </a:rPr>
                        <a:t>n </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rPr>
                        <a:t>-1≤X ≤ 1-2</a:t>
                      </a:r>
                      <a:r>
                        <a:rPr kumimoji="0" lang="zh-CN" altLang="en-US" sz="2400" b="1" i="0" u="none" strike="noStrike" cap="none" normalizeH="0" baseline="30000" smtClean="0">
                          <a:ln>
                            <a:noFill/>
                          </a:ln>
                          <a:solidFill>
                            <a:schemeClr val="tx1"/>
                          </a:solidFill>
                          <a:effectLst/>
                          <a:latin typeface="黑体" pitchFamily="2" charset="-122"/>
                          <a:ea typeface="黑体" pitchFamily="2" charset="-122"/>
                        </a:rPr>
                        <a:t>－</a:t>
                      </a:r>
                      <a:r>
                        <a:rPr kumimoji="0" lang="en-US" altLang="zh-CN" sz="2400" b="1" i="0" u="none" strike="noStrike" cap="none" normalizeH="0" baseline="30000" smtClean="0">
                          <a:ln>
                            <a:noFill/>
                          </a:ln>
                          <a:solidFill>
                            <a:schemeClr val="tx1"/>
                          </a:solidFill>
                          <a:effectLst/>
                          <a:latin typeface="黑体" pitchFamily="2" charset="-122"/>
                          <a:ea typeface="黑体" pitchFamily="2" charset="-122"/>
                        </a:rPr>
                        <a:t>n</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r>
            </a:tbl>
          </a:graphicData>
        </a:graphic>
      </p:graphicFrame>
      <p:pic>
        <p:nvPicPr>
          <p:cNvPr id="223261" name="Picture 29"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427538" y="6092825"/>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23261"/>
                                        </p:tgtEl>
                                        <p:attrNameLst>
                                          <p:attrName>style.visibility</p:attrName>
                                        </p:attrNameLst>
                                      </p:cBhvr>
                                      <p:to>
                                        <p:strVal val="visible"/>
                                      </p:to>
                                    </p:set>
                                    <p:anim calcmode="lin" valueType="num">
                                      <p:cBhvr additive="base">
                                        <p:cTn id="7" dur="500" fill="hold"/>
                                        <p:tgtEl>
                                          <p:spTgt spid="223261"/>
                                        </p:tgtEl>
                                        <p:attrNameLst>
                                          <p:attrName>ppt_x</p:attrName>
                                        </p:attrNameLst>
                                      </p:cBhvr>
                                      <p:tavLst>
                                        <p:tav tm="0">
                                          <p:val>
                                            <p:strVal val="#ppt_x"/>
                                          </p:val>
                                        </p:tav>
                                        <p:tav tm="100000">
                                          <p:val>
                                            <p:strVal val="#ppt_x"/>
                                          </p:val>
                                        </p:tav>
                                      </p:tavLst>
                                    </p:anim>
                                    <p:anim calcmode="lin" valueType="num">
                                      <p:cBhvr additive="base">
                                        <p:cTn id="8" dur="500" fill="hold"/>
                                        <p:tgtEl>
                                          <p:spTgt spid="2232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20B72DDD-6C0E-4293-8CB5-680A3C2F3FD8}"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64</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63491" name="Rectangle 2"/>
          <p:cNvSpPr>
            <a:spLocks noGrp="1" noChangeArrowheads="1"/>
          </p:cNvSpPr>
          <p:nvPr>
            <p:ph type="title"/>
          </p:nvPr>
        </p:nvSpPr>
        <p:spPr/>
        <p:txBody>
          <a:bodyPr/>
          <a:lstStyle/>
          <a:p>
            <a:pPr eaLnBrk="1" hangingPunct="1"/>
            <a:r>
              <a:rPr lang="zh-CN" altLang="en-US" smtClean="0"/>
              <a:t>五、定点机器数转换 </a:t>
            </a:r>
          </a:p>
        </p:txBody>
      </p:sp>
      <p:sp>
        <p:nvSpPr>
          <p:cNvPr id="63492" name="Text Box 6"/>
          <p:cNvSpPr txBox="1">
            <a:spLocks noChangeArrowheads="1"/>
          </p:cNvSpPr>
          <p:nvPr/>
        </p:nvSpPr>
        <p:spPr bwMode="auto">
          <a:xfrm>
            <a:off x="3375025" y="1724025"/>
            <a:ext cx="1341438" cy="357188"/>
          </a:xfrm>
          <a:prstGeom prst="rect">
            <a:avLst/>
          </a:prstGeom>
          <a:solidFill>
            <a:srgbClr val="FFFF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contourClr>
              <a:srgbClr val="FFFF00"/>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lang="zh-CN" altLang="en-US" sz="1400">
                <a:latin typeface="Times New Roman" panose="02020603050405020304" pitchFamily="18" charset="0"/>
              </a:rPr>
              <a:t>十进制真值</a:t>
            </a:r>
          </a:p>
        </p:txBody>
      </p:sp>
      <p:sp>
        <p:nvSpPr>
          <p:cNvPr id="63493" name="Text Box 7"/>
          <p:cNvSpPr txBox="1">
            <a:spLocks noChangeArrowheads="1"/>
          </p:cNvSpPr>
          <p:nvPr/>
        </p:nvSpPr>
        <p:spPr bwMode="auto">
          <a:xfrm>
            <a:off x="3375025" y="2781300"/>
            <a:ext cx="1270000" cy="384175"/>
          </a:xfrm>
          <a:prstGeom prst="rect">
            <a:avLst/>
          </a:prstGeom>
          <a:solidFill>
            <a:srgbClr val="FFFF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contourClr>
              <a:srgbClr val="FFFF00"/>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lang="zh-CN" altLang="en-US" sz="1400">
                <a:latin typeface="Times New Roman" panose="02020603050405020304" pitchFamily="18" charset="0"/>
              </a:rPr>
              <a:t>二进制真值</a:t>
            </a:r>
          </a:p>
        </p:txBody>
      </p:sp>
      <p:sp>
        <p:nvSpPr>
          <p:cNvPr id="63494" name="Text Box 8"/>
          <p:cNvSpPr txBox="1">
            <a:spLocks noChangeArrowheads="1"/>
          </p:cNvSpPr>
          <p:nvPr/>
        </p:nvSpPr>
        <p:spPr bwMode="auto">
          <a:xfrm>
            <a:off x="5480050" y="2757488"/>
            <a:ext cx="1541463" cy="384175"/>
          </a:xfrm>
          <a:prstGeom prst="rect">
            <a:avLst/>
          </a:prstGeom>
          <a:solidFill>
            <a:srgbClr val="FFFF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contourClr>
              <a:srgbClr val="FFFF00"/>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lang="zh-CN" altLang="en-US" sz="1400">
                <a:latin typeface="Times New Roman" panose="02020603050405020304" pitchFamily="18" charset="0"/>
              </a:rPr>
              <a:t>十六进制真值</a:t>
            </a:r>
          </a:p>
        </p:txBody>
      </p:sp>
      <p:sp>
        <p:nvSpPr>
          <p:cNvPr id="63495" name="Text Box 9"/>
          <p:cNvSpPr txBox="1">
            <a:spLocks noChangeArrowheads="1"/>
          </p:cNvSpPr>
          <p:nvPr/>
        </p:nvSpPr>
        <p:spPr bwMode="auto">
          <a:xfrm>
            <a:off x="1404938" y="2820988"/>
            <a:ext cx="1255712" cy="392112"/>
          </a:xfrm>
          <a:prstGeom prst="rect">
            <a:avLst/>
          </a:prstGeom>
          <a:solidFill>
            <a:srgbClr val="FFFF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contourClr>
              <a:srgbClr val="FFFF00"/>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lang="zh-CN" altLang="en-US" sz="1400">
                <a:latin typeface="Times New Roman" panose="02020603050405020304" pitchFamily="18" charset="0"/>
              </a:rPr>
              <a:t>八进制真值</a:t>
            </a:r>
          </a:p>
        </p:txBody>
      </p:sp>
      <p:sp>
        <p:nvSpPr>
          <p:cNvPr id="63496" name="Text Box 10"/>
          <p:cNvSpPr txBox="1">
            <a:spLocks noChangeArrowheads="1"/>
          </p:cNvSpPr>
          <p:nvPr/>
        </p:nvSpPr>
        <p:spPr bwMode="auto">
          <a:xfrm>
            <a:off x="3200400" y="4008438"/>
            <a:ext cx="1155700" cy="307975"/>
          </a:xfrm>
          <a:prstGeom prst="rect">
            <a:avLst/>
          </a:prstGeom>
          <a:solidFill>
            <a:srgbClr val="FFE5E5"/>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E5E5"/>
            </a:extrusionClr>
            <a:contourClr>
              <a:srgbClr val="FFE5E5"/>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lang="zh-CN" altLang="en-US" sz="1400">
                <a:latin typeface="Times New Roman" panose="02020603050405020304" pitchFamily="18" charset="0"/>
                <a:ea typeface="宋体" panose="02010600030101010101" pitchFamily="2" charset="-122"/>
              </a:rPr>
              <a:t>原码</a:t>
            </a:r>
            <a:endParaRPr lang="zh-CN" altLang="en-US" sz="1400">
              <a:latin typeface="Arial" panose="020B0604020202020204" pitchFamily="34" charset="0"/>
              <a:ea typeface="宋体" panose="02010600030101010101" pitchFamily="2" charset="-122"/>
            </a:endParaRPr>
          </a:p>
        </p:txBody>
      </p:sp>
      <p:sp>
        <p:nvSpPr>
          <p:cNvPr id="63497" name="Text Box 11"/>
          <p:cNvSpPr txBox="1">
            <a:spLocks noChangeArrowheads="1"/>
          </p:cNvSpPr>
          <p:nvPr/>
        </p:nvSpPr>
        <p:spPr bwMode="auto">
          <a:xfrm>
            <a:off x="4930775" y="3994150"/>
            <a:ext cx="800100" cy="298450"/>
          </a:xfrm>
          <a:prstGeom prst="rect">
            <a:avLst/>
          </a:prstGeom>
          <a:solidFill>
            <a:srgbClr val="FFE5E5"/>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E5E5"/>
            </a:extrusionClr>
            <a:contourClr>
              <a:srgbClr val="FFE5E5"/>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lang="zh-CN" altLang="en-US" sz="1400">
                <a:latin typeface="Times New Roman" panose="02020603050405020304" pitchFamily="18" charset="0"/>
                <a:ea typeface="宋体" panose="02010600030101010101" pitchFamily="2" charset="-122"/>
              </a:rPr>
              <a:t>补码</a:t>
            </a:r>
            <a:endParaRPr lang="zh-CN" altLang="en-US" sz="1400">
              <a:latin typeface="Arial" panose="020B0604020202020204" pitchFamily="34" charset="0"/>
              <a:ea typeface="宋体" panose="02010600030101010101" pitchFamily="2" charset="-122"/>
            </a:endParaRPr>
          </a:p>
        </p:txBody>
      </p:sp>
      <p:sp>
        <p:nvSpPr>
          <p:cNvPr id="63498" name="Text Box 12"/>
          <p:cNvSpPr txBox="1">
            <a:spLocks noChangeArrowheads="1"/>
          </p:cNvSpPr>
          <p:nvPr/>
        </p:nvSpPr>
        <p:spPr bwMode="auto">
          <a:xfrm>
            <a:off x="6443663" y="3933825"/>
            <a:ext cx="800100" cy="298450"/>
          </a:xfrm>
          <a:prstGeom prst="rect">
            <a:avLst/>
          </a:prstGeom>
          <a:solidFill>
            <a:srgbClr val="FFE5E5"/>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E5E5"/>
            </a:extrusionClr>
            <a:contourClr>
              <a:srgbClr val="FFE5E5"/>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lang="zh-CN" altLang="en-US" sz="1400">
                <a:latin typeface="Times New Roman" panose="02020603050405020304" pitchFamily="18" charset="0"/>
                <a:ea typeface="宋体" panose="02010600030101010101" pitchFamily="2" charset="-122"/>
              </a:rPr>
              <a:t>移码</a:t>
            </a:r>
            <a:endParaRPr lang="zh-CN" altLang="en-US" sz="1400">
              <a:latin typeface="Arial" panose="020B0604020202020204" pitchFamily="34" charset="0"/>
              <a:ea typeface="宋体" panose="02010600030101010101" pitchFamily="2" charset="-122"/>
            </a:endParaRPr>
          </a:p>
        </p:txBody>
      </p:sp>
      <p:sp>
        <p:nvSpPr>
          <p:cNvPr id="63499" name="Text Box 13"/>
          <p:cNvSpPr txBox="1">
            <a:spLocks noChangeArrowheads="1"/>
          </p:cNvSpPr>
          <p:nvPr/>
        </p:nvSpPr>
        <p:spPr bwMode="auto">
          <a:xfrm>
            <a:off x="1835150" y="4067175"/>
            <a:ext cx="800100" cy="298450"/>
          </a:xfrm>
          <a:prstGeom prst="rect">
            <a:avLst/>
          </a:prstGeom>
          <a:solidFill>
            <a:srgbClr val="FFE5E5"/>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E5E5"/>
            </a:extrusionClr>
            <a:contourClr>
              <a:srgbClr val="FFE5E5"/>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lang="zh-CN" altLang="en-US" sz="1400">
                <a:latin typeface="Times New Roman" panose="02020603050405020304" pitchFamily="18" charset="0"/>
                <a:ea typeface="宋体" panose="02010600030101010101" pitchFamily="2" charset="-122"/>
              </a:rPr>
              <a:t>反码</a:t>
            </a:r>
            <a:endParaRPr lang="zh-CN" altLang="en-US" sz="1400">
              <a:latin typeface="Arial" panose="020B0604020202020204" pitchFamily="34" charset="0"/>
              <a:ea typeface="宋体" panose="02010600030101010101" pitchFamily="2" charset="-122"/>
            </a:endParaRPr>
          </a:p>
        </p:txBody>
      </p:sp>
      <p:sp>
        <p:nvSpPr>
          <p:cNvPr id="63500" name="Text Box 14"/>
          <p:cNvSpPr txBox="1">
            <a:spLocks noChangeArrowheads="1"/>
          </p:cNvSpPr>
          <p:nvPr/>
        </p:nvSpPr>
        <p:spPr bwMode="auto">
          <a:xfrm>
            <a:off x="250825" y="1204913"/>
            <a:ext cx="316865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just" eaLnBrk="1" hangingPunct="1">
              <a:spcBef>
                <a:spcPct val="0"/>
              </a:spcBef>
              <a:buClrTx/>
              <a:buFontTx/>
              <a:buNone/>
            </a:pPr>
            <a:r>
              <a:rPr lang="zh-CN" altLang="en-US" sz="2400">
                <a:latin typeface="Times New Roman" panose="02020603050405020304" pitchFamily="18" charset="0"/>
              </a:rPr>
              <a:t>不同进制真值的转换</a:t>
            </a:r>
          </a:p>
        </p:txBody>
      </p:sp>
      <p:sp>
        <p:nvSpPr>
          <p:cNvPr id="145423" name="Text Box 15"/>
          <p:cNvSpPr txBox="1">
            <a:spLocks noChangeArrowheads="1"/>
          </p:cNvSpPr>
          <p:nvPr/>
        </p:nvSpPr>
        <p:spPr bwMode="auto">
          <a:xfrm>
            <a:off x="395288" y="4724400"/>
            <a:ext cx="2879725"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defRPr/>
            </a:pPr>
            <a:r>
              <a:rPr lang="zh-CN" altLang="en-US">
                <a:latin typeface="Times New Roman" pitchFamily="18" charset="0"/>
                <a:ea typeface="黑体" pitchFamily="2" charset="-122"/>
              </a:rPr>
              <a:t>机器码的转换关系</a:t>
            </a:r>
            <a:endParaRPr lang="zh-CN" altLang="en-US">
              <a:effectLst>
                <a:outerShdw blurRad="38100" dist="38100" dir="2700000" algn="tl">
                  <a:srgbClr val="C0C0C0"/>
                </a:outerShdw>
              </a:effectLst>
              <a:latin typeface="Times New Roman" pitchFamily="18" charset="0"/>
              <a:ea typeface="黑体" pitchFamily="2" charset="-122"/>
            </a:endParaRPr>
          </a:p>
        </p:txBody>
      </p:sp>
      <p:sp>
        <p:nvSpPr>
          <p:cNvPr id="63502" name="AutoShape 16"/>
          <p:cNvSpPr>
            <a:spLocks noChangeArrowheads="1"/>
          </p:cNvSpPr>
          <p:nvPr/>
        </p:nvSpPr>
        <p:spPr bwMode="auto">
          <a:xfrm>
            <a:off x="3997325" y="2084388"/>
            <a:ext cx="215900" cy="503237"/>
          </a:xfrm>
          <a:prstGeom prst="upDownArrow">
            <a:avLst>
              <a:gd name="adj1" fmla="val 50000"/>
              <a:gd name="adj2" fmla="val 4661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63503" name="Line 18"/>
          <p:cNvSpPr>
            <a:spLocks noChangeShapeType="1"/>
          </p:cNvSpPr>
          <p:nvPr/>
        </p:nvSpPr>
        <p:spPr bwMode="auto">
          <a:xfrm>
            <a:off x="4932363" y="1724025"/>
            <a:ext cx="1152525" cy="865188"/>
          </a:xfrm>
          <a:prstGeom prst="line">
            <a:avLst/>
          </a:prstGeom>
          <a:noFill/>
          <a:ln w="38100" cmpd="dbl">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04" name="Line 19"/>
          <p:cNvSpPr>
            <a:spLocks noChangeShapeType="1"/>
          </p:cNvSpPr>
          <p:nvPr/>
        </p:nvSpPr>
        <p:spPr bwMode="auto">
          <a:xfrm flipV="1">
            <a:off x="2052638" y="1797050"/>
            <a:ext cx="1223962" cy="792163"/>
          </a:xfrm>
          <a:prstGeom prst="line">
            <a:avLst/>
          </a:prstGeom>
          <a:noFill/>
          <a:ln w="38100" cmpd="dbl">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05" name="AutoShape 20"/>
          <p:cNvSpPr>
            <a:spLocks noChangeArrowheads="1"/>
          </p:cNvSpPr>
          <p:nvPr/>
        </p:nvSpPr>
        <p:spPr bwMode="auto">
          <a:xfrm>
            <a:off x="2844800" y="2876550"/>
            <a:ext cx="431800" cy="215900"/>
          </a:xfrm>
          <a:prstGeom prst="leftRightArrow">
            <a:avLst>
              <a:gd name="adj1" fmla="val 50000"/>
              <a:gd name="adj2" fmla="val 4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63506" name="AutoShape 21"/>
          <p:cNvSpPr>
            <a:spLocks noChangeArrowheads="1"/>
          </p:cNvSpPr>
          <p:nvPr/>
        </p:nvSpPr>
        <p:spPr bwMode="auto">
          <a:xfrm>
            <a:off x="4933950" y="2876550"/>
            <a:ext cx="431800" cy="215900"/>
          </a:xfrm>
          <a:prstGeom prst="leftRightArrow">
            <a:avLst>
              <a:gd name="adj1" fmla="val 50000"/>
              <a:gd name="adj2" fmla="val 4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63507" name="Line 23"/>
          <p:cNvSpPr>
            <a:spLocks noChangeShapeType="1"/>
          </p:cNvSpPr>
          <p:nvPr/>
        </p:nvSpPr>
        <p:spPr bwMode="auto">
          <a:xfrm>
            <a:off x="4140200" y="3213100"/>
            <a:ext cx="1152525" cy="647700"/>
          </a:xfrm>
          <a:prstGeom prst="line">
            <a:avLst/>
          </a:prstGeom>
          <a:noFill/>
          <a:ln w="76200" cmpd="tri">
            <a:solidFill>
              <a:srgbClr val="CC99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08" name="Line 24"/>
          <p:cNvSpPr>
            <a:spLocks noChangeShapeType="1"/>
          </p:cNvSpPr>
          <p:nvPr/>
        </p:nvSpPr>
        <p:spPr bwMode="auto">
          <a:xfrm>
            <a:off x="5722938" y="4076700"/>
            <a:ext cx="792162" cy="0"/>
          </a:xfrm>
          <a:prstGeom prst="line">
            <a:avLst/>
          </a:prstGeom>
          <a:noFill/>
          <a:ln w="57150" cmpd="thinThick">
            <a:solidFill>
              <a:srgbClr val="CC99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09" name="Line 25"/>
          <p:cNvSpPr>
            <a:spLocks noChangeShapeType="1"/>
          </p:cNvSpPr>
          <p:nvPr/>
        </p:nvSpPr>
        <p:spPr bwMode="auto">
          <a:xfrm>
            <a:off x="4643438" y="3141663"/>
            <a:ext cx="2017712" cy="647700"/>
          </a:xfrm>
          <a:prstGeom prst="line">
            <a:avLst/>
          </a:prstGeom>
          <a:noFill/>
          <a:ln w="57150" cmpd="thickThin">
            <a:solidFill>
              <a:srgbClr val="CC99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10" name="Line 28"/>
          <p:cNvSpPr>
            <a:spLocks noChangeShapeType="1"/>
          </p:cNvSpPr>
          <p:nvPr/>
        </p:nvSpPr>
        <p:spPr bwMode="auto">
          <a:xfrm>
            <a:off x="144463" y="3500438"/>
            <a:ext cx="8675687" cy="0"/>
          </a:xfrm>
          <a:prstGeom prst="line">
            <a:avLst/>
          </a:prstGeom>
          <a:noFill/>
          <a:ln w="28575">
            <a:solidFill>
              <a:srgbClr val="CC0000"/>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11" name="Line 29"/>
          <p:cNvSpPr>
            <a:spLocks noChangeShapeType="1"/>
          </p:cNvSpPr>
          <p:nvPr/>
        </p:nvSpPr>
        <p:spPr bwMode="auto">
          <a:xfrm flipH="1">
            <a:off x="3851275" y="3213100"/>
            <a:ext cx="0" cy="576263"/>
          </a:xfrm>
          <a:prstGeom prst="line">
            <a:avLst/>
          </a:prstGeom>
          <a:noFill/>
          <a:ln w="57150" cmpd="thickThin">
            <a:solidFill>
              <a:srgbClr val="CC99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12" name="Line 30"/>
          <p:cNvSpPr>
            <a:spLocks noChangeShapeType="1"/>
          </p:cNvSpPr>
          <p:nvPr/>
        </p:nvSpPr>
        <p:spPr bwMode="auto">
          <a:xfrm flipH="1">
            <a:off x="2555875" y="3213100"/>
            <a:ext cx="1008063" cy="576263"/>
          </a:xfrm>
          <a:prstGeom prst="line">
            <a:avLst/>
          </a:prstGeom>
          <a:noFill/>
          <a:ln w="76200" cmpd="tri">
            <a:solidFill>
              <a:srgbClr val="CC99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7E2A53B4-4102-4AB0-B43F-B47BE0532406}"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65</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64515" name="Rectangle 2"/>
          <p:cNvSpPr>
            <a:spLocks noGrp="1" noChangeArrowheads="1"/>
          </p:cNvSpPr>
          <p:nvPr>
            <p:ph type="title"/>
          </p:nvPr>
        </p:nvSpPr>
        <p:spPr/>
        <p:txBody>
          <a:bodyPr/>
          <a:lstStyle/>
          <a:p>
            <a:pPr eaLnBrk="1" hangingPunct="1"/>
            <a:r>
              <a:rPr lang="zh-CN" altLang="en-US" smtClean="0"/>
              <a:t>五、定点机器数转换</a:t>
            </a:r>
          </a:p>
        </p:txBody>
      </p:sp>
      <p:sp>
        <p:nvSpPr>
          <p:cNvPr id="64516" name="Rectangle 3"/>
          <p:cNvSpPr>
            <a:spLocks noGrp="1" noChangeArrowheads="1"/>
          </p:cNvSpPr>
          <p:nvPr>
            <p:ph type="body" idx="1"/>
          </p:nvPr>
        </p:nvSpPr>
        <p:spPr/>
        <p:txBody>
          <a:bodyPr/>
          <a:lstStyle/>
          <a:p>
            <a:pPr eaLnBrk="1" hangingPunct="1">
              <a:lnSpc>
                <a:spcPct val="120000"/>
              </a:lnSpc>
            </a:pPr>
            <a:r>
              <a:rPr lang="zh-CN" altLang="en-US" smtClean="0"/>
              <a:t>机器数转换为真值 </a:t>
            </a:r>
          </a:p>
          <a:p>
            <a:pPr lvl="1" eaLnBrk="1" hangingPunct="1">
              <a:lnSpc>
                <a:spcPct val="120000"/>
              </a:lnSpc>
            </a:pPr>
            <a:r>
              <a:rPr lang="zh-CN" altLang="en-US" smtClean="0">
                <a:solidFill>
                  <a:srgbClr val="FF0000"/>
                </a:solidFill>
              </a:rPr>
              <a:t>①机器数的符号位</a:t>
            </a:r>
            <a:r>
              <a:rPr lang="zh-CN" altLang="en-US" smtClean="0"/>
              <a:t>→</a:t>
            </a:r>
            <a:r>
              <a:rPr lang="zh-CN" altLang="en-US" smtClean="0">
                <a:solidFill>
                  <a:srgbClr val="FF0000"/>
                </a:solidFill>
              </a:rPr>
              <a:t>真值的正负</a:t>
            </a:r>
          </a:p>
          <a:p>
            <a:pPr lvl="1" eaLnBrk="1" hangingPunct="1">
              <a:lnSpc>
                <a:spcPct val="120000"/>
              </a:lnSpc>
            </a:pPr>
            <a:r>
              <a:rPr lang="zh-CN" altLang="en-US" smtClean="0">
                <a:solidFill>
                  <a:srgbClr val="FF0000"/>
                </a:solidFill>
              </a:rPr>
              <a:t>②机器数的定义和表示</a:t>
            </a:r>
            <a:r>
              <a:rPr lang="zh-CN" altLang="en-US" smtClean="0"/>
              <a:t>→</a:t>
            </a:r>
            <a:r>
              <a:rPr lang="zh-CN" altLang="en-US" smtClean="0">
                <a:solidFill>
                  <a:srgbClr val="FF0000"/>
                </a:solidFill>
              </a:rPr>
              <a:t> 真值的绝对值</a:t>
            </a:r>
            <a:r>
              <a:rPr lang="zh-CN" altLang="en-US" smtClean="0"/>
              <a:t> </a:t>
            </a:r>
          </a:p>
          <a:p>
            <a:pPr eaLnBrk="1" hangingPunct="1">
              <a:lnSpc>
                <a:spcPct val="120000"/>
              </a:lnSpc>
            </a:pPr>
            <a:r>
              <a:rPr lang="zh-CN" altLang="en-US" smtClean="0"/>
              <a:t>机器数之间的相互转换</a:t>
            </a:r>
          </a:p>
          <a:p>
            <a:pPr lvl="1" eaLnBrk="1" hangingPunct="1">
              <a:lnSpc>
                <a:spcPct val="120000"/>
              </a:lnSpc>
            </a:pPr>
            <a:r>
              <a:rPr lang="zh-CN" altLang="en-US" smtClean="0">
                <a:solidFill>
                  <a:srgbClr val="FF0000"/>
                </a:solidFill>
              </a:rPr>
              <a:t>最简单的方法</a:t>
            </a:r>
            <a:r>
              <a:rPr lang="zh-CN" altLang="en-US" smtClean="0"/>
              <a:t>：先求出它们的真值，然后再转换为另一种表示方法。</a:t>
            </a:r>
          </a:p>
          <a:p>
            <a:pPr eaLnBrk="1" hangingPunct="1"/>
            <a:endParaRPr lang="en-US" altLang="zh-CN"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8F496809-51FB-40D6-83EC-36193842AFE9}"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66</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65539" name="Rectangle 2"/>
          <p:cNvSpPr>
            <a:spLocks noGrp="1" noChangeArrowheads="1"/>
          </p:cNvSpPr>
          <p:nvPr>
            <p:ph type="title"/>
          </p:nvPr>
        </p:nvSpPr>
        <p:spPr/>
        <p:txBody>
          <a:bodyPr/>
          <a:lstStyle/>
          <a:p>
            <a:pPr eaLnBrk="1" hangingPunct="1"/>
            <a:r>
              <a:rPr lang="zh-CN" altLang="en-US" smtClean="0"/>
              <a:t>课堂练习</a:t>
            </a:r>
          </a:p>
        </p:txBody>
      </p:sp>
      <p:sp>
        <p:nvSpPr>
          <p:cNvPr id="65540" name="Rectangle 3"/>
          <p:cNvSpPr>
            <a:spLocks noGrp="1" noChangeArrowheads="1"/>
          </p:cNvSpPr>
          <p:nvPr>
            <p:ph type="body" idx="1"/>
          </p:nvPr>
        </p:nvSpPr>
        <p:spPr/>
        <p:txBody>
          <a:bodyPr/>
          <a:lstStyle/>
          <a:p>
            <a:pPr eaLnBrk="1" hangingPunct="1">
              <a:lnSpc>
                <a:spcPct val="120000"/>
              </a:lnSpc>
            </a:pPr>
            <a:r>
              <a:rPr lang="en-US" altLang="zh-CN" sz="2400" dirty="0" smtClean="0"/>
              <a:t>1</a:t>
            </a:r>
            <a:r>
              <a:rPr lang="zh-CN" altLang="en-US" sz="2400" dirty="0" smtClean="0"/>
              <a:t>、已知</a:t>
            </a:r>
            <a:r>
              <a:rPr lang="en-US" altLang="zh-CN" sz="2400" dirty="0" smtClean="0"/>
              <a:t>[X]</a:t>
            </a:r>
            <a:r>
              <a:rPr lang="zh-CN" altLang="en-US" sz="2400" baseline="-25000" dirty="0" smtClean="0"/>
              <a:t>补</a:t>
            </a:r>
            <a:r>
              <a:rPr lang="zh-CN" altLang="en-US" sz="2400" dirty="0" smtClean="0"/>
              <a:t>＝</a:t>
            </a:r>
            <a:r>
              <a:rPr lang="en-US" altLang="zh-CN" sz="2400" dirty="0" smtClean="0"/>
              <a:t>1.1010</a:t>
            </a:r>
            <a:r>
              <a:rPr lang="zh-CN" altLang="en-US" sz="2400" dirty="0" smtClean="0"/>
              <a:t>，</a:t>
            </a:r>
            <a:r>
              <a:rPr lang="zh-CN" altLang="en-US" sz="2400" dirty="0" smtClean="0"/>
              <a:t>求</a:t>
            </a:r>
            <a:r>
              <a:rPr lang="zh-CN" altLang="en-US" sz="2400" dirty="0" smtClean="0"/>
              <a:t>：</a:t>
            </a:r>
            <a:endParaRPr lang="en-US" altLang="zh-CN" sz="2400" dirty="0" smtClean="0"/>
          </a:p>
          <a:p>
            <a:pPr marL="0" indent="0" eaLnBrk="1" hangingPunct="1">
              <a:lnSpc>
                <a:spcPct val="120000"/>
              </a:lnSpc>
              <a:buNone/>
            </a:pPr>
            <a:r>
              <a:rPr lang="en-US" altLang="zh-CN" sz="2400" dirty="0" smtClean="0"/>
              <a:t>   X</a:t>
            </a:r>
            <a:r>
              <a:rPr lang="zh-CN" altLang="en-US" sz="2400" dirty="0" smtClean="0"/>
              <a:t>＝    ？    </a:t>
            </a:r>
          </a:p>
          <a:p>
            <a:pPr eaLnBrk="1" hangingPunct="1">
              <a:lnSpc>
                <a:spcPct val="120000"/>
              </a:lnSpc>
              <a:buFont typeface="Wingdings" panose="05000000000000000000" pitchFamily="2" charset="2"/>
              <a:buNone/>
            </a:pPr>
            <a:r>
              <a:rPr lang="zh-CN" altLang="en-US" sz="2400" dirty="0" smtClean="0"/>
              <a:t>	</a:t>
            </a:r>
            <a:r>
              <a:rPr lang="en-US" altLang="zh-CN" sz="2400" dirty="0" smtClean="0"/>
              <a:t>[X]</a:t>
            </a:r>
            <a:r>
              <a:rPr lang="zh-CN" altLang="en-US" sz="2400" baseline="-25000" dirty="0" smtClean="0"/>
              <a:t>原</a:t>
            </a:r>
            <a:r>
              <a:rPr lang="zh-CN" altLang="en-US" sz="2400" dirty="0" smtClean="0"/>
              <a:t>＝    ？     </a:t>
            </a:r>
          </a:p>
          <a:p>
            <a:pPr eaLnBrk="1" hangingPunct="1">
              <a:lnSpc>
                <a:spcPct val="120000"/>
              </a:lnSpc>
              <a:buFont typeface="Wingdings" panose="05000000000000000000" pitchFamily="2" charset="2"/>
              <a:buNone/>
            </a:pPr>
            <a:r>
              <a:rPr lang="zh-CN" altLang="en-US" sz="2400" dirty="0" smtClean="0"/>
              <a:t>	</a:t>
            </a:r>
            <a:r>
              <a:rPr lang="en-US" altLang="zh-CN" sz="2400" dirty="0" smtClean="0"/>
              <a:t>[X]</a:t>
            </a:r>
            <a:r>
              <a:rPr lang="zh-CN" altLang="en-US" sz="2400" baseline="-25000" dirty="0" smtClean="0"/>
              <a:t>反</a:t>
            </a:r>
            <a:r>
              <a:rPr lang="zh-CN" altLang="en-US" sz="2400" dirty="0" smtClean="0"/>
              <a:t>＝    ？      </a:t>
            </a:r>
          </a:p>
          <a:p>
            <a:pPr eaLnBrk="1" hangingPunct="1">
              <a:lnSpc>
                <a:spcPct val="120000"/>
              </a:lnSpc>
              <a:buFont typeface="Wingdings" panose="05000000000000000000" pitchFamily="2" charset="2"/>
              <a:buNone/>
            </a:pPr>
            <a:r>
              <a:rPr lang="zh-CN" altLang="en-US" sz="2400" dirty="0" smtClean="0"/>
              <a:t>	</a:t>
            </a:r>
            <a:r>
              <a:rPr lang="en-US" altLang="zh-CN" sz="2400" dirty="0" smtClean="0"/>
              <a:t>[X]</a:t>
            </a:r>
            <a:r>
              <a:rPr lang="zh-CN" altLang="en-US" sz="2400" baseline="-25000" dirty="0" smtClean="0"/>
              <a:t>移</a:t>
            </a:r>
            <a:r>
              <a:rPr lang="zh-CN" altLang="en-US" sz="2400" dirty="0" smtClean="0"/>
              <a:t>＝  ？  </a:t>
            </a:r>
          </a:p>
          <a:p>
            <a:pPr eaLnBrk="1" hangingPunct="1">
              <a:lnSpc>
                <a:spcPct val="120000"/>
              </a:lnSpc>
            </a:pPr>
            <a:endParaRPr lang="zh-CN" altLang="en-US" sz="2400" dirty="0" smtClean="0"/>
          </a:p>
          <a:p>
            <a:pPr eaLnBrk="1" hangingPunct="1">
              <a:lnSpc>
                <a:spcPct val="120000"/>
              </a:lnSpc>
            </a:pPr>
            <a:r>
              <a:rPr lang="en-US" altLang="zh-CN" sz="2400" dirty="0" smtClean="0"/>
              <a:t>2</a:t>
            </a:r>
            <a:r>
              <a:rPr lang="zh-CN" altLang="en-US" sz="2400" dirty="0" smtClean="0"/>
              <a:t>、求以下各机器数的十进制真值：</a:t>
            </a:r>
          </a:p>
        </p:txBody>
      </p:sp>
      <p:sp>
        <p:nvSpPr>
          <p:cNvPr id="212996" name="Text Box 4"/>
          <p:cNvSpPr txBox="1">
            <a:spLocks noChangeArrowheads="1"/>
          </p:cNvSpPr>
          <p:nvPr/>
        </p:nvSpPr>
        <p:spPr bwMode="auto">
          <a:xfrm>
            <a:off x="1691680" y="1541736"/>
            <a:ext cx="1655763" cy="51911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zh-CN" altLang="en-US" dirty="0">
                <a:solidFill>
                  <a:srgbClr val="CC0000"/>
                </a:solidFill>
                <a:latin typeface="Times New Roman" panose="02020603050405020304" pitchFamily="18" charset="0"/>
                <a:ea typeface="宋体" panose="02010600030101010101" pitchFamily="2" charset="-122"/>
              </a:rPr>
              <a:t>－</a:t>
            </a:r>
            <a:r>
              <a:rPr kumimoji="1" lang="en-US" altLang="zh-CN" dirty="0">
                <a:solidFill>
                  <a:srgbClr val="CC0000"/>
                </a:solidFill>
                <a:latin typeface="Times New Roman" panose="02020603050405020304" pitchFamily="18" charset="0"/>
                <a:ea typeface="宋体" panose="02010600030101010101" pitchFamily="2" charset="-122"/>
              </a:rPr>
              <a:t>0.0110</a:t>
            </a:r>
          </a:p>
        </p:txBody>
      </p:sp>
      <p:sp>
        <p:nvSpPr>
          <p:cNvPr id="212997" name="Text Box 5"/>
          <p:cNvSpPr txBox="1">
            <a:spLocks noChangeArrowheads="1"/>
          </p:cNvSpPr>
          <p:nvPr/>
        </p:nvSpPr>
        <p:spPr bwMode="auto">
          <a:xfrm>
            <a:off x="2051050" y="2060848"/>
            <a:ext cx="1295400" cy="51911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en-US" altLang="zh-CN" dirty="0">
                <a:solidFill>
                  <a:srgbClr val="CC0000"/>
                </a:solidFill>
                <a:latin typeface="Times New Roman" panose="02020603050405020304" pitchFamily="18" charset="0"/>
                <a:ea typeface="宋体" panose="02010600030101010101" pitchFamily="2" charset="-122"/>
              </a:rPr>
              <a:t>1.0110</a:t>
            </a:r>
          </a:p>
        </p:txBody>
      </p:sp>
      <p:sp>
        <p:nvSpPr>
          <p:cNvPr id="212998" name="Text Box 6"/>
          <p:cNvSpPr txBox="1">
            <a:spLocks noChangeArrowheads="1"/>
          </p:cNvSpPr>
          <p:nvPr/>
        </p:nvSpPr>
        <p:spPr bwMode="auto">
          <a:xfrm>
            <a:off x="2051050" y="2637111"/>
            <a:ext cx="1366838" cy="51911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en-US" altLang="zh-CN">
                <a:solidFill>
                  <a:srgbClr val="CC0000"/>
                </a:solidFill>
                <a:latin typeface="Times New Roman" panose="02020603050405020304" pitchFamily="18" charset="0"/>
                <a:ea typeface="宋体" panose="02010600030101010101" pitchFamily="2" charset="-122"/>
              </a:rPr>
              <a:t>1.1001</a:t>
            </a:r>
          </a:p>
        </p:txBody>
      </p:sp>
      <p:sp>
        <p:nvSpPr>
          <p:cNvPr id="212999" name="Text Box 7"/>
          <p:cNvSpPr txBox="1">
            <a:spLocks noChangeArrowheads="1"/>
          </p:cNvSpPr>
          <p:nvPr/>
        </p:nvSpPr>
        <p:spPr bwMode="auto">
          <a:xfrm>
            <a:off x="2051050" y="3213373"/>
            <a:ext cx="1368425" cy="51911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en-US" altLang="zh-CN">
                <a:solidFill>
                  <a:srgbClr val="CC0000"/>
                </a:solidFill>
                <a:latin typeface="Times New Roman" panose="02020603050405020304" pitchFamily="18" charset="0"/>
                <a:ea typeface="宋体" panose="02010600030101010101" pitchFamily="2" charset="-122"/>
              </a:rPr>
              <a:t>0.1010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12996"/>
                                        </p:tgtEl>
                                        <p:attrNameLst>
                                          <p:attrName>style.visibility</p:attrName>
                                        </p:attrNameLst>
                                      </p:cBhvr>
                                      <p:to>
                                        <p:strVal val="visible"/>
                                      </p:to>
                                    </p:set>
                                    <p:anim to="" calcmode="lin" valueType="num">
                                      <p:cBhvr>
                                        <p:cTn id="7" dur="1" fill="hold"/>
                                        <p:tgtEl>
                                          <p:spTgt spid="212996"/>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12997"/>
                                        </p:tgtEl>
                                        <p:attrNameLst>
                                          <p:attrName>style.visibility</p:attrName>
                                        </p:attrNameLst>
                                      </p:cBhvr>
                                      <p:to>
                                        <p:strVal val="visible"/>
                                      </p:to>
                                    </p:set>
                                    <p:anim to="" calcmode="lin" valueType="num">
                                      <p:cBhvr>
                                        <p:cTn id="12" dur="1" fill="hold"/>
                                        <p:tgtEl>
                                          <p:spTgt spid="212997"/>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212998"/>
                                        </p:tgtEl>
                                        <p:attrNameLst>
                                          <p:attrName>style.visibility</p:attrName>
                                        </p:attrNameLst>
                                      </p:cBhvr>
                                      <p:to>
                                        <p:strVal val="visible"/>
                                      </p:to>
                                    </p:set>
                                    <p:anim to="" calcmode="lin" valueType="num">
                                      <p:cBhvr>
                                        <p:cTn id="17" dur="1" fill="hold"/>
                                        <p:tgtEl>
                                          <p:spTgt spid="212998"/>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212999"/>
                                        </p:tgtEl>
                                        <p:attrNameLst>
                                          <p:attrName>style.visibility</p:attrName>
                                        </p:attrNameLst>
                                      </p:cBhvr>
                                      <p:to>
                                        <p:strVal val="visible"/>
                                      </p:to>
                                    </p:set>
                                    <p:anim to="" calcmode="lin" valueType="num">
                                      <p:cBhvr>
                                        <p:cTn id="22" dur="1" fill="hold"/>
                                        <p:tgtEl>
                                          <p:spTgt spid="21299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6" grpId="0" animBg="1"/>
      <p:bldP spid="212997" grpId="0" animBg="1"/>
      <p:bldP spid="212998" grpId="0" animBg="1"/>
      <p:bldP spid="212999"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FEA42861-B978-42AA-BBEF-92EB8C8A88AB}"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67</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66563" name="Rectangle 2"/>
          <p:cNvSpPr>
            <a:spLocks noGrp="1" noChangeArrowheads="1"/>
          </p:cNvSpPr>
          <p:nvPr>
            <p:ph type="body" idx="1"/>
          </p:nvPr>
        </p:nvSpPr>
        <p:spPr>
          <a:xfrm>
            <a:off x="611188" y="1196975"/>
            <a:ext cx="4249737" cy="4968875"/>
          </a:xfrm>
          <a:solidFill>
            <a:srgbClr val="FFCCFF"/>
          </a:solidFill>
          <a:ln w="28575">
            <a:solidFill>
              <a:srgbClr val="CC0000"/>
            </a:solidFill>
            <a:miter lim="800000"/>
            <a:headEnd/>
            <a:tailEnd/>
          </a:ln>
        </p:spPr>
        <p:txBody>
          <a:bodyPr/>
          <a:lstStyle/>
          <a:p>
            <a:pPr eaLnBrk="1" hangingPunct="1">
              <a:spcBef>
                <a:spcPct val="10000"/>
              </a:spcBef>
              <a:buFont typeface="Wingdings" panose="05000000000000000000" pitchFamily="2" charset="2"/>
              <a:buNone/>
            </a:pPr>
            <a:r>
              <a:rPr lang="en-GB" altLang="zh-CN" sz="2400" smtClean="0">
                <a:latin typeface="Arial" panose="020B0604020202020204" pitchFamily="34" charset="0"/>
              </a:rPr>
              <a:t>[X]</a:t>
            </a:r>
            <a:r>
              <a:rPr lang="zh-CN" altLang="en-GB" sz="2400" baseline="-25000" smtClean="0">
                <a:latin typeface="Arial" panose="020B0604020202020204" pitchFamily="34" charset="0"/>
              </a:rPr>
              <a:t>原</a:t>
            </a:r>
            <a:r>
              <a:rPr lang="zh-CN" altLang="en-GB" sz="2400" smtClean="0">
                <a:latin typeface="Arial" panose="020B0604020202020204" pitchFamily="34" charset="0"/>
              </a:rPr>
              <a:t> </a:t>
            </a:r>
            <a:r>
              <a:rPr lang="en-GB" altLang="zh-CN" sz="2400" smtClean="0">
                <a:latin typeface="Arial" panose="020B0604020202020204" pitchFamily="34" charset="0"/>
              </a:rPr>
              <a:t>= 1,0000000 </a:t>
            </a:r>
            <a:r>
              <a:rPr lang="zh-CN" altLang="en-US" sz="2400" smtClean="0">
                <a:latin typeface="Arial" panose="020B0604020202020204" pitchFamily="34" charset="0"/>
              </a:rPr>
              <a:t>，</a:t>
            </a:r>
            <a:r>
              <a:rPr lang="zh-CN" altLang="en-GB" sz="2400" smtClean="0">
                <a:latin typeface="Arial" panose="020B0604020202020204" pitchFamily="34" charset="0"/>
              </a:rPr>
              <a:t>则</a:t>
            </a:r>
            <a:r>
              <a:rPr lang="en-GB" altLang="zh-CN" sz="2400" smtClean="0">
                <a:latin typeface="Arial" panose="020B0604020202020204" pitchFamily="34" charset="0"/>
              </a:rPr>
              <a:t>X = </a:t>
            </a:r>
            <a:r>
              <a:rPr lang="zh-CN" altLang="en-GB" sz="2400" smtClean="0">
                <a:latin typeface="Arial" panose="020B0604020202020204" pitchFamily="34" charset="0"/>
              </a:rPr>
              <a:t>？ </a:t>
            </a:r>
          </a:p>
          <a:p>
            <a:pPr eaLnBrk="1" hangingPunct="1">
              <a:spcBef>
                <a:spcPct val="10000"/>
              </a:spcBef>
              <a:buFont typeface="Wingdings" panose="05000000000000000000" pitchFamily="2" charset="2"/>
              <a:buNone/>
            </a:pPr>
            <a:r>
              <a:rPr lang="en-GB" altLang="zh-CN" sz="2400" smtClean="0">
                <a:latin typeface="Arial" panose="020B0604020202020204" pitchFamily="34" charset="0"/>
              </a:rPr>
              <a:t>[X]</a:t>
            </a:r>
            <a:r>
              <a:rPr lang="zh-CN" altLang="en-GB" sz="2400" baseline="-25000" smtClean="0">
                <a:latin typeface="Arial" panose="020B0604020202020204" pitchFamily="34" charset="0"/>
              </a:rPr>
              <a:t>补</a:t>
            </a:r>
            <a:r>
              <a:rPr lang="zh-CN" altLang="en-GB" sz="2400" smtClean="0">
                <a:latin typeface="Arial" panose="020B0604020202020204" pitchFamily="34" charset="0"/>
              </a:rPr>
              <a:t> </a:t>
            </a:r>
            <a:r>
              <a:rPr lang="en-GB" altLang="zh-CN" sz="2400" smtClean="0">
                <a:latin typeface="Arial" panose="020B0604020202020204" pitchFamily="34" charset="0"/>
              </a:rPr>
              <a:t>= 1,0000000 </a:t>
            </a:r>
            <a:r>
              <a:rPr lang="zh-CN" altLang="en-US" sz="2400" smtClean="0">
                <a:latin typeface="Arial" panose="020B0604020202020204" pitchFamily="34" charset="0"/>
              </a:rPr>
              <a:t>，</a:t>
            </a:r>
            <a:r>
              <a:rPr lang="zh-CN" altLang="en-GB" sz="2400" smtClean="0">
                <a:latin typeface="Arial" panose="020B0604020202020204" pitchFamily="34" charset="0"/>
              </a:rPr>
              <a:t>则</a:t>
            </a:r>
            <a:r>
              <a:rPr lang="en-GB" altLang="zh-CN" sz="2400" smtClean="0">
                <a:latin typeface="Arial" panose="020B0604020202020204" pitchFamily="34" charset="0"/>
              </a:rPr>
              <a:t>X = </a:t>
            </a:r>
            <a:r>
              <a:rPr lang="zh-CN" altLang="en-GB" sz="2400" smtClean="0">
                <a:latin typeface="Arial" panose="020B0604020202020204" pitchFamily="34" charset="0"/>
              </a:rPr>
              <a:t>？ </a:t>
            </a:r>
          </a:p>
          <a:p>
            <a:pPr eaLnBrk="1" hangingPunct="1">
              <a:spcBef>
                <a:spcPct val="10000"/>
              </a:spcBef>
              <a:buFont typeface="Wingdings" panose="05000000000000000000" pitchFamily="2" charset="2"/>
              <a:buNone/>
            </a:pPr>
            <a:r>
              <a:rPr lang="en-GB" altLang="zh-CN" sz="2400" smtClean="0">
                <a:latin typeface="Arial" panose="020B0604020202020204" pitchFamily="34" charset="0"/>
              </a:rPr>
              <a:t>[X]</a:t>
            </a:r>
            <a:r>
              <a:rPr lang="zh-CN" altLang="en-GB" sz="2400" baseline="-25000" smtClean="0">
                <a:latin typeface="Arial" panose="020B0604020202020204" pitchFamily="34" charset="0"/>
              </a:rPr>
              <a:t>反</a:t>
            </a:r>
            <a:r>
              <a:rPr lang="zh-CN" altLang="en-GB" sz="2400" smtClean="0">
                <a:latin typeface="Arial" panose="020B0604020202020204" pitchFamily="34" charset="0"/>
              </a:rPr>
              <a:t> </a:t>
            </a:r>
            <a:r>
              <a:rPr lang="en-GB" altLang="zh-CN" sz="2400" smtClean="0">
                <a:latin typeface="Arial" panose="020B0604020202020204" pitchFamily="34" charset="0"/>
              </a:rPr>
              <a:t>= 1,0000000 </a:t>
            </a:r>
            <a:r>
              <a:rPr lang="zh-CN" altLang="en-US" sz="2400" smtClean="0">
                <a:latin typeface="Arial" panose="020B0604020202020204" pitchFamily="34" charset="0"/>
              </a:rPr>
              <a:t>，</a:t>
            </a:r>
            <a:r>
              <a:rPr lang="zh-CN" altLang="en-GB" sz="2400" smtClean="0">
                <a:latin typeface="Arial" panose="020B0604020202020204" pitchFamily="34" charset="0"/>
              </a:rPr>
              <a:t>则</a:t>
            </a:r>
            <a:r>
              <a:rPr lang="en-GB" altLang="zh-CN" sz="2400" smtClean="0">
                <a:latin typeface="Arial" panose="020B0604020202020204" pitchFamily="34" charset="0"/>
              </a:rPr>
              <a:t>X = </a:t>
            </a:r>
            <a:r>
              <a:rPr lang="zh-CN" altLang="en-GB" sz="2400" smtClean="0">
                <a:latin typeface="Arial" panose="020B0604020202020204" pitchFamily="34" charset="0"/>
              </a:rPr>
              <a:t>？</a:t>
            </a:r>
            <a:r>
              <a:rPr lang="en-GB" altLang="zh-CN" sz="2400" smtClean="0">
                <a:latin typeface="Arial" panose="020B0604020202020204" pitchFamily="34" charset="0"/>
              </a:rPr>
              <a:t> </a:t>
            </a:r>
            <a:endParaRPr lang="zh-CN" altLang="en-GB" sz="2400" smtClean="0">
              <a:latin typeface="Arial" panose="020B0604020202020204" pitchFamily="34" charset="0"/>
            </a:endParaRPr>
          </a:p>
          <a:p>
            <a:pPr eaLnBrk="1" hangingPunct="1">
              <a:spcBef>
                <a:spcPct val="10000"/>
              </a:spcBef>
              <a:buFont typeface="Wingdings" panose="05000000000000000000" pitchFamily="2" charset="2"/>
              <a:buNone/>
            </a:pPr>
            <a:r>
              <a:rPr lang="en-GB" altLang="zh-CN" sz="2400" smtClean="0">
                <a:latin typeface="Arial" panose="020B0604020202020204" pitchFamily="34" charset="0"/>
              </a:rPr>
              <a:t>[X]</a:t>
            </a:r>
            <a:r>
              <a:rPr lang="zh-CN" altLang="en-GB" sz="2400" baseline="-25000" smtClean="0">
                <a:latin typeface="Arial" panose="020B0604020202020204" pitchFamily="34" charset="0"/>
              </a:rPr>
              <a:t>移</a:t>
            </a:r>
            <a:r>
              <a:rPr lang="zh-CN" altLang="en-GB" sz="2400" smtClean="0">
                <a:latin typeface="Arial" panose="020B0604020202020204" pitchFamily="34" charset="0"/>
              </a:rPr>
              <a:t> </a:t>
            </a:r>
            <a:r>
              <a:rPr lang="en-GB" altLang="zh-CN" sz="2400" smtClean="0">
                <a:latin typeface="Arial" panose="020B0604020202020204" pitchFamily="34" charset="0"/>
              </a:rPr>
              <a:t>= 1,0000000 </a:t>
            </a:r>
            <a:r>
              <a:rPr lang="zh-CN" altLang="en-US" sz="2400" smtClean="0">
                <a:latin typeface="Arial" panose="020B0604020202020204" pitchFamily="34" charset="0"/>
              </a:rPr>
              <a:t>，</a:t>
            </a:r>
            <a:r>
              <a:rPr lang="zh-CN" altLang="en-GB" sz="2400" smtClean="0">
                <a:latin typeface="Arial" panose="020B0604020202020204" pitchFamily="34" charset="0"/>
              </a:rPr>
              <a:t>则</a:t>
            </a:r>
            <a:r>
              <a:rPr lang="en-GB" altLang="zh-CN" sz="2400" smtClean="0">
                <a:latin typeface="Arial" panose="020B0604020202020204" pitchFamily="34" charset="0"/>
              </a:rPr>
              <a:t>X = </a:t>
            </a:r>
            <a:r>
              <a:rPr lang="zh-CN" altLang="en-GB" sz="2400" smtClean="0">
                <a:latin typeface="Arial" panose="020B0604020202020204" pitchFamily="34" charset="0"/>
              </a:rPr>
              <a:t>？ </a:t>
            </a:r>
          </a:p>
          <a:p>
            <a:pPr eaLnBrk="1" hangingPunct="1">
              <a:spcBef>
                <a:spcPct val="10000"/>
              </a:spcBef>
              <a:buFont typeface="Wingdings" panose="05000000000000000000" pitchFamily="2" charset="2"/>
              <a:buNone/>
            </a:pPr>
            <a:r>
              <a:rPr lang="en-GB" altLang="zh-CN" sz="2400" smtClean="0">
                <a:latin typeface="Arial" panose="020B0604020202020204" pitchFamily="34" charset="0"/>
              </a:rPr>
              <a:t>[X]</a:t>
            </a:r>
            <a:r>
              <a:rPr lang="zh-CN" altLang="en-GB" sz="2400" baseline="-25000" smtClean="0">
                <a:latin typeface="Arial" panose="020B0604020202020204" pitchFamily="34" charset="0"/>
              </a:rPr>
              <a:t>原</a:t>
            </a:r>
            <a:r>
              <a:rPr lang="zh-CN" altLang="en-GB" sz="2400" smtClean="0">
                <a:latin typeface="Arial" panose="020B0604020202020204" pitchFamily="34" charset="0"/>
              </a:rPr>
              <a:t> </a:t>
            </a:r>
            <a:r>
              <a:rPr lang="en-GB" altLang="zh-CN" sz="2400" smtClean="0">
                <a:latin typeface="Arial" panose="020B0604020202020204" pitchFamily="34" charset="0"/>
              </a:rPr>
              <a:t>= 1,</a:t>
            </a:r>
            <a:r>
              <a:rPr lang="en-US" altLang="zh-CN" sz="2400" smtClean="0">
                <a:latin typeface="Arial" panose="020B0604020202020204" pitchFamily="34" charset="0"/>
              </a:rPr>
              <a:t>1101 </a:t>
            </a:r>
            <a:r>
              <a:rPr lang="zh-CN" altLang="en-US" sz="2400" smtClean="0">
                <a:latin typeface="Arial" panose="020B0604020202020204" pitchFamily="34" charset="0"/>
              </a:rPr>
              <a:t>，</a:t>
            </a:r>
            <a:r>
              <a:rPr lang="zh-CN" altLang="en-GB" sz="2400" smtClean="0">
                <a:latin typeface="Arial" panose="020B0604020202020204" pitchFamily="34" charset="0"/>
              </a:rPr>
              <a:t>则</a:t>
            </a:r>
            <a:r>
              <a:rPr lang="en-GB" altLang="zh-CN" sz="2400" smtClean="0">
                <a:latin typeface="Arial" panose="020B0604020202020204" pitchFamily="34" charset="0"/>
              </a:rPr>
              <a:t>X = </a:t>
            </a:r>
            <a:r>
              <a:rPr lang="zh-CN" altLang="en-GB" sz="2400" smtClean="0">
                <a:latin typeface="Arial" panose="020B0604020202020204" pitchFamily="34" charset="0"/>
              </a:rPr>
              <a:t>？ </a:t>
            </a:r>
          </a:p>
          <a:p>
            <a:pPr eaLnBrk="1" hangingPunct="1">
              <a:spcBef>
                <a:spcPct val="10000"/>
              </a:spcBef>
              <a:buFont typeface="Wingdings" panose="05000000000000000000" pitchFamily="2" charset="2"/>
              <a:buNone/>
            </a:pPr>
            <a:r>
              <a:rPr lang="en-GB" altLang="zh-CN" sz="2400" smtClean="0">
                <a:latin typeface="Arial" panose="020B0604020202020204" pitchFamily="34" charset="0"/>
              </a:rPr>
              <a:t>[X]</a:t>
            </a:r>
            <a:r>
              <a:rPr lang="zh-CN" altLang="en-GB" sz="2400" baseline="-25000" smtClean="0">
                <a:latin typeface="Arial" panose="020B0604020202020204" pitchFamily="34" charset="0"/>
              </a:rPr>
              <a:t>补</a:t>
            </a:r>
            <a:r>
              <a:rPr lang="zh-CN" altLang="en-GB" sz="2400" smtClean="0">
                <a:latin typeface="Arial" panose="020B0604020202020204" pitchFamily="34" charset="0"/>
              </a:rPr>
              <a:t> </a:t>
            </a:r>
            <a:r>
              <a:rPr lang="en-GB" altLang="zh-CN" sz="2400" smtClean="0">
                <a:latin typeface="Arial" panose="020B0604020202020204" pitchFamily="34" charset="0"/>
              </a:rPr>
              <a:t>= 1,1101 </a:t>
            </a:r>
            <a:r>
              <a:rPr lang="zh-CN" altLang="en-US" sz="2400" smtClean="0">
                <a:latin typeface="Arial" panose="020B0604020202020204" pitchFamily="34" charset="0"/>
              </a:rPr>
              <a:t>，</a:t>
            </a:r>
            <a:r>
              <a:rPr lang="zh-CN" altLang="en-GB" sz="2400" smtClean="0">
                <a:latin typeface="Arial" panose="020B0604020202020204" pitchFamily="34" charset="0"/>
              </a:rPr>
              <a:t>则</a:t>
            </a:r>
            <a:r>
              <a:rPr lang="en-GB" altLang="zh-CN" sz="2400" smtClean="0">
                <a:latin typeface="Arial" panose="020B0604020202020204" pitchFamily="34" charset="0"/>
              </a:rPr>
              <a:t>X = </a:t>
            </a:r>
            <a:r>
              <a:rPr lang="zh-CN" altLang="en-GB" sz="2400" smtClean="0">
                <a:latin typeface="Arial" panose="020B0604020202020204" pitchFamily="34" charset="0"/>
              </a:rPr>
              <a:t>？ </a:t>
            </a:r>
          </a:p>
          <a:p>
            <a:pPr eaLnBrk="1" hangingPunct="1">
              <a:spcBef>
                <a:spcPct val="10000"/>
              </a:spcBef>
              <a:buFont typeface="Wingdings" panose="05000000000000000000" pitchFamily="2" charset="2"/>
              <a:buNone/>
            </a:pPr>
            <a:r>
              <a:rPr lang="en-GB" altLang="zh-CN" sz="2400" smtClean="0">
                <a:latin typeface="Arial" panose="020B0604020202020204" pitchFamily="34" charset="0"/>
              </a:rPr>
              <a:t>[X]</a:t>
            </a:r>
            <a:r>
              <a:rPr lang="zh-CN" altLang="en-GB" sz="2400" baseline="-25000" smtClean="0">
                <a:latin typeface="Arial" panose="020B0604020202020204" pitchFamily="34" charset="0"/>
              </a:rPr>
              <a:t>反</a:t>
            </a:r>
            <a:r>
              <a:rPr lang="zh-CN" altLang="en-GB" sz="2400" smtClean="0">
                <a:latin typeface="Arial" panose="020B0604020202020204" pitchFamily="34" charset="0"/>
              </a:rPr>
              <a:t> </a:t>
            </a:r>
            <a:r>
              <a:rPr lang="en-GB" altLang="zh-CN" sz="2400" smtClean="0">
                <a:latin typeface="Arial" panose="020B0604020202020204" pitchFamily="34" charset="0"/>
              </a:rPr>
              <a:t>= 1,1101 </a:t>
            </a:r>
            <a:r>
              <a:rPr lang="zh-CN" altLang="en-US" sz="2400" smtClean="0">
                <a:latin typeface="Arial" panose="020B0604020202020204" pitchFamily="34" charset="0"/>
              </a:rPr>
              <a:t>，</a:t>
            </a:r>
            <a:r>
              <a:rPr lang="zh-CN" altLang="en-GB" sz="2400" smtClean="0">
                <a:latin typeface="Arial" panose="020B0604020202020204" pitchFamily="34" charset="0"/>
              </a:rPr>
              <a:t>则</a:t>
            </a:r>
            <a:r>
              <a:rPr lang="en-GB" altLang="zh-CN" sz="2400" smtClean="0">
                <a:latin typeface="Arial" panose="020B0604020202020204" pitchFamily="34" charset="0"/>
              </a:rPr>
              <a:t>X = </a:t>
            </a:r>
            <a:r>
              <a:rPr lang="zh-CN" altLang="en-GB" sz="2400" smtClean="0">
                <a:latin typeface="Arial" panose="020B0604020202020204" pitchFamily="34" charset="0"/>
              </a:rPr>
              <a:t>？ </a:t>
            </a:r>
          </a:p>
          <a:p>
            <a:pPr eaLnBrk="1" hangingPunct="1">
              <a:spcBef>
                <a:spcPct val="10000"/>
              </a:spcBef>
              <a:buFont typeface="Wingdings" panose="05000000000000000000" pitchFamily="2" charset="2"/>
              <a:buNone/>
            </a:pPr>
            <a:r>
              <a:rPr lang="en-GB" altLang="zh-CN" sz="2400" smtClean="0">
                <a:latin typeface="Arial" panose="020B0604020202020204" pitchFamily="34" charset="0"/>
              </a:rPr>
              <a:t>[X]</a:t>
            </a:r>
            <a:r>
              <a:rPr lang="zh-CN" altLang="en-GB" sz="2400" baseline="-25000" smtClean="0">
                <a:latin typeface="Arial" panose="020B0604020202020204" pitchFamily="34" charset="0"/>
              </a:rPr>
              <a:t>移</a:t>
            </a:r>
            <a:r>
              <a:rPr lang="zh-CN" altLang="en-GB" sz="2400" smtClean="0">
                <a:latin typeface="Arial" panose="020B0604020202020204" pitchFamily="34" charset="0"/>
              </a:rPr>
              <a:t> </a:t>
            </a:r>
            <a:r>
              <a:rPr lang="en-GB" altLang="zh-CN" sz="2400" smtClean="0">
                <a:latin typeface="Arial" panose="020B0604020202020204" pitchFamily="34" charset="0"/>
              </a:rPr>
              <a:t>= 1,1101 </a:t>
            </a:r>
            <a:r>
              <a:rPr lang="zh-CN" altLang="en-US" sz="2400" smtClean="0">
                <a:latin typeface="Arial" panose="020B0604020202020204" pitchFamily="34" charset="0"/>
              </a:rPr>
              <a:t>，</a:t>
            </a:r>
            <a:r>
              <a:rPr lang="zh-CN" altLang="en-GB" sz="2400" smtClean="0">
                <a:latin typeface="Arial" panose="020B0604020202020204" pitchFamily="34" charset="0"/>
              </a:rPr>
              <a:t>则</a:t>
            </a:r>
            <a:r>
              <a:rPr lang="en-GB" altLang="zh-CN" sz="2400" smtClean="0">
                <a:latin typeface="Arial" panose="020B0604020202020204" pitchFamily="34" charset="0"/>
              </a:rPr>
              <a:t>X = </a:t>
            </a:r>
            <a:r>
              <a:rPr lang="zh-CN" altLang="en-GB" sz="2400" smtClean="0">
                <a:latin typeface="Arial" panose="020B0604020202020204" pitchFamily="34" charset="0"/>
              </a:rPr>
              <a:t>？ </a:t>
            </a:r>
          </a:p>
          <a:p>
            <a:pPr eaLnBrk="1" hangingPunct="1">
              <a:spcBef>
                <a:spcPct val="10000"/>
              </a:spcBef>
              <a:buFont typeface="Wingdings" panose="05000000000000000000" pitchFamily="2" charset="2"/>
              <a:buNone/>
            </a:pPr>
            <a:r>
              <a:rPr lang="en-GB" altLang="zh-CN" sz="2400" smtClean="0">
                <a:latin typeface="Arial" panose="020B0604020202020204" pitchFamily="34" charset="0"/>
              </a:rPr>
              <a:t>[X]</a:t>
            </a:r>
            <a:r>
              <a:rPr lang="zh-CN" altLang="en-GB" sz="2400" baseline="-25000" smtClean="0">
                <a:latin typeface="Arial" panose="020B0604020202020204" pitchFamily="34" charset="0"/>
              </a:rPr>
              <a:t>原</a:t>
            </a:r>
            <a:r>
              <a:rPr lang="zh-CN" altLang="en-GB" sz="2400" smtClean="0">
                <a:latin typeface="Arial" panose="020B0604020202020204" pitchFamily="34" charset="0"/>
              </a:rPr>
              <a:t> </a:t>
            </a:r>
            <a:r>
              <a:rPr lang="en-GB" altLang="zh-CN" sz="2400" smtClean="0">
                <a:latin typeface="Arial" panose="020B0604020202020204" pitchFamily="34" charset="0"/>
              </a:rPr>
              <a:t>= 0,</a:t>
            </a:r>
            <a:r>
              <a:rPr lang="en-US" altLang="zh-CN" sz="2400" smtClean="0">
                <a:latin typeface="Arial" panose="020B0604020202020204" pitchFamily="34" charset="0"/>
              </a:rPr>
              <a:t>1000 </a:t>
            </a:r>
            <a:r>
              <a:rPr lang="zh-CN" altLang="en-US" sz="2400" smtClean="0">
                <a:latin typeface="Arial" panose="020B0604020202020204" pitchFamily="34" charset="0"/>
              </a:rPr>
              <a:t>，</a:t>
            </a:r>
            <a:r>
              <a:rPr lang="zh-CN" altLang="en-GB" sz="2400" smtClean="0">
                <a:latin typeface="Arial" panose="020B0604020202020204" pitchFamily="34" charset="0"/>
              </a:rPr>
              <a:t>则</a:t>
            </a:r>
            <a:r>
              <a:rPr lang="en-GB" altLang="zh-CN" sz="2400" smtClean="0">
                <a:latin typeface="Arial" panose="020B0604020202020204" pitchFamily="34" charset="0"/>
              </a:rPr>
              <a:t>X = </a:t>
            </a:r>
            <a:r>
              <a:rPr lang="zh-CN" altLang="en-GB" sz="2400" smtClean="0">
                <a:latin typeface="Arial" panose="020B0604020202020204" pitchFamily="34" charset="0"/>
              </a:rPr>
              <a:t>？ </a:t>
            </a:r>
          </a:p>
          <a:p>
            <a:pPr eaLnBrk="1" hangingPunct="1">
              <a:spcBef>
                <a:spcPct val="10000"/>
              </a:spcBef>
              <a:buFont typeface="Wingdings" panose="05000000000000000000" pitchFamily="2" charset="2"/>
              <a:buNone/>
            </a:pPr>
            <a:r>
              <a:rPr lang="en-GB" altLang="zh-CN" sz="2400" smtClean="0">
                <a:latin typeface="Arial" panose="020B0604020202020204" pitchFamily="34" charset="0"/>
              </a:rPr>
              <a:t>[X]</a:t>
            </a:r>
            <a:r>
              <a:rPr lang="zh-CN" altLang="en-GB" sz="2400" baseline="-25000" smtClean="0">
                <a:latin typeface="Arial" panose="020B0604020202020204" pitchFamily="34" charset="0"/>
              </a:rPr>
              <a:t>补</a:t>
            </a:r>
            <a:r>
              <a:rPr lang="zh-CN" altLang="en-GB" sz="2400" smtClean="0">
                <a:latin typeface="Arial" panose="020B0604020202020204" pitchFamily="34" charset="0"/>
              </a:rPr>
              <a:t> </a:t>
            </a:r>
            <a:r>
              <a:rPr lang="en-GB" altLang="zh-CN" sz="2400" smtClean="0">
                <a:latin typeface="Arial" panose="020B0604020202020204" pitchFamily="34" charset="0"/>
              </a:rPr>
              <a:t>= 1,1000 </a:t>
            </a:r>
            <a:r>
              <a:rPr lang="zh-CN" altLang="en-US" sz="2400" smtClean="0">
                <a:latin typeface="Arial" panose="020B0604020202020204" pitchFamily="34" charset="0"/>
              </a:rPr>
              <a:t>，</a:t>
            </a:r>
            <a:r>
              <a:rPr lang="zh-CN" altLang="en-GB" sz="2400" smtClean="0">
                <a:latin typeface="Arial" panose="020B0604020202020204" pitchFamily="34" charset="0"/>
              </a:rPr>
              <a:t>则</a:t>
            </a:r>
            <a:r>
              <a:rPr lang="en-GB" altLang="zh-CN" sz="2400" smtClean="0">
                <a:latin typeface="Arial" panose="020B0604020202020204" pitchFamily="34" charset="0"/>
              </a:rPr>
              <a:t>X = </a:t>
            </a:r>
            <a:r>
              <a:rPr lang="zh-CN" altLang="en-GB" sz="2400" smtClean="0">
                <a:latin typeface="Arial" panose="020B0604020202020204" pitchFamily="34" charset="0"/>
              </a:rPr>
              <a:t>？ </a:t>
            </a:r>
          </a:p>
          <a:p>
            <a:pPr eaLnBrk="1" hangingPunct="1">
              <a:spcBef>
                <a:spcPct val="10000"/>
              </a:spcBef>
              <a:buFont typeface="Wingdings" panose="05000000000000000000" pitchFamily="2" charset="2"/>
              <a:buNone/>
            </a:pPr>
            <a:r>
              <a:rPr lang="en-GB" altLang="zh-CN" sz="2400" smtClean="0">
                <a:latin typeface="Arial" panose="020B0604020202020204" pitchFamily="34" charset="0"/>
              </a:rPr>
              <a:t>[X]</a:t>
            </a:r>
            <a:r>
              <a:rPr lang="zh-CN" altLang="en-GB" sz="2400" baseline="-25000" smtClean="0">
                <a:latin typeface="Arial" panose="020B0604020202020204" pitchFamily="34" charset="0"/>
              </a:rPr>
              <a:t>反</a:t>
            </a:r>
            <a:r>
              <a:rPr lang="zh-CN" altLang="en-GB" sz="2400" smtClean="0">
                <a:latin typeface="Arial" panose="020B0604020202020204" pitchFamily="34" charset="0"/>
              </a:rPr>
              <a:t> </a:t>
            </a:r>
            <a:r>
              <a:rPr lang="en-GB" altLang="zh-CN" sz="2400" smtClean="0">
                <a:latin typeface="Arial" panose="020B0604020202020204" pitchFamily="34" charset="0"/>
              </a:rPr>
              <a:t>= 0,1000 </a:t>
            </a:r>
            <a:r>
              <a:rPr lang="zh-CN" altLang="en-US" sz="2400" smtClean="0">
                <a:latin typeface="Arial" panose="020B0604020202020204" pitchFamily="34" charset="0"/>
              </a:rPr>
              <a:t>，</a:t>
            </a:r>
            <a:r>
              <a:rPr lang="zh-CN" altLang="en-GB" sz="2400" smtClean="0">
                <a:latin typeface="Arial" panose="020B0604020202020204" pitchFamily="34" charset="0"/>
              </a:rPr>
              <a:t>则</a:t>
            </a:r>
            <a:r>
              <a:rPr lang="en-GB" altLang="zh-CN" sz="2400" smtClean="0">
                <a:latin typeface="Arial" panose="020B0604020202020204" pitchFamily="34" charset="0"/>
              </a:rPr>
              <a:t>X = </a:t>
            </a:r>
            <a:r>
              <a:rPr lang="zh-CN" altLang="en-GB" sz="2400" smtClean="0">
                <a:latin typeface="Arial" panose="020B0604020202020204" pitchFamily="34" charset="0"/>
              </a:rPr>
              <a:t>？ </a:t>
            </a:r>
          </a:p>
          <a:p>
            <a:pPr eaLnBrk="1" hangingPunct="1">
              <a:spcBef>
                <a:spcPct val="10000"/>
              </a:spcBef>
              <a:buFont typeface="Wingdings" panose="05000000000000000000" pitchFamily="2" charset="2"/>
              <a:buNone/>
            </a:pPr>
            <a:r>
              <a:rPr lang="en-GB" altLang="zh-CN" sz="2400" smtClean="0">
                <a:latin typeface="Arial" panose="020B0604020202020204" pitchFamily="34" charset="0"/>
              </a:rPr>
              <a:t>[X]</a:t>
            </a:r>
            <a:r>
              <a:rPr lang="zh-CN" altLang="en-GB" sz="2400" baseline="-25000" smtClean="0">
                <a:latin typeface="Arial" panose="020B0604020202020204" pitchFamily="34" charset="0"/>
              </a:rPr>
              <a:t>移</a:t>
            </a:r>
            <a:r>
              <a:rPr lang="zh-CN" altLang="en-GB" sz="2400" smtClean="0">
                <a:latin typeface="Arial" panose="020B0604020202020204" pitchFamily="34" charset="0"/>
              </a:rPr>
              <a:t> </a:t>
            </a:r>
            <a:r>
              <a:rPr lang="en-GB" altLang="zh-CN" sz="2400" smtClean="0">
                <a:latin typeface="Arial" panose="020B0604020202020204" pitchFamily="34" charset="0"/>
              </a:rPr>
              <a:t>=0,1000 </a:t>
            </a:r>
            <a:r>
              <a:rPr lang="zh-CN" altLang="en-US" sz="2400" smtClean="0">
                <a:latin typeface="Arial" panose="020B0604020202020204" pitchFamily="34" charset="0"/>
              </a:rPr>
              <a:t>，</a:t>
            </a:r>
            <a:r>
              <a:rPr lang="zh-CN" altLang="en-GB" sz="2400" smtClean="0">
                <a:latin typeface="Arial" panose="020B0604020202020204" pitchFamily="34" charset="0"/>
              </a:rPr>
              <a:t>则</a:t>
            </a:r>
            <a:r>
              <a:rPr lang="en-GB" altLang="zh-CN" sz="2400" smtClean="0">
                <a:latin typeface="Arial" panose="020B0604020202020204" pitchFamily="34" charset="0"/>
              </a:rPr>
              <a:t>X = </a:t>
            </a:r>
            <a:r>
              <a:rPr lang="zh-CN" altLang="en-GB" sz="2400" smtClean="0">
                <a:latin typeface="Arial" panose="020B0604020202020204" pitchFamily="34" charset="0"/>
              </a:rPr>
              <a:t>？ </a:t>
            </a:r>
            <a:endParaRPr lang="zh-CN" altLang="en-US" sz="2400" smtClean="0">
              <a:latin typeface="Arial" panose="020B0604020202020204" pitchFamily="34" charset="0"/>
            </a:endParaRPr>
          </a:p>
        </p:txBody>
      </p:sp>
      <p:sp>
        <p:nvSpPr>
          <p:cNvPr id="214019" name="Rectangle 3"/>
          <p:cNvSpPr>
            <a:spLocks noChangeArrowheads="1"/>
          </p:cNvSpPr>
          <p:nvPr/>
        </p:nvSpPr>
        <p:spPr bwMode="auto">
          <a:xfrm>
            <a:off x="5867400" y="1196975"/>
            <a:ext cx="2520950" cy="4968875"/>
          </a:xfrm>
          <a:prstGeom prst="rect">
            <a:avLst/>
          </a:prstGeom>
          <a:solidFill>
            <a:srgbClr val="FFCCFF"/>
          </a:solidFill>
          <a:ln w="28575">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spcBef>
                <a:spcPct val="10000"/>
              </a:spcBef>
              <a:buFont typeface="Wingdings" panose="05000000000000000000" pitchFamily="2" charset="2"/>
              <a:buNone/>
            </a:pPr>
            <a:r>
              <a:rPr lang="en-GB" altLang="zh-CN" sz="2400">
                <a:solidFill>
                  <a:srgbClr val="000000"/>
                </a:solidFill>
                <a:latin typeface="Arial" panose="020B0604020202020204" pitchFamily="34" charset="0"/>
              </a:rPr>
              <a:t>X = - 0 </a:t>
            </a:r>
            <a:endParaRPr lang="zh-CN" altLang="en-GB" sz="2400">
              <a:solidFill>
                <a:srgbClr val="000000"/>
              </a:solidFill>
              <a:latin typeface="Arial" panose="020B0604020202020204" pitchFamily="34" charset="0"/>
            </a:endParaRPr>
          </a:p>
          <a:p>
            <a:pPr eaLnBrk="1" hangingPunct="1">
              <a:spcBef>
                <a:spcPct val="10000"/>
              </a:spcBef>
              <a:buFont typeface="Wingdings" panose="05000000000000000000" pitchFamily="2" charset="2"/>
              <a:buNone/>
            </a:pPr>
            <a:r>
              <a:rPr lang="en-GB" altLang="zh-CN" sz="2400">
                <a:solidFill>
                  <a:srgbClr val="000000"/>
                </a:solidFill>
                <a:latin typeface="Arial" panose="020B0604020202020204" pitchFamily="34" charset="0"/>
              </a:rPr>
              <a:t>X =</a:t>
            </a:r>
            <a:r>
              <a:rPr lang="zh-CN" altLang="en-GB" sz="2400">
                <a:solidFill>
                  <a:srgbClr val="000000"/>
                </a:solidFill>
                <a:latin typeface="Arial" panose="020B0604020202020204" pitchFamily="34" charset="0"/>
              </a:rPr>
              <a:t>（</a:t>
            </a:r>
            <a:r>
              <a:rPr lang="en-GB" altLang="zh-CN" sz="2400">
                <a:solidFill>
                  <a:srgbClr val="000000"/>
                </a:solidFill>
                <a:latin typeface="Arial" panose="020B0604020202020204" pitchFamily="34" charset="0"/>
              </a:rPr>
              <a:t>- 128</a:t>
            </a:r>
            <a:r>
              <a:rPr lang="zh-CN" altLang="en-GB" sz="2400">
                <a:solidFill>
                  <a:srgbClr val="000000"/>
                </a:solidFill>
                <a:latin typeface="Arial" panose="020B0604020202020204" pitchFamily="34" charset="0"/>
              </a:rPr>
              <a:t>）</a:t>
            </a:r>
            <a:r>
              <a:rPr lang="en-GB" altLang="zh-CN" sz="2400" baseline="-25000">
                <a:solidFill>
                  <a:srgbClr val="000000"/>
                </a:solidFill>
                <a:latin typeface="Arial" panose="020B0604020202020204" pitchFamily="34" charset="0"/>
              </a:rPr>
              <a:t>10</a:t>
            </a:r>
          </a:p>
          <a:p>
            <a:pPr eaLnBrk="1" hangingPunct="1">
              <a:spcBef>
                <a:spcPct val="10000"/>
              </a:spcBef>
              <a:buFont typeface="Wingdings" panose="05000000000000000000" pitchFamily="2" charset="2"/>
              <a:buNone/>
            </a:pPr>
            <a:r>
              <a:rPr lang="en-GB" altLang="zh-CN" sz="2400">
                <a:solidFill>
                  <a:srgbClr val="000000"/>
                </a:solidFill>
                <a:latin typeface="Arial" panose="020B0604020202020204" pitchFamily="34" charset="0"/>
              </a:rPr>
              <a:t>X = </a:t>
            </a:r>
            <a:r>
              <a:rPr lang="zh-CN" altLang="en-GB" sz="2400">
                <a:solidFill>
                  <a:srgbClr val="000000"/>
                </a:solidFill>
                <a:latin typeface="Arial" panose="020B0604020202020204" pitchFamily="34" charset="0"/>
              </a:rPr>
              <a:t>（</a:t>
            </a:r>
            <a:r>
              <a:rPr lang="en-GB" altLang="zh-CN" sz="2400">
                <a:solidFill>
                  <a:srgbClr val="000000"/>
                </a:solidFill>
                <a:latin typeface="Arial" panose="020B0604020202020204" pitchFamily="34" charset="0"/>
              </a:rPr>
              <a:t>-127</a:t>
            </a:r>
            <a:r>
              <a:rPr lang="zh-CN" altLang="en-GB" sz="2400">
                <a:solidFill>
                  <a:srgbClr val="000000"/>
                </a:solidFill>
                <a:latin typeface="Arial" panose="020B0604020202020204" pitchFamily="34" charset="0"/>
              </a:rPr>
              <a:t>）</a:t>
            </a:r>
            <a:r>
              <a:rPr lang="en-GB" altLang="zh-CN" sz="2400" baseline="-25000">
                <a:solidFill>
                  <a:srgbClr val="000000"/>
                </a:solidFill>
                <a:latin typeface="Arial" panose="020B0604020202020204" pitchFamily="34" charset="0"/>
              </a:rPr>
              <a:t>10</a:t>
            </a:r>
            <a:r>
              <a:rPr lang="en-GB" altLang="zh-CN" sz="2400">
                <a:solidFill>
                  <a:srgbClr val="000000"/>
                </a:solidFill>
                <a:latin typeface="Arial" panose="020B0604020202020204" pitchFamily="34" charset="0"/>
              </a:rPr>
              <a:t> </a:t>
            </a:r>
            <a:endParaRPr lang="zh-CN" altLang="en-GB" sz="2400">
              <a:solidFill>
                <a:srgbClr val="000000"/>
              </a:solidFill>
              <a:latin typeface="Arial" panose="020B0604020202020204" pitchFamily="34" charset="0"/>
            </a:endParaRPr>
          </a:p>
          <a:p>
            <a:pPr eaLnBrk="1" hangingPunct="1">
              <a:spcBef>
                <a:spcPct val="10000"/>
              </a:spcBef>
              <a:buFont typeface="Wingdings" panose="05000000000000000000" pitchFamily="2" charset="2"/>
              <a:buNone/>
            </a:pPr>
            <a:r>
              <a:rPr lang="en-GB" altLang="zh-CN" sz="2400">
                <a:solidFill>
                  <a:srgbClr val="000000"/>
                </a:solidFill>
                <a:latin typeface="Arial" panose="020B0604020202020204" pitchFamily="34" charset="0"/>
              </a:rPr>
              <a:t>X = 0 </a:t>
            </a:r>
            <a:endParaRPr lang="zh-CN" altLang="en-GB" sz="2400">
              <a:solidFill>
                <a:srgbClr val="000000"/>
              </a:solidFill>
              <a:latin typeface="Arial" panose="020B0604020202020204" pitchFamily="34" charset="0"/>
            </a:endParaRPr>
          </a:p>
          <a:p>
            <a:pPr eaLnBrk="1" hangingPunct="1">
              <a:spcBef>
                <a:spcPct val="10000"/>
              </a:spcBef>
              <a:buFont typeface="Wingdings" panose="05000000000000000000" pitchFamily="2" charset="2"/>
              <a:buNone/>
            </a:pPr>
            <a:r>
              <a:rPr lang="en-GB" altLang="zh-CN" sz="2400">
                <a:solidFill>
                  <a:srgbClr val="000000"/>
                </a:solidFill>
                <a:latin typeface="Arial" panose="020B0604020202020204" pitchFamily="34" charset="0"/>
              </a:rPr>
              <a:t>X = - 1101B </a:t>
            </a:r>
            <a:endParaRPr lang="zh-CN" altLang="en-GB" sz="2400">
              <a:solidFill>
                <a:srgbClr val="000000"/>
              </a:solidFill>
              <a:latin typeface="Arial" panose="020B0604020202020204" pitchFamily="34" charset="0"/>
            </a:endParaRPr>
          </a:p>
          <a:p>
            <a:pPr eaLnBrk="1" hangingPunct="1">
              <a:spcBef>
                <a:spcPct val="10000"/>
              </a:spcBef>
              <a:buFont typeface="Wingdings" panose="05000000000000000000" pitchFamily="2" charset="2"/>
              <a:buNone/>
            </a:pPr>
            <a:r>
              <a:rPr lang="en-GB" altLang="zh-CN" sz="2400">
                <a:solidFill>
                  <a:srgbClr val="000000"/>
                </a:solidFill>
                <a:latin typeface="Arial" panose="020B0604020202020204" pitchFamily="34" charset="0"/>
              </a:rPr>
              <a:t>X = - 0011B </a:t>
            </a:r>
            <a:endParaRPr lang="zh-CN" altLang="en-GB" sz="2400">
              <a:solidFill>
                <a:srgbClr val="000000"/>
              </a:solidFill>
              <a:latin typeface="Arial" panose="020B0604020202020204" pitchFamily="34" charset="0"/>
            </a:endParaRPr>
          </a:p>
          <a:p>
            <a:pPr eaLnBrk="1" hangingPunct="1">
              <a:spcBef>
                <a:spcPct val="10000"/>
              </a:spcBef>
              <a:buFont typeface="Wingdings" panose="05000000000000000000" pitchFamily="2" charset="2"/>
              <a:buNone/>
            </a:pPr>
            <a:r>
              <a:rPr lang="en-GB" altLang="zh-CN" sz="2400">
                <a:solidFill>
                  <a:srgbClr val="000000"/>
                </a:solidFill>
                <a:latin typeface="Arial" panose="020B0604020202020204" pitchFamily="34" charset="0"/>
              </a:rPr>
              <a:t>X = - 0010 B</a:t>
            </a:r>
            <a:endParaRPr lang="zh-CN" altLang="en-GB" sz="2400">
              <a:solidFill>
                <a:srgbClr val="000000"/>
              </a:solidFill>
              <a:latin typeface="Arial" panose="020B0604020202020204" pitchFamily="34" charset="0"/>
            </a:endParaRPr>
          </a:p>
          <a:p>
            <a:pPr eaLnBrk="1" hangingPunct="1">
              <a:spcBef>
                <a:spcPct val="10000"/>
              </a:spcBef>
              <a:buFont typeface="Wingdings" panose="05000000000000000000" pitchFamily="2" charset="2"/>
              <a:buNone/>
            </a:pPr>
            <a:r>
              <a:rPr lang="en-GB" altLang="zh-CN" sz="2400">
                <a:solidFill>
                  <a:srgbClr val="000000"/>
                </a:solidFill>
                <a:latin typeface="Arial" panose="020B0604020202020204" pitchFamily="34" charset="0"/>
              </a:rPr>
              <a:t>X = +1101B</a:t>
            </a:r>
            <a:endParaRPr lang="zh-CN" altLang="en-GB" sz="2400">
              <a:solidFill>
                <a:srgbClr val="000000"/>
              </a:solidFill>
              <a:latin typeface="Arial" panose="020B0604020202020204" pitchFamily="34" charset="0"/>
            </a:endParaRPr>
          </a:p>
          <a:p>
            <a:pPr eaLnBrk="1" hangingPunct="1">
              <a:spcBef>
                <a:spcPct val="10000"/>
              </a:spcBef>
              <a:buFont typeface="Wingdings" panose="05000000000000000000" pitchFamily="2" charset="2"/>
              <a:buNone/>
            </a:pPr>
            <a:r>
              <a:rPr lang="en-GB" altLang="zh-CN" sz="2400">
                <a:solidFill>
                  <a:srgbClr val="000000"/>
                </a:solidFill>
                <a:latin typeface="Arial" panose="020B0604020202020204" pitchFamily="34" charset="0"/>
              </a:rPr>
              <a:t>X = +1000 B</a:t>
            </a:r>
            <a:endParaRPr lang="zh-CN" altLang="en-GB" sz="2400">
              <a:solidFill>
                <a:srgbClr val="000000"/>
              </a:solidFill>
              <a:latin typeface="Arial" panose="020B0604020202020204" pitchFamily="34" charset="0"/>
            </a:endParaRPr>
          </a:p>
          <a:p>
            <a:pPr eaLnBrk="1" hangingPunct="1">
              <a:spcBef>
                <a:spcPct val="10000"/>
              </a:spcBef>
              <a:buFont typeface="Wingdings" panose="05000000000000000000" pitchFamily="2" charset="2"/>
              <a:buNone/>
            </a:pPr>
            <a:r>
              <a:rPr lang="en-GB" altLang="zh-CN" sz="2400">
                <a:solidFill>
                  <a:srgbClr val="000000"/>
                </a:solidFill>
                <a:latin typeface="Arial" panose="020B0604020202020204" pitchFamily="34" charset="0"/>
              </a:rPr>
              <a:t>X = - 1000 B</a:t>
            </a:r>
            <a:endParaRPr lang="zh-CN" altLang="en-GB" sz="2400">
              <a:solidFill>
                <a:srgbClr val="000000"/>
              </a:solidFill>
              <a:latin typeface="Arial" panose="020B0604020202020204" pitchFamily="34" charset="0"/>
            </a:endParaRPr>
          </a:p>
          <a:p>
            <a:pPr eaLnBrk="1" hangingPunct="1">
              <a:spcBef>
                <a:spcPct val="10000"/>
              </a:spcBef>
              <a:buFont typeface="Wingdings" panose="05000000000000000000" pitchFamily="2" charset="2"/>
              <a:buNone/>
            </a:pPr>
            <a:r>
              <a:rPr lang="en-GB" altLang="zh-CN" sz="2400">
                <a:solidFill>
                  <a:srgbClr val="000000"/>
                </a:solidFill>
                <a:latin typeface="Arial" panose="020B0604020202020204" pitchFamily="34" charset="0"/>
              </a:rPr>
              <a:t>X = +1000B</a:t>
            </a:r>
            <a:endParaRPr lang="zh-CN" altLang="en-GB" sz="2400">
              <a:solidFill>
                <a:srgbClr val="000000"/>
              </a:solidFill>
              <a:latin typeface="Arial" panose="020B0604020202020204" pitchFamily="34" charset="0"/>
            </a:endParaRPr>
          </a:p>
          <a:p>
            <a:pPr eaLnBrk="1" hangingPunct="1">
              <a:spcBef>
                <a:spcPct val="10000"/>
              </a:spcBef>
              <a:buFont typeface="Wingdings" panose="05000000000000000000" pitchFamily="2" charset="2"/>
              <a:buNone/>
            </a:pPr>
            <a:r>
              <a:rPr lang="en-GB" altLang="zh-CN" sz="2400">
                <a:solidFill>
                  <a:srgbClr val="000000"/>
                </a:solidFill>
                <a:latin typeface="Arial" panose="020B0604020202020204" pitchFamily="34" charset="0"/>
              </a:rPr>
              <a:t>X = -1000 B</a:t>
            </a:r>
            <a:endParaRPr lang="en-US" altLang="zh-CN" sz="2400">
              <a:solidFill>
                <a:srgbClr val="000000"/>
              </a:solidFill>
              <a:latin typeface="Arial" panose="020B0604020202020204" pitchFamily="34" charset="0"/>
            </a:endParaRPr>
          </a:p>
        </p:txBody>
      </p:sp>
      <p:sp>
        <p:nvSpPr>
          <p:cNvPr id="214020" name="AutoShape 4"/>
          <p:cNvSpPr>
            <a:spLocks noChangeArrowheads="1"/>
          </p:cNvSpPr>
          <p:nvPr/>
        </p:nvSpPr>
        <p:spPr bwMode="auto">
          <a:xfrm>
            <a:off x="6659563" y="692150"/>
            <a:ext cx="2016125" cy="358775"/>
          </a:xfrm>
          <a:prstGeom prst="wedgeRoundRectCallout">
            <a:avLst>
              <a:gd name="adj1" fmla="val -23620"/>
              <a:gd name="adj2" fmla="val 224778"/>
              <a:gd name="adj3" fmla="val 1666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36000" bIns="10800"/>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lang="en-GB" altLang="zh-CN" sz="2000">
                <a:solidFill>
                  <a:srgbClr val="CC0000"/>
                </a:solidFill>
                <a:latin typeface="Arial" panose="020B0604020202020204" pitchFamily="34" charset="0"/>
                <a:ea typeface="宋体" panose="02010600030101010101" pitchFamily="2" charset="-122"/>
              </a:rPr>
              <a:t>-(1111111 + 1)</a:t>
            </a:r>
            <a:r>
              <a:rPr lang="en-GB" altLang="zh-CN" sz="2000" baseline="-25000">
                <a:solidFill>
                  <a:srgbClr val="CC0000"/>
                </a:solidFill>
                <a:latin typeface="Arial" panose="020B0604020202020204" pitchFamily="34" charset="0"/>
                <a:ea typeface="宋体" panose="02010600030101010101" pitchFamily="2" charset="-122"/>
              </a:rPr>
              <a:t>2</a:t>
            </a:r>
            <a:endParaRPr lang="en-US" altLang="zh-CN" sz="2000" baseline="-25000">
              <a:solidFill>
                <a:srgbClr val="CC0000"/>
              </a:solidFill>
              <a:latin typeface="Arial" panose="020B0604020202020204" pitchFamily="34" charset="0"/>
              <a:ea typeface="宋体" panose="02010600030101010101" pitchFamily="2" charset="-122"/>
            </a:endParaRPr>
          </a:p>
        </p:txBody>
      </p:sp>
      <p:sp>
        <p:nvSpPr>
          <p:cNvPr id="214021" name="AutoShape 5"/>
          <p:cNvSpPr>
            <a:spLocks noChangeArrowheads="1"/>
          </p:cNvSpPr>
          <p:nvPr/>
        </p:nvSpPr>
        <p:spPr bwMode="auto">
          <a:xfrm>
            <a:off x="7235825" y="2492375"/>
            <a:ext cx="1584325" cy="360363"/>
          </a:xfrm>
          <a:prstGeom prst="wedgeRoundRectCallout">
            <a:avLst>
              <a:gd name="adj1" fmla="val -53407"/>
              <a:gd name="adj2" fmla="val -99338"/>
              <a:gd name="adj3" fmla="val 1666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36000" bIns="10800"/>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lang="en-GB" altLang="zh-CN" sz="2000">
                <a:solidFill>
                  <a:srgbClr val="CC0000"/>
                </a:solidFill>
                <a:latin typeface="Arial" panose="020B0604020202020204" pitchFamily="34" charset="0"/>
                <a:ea typeface="宋体" panose="02010600030101010101" pitchFamily="2" charset="-122"/>
              </a:rPr>
              <a:t>-(1111111)</a:t>
            </a:r>
            <a:r>
              <a:rPr lang="en-GB" altLang="zh-CN" sz="2000" baseline="-25000">
                <a:solidFill>
                  <a:srgbClr val="CC0000"/>
                </a:solidFill>
                <a:latin typeface="Arial" panose="020B0604020202020204" pitchFamily="34" charset="0"/>
                <a:ea typeface="宋体" panose="02010600030101010101" pitchFamily="2" charset="-122"/>
              </a:rPr>
              <a:t>2</a:t>
            </a:r>
            <a:endParaRPr lang="en-US" altLang="zh-CN" sz="2000" baseline="-25000">
              <a:solidFill>
                <a:srgbClr val="CC0000"/>
              </a:solidFill>
              <a:latin typeface="Arial" panose="020B0604020202020204" pitchFamily="34" charset="0"/>
              <a:ea typeface="宋体" panose="02010600030101010101" pitchFamily="2" charset="-122"/>
            </a:endParaRPr>
          </a:p>
        </p:txBody>
      </p:sp>
      <p:sp>
        <p:nvSpPr>
          <p:cNvPr id="214022" name="AutoShape 6"/>
          <p:cNvSpPr>
            <a:spLocks noChangeArrowheads="1"/>
          </p:cNvSpPr>
          <p:nvPr/>
        </p:nvSpPr>
        <p:spPr bwMode="auto">
          <a:xfrm>
            <a:off x="5003800" y="3068638"/>
            <a:ext cx="719138" cy="360362"/>
          </a:xfrm>
          <a:prstGeom prst="rightArrow">
            <a:avLst>
              <a:gd name="adj1" fmla="val 50000"/>
              <a:gd name="adj2" fmla="val 49890"/>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pic>
        <p:nvPicPr>
          <p:cNvPr id="214023" name="Picture 7"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932363" y="6308725"/>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9" name="Rectangle 8"/>
          <p:cNvSpPr>
            <a:spLocks noGrp="1" noChangeArrowheads="1"/>
          </p:cNvSpPr>
          <p:nvPr>
            <p:ph type="title"/>
          </p:nvPr>
        </p:nvSpPr>
        <p:spPr/>
        <p:txBody>
          <a:bodyPr/>
          <a:lstStyle/>
          <a:p>
            <a:pPr eaLnBrk="1" hangingPunct="1"/>
            <a:r>
              <a:rPr lang="zh-CN" altLang="en-US" smtClean="0"/>
              <a:t>课堂练习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14022"/>
                                        </p:tgtEl>
                                        <p:attrNameLst>
                                          <p:attrName>style.visibility</p:attrName>
                                        </p:attrNameLst>
                                      </p:cBhvr>
                                      <p:to>
                                        <p:strVal val="visible"/>
                                      </p:to>
                                    </p:set>
                                    <p:anim to="" calcmode="lin" valueType="num">
                                      <p:cBhvr>
                                        <p:cTn id="7" dur="1" fill="hold"/>
                                        <p:tgtEl>
                                          <p:spTgt spid="214022"/>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14019"/>
                                        </p:tgtEl>
                                        <p:attrNameLst>
                                          <p:attrName>style.visibility</p:attrName>
                                        </p:attrNameLst>
                                      </p:cBhvr>
                                      <p:to>
                                        <p:strVal val="visible"/>
                                      </p:to>
                                    </p:set>
                                    <p:anim to="" calcmode="lin" valueType="num">
                                      <p:cBhvr>
                                        <p:cTn id="12" dur="1" fill="hold"/>
                                        <p:tgtEl>
                                          <p:spTgt spid="214019"/>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214020"/>
                                        </p:tgtEl>
                                        <p:attrNameLst>
                                          <p:attrName>style.visibility</p:attrName>
                                        </p:attrNameLst>
                                      </p:cBhvr>
                                      <p:to>
                                        <p:strVal val="visible"/>
                                      </p:to>
                                    </p:set>
                                    <p:anim to="" calcmode="lin" valueType="num">
                                      <p:cBhvr>
                                        <p:cTn id="17" dur="1" fill="hold"/>
                                        <p:tgtEl>
                                          <p:spTgt spid="214020"/>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214021"/>
                                        </p:tgtEl>
                                        <p:attrNameLst>
                                          <p:attrName>style.visibility</p:attrName>
                                        </p:attrNameLst>
                                      </p:cBhvr>
                                      <p:to>
                                        <p:strVal val="visible"/>
                                      </p:to>
                                    </p:set>
                                    <p:anim to="" calcmode="lin" valueType="num">
                                      <p:cBhvr>
                                        <p:cTn id="22" dur="1" fill="hold"/>
                                        <p:tgtEl>
                                          <p:spTgt spid="214021"/>
                                        </p:tgtEl>
                                        <p:attrNameLst>
                                          <p:attrName/>
                                        </p:attrNameLst>
                                      </p:cBhvr>
                                    </p:anim>
                                  </p:childTnLst>
                                </p:cTn>
                              </p:par>
                            </p:childTnLst>
                          </p:cTn>
                        </p:par>
                        <p:par>
                          <p:cTn id="23" fill="hold" nodeType="afterGroup">
                            <p:stCondLst>
                              <p:cond delay="0"/>
                            </p:stCondLst>
                            <p:childTnLst>
                              <p:par>
                                <p:cTn id="24" presetID="2" presetClass="entr" presetSubtype="4" fill="hold" nodeType="afterEffect">
                                  <p:stCondLst>
                                    <p:cond delay="0"/>
                                  </p:stCondLst>
                                  <p:childTnLst>
                                    <p:set>
                                      <p:cBhvr>
                                        <p:cTn id="25" dur="1" fill="hold">
                                          <p:stCondLst>
                                            <p:cond delay="0"/>
                                          </p:stCondLst>
                                        </p:cTn>
                                        <p:tgtEl>
                                          <p:spTgt spid="214023"/>
                                        </p:tgtEl>
                                        <p:attrNameLst>
                                          <p:attrName>style.visibility</p:attrName>
                                        </p:attrNameLst>
                                      </p:cBhvr>
                                      <p:to>
                                        <p:strVal val="visible"/>
                                      </p:to>
                                    </p:set>
                                    <p:anim calcmode="lin" valueType="num">
                                      <p:cBhvr additive="base">
                                        <p:cTn id="26" dur="500" fill="hold"/>
                                        <p:tgtEl>
                                          <p:spTgt spid="214023"/>
                                        </p:tgtEl>
                                        <p:attrNameLst>
                                          <p:attrName>ppt_x</p:attrName>
                                        </p:attrNameLst>
                                      </p:cBhvr>
                                      <p:tavLst>
                                        <p:tav tm="0">
                                          <p:val>
                                            <p:strVal val="#ppt_x"/>
                                          </p:val>
                                        </p:tav>
                                        <p:tav tm="100000">
                                          <p:val>
                                            <p:strVal val="#ppt_x"/>
                                          </p:val>
                                        </p:tav>
                                      </p:tavLst>
                                    </p:anim>
                                    <p:anim calcmode="lin" valueType="num">
                                      <p:cBhvr additive="base">
                                        <p:cTn id="27" dur="500" fill="hold"/>
                                        <p:tgtEl>
                                          <p:spTgt spid="2140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animBg="1"/>
      <p:bldP spid="214020" grpId="0" animBg="1"/>
      <p:bldP spid="214021" grpId="0" animBg="1"/>
      <p:bldP spid="21402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96F7D4AE-22D2-4354-9D17-56AD836CD75F}"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68</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67587" name="Rectangle 2"/>
          <p:cNvSpPr>
            <a:spLocks noGrp="1" noChangeArrowheads="1"/>
          </p:cNvSpPr>
          <p:nvPr>
            <p:ph type="title"/>
          </p:nvPr>
        </p:nvSpPr>
        <p:spPr/>
        <p:txBody>
          <a:bodyPr/>
          <a:lstStyle/>
          <a:p>
            <a:pPr eaLnBrk="1" hangingPunct="1"/>
            <a:r>
              <a:rPr lang="en-US" altLang="zh-CN" smtClean="0"/>
              <a:t>3.4 </a:t>
            </a:r>
            <a:r>
              <a:rPr lang="zh-CN" altLang="en-US" smtClean="0"/>
              <a:t>浮点机器数的表示方法</a:t>
            </a:r>
          </a:p>
        </p:txBody>
      </p:sp>
      <p:pic>
        <p:nvPicPr>
          <p:cNvPr id="121860" name="Picture 4"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729163" y="6092825"/>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2" name="AutoShape 6"/>
          <p:cNvSpPr>
            <a:spLocks noChangeArrowheads="1"/>
          </p:cNvSpPr>
          <p:nvPr/>
        </p:nvSpPr>
        <p:spPr bwMode="gray">
          <a:xfrm>
            <a:off x="2000250" y="1473200"/>
            <a:ext cx="4343400" cy="457200"/>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latin typeface="Arial" charset="0"/>
              <a:ea typeface="黑体" pitchFamily="2" charset="-122"/>
            </a:endParaRPr>
          </a:p>
        </p:txBody>
      </p:sp>
      <p:sp>
        <p:nvSpPr>
          <p:cNvPr id="67590" name="Text Box 8"/>
          <p:cNvSpPr txBox="1">
            <a:spLocks noChangeArrowheads="1"/>
          </p:cNvSpPr>
          <p:nvPr/>
        </p:nvSpPr>
        <p:spPr bwMode="gray">
          <a:xfrm>
            <a:off x="2228850" y="1528763"/>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400"/>
              <a:t>  </a:t>
            </a:r>
            <a:r>
              <a:rPr lang="zh-CN" altLang="en-US" sz="2400">
                <a:hlinkClick r:id="rId4" action="ppaction://hlinksldjump"/>
              </a:rPr>
              <a:t>浮点机器数的格式</a:t>
            </a:r>
            <a:endParaRPr lang="zh-CN" altLang="en-US" sz="2400"/>
          </a:p>
        </p:txBody>
      </p:sp>
      <p:sp>
        <p:nvSpPr>
          <p:cNvPr id="121867" name="AutoShape 11"/>
          <p:cNvSpPr>
            <a:spLocks noChangeArrowheads="1"/>
          </p:cNvSpPr>
          <p:nvPr/>
        </p:nvSpPr>
        <p:spPr bwMode="gray">
          <a:xfrm>
            <a:off x="2000250" y="2311400"/>
            <a:ext cx="4343400" cy="457200"/>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latin typeface="Arial" charset="0"/>
              <a:ea typeface="黑体" pitchFamily="2" charset="-122"/>
            </a:endParaRPr>
          </a:p>
        </p:txBody>
      </p:sp>
      <p:sp>
        <p:nvSpPr>
          <p:cNvPr id="67592" name="Text Box 13"/>
          <p:cNvSpPr txBox="1">
            <a:spLocks noChangeArrowheads="1"/>
          </p:cNvSpPr>
          <p:nvPr/>
        </p:nvSpPr>
        <p:spPr bwMode="gray">
          <a:xfrm>
            <a:off x="2228850" y="2366963"/>
            <a:ext cx="3927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400"/>
              <a:t>  </a:t>
            </a:r>
            <a:r>
              <a:rPr lang="zh-CN" altLang="en-US" sz="2400">
                <a:hlinkClick r:id="rId5" action="ppaction://hlinksldjump"/>
              </a:rPr>
              <a:t>浮点机器数的规格化表示</a:t>
            </a:r>
            <a:endParaRPr lang="zh-CN" altLang="en-US" sz="2400"/>
          </a:p>
        </p:txBody>
      </p:sp>
      <p:sp>
        <p:nvSpPr>
          <p:cNvPr id="121872" name="AutoShape 16"/>
          <p:cNvSpPr>
            <a:spLocks noChangeArrowheads="1"/>
          </p:cNvSpPr>
          <p:nvPr/>
        </p:nvSpPr>
        <p:spPr bwMode="gray">
          <a:xfrm>
            <a:off x="2000250" y="3149600"/>
            <a:ext cx="4343400" cy="457200"/>
          </a:xfrm>
          <a:prstGeom prst="roundRect">
            <a:avLst>
              <a:gd name="adj" fmla="val 16667"/>
            </a:avLst>
          </a:prstGeom>
          <a:gradFill rotWithShape="1">
            <a:gsLst>
              <a:gs pos="0">
                <a:schemeClr val="tx2">
                  <a:gamma/>
                  <a:tint val="21176"/>
                  <a:invGamma/>
                </a:schemeClr>
              </a:gs>
              <a:gs pos="100000">
                <a:schemeClr val="tx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latin typeface="Arial" charset="0"/>
              <a:ea typeface="黑体" pitchFamily="2" charset="-122"/>
            </a:endParaRPr>
          </a:p>
        </p:txBody>
      </p:sp>
      <p:sp>
        <p:nvSpPr>
          <p:cNvPr id="67594" name="Text Box 18"/>
          <p:cNvSpPr txBox="1">
            <a:spLocks noChangeArrowheads="1"/>
          </p:cNvSpPr>
          <p:nvPr/>
        </p:nvSpPr>
        <p:spPr bwMode="gray">
          <a:xfrm>
            <a:off x="2195513" y="3213100"/>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zh-CN" altLang="en-GB" sz="2400">
                <a:latin typeface="Arial" panose="020B0604020202020204" pitchFamily="34" charset="0"/>
              </a:rPr>
              <a:t>   </a:t>
            </a:r>
            <a:r>
              <a:rPr lang="zh-CN" altLang="en-GB" sz="2400">
                <a:latin typeface="Arial" panose="020B0604020202020204" pitchFamily="34" charset="0"/>
                <a:hlinkClick r:id="rId6" action="ppaction://hlinksldjump"/>
              </a:rPr>
              <a:t>浮点数的表示范围</a:t>
            </a:r>
            <a:r>
              <a:rPr lang="zh-CN" altLang="en-GB" sz="2400" b="0">
                <a:latin typeface="Arial" panose="020B0604020202020204" pitchFamily="34" charset="0"/>
                <a:hlinkClick r:id="rId6" action="ppaction://hlinksldjump"/>
              </a:rPr>
              <a:t> </a:t>
            </a:r>
            <a:endParaRPr lang="zh-CN" altLang="en-US" sz="2400" b="0">
              <a:latin typeface="Arial" panose="020B0604020202020204" pitchFamily="34" charset="0"/>
            </a:endParaRPr>
          </a:p>
        </p:txBody>
      </p:sp>
      <p:grpSp>
        <p:nvGrpSpPr>
          <p:cNvPr id="67595" name="Group 21"/>
          <p:cNvGrpSpPr>
            <a:grpSpLocks/>
          </p:cNvGrpSpPr>
          <p:nvPr/>
        </p:nvGrpSpPr>
        <p:grpSpPr bwMode="auto">
          <a:xfrm>
            <a:off x="1619250" y="1354138"/>
            <a:ext cx="685800" cy="2362200"/>
            <a:chOff x="1020" y="853"/>
            <a:chExt cx="432" cy="1488"/>
          </a:xfrm>
        </p:grpSpPr>
        <p:sp>
          <p:nvSpPr>
            <p:cNvPr id="67601" name="AutoShape 7"/>
            <p:cNvSpPr>
              <a:spLocks noChangeArrowheads="1"/>
            </p:cNvSpPr>
            <p:nvPr/>
          </p:nvSpPr>
          <p:spPr bwMode="gray">
            <a:xfrm>
              <a:off x="1020" y="853"/>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67602" name="Text Box 9"/>
            <p:cNvSpPr txBox="1">
              <a:spLocks noChangeArrowheads="1"/>
            </p:cNvSpPr>
            <p:nvPr/>
          </p:nvSpPr>
          <p:spPr bwMode="gray">
            <a:xfrm>
              <a:off x="1074" y="903"/>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b="0">
                  <a:solidFill>
                    <a:schemeClr val="bg1"/>
                  </a:solidFill>
                </a:rPr>
                <a:t>一</a:t>
              </a:r>
            </a:p>
          </p:txBody>
        </p:sp>
        <p:sp>
          <p:nvSpPr>
            <p:cNvPr id="67603" name="AutoShape 12"/>
            <p:cNvSpPr>
              <a:spLocks noChangeArrowheads="1"/>
            </p:cNvSpPr>
            <p:nvPr/>
          </p:nvSpPr>
          <p:spPr bwMode="gray">
            <a:xfrm>
              <a:off x="1020" y="1381"/>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67604" name="Text Box 14"/>
            <p:cNvSpPr txBox="1">
              <a:spLocks noChangeArrowheads="1"/>
            </p:cNvSpPr>
            <p:nvPr/>
          </p:nvSpPr>
          <p:spPr bwMode="gray">
            <a:xfrm>
              <a:off x="1074" y="1431"/>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b="0">
                  <a:solidFill>
                    <a:schemeClr val="bg1"/>
                  </a:solidFill>
                </a:rPr>
                <a:t>二</a:t>
              </a:r>
            </a:p>
          </p:txBody>
        </p:sp>
        <p:sp>
          <p:nvSpPr>
            <p:cNvPr id="67605" name="AutoShape 17"/>
            <p:cNvSpPr>
              <a:spLocks noChangeArrowheads="1"/>
            </p:cNvSpPr>
            <p:nvPr/>
          </p:nvSpPr>
          <p:spPr bwMode="gray">
            <a:xfrm>
              <a:off x="1020" y="1909"/>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67606" name="Text Box 19"/>
            <p:cNvSpPr txBox="1">
              <a:spLocks noChangeArrowheads="1"/>
            </p:cNvSpPr>
            <p:nvPr/>
          </p:nvSpPr>
          <p:spPr bwMode="gray">
            <a:xfrm>
              <a:off x="1074" y="1959"/>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b="0">
                  <a:solidFill>
                    <a:schemeClr val="bg1"/>
                  </a:solidFill>
                </a:rPr>
                <a:t>三</a:t>
              </a:r>
            </a:p>
          </p:txBody>
        </p:sp>
      </p:grpSp>
      <p:sp>
        <p:nvSpPr>
          <p:cNvPr id="121888" name="AutoShape 32"/>
          <p:cNvSpPr>
            <a:spLocks noChangeArrowheads="1"/>
          </p:cNvSpPr>
          <p:nvPr/>
        </p:nvSpPr>
        <p:spPr bwMode="gray">
          <a:xfrm>
            <a:off x="1874838" y="4019550"/>
            <a:ext cx="4541837" cy="479425"/>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latin typeface="Arial" charset="0"/>
              <a:ea typeface="黑体" pitchFamily="2" charset="-122"/>
            </a:endParaRPr>
          </a:p>
        </p:txBody>
      </p:sp>
      <p:sp>
        <p:nvSpPr>
          <p:cNvPr id="67597" name="AutoShape 33"/>
          <p:cNvSpPr>
            <a:spLocks noChangeArrowheads="1"/>
          </p:cNvSpPr>
          <p:nvPr/>
        </p:nvSpPr>
        <p:spPr bwMode="gray">
          <a:xfrm>
            <a:off x="1476375" y="3860800"/>
            <a:ext cx="717550" cy="720725"/>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67598" name="Text Box 34"/>
          <p:cNvSpPr txBox="1">
            <a:spLocks noChangeArrowheads="1"/>
          </p:cNvSpPr>
          <p:nvPr/>
        </p:nvSpPr>
        <p:spPr bwMode="gray">
          <a:xfrm>
            <a:off x="2114550" y="4044950"/>
            <a:ext cx="3584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400"/>
              <a:t>  </a:t>
            </a:r>
          </a:p>
        </p:txBody>
      </p:sp>
      <p:sp>
        <p:nvSpPr>
          <p:cNvPr id="67599" name="Text Box 35"/>
          <p:cNvSpPr txBox="1">
            <a:spLocks noChangeArrowheads="1"/>
          </p:cNvSpPr>
          <p:nvPr/>
        </p:nvSpPr>
        <p:spPr bwMode="gray">
          <a:xfrm>
            <a:off x="2114550" y="4040188"/>
            <a:ext cx="3584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400"/>
              <a:t>  </a:t>
            </a:r>
            <a:r>
              <a:rPr lang="zh-CN" altLang="en-US" sz="2400">
                <a:hlinkClick r:id="rId7" action="ppaction://hlinksldjump"/>
              </a:rPr>
              <a:t>浮点数与定点数比较</a:t>
            </a:r>
            <a:endParaRPr lang="zh-CN" altLang="en-US" sz="2400"/>
          </a:p>
        </p:txBody>
      </p:sp>
      <p:sp>
        <p:nvSpPr>
          <p:cNvPr id="67600" name="Text Box 36"/>
          <p:cNvSpPr txBox="1">
            <a:spLocks noChangeArrowheads="1"/>
          </p:cNvSpPr>
          <p:nvPr/>
        </p:nvSpPr>
        <p:spPr bwMode="gray">
          <a:xfrm>
            <a:off x="1547813" y="4014788"/>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a:solidFill>
                  <a:schemeClr val="bg1"/>
                </a:solidFill>
              </a:rPr>
              <a:t>四</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121860"/>
                                        </p:tgtEl>
                                        <p:attrNameLst>
                                          <p:attrName>style.visibility</p:attrName>
                                        </p:attrNameLst>
                                      </p:cBhvr>
                                      <p:to>
                                        <p:strVal val="visible"/>
                                      </p:to>
                                    </p:set>
                                    <p:anim calcmode="lin" valueType="num">
                                      <p:cBhvr additive="base">
                                        <p:cTn id="7" dur="500" fill="hold"/>
                                        <p:tgtEl>
                                          <p:spTgt spid="121860"/>
                                        </p:tgtEl>
                                        <p:attrNameLst>
                                          <p:attrName>ppt_x</p:attrName>
                                        </p:attrNameLst>
                                      </p:cBhvr>
                                      <p:tavLst>
                                        <p:tav tm="0">
                                          <p:val>
                                            <p:strVal val="#ppt_x"/>
                                          </p:val>
                                        </p:tav>
                                        <p:tav tm="100000">
                                          <p:val>
                                            <p:strVal val="#ppt_x"/>
                                          </p:val>
                                        </p:tav>
                                      </p:tavLst>
                                    </p:anim>
                                    <p:anim calcmode="lin" valueType="num">
                                      <p:cBhvr additive="base">
                                        <p:cTn id="8" dur="500" fill="hold"/>
                                        <p:tgtEl>
                                          <p:spTgt spid="1218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EB5FB00C-B01D-4777-A763-782AE36BF950}"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69</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68611" name="Rectangle 2"/>
          <p:cNvSpPr>
            <a:spLocks noGrp="1" noChangeArrowheads="1"/>
          </p:cNvSpPr>
          <p:nvPr>
            <p:ph type="title"/>
          </p:nvPr>
        </p:nvSpPr>
        <p:spPr/>
        <p:txBody>
          <a:bodyPr/>
          <a:lstStyle/>
          <a:p>
            <a:pPr eaLnBrk="1" hangingPunct="1"/>
            <a:r>
              <a:rPr lang="zh-CN" altLang="en-US" smtClean="0"/>
              <a:t>一、浮点机器数的格式</a:t>
            </a:r>
          </a:p>
        </p:txBody>
      </p:sp>
      <p:sp>
        <p:nvSpPr>
          <p:cNvPr id="68612" name="Rectangle 3"/>
          <p:cNvSpPr>
            <a:spLocks noGrp="1" noChangeArrowheads="1"/>
          </p:cNvSpPr>
          <p:nvPr>
            <p:ph type="body" sz="half" idx="1"/>
          </p:nvPr>
        </p:nvSpPr>
        <p:spPr>
          <a:xfrm>
            <a:off x="598488" y="1196975"/>
            <a:ext cx="7010400" cy="1384300"/>
          </a:xfrm>
        </p:spPr>
        <p:txBody>
          <a:bodyPr/>
          <a:lstStyle/>
          <a:p>
            <a:pPr eaLnBrk="1" hangingPunct="1"/>
            <a:r>
              <a:rPr lang="zh-CN" altLang="en-GB" sz="2400" smtClean="0"/>
              <a:t>浮点机器数用于表示实数，其</a:t>
            </a:r>
            <a:r>
              <a:rPr lang="zh-CN" altLang="en-GB" sz="2400" smtClean="0">
                <a:solidFill>
                  <a:srgbClr val="CC0000"/>
                </a:solidFill>
              </a:rPr>
              <a:t>小数点的位置由其中的阶码规定</a:t>
            </a:r>
            <a:r>
              <a:rPr lang="zh-CN" altLang="en-GB" sz="2400" smtClean="0"/>
              <a:t>，因此是浮动的。</a:t>
            </a:r>
          </a:p>
          <a:p>
            <a:pPr eaLnBrk="1" hangingPunct="1"/>
            <a:r>
              <a:rPr lang="zh-CN" altLang="en-GB" sz="2400" smtClean="0"/>
              <a:t>浮点数</a:t>
            </a:r>
            <a:r>
              <a:rPr lang="en-GB" altLang="zh-CN" sz="2400" smtClean="0"/>
              <a:t>N</a:t>
            </a:r>
            <a:r>
              <a:rPr lang="zh-CN" altLang="en-GB" sz="2400" smtClean="0"/>
              <a:t>的构成：</a:t>
            </a:r>
          </a:p>
        </p:txBody>
      </p:sp>
      <p:graphicFrame>
        <p:nvGraphicFramePr>
          <p:cNvPr id="68613" name="Object 5"/>
          <p:cNvGraphicFramePr>
            <a:graphicFrameLocks noGrp="1" noChangeAspect="1"/>
          </p:cNvGraphicFramePr>
          <p:nvPr>
            <p:ph sz="half" idx="2"/>
          </p:nvPr>
        </p:nvGraphicFramePr>
        <p:xfrm>
          <a:off x="3608388" y="1995488"/>
          <a:ext cx="2170112" cy="733425"/>
        </p:xfrm>
        <a:graphic>
          <a:graphicData uri="http://schemas.openxmlformats.org/presentationml/2006/ole">
            <mc:AlternateContent xmlns:mc="http://schemas.openxmlformats.org/markup-compatibility/2006">
              <mc:Choice xmlns:v="urn:schemas-microsoft-com:vml" Requires="v">
                <p:oleObj spid="_x0000_s68659" name="公式" r:id="rId3" imgW="837836" imgH="215806" progId="Equation.3">
                  <p:embed/>
                </p:oleObj>
              </mc:Choice>
              <mc:Fallback>
                <p:oleObj name="公式" r:id="rId3" imgW="837836" imgH="215806"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8388" y="1995488"/>
                        <a:ext cx="2170112"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50" name="Rectangle 6"/>
          <p:cNvSpPr>
            <a:spLocks noChangeArrowheads="1"/>
          </p:cNvSpPr>
          <p:nvPr/>
        </p:nvSpPr>
        <p:spPr bwMode="auto">
          <a:xfrm>
            <a:off x="611188" y="2781300"/>
            <a:ext cx="77724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r>
              <a:rPr lang="zh-CN" altLang="en-US" sz="2400"/>
              <a:t>浮点数的格式：</a:t>
            </a:r>
            <a:r>
              <a:rPr lang="zh-CN" altLang="en-US" sz="2400">
                <a:solidFill>
                  <a:srgbClr val="CC0000"/>
                </a:solidFill>
              </a:rPr>
              <a:t>阶码的底是隐含规定的。</a:t>
            </a:r>
          </a:p>
        </p:txBody>
      </p:sp>
      <p:graphicFrame>
        <p:nvGraphicFramePr>
          <p:cNvPr id="108551" name="Object 7"/>
          <p:cNvGraphicFramePr>
            <a:graphicFrameLocks noChangeAspect="1"/>
          </p:cNvGraphicFramePr>
          <p:nvPr/>
        </p:nvGraphicFramePr>
        <p:xfrm>
          <a:off x="1114425" y="3314700"/>
          <a:ext cx="7058025" cy="1266825"/>
        </p:xfrm>
        <a:graphic>
          <a:graphicData uri="http://schemas.openxmlformats.org/presentationml/2006/ole">
            <mc:AlternateContent xmlns:mc="http://schemas.openxmlformats.org/markup-compatibility/2006">
              <mc:Choice xmlns:v="urn:schemas-microsoft-com:vml" Requires="v">
                <p:oleObj spid="_x0000_s68660" name="Visio" r:id="rId5" imgW="3022375" imgH="586902" progId="Visio.Drawing.11">
                  <p:embed/>
                </p:oleObj>
              </mc:Choice>
              <mc:Fallback>
                <p:oleObj name="Visio" r:id="rId5" imgW="3022375" imgH="586902" progId="Visio.Drawing.11">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4425" y="3314700"/>
                        <a:ext cx="705802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8552" name="Group 8"/>
          <p:cNvGrpSpPr>
            <a:grpSpLocks/>
          </p:cNvGrpSpPr>
          <p:nvPr/>
        </p:nvGrpSpPr>
        <p:grpSpPr bwMode="auto">
          <a:xfrm>
            <a:off x="4830763" y="3716338"/>
            <a:ext cx="1512887" cy="1030287"/>
            <a:chOff x="2835" y="2024"/>
            <a:chExt cx="1088" cy="1035"/>
          </a:xfrm>
        </p:grpSpPr>
        <p:sp>
          <p:nvSpPr>
            <p:cNvPr id="68618" name="Line 9"/>
            <p:cNvSpPr>
              <a:spLocks noChangeShapeType="1"/>
            </p:cNvSpPr>
            <p:nvPr/>
          </p:nvSpPr>
          <p:spPr bwMode="auto">
            <a:xfrm>
              <a:off x="3216" y="2024"/>
              <a:ext cx="0" cy="6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19" name="Text Box 10"/>
            <p:cNvSpPr txBox="1">
              <a:spLocks noChangeArrowheads="1"/>
            </p:cNvSpPr>
            <p:nvPr/>
          </p:nvSpPr>
          <p:spPr bwMode="auto">
            <a:xfrm>
              <a:off x="2835" y="2660"/>
              <a:ext cx="1088" cy="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spcBef>
                  <a:spcPct val="50000"/>
                </a:spcBef>
                <a:buClrTx/>
                <a:buFontTx/>
                <a:buNone/>
              </a:pPr>
              <a:r>
                <a:rPr kumimoji="1" lang="zh-CN" altLang="en-US" sz="2000">
                  <a:solidFill>
                    <a:srgbClr val="006600"/>
                  </a:solidFill>
                </a:rPr>
                <a:t>小数点位置</a:t>
              </a:r>
            </a:p>
          </p:txBody>
        </p:sp>
        <p:sp>
          <p:nvSpPr>
            <p:cNvPr id="68620" name="Line 11"/>
            <p:cNvSpPr>
              <a:spLocks noChangeShapeType="1"/>
            </p:cNvSpPr>
            <p:nvPr/>
          </p:nvSpPr>
          <p:spPr bwMode="auto">
            <a:xfrm>
              <a:off x="3515" y="2024"/>
              <a:ext cx="0" cy="6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8556" name="Rectangle 12"/>
          <p:cNvSpPr>
            <a:spLocks noChangeArrowheads="1"/>
          </p:cNvSpPr>
          <p:nvPr/>
        </p:nvSpPr>
        <p:spPr bwMode="auto">
          <a:xfrm>
            <a:off x="468313" y="4941888"/>
            <a:ext cx="7559675"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lvl="1" eaLnBrk="1" hangingPunct="1"/>
            <a:r>
              <a:rPr lang="zh-CN" altLang="en-GB"/>
              <a:t>在机器中，为了方便浮点数大小的比较，通常将</a:t>
            </a:r>
            <a:r>
              <a:rPr lang="zh-CN" altLang="en-GB">
                <a:solidFill>
                  <a:srgbClr val="CC0000"/>
                </a:solidFill>
              </a:rPr>
              <a:t>数符放置在浮点数的首位</a:t>
            </a:r>
            <a:r>
              <a:rPr lang="zh-CN" altLang="en-GB"/>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08550"/>
                                        </p:tgtEl>
                                        <p:attrNameLst>
                                          <p:attrName>style.visibility</p:attrName>
                                        </p:attrNameLst>
                                      </p:cBhvr>
                                      <p:to>
                                        <p:strVal val="visible"/>
                                      </p:to>
                                    </p:set>
                                    <p:anim to="" calcmode="lin" valueType="num">
                                      <p:cBhvr>
                                        <p:cTn id="7" dur="1" fill="hold"/>
                                        <p:tgtEl>
                                          <p:spTgt spid="108550"/>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8551"/>
                                        </p:tgtEl>
                                        <p:attrNameLst>
                                          <p:attrName>style.visibility</p:attrName>
                                        </p:attrNameLst>
                                      </p:cBhvr>
                                      <p:to>
                                        <p:strVal val="visible"/>
                                      </p:to>
                                    </p:set>
                                    <p:animEffect transition="in" filter="box(in)">
                                      <p:cBhvr>
                                        <p:cTn id="12" dur="500"/>
                                        <p:tgtEl>
                                          <p:spTgt spid="1085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108552"/>
                                        </p:tgtEl>
                                        <p:attrNameLst>
                                          <p:attrName>style.visibility</p:attrName>
                                        </p:attrNameLst>
                                      </p:cBhvr>
                                      <p:to>
                                        <p:strVal val="visible"/>
                                      </p:to>
                                    </p:set>
                                    <p:animEffect transition="in" filter="randombar(horizontal)">
                                      <p:cBhvr>
                                        <p:cTn id="17" dur="500"/>
                                        <p:tgtEl>
                                          <p:spTgt spid="1085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08556"/>
                                        </p:tgtEl>
                                        <p:attrNameLst>
                                          <p:attrName>style.visibility</p:attrName>
                                        </p:attrNameLst>
                                      </p:cBhvr>
                                      <p:to>
                                        <p:strVal val="visible"/>
                                      </p:to>
                                    </p:set>
                                    <p:anim calcmode="lin" valueType="num">
                                      <p:cBhvr additive="base">
                                        <p:cTn id="22" dur="500" fill="hold"/>
                                        <p:tgtEl>
                                          <p:spTgt spid="108556"/>
                                        </p:tgtEl>
                                        <p:attrNameLst>
                                          <p:attrName>ppt_x</p:attrName>
                                        </p:attrNameLst>
                                      </p:cBhvr>
                                      <p:tavLst>
                                        <p:tav tm="0">
                                          <p:val>
                                            <p:strVal val="#ppt_x"/>
                                          </p:val>
                                        </p:tav>
                                        <p:tav tm="100000">
                                          <p:val>
                                            <p:strVal val="#ppt_x"/>
                                          </p:val>
                                        </p:tav>
                                      </p:tavLst>
                                    </p:anim>
                                    <p:anim calcmode="lin" valueType="num">
                                      <p:cBhvr additive="base">
                                        <p:cTn id="23" dur="500" fill="hold"/>
                                        <p:tgtEl>
                                          <p:spTgt spid="1085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0" grpId="0"/>
      <p:bldP spid="10855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82E35B8F-35FC-4093-A42C-103D9C602841}"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7</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6147" name="Rectangle 2"/>
          <p:cNvSpPr>
            <a:spLocks noGrp="1" noChangeArrowheads="1"/>
          </p:cNvSpPr>
          <p:nvPr>
            <p:ph type="title"/>
          </p:nvPr>
        </p:nvSpPr>
        <p:spPr/>
        <p:txBody>
          <a:bodyPr/>
          <a:lstStyle/>
          <a:p>
            <a:pPr eaLnBrk="1" hangingPunct="1"/>
            <a:r>
              <a:rPr lang="zh-CN" altLang="en-US" smtClean="0"/>
              <a:t>一、进位计数制</a:t>
            </a:r>
          </a:p>
        </p:txBody>
      </p:sp>
      <p:sp>
        <p:nvSpPr>
          <p:cNvPr id="6148" name="Rectangle 3"/>
          <p:cNvSpPr>
            <a:spLocks noGrp="1" noChangeArrowheads="1"/>
          </p:cNvSpPr>
          <p:nvPr>
            <p:ph type="body" sz="half" idx="1"/>
          </p:nvPr>
        </p:nvSpPr>
        <p:spPr>
          <a:xfrm>
            <a:off x="598488" y="1196975"/>
            <a:ext cx="7342187" cy="647700"/>
          </a:xfrm>
        </p:spPr>
        <p:txBody>
          <a:bodyPr/>
          <a:lstStyle/>
          <a:p>
            <a:pPr eaLnBrk="1" hangingPunct="1"/>
            <a:r>
              <a:rPr lang="zh-CN" altLang="en-US" sz="2400" smtClean="0">
                <a:solidFill>
                  <a:srgbClr val="008000"/>
                </a:solidFill>
              </a:rPr>
              <a:t>思考：何谓十进制、二进制、八进制、十六进制？</a:t>
            </a:r>
          </a:p>
        </p:txBody>
      </p:sp>
      <p:sp>
        <p:nvSpPr>
          <p:cNvPr id="614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graphicFrame>
        <p:nvGraphicFramePr>
          <p:cNvPr id="87091" name="Group 51"/>
          <p:cNvGraphicFramePr>
            <a:graphicFrameLocks noGrp="1"/>
          </p:cNvGraphicFramePr>
          <p:nvPr>
            <p:ph sz="half" idx="2"/>
          </p:nvPr>
        </p:nvGraphicFramePr>
        <p:xfrm>
          <a:off x="755650" y="1916113"/>
          <a:ext cx="7127875" cy="3529014"/>
        </p:xfrm>
        <a:graphic>
          <a:graphicData uri="http://schemas.openxmlformats.org/drawingml/2006/table">
            <a:tbl>
              <a:tblPr/>
              <a:tblGrid>
                <a:gridCol w="1781175"/>
                <a:gridCol w="1243013"/>
                <a:gridCol w="1296987"/>
                <a:gridCol w="2806700"/>
              </a:tblGrid>
              <a:tr h="706438">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进制</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基数</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R</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权</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W</a:t>
                      </a:r>
                      <a:r>
                        <a:rPr kumimoji="0" lang="en-US" altLang="zh-CN" sz="2400" b="1" i="0" u="none" strike="noStrike" cap="none" normalizeH="0" baseline="-25000" smtClean="0">
                          <a:ln>
                            <a:noFill/>
                          </a:ln>
                          <a:solidFill>
                            <a:schemeClr val="tx1"/>
                          </a:solidFill>
                          <a:effectLst/>
                          <a:latin typeface="黑体" pitchFamily="2" charset="-122"/>
                          <a:ea typeface="黑体" pitchFamily="2" charset="-122"/>
                        </a:rPr>
                        <a:t>i</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数码符号</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704850">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十进制</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rPr>
                        <a:t>R=10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rPr>
                        <a:t>10</a:t>
                      </a:r>
                      <a:r>
                        <a:rPr kumimoji="0" lang="en-US" altLang="zh-CN" sz="2400" b="1" i="0" u="none" strike="noStrike" cap="none" normalizeH="0" baseline="30000" smtClean="0">
                          <a:ln>
                            <a:noFill/>
                          </a:ln>
                          <a:solidFill>
                            <a:schemeClr val="tx1"/>
                          </a:solidFill>
                          <a:effectLst/>
                          <a:latin typeface="黑体" pitchFamily="2" charset="-122"/>
                          <a:ea typeface="黑体" pitchFamily="2" charset="-122"/>
                        </a:rPr>
                        <a:t>i</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rPr>
                        <a:t>0</a:t>
                      </a:r>
                      <a:r>
                        <a:rPr kumimoji="0" lang="zh-CN" altLang="en-US" sz="2400" b="1" i="0" u="none" strike="noStrike" cap="none" normalizeH="0" baseline="0" smtClean="0">
                          <a:ln>
                            <a:noFill/>
                          </a:ln>
                          <a:solidFill>
                            <a:schemeClr val="tx1"/>
                          </a:solidFill>
                          <a:effectLst/>
                          <a:latin typeface="黑体" pitchFamily="2" charset="-122"/>
                          <a:ea typeface="黑体" pitchFamily="2" charset="-122"/>
                        </a:rPr>
                        <a:t>～</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9</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706438">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二进制</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rPr>
                        <a:t>R=2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rPr>
                        <a:t>2</a:t>
                      </a:r>
                      <a:r>
                        <a:rPr kumimoji="0" lang="en-US" altLang="zh-CN" sz="2400" b="1" i="0" u="none" strike="noStrike" cap="none" normalizeH="0" baseline="30000" smtClean="0">
                          <a:ln>
                            <a:noFill/>
                          </a:ln>
                          <a:solidFill>
                            <a:schemeClr val="tx1"/>
                          </a:solidFill>
                          <a:effectLst/>
                          <a:latin typeface="黑体" pitchFamily="2" charset="-122"/>
                          <a:ea typeface="黑体" pitchFamily="2" charset="-122"/>
                        </a:rPr>
                        <a:t>i</a:t>
                      </a:r>
                      <a:endParaRPr kumimoji="0" lang="en-US" altLang="zh-CN" sz="2400" b="1" i="0" u="none" strike="noStrike" cap="none" normalizeH="0" baseline="0" smtClean="0">
                        <a:ln>
                          <a:noFill/>
                        </a:ln>
                        <a:solidFill>
                          <a:schemeClr val="tx1"/>
                        </a:solidFill>
                        <a:effectLst/>
                        <a:latin typeface="黑体" pitchFamily="2" charset="-122"/>
                        <a:ea typeface="黑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rPr>
                        <a:t>0</a:t>
                      </a:r>
                      <a:r>
                        <a:rPr kumimoji="0" lang="zh-CN" altLang="en-US" sz="2400" b="1" i="0" u="none" strike="noStrike" cap="none" normalizeH="0" baseline="0" smtClean="0">
                          <a:ln>
                            <a:noFill/>
                          </a:ln>
                          <a:solidFill>
                            <a:schemeClr val="tx1"/>
                          </a:solidFill>
                          <a:effectLst/>
                          <a:latin typeface="黑体" pitchFamily="2" charset="-122"/>
                          <a:ea typeface="黑体" pitchFamily="2" charset="-122"/>
                        </a:rPr>
                        <a:t>、</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706438">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八进制</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rPr>
                        <a:t>R=8</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rPr>
                        <a:t>8</a:t>
                      </a:r>
                      <a:r>
                        <a:rPr kumimoji="0" lang="en-US" altLang="zh-CN" sz="2400" b="1" i="0" u="none" strike="noStrike" cap="none" normalizeH="0" baseline="30000" smtClean="0">
                          <a:ln>
                            <a:noFill/>
                          </a:ln>
                          <a:solidFill>
                            <a:schemeClr val="tx1"/>
                          </a:solidFill>
                          <a:effectLst/>
                          <a:latin typeface="黑体" pitchFamily="2" charset="-122"/>
                          <a:ea typeface="黑体" pitchFamily="2" charset="-122"/>
                        </a:rPr>
                        <a:t>i</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rPr>
                        <a:t>0</a:t>
                      </a:r>
                      <a:r>
                        <a:rPr kumimoji="0" lang="zh-CN" altLang="en-US" sz="2400" b="1" i="0" u="none" strike="noStrike" cap="none" normalizeH="0" baseline="0" smtClean="0">
                          <a:ln>
                            <a:noFill/>
                          </a:ln>
                          <a:solidFill>
                            <a:schemeClr val="tx1"/>
                          </a:solidFill>
                          <a:effectLst/>
                          <a:latin typeface="黑体" pitchFamily="2" charset="-122"/>
                          <a:ea typeface="黑体" pitchFamily="2" charset="-122"/>
                        </a:rPr>
                        <a:t>～</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7</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704850">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十六进制</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rPr>
                        <a:t>R=16</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rPr>
                        <a:t>16</a:t>
                      </a:r>
                      <a:r>
                        <a:rPr kumimoji="0" lang="en-US" altLang="zh-CN" sz="2400" b="1" i="0" u="none" strike="noStrike" cap="none" normalizeH="0" baseline="30000" smtClean="0">
                          <a:ln>
                            <a:noFill/>
                          </a:ln>
                          <a:solidFill>
                            <a:schemeClr val="tx1"/>
                          </a:solidFill>
                          <a:effectLst/>
                          <a:latin typeface="黑体" pitchFamily="2" charset="-122"/>
                          <a:ea typeface="黑体" pitchFamily="2" charset="-122"/>
                        </a:rPr>
                        <a:t>i</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黑体" pitchFamily="2" charset="-122"/>
                          <a:ea typeface="黑体" pitchFamily="2" charset="-122"/>
                        </a:rPr>
                        <a:t>0</a:t>
                      </a:r>
                      <a:r>
                        <a:rPr kumimoji="0" lang="zh-CN" altLang="en-US" sz="2400" b="1" i="0" u="none" strike="noStrike" cap="none" normalizeH="0" baseline="0" smtClean="0">
                          <a:ln>
                            <a:noFill/>
                          </a:ln>
                          <a:solidFill>
                            <a:schemeClr val="tx1"/>
                          </a:solidFill>
                          <a:effectLst/>
                          <a:latin typeface="黑体" pitchFamily="2" charset="-122"/>
                          <a:ea typeface="黑体" pitchFamily="2" charset="-122"/>
                        </a:rPr>
                        <a:t>～</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9</a:t>
                      </a:r>
                      <a:r>
                        <a:rPr kumimoji="0" lang="zh-CN" altLang="en-US" sz="2400" b="1" i="0" u="none" strike="noStrike" cap="none" normalizeH="0" baseline="0" smtClean="0">
                          <a:ln>
                            <a:noFill/>
                          </a:ln>
                          <a:solidFill>
                            <a:schemeClr val="tx1"/>
                          </a:solidFill>
                          <a:effectLst/>
                          <a:latin typeface="黑体" pitchFamily="2" charset="-122"/>
                          <a:ea typeface="黑体" pitchFamily="2" charset="-122"/>
                        </a:rPr>
                        <a:t>、</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A</a:t>
                      </a:r>
                      <a:r>
                        <a:rPr kumimoji="0" lang="zh-CN" altLang="en-US" sz="2400" b="1" i="0" u="none" strike="noStrike" cap="none" normalizeH="0" baseline="0" smtClean="0">
                          <a:ln>
                            <a:noFill/>
                          </a:ln>
                          <a:solidFill>
                            <a:schemeClr val="tx1"/>
                          </a:solidFill>
                          <a:effectLst/>
                          <a:latin typeface="黑体" pitchFamily="2" charset="-122"/>
                          <a:ea typeface="黑体" pitchFamily="2" charset="-122"/>
                        </a:rPr>
                        <a:t>～</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F</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87091"/>
                                        </p:tgtEl>
                                        <p:attrNameLst>
                                          <p:attrName>style.visibility</p:attrName>
                                        </p:attrNameLst>
                                      </p:cBhvr>
                                      <p:to>
                                        <p:strVal val="visible"/>
                                      </p:to>
                                    </p:set>
                                    <p:anim to="" calcmode="lin" valueType="num">
                                      <p:cBhvr>
                                        <p:cTn id="7" dur="1" fill="hold"/>
                                        <p:tgtEl>
                                          <p:spTgt spid="8709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565DAC73-E37E-4DC4-BC67-887C61E01F2C}"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70</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69635" name="Rectangle 2"/>
          <p:cNvSpPr>
            <a:spLocks noGrp="1" noChangeArrowheads="1"/>
          </p:cNvSpPr>
          <p:nvPr>
            <p:ph type="title"/>
          </p:nvPr>
        </p:nvSpPr>
        <p:spPr/>
        <p:txBody>
          <a:bodyPr/>
          <a:lstStyle/>
          <a:p>
            <a:pPr eaLnBrk="1" hangingPunct="1"/>
            <a:r>
              <a:rPr lang="zh-CN" altLang="en-US" smtClean="0"/>
              <a:t>一、浮点机器数的格式</a:t>
            </a:r>
          </a:p>
        </p:txBody>
      </p:sp>
      <p:sp>
        <p:nvSpPr>
          <p:cNvPr id="69636" name="Rectangle 3"/>
          <p:cNvSpPr>
            <a:spLocks noGrp="1" noChangeArrowheads="1"/>
          </p:cNvSpPr>
          <p:nvPr>
            <p:ph type="body" sz="half" idx="1"/>
          </p:nvPr>
        </p:nvSpPr>
        <p:spPr>
          <a:xfrm>
            <a:off x="596900" y="1196975"/>
            <a:ext cx="7431088" cy="4264025"/>
          </a:xfrm>
        </p:spPr>
        <p:txBody>
          <a:bodyPr/>
          <a:lstStyle/>
          <a:p>
            <a:pPr eaLnBrk="1" hangingPunct="1">
              <a:lnSpc>
                <a:spcPct val="110000"/>
              </a:lnSpc>
            </a:pPr>
            <a:r>
              <a:rPr lang="zh-CN" altLang="en-GB" sz="2400" smtClean="0">
                <a:solidFill>
                  <a:srgbClr val="008000"/>
                </a:solidFill>
              </a:rPr>
              <a:t>尾数</a:t>
            </a:r>
            <a:r>
              <a:rPr lang="en-GB" altLang="zh-CN" sz="2400" smtClean="0">
                <a:solidFill>
                  <a:srgbClr val="008000"/>
                </a:solidFill>
              </a:rPr>
              <a:t>M</a:t>
            </a:r>
            <a:r>
              <a:rPr lang="zh-CN" altLang="en-GB" sz="2400" smtClean="0">
                <a:solidFill>
                  <a:srgbClr val="003399"/>
                </a:solidFill>
              </a:rPr>
              <a:t>：为定点小数，尾数的位数决定了浮点数有效数值的</a:t>
            </a:r>
            <a:r>
              <a:rPr lang="zh-CN" altLang="en-GB" sz="2400" smtClean="0">
                <a:solidFill>
                  <a:srgbClr val="CC0000"/>
                </a:solidFill>
              </a:rPr>
              <a:t>精度</a:t>
            </a:r>
            <a:r>
              <a:rPr lang="zh-CN" altLang="en-GB" sz="2400" smtClean="0">
                <a:solidFill>
                  <a:srgbClr val="003399"/>
                </a:solidFill>
              </a:rPr>
              <a:t>，尾数的符号代表了浮点数的正负，因此又称为</a:t>
            </a:r>
            <a:r>
              <a:rPr lang="zh-CN" altLang="en-GB" sz="2400" smtClean="0">
                <a:solidFill>
                  <a:srgbClr val="FF0000"/>
                </a:solidFill>
              </a:rPr>
              <a:t>数符</a:t>
            </a:r>
            <a:r>
              <a:rPr lang="zh-CN" altLang="en-GB" sz="2400" smtClean="0">
                <a:solidFill>
                  <a:srgbClr val="003399"/>
                </a:solidFill>
              </a:rPr>
              <a:t>。尾数一般采用原码和补码表示。</a:t>
            </a:r>
            <a:endParaRPr lang="en-GB" altLang="zh-CN" sz="2400" smtClean="0">
              <a:solidFill>
                <a:srgbClr val="003399"/>
              </a:solidFill>
            </a:endParaRPr>
          </a:p>
          <a:p>
            <a:pPr eaLnBrk="1" hangingPunct="1">
              <a:lnSpc>
                <a:spcPct val="110000"/>
              </a:lnSpc>
            </a:pPr>
            <a:r>
              <a:rPr lang="zh-CN" altLang="en-GB" sz="2400" smtClean="0">
                <a:solidFill>
                  <a:srgbClr val="008000"/>
                </a:solidFill>
              </a:rPr>
              <a:t>阶码</a:t>
            </a:r>
            <a:r>
              <a:rPr lang="en-GB" altLang="zh-CN" sz="2400" smtClean="0">
                <a:solidFill>
                  <a:srgbClr val="008000"/>
                </a:solidFill>
              </a:rPr>
              <a:t>E</a:t>
            </a:r>
            <a:r>
              <a:rPr lang="zh-CN" altLang="en-GB" sz="2400" smtClean="0">
                <a:solidFill>
                  <a:srgbClr val="003399"/>
                </a:solidFill>
              </a:rPr>
              <a:t>：为定点整数，阶码的数值大小决定了该浮点数实际小数点位置与尾数的小数点位置（隐含）之间的偏移量。阶码的位数多少决定了浮点数的</a:t>
            </a:r>
            <a:r>
              <a:rPr lang="zh-CN" altLang="en-GB" sz="2400" smtClean="0">
                <a:solidFill>
                  <a:srgbClr val="CC0000"/>
                </a:solidFill>
              </a:rPr>
              <a:t>表示范围</a:t>
            </a:r>
            <a:r>
              <a:rPr lang="zh-CN" altLang="en-GB" sz="2400" smtClean="0">
                <a:solidFill>
                  <a:srgbClr val="003399"/>
                </a:solidFill>
              </a:rPr>
              <a:t>。阶码的符号叫</a:t>
            </a:r>
            <a:r>
              <a:rPr lang="zh-CN" altLang="en-GB" sz="2400" smtClean="0">
                <a:solidFill>
                  <a:srgbClr val="FF0000"/>
                </a:solidFill>
              </a:rPr>
              <a:t>阶符</a:t>
            </a:r>
            <a:r>
              <a:rPr lang="zh-CN" altLang="en-GB" sz="2400" smtClean="0">
                <a:solidFill>
                  <a:srgbClr val="003399"/>
                </a:solidFill>
              </a:rPr>
              <a:t>。阶码一般采用移码和补码表示。</a:t>
            </a:r>
          </a:p>
          <a:p>
            <a:pPr eaLnBrk="1" hangingPunct="1">
              <a:lnSpc>
                <a:spcPct val="110000"/>
              </a:lnSpc>
            </a:pPr>
            <a:r>
              <a:rPr lang="zh-CN" altLang="en-GB" sz="2400" smtClean="0">
                <a:solidFill>
                  <a:srgbClr val="008000"/>
                </a:solidFill>
              </a:rPr>
              <a:t>阶码的底</a:t>
            </a:r>
            <a:r>
              <a:rPr lang="en-GB" altLang="zh-CN" sz="2400" smtClean="0">
                <a:solidFill>
                  <a:srgbClr val="008000"/>
                </a:solidFill>
              </a:rPr>
              <a:t>R</a:t>
            </a:r>
            <a:r>
              <a:rPr lang="zh-CN" altLang="en-GB" sz="2400" smtClean="0">
                <a:solidFill>
                  <a:srgbClr val="003399"/>
                </a:solidFill>
              </a:rPr>
              <a:t>：一般为</a:t>
            </a:r>
            <a:r>
              <a:rPr lang="en-GB" altLang="zh-CN" sz="2400" smtClean="0">
                <a:solidFill>
                  <a:srgbClr val="003399"/>
                </a:solidFill>
              </a:rPr>
              <a:t>2</a:t>
            </a:r>
            <a:r>
              <a:rPr lang="zh-CN" altLang="en-GB" sz="2400" smtClean="0">
                <a:solidFill>
                  <a:srgbClr val="003399"/>
                </a:solidFill>
              </a:rPr>
              <a:t>、</a:t>
            </a:r>
            <a:r>
              <a:rPr lang="en-GB" altLang="zh-CN" sz="2400" smtClean="0">
                <a:solidFill>
                  <a:srgbClr val="003399"/>
                </a:solidFill>
              </a:rPr>
              <a:t>8</a:t>
            </a:r>
            <a:r>
              <a:rPr lang="zh-CN" altLang="en-GB" sz="2400" smtClean="0">
                <a:solidFill>
                  <a:srgbClr val="003399"/>
                </a:solidFill>
              </a:rPr>
              <a:t>或</a:t>
            </a:r>
            <a:r>
              <a:rPr lang="en-GB" altLang="zh-CN" sz="2400" smtClean="0">
                <a:solidFill>
                  <a:srgbClr val="003399"/>
                </a:solidFill>
              </a:rPr>
              <a:t>16</a:t>
            </a:r>
            <a:r>
              <a:rPr lang="zh-CN" altLang="en-GB" sz="2400" smtClean="0">
                <a:solidFill>
                  <a:srgbClr val="003399"/>
                </a:solidFill>
              </a:rPr>
              <a:t> ，且</a:t>
            </a:r>
            <a:r>
              <a:rPr lang="zh-CN" altLang="en-GB" sz="2400" smtClean="0">
                <a:solidFill>
                  <a:srgbClr val="FF0000"/>
                </a:solidFill>
              </a:rPr>
              <a:t>隐含规定</a:t>
            </a:r>
            <a:r>
              <a:rPr lang="zh-CN" altLang="en-GB" sz="2400" smtClean="0">
                <a:solidFill>
                  <a:srgbClr val="003399"/>
                </a:solidFill>
              </a:rPr>
              <a:t>。</a:t>
            </a:r>
            <a:endParaRPr lang="zh-CN" altLang="en-GB" sz="240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C9839F34-3946-4179-96E0-920E46E3AB22}"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71</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70659" name="Rectangle 2"/>
          <p:cNvSpPr>
            <a:spLocks noGrp="1" noChangeArrowheads="1"/>
          </p:cNvSpPr>
          <p:nvPr>
            <p:ph type="title"/>
          </p:nvPr>
        </p:nvSpPr>
        <p:spPr/>
        <p:txBody>
          <a:bodyPr/>
          <a:lstStyle/>
          <a:p>
            <a:pPr eaLnBrk="1" hangingPunct="1"/>
            <a:r>
              <a:rPr lang="en-US" altLang="zh-CN" smtClean="0"/>
              <a:t>IEEE 754 </a:t>
            </a:r>
            <a:r>
              <a:rPr lang="zh-CN" altLang="en-US" smtClean="0"/>
              <a:t>浮点数标准</a:t>
            </a:r>
          </a:p>
        </p:txBody>
      </p:sp>
      <p:sp>
        <p:nvSpPr>
          <p:cNvPr id="70660" name="Rectangle 3"/>
          <p:cNvSpPr>
            <a:spLocks noGrp="1" noChangeArrowheads="1"/>
          </p:cNvSpPr>
          <p:nvPr>
            <p:ph type="body" sz="half" idx="1"/>
          </p:nvPr>
        </p:nvSpPr>
        <p:spPr>
          <a:xfrm>
            <a:off x="598488" y="1125538"/>
            <a:ext cx="7502525" cy="2374900"/>
          </a:xfrm>
        </p:spPr>
        <p:txBody>
          <a:bodyPr/>
          <a:lstStyle/>
          <a:p>
            <a:pPr eaLnBrk="1" hangingPunct="1">
              <a:lnSpc>
                <a:spcPct val="110000"/>
              </a:lnSpc>
            </a:pPr>
            <a:r>
              <a:rPr lang="zh-CN" altLang="en-US" sz="2400" smtClean="0"/>
              <a:t>根据</a:t>
            </a:r>
            <a:r>
              <a:rPr lang="en-US" altLang="zh-CN" sz="2400" smtClean="0"/>
              <a:t>IEEE 754 </a:t>
            </a:r>
            <a:r>
              <a:rPr lang="zh-CN" altLang="en-US" sz="2400" smtClean="0"/>
              <a:t>国际标准，常用的浮点数格式有</a:t>
            </a:r>
            <a:r>
              <a:rPr lang="en-US" altLang="zh-CN" sz="2400" smtClean="0"/>
              <a:t>3</a:t>
            </a:r>
            <a:r>
              <a:rPr lang="zh-CN" altLang="en-US" sz="2400" smtClean="0"/>
              <a:t>种，阶码的底隐含为</a:t>
            </a:r>
            <a:r>
              <a:rPr lang="en-US" altLang="zh-CN" sz="2400" smtClean="0"/>
              <a:t>2</a:t>
            </a:r>
            <a:r>
              <a:rPr lang="zh-CN" altLang="en-US" sz="2400" smtClean="0"/>
              <a:t>。</a:t>
            </a:r>
          </a:p>
          <a:p>
            <a:pPr eaLnBrk="1" hangingPunct="1">
              <a:lnSpc>
                <a:spcPct val="110000"/>
              </a:lnSpc>
            </a:pPr>
            <a:r>
              <a:rPr lang="zh-CN" altLang="en-US" sz="2400" smtClean="0">
                <a:solidFill>
                  <a:srgbClr val="CC0000"/>
                </a:solidFill>
              </a:rPr>
              <a:t>短实数</a:t>
            </a:r>
            <a:r>
              <a:rPr lang="zh-CN" altLang="en-US" sz="2400" smtClean="0"/>
              <a:t>又称为单精度浮点数，</a:t>
            </a:r>
            <a:r>
              <a:rPr lang="zh-CN" altLang="en-US" sz="2400" smtClean="0">
                <a:solidFill>
                  <a:srgbClr val="CC0000"/>
                </a:solidFill>
              </a:rPr>
              <a:t>长实数</a:t>
            </a:r>
            <a:r>
              <a:rPr lang="zh-CN" altLang="en-US" sz="2400" smtClean="0"/>
              <a:t>又称为双精度浮点数，</a:t>
            </a:r>
            <a:r>
              <a:rPr lang="zh-CN" altLang="en-US" sz="2400" smtClean="0">
                <a:solidFill>
                  <a:srgbClr val="CC0000"/>
                </a:solidFill>
              </a:rPr>
              <a:t>临时实数</a:t>
            </a:r>
            <a:r>
              <a:rPr lang="zh-CN" altLang="en-US" sz="2400" smtClean="0"/>
              <a:t>主要用于进行浮点数运算时保存临时的计算结果。格式：</a:t>
            </a:r>
          </a:p>
        </p:txBody>
      </p:sp>
      <p:graphicFrame>
        <p:nvGraphicFramePr>
          <p:cNvPr id="114029" name="Group 365"/>
          <p:cNvGraphicFramePr>
            <a:graphicFrameLocks noGrp="1"/>
          </p:cNvGraphicFramePr>
          <p:nvPr/>
        </p:nvGraphicFramePr>
        <p:xfrm>
          <a:off x="971550" y="3573463"/>
          <a:ext cx="7273925" cy="2179637"/>
        </p:xfrm>
        <a:graphic>
          <a:graphicData uri="http://schemas.openxmlformats.org/drawingml/2006/table">
            <a:tbl>
              <a:tblPr/>
              <a:tblGrid>
                <a:gridCol w="1150938"/>
                <a:gridCol w="722312"/>
                <a:gridCol w="1727200"/>
                <a:gridCol w="3673475"/>
              </a:tblGrid>
              <a:tr h="576279">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M</a:t>
                      </a:r>
                      <a:r>
                        <a:rPr kumimoji="0" lang="en-US" altLang="zh-CN" sz="2000" b="1" i="0" u="none" strike="noStrike" cap="none" normalizeH="0" baseline="-25000" smtClean="0">
                          <a:ln>
                            <a:noFill/>
                          </a:ln>
                          <a:solidFill>
                            <a:schemeClr val="tx1"/>
                          </a:solidFill>
                          <a:effectLst/>
                          <a:latin typeface="Arial" charset="0"/>
                          <a:ea typeface="黑体" pitchFamily="2" charset="-122"/>
                          <a:cs typeface="Times New Roman" pitchFamily="18" charset="0"/>
                        </a:rPr>
                        <a:t>S</a:t>
                      </a:r>
                    </a:p>
                  </a:txBody>
                  <a:tcPr marL="18000" marR="18000" marT="46801" marB="46801"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gridSpan="2">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E</a:t>
                      </a:r>
                    </a:p>
                  </a:txBody>
                  <a:tcPr marL="18000" marR="18000" marT="46801" marB="46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hMerge="1">
                  <a:txBody>
                    <a:bodyPr/>
                    <a:lstStyle/>
                    <a:p>
                      <a:endParaRPr lang="zh-CN" altLang="en-US"/>
                    </a:p>
                  </a:txBody>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M</a:t>
                      </a:r>
                    </a:p>
                  </a:txBody>
                  <a:tcPr marL="18000" marR="18000" marT="46801" marB="46801"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595330">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黑体" pitchFamily="2" charset="-122"/>
                          <a:cs typeface="Times New Roman" pitchFamily="18" charset="0"/>
                        </a:rPr>
                        <a:t>数符</a:t>
                      </a:r>
                    </a:p>
                  </a:txBody>
                  <a:tcPr marL="18000" marR="18000" marT="46801" marB="46801"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黑体" pitchFamily="2" charset="-122"/>
                          <a:cs typeface="Times New Roman" pitchFamily="18" charset="0"/>
                        </a:rPr>
                        <a:t>阶符</a:t>
                      </a:r>
                    </a:p>
                  </a:txBody>
                  <a:tcPr marL="18000" marR="18000" marT="46801" marB="46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黑体" pitchFamily="2" charset="-122"/>
                          <a:cs typeface="Times New Roman" pitchFamily="18" charset="0"/>
                        </a:rPr>
                        <a:t>阶码</a:t>
                      </a:r>
                    </a:p>
                  </a:txBody>
                  <a:tcPr marL="18000" marR="18000" marT="46801" marB="46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黑体" pitchFamily="2" charset="-122"/>
                          <a:cs typeface="Times New Roman" pitchFamily="18" charset="0"/>
                        </a:rPr>
                        <a:t>尾数</a:t>
                      </a:r>
                    </a:p>
                  </a:txBody>
                  <a:tcPr marL="18000" marR="18000" marT="46801" marB="46801"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1008028">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Arial" charset="0"/>
                          <a:ea typeface="黑体" pitchFamily="2" charset="-122"/>
                          <a:cs typeface="Times New Roman" pitchFamily="18" charset="0"/>
                        </a:rPr>
                        <a:t>0</a:t>
                      </a:r>
                      <a:r>
                        <a:rPr kumimoji="0" lang="zh-CN" altLang="en-US" sz="2000" b="1" i="0" u="none" strike="noStrike" cap="none" normalizeH="0" baseline="0" smtClean="0">
                          <a:ln>
                            <a:noFill/>
                          </a:ln>
                          <a:solidFill>
                            <a:srgbClr val="FF0000"/>
                          </a:solidFill>
                          <a:effectLst/>
                          <a:latin typeface="Arial" charset="0"/>
                          <a:ea typeface="黑体" pitchFamily="2" charset="-122"/>
                          <a:cs typeface="Times New Roman" pitchFamily="18" charset="0"/>
                        </a:rPr>
                        <a:t>：正数</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Arial" charset="0"/>
                          <a:ea typeface="黑体" pitchFamily="2" charset="-122"/>
                          <a:cs typeface="Times New Roman" pitchFamily="18" charset="0"/>
                        </a:rPr>
                        <a:t>1</a:t>
                      </a:r>
                      <a:r>
                        <a:rPr kumimoji="0" lang="zh-CN" altLang="en-US" sz="2000" b="1" i="0" u="none" strike="noStrike" cap="none" normalizeH="0" baseline="0" smtClean="0">
                          <a:ln>
                            <a:noFill/>
                          </a:ln>
                          <a:solidFill>
                            <a:srgbClr val="FF0000"/>
                          </a:solidFill>
                          <a:effectLst/>
                          <a:latin typeface="Arial" charset="0"/>
                          <a:ea typeface="黑体" pitchFamily="2" charset="-122"/>
                          <a:cs typeface="Times New Roman" pitchFamily="18" charset="0"/>
                        </a:rPr>
                        <a:t>：负数</a:t>
                      </a:r>
                    </a:p>
                  </a:txBody>
                  <a:tcPr marL="18000" marR="18000" marT="46801" marB="46801"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CFFFF"/>
                    </a:solidFill>
                  </a:tcPr>
                </a:tc>
                <a:tc gridSpan="2">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Arial" charset="0"/>
                          <a:ea typeface="黑体" pitchFamily="2" charset="-122"/>
                          <a:cs typeface="Times New Roman" pitchFamily="18" charset="0"/>
                        </a:rPr>
                        <a:t>2</a:t>
                      </a:r>
                      <a:r>
                        <a:rPr kumimoji="0" lang="en-US" altLang="zh-CN" sz="2000" b="1" i="0" u="none" strike="noStrike" cap="none" normalizeH="0" baseline="30000" smtClean="0">
                          <a:ln>
                            <a:noFill/>
                          </a:ln>
                          <a:solidFill>
                            <a:srgbClr val="FF0000"/>
                          </a:solidFill>
                          <a:effectLst/>
                          <a:latin typeface="Arial" charset="0"/>
                          <a:ea typeface="黑体" pitchFamily="2" charset="-122"/>
                          <a:cs typeface="Times New Roman" pitchFamily="18" charset="0"/>
                        </a:rPr>
                        <a:t>n</a:t>
                      </a:r>
                      <a:r>
                        <a:rPr kumimoji="0" lang="en-US" altLang="zh-CN" sz="2000" b="1" i="0" u="none" strike="noStrike" cap="none" normalizeH="0" baseline="0" smtClean="0">
                          <a:ln>
                            <a:noFill/>
                          </a:ln>
                          <a:solidFill>
                            <a:srgbClr val="FF0000"/>
                          </a:solidFill>
                          <a:effectLst/>
                          <a:latin typeface="Arial" charset="0"/>
                          <a:ea typeface="黑体" pitchFamily="2" charset="-122"/>
                          <a:cs typeface="Times New Roman" pitchFamily="18" charset="0"/>
                        </a:rPr>
                        <a:t>-1</a:t>
                      </a:r>
                      <a:r>
                        <a:rPr kumimoji="0" lang="zh-CN" altLang="en-US" sz="2000" b="1" i="0" u="none" strike="noStrike" cap="none" normalizeH="0" baseline="0" smtClean="0">
                          <a:ln>
                            <a:noFill/>
                          </a:ln>
                          <a:solidFill>
                            <a:srgbClr val="FF0000"/>
                          </a:solidFill>
                          <a:effectLst/>
                          <a:latin typeface="Arial" charset="0"/>
                          <a:ea typeface="黑体" pitchFamily="2" charset="-122"/>
                          <a:cs typeface="Times New Roman" pitchFamily="18" charset="0"/>
                        </a:rPr>
                        <a:t>的移码</a:t>
                      </a:r>
                    </a:p>
                  </a:txBody>
                  <a:tcPr marL="18000" marR="18000" marT="46801" marB="46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DDDD"/>
                    </a:solidFill>
                  </a:tcPr>
                </a:tc>
                <a:tc hMerge="1">
                  <a:txBody>
                    <a:bodyPr/>
                    <a:lstStyle/>
                    <a:p>
                      <a:endParaRPr lang="zh-CN" altLang="en-US"/>
                    </a:p>
                  </a:txBody>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FF0000"/>
                          </a:solidFill>
                          <a:effectLst/>
                          <a:latin typeface="Arial" charset="0"/>
                          <a:ea typeface="黑体" pitchFamily="2" charset="-122"/>
                          <a:cs typeface="Times New Roman" pitchFamily="18" charset="0"/>
                        </a:rPr>
                        <a:t>原码表示；</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FF0000"/>
                          </a:solidFill>
                          <a:effectLst/>
                          <a:latin typeface="Arial" charset="0"/>
                          <a:ea typeface="黑体" pitchFamily="2" charset="-122"/>
                          <a:cs typeface="Times New Roman" pitchFamily="18" charset="0"/>
                        </a:rPr>
                        <a:t>单、双精度的整数位“</a:t>
                      </a:r>
                      <a:r>
                        <a:rPr kumimoji="0" lang="en-US" altLang="zh-CN" sz="2000" b="1" i="0" u="none" strike="noStrike" cap="none" normalizeH="0" baseline="0" smtClean="0">
                          <a:ln>
                            <a:noFill/>
                          </a:ln>
                          <a:solidFill>
                            <a:srgbClr val="FF0000"/>
                          </a:solidFill>
                          <a:effectLst/>
                          <a:latin typeface="Arial" charset="0"/>
                          <a:ea typeface="黑体" pitchFamily="2" charset="-122"/>
                          <a:cs typeface="Times New Roman" pitchFamily="18" charset="0"/>
                        </a:rPr>
                        <a:t>1”</a:t>
                      </a:r>
                      <a:r>
                        <a:rPr kumimoji="0" lang="zh-CN" altLang="en-US" sz="2000" b="1" i="0" u="none" strike="noStrike" cap="none" normalizeH="0" baseline="0" smtClean="0">
                          <a:ln>
                            <a:noFill/>
                          </a:ln>
                          <a:solidFill>
                            <a:srgbClr val="FF0000"/>
                          </a:solidFill>
                          <a:effectLst/>
                          <a:latin typeface="Arial" charset="0"/>
                          <a:ea typeface="黑体" pitchFamily="2" charset="-122"/>
                          <a:cs typeface="Times New Roman" pitchFamily="18" charset="0"/>
                        </a:rPr>
                        <a:t>隐藏；</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FF0000"/>
                          </a:solidFill>
                          <a:effectLst/>
                          <a:latin typeface="Arial" charset="0"/>
                          <a:ea typeface="黑体" pitchFamily="2" charset="-122"/>
                          <a:cs typeface="Times New Roman" pitchFamily="18" charset="0"/>
                        </a:rPr>
                        <a:t>临时实数无隐藏位</a:t>
                      </a:r>
                    </a:p>
                  </a:txBody>
                  <a:tcPr marL="18000" marR="18000" marT="46801" marB="46801"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CFFFF"/>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14029"/>
                                        </p:tgtEl>
                                        <p:attrNameLst>
                                          <p:attrName>style.visibility</p:attrName>
                                        </p:attrNameLst>
                                      </p:cBhvr>
                                      <p:to>
                                        <p:strVal val="visible"/>
                                      </p:to>
                                    </p:set>
                                    <p:anim to="" calcmode="lin" valueType="num">
                                      <p:cBhvr>
                                        <p:cTn id="7" dur="1" fill="hold"/>
                                        <p:tgtEl>
                                          <p:spTgt spid="11402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238D80DB-891E-4877-AD01-83123738D71F}"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72</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71683" name="Rectangle 2"/>
          <p:cNvSpPr>
            <a:spLocks noGrp="1" noChangeArrowheads="1"/>
          </p:cNvSpPr>
          <p:nvPr>
            <p:ph type="title"/>
          </p:nvPr>
        </p:nvSpPr>
        <p:spPr/>
        <p:txBody>
          <a:bodyPr/>
          <a:lstStyle/>
          <a:p>
            <a:pPr eaLnBrk="1" hangingPunct="1"/>
            <a:r>
              <a:rPr lang="en-US" altLang="zh-CN" sz="2800" smtClean="0"/>
              <a:t>IEEE 754 </a:t>
            </a:r>
            <a:r>
              <a:rPr lang="zh-CN" altLang="en-US" sz="2800" smtClean="0"/>
              <a:t>浮点数标准</a:t>
            </a:r>
          </a:p>
        </p:txBody>
      </p:sp>
      <p:sp>
        <p:nvSpPr>
          <p:cNvPr id="71684" name="Rectangle 3"/>
          <p:cNvSpPr>
            <a:spLocks noGrp="1" noChangeArrowheads="1"/>
          </p:cNvSpPr>
          <p:nvPr>
            <p:ph type="body" idx="1"/>
          </p:nvPr>
        </p:nvSpPr>
        <p:spPr>
          <a:xfrm>
            <a:off x="457200" y="1076325"/>
            <a:ext cx="7558088" cy="552450"/>
          </a:xfrm>
        </p:spPr>
        <p:txBody>
          <a:bodyPr/>
          <a:lstStyle/>
          <a:p>
            <a:pPr eaLnBrk="1" hangingPunct="1"/>
            <a:r>
              <a:rPr lang="zh-CN" altLang="en-US" smtClean="0"/>
              <a:t>位数：</a:t>
            </a:r>
          </a:p>
        </p:txBody>
      </p:sp>
      <p:graphicFrame>
        <p:nvGraphicFramePr>
          <p:cNvPr id="224315" name="Group 59"/>
          <p:cNvGraphicFramePr>
            <a:graphicFrameLocks noGrp="1"/>
          </p:cNvGraphicFramePr>
          <p:nvPr/>
        </p:nvGraphicFramePr>
        <p:xfrm>
          <a:off x="395288" y="2187575"/>
          <a:ext cx="8534400" cy="2971801"/>
        </p:xfrm>
        <a:graphic>
          <a:graphicData uri="http://schemas.openxmlformats.org/drawingml/2006/table">
            <a:tbl>
              <a:tblPr/>
              <a:tblGrid>
                <a:gridCol w="1074737"/>
                <a:gridCol w="619125"/>
                <a:gridCol w="987425"/>
                <a:gridCol w="1198563"/>
                <a:gridCol w="4654550"/>
              </a:tblGrid>
              <a:tr h="1008021">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黑体" pitchFamily="2" charset="-122"/>
                          <a:cs typeface="Times New Roman" pitchFamily="18" charset="0"/>
                        </a:rPr>
                        <a:t>类型</a:t>
                      </a:r>
                    </a:p>
                  </a:txBody>
                  <a:tcPr marL="18000" marR="18000" marT="46801" marB="46801"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黑体" pitchFamily="2" charset="-122"/>
                          <a:cs typeface="Times New Roman" pitchFamily="18" charset="0"/>
                        </a:rPr>
                        <a:t>总位数</a:t>
                      </a:r>
                    </a:p>
                  </a:txBody>
                  <a:tcPr marL="18000" marR="18000" marT="46801" marB="46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黑体" pitchFamily="2" charset="-122"/>
                          <a:cs typeface="Times New Roman" pitchFamily="18" charset="0"/>
                        </a:rPr>
                        <a:t>尾数位数（含</a:t>
                      </a:r>
                      <a:r>
                        <a:rPr kumimoji="0" lang="en-US"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1</a:t>
                      </a:r>
                      <a:r>
                        <a:rPr kumimoji="0" lang="zh-CN" altLang="en-US" sz="2000" b="1" i="0" u="none" strike="noStrike" cap="none" normalizeH="0" baseline="0" smtClean="0">
                          <a:ln>
                            <a:noFill/>
                          </a:ln>
                          <a:solidFill>
                            <a:schemeClr val="tx1"/>
                          </a:solidFill>
                          <a:effectLst/>
                          <a:latin typeface="Arial" charset="0"/>
                          <a:ea typeface="黑体" pitchFamily="2" charset="-122"/>
                          <a:cs typeface="Times New Roman" pitchFamily="18" charset="0"/>
                        </a:rPr>
                        <a:t>位数符）</a:t>
                      </a:r>
                    </a:p>
                  </a:txBody>
                  <a:tcPr marL="18000" marR="18000" marT="46801" marB="46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黑体" pitchFamily="2" charset="-122"/>
                          <a:cs typeface="Times New Roman" pitchFamily="18" charset="0"/>
                        </a:rPr>
                        <a:t>阶码位数（含</a:t>
                      </a:r>
                      <a:r>
                        <a:rPr kumimoji="0" lang="en-US"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1</a:t>
                      </a:r>
                      <a:r>
                        <a:rPr kumimoji="0" lang="zh-CN" altLang="en-US" sz="2000" b="1" i="0" u="none" strike="noStrike" cap="none" normalizeH="0" baseline="0" smtClean="0">
                          <a:ln>
                            <a:noFill/>
                          </a:ln>
                          <a:solidFill>
                            <a:schemeClr val="tx1"/>
                          </a:solidFill>
                          <a:effectLst/>
                          <a:latin typeface="Arial" charset="0"/>
                          <a:ea typeface="黑体" pitchFamily="2" charset="-122"/>
                          <a:cs typeface="Times New Roman" pitchFamily="18" charset="0"/>
                        </a:rPr>
                        <a:t>位阶符）</a:t>
                      </a:r>
                    </a:p>
                  </a:txBody>
                  <a:tcPr marL="18000" marR="18000" marT="46801" marB="46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黑体" pitchFamily="2" charset="-122"/>
                          <a:cs typeface="Times New Roman" pitchFamily="18" charset="0"/>
                        </a:rPr>
                        <a:t>真值计算</a:t>
                      </a:r>
                    </a:p>
                  </a:txBody>
                  <a:tcPr marL="18000" marR="18000" marT="46801" marB="46801"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r>
              <a:tr h="650889">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黑体" pitchFamily="2" charset="-122"/>
                          <a:cs typeface="Times New Roman" pitchFamily="18" charset="0"/>
                        </a:rPr>
                        <a:t>短实数</a:t>
                      </a:r>
                    </a:p>
                  </a:txBody>
                  <a:tcPr marL="18000" marR="18000" marT="46801" marB="46801"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32</a:t>
                      </a:r>
                    </a:p>
                  </a:txBody>
                  <a:tcPr marL="18000" marR="18000" marT="46801" marB="46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24</a:t>
                      </a:r>
                    </a:p>
                  </a:txBody>
                  <a:tcPr marL="18000" marR="18000" marT="46801" marB="46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8</a:t>
                      </a:r>
                    </a:p>
                  </a:txBody>
                  <a:tcPr marL="18000" marR="18000" marT="46801" marB="46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N=(-1)</a:t>
                      </a:r>
                      <a:r>
                        <a:rPr kumimoji="0" lang="en-US" altLang="zh-CN" sz="2000" b="1" i="0" u="none" strike="noStrike" cap="none" normalizeH="0" baseline="30000" smtClean="0">
                          <a:ln>
                            <a:noFill/>
                          </a:ln>
                          <a:solidFill>
                            <a:schemeClr val="tx1"/>
                          </a:solidFill>
                          <a:effectLst/>
                          <a:latin typeface="Arial" charset="0"/>
                          <a:ea typeface="黑体" pitchFamily="2" charset="-122"/>
                          <a:cs typeface="Times New Roman" pitchFamily="18" charset="0"/>
                        </a:rPr>
                        <a:t>MS</a:t>
                      </a:r>
                      <a:r>
                        <a:rPr kumimoji="0" lang="en-US"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a:t>
                      </a:r>
                      <a:r>
                        <a:rPr kumimoji="0" lang="en-GB"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1.M</a:t>
                      </a:r>
                      <a:r>
                        <a:rPr kumimoji="0" lang="en-GB" altLang="zh-CN" sz="2000" b="1" i="0" u="none" strike="noStrike" cap="none" normalizeH="0" baseline="-30000" smtClean="0">
                          <a:ln>
                            <a:noFill/>
                          </a:ln>
                          <a:solidFill>
                            <a:schemeClr val="tx1"/>
                          </a:solidFill>
                          <a:effectLst/>
                          <a:latin typeface="Arial" charset="0"/>
                          <a:ea typeface="黑体" pitchFamily="2" charset="-122"/>
                          <a:cs typeface="Times New Roman" pitchFamily="18" charset="0"/>
                        </a:rPr>
                        <a:t>1</a:t>
                      </a:r>
                      <a:r>
                        <a:rPr kumimoji="0" lang="en-GB"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 M</a:t>
                      </a:r>
                      <a:r>
                        <a:rPr kumimoji="0" lang="en-GB" altLang="zh-CN" sz="2000" b="1" i="0" u="none" strike="noStrike" cap="none" normalizeH="0" baseline="-30000" smtClean="0">
                          <a:ln>
                            <a:noFill/>
                          </a:ln>
                          <a:solidFill>
                            <a:schemeClr val="tx1"/>
                          </a:solidFill>
                          <a:effectLst/>
                          <a:latin typeface="Arial" charset="0"/>
                          <a:ea typeface="黑体" pitchFamily="2" charset="-122"/>
                          <a:cs typeface="Times New Roman" pitchFamily="18" charset="0"/>
                        </a:rPr>
                        <a:t>2</a:t>
                      </a:r>
                      <a:r>
                        <a:rPr kumimoji="0" lang="en-GB"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 M</a:t>
                      </a:r>
                      <a:r>
                        <a:rPr kumimoji="0" lang="en-GB" altLang="zh-CN" sz="2000" b="1" i="0" u="none" strike="noStrike" cap="none" normalizeH="0" baseline="-30000" smtClean="0">
                          <a:ln>
                            <a:noFill/>
                          </a:ln>
                          <a:solidFill>
                            <a:schemeClr val="tx1"/>
                          </a:solidFill>
                          <a:effectLst/>
                          <a:latin typeface="Arial" charset="0"/>
                          <a:ea typeface="黑体" pitchFamily="2" charset="-122"/>
                          <a:cs typeface="Times New Roman" pitchFamily="18" charset="0"/>
                        </a:rPr>
                        <a:t>n</a:t>
                      </a:r>
                      <a:r>
                        <a:rPr kumimoji="0" lang="en-GB"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)×2</a:t>
                      </a:r>
                      <a:r>
                        <a:rPr kumimoji="0" lang="en-GB" altLang="zh-CN" sz="2000" b="1" i="0" u="none" strike="noStrike" cap="none" normalizeH="0" baseline="30000" smtClean="0">
                          <a:ln>
                            <a:noFill/>
                          </a:ln>
                          <a:solidFill>
                            <a:schemeClr val="tx1"/>
                          </a:solidFill>
                          <a:effectLst/>
                          <a:latin typeface="Arial" charset="0"/>
                          <a:ea typeface="黑体" pitchFamily="2" charset="-122"/>
                          <a:cs typeface="Times New Roman" pitchFamily="18" charset="0"/>
                        </a:rPr>
                        <a:t>E-127</a:t>
                      </a:r>
                      <a:endParaRPr kumimoji="0" lang="en-GB" altLang="zh-CN" sz="2000" b="1" i="0" u="none" strike="noStrike" cap="none" normalizeH="0" baseline="0" smtClean="0">
                        <a:ln>
                          <a:noFill/>
                        </a:ln>
                        <a:solidFill>
                          <a:schemeClr val="tx1"/>
                        </a:solidFill>
                        <a:effectLst/>
                        <a:latin typeface="Arial" charset="0"/>
                        <a:ea typeface="黑体" pitchFamily="2" charset="-122"/>
                        <a:cs typeface="Times New Roman" pitchFamily="18" charset="0"/>
                      </a:endParaRPr>
                    </a:p>
                  </a:txBody>
                  <a:tcPr marL="18000" marR="18000" marT="46801" marB="46801"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r>
              <a:tr h="611201">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黑体" pitchFamily="2" charset="-122"/>
                          <a:cs typeface="Times New Roman" pitchFamily="18" charset="0"/>
                        </a:rPr>
                        <a:t>长实数</a:t>
                      </a:r>
                    </a:p>
                  </a:txBody>
                  <a:tcPr marL="18000" marR="18000" marT="46801" marB="46801"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64</a:t>
                      </a:r>
                    </a:p>
                  </a:txBody>
                  <a:tcPr marL="18000" marR="18000" marT="46801" marB="46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53</a:t>
                      </a:r>
                    </a:p>
                  </a:txBody>
                  <a:tcPr marL="18000" marR="18000" marT="46801" marB="46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11</a:t>
                      </a:r>
                    </a:p>
                  </a:txBody>
                  <a:tcPr marL="18000" marR="18000" marT="46801" marB="46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N=(-1)</a:t>
                      </a:r>
                      <a:r>
                        <a:rPr kumimoji="0" lang="en-US" altLang="zh-CN" sz="2000" b="1" i="0" u="none" strike="noStrike" cap="none" normalizeH="0" baseline="30000" smtClean="0">
                          <a:ln>
                            <a:noFill/>
                          </a:ln>
                          <a:solidFill>
                            <a:schemeClr val="tx1"/>
                          </a:solidFill>
                          <a:effectLst/>
                          <a:latin typeface="Arial" charset="0"/>
                          <a:ea typeface="黑体" pitchFamily="2" charset="-122"/>
                          <a:cs typeface="Times New Roman" pitchFamily="18" charset="0"/>
                        </a:rPr>
                        <a:t>MS</a:t>
                      </a:r>
                      <a:r>
                        <a:rPr kumimoji="0" lang="en-US"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a:t>
                      </a:r>
                      <a:r>
                        <a:rPr kumimoji="0" lang="en-GB"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1. M</a:t>
                      </a:r>
                      <a:r>
                        <a:rPr kumimoji="0" lang="en-GB" altLang="zh-CN" sz="2000" b="1" i="0" u="none" strike="noStrike" cap="none" normalizeH="0" baseline="-30000" smtClean="0">
                          <a:ln>
                            <a:noFill/>
                          </a:ln>
                          <a:solidFill>
                            <a:schemeClr val="tx1"/>
                          </a:solidFill>
                          <a:effectLst/>
                          <a:latin typeface="Arial" charset="0"/>
                          <a:ea typeface="黑体" pitchFamily="2" charset="-122"/>
                          <a:cs typeface="Times New Roman" pitchFamily="18" charset="0"/>
                        </a:rPr>
                        <a:t>1</a:t>
                      </a:r>
                      <a:r>
                        <a:rPr kumimoji="0" lang="en-GB"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 M</a:t>
                      </a:r>
                      <a:r>
                        <a:rPr kumimoji="0" lang="en-GB" altLang="zh-CN" sz="2000" b="1" i="0" u="none" strike="noStrike" cap="none" normalizeH="0" baseline="-30000" smtClean="0">
                          <a:ln>
                            <a:noFill/>
                          </a:ln>
                          <a:solidFill>
                            <a:schemeClr val="tx1"/>
                          </a:solidFill>
                          <a:effectLst/>
                          <a:latin typeface="Arial" charset="0"/>
                          <a:ea typeface="黑体" pitchFamily="2" charset="-122"/>
                          <a:cs typeface="Times New Roman" pitchFamily="18" charset="0"/>
                        </a:rPr>
                        <a:t>2</a:t>
                      </a:r>
                      <a:r>
                        <a:rPr kumimoji="0" lang="en-GB"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 M</a:t>
                      </a:r>
                      <a:r>
                        <a:rPr kumimoji="0" lang="en-GB" altLang="zh-CN" sz="2000" b="1" i="0" u="none" strike="noStrike" cap="none" normalizeH="0" baseline="-30000" smtClean="0">
                          <a:ln>
                            <a:noFill/>
                          </a:ln>
                          <a:solidFill>
                            <a:schemeClr val="tx1"/>
                          </a:solidFill>
                          <a:effectLst/>
                          <a:latin typeface="Arial" charset="0"/>
                          <a:ea typeface="黑体" pitchFamily="2" charset="-122"/>
                          <a:cs typeface="Times New Roman" pitchFamily="18" charset="0"/>
                        </a:rPr>
                        <a:t>n</a:t>
                      </a:r>
                      <a:r>
                        <a:rPr kumimoji="0" lang="en-GB"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)×2</a:t>
                      </a:r>
                      <a:r>
                        <a:rPr kumimoji="0" lang="en-GB" altLang="zh-CN" sz="2000" b="1" i="0" u="none" strike="noStrike" cap="none" normalizeH="0" baseline="30000" smtClean="0">
                          <a:ln>
                            <a:noFill/>
                          </a:ln>
                          <a:solidFill>
                            <a:schemeClr val="tx1"/>
                          </a:solidFill>
                          <a:effectLst/>
                          <a:latin typeface="Arial" charset="0"/>
                          <a:ea typeface="黑体" pitchFamily="2" charset="-122"/>
                          <a:cs typeface="Times New Roman" pitchFamily="18" charset="0"/>
                        </a:rPr>
                        <a:t>E-1023</a:t>
                      </a:r>
                      <a:endParaRPr kumimoji="0" lang="en-GB" altLang="zh-CN" sz="2000" b="1" i="0" u="none" strike="noStrike" cap="none" normalizeH="0" baseline="0" smtClean="0">
                        <a:ln>
                          <a:noFill/>
                        </a:ln>
                        <a:solidFill>
                          <a:schemeClr val="tx1"/>
                        </a:solidFill>
                        <a:effectLst/>
                        <a:latin typeface="Arial" charset="0"/>
                        <a:ea typeface="黑体" pitchFamily="2" charset="-122"/>
                        <a:cs typeface="Times New Roman" pitchFamily="18" charset="0"/>
                      </a:endParaRPr>
                    </a:p>
                  </a:txBody>
                  <a:tcPr marL="18000" marR="18000" marT="46801" marB="46801"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r>
              <a:tr h="701690">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黑体" pitchFamily="2" charset="-122"/>
                          <a:cs typeface="Times New Roman" pitchFamily="18" charset="0"/>
                        </a:rPr>
                        <a:t>临时实数</a:t>
                      </a:r>
                    </a:p>
                  </a:txBody>
                  <a:tcPr marL="18000" marR="18000" marT="46801" marB="46801"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80</a:t>
                      </a:r>
                    </a:p>
                  </a:txBody>
                  <a:tcPr marL="18000" marR="18000" marT="46801" marB="46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65</a:t>
                      </a:r>
                    </a:p>
                  </a:txBody>
                  <a:tcPr marL="18000" marR="18000" marT="46801" marB="46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15</a:t>
                      </a:r>
                    </a:p>
                  </a:txBody>
                  <a:tcPr marL="18000" marR="18000" marT="46801" marB="46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Arial" charset="0"/>
                        <a:ea typeface="黑体" pitchFamily="2" charset="-122"/>
                        <a:cs typeface="Times New Roman" pitchFamily="18" charset="0"/>
                      </a:endParaRPr>
                    </a:p>
                  </a:txBody>
                  <a:tcPr marL="18000" marR="18000" marT="46801" marB="46801"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DDDD"/>
                    </a:solidFill>
                  </a:tcPr>
                </a:tc>
              </a:tr>
            </a:tbl>
          </a:graphicData>
        </a:graphic>
      </p:graphicFrame>
      <p:sp>
        <p:nvSpPr>
          <p:cNvPr id="224349" name="AutoShape 93"/>
          <p:cNvSpPr>
            <a:spLocks noChangeArrowheads="1"/>
          </p:cNvSpPr>
          <p:nvPr/>
        </p:nvSpPr>
        <p:spPr bwMode="gray">
          <a:xfrm>
            <a:off x="4643438" y="1341438"/>
            <a:ext cx="2376487" cy="1008062"/>
          </a:xfrm>
          <a:prstGeom prst="wedgeEllipseCallout">
            <a:avLst>
              <a:gd name="adj1" fmla="val 6579"/>
              <a:gd name="adj2" fmla="val 154250"/>
            </a:avLst>
          </a:prstGeom>
          <a:solidFill>
            <a:schemeClr val="accent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a:solidFill>
                  <a:srgbClr val="FF0000"/>
                </a:solidFill>
                <a:latin typeface="Arial" panose="020B0604020202020204" pitchFamily="34" charset="0"/>
              </a:rPr>
              <a:t>隐藏位</a:t>
            </a:r>
            <a:r>
              <a:rPr lang="en-US" altLang="zh-CN" sz="2400">
                <a:solidFill>
                  <a:srgbClr val="FF0000"/>
                </a:solidFill>
                <a:latin typeface="Arial" panose="020B0604020202020204" pitchFamily="34" charset="0"/>
              </a:rPr>
              <a:t>,</a:t>
            </a:r>
            <a:r>
              <a:rPr lang="zh-CN" altLang="en-US" sz="2400">
                <a:solidFill>
                  <a:srgbClr val="FF0000"/>
                </a:solidFill>
                <a:latin typeface="Arial" panose="020B0604020202020204" pitchFamily="34" charset="0"/>
              </a:rPr>
              <a:t>位于整数位</a:t>
            </a:r>
            <a:endParaRPr lang="zh-CN" altLang="en-US" sz="2400">
              <a:latin typeface="Arial" panose="020B0604020202020204" pitchFamily="34" charset="0"/>
            </a:endParaRPr>
          </a:p>
        </p:txBody>
      </p:sp>
      <p:sp>
        <p:nvSpPr>
          <p:cNvPr id="224350" name="AutoShape 94"/>
          <p:cNvSpPr>
            <a:spLocks noChangeArrowheads="1"/>
          </p:cNvSpPr>
          <p:nvPr/>
        </p:nvSpPr>
        <p:spPr bwMode="gray">
          <a:xfrm>
            <a:off x="5364163" y="4941888"/>
            <a:ext cx="2376487" cy="1008062"/>
          </a:xfrm>
          <a:prstGeom prst="wedgeEllipseCallout">
            <a:avLst>
              <a:gd name="adj1" fmla="val -26954"/>
              <a:gd name="adj2" fmla="val -122282"/>
            </a:avLst>
          </a:prstGeom>
          <a:solidFill>
            <a:schemeClr val="accent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a:solidFill>
                  <a:srgbClr val="FF0000"/>
                </a:solidFill>
                <a:latin typeface="Arial" panose="020B0604020202020204" pitchFamily="34" charset="0"/>
              </a:rPr>
              <a:t>隐藏位</a:t>
            </a:r>
            <a:r>
              <a:rPr lang="en-US" altLang="zh-CN" sz="2400">
                <a:solidFill>
                  <a:srgbClr val="FF0000"/>
                </a:solidFill>
                <a:latin typeface="Arial" panose="020B0604020202020204" pitchFamily="34" charset="0"/>
              </a:rPr>
              <a:t>,</a:t>
            </a:r>
            <a:r>
              <a:rPr lang="zh-CN" altLang="en-US" sz="2400">
                <a:solidFill>
                  <a:srgbClr val="FF0000"/>
                </a:solidFill>
                <a:latin typeface="Arial" panose="020B0604020202020204" pitchFamily="34" charset="0"/>
              </a:rPr>
              <a:t>位于整数位</a:t>
            </a:r>
            <a:endParaRPr lang="zh-CN" altLang="en-US" sz="2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224315"/>
                                        </p:tgtEl>
                                        <p:attrNameLst>
                                          <p:attrName>style.visibility</p:attrName>
                                        </p:attrNameLst>
                                      </p:cBhvr>
                                      <p:to>
                                        <p:strVal val="visible"/>
                                      </p:to>
                                    </p:set>
                                    <p:anim to="" calcmode="lin" valueType="num">
                                      <p:cBhvr>
                                        <p:cTn id="7" dur="1" fill="hold"/>
                                        <p:tgtEl>
                                          <p:spTgt spid="224315"/>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24349"/>
                                        </p:tgtEl>
                                        <p:attrNameLst>
                                          <p:attrName>style.visibility</p:attrName>
                                        </p:attrNameLst>
                                      </p:cBhvr>
                                      <p:to>
                                        <p:strVal val="visible"/>
                                      </p:to>
                                    </p:set>
                                    <p:anim to="" calcmode="lin" valueType="num">
                                      <p:cBhvr>
                                        <p:cTn id="12" dur="1" fill="hold"/>
                                        <p:tgtEl>
                                          <p:spTgt spid="224349"/>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224350"/>
                                        </p:tgtEl>
                                        <p:attrNameLst>
                                          <p:attrName>style.visibility</p:attrName>
                                        </p:attrNameLst>
                                      </p:cBhvr>
                                      <p:to>
                                        <p:strVal val="visible"/>
                                      </p:to>
                                    </p:set>
                                    <p:anim to="" calcmode="lin" valueType="num">
                                      <p:cBhvr>
                                        <p:cTn id="17" dur="1" fill="hold"/>
                                        <p:tgtEl>
                                          <p:spTgt spid="22435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349" grpId="0" animBg="1"/>
      <p:bldP spid="224350"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3C0EACE4-6326-488D-9DFE-8AF2CD1B60F6}"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73</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72707" name="Rectangle 2"/>
          <p:cNvSpPr>
            <a:spLocks noGrp="1" noChangeArrowheads="1"/>
          </p:cNvSpPr>
          <p:nvPr>
            <p:ph type="title"/>
          </p:nvPr>
        </p:nvSpPr>
        <p:spPr/>
        <p:txBody>
          <a:bodyPr/>
          <a:lstStyle/>
          <a:p>
            <a:pPr eaLnBrk="1" hangingPunct="1"/>
            <a:r>
              <a:rPr lang="en-US" altLang="zh-CN" sz="2800" smtClean="0"/>
              <a:t>IEEE 754 </a:t>
            </a:r>
            <a:r>
              <a:rPr lang="zh-CN" altLang="en-US" sz="2800" smtClean="0"/>
              <a:t>浮点数标准</a:t>
            </a:r>
          </a:p>
        </p:txBody>
      </p:sp>
      <p:sp>
        <p:nvSpPr>
          <p:cNvPr id="72708" name="Rectangle 3"/>
          <p:cNvSpPr>
            <a:spLocks noGrp="1" noChangeArrowheads="1"/>
          </p:cNvSpPr>
          <p:nvPr>
            <p:ph type="body" idx="1"/>
          </p:nvPr>
        </p:nvSpPr>
        <p:spPr>
          <a:xfrm>
            <a:off x="457200" y="1076325"/>
            <a:ext cx="7558088" cy="984250"/>
          </a:xfrm>
        </p:spPr>
        <p:txBody>
          <a:bodyPr/>
          <a:lstStyle/>
          <a:p>
            <a:pPr eaLnBrk="1" hangingPunct="1"/>
            <a:r>
              <a:rPr lang="zh-CN" altLang="en-US" dirty="0" smtClean="0"/>
              <a:t>特殊数值：</a:t>
            </a:r>
          </a:p>
          <a:p>
            <a:pPr lvl="1" eaLnBrk="1" hangingPunct="1"/>
            <a:r>
              <a:rPr lang="zh-CN" altLang="en-US" dirty="0" smtClean="0"/>
              <a:t>单精度：</a:t>
            </a:r>
          </a:p>
        </p:txBody>
      </p:sp>
      <p:graphicFrame>
        <p:nvGraphicFramePr>
          <p:cNvPr id="306458" name="Group 282"/>
          <p:cNvGraphicFramePr>
            <a:graphicFrameLocks noGrp="1"/>
          </p:cNvGraphicFramePr>
          <p:nvPr/>
        </p:nvGraphicFramePr>
        <p:xfrm>
          <a:off x="900113" y="2060575"/>
          <a:ext cx="7416800" cy="3744914"/>
        </p:xfrm>
        <a:graphic>
          <a:graphicData uri="http://schemas.openxmlformats.org/drawingml/2006/table">
            <a:tbl>
              <a:tblPr/>
              <a:tblGrid>
                <a:gridCol w="1074737"/>
                <a:gridCol w="619125"/>
                <a:gridCol w="1690688"/>
                <a:gridCol w="1944687"/>
                <a:gridCol w="2087563"/>
              </a:tblGrid>
              <a:tr h="647700">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黑体" pitchFamily="2" charset="-122"/>
                          <a:ea typeface="黑体" pitchFamily="2" charset="-122"/>
                        </a:rPr>
                        <a:t>真值</a:t>
                      </a:r>
                    </a:p>
                  </a:txBody>
                  <a:tcPr marL="18000" marR="18000" marT="46800" marB="4680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Ms</a:t>
                      </a:r>
                    </a:p>
                  </a:txBody>
                  <a:tcPr marL="18000" marR="18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E</a:t>
                      </a:r>
                    </a:p>
                  </a:txBody>
                  <a:tcPr marL="18000" marR="18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M</a:t>
                      </a:r>
                    </a:p>
                  </a:txBody>
                  <a:tcPr marL="18000" marR="18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黑体" pitchFamily="2" charset="-122"/>
                          <a:cs typeface="Times New Roman" pitchFamily="18" charset="0"/>
                        </a:rPr>
                        <a:t>计算值</a:t>
                      </a:r>
                    </a:p>
                  </a:txBody>
                  <a:tcPr marL="18000" marR="18000" marT="46800" marB="46800"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r>
              <a:tr h="65087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+0</a:t>
                      </a:r>
                    </a:p>
                  </a:txBody>
                  <a:tcPr marL="18000" marR="18000" marT="46800" marB="4680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0</a:t>
                      </a:r>
                    </a:p>
                  </a:txBody>
                  <a:tcPr marL="18000" marR="18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00000000</a:t>
                      </a:r>
                    </a:p>
                  </a:txBody>
                  <a:tcPr marL="18000" marR="18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0000……0</a:t>
                      </a:r>
                    </a:p>
                  </a:txBody>
                  <a:tcPr marL="18000" marR="18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1.0×2</a:t>
                      </a:r>
                      <a:r>
                        <a:rPr kumimoji="0" lang="en-GB" altLang="zh-CN" sz="2000" b="1" i="0" u="none" strike="noStrike" cap="none" normalizeH="0" baseline="30000" smtClean="0">
                          <a:ln>
                            <a:noFill/>
                          </a:ln>
                          <a:solidFill>
                            <a:schemeClr val="tx1"/>
                          </a:solidFill>
                          <a:effectLst/>
                          <a:latin typeface="Arial" charset="0"/>
                          <a:ea typeface="黑体" pitchFamily="2" charset="-122"/>
                          <a:cs typeface="Times New Roman" pitchFamily="18" charset="0"/>
                        </a:rPr>
                        <a:t>-127</a:t>
                      </a:r>
                    </a:p>
                  </a:txBody>
                  <a:tcPr marL="18000" marR="18000" marT="46800" marB="46800"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r>
              <a:tr h="611188">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-0</a:t>
                      </a:r>
                    </a:p>
                  </a:txBody>
                  <a:tcPr marL="18000" marR="18000" marT="46800" marB="4680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1</a:t>
                      </a:r>
                    </a:p>
                  </a:txBody>
                  <a:tcPr marL="18000" marR="18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00000000</a:t>
                      </a:r>
                    </a:p>
                  </a:txBody>
                  <a:tcPr marL="18000" marR="18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0000……0</a:t>
                      </a:r>
                    </a:p>
                  </a:txBody>
                  <a:tcPr marL="18000" marR="18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-1.0×2</a:t>
                      </a:r>
                      <a:r>
                        <a:rPr kumimoji="0" lang="en-GB" altLang="zh-CN" sz="2000" b="1" i="0" u="none" strike="noStrike" cap="none" normalizeH="0" baseline="30000" smtClean="0">
                          <a:ln>
                            <a:noFill/>
                          </a:ln>
                          <a:solidFill>
                            <a:schemeClr val="tx1"/>
                          </a:solidFill>
                          <a:effectLst/>
                          <a:latin typeface="Arial" charset="0"/>
                          <a:ea typeface="黑体" pitchFamily="2" charset="-122"/>
                          <a:cs typeface="Times New Roman" pitchFamily="18" charset="0"/>
                        </a:rPr>
                        <a:t>-127</a:t>
                      </a:r>
                    </a:p>
                  </a:txBody>
                  <a:tcPr marL="18000" marR="18000" marT="46800" marB="46800"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r>
              <a:tr h="611188">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黑体" pitchFamily="2" charset="-122"/>
                          <a:cs typeface="Times New Roman" pitchFamily="18" charset="0"/>
                        </a:rPr>
                        <a:t>+∞</a:t>
                      </a:r>
                    </a:p>
                  </a:txBody>
                  <a:tcPr marL="18000" marR="18000" marT="46800" marB="4680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0</a:t>
                      </a:r>
                    </a:p>
                  </a:txBody>
                  <a:tcPr marL="18000" marR="18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11111111</a:t>
                      </a:r>
                    </a:p>
                  </a:txBody>
                  <a:tcPr marL="18000" marR="18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0000……0</a:t>
                      </a:r>
                    </a:p>
                  </a:txBody>
                  <a:tcPr marL="18000" marR="18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1.0×2</a:t>
                      </a:r>
                      <a:r>
                        <a:rPr kumimoji="0" lang="en-GB" altLang="zh-CN" sz="2000" b="1" i="0" u="none" strike="noStrike" cap="none" normalizeH="0" baseline="30000" smtClean="0">
                          <a:ln>
                            <a:noFill/>
                          </a:ln>
                          <a:solidFill>
                            <a:schemeClr val="tx1"/>
                          </a:solidFill>
                          <a:effectLst/>
                          <a:latin typeface="Arial" charset="0"/>
                          <a:ea typeface="黑体" pitchFamily="2" charset="-122"/>
                          <a:cs typeface="Times New Roman" pitchFamily="18" charset="0"/>
                        </a:rPr>
                        <a:t>+128</a:t>
                      </a:r>
                    </a:p>
                  </a:txBody>
                  <a:tcPr marL="18000" marR="18000" marT="46800" marB="46800"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r>
              <a:tr h="611188">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a:t>
                      </a:r>
                    </a:p>
                  </a:txBody>
                  <a:tcPr marL="18000" marR="18000" marT="46800" marB="4680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DDDD"/>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1</a:t>
                      </a:r>
                    </a:p>
                  </a:txBody>
                  <a:tcPr marL="18000" marR="18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DDDD"/>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11111111</a:t>
                      </a:r>
                    </a:p>
                  </a:txBody>
                  <a:tcPr marL="18000" marR="18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DDDD"/>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0000……0</a:t>
                      </a:r>
                    </a:p>
                  </a:txBody>
                  <a:tcPr marL="18000" marR="18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DDDD"/>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-1.0×2</a:t>
                      </a:r>
                      <a:r>
                        <a:rPr kumimoji="0" lang="en-GB" altLang="zh-CN" sz="2000" b="1" i="0" u="none" strike="noStrike" cap="none" normalizeH="0" baseline="30000" smtClean="0">
                          <a:ln>
                            <a:noFill/>
                          </a:ln>
                          <a:solidFill>
                            <a:schemeClr val="tx1"/>
                          </a:solidFill>
                          <a:effectLst/>
                          <a:latin typeface="Arial" charset="0"/>
                          <a:ea typeface="黑体" pitchFamily="2" charset="-122"/>
                          <a:cs typeface="Times New Roman" pitchFamily="18" charset="0"/>
                        </a:rPr>
                        <a:t>+128</a:t>
                      </a:r>
                      <a:endParaRPr kumimoji="0" lang="en-US" altLang="zh-CN" sz="2000" b="1" i="0" u="none" strike="noStrike" cap="none" normalizeH="0" baseline="30000" smtClean="0">
                        <a:ln>
                          <a:noFill/>
                        </a:ln>
                        <a:solidFill>
                          <a:schemeClr val="tx1"/>
                        </a:solidFill>
                        <a:effectLst/>
                        <a:latin typeface="Arial" charset="0"/>
                        <a:ea typeface="黑体" pitchFamily="2" charset="-122"/>
                        <a:cs typeface="Times New Roman" pitchFamily="18" charset="0"/>
                      </a:endParaRPr>
                    </a:p>
                  </a:txBody>
                  <a:tcPr marL="18000" marR="18000" marT="46800" marB="46800"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DDDD"/>
                    </a:solidFill>
                  </a:tcPr>
                </a:tc>
              </a:tr>
              <a:tr h="61277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err="1" smtClean="0">
                          <a:ln>
                            <a:noFill/>
                          </a:ln>
                          <a:solidFill>
                            <a:schemeClr val="tx1"/>
                          </a:solidFill>
                          <a:effectLst/>
                          <a:latin typeface="Arial" charset="0"/>
                          <a:ea typeface="黑体" pitchFamily="2" charset="-122"/>
                          <a:cs typeface="Times New Roman" pitchFamily="18" charset="0"/>
                        </a:rPr>
                        <a:t>NaN</a:t>
                      </a:r>
                      <a:endParaRPr kumimoji="0" lang="en-US" altLang="zh-CN" sz="2000" b="1" i="0" u="none" strike="noStrike" cap="none" normalizeH="0" baseline="0" dirty="0" smtClean="0">
                        <a:ln>
                          <a:noFill/>
                        </a:ln>
                        <a:solidFill>
                          <a:schemeClr val="tx1"/>
                        </a:solidFill>
                        <a:effectLst/>
                        <a:latin typeface="Arial" charset="0"/>
                        <a:ea typeface="黑体" pitchFamily="2" charset="-122"/>
                        <a:cs typeface="Times New Roman" pitchFamily="18" charset="0"/>
                      </a:endParaRPr>
                    </a:p>
                  </a:txBody>
                  <a:tcPr marL="18000" marR="18000" marT="46800" marB="4680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DDDD"/>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X</a:t>
                      </a:r>
                    </a:p>
                  </a:txBody>
                  <a:tcPr marL="18000" marR="18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DDDD"/>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11111111</a:t>
                      </a:r>
                    </a:p>
                  </a:txBody>
                  <a:tcPr marL="18000" marR="18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DDDD"/>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a:t>
                      </a:r>
                      <a:r>
                        <a:rPr kumimoji="0" lang="zh-CN" altLang="en-US" sz="2000" b="1" i="0" u="none" strike="noStrike" cap="none" normalizeH="0" baseline="0" smtClean="0">
                          <a:ln>
                            <a:noFill/>
                          </a:ln>
                          <a:solidFill>
                            <a:schemeClr val="tx1"/>
                          </a:solidFill>
                          <a:effectLst/>
                          <a:latin typeface="Arial" charset="0"/>
                          <a:ea typeface="黑体" pitchFamily="2" charset="-122"/>
                          <a:cs typeface="Times New Roman" pitchFamily="18" charset="0"/>
                        </a:rPr>
                        <a:t>全零</a:t>
                      </a:r>
                    </a:p>
                  </a:txBody>
                  <a:tcPr marL="18000" marR="18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DDDD"/>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黑体" pitchFamily="2" charset="-122"/>
                          <a:cs typeface="Times New Roman" pitchFamily="18" charset="0"/>
                        </a:rPr>
                        <a:t>不是一个数</a:t>
                      </a:r>
                    </a:p>
                  </a:txBody>
                  <a:tcPr marL="18000" marR="18000" marT="46800" marB="46800"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DDDD"/>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306458"/>
                                        </p:tgtEl>
                                        <p:attrNameLst>
                                          <p:attrName>style.visibility</p:attrName>
                                        </p:attrNameLst>
                                      </p:cBhvr>
                                      <p:to>
                                        <p:strVal val="visible"/>
                                      </p:to>
                                    </p:set>
                                    <p:anim to="" calcmode="lin" valueType="num">
                                      <p:cBhvr>
                                        <p:cTn id="7" dur="1" fill="hold"/>
                                        <p:tgtEl>
                                          <p:spTgt spid="30645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IEEE 754</a:t>
            </a:r>
            <a:r>
              <a:rPr lang="zh-CN" altLang="en-US" dirty="0" smtClean="0"/>
              <a:t>浮点数表示约定</a:t>
            </a:r>
            <a:endParaRPr lang="zh-CN" altLang="en-US" dirty="0"/>
          </a:p>
        </p:txBody>
      </p:sp>
      <p:sp>
        <p:nvSpPr>
          <p:cNvPr id="4" name="灯片编号占位符 3"/>
          <p:cNvSpPr>
            <a:spLocks noGrp="1"/>
          </p:cNvSpPr>
          <p:nvPr>
            <p:ph type="sldNum" sz="quarter" idx="11"/>
          </p:nvPr>
        </p:nvSpPr>
        <p:spPr/>
        <p:txBody>
          <a:bodyPr/>
          <a:lstStyle/>
          <a:p>
            <a:fld id="{EEC47FFD-1251-408E-81B4-933B476B0CC5}" type="slidenum">
              <a:rPr lang="en-US" altLang="zh-CN" smtClean="0"/>
              <a:pPr/>
              <a:t>74</a:t>
            </a:fld>
            <a:endParaRPr lang="en-US" altLang="zh-CN"/>
          </a:p>
        </p:txBody>
      </p:sp>
      <p:graphicFrame>
        <p:nvGraphicFramePr>
          <p:cNvPr id="5" name="Group 48"/>
          <p:cNvGraphicFramePr>
            <a:graphicFrameLocks noGrp="1"/>
          </p:cNvGraphicFramePr>
          <p:nvPr>
            <p:extLst>
              <p:ext uri="{D42A27DB-BD31-4B8C-83A1-F6EECF244321}">
                <p14:modId xmlns:p14="http://schemas.microsoft.com/office/powerpoint/2010/main" val="657391579"/>
              </p:ext>
            </p:extLst>
          </p:nvPr>
        </p:nvGraphicFramePr>
        <p:xfrm>
          <a:off x="1043608" y="1700808"/>
          <a:ext cx="6705600" cy="4064002"/>
        </p:xfrm>
        <a:graphic>
          <a:graphicData uri="http://schemas.openxmlformats.org/drawingml/2006/table">
            <a:tbl>
              <a:tblPr/>
              <a:tblGrid>
                <a:gridCol w="1219200"/>
                <a:gridCol w="1524000"/>
                <a:gridCol w="1219200"/>
                <a:gridCol w="2743200"/>
              </a:tblGrid>
              <a:tr h="677863">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1" i="0" u="none" strike="noStrike" cap="none" normalizeH="0" baseline="0" dirty="0" err="1" smtClean="0">
                          <a:ln>
                            <a:noFill/>
                          </a:ln>
                          <a:solidFill>
                            <a:schemeClr val="tx1"/>
                          </a:solidFill>
                          <a:effectLst/>
                          <a:latin typeface="Times New Roman" panose="02020603050405020304" pitchFamily="18" charset="0"/>
                          <a:ea typeface="+mn-ea"/>
                          <a:cs typeface="Times New Roman" panose="02020603050405020304" pitchFamily="18" charset="0"/>
                        </a:rPr>
                        <a:t>Ms</a:t>
                      </a:r>
                      <a:endParaRPr kumimoji="0" lang="en-US" altLang="zh-CN" sz="2800" b="1" i="0" u="none" strike="noStrike"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1" i="0" u="none" strike="noStrike"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1" i="0" u="none" strike="noStrike"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意义</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275">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mn-ea"/>
                          <a:cs typeface="Times New Roman" panose="02020603050405020304" pitchFamily="18" charset="0"/>
                        </a:rPr>
                        <a:t>0/1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mn-ea"/>
                          <a:cs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0/1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mn-ea"/>
                          <a:cs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mn-ea"/>
                          <a:cs typeface="Times New Roman" panose="02020603050405020304" pitchFamily="18" charset="0"/>
                        </a:rPr>
                        <a:t>非0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非规格化数</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smtClean="0">
                          <a:ln>
                            <a:noFill/>
                          </a:ln>
                          <a:solidFill>
                            <a:srgbClr val="FF0000"/>
                          </a:solidFill>
                          <a:effectLst/>
                          <a:latin typeface="Times New Roman" panose="02020603050405020304" pitchFamily="18" charset="0"/>
                          <a:ea typeface="+mn-ea"/>
                          <a:cs typeface="Times New Roman" panose="02020603050405020304" pitchFamily="18" charset="0"/>
                        </a:rPr>
                        <a:t>0/1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smtClean="0">
                          <a:ln>
                            <a:noFill/>
                          </a:ln>
                          <a:solidFill>
                            <a:srgbClr val="FF0000"/>
                          </a:solidFill>
                          <a:effectLst/>
                          <a:latin typeface="Times New Roman" panose="02020603050405020304" pitchFamily="18" charset="0"/>
                          <a:ea typeface="+mn-ea"/>
                          <a:cs typeface="Times New Roman" panose="02020603050405020304" pitchFamily="18" charset="0"/>
                        </a:rPr>
                        <a:t>1~25</a:t>
                      </a:r>
                      <a:r>
                        <a:rPr kumimoji="0" lang="en-US" altLang="zh-CN" sz="2800" b="1" i="0" u="none" strike="noStrike" cap="none" normalizeH="0" baseline="0" smtClean="0">
                          <a:ln>
                            <a:noFill/>
                          </a:ln>
                          <a:solidFill>
                            <a:srgbClr val="FF0000"/>
                          </a:solidFill>
                          <a:effectLst/>
                          <a:latin typeface="Times New Roman" panose="02020603050405020304" pitchFamily="18" charset="0"/>
                          <a:ea typeface="+mn-ea"/>
                          <a:cs typeface="Times New Roman" panose="02020603050405020304" pitchFamily="18"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dirty="0" smtClean="0">
                          <a:ln>
                            <a:noFill/>
                          </a:ln>
                          <a:solidFill>
                            <a:srgbClr val="FF0000"/>
                          </a:solidFill>
                          <a:effectLst/>
                          <a:latin typeface="Times New Roman" panose="02020603050405020304" pitchFamily="18" charset="0"/>
                          <a:ea typeface="+mn-ea"/>
                          <a:cs typeface="Times New Roman" panose="02020603050405020304" pitchFamily="18" charset="0"/>
                        </a:rPr>
                        <a:t>任意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dirty="0" smtClean="0">
                          <a:ln>
                            <a:noFill/>
                          </a:ln>
                          <a:solidFill>
                            <a:srgbClr val="FF0000"/>
                          </a:solidFill>
                          <a:effectLst/>
                          <a:latin typeface="Times New Roman" panose="02020603050405020304" pitchFamily="18" charset="0"/>
                          <a:ea typeface="+mn-ea"/>
                          <a:cs typeface="Times New Roman" panose="02020603050405020304" pitchFamily="18" charset="0"/>
                        </a:rPr>
                        <a:t>规格化数</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275">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mn-ea"/>
                          <a:cs typeface="Times New Roman" panose="02020603050405020304" pitchFamily="18" charset="0"/>
                        </a:rPr>
                        <a:t>0/1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mn-ea"/>
                          <a:cs typeface="Times New Roman" panose="02020603050405020304" pitchFamily="18" charset="0"/>
                        </a:rPr>
                        <a:t>255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±无穷大</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mn-ea"/>
                          <a:cs typeface="Times New Roman" panose="02020603050405020304" pitchFamily="18" charset="0"/>
                        </a:rPr>
                        <a:t>0/1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mn-ea"/>
                          <a:cs typeface="Times New Roman" panose="02020603050405020304" pitchFamily="18" charset="0"/>
                        </a:rPr>
                        <a:t>255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smtClean="0">
                          <a:ln>
                            <a:noFill/>
                          </a:ln>
                          <a:solidFill>
                            <a:schemeClr val="tx1"/>
                          </a:solidFill>
                          <a:effectLst/>
                          <a:latin typeface="Times New Roman" panose="02020603050405020304" pitchFamily="18" charset="0"/>
                          <a:ea typeface="+mn-ea"/>
                          <a:cs typeface="Times New Roman" panose="02020603050405020304" pitchFamily="18" charset="0"/>
                        </a:rPr>
                        <a:t>非0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800" b="1" i="0" u="none" strike="noStrike"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 </a:t>
                      </a:r>
                      <a:r>
                        <a:rPr kumimoji="0" lang="en-US" altLang="zh-CN" sz="2800" b="1" i="0" u="none" strike="noStrike" cap="none" normalizeH="0" baseline="0" dirty="0" err="1" smtClean="0">
                          <a:ln>
                            <a:noFill/>
                          </a:ln>
                          <a:solidFill>
                            <a:schemeClr val="tx1"/>
                          </a:solidFill>
                          <a:effectLst/>
                          <a:latin typeface="Times New Roman" panose="02020603050405020304" pitchFamily="18" charset="0"/>
                          <a:ea typeface="+mn-ea"/>
                          <a:cs typeface="Times New Roman" panose="02020603050405020304" pitchFamily="18" charset="0"/>
                        </a:rPr>
                        <a:t>NaN</a:t>
                      </a:r>
                      <a:endParaRPr kumimoji="0" lang="en-US" altLang="zh-CN" sz="2800" b="1" i="0" u="none" strike="noStrike"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6" name="Picture 4"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572000" y="6308725"/>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457200" y="1076325"/>
            <a:ext cx="7558088" cy="624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b="1">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a:lstStyle>
          <a:p>
            <a:pPr eaLnBrk="1" hangingPunct="1"/>
            <a:r>
              <a:rPr lang="zh-CN" altLang="en-US" dirty="0" smtClean="0"/>
              <a:t>单精度：</a:t>
            </a:r>
            <a:endParaRPr lang="zh-CN" altLang="en-US" dirty="0" smtClean="0"/>
          </a:p>
        </p:txBody>
      </p:sp>
    </p:spTree>
    <p:extLst>
      <p:ext uri="{BB962C8B-B14F-4D97-AF65-F5344CB8AC3E}">
        <p14:creationId xmlns:p14="http://schemas.microsoft.com/office/powerpoint/2010/main" val="389085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1BC138E4-2FEC-42A2-BEF3-C325F6A99CF8}"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75</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73731" name="Rectangle 2"/>
          <p:cNvSpPr>
            <a:spLocks noGrp="1" noChangeArrowheads="1"/>
          </p:cNvSpPr>
          <p:nvPr>
            <p:ph type="title"/>
          </p:nvPr>
        </p:nvSpPr>
        <p:spPr/>
        <p:txBody>
          <a:bodyPr/>
          <a:lstStyle/>
          <a:p>
            <a:pPr eaLnBrk="1" hangingPunct="1"/>
            <a:r>
              <a:rPr lang="zh-CN" altLang="en-US" smtClean="0"/>
              <a:t>二、浮点机器数的规格化表示</a:t>
            </a:r>
          </a:p>
        </p:txBody>
      </p:sp>
      <p:sp>
        <p:nvSpPr>
          <p:cNvPr id="73732" name="Rectangle 3"/>
          <p:cNvSpPr>
            <a:spLocks noGrp="1" noChangeArrowheads="1"/>
          </p:cNvSpPr>
          <p:nvPr>
            <p:ph type="body" sz="half" idx="1"/>
          </p:nvPr>
        </p:nvSpPr>
        <p:spPr>
          <a:xfrm>
            <a:off x="533400" y="1268413"/>
            <a:ext cx="7008813" cy="2520950"/>
          </a:xfrm>
        </p:spPr>
        <p:txBody>
          <a:bodyPr/>
          <a:lstStyle/>
          <a:p>
            <a:pPr marL="457200" indent="-457200" eaLnBrk="1" hangingPunct="1">
              <a:lnSpc>
                <a:spcPct val="120000"/>
              </a:lnSpc>
              <a:buClr>
                <a:srgbClr val="0000FF"/>
              </a:buClr>
              <a:buFont typeface="Wingdings" panose="05000000000000000000" pitchFamily="2" charset="2"/>
              <a:buAutoNum type="arabicPeriod"/>
            </a:pPr>
            <a:r>
              <a:rPr lang="zh-CN" altLang="en-US" sz="2400" smtClean="0">
                <a:solidFill>
                  <a:srgbClr val="0000FF"/>
                </a:solidFill>
              </a:rPr>
              <a:t>浮点数的规格化表示：</a:t>
            </a:r>
            <a:r>
              <a:rPr lang="zh-CN" altLang="en-GB" sz="2400" smtClean="0"/>
              <a:t>为了充分利用尾数的二进制数位来表示更多的有效数字，将尾数的绝对值限定在某个范围之内。</a:t>
            </a:r>
          </a:p>
          <a:p>
            <a:pPr marL="457200" indent="-457200" eaLnBrk="1" hangingPunct="1">
              <a:lnSpc>
                <a:spcPct val="120000"/>
              </a:lnSpc>
            </a:pPr>
            <a:r>
              <a:rPr lang="zh-CN" altLang="en-GB" sz="2400" smtClean="0"/>
              <a:t>例如：</a:t>
            </a:r>
            <a:r>
              <a:rPr lang="en-GB" altLang="zh-CN" sz="2400" smtClean="0"/>
              <a:t>R</a:t>
            </a:r>
            <a:r>
              <a:rPr lang="zh-CN" altLang="en-GB" sz="2400" smtClean="0"/>
              <a:t>＝</a:t>
            </a:r>
            <a:r>
              <a:rPr lang="en-GB" altLang="zh-CN" sz="2400" smtClean="0"/>
              <a:t>2</a:t>
            </a:r>
            <a:r>
              <a:rPr lang="zh-CN" altLang="en-GB" sz="2400" smtClean="0"/>
              <a:t>，则规格化浮点数的</a:t>
            </a:r>
            <a:r>
              <a:rPr lang="zh-CN" altLang="en-GB" sz="2400" smtClean="0">
                <a:solidFill>
                  <a:srgbClr val="CC0000"/>
                </a:solidFill>
              </a:rPr>
              <a:t>尾数</a:t>
            </a:r>
            <a:r>
              <a:rPr lang="en-GB" altLang="zh-CN" sz="2400" smtClean="0">
                <a:solidFill>
                  <a:srgbClr val="CC0000"/>
                </a:solidFill>
              </a:rPr>
              <a:t>M</a:t>
            </a:r>
            <a:r>
              <a:rPr lang="zh-CN" altLang="en-GB" sz="2400" smtClean="0">
                <a:solidFill>
                  <a:srgbClr val="CC0000"/>
                </a:solidFill>
              </a:rPr>
              <a:t>应满足条件：绝对值最高有效位为</a:t>
            </a:r>
            <a:r>
              <a:rPr lang="en-GB" altLang="zh-CN" sz="2400" smtClean="0">
                <a:solidFill>
                  <a:srgbClr val="CC0000"/>
                </a:solidFill>
              </a:rPr>
              <a:t>1</a:t>
            </a:r>
            <a:r>
              <a:rPr lang="zh-CN" altLang="en-GB" sz="2400" smtClean="0"/>
              <a:t>，即</a:t>
            </a:r>
            <a:endParaRPr lang="zh-CN" altLang="en-US" sz="2400" smtClean="0"/>
          </a:p>
        </p:txBody>
      </p:sp>
      <p:sp>
        <p:nvSpPr>
          <p:cNvPr id="73733" name="Rectangle 4"/>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graphicFrame>
        <p:nvGraphicFramePr>
          <p:cNvPr id="73734" name="Object 5"/>
          <p:cNvGraphicFramePr>
            <a:graphicFrameLocks noGrp="1" noChangeAspect="1"/>
          </p:cNvGraphicFramePr>
          <p:nvPr>
            <p:ph sz="half" idx="2"/>
          </p:nvPr>
        </p:nvGraphicFramePr>
        <p:xfrm>
          <a:off x="2700338" y="3644900"/>
          <a:ext cx="2049462" cy="1462088"/>
        </p:xfrm>
        <a:graphic>
          <a:graphicData uri="http://schemas.openxmlformats.org/presentationml/2006/ole">
            <mc:AlternateContent xmlns:mc="http://schemas.openxmlformats.org/markup-compatibility/2006">
              <mc:Choice xmlns:v="urn:schemas-microsoft-com:vml" Requires="v">
                <p:oleObj spid="_x0000_s73755" name="公式" r:id="rId3" imgW="723586" imgH="393529" progId="Equation.3">
                  <p:embed/>
                </p:oleObj>
              </mc:Choice>
              <mc:Fallback>
                <p:oleObj name="公式" r:id="rId3" imgW="723586" imgH="39352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3644900"/>
                        <a:ext cx="2049462" cy="1462088"/>
                      </a:xfrm>
                      <a:prstGeom prst="rect">
                        <a:avLst/>
                      </a:prstGeom>
                      <a:noFill/>
                      <a:ln>
                        <a:noFill/>
                      </a:ln>
                      <a:effectLst/>
                      <a:extLst>
                        <a:ext uri="{909E8E84-426E-40DD-AFC4-6F175D3DCCD1}">
                          <a14:hiddenFill xmlns:a14="http://schemas.microsoft.com/office/drawing/2010/main">
                            <a:solidFill>
                              <a:srgbClr val="FFDDD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0600" name="AutoShape 8"/>
          <p:cNvSpPr>
            <a:spLocks noChangeArrowheads="1"/>
          </p:cNvSpPr>
          <p:nvPr/>
        </p:nvSpPr>
        <p:spPr bwMode="gray">
          <a:xfrm>
            <a:off x="5795963" y="4005263"/>
            <a:ext cx="2016125" cy="1008062"/>
          </a:xfrm>
          <a:prstGeom prst="cloudCallout">
            <a:avLst>
              <a:gd name="adj1" fmla="val -123542"/>
              <a:gd name="adj2" fmla="val -99606"/>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a:solidFill>
                  <a:srgbClr val="FF0000"/>
                </a:solidFill>
                <a:latin typeface="Arial" panose="020B0604020202020204" pitchFamily="34" charset="0"/>
              </a:rPr>
              <a:t>没有前导零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10600"/>
                                        </p:tgtEl>
                                        <p:attrNameLst>
                                          <p:attrName>style.visibility</p:attrName>
                                        </p:attrNameLst>
                                      </p:cBhvr>
                                      <p:to>
                                        <p:strVal val="visible"/>
                                      </p:to>
                                    </p:set>
                                    <p:anim to="" calcmode="lin" valueType="num">
                                      <p:cBhvr>
                                        <p:cTn id="7" dur="1" fill="hold"/>
                                        <p:tgtEl>
                                          <p:spTgt spid="11060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0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855FC5B1-27E0-4E78-B43E-8EB859D70C71}"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76</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74755" name="Rectangle 2"/>
          <p:cNvSpPr>
            <a:spLocks noGrp="1" noChangeArrowheads="1"/>
          </p:cNvSpPr>
          <p:nvPr>
            <p:ph type="title"/>
          </p:nvPr>
        </p:nvSpPr>
        <p:spPr/>
        <p:txBody>
          <a:bodyPr/>
          <a:lstStyle/>
          <a:p>
            <a:pPr eaLnBrk="1" hangingPunct="1"/>
            <a:r>
              <a:rPr lang="zh-CN" altLang="en-US" smtClean="0"/>
              <a:t>二、浮点机器数的规格化表示</a:t>
            </a:r>
          </a:p>
        </p:txBody>
      </p:sp>
      <p:sp>
        <p:nvSpPr>
          <p:cNvPr id="74756" name="Rectangle 4"/>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146439" name="Rectangle 7"/>
          <p:cNvSpPr>
            <a:spLocks noGrp="1" noChangeArrowheads="1"/>
          </p:cNvSpPr>
          <p:nvPr>
            <p:ph type="body" sz="half" idx="1"/>
          </p:nvPr>
        </p:nvSpPr>
        <p:spPr>
          <a:xfrm>
            <a:off x="457200" y="1076325"/>
            <a:ext cx="7570788" cy="2857500"/>
          </a:xfrm>
        </p:spPr>
        <p:txBody>
          <a:bodyPr/>
          <a:lstStyle/>
          <a:p>
            <a:pPr marL="0" indent="0" eaLnBrk="1" hangingPunct="1">
              <a:buClr>
                <a:srgbClr val="0000FF"/>
              </a:buClr>
              <a:buFont typeface="Wingdings" panose="05000000000000000000" pitchFamily="2" charset="2"/>
              <a:buNone/>
              <a:defRPr/>
            </a:pPr>
            <a:r>
              <a:rPr lang="en-GB" altLang="zh-CN" sz="2400" smtClean="0">
                <a:solidFill>
                  <a:srgbClr val="0000FF"/>
                </a:solidFill>
              </a:rPr>
              <a:t>2.</a:t>
            </a:r>
            <a:r>
              <a:rPr lang="zh-CN" altLang="en-GB" sz="2400" smtClean="0">
                <a:solidFill>
                  <a:srgbClr val="0000FF"/>
                </a:solidFill>
              </a:rPr>
              <a:t>计算机硬件对浮点数规格化判断方法：</a:t>
            </a:r>
          </a:p>
          <a:p>
            <a:pPr marL="631825" lvl="1" indent="-271463" eaLnBrk="1" hangingPunct="1">
              <a:defRPr/>
            </a:pPr>
            <a:r>
              <a:rPr lang="zh-CN" altLang="en-GB" smtClean="0">
                <a:solidFill>
                  <a:srgbClr val="CC0000"/>
                </a:solidFill>
              </a:rPr>
              <a:t>原码表示的尾数：</a:t>
            </a:r>
          </a:p>
          <a:p>
            <a:pPr marL="1081088" lvl="2" indent="-269875" eaLnBrk="1" hangingPunct="1">
              <a:defRPr/>
            </a:pPr>
            <a:r>
              <a:rPr lang="en-GB" altLang="zh-CN" smtClean="0"/>
              <a:t>M1=1</a:t>
            </a:r>
            <a:r>
              <a:rPr lang="zh-CN" altLang="en-GB" smtClean="0"/>
              <a:t>：规格化，即尾数为</a:t>
            </a:r>
            <a:r>
              <a:rPr lang="en-GB" altLang="zh-CN" smtClean="0"/>
              <a:t>×.</a:t>
            </a:r>
            <a:r>
              <a:rPr lang="en-GB" altLang="zh-CN" smtClean="0">
                <a:solidFill>
                  <a:srgbClr val="CC0000"/>
                </a:solidFill>
              </a:rPr>
              <a:t>1</a:t>
            </a:r>
            <a:r>
              <a:rPr lang="en-GB" altLang="zh-CN" smtClean="0"/>
              <a:t>×</a:t>
            </a:r>
            <a:r>
              <a:rPr lang="en-GB" altLang="zh-CN" smtClean="0">
                <a:latin typeface="Arial"/>
              </a:rPr>
              <a:t>……</a:t>
            </a:r>
            <a:r>
              <a:rPr lang="en-GB" altLang="zh-CN" smtClean="0"/>
              <a:t>×</a:t>
            </a:r>
            <a:r>
              <a:rPr lang="zh-CN" altLang="en-GB" smtClean="0"/>
              <a:t>形式；</a:t>
            </a:r>
          </a:p>
          <a:p>
            <a:pPr marL="631825" lvl="1" indent="-271463" eaLnBrk="1" hangingPunct="1">
              <a:defRPr/>
            </a:pPr>
            <a:r>
              <a:rPr lang="zh-CN" altLang="en-GB" smtClean="0">
                <a:solidFill>
                  <a:srgbClr val="CC0000"/>
                </a:solidFill>
              </a:rPr>
              <a:t>补码表示的尾数</a:t>
            </a:r>
            <a:r>
              <a:rPr lang="zh-CN" altLang="en-GB" smtClean="0"/>
              <a:t>：</a:t>
            </a:r>
          </a:p>
          <a:p>
            <a:pPr marL="1081088" lvl="2" indent="-269875" eaLnBrk="1" hangingPunct="1">
              <a:defRPr/>
            </a:pPr>
            <a:r>
              <a:rPr lang="en-GB" altLang="zh-CN" smtClean="0"/>
              <a:t>MS </a:t>
            </a:r>
            <a:r>
              <a:rPr kumimoji="1" lang="en-GB" altLang="zh-CN" smtClean="0">
                <a:effectLst>
                  <a:outerShdw blurRad="38100" dist="38100" dir="2700000" algn="tl">
                    <a:srgbClr val="C0C0C0"/>
                  </a:outerShdw>
                </a:effectLst>
              </a:rPr>
              <a:t>⊕</a:t>
            </a:r>
            <a:r>
              <a:rPr lang="en-GB" altLang="zh-CN" smtClean="0"/>
              <a:t> M1=1</a:t>
            </a:r>
            <a:r>
              <a:rPr lang="zh-CN" altLang="en-GB" smtClean="0"/>
              <a:t>：规格化，即尾数为</a:t>
            </a:r>
            <a:r>
              <a:rPr lang="en-GB" altLang="zh-CN" smtClean="0">
                <a:solidFill>
                  <a:srgbClr val="CC0000"/>
                </a:solidFill>
              </a:rPr>
              <a:t>0.1</a:t>
            </a:r>
            <a:r>
              <a:rPr lang="en-GB" altLang="zh-CN" smtClean="0"/>
              <a:t>×</a:t>
            </a:r>
            <a:r>
              <a:rPr lang="en-GB" altLang="zh-CN" smtClean="0">
                <a:latin typeface="Arial"/>
              </a:rPr>
              <a:t>……</a:t>
            </a:r>
            <a:r>
              <a:rPr lang="en-GB" altLang="zh-CN" smtClean="0"/>
              <a:t>×</a:t>
            </a:r>
            <a:r>
              <a:rPr lang="zh-CN" altLang="en-GB" smtClean="0"/>
              <a:t>形式或者为</a:t>
            </a:r>
            <a:r>
              <a:rPr lang="en-GB" altLang="zh-CN" smtClean="0">
                <a:solidFill>
                  <a:srgbClr val="CC0000"/>
                </a:solidFill>
              </a:rPr>
              <a:t>1.0</a:t>
            </a:r>
            <a:r>
              <a:rPr lang="en-GB" altLang="zh-CN" smtClean="0"/>
              <a:t>×</a:t>
            </a:r>
            <a:r>
              <a:rPr lang="en-GB" altLang="zh-CN" smtClean="0">
                <a:latin typeface="Arial"/>
              </a:rPr>
              <a:t>……</a:t>
            </a:r>
            <a:r>
              <a:rPr lang="en-GB" altLang="zh-CN" smtClean="0"/>
              <a:t>×</a:t>
            </a:r>
            <a:r>
              <a:rPr lang="zh-CN" altLang="en-GB" smtClean="0"/>
              <a:t>形式。</a:t>
            </a:r>
            <a:endParaRPr lang="zh-CN" altLang="en-US" smtClean="0"/>
          </a:p>
        </p:txBody>
      </p:sp>
      <p:sp>
        <p:nvSpPr>
          <p:cNvPr id="146442" name="Rectangle 10"/>
          <p:cNvSpPr>
            <a:spLocks noChangeArrowheads="1"/>
          </p:cNvSpPr>
          <p:nvPr/>
        </p:nvSpPr>
        <p:spPr bwMode="auto">
          <a:xfrm>
            <a:off x="539750" y="4005263"/>
            <a:ext cx="763270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r>
              <a:rPr lang="zh-CN" altLang="en-GB" sz="2400"/>
              <a:t>对于非规格化浮点数，可以通过</a:t>
            </a:r>
            <a:r>
              <a:rPr lang="zh-CN" altLang="en-GB" sz="2400">
                <a:solidFill>
                  <a:srgbClr val="CC0000"/>
                </a:solidFill>
              </a:rPr>
              <a:t>修改阶码</a:t>
            </a:r>
            <a:r>
              <a:rPr lang="zh-CN" altLang="en-GB" sz="2400"/>
              <a:t>和</a:t>
            </a:r>
            <a:r>
              <a:rPr lang="zh-CN" altLang="en-GB" sz="2400">
                <a:solidFill>
                  <a:srgbClr val="CC0000"/>
                </a:solidFill>
              </a:rPr>
              <a:t>左右移尾数</a:t>
            </a:r>
            <a:r>
              <a:rPr lang="zh-CN" altLang="en-GB" sz="2400"/>
              <a:t>的方法来使其变为规格化浮点数，这个过程叫做</a:t>
            </a:r>
            <a:r>
              <a:rPr lang="zh-CN" altLang="en-GB" sz="2400">
                <a:solidFill>
                  <a:srgbClr val="CC0000"/>
                </a:solidFill>
              </a:rPr>
              <a:t>规格化</a:t>
            </a:r>
            <a:r>
              <a:rPr lang="zh-CN" altLang="en-GB" sz="24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6442"/>
                                        </p:tgtEl>
                                        <p:attrNameLst>
                                          <p:attrName>style.visibility</p:attrName>
                                        </p:attrNameLst>
                                      </p:cBhvr>
                                      <p:to>
                                        <p:strVal val="visible"/>
                                      </p:to>
                                    </p:set>
                                    <p:anim calcmode="lin" valueType="num">
                                      <p:cBhvr additive="base">
                                        <p:cTn id="7" dur="500" fill="hold"/>
                                        <p:tgtEl>
                                          <p:spTgt spid="146442"/>
                                        </p:tgtEl>
                                        <p:attrNameLst>
                                          <p:attrName>ppt_x</p:attrName>
                                        </p:attrNameLst>
                                      </p:cBhvr>
                                      <p:tavLst>
                                        <p:tav tm="0">
                                          <p:val>
                                            <p:strVal val="#ppt_x"/>
                                          </p:val>
                                        </p:tav>
                                        <p:tav tm="100000">
                                          <p:val>
                                            <p:strVal val="#ppt_x"/>
                                          </p:val>
                                        </p:tav>
                                      </p:tavLst>
                                    </p:anim>
                                    <p:anim calcmode="lin" valueType="num">
                                      <p:cBhvr additive="base">
                                        <p:cTn id="8" dur="500" fill="hold"/>
                                        <p:tgtEl>
                                          <p:spTgt spid="1464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4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6C02E759-2DAF-4BC2-92FF-B487DABA7D1D}"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77</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75779" name="Rectangle 2"/>
          <p:cNvSpPr>
            <a:spLocks noGrp="1" noChangeArrowheads="1"/>
          </p:cNvSpPr>
          <p:nvPr>
            <p:ph type="title"/>
          </p:nvPr>
        </p:nvSpPr>
        <p:spPr/>
        <p:txBody>
          <a:bodyPr/>
          <a:lstStyle/>
          <a:p>
            <a:pPr eaLnBrk="1" hangingPunct="1"/>
            <a:r>
              <a:rPr lang="zh-CN" altLang="en-US" smtClean="0"/>
              <a:t>二、浮点机器数的规格化表示</a:t>
            </a:r>
          </a:p>
        </p:txBody>
      </p:sp>
      <p:sp>
        <p:nvSpPr>
          <p:cNvPr id="75780" name="Rectangle 3"/>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75781" name="Rectangle 4"/>
          <p:cNvSpPr>
            <a:spLocks noGrp="1" noChangeArrowheads="1"/>
          </p:cNvSpPr>
          <p:nvPr>
            <p:ph type="body" sz="half" idx="1"/>
          </p:nvPr>
        </p:nvSpPr>
        <p:spPr>
          <a:xfrm>
            <a:off x="1042988" y="1052513"/>
            <a:ext cx="7019925" cy="3887787"/>
          </a:xfrm>
        </p:spPr>
        <p:txBody>
          <a:bodyPr/>
          <a:lstStyle/>
          <a:p>
            <a:pPr eaLnBrk="1" hangingPunct="1">
              <a:lnSpc>
                <a:spcPct val="110000"/>
              </a:lnSpc>
            </a:pPr>
            <a:r>
              <a:rPr lang="zh-CN" altLang="en-GB" sz="2400" smtClean="0"/>
              <a:t>尾数进行右移实现的规格化，则称为</a:t>
            </a:r>
            <a:r>
              <a:rPr lang="zh-CN" altLang="en-GB" sz="2400" smtClean="0">
                <a:solidFill>
                  <a:srgbClr val="CC0000"/>
                </a:solidFill>
              </a:rPr>
              <a:t>右规</a:t>
            </a:r>
            <a:r>
              <a:rPr lang="zh-CN" altLang="en-GB" sz="2400" smtClean="0"/>
              <a:t>；</a:t>
            </a:r>
          </a:p>
          <a:p>
            <a:pPr eaLnBrk="1" hangingPunct="1">
              <a:lnSpc>
                <a:spcPct val="110000"/>
              </a:lnSpc>
            </a:pPr>
            <a:r>
              <a:rPr lang="zh-CN" altLang="en-GB" sz="2400" smtClean="0"/>
              <a:t>尾数进行左移实现的规格化，则称为</a:t>
            </a:r>
            <a:r>
              <a:rPr lang="zh-CN" altLang="en-GB" sz="2400" smtClean="0">
                <a:solidFill>
                  <a:srgbClr val="CC0000"/>
                </a:solidFill>
              </a:rPr>
              <a:t>左规</a:t>
            </a:r>
            <a:r>
              <a:rPr lang="zh-CN" altLang="en-GB" sz="2400" smtClean="0"/>
              <a:t>。 </a:t>
            </a:r>
          </a:p>
          <a:p>
            <a:pPr eaLnBrk="1" hangingPunct="1">
              <a:lnSpc>
                <a:spcPct val="110000"/>
              </a:lnSpc>
            </a:pPr>
            <a:endParaRPr lang="zh-CN" altLang="en-US" sz="2400" smtClean="0"/>
          </a:p>
          <a:p>
            <a:pPr eaLnBrk="1" hangingPunct="1">
              <a:lnSpc>
                <a:spcPct val="110000"/>
              </a:lnSpc>
            </a:pPr>
            <a:r>
              <a:rPr lang="zh-CN" altLang="en-GB" sz="2400" smtClean="0"/>
              <a:t>使用规格化的浮点数表示数据的优点：</a:t>
            </a:r>
          </a:p>
          <a:p>
            <a:pPr lvl="1" eaLnBrk="1" hangingPunct="1">
              <a:lnSpc>
                <a:spcPct val="110000"/>
              </a:lnSpc>
            </a:pPr>
            <a:r>
              <a:rPr lang="zh-CN" altLang="en-GB" smtClean="0"/>
              <a:t>提高了浮点数据的精度；</a:t>
            </a:r>
          </a:p>
          <a:p>
            <a:pPr lvl="1" eaLnBrk="1" hangingPunct="1">
              <a:lnSpc>
                <a:spcPct val="110000"/>
              </a:lnSpc>
            </a:pPr>
            <a:r>
              <a:rPr lang="zh-CN" altLang="en-GB" smtClean="0"/>
              <a:t>使程序能够更方便地交换浮点数据；</a:t>
            </a:r>
          </a:p>
          <a:p>
            <a:pPr lvl="1" eaLnBrk="1" hangingPunct="1">
              <a:lnSpc>
                <a:spcPct val="110000"/>
              </a:lnSpc>
            </a:pPr>
            <a:r>
              <a:rPr lang="zh-CN" altLang="en-GB" smtClean="0"/>
              <a:t>可以使浮点数的运算更为简化。</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77C220E0-F59A-4339-A7BA-710337257CA5}"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78</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76803" name="Rectangle 2"/>
          <p:cNvSpPr>
            <a:spLocks noGrp="1" noChangeArrowheads="1"/>
          </p:cNvSpPr>
          <p:nvPr>
            <p:ph type="title"/>
          </p:nvPr>
        </p:nvSpPr>
        <p:spPr/>
        <p:txBody>
          <a:bodyPr/>
          <a:lstStyle/>
          <a:p>
            <a:pPr eaLnBrk="1" hangingPunct="1"/>
            <a:r>
              <a:rPr lang="zh-CN" altLang="en-US" smtClean="0"/>
              <a:t>二、浮点机器数的规格化表示</a:t>
            </a:r>
          </a:p>
        </p:txBody>
      </p:sp>
      <p:sp>
        <p:nvSpPr>
          <p:cNvPr id="76804" name="Rectangle 3"/>
          <p:cNvSpPr>
            <a:spLocks noGrp="1" noChangeArrowheads="1"/>
          </p:cNvSpPr>
          <p:nvPr>
            <p:ph type="body" idx="1"/>
          </p:nvPr>
        </p:nvSpPr>
        <p:spPr>
          <a:xfrm>
            <a:off x="684213" y="1268413"/>
            <a:ext cx="7412037" cy="4192587"/>
          </a:xfrm>
        </p:spPr>
        <p:txBody>
          <a:bodyPr/>
          <a:lstStyle/>
          <a:p>
            <a:pPr eaLnBrk="1" hangingPunct="1">
              <a:lnSpc>
                <a:spcPct val="110000"/>
              </a:lnSpc>
            </a:pPr>
            <a:r>
              <a:rPr lang="zh-CN" altLang="en-US" sz="2400" smtClean="0"/>
              <a:t>例：一浮点数的阶码为</a:t>
            </a:r>
            <a:r>
              <a:rPr lang="en-US" altLang="zh-CN" sz="2400" smtClean="0"/>
              <a:t>6</a:t>
            </a:r>
            <a:r>
              <a:rPr lang="zh-CN" altLang="en-US" sz="2400" smtClean="0"/>
              <a:t>位（包括一位阶符），尾数为</a:t>
            </a:r>
            <a:r>
              <a:rPr lang="en-US" altLang="zh-CN" sz="2400" smtClean="0"/>
              <a:t>10</a:t>
            </a:r>
            <a:r>
              <a:rPr lang="zh-CN" altLang="en-US" sz="2400" smtClean="0"/>
              <a:t>位（包括一位数符），阶码与尾数均采用补码表示，阶码的底为</a:t>
            </a:r>
            <a:r>
              <a:rPr lang="en-US" altLang="zh-CN" sz="2400" smtClean="0"/>
              <a:t>2</a:t>
            </a:r>
            <a:r>
              <a:rPr lang="zh-CN" altLang="en-US" sz="2400" smtClean="0"/>
              <a:t>，</a:t>
            </a:r>
            <a:r>
              <a:rPr lang="zh-CN" altLang="en-US" sz="2400" smtClean="0">
                <a:solidFill>
                  <a:srgbClr val="FF0000"/>
                </a:solidFill>
              </a:rPr>
              <a:t>数符在浮点数的最高位</a:t>
            </a:r>
            <a:r>
              <a:rPr lang="zh-CN" altLang="en-US" sz="2400" smtClean="0"/>
              <a:t>。写出</a:t>
            </a:r>
            <a:r>
              <a:rPr lang="en-US" altLang="zh-CN" sz="2400" smtClean="0"/>
              <a:t>X</a:t>
            </a:r>
            <a:r>
              <a:rPr lang="zh-CN" altLang="en-US" sz="2400" smtClean="0"/>
              <a:t>与</a:t>
            </a:r>
            <a:r>
              <a:rPr lang="en-US" altLang="zh-CN" sz="2400" smtClean="0"/>
              <a:t>Y</a:t>
            </a:r>
            <a:r>
              <a:rPr lang="zh-CN" altLang="en-US" sz="2400" smtClean="0"/>
              <a:t>的规格化浮点数。</a:t>
            </a:r>
          </a:p>
          <a:p>
            <a:pPr lvl="1" eaLnBrk="1" hangingPunct="1">
              <a:lnSpc>
                <a:spcPct val="110000"/>
              </a:lnSpc>
            </a:pPr>
            <a:r>
              <a:rPr lang="zh-CN" altLang="en-US" smtClean="0"/>
              <a:t>（</a:t>
            </a:r>
            <a:r>
              <a:rPr lang="en-US" altLang="zh-CN" smtClean="0"/>
              <a:t>1</a:t>
            </a:r>
            <a:r>
              <a:rPr lang="zh-CN" altLang="en-US" smtClean="0"/>
              <a:t>）</a:t>
            </a:r>
            <a:r>
              <a:rPr lang="en-US" altLang="zh-CN" smtClean="0"/>
              <a:t>X</a:t>
            </a:r>
            <a:r>
              <a:rPr lang="zh-CN" altLang="en-US" smtClean="0"/>
              <a:t>＝－</a:t>
            </a:r>
            <a:r>
              <a:rPr lang="en-US" altLang="zh-CN" smtClean="0"/>
              <a:t>123.25</a:t>
            </a:r>
          </a:p>
          <a:p>
            <a:pPr lvl="1" eaLnBrk="1" hangingPunct="1">
              <a:lnSpc>
                <a:spcPct val="110000"/>
              </a:lnSpc>
            </a:pPr>
            <a:r>
              <a:rPr lang="zh-CN" altLang="en-US" smtClean="0"/>
              <a:t>（</a:t>
            </a:r>
            <a:r>
              <a:rPr lang="en-US" altLang="zh-CN" smtClean="0"/>
              <a:t>2</a:t>
            </a:r>
            <a:r>
              <a:rPr lang="zh-CN" altLang="en-US" smtClean="0"/>
              <a:t>）</a:t>
            </a:r>
            <a:r>
              <a:rPr lang="en-US" altLang="zh-CN" smtClean="0"/>
              <a:t>Y</a:t>
            </a:r>
            <a:r>
              <a:rPr lang="zh-CN" altLang="en-US" smtClean="0"/>
              <a:t>＝</a:t>
            </a:r>
            <a:r>
              <a:rPr lang="en-US" altLang="zh-CN" smtClean="0"/>
              <a:t>17/64</a:t>
            </a:r>
          </a:p>
          <a:p>
            <a:pPr eaLnBrk="1" hangingPunct="1">
              <a:lnSpc>
                <a:spcPct val="110000"/>
              </a:lnSpc>
            </a:pPr>
            <a:r>
              <a:rPr lang="zh-CN" altLang="en-US" sz="2400" smtClean="0"/>
              <a:t>（</a:t>
            </a:r>
            <a:r>
              <a:rPr lang="en-US" altLang="zh-CN" sz="2400" smtClean="0"/>
              <a:t>1</a:t>
            </a:r>
            <a:r>
              <a:rPr lang="zh-CN" altLang="en-US" sz="2400" smtClean="0"/>
              <a:t>）</a:t>
            </a:r>
            <a:r>
              <a:rPr lang="en-US" altLang="zh-CN" sz="2400" smtClean="0"/>
              <a:t>X</a:t>
            </a:r>
            <a:r>
              <a:rPr lang="zh-CN" altLang="en-US" sz="2400" smtClean="0"/>
              <a:t>＝（－</a:t>
            </a:r>
            <a:r>
              <a:rPr lang="en-US" altLang="zh-CN" sz="2400" smtClean="0"/>
              <a:t>123.25</a:t>
            </a:r>
            <a:r>
              <a:rPr lang="zh-CN" altLang="en-US" sz="2400" smtClean="0"/>
              <a:t>）</a:t>
            </a:r>
            <a:r>
              <a:rPr lang="en-US" altLang="zh-CN" sz="2400" baseline="-25000" smtClean="0"/>
              <a:t>10</a:t>
            </a:r>
          </a:p>
          <a:p>
            <a:pPr lvl="1" eaLnBrk="1" hangingPunct="1">
              <a:lnSpc>
                <a:spcPct val="110000"/>
              </a:lnSpc>
              <a:buFont typeface="Wingdings" panose="05000000000000000000" pitchFamily="2" charset="2"/>
              <a:buNone/>
            </a:pPr>
            <a:r>
              <a:rPr lang="en-US" altLang="zh-CN" baseline="-25000" smtClean="0"/>
              <a:t>		   </a:t>
            </a:r>
            <a:r>
              <a:rPr lang="zh-CN" altLang="en-US" smtClean="0"/>
              <a:t>＝（－</a:t>
            </a:r>
            <a:r>
              <a:rPr lang="en-US" altLang="zh-CN" smtClean="0"/>
              <a:t>1111011.01</a:t>
            </a:r>
            <a:r>
              <a:rPr lang="zh-CN" altLang="en-US" smtClean="0"/>
              <a:t>）</a:t>
            </a:r>
            <a:r>
              <a:rPr lang="en-US" altLang="zh-CN" baseline="-25000" smtClean="0"/>
              <a:t>2</a:t>
            </a:r>
          </a:p>
          <a:p>
            <a:pPr lvl="1" eaLnBrk="1" hangingPunct="1">
              <a:lnSpc>
                <a:spcPct val="110000"/>
              </a:lnSpc>
              <a:buFont typeface="Wingdings" panose="05000000000000000000" pitchFamily="2" charset="2"/>
              <a:buNone/>
            </a:pPr>
            <a:r>
              <a:rPr lang="en-US" altLang="zh-CN" smtClean="0"/>
              <a:t>		  </a:t>
            </a:r>
            <a:r>
              <a:rPr lang="zh-CN" altLang="en-US" smtClean="0"/>
              <a:t>＝－</a:t>
            </a:r>
            <a:r>
              <a:rPr lang="en-US" altLang="zh-CN" smtClean="0"/>
              <a:t>0. 111101101×2</a:t>
            </a:r>
            <a:r>
              <a:rPr lang="zh-CN" altLang="en-US" baseline="30000" smtClean="0"/>
              <a:t>＋</a:t>
            </a:r>
            <a:r>
              <a:rPr lang="en-US" altLang="zh-CN" baseline="30000" smtClean="0"/>
              <a:t>7</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0CD00DF1-AF4C-4B5F-83CF-97062F74CD69}"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79</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77827" name="Rectangle 2"/>
          <p:cNvSpPr>
            <a:spLocks noGrp="1" noChangeArrowheads="1"/>
          </p:cNvSpPr>
          <p:nvPr>
            <p:ph type="title"/>
          </p:nvPr>
        </p:nvSpPr>
        <p:spPr/>
        <p:txBody>
          <a:bodyPr/>
          <a:lstStyle/>
          <a:p>
            <a:pPr eaLnBrk="1" hangingPunct="1"/>
            <a:r>
              <a:rPr lang="zh-CN" altLang="en-US" smtClean="0"/>
              <a:t>二、浮点机器数的规格化表示</a:t>
            </a:r>
          </a:p>
        </p:txBody>
      </p:sp>
      <p:sp>
        <p:nvSpPr>
          <p:cNvPr id="77828" name="Rectangle 3"/>
          <p:cNvSpPr>
            <a:spLocks noGrp="1" noChangeArrowheads="1"/>
          </p:cNvSpPr>
          <p:nvPr>
            <p:ph type="body" idx="1"/>
          </p:nvPr>
        </p:nvSpPr>
        <p:spPr>
          <a:xfrm>
            <a:off x="1042988" y="1268413"/>
            <a:ext cx="7138987" cy="4465637"/>
          </a:xfrm>
        </p:spPr>
        <p:txBody>
          <a:bodyPr/>
          <a:lstStyle/>
          <a:p>
            <a:pPr lvl="1" eaLnBrk="1" hangingPunct="1">
              <a:lnSpc>
                <a:spcPct val="110000"/>
              </a:lnSpc>
            </a:pPr>
            <a:r>
              <a:rPr lang="en-US" altLang="zh-CN" smtClean="0"/>
              <a:t>E</a:t>
            </a:r>
            <a:r>
              <a:rPr lang="en-US" altLang="zh-CN" baseline="-25000" smtClean="0"/>
              <a:t>X</a:t>
            </a:r>
            <a:r>
              <a:rPr lang="en-US" altLang="zh-CN" smtClean="0"/>
              <a:t>=+7=(+00111)</a:t>
            </a:r>
            <a:r>
              <a:rPr lang="en-US" altLang="zh-CN" baseline="-25000" smtClean="0"/>
              <a:t>2</a:t>
            </a:r>
            <a:r>
              <a:rPr lang="zh-CN" altLang="en-US" smtClean="0"/>
              <a:t>，</a:t>
            </a:r>
            <a:r>
              <a:rPr lang="en-US" altLang="zh-CN" smtClean="0"/>
              <a:t>M</a:t>
            </a:r>
            <a:r>
              <a:rPr lang="en-US" altLang="zh-CN" baseline="-25000" smtClean="0"/>
              <a:t>X</a:t>
            </a:r>
            <a:r>
              <a:rPr lang="en-US" altLang="zh-CN" smtClean="0"/>
              <a:t>=</a:t>
            </a:r>
            <a:r>
              <a:rPr lang="zh-CN" altLang="en-US" smtClean="0"/>
              <a:t>－</a:t>
            </a:r>
            <a:r>
              <a:rPr lang="en-US" altLang="zh-CN" smtClean="0"/>
              <a:t>0. 111101101</a:t>
            </a:r>
          </a:p>
          <a:p>
            <a:pPr lvl="1" eaLnBrk="1" hangingPunct="1">
              <a:lnSpc>
                <a:spcPct val="110000"/>
              </a:lnSpc>
            </a:pPr>
            <a:r>
              <a:rPr lang="en-US" altLang="zh-CN" smtClean="0"/>
              <a:t>[E</a:t>
            </a:r>
            <a:r>
              <a:rPr lang="en-US" altLang="zh-CN" baseline="-25000" smtClean="0"/>
              <a:t>X</a:t>
            </a:r>
            <a:r>
              <a:rPr lang="en-US" altLang="zh-CN" smtClean="0"/>
              <a:t>]</a:t>
            </a:r>
            <a:r>
              <a:rPr lang="zh-CN" altLang="en-US" baseline="-25000" smtClean="0"/>
              <a:t>补</a:t>
            </a:r>
            <a:r>
              <a:rPr lang="en-US" altLang="zh-CN" smtClean="0"/>
              <a:t>=</a:t>
            </a:r>
            <a:r>
              <a:rPr lang="en-US" altLang="zh-CN" smtClean="0">
                <a:solidFill>
                  <a:srgbClr val="008000"/>
                </a:solidFill>
              </a:rPr>
              <a:t>000111</a:t>
            </a:r>
            <a:r>
              <a:rPr lang="zh-CN" altLang="en-US" smtClean="0"/>
              <a:t>，    </a:t>
            </a:r>
            <a:r>
              <a:rPr lang="en-US" altLang="zh-CN" smtClean="0"/>
              <a:t>[ M</a:t>
            </a:r>
            <a:r>
              <a:rPr lang="en-US" altLang="zh-CN" baseline="-25000" smtClean="0"/>
              <a:t>X </a:t>
            </a:r>
            <a:r>
              <a:rPr lang="en-US" altLang="zh-CN" smtClean="0"/>
              <a:t>]</a:t>
            </a:r>
            <a:r>
              <a:rPr lang="zh-CN" altLang="en-US" baseline="-25000" smtClean="0"/>
              <a:t>补</a:t>
            </a:r>
            <a:r>
              <a:rPr lang="en-US" altLang="zh-CN" smtClean="0"/>
              <a:t>=</a:t>
            </a:r>
            <a:r>
              <a:rPr lang="en-US" altLang="zh-CN" smtClean="0">
                <a:solidFill>
                  <a:srgbClr val="FF0000"/>
                </a:solidFill>
              </a:rPr>
              <a:t>1</a:t>
            </a:r>
            <a:r>
              <a:rPr lang="en-US" altLang="zh-CN" smtClean="0"/>
              <a:t>. </a:t>
            </a:r>
            <a:r>
              <a:rPr lang="en-US" altLang="zh-CN" smtClean="0">
                <a:solidFill>
                  <a:srgbClr val="6600CC"/>
                </a:solidFill>
              </a:rPr>
              <a:t>000010011</a:t>
            </a:r>
          </a:p>
          <a:p>
            <a:pPr lvl="1" eaLnBrk="1" hangingPunct="1">
              <a:lnSpc>
                <a:spcPct val="110000"/>
              </a:lnSpc>
            </a:pPr>
            <a:r>
              <a:rPr lang="zh-CN" altLang="en-US" smtClean="0"/>
              <a:t>则：</a:t>
            </a:r>
            <a:r>
              <a:rPr lang="en-US" altLang="zh-CN" smtClean="0"/>
              <a:t>[X]</a:t>
            </a:r>
            <a:r>
              <a:rPr lang="zh-CN" altLang="en-US" baseline="-25000" smtClean="0"/>
              <a:t>浮</a:t>
            </a:r>
            <a:r>
              <a:rPr lang="en-US" altLang="zh-CN" smtClean="0"/>
              <a:t>= </a:t>
            </a:r>
            <a:r>
              <a:rPr lang="en-US" altLang="zh-CN" smtClean="0">
                <a:solidFill>
                  <a:srgbClr val="FF0000"/>
                </a:solidFill>
              </a:rPr>
              <a:t>1</a:t>
            </a:r>
            <a:r>
              <a:rPr lang="en-US" altLang="zh-CN" smtClean="0"/>
              <a:t> </a:t>
            </a:r>
            <a:r>
              <a:rPr lang="en-US" altLang="zh-CN" smtClean="0">
                <a:solidFill>
                  <a:srgbClr val="008000"/>
                </a:solidFill>
              </a:rPr>
              <a:t>000111</a:t>
            </a:r>
            <a:r>
              <a:rPr lang="en-US" altLang="zh-CN" smtClean="0"/>
              <a:t> </a:t>
            </a:r>
            <a:r>
              <a:rPr lang="en-US" altLang="zh-CN" smtClean="0">
                <a:solidFill>
                  <a:srgbClr val="6600CC"/>
                </a:solidFill>
              </a:rPr>
              <a:t>000010011</a:t>
            </a:r>
            <a:endParaRPr lang="en-US" altLang="zh-CN" smtClean="0"/>
          </a:p>
          <a:p>
            <a:pPr eaLnBrk="1" hangingPunct="1">
              <a:lnSpc>
                <a:spcPct val="110000"/>
              </a:lnSpc>
            </a:pPr>
            <a:r>
              <a:rPr lang="zh-CN" altLang="en-US" sz="2400" smtClean="0"/>
              <a:t>（</a:t>
            </a:r>
            <a:r>
              <a:rPr lang="en-US" altLang="zh-CN" sz="2400" smtClean="0"/>
              <a:t>2</a:t>
            </a:r>
            <a:r>
              <a:rPr lang="zh-CN" altLang="en-US" sz="2400" smtClean="0"/>
              <a:t>）</a:t>
            </a:r>
            <a:r>
              <a:rPr lang="en-US" altLang="zh-CN" sz="2400" smtClean="0"/>
              <a:t>Y</a:t>
            </a:r>
            <a:r>
              <a:rPr lang="zh-CN" altLang="en-US" sz="2400" smtClean="0"/>
              <a:t>＝（</a:t>
            </a:r>
            <a:r>
              <a:rPr lang="en-US" altLang="zh-CN" sz="2400" smtClean="0"/>
              <a:t>17/64</a:t>
            </a:r>
            <a:r>
              <a:rPr lang="zh-CN" altLang="en-US" sz="2400" smtClean="0"/>
              <a:t>） </a:t>
            </a:r>
            <a:r>
              <a:rPr lang="en-US" altLang="zh-CN" sz="2400" baseline="-25000" smtClean="0"/>
              <a:t>10</a:t>
            </a:r>
            <a:r>
              <a:rPr lang="en-US" altLang="zh-CN" sz="2400" smtClean="0"/>
              <a:t> </a:t>
            </a:r>
            <a:r>
              <a:rPr lang="en-US" altLang="zh-CN" sz="2400" baseline="-25000" smtClean="0"/>
              <a:t>	</a:t>
            </a:r>
          </a:p>
          <a:p>
            <a:pPr lvl="1" eaLnBrk="1" hangingPunct="1">
              <a:lnSpc>
                <a:spcPct val="110000"/>
              </a:lnSpc>
              <a:buFont typeface="Wingdings" panose="05000000000000000000" pitchFamily="2" charset="2"/>
              <a:buNone/>
            </a:pPr>
            <a:r>
              <a:rPr lang="en-US" altLang="zh-CN" baseline="-25000" smtClean="0"/>
              <a:t> 		   </a:t>
            </a:r>
            <a:r>
              <a:rPr lang="zh-CN" altLang="en-US" smtClean="0"/>
              <a:t>＝（</a:t>
            </a:r>
            <a:r>
              <a:rPr lang="en-US" altLang="zh-CN" smtClean="0"/>
              <a:t>0.010001</a:t>
            </a:r>
            <a:r>
              <a:rPr lang="zh-CN" altLang="en-US" smtClean="0"/>
              <a:t>）</a:t>
            </a:r>
            <a:r>
              <a:rPr lang="en-US" altLang="zh-CN" baseline="-25000" smtClean="0"/>
              <a:t>2</a:t>
            </a:r>
          </a:p>
          <a:p>
            <a:pPr lvl="1" eaLnBrk="1" hangingPunct="1">
              <a:lnSpc>
                <a:spcPct val="110000"/>
              </a:lnSpc>
              <a:buFont typeface="Wingdings" panose="05000000000000000000" pitchFamily="2" charset="2"/>
              <a:buNone/>
            </a:pPr>
            <a:r>
              <a:rPr lang="en-US" altLang="zh-CN" smtClean="0"/>
              <a:t>		  </a:t>
            </a:r>
            <a:r>
              <a:rPr lang="zh-CN" altLang="en-US" smtClean="0"/>
              <a:t>＝</a:t>
            </a:r>
            <a:r>
              <a:rPr lang="en-US" altLang="zh-CN" smtClean="0"/>
              <a:t>0. 10001×2</a:t>
            </a:r>
            <a:r>
              <a:rPr lang="zh-CN" altLang="en-US" baseline="30000" smtClean="0"/>
              <a:t>－</a:t>
            </a:r>
            <a:r>
              <a:rPr lang="en-US" altLang="zh-CN" baseline="30000" smtClean="0"/>
              <a:t>1</a:t>
            </a:r>
          </a:p>
          <a:p>
            <a:pPr lvl="1" eaLnBrk="1" hangingPunct="1">
              <a:lnSpc>
                <a:spcPct val="110000"/>
              </a:lnSpc>
            </a:pPr>
            <a:r>
              <a:rPr lang="en-US" altLang="zh-CN" smtClean="0"/>
              <a:t>E</a:t>
            </a:r>
            <a:r>
              <a:rPr lang="en-US" altLang="zh-CN" baseline="-25000" smtClean="0"/>
              <a:t>Y</a:t>
            </a:r>
            <a:r>
              <a:rPr lang="en-US" altLang="zh-CN" smtClean="0"/>
              <a:t>=</a:t>
            </a:r>
            <a:r>
              <a:rPr lang="zh-CN" altLang="en-US" smtClean="0"/>
              <a:t>－</a:t>
            </a:r>
            <a:r>
              <a:rPr lang="en-US" altLang="zh-CN" smtClean="0"/>
              <a:t>00001</a:t>
            </a:r>
            <a:r>
              <a:rPr lang="zh-CN" altLang="en-US" smtClean="0"/>
              <a:t>，</a:t>
            </a:r>
            <a:r>
              <a:rPr lang="en-US" altLang="zh-CN" smtClean="0"/>
              <a:t>M</a:t>
            </a:r>
            <a:r>
              <a:rPr lang="en-US" altLang="zh-CN" baseline="-25000" smtClean="0"/>
              <a:t>Y</a:t>
            </a:r>
            <a:r>
              <a:rPr lang="en-US" altLang="zh-CN" smtClean="0"/>
              <a:t>=0. 100010000</a:t>
            </a:r>
          </a:p>
          <a:p>
            <a:pPr lvl="1" eaLnBrk="1" hangingPunct="1">
              <a:lnSpc>
                <a:spcPct val="110000"/>
              </a:lnSpc>
            </a:pPr>
            <a:r>
              <a:rPr lang="en-US" altLang="zh-CN" smtClean="0"/>
              <a:t>[E</a:t>
            </a:r>
            <a:r>
              <a:rPr lang="en-US" altLang="zh-CN" baseline="-25000" smtClean="0"/>
              <a:t>Y</a:t>
            </a:r>
            <a:r>
              <a:rPr lang="en-US" altLang="zh-CN" smtClean="0"/>
              <a:t>]</a:t>
            </a:r>
            <a:r>
              <a:rPr lang="zh-CN" altLang="en-US" baseline="-25000" smtClean="0"/>
              <a:t>补</a:t>
            </a:r>
            <a:r>
              <a:rPr lang="en-US" altLang="zh-CN" smtClean="0"/>
              <a:t>=</a:t>
            </a:r>
            <a:r>
              <a:rPr lang="en-US" altLang="zh-CN" smtClean="0">
                <a:solidFill>
                  <a:srgbClr val="008000"/>
                </a:solidFill>
              </a:rPr>
              <a:t>111111</a:t>
            </a:r>
            <a:r>
              <a:rPr lang="zh-CN" altLang="en-US" smtClean="0"/>
              <a:t>， </a:t>
            </a:r>
            <a:r>
              <a:rPr lang="en-US" altLang="zh-CN" smtClean="0"/>
              <a:t>[ M</a:t>
            </a:r>
            <a:r>
              <a:rPr lang="en-US" altLang="zh-CN" baseline="-25000" smtClean="0"/>
              <a:t>Y </a:t>
            </a:r>
            <a:r>
              <a:rPr lang="en-US" altLang="zh-CN" smtClean="0"/>
              <a:t>]</a:t>
            </a:r>
            <a:r>
              <a:rPr lang="zh-CN" altLang="en-US" baseline="-25000" smtClean="0"/>
              <a:t>补</a:t>
            </a:r>
            <a:r>
              <a:rPr lang="en-US" altLang="zh-CN" smtClean="0"/>
              <a:t>=</a:t>
            </a:r>
            <a:r>
              <a:rPr lang="en-US" altLang="zh-CN" smtClean="0">
                <a:solidFill>
                  <a:srgbClr val="FF0000"/>
                </a:solidFill>
              </a:rPr>
              <a:t>0</a:t>
            </a:r>
            <a:r>
              <a:rPr lang="en-US" altLang="zh-CN" smtClean="0">
                <a:solidFill>
                  <a:srgbClr val="6600CC"/>
                </a:solidFill>
              </a:rPr>
              <a:t>. 100010000</a:t>
            </a:r>
          </a:p>
          <a:p>
            <a:pPr lvl="1" eaLnBrk="1" hangingPunct="1">
              <a:lnSpc>
                <a:spcPct val="110000"/>
              </a:lnSpc>
            </a:pPr>
            <a:r>
              <a:rPr lang="zh-CN" altLang="en-US" smtClean="0"/>
              <a:t>则：</a:t>
            </a:r>
            <a:r>
              <a:rPr lang="en-US" altLang="zh-CN" smtClean="0"/>
              <a:t>[Y]</a:t>
            </a:r>
            <a:r>
              <a:rPr lang="zh-CN" altLang="en-US" baseline="-25000" smtClean="0"/>
              <a:t>浮</a:t>
            </a:r>
            <a:r>
              <a:rPr lang="en-US" altLang="zh-CN" smtClean="0"/>
              <a:t>= </a:t>
            </a:r>
            <a:r>
              <a:rPr lang="en-US" altLang="zh-CN" smtClean="0">
                <a:solidFill>
                  <a:srgbClr val="FF0000"/>
                </a:solidFill>
              </a:rPr>
              <a:t>0</a:t>
            </a:r>
            <a:r>
              <a:rPr lang="en-US" altLang="zh-CN" smtClean="0"/>
              <a:t> </a:t>
            </a:r>
            <a:r>
              <a:rPr lang="en-US" altLang="zh-CN" smtClean="0">
                <a:solidFill>
                  <a:srgbClr val="008000"/>
                </a:solidFill>
              </a:rPr>
              <a:t>111111</a:t>
            </a:r>
            <a:r>
              <a:rPr lang="en-US" altLang="zh-CN" smtClean="0"/>
              <a:t> </a:t>
            </a:r>
            <a:r>
              <a:rPr lang="en-US" altLang="zh-CN" smtClean="0">
                <a:solidFill>
                  <a:srgbClr val="6600CC"/>
                </a:solidFill>
              </a:rPr>
              <a:t>100010000</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E5C7823C-6DFF-4B9B-AED1-45E9470F0339}"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8</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7171" name="Rectangle 2"/>
          <p:cNvSpPr>
            <a:spLocks noGrp="1" noChangeArrowheads="1"/>
          </p:cNvSpPr>
          <p:nvPr>
            <p:ph type="title"/>
          </p:nvPr>
        </p:nvSpPr>
        <p:spPr/>
        <p:txBody>
          <a:bodyPr/>
          <a:lstStyle/>
          <a:p>
            <a:pPr eaLnBrk="1" hangingPunct="1"/>
            <a:r>
              <a:rPr lang="zh-CN" altLang="en-US" smtClean="0"/>
              <a:t>一、进位计数制</a:t>
            </a:r>
          </a:p>
        </p:txBody>
      </p:sp>
      <p:sp>
        <p:nvSpPr>
          <p:cNvPr id="7172" name="Rectangle 3"/>
          <p:cNvSpPr>
            <a:spLocks noGrp="1" noChangeArrowheads="1"/>
          </p:cNvSpPr>
          <p:nvPr>
            <p:ph type="body" sz="half" idx="1"/>
          </p:nvPr>
        </p:nvSpPr>
        <p:spPr>
          <a:xfrm>
            <a:off x="598488" y="1268413"/>
            <a:ext cx="7502525" cy="3313112"/>
          </a:xfrm>
        </p:spPr>
        <p:txBody>
          <a:bodyPr/>
          <a:lstStyle/>
          <a:p>
            <a:pPr eaLnBrk="1" hangingPunct="1"/>
            <a:r>
              <a:rPr lang="zh-CN" altLang="en-US" sz="2400" smtClean="0"/>
              <a:t>假设任意数值</a:t>
            </a:r>
            <a:r>
              <a:rPr lang="en-US" altLang="zh-CN" sz="2400" smtClean="0"/>
              <a:t>N</a:t>
            </a:r>
            <a:r>
              <a:rPr lang="zh-CN" altLang="en-US" sz="2400" smtClean="0"/>
              <a:t>用</a:t>
            </a:r>
            <a:r>
              <a:rPr lang="en-US" altLang="zh-CN" sz="2400" smtClean="0"/>
              <a:t>R</a:t>
            </a:r>
            <a:r>
              <a:rPr lang="zh-CN" altLang="en-US" sz="2400" smtClean="0"/>
              <a:t>进制数来表示，形式为：                </a:t>
            </a:r>
            <a:r>
              <a:rPr lang="en-US" altLang="zh-CN" sz="2400" smtClean="0">
                <a:solidFill>
                  <a:srgbClr val="FF0000"/>
                </a:solidFill>
              </a:rPr>
              <a:t>N=</a:t>
            </a:r>
            <a:r>
              <a:rPr lang="zh-CN" altLang="en-US" sz="2400" smtClean="0">
                <a:solidFill>
                  <a:srgbClr val="FF0000"/>
                </a:solidFill>
              </a:rPr>
              <a:t>（</a:t>
            </a:r>
            <a:r>
              <a:rPr lang="en-US" altLang="zh-CN" sz="2400" smtClean="0">
                <a:solidFill>
                  <a:srgbClr val="FF0000"/>
                </a:solidFill>
              </a:rPr>
              <a:t>D</a:t>
            </a:r>
            <a:r>
              <a:rPr lang="en-US" altLang="zh-CN" sz="2400" baseline="-25000" smtClean="0">
                <a:solidFill>
                  <a:srgbClr val="FF0000"/>
                </a:solidFill>
              </a:rPr>
              <a:t>m</a:t>
            </a:r>
            <a:r>
              <a:rPr lang="zh-CN" altLang="en-US" sz="2400" baseline="-25000" smtClean="0">
                <a:solidFill>
                  <a:srgbClr val="FF0000"/>
                </a:solidFill>
              </a:rPr>
              <a:t>－</a:t>
            </a:r>
            <a:r>
              <a:rPr lang="en-US" altLang="zh-CN" sz="2400" baseline="-25000" smtClean="0">
                <a:solidFill>
                  <a:srgbClr val="FF0000"/>
                </a:solidFill>
              </a:rPr>
              <a:t>1</a:t>
            </a:r>
            <a:r>
              <a:rPr lang="en-US" altLang="zh-CN" sz="2400" smtClean="0">
                <a:solidFill>
                  <a:srgbClr val="FF0000"/>
                </a:solidFill>
              </a:rPr>
              <a:t>D</a:t>
            </a:r>
            <a:r>
              <a:rPr lang="en-US" altLang="zh-CN" sz="2400" baseline="-25000" smtClean="0">
                <a:solidFill>
                  <a:srgbClr val="FF0000"/>
                </a:solidFill>
              </a:rPr>
              <a:t>m-2</a:t>
            </a:r>
            <a:r>
              <a:rPr lang="en-US" altLang="zh-CN" sz="2400" smtClean="0">
                <a:solidFill>
                  <a:srgbClr val="FF0000"/>
                </a:solidFill>
                <a:latin typeface="Verdana" panose="020B0604030504040204" pitchFamily="34" charset="0"/>
              </a:rPr>
              <a:t>…</a:t>
            </a:r>
            <a:r>
              <a:rPr lang="en-US" altLang="zh-CN" sz="2400" smtClean="0">
                <a:solidFill>
                  <a:srgbClr val="FF0000"/>
                </a:solidFill>
              </a:rPr>
              <a:t>D</a:t>
            </a:r>
            <a:r>
              <a:rPr lang="en-US" altLang="zh-CN" sz="2400" baseline="-25000" smtClean="0">
                <a:solidFill>
                  <a:srgbClr val="FF0000"/>
                </a:solidFill>
              </a:rPr>
              <a:t>0 </a:t>
            </a:r>
            <a:r>
              <a:rPr lang="zh-CN" altLang="en-US" sz="2400" smtClean="0">
                <a:solidFill>
                  <a:srgbClr val="FF0000"/>
                </a:solidFill>
              </a:rPr>
              <a:t>．</a:t>
            </a:r>
            <a:r>
              <a:rPr lang="en-US" altLang="zh-CN" sz="2400" smtClean="0">
                <a:solidFill>
                  <a:srgbClr val="FF0000"/>
                </a:solidFill>
              </a:rPr>
              <a:t>D</a:t>
            </a:r>
            <a:r>
              <a:rPr lang="en-US" altLang="zh-CN" sz="2400" baseline="-25000" smtClean="0">
                <a:solidFill>
                  <a:srgbClr val="FF0000"/>
                </a:solidFill>
              </a:rPr>
              <a:t>-1</a:t>
            </a:r>
            <a:r>
              <a:rPr lang="en-US" altLang="zh-CN" sz="2400" smtClean="0">
                <a:solidFill>
                  <a:srgbClr val="FF0000"/>
                </a:solidFill>
              </a:rPr>
              <a:t>D</a:t>
            </a:r>
            <a:r>
              <a:rPr lang="en-US" altLang="zh-CN" sz="2400" baseline="-25000" smtClean="0">
                <a:solidFill>
                  <a:srgbClr val="FF0000"/>
                </a:solidFill>
              </a:rPr>
              <a:t>-2</a:t>
            </a:r>
            <a:r>
              <a:rPr lang="en-US" altLang="zh-CN" sz="2400" smtClean="0">
                <a:solidFill>
                  <a:srgbClr val="FF0000"/>
                </a:solidFill>
              </a:rPr>
              <a:t> </a:t>
            </a:r>
            <a:r>
              <a:rPr lang="en-US" altLang="zh-CN" sz="2400" smtClean="0">
                <a:solidFill>
                  <a:srgbClr val="FF0000"/>
                </a:solidFill>
                <a:latin typeface="Verdana" panose="020B0604030504040204" pitchFamily="34" charset="0"/>
              </a:rPr>
              <a:t>…</a:t>
            </a:r>
            <a:r>
              <a:rPr lang="en-US" altLang="zh-CN" sz="2400" smtClean="0">
                <a:solidFill>
                  <a:srgbClr val="FF0000"/>
                </a:solidFill>
              </a:rPr>
              <a:t>D</a:t>
            </a:r>
            <a:r>
              <a:rPr lang="en-US" altLang="zh-CN" sz="2400" baseline="-25000" smtClean="0">
                <a:solidFill>
                  <a:srgbClr val="FF0000"/>
                </a:solidFill>
              </a:rPr>
              <a:t>-k </a:t>
            </a:r>
            <a:r>
              <a:rPr lang="zh-CN" altLang="en-US" sz="2400" smtClean="0">
                <a:solidFill>
                  <a:srgbClr val="FF0000"/>
                </a:solidFill>
              </a:rPr>
              <a:t>）</a:t>
            </a:r>
            <a:r>
              <a:rPr lang="en-US" altLang="zh-CN" sz="2400" baseline="-25000" smtClean="0">
                <a:solidFill>
                  <a:srgbClr val="FF0000"/>
                </a:solidFill>
              </a:rPr>
              <a:t>R  </a:t>
            </a:r>
          </a:p>
          <a:p>
            <a:pPr lvl="1" eaLnBrk="1" hangingPunct="1">
              <a:spcAft>
                <a:spcPct val="20000"/>
              </a:spcAft>
            </a:pPr>
            <a:r>
              <a:rPr lang="zh-CN" altLang="en-US" smtClean="0"/>
              <a:t>其中，</a:t>
            </a:r>
            <a:r>
              <a:rPr lang="en-US" altLang="zh-CN" smtClean="0"/>
              <a:t>D</a:t>
            </a:r>
            <a:r>
              <a:rPr lang="en-US" altLang="zh-CN" baseline="-25000" smtClean="0"/>
              <a:t>i</a:t>
            </a:r>
            <a:r>
              <a:rPr lang="zh-CN" altLang="en-US" smtClean="0"/>
              <a:t>为该进制的基本符号，</a:t>
            </a:r>
            <a:r>
              <a:rPr lang="en-US" altLang="zh-CN" smtClean="0"/>
              <a:t>D</a:t>
            </a:r>
            <a:r>
              <a:rPr lang="en-US" altLang="zh-CN" baseline="-25000" smtClean="0"/>
              <a:t>i</a:t>
            </a:r>
            <a:r>
              <a:rPr lang="en-US" altLang="zh-CN" smtClean="0"/>
              <a:t>∈[0</a:t>
            </a:r>
            <a:r>
              <a:rPr lang="zh-CN" altLang="en-US" smtClean="0"/>
              <a:t>，</a:t>
            </a:r>
            <a:r>
              <a:rPr lang="en-US" altLang="zh-CN" smtClean="0"/>
              <a:t>R-1]</a:t>
            </a:r>
            <a:r>
              <a:rPr lang="zh-CN" altLang="en-US" smtClean="0"/>
              <a:t>，</a:t>
            </a:r>
            <a:r>
              <a:rPr lang="en-US" altLang="zh-CN" smtClean="0"/>
              <a:t>i =  -k</a:t>
            </a:r>
            <a:r>
              <a:rPr lang="zh-CN" altLang="en-US" smtClean="0"/>
              <a:t>， </a:t>
            </a:r>
            <a:r>
              <a:rPr lang="en-US" altLang="zh-CN" smtClean="0"/>
              <a:t>-k+1</a:t>
            </a:r>
            <a:r>
              <a:rPr lang="zh-CN" altLang="en-US" smtClean="0"/>
              <a:t>， </a:t>
            </a:r>
            <a:r>
              <a:rPr lang="en-US" altLang="zh-CN" smtClean="0">
                <a:latin typeface="Arial" panose="020B0604020202020204" pitchFamily="34" charset="0"/>
              </a:rPr>
              <a:t>……</a:t>
            </a:r>
            <a:r>
              <a:rPr lang="zh-CN" altLang="en-US" smtClean="0"/>
              <a:t>，</a:t>
            </a:r>
            <a:r>
              <a:rPr lang="en-US" altLang="zh-CN" smtClean="0"/>
              <a:t>m-1</a:t>
            </a:r>
            <a:r>
              <a:rPr lang="zh-CN" altLang="en-US" smtClean="0"/>
              <a:t>；小数点在</a:t>
            </a:r>
            <a:r>
              <a:rPr lang="en-US" altLang="zh-CN" smtClean="0"/>
              <a:t>D</a:t>
            </a:r>
            <a:r>
              <a:rPr lang="en-US" altLang="zh-CN" baseline="-25000" smtClean="0"/>
              <a:t>0</a:t>
            </a:r>
            <a:r>
              <a:rPr lang="zh-CN" altLang="en-US" smtClean="0"/>
              <a:t>和</a:t>
            </a:r>
            <a:r>
              <a:rPr lang="en-US" altLang="zh-CN" smtClean="0"/>
              <a:t>D</a:t>
            </a:r>
            <a:r>
              <a:rPr lang="en-US" altLang="zh-CN" baseline="-25000" smtClean="0"/>
              <a:t>-1</a:t>
            </a:r>
            <a:r>
              <a:rPr lang="zh-CN" altLang="en-US" smtClean="0"/>
              <a:t>之间。</a:t>
            </a:r>
          </a:p>
          <a:p>
            <a:pPr eaLnBrk="1" hangingPunct="1"/>
            <a:r>
              <a:rPr lang="zh-CN" altLang="en-US" sz="2400" smtClean="0"/>
              <a:t>则数值</a:t>
            </a:r>
            <a:r>
              <a:rPr lang="en-US" altLang="zh-CN" sz="2400" smtClean="0"/>
              <a:t>N</a:t>
            </a:r>
            <a:r>
              <a:rPr lang="zh-CN" altLang="en-US" sz="2400" smtClean="0"/>
              <a:t>的</a:t>
            </a:r>
            <a:r>
              <a:rPr lang="zh-CN" altLang="en-US" sz="2400" smtClean="0">
                <a:solidFill>
                  <a:srgbClr val="FF0000"/>
                </a:solidFill>
              </a:rPr>
              <a:t>实际值</a:t>
            </a:r>
            <a:r>
              <a:rPr lang="zh-CN" altLang="en-US" sz="2400" smtClean="0"/>
              <a:t>为：加权求和</a:t>
            </a:r>
            <a:endParaRPr lang="zh-CN" altLang="en-US" smtClean="0"/>
          </a:p>
        </p:txBody>
      </p:sp>
      <p:sp>
        <p:nvSpPr>
          <p:cNvPr id="717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graphicFrame>
        <p:nvGraphicFramePr>
          <p:cNvPr id="7174" name="Object 5"/>
          <p:cNvGraphicFramePr>
            <a:graphicFrameLocks noGrp="1" noChangeAspect="1"/>
          </p:cNvGraphicFramePr>
          <p:nvPr>
            <p:ph sz="half" idx="2"/>
          </p:nvPr>
        </p:nvGraphicFramePr>
        <p:xfrm>
          <a:off x="2555875" y="3933825"/>
          <a:ext cx="2452688" cy="1355725"/>
        </p:xfrm>
        <a:graphic>
          <a:graphicData uri="http://schemas.openxmlformats.org/presentationml/2006/ole">
            <mc:AlternateContent xmlns:mc="http://schemas.openxmlformats.org/markup-compatibility/2006">
              <mc:Choice xmlns:v="urn:schemas-microsoft-com:vml" Requires="v">
                <p:oleObj spid="_x0000_s7195" name="公式" r:id="rId4" imgW="1143000" imgH="482600" progId="Equation.3">
                  <p:embed/>
                </p:oleObj>
              </mc:Choice>
              <mc:Fallback>
                <p:oleObj name="公式" r:id="rId4" imgW="1143000" imgH="4826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3933825"/>
                        <a:ext cx="2452688" cy="1355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287" name="AutoShape 7"/>
          <p:cNvSpPr>
            <a:spLocks noChangeArrowheads="1"/>
          </p:cNvSpPr>
          <p:nvPr/>
        </p:nvSpPr>
        <p:spPr bwMode="gray">
          <a:xfrm>
            <a:off x="6156325" y="3789363"/>
            <a:ext cx="2232025" cy="720725"/>
          </a:xfrm>
          <a:prstGeom prst="cloudCallout">
            <a:avLst>
              <a:gd name="adj1" fmla="val -183356"/>
              <a:gd name="adj2" fmla="val -88769"/>
            </a:avLst>
          </a:pr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a:latin typeface="Arial" panose="020B0604020202020204" pitchFamily="34" charset="0"/>
              </a:rPr>
              <a:t>十进制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25287"/>
                                        </p:tgtEl>
                                        <p:attrNameLst>
                                          <p:attrName>style.visibility</p:attrName>
                                        </p:attrNameLst>
                                      </p:cBhvr>
                                      <p:to>
                                        <p:strVal val="visible"/>
                                      </p:to>
                                    </p:set>
                                    <p:anim to="" calcmode="lin" valueType="num">
                                      <p:cBhvr>
                                        <p:cTn id="7" dur="1" fill="hold"/>
                                        <p:tgtEl>
                                          <p:spTgt spid="22528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AA51598C-2846-4FC6-BB3D-DB13CD169D2E}"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80</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78851" name="Rectangle 2"/>
          <p:cNvSpPr>
            <a:spLocks noGrp="1" noChangeArrowheads="1"/>
          </p:cNvSpPr>
          <p:nvPr>
            <p:ph type="title"/>
          </p:nvPr>
        </p:nvSpPr>
        <p:spPr/>
        <p:txBody>
          <a:bodyPr/>
          <a:lstStyle/>
          <a:p>
            <a:pPr eaLnBrk="1" hangingPunct="1"/>
            <a:r>
              <a:rPr lang="zh-CN" altLang="en-US" sz="2800" smtClean="0"/>
              <a:t>总结：</a:t>
            </a:r>
          </a:p>
        </p:txBody>
      </p:sp>
      <p:sp>
        <p:nvSpPr>
          <p:cNvPr id="78852" name="Rectangle 3"/>
          <p:cNvSpPr>
            <a:spLocks noGrp="1" noChangeArrowheads="1"/>
          </p:cNvSpPr>
          <p:nvPr>
            <p:ph type="body" idx="1"/>
          </p:nvPr>
        </p:nvSpPr>
        <p:spPr>
          <a:xfrm>
            <a:off x="971550" y="1076325"/>
            <a:ext cx="7043738" cy="4152900"/>
          </a:xfrm>
        </p:spPr>
        <p:txBody>
          <a:bodyPr/>
          <a:lstStyle/>
          <a:p>
            <a:pPr eaLnBrk="1" hangingPunct="1">
              <a:lnSpc>
                <a:spcPct val="120000"/>
              </a:lnSpc>
            </a:pPr>
            <a:r>
              <a:rPr lang="zh-CN" altLang="en-US" sz="2400" smtClean="0"/>
              <a:t>规格化浮点数表示方法：</a:t>
            </a:r>
          </a:p>
          <a:p>
            <a:pPr eaLnBrk="1" hangingPunct="1">
              <a:lnSpc>
                <a:spcPct val="120000"/>
              </a:lnSpc>
            </a:pPr>
            <a:r>
              <a:rPr lang="zh-CN" altLang="en-US" sz="2400" smtClean="0"/>
              <a:t>（</a:t>
            </a:r>
            <a:r>
              <a:rPr lang="en-US" altLang="zh-CN" sz="2400" smtClean="0"/>
              <a:t>1</a:t>
            </a:r>
            <a:r>
              <a:rPr lang="zh-CN" altLang="en-US" sz="2400" smtClean="0"/>
              <a:t>）写出数据的二进制真值。</a:t>
            </a:r>
          </a:p>
          <a:p>
            <a:pPr eaLnBrk="1" hangingPunct="1">
              <a:lnSpc>
                <a:spcPct val="120000"/>
              </a:lnSpc>
            </a:pPr>
            <a:r>
              <a:rPr lang="zh-CN" altLang="en-US" sz="2400" smtClean="0"/>
              <a:t>（</a:t>
            </a:r>
            <a:r>
              <a:rPr lang="en-US" altLang="zh-CN" sz="2400" smtClean="0"/>
              <a:t>2</a:t>
            </a:r>
            <a:r>
              <a:rPr lang="zh-CN" altLang="en-US" sz="2400" smtClean="0"/>
              <a:t>）转换为</a:t>
            </a:r>
            <a:r>
              <a:rPr lang="en-US" altLang="zh-CN" sz="2400" smtClean="0"/>
              <a:t>M×2</a:t>
            </a:r>
            <a:r>
              <a:rPr lang="en-US" altLang="zh-CN" sz="2400" baseline="30000" smtClean="0"/>
              <a:t>E</a:t>
            </a:r>
            <a:r>
              <a:rPr lang="zh-CN" altLang="en-US" sz="2400" smtClean="0"/>
              <a:t>的形式，其中</a:t>
            </a:r>
            <a:r>
              <a:rPr lang="en-US" altLang="zh-CN" sz="2400" smtClean="0"/>
              <a:t>M</a:t>
            </a:r>
            <a:r>
              <a:rPr lang="zh-CN" altLang="en-US" sz="2400" smtClean="0"/>
              <a:t>为没有前导零的定点小数，</a:t>
            </a:r>
            <a:r>
              <a:rPr lang="en-US" altLang="zh-CN" sz="2400" smtClean="0"/>
              <a:t>E</a:t>
            </a:r>
            <a:r>
              <a:rPr lang="zh-CN" altLang="en-US" sz="2400" smtClean="0"/>
              <a:t>为整数。</a:t>
            </a:r>
          </a:p>
          <a:p>
            <a:pPr eaLnBrk="1" hangingPunct="1">
              <a:lnSpc>
                <a:spcPct val="120000"/>
              </a:lnSpc>
            </a:pPr>
            <a:r>
              <a:rPr lang="zh-CN" altLang="en-US" sz="2400" smtClean="0"/>
              <a:t>（</a:t>
            </a:r>
            <a:r>
              <a:rPr lang="en-US" altLang="zh-CN" sz="2400" smtClean="0"/>
              <a:t>3</a:t>
            </a:r>
            <a:r>
              <a:rPr lang="zh-CN" altLang="en-US" sz="2400" smtClean="0"/>
              <a:t>）按照格式写出</a:t>
            </a:r>
            <a:r>
              <a:rPr lang="en-US" altLang="zh-CN" sz="2400" smtClean="0"/>
              <a:t>M</a:t>
            </a:r>
            <a:r>
              <a:rPr lang="zh-CN" altLang="en-US" sz="2400" smtClean="0"/>
              <a:t>和</a:t>
            </a:r>
            <a:r>
              <a:rPr lang="en-US" altLang="zh-CN" sz="2400" smtClean="0"/>
              <a:t>E</a:t>
            </a:r>
            <a:r>
              <a:rPr lang="zh-CN" altLang="en-US" sz="2400" smtClean="0"/>
              <a:t>的规定机器数编码。</a:t>
            </a:r>
          </a:p>
          <a:p>
            <a:pPr eaLnBrk="1" hangingPunct="1">
              <a:lnSpc>
                <a:spcPct val="120000"/>
              </a:lnSpc>
            </a:pPr>
            <a:r>
              <a:rPr lang="zh-CN" altLang="en-US" sz="2400" smtClean="0"/>
              <a:t>（</a:t>
            </a:r>
            <a:r>
              <a:rPr lang="en-US" altLang="zh-CN" sz="2400" smtClean="0"/>
              <a:t>4</a:t>
            </a:r>
            <a:r>
              <a:rPr lang="zh-CN" altLang="en-US" sz="2400" smtClean="0"/>
              <a:t>）按照格式要求排列</a:t>
            </a:r>
            <a:r>
              <a:rPr lang="en-US" altLang="zh-CN" sz="2400" smtClean="0"/>
              <a:t>E</a:t>
            </a:r>
            <a:r>
              <a:rPr lang="zh-CN" altLang="en-US" sz="2400" smtClean="0"/>
              <a:t>和</a:t>
            </a:r>
            <a:r>
              <a:rPr lang="en-US" altLang="zh-CN" sz="2400" smtClean="0"/>
              <a:t>M</a:t>
            </a:r>
            <a:r>
              <a:rPr lang="zh-CN" altLang="en-US" sz="2400" smtClean="0"/>
              <a:t>。</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A16D9363-AF36-4784-9132-FD5AAB1F8451}"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81</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79875" name="Rectangle 2"/>
          <p:cNvSpPr>
            <a:spLocks noGrp="1" noChangeArrowheads="1"/>
          </p:cNvSpPr>
          <p:nvPr>
            <p:ph type="title"/>
          </p:nvPr>
        </p:nvSpPr>
        <p:spPr/>
        <p:txBody>
          <a:bodyPr/>
          <a:lstStyle/>
          <a:p>
            <a:pPr eaLnBrk="1" hangingPunct="1"/>
            <a:r>
              <a:rPr lang="en-US" altLang="zh-CN" sz="2800" smtClean="0"/>
              <a:t>IEEE754</a:t>
            </a:r>
            <a:r>
              <a:rPr lang="zh-CN" altLang="en-US" sz="2800" smtClean="0"/>
              <a:t>浮点数表示方法</a:t>
            </a:r>
          </a:p>
        </p:txBody>
      </p:sp>
      <p:sp>
        <p:nvSpPr>
          <p:cNvPr id="79876" name="Rectangle 3"/>
          <p:cNvSpPr>
            <a:spLocks noGrp="1" noChangeArrowheads="1"/>
          </p:cNvSpPr>
          <p:nvPr>
            <p:ph type="body" idx="1"/>
          </p:nvPr>
        </p:nvSpPr>
        <p:spPr>
          <a:xfrm>
            <a:off x="457200" y="1076325"/>
            <a:ext cx="7558088" cy="912813"/>
          </a:xfrm>
        </p:spPr>
        <p:txBody>
          <a:bodyPr/>
          <a:lstStyle/>
          <a:p>
            <a:pPr eaLnBrk="1" hangingPunct="1"/>
            <a:r>
              <a:rPr lang="zh-CN" altLang="en-GB" sz="2400" dirty="0" smtClean="0"/>
              <a:t>例：</a:t>
            </a:r>
            <a:r>
              <a:rPr lang="en-GB" altLang="zh-CN" sz="2400" dirty="0" smtClean="0"/>
              <a:t>X=</a:t>
            </a:r>
            <a:r>
              <a:rPr lang="en-US" altLang="zh-CN" sz="2400" dirty="0" smtClean="0"/>
              <a:t>17/64</a:t>
            </a:r>
            <a:r>
              <a:rPr lang="zh-CN" altLang="en-GB" sz="2400" dirty="0" smtClean="0"/>
              <a:t>，写出</a:t>
            </a:r>
            <a:r>
              <a:rPr lang="en-GB" altLang="zh-CN" sz="2400" dirty="0" smtClean="0"/>
              <a:t>X</a:t>
            </a:r>
            <a:r>
              <a:rPr lang="zh-CN" altLang="en-GB" sz="2400" dirty="0" smtClean="0"/>
              <a:t>的</a:t>
            </a:r>
            <a:r>
              <a:rPr lang="en-GB" altLang="zh-CN" sz="2400" dirty="0" smtClean="0"/>
              <a:t>IEEE754</a:t>
            </a:r>
            <a:r>
              <a:rPr lang="zh-CN" altLang="en-GB" sz="2400" dirty="0" smtClean="0">
                <a:solidFill>
                  <a:srgbClr val="FF0000"/>
                </a:solidFill>
              </a:rPr>
              <a:t>单精度</a:t>
            </a:r>
            <a:r>
              <a:rPr lang="zh-CN" altLang="en-GB" sz="2400" dirty="0" smtClean="0"/>
              <a:t>浮点数。</a:t>
            </a:r>
          </a:p>
          <a:p>
            <a:pPr eaLnBrk="1" hangingPunct="1"/>
            <a:r>
              <a:rPr lang="zh-CN" altLang="en-GB" sz="2400" dirty="0" smtClean="0"/>
              <a:t>单精度浮点数格式：</a:t>
            </a:r>
          </a:p>
        </p:txBody>
      </p:sp>
      <p:sp>
        <p:nvSpPr>
          <p:cNvPr id="219143" name="AutoShape 7"/>
          <p:cNvSpPr>
            <a:spLocks noChangeArrowheads="1"/>
          </p:cNvSpPr>
          <p:nvPr/>
        </p:nvSpPr>
        <p:spPr bwMode="gray">
          <a:xfrm>
            <a:off x="7054850" y="4508500"/>
            <a:ext cx="2089150" cy="1223963"/>
          </a:xfrm>
          <a:prstGeom prst="wedgeRoundRectCallout">
            <a:avLst>
              <a:gd name="adj1" fmla="val -90352"/>
              <a:gd name="adj2" fmla="val 20685"/>
              <a:gd name="adj3" fmla="val 16667"/>
            </a:avLst>
          </a:prstGeom>
          <a:solidFill>
            <a:srgbClr val="CC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a:solidFill>
                  <a:srgbClr val="006600"/>
                </a:solidFill>
                <a:latin typeface="Arial" panose="020B0604020202020204" pitchFamily="34" charset="0"/>
              </a:rPr>
              <a:t>阶码</a:t>
            </a:r>
            <a:r>
              <a:rPr lang="en-US" altLang="zh-CN" sz="2400">
                <a:solidFill>
                  <a:srgbClr val="006600"/>
                </a:solidFill>
                <a:latin typeface="Arial" panose="020B0604020202020204" pitchFamily="34" charset="0"/>
              </a:rPr>
              <a:t>8</a:t>
            </a:r>
            <a:r>
              <a:rPr lang="zh-CN" altLang="en-US" sz="2400">
                <a:solidFill>
                  <a:srgbClr val="006600"/>
                </a:solidFill>
                <a:latin typeface="Arial" panose="020B0604020202020204" pitchFamily="34" charset="0"/>
              </a:rPr>
              <a:t>位，</a:t>
            </a:r>
            <a:r>
              <a:rPr lang="en-US" altLang="zh-CN" sz="2400">
                <a:solidFill>
                  <a:srgbClr val="006600"/>
                </a:solidFill>
                <a:latin typeface="Arial" panose="020B0604020202020204" pitchFamily="34" charset="0"/>
              </a:rPr>
              <a:t>2</a:t>
            </a:r>
            <a:r>
              <a:rPr lang="en-US" altLang="zh-CN" sz="2400" baseline="30000">
                <a:solidFill>
                  <a:srgbClr val="006600"/>
                </a:solidFill>
                <a:latin typeface="Arial" panose="020B0604020202020204" pitchFamily="34" charset="0"/>
              </a:rPr>
              <a:t>n</a:t>
            </a:r>
            <a:r>
              <a:rPr lang="en-US" altLang="zh-CN" sz="2400">
                <a:solidFill>
                  <a:srgbClr val="006600"/>
                </a:solidFill>
                <a:latin typeface="Arial" panose="020B0604020202020204" pitchFamily="34" charset="0"/>
              </a:rPr>
              <a:t>-1=127</a:t>
            </a:r>
            <a:r>
              <a:rPr lang="zh-CN" altLang="en-US" sz="2400">
                <a:solidFill>
                  <a:srgbClr val="006600"/>
                </a:solidFill>
                <a:latin typeface="Arial" panose="020B0604020202020204" pitchFamily="34" charset="0"/>
              </a:rPr>
              <a:t>的移码</a:t>
            </a:r>
          </a:p>
        </p:txBody>
      </p:sp>
      <p:sp>
        <p:nvSpPr>
          <p:cNvPr id="219144" name="Rectangle 8"/>
          <p:cNvSpPr>
            <a:spLocks noChangeArrowheads="1"/>
          </p:cNvSpPr>
          <p:nvPr/>
        </p:nvSpPr>
        <p:spPr bwMode="gray">
          <a:xfrm>
            <a:off x="323850" y="3357563"/>
            <a:ext cx="82804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r>
              <a:rPr lang="en-GB" altLang="zh-CN" sz="2400">
                <a:latin typeface="Arial" panose="020B0604020202020204" pitchFamily="34" charset="0"/>
              </a:rPr>
              <a:t>X=</a:t>
            </a:r>
            <a:r>
              <a:rPr lang="zh-CN" altLang="en-GB" sz="2400">
                <a:latin typeface="Arial" panose="020B0604020202020204" pitchFamily="34" charset="0"/>
              </a:rPr>
              <a:t>（</a:t>
            </a:r>
            <a:r>
              <a:rPr lang="en-US" altLang="zh-CN" sz="2400">
                <a:latin typeface="Arial" panose="020B0604020202020204" pitchFamily="34" charset="0"/>
              </a:rPr>
              <a:t>0.010001</a:t>
            </a:r>
            <a:r>
              <a:rPr lang="zh-CN" altLang="en-GB" sz="2400">
                <a:latin typeface="Arial" panose="020B0604020202020204" pitchFamily="34" charset="0"/>
              </a:rPr>
              <a:t>）</a:t>
            </a:r>
            <a:r>
              <a:rPr lang="en-GB" altLang="zh-CN" sz="2400" baseline="-25000">
                <a:latin typeface="Arial" panose="020B0604020202020204" pitchFamily="34" charset="0"/>
              </a:rPr>
              <a:t>2</a:t>
            </a:r>
            <a:r>
              <a:rPr lang="en-GB" altLang="zh-CN" sz="2400">
                <a:latin typeface="Arial" panose="020B0604020202020204" pitchFamily="34" charset="0"/>
              </a:rPr>
              <a:t> </a:t>
            </a:r>
          </a:p>
          <a:p>
            <a:pPr eaLnBrk="1" hangingPunct="1"/>
            <a:r>
              <a:rPr lang="en-GB" altLang="zh-CN" sz="2400">
                <a:latin typeface="Arial" panose="020B0604020202020204" pitchFamily="34" charset="0"/>
              </a:rPr>
              <a:t>X = </a:t>
            </a:r>
            <a:r>
              <a:rPr lang="zh-CN" altLang="en-GB" sz="2400">
                <a:latin typeface="Arial" panose="020B0604020202020204" pitchFamily="34" charset="0"/>
              </a:rPr>
              <a:t>（</a:t>
            </a:r>
            <a:r>
              <a:rPr lang="en-GB" altLang="zh-CN" sz="2400">
                <a:solidFill>
                  <a:srgbClr val="FF6600"/>
                </a:solidFill>
                <a:latin typeface="Arial" panose="020B0604020202020204" pitchFamily="34" charset="0"/>
              </a:rPr>
              <a:t>1</a:t>
            </a:r>
            <a:r>
              <a:rPr lang="en-GB" altLang="zh-CN" sz="2400">
                <a:latin typeface="Arial" panose="020B0604020202020204" pitchFamily="34" charset="0"/>
              </a:rPr>
              <a:t>. 0001</a:t>
            </a:r>
            <a:r>
              <a:rPr lang="zh-CN" altLang="en-GB" sz="2400">
                <a:latin typeface="Arial" panose="020B0604020202020204" pitchFamily="34" charset="0"/>
              </a:rPr>
              <a:t>）</a:t>
            </a:r>
            <a:r>
              <a:rPr lang="en-GB" altLang="zh-CN" sz="2400" baseline="-25000">
                <a:latin typeface="Arial" panose="020B0604020202020204" pitchFamily="34" charset="0"/>
              </a:rPr>
              <a:t>2</a:t>
            </a:r>
            <a:r>
              <a:rPr lang="en-GB" altLang="zh-CN" sz="2400">
                <a:latin typeface="Arial" panose="020B0604020202020204" pitchFamily="34" charset="0"/>
              </a:rPr>
              <a:t>×2</a:t>
            </a:r>
            <a:r>
              <a:rPr lang="en-GB" altLang="zh-CN" sz="2400" baseline="30000">
                <a:latin typeface="Arial" panose="020B0604020202020204" pitchFamily="34" charset="0"/>
              </a:rPr>
              <a:t>-2</a:t>
            </a:r>
            <a:r>
              <a:rPr lang="en-GB" altLang="zh-CN" sz="2400">
                <a:latin typeface="Arial" panose="020B0604020202020204" pitchFamily="34" charset="0"/>
              </a:rPr>
              <a:t> </a:t>
            </a:r>
          </a:p>
          <a:p>
            <a:pPr eaLnBrk="1" hangingPunct="1"/>
            <a:r>
              <a:rPr lang="zh-CN" altLang="en-GB" sz="2400">
                <a:latin typeface="Arial" panose="020B0604020202020204" pitchFamily="34" charset="0"/>
              </a:rPr>
              <a:t>正数，</a:t>
            </a:r>
            <a:r>
              <a:rPr lang="en-GB" altLang="zh-CN" sz="2400">
                <a:latin typeface="Arial" panose="020B0604020202020204" pitchFamily="34" charset="0"/>
              </a:rPr>
              <a:t>Ms=</a:t>
            </a:r>
            <a:r>
              <a:rPr lang="en-GB" altLang="zh-CN" sz="2400">
                <a:solidFill>
                  <a:srgbClr val="FF0000"/>
                </a:solidFill>
                <a:latin typeface="Arial" panose="020B0604020202020204" pitchFamily="34" charset="0"/>
              </a:rPr>
              <a:t>0</a:t>
            </a:r>
          </a:p>
          <a:p>
            <a:pPr eaLnBrk="1" hangingPunct="1"/>
            <a:r>
              <a:rPr lang="en-GB" altLang="zh-CN" sz="2400">
                <a:latin typeface="Arial" panose="020B0604020202020204" pitchFamily="34" charset="0"/>
              </a:rPr>
              <a:t>M=</a:t>
            </a:r>
            <a:r>
              <a:rPr lang="en-GB" altLang="zh-CN" sz="2400">
                <a:solidFill>
                  <a:srgbClr val="9900CC"/>
                </a:solidFill>
                <a:latin typeface="Arial" panose="020B0604020202020204" pitchFamily="34" charset="0"/>
              </a:rPr>
              <a:t>0001000 00000000 0000000</a:t>
            </a:r>
          </a:p>
          <a:p>
            <a:pPr eaLnBrk="1" hangingPunct="1"/>
            <a:r>
              <a:rPr lang="en-US" altLang="zh-CN" sz="2400">
                <a:latin typeface="Arial" panose="020B0604020202020204" pitchFamily="34" charset="0"/>
              </a:rPr>
              <a:t>【E】</a:t>
            </a:r>
            <a:r>
              <a:rPr lang="zh-CN" altLang="en-US" sz="2400" baseline="-25000">
                <a:latin typeface="Arial" panose="020B0604020202020204" pitchFamily="34" charset="0"/>
              </a:rPr>
              <a:t>移</a:t>
            </a:r>
            <a:r>
              <a:rPr lang="en-US" altLang="zh-CN" sz="2400">
                <a:latin typeface="Arial" panose="020B0604020202020204" pitchFamily="34" charset="0"/>
              </a:rPr>
              <a:t>=127-2=125</a:t>
            </a:r>
            <a:r>
              <a:rPr lang="zh-CN" altLang="en-US" sz="2400">
                <a:latin typeface="Arial" panose="020B0604020202020204" pitchFamily="34" charset="0"/>
              </a:rPr>
              <a:t>， </a:t>
            </a:r>
            <a:r>
              <a:rPr lang="en-US" altLang="zh-CN" sz="2400">
                <a:latin typeface="Arial" panose="020B0604020202020204" pitchFamily="34" charset="0"/>
              </a:rPr>
              <a:t>【E】</a:t>
            </a:r>
            <a:r>
              <a:rPr lang="zh-CN" altLang="en-US" sz="2400" baseline="-25000">
                <a:latin typeface="Arial" panose="020B0604020202020204" pitchFamily="34" charset="0"/>
              </a:rPr>
              <a:t>移</a:t>
            </a:r>
            <a:r>
              <a:rPr lang="en-US" altLang="zh-CN" sz="2400">
                <a:latin typeface="Arial" panose="020B0604020202020204" pitchFamily="34" charset="0"/>
              </a:rPr>
              <a:t>=</a:t>
            </a:r>
            <a:r>
              <a:rPr lang="en-GB" altLang="zh-CN" sz="2400">
                <a:solidFill>
                  <a:srgbClr val="006600"/>
                </a:solidFill>
                <a:latin typeface="Arial" panose="020B0604020202020204" pitchFamily="34" charset="0"/>
              </a:rPr>
              <a:t>0111 1101</a:t>
            </a:r>
            <a:endParaRPr lang="en-US" altLang="zh-CN" sz="2400">
              <a:solidFill>
                <a:srgbClr val="006600"/>
              </a:solidFill>
              <a:latin typeface="Arial" panose="020B0604020202020204" pitchFamily="34" charset="0"/>
            </a:endParaRPr>
          </a:p>
          <a:p>
            <a:pPr eaLnBrk="1" hangingPunct="1"/>
            <a:r>
              <a:rPr lang="en-US" altLang="zh-CN" sz="2400">
                <a:latin typeface="Arial" panose="020B0604020202020204" pitchFamily="34" charset="0"/>
              </a:rPr>
              <a:t>【X】</a:t>
            </a:r>
            <a:r>
              <a:rPr lang="zh-CN" altLang="en-US" sz="2400" baseline="-25000">
                <a:latin typeface="Arial" panose="020B0604020202020204" pitchFamily="34" charset="0"/>
              </a:rPr>
              <a:t>浮</a:t>
            </a:r>
            <a:r>
              <a:rPr lang="en-US" altLang="zh-CN" sz="2400">
                <a:latin typeface="Arial" panose="020B0604020202020204" pitchFamily="34" charset="0"/>
              </a:rPr>
              <a:t>= </a:t>
            </a:r>
            <a:r>
              <a:rPr lang="en-GB" altLang="zh-CN" sz="2400">
                <a:solidFill>
                  <a:srgbClr val="FF0000"/>
                </a:solidFill>
                <a:latin typeface="Arial" panose="020B0604020202020204" pitchFamily="34" charset="0"/>
              </a:rPr>
              <a:t>0</a:t>
            </a:r>
            <a:r>
              <a:rPr lang="en-GB" altLang="zh-CN" sz="2400">
                <a:latin typeface="Arial" panose="020B0604020202020204" pitchFamily="34" charset="0"/>
              </a:rPr>
              <a:t> </a:t>
            </a:r>
            <a:r>
              <a:rPr lang="en-GB" altLang="zh-CN" sz="2400">
                <a:solidFill>
                  <a:srgbClr val="006600"/>
                </a:solidFill>
                <a:latin typeface="Arial" panose="020B0604020202020204" pitchFamily="34" charset="0"/>
              </a:rPr>
              <a:t>0111 1101</a:t>
            </a:r>
            <a:r>
              <a:rPr lang="en-US" altLang="zh-CN" sz="2400">
                <a:latin typeface="Arial" panose="020B0604020202020204" pitchFamily="34" charset="0"/>
              </a:rPr>
              <a:t> </a:t>
            </a:r>
            <a:r>
              <a:rPr lang="en-GB" altLang="zh-CN" sz="2400">
                <a:solidFill>
                  <a:srgbClr val="9900CC"/>
                </a:solidFill>
                <a:latin typeface="Arial" panose="020B0604020202020204" pitchFamily="34" charset="0"/>
              </a:rPr>
              <a:t>0001000 00000000 0000000</a:t>
            </a:r>
            <a:endParaRPr lang="en-US" altLang="zh-CN" sz="2400">
              <a:solidFill>
                <a:srgbClr val="9900CC"/>
              </a:solidFill>
              <a:latin typeface="Arial" panose="020B0604020202020204" pitchFamily="34" charset="0"/>
            </a:endParaRPr>
          </a:p>
        </p:txBody>
      </p:sp>
      <p:graphicFrame>
        <p:nvGraphicFramePr>
          <p:cNvPr id="219184" name="Group 48"/>
          <p:cNvGraphicFramePr>
            <a:graphicFrameLocks noGrp="1"/>
          </p:cNvGraphicFramePr>
          <p:nvPr/>
        </p:nvGraphicFramePr>
        <p:xfrm>
          <a:off x="684213" y="2060575"/>
          <a:ext cx="7632700" cy="1152526"/>
        </p:xfrm>
        <a:graphic>
          <a:graphicData uri="http://schemas.openxmlformats.org/drawingml/2006/table">
            <a:tbl>
              <a:tblPr/>
              <a:tblGrid>
                <a:gridCol w="1150937"/>
                <a:gridCol w="2881313"/>
                <a:gridCol w="3600450"/>
              </a:tblGrid>
              <a:tr h="576263">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黑体" pitchFamily="2" charset="-122"/>
                          <a:cs typeface="Times New Roman" pitchFamily="18" charset="0"/>
                        </a:rPr>
                        <a:t>M</a:t>
                      </a:r>
                      <a:r>
                        <a:rPr kumimoji="0" lang="en-US" altLang="zh-CN" sz="2000" b="1" i="0" u="none" strike="noStrike" cap="none" normalizeH="0" baseline="-25000" dirty="0" smtClean="0">
                          <a:ln>
                            <a:noFill/>
                          </a:ln>
                          <a:solidFill>
                            <a:schemeClr val="tx1"/>
                          </a:solidFill>
                          <a:effectLst/>
                          <a:latin typeface="Arial" charset="0"/>
                          <a:ea typeface="黑体" pitchFamily="2" charset="-122"/>
                          <a:cs typeface="Times New Roman" pitchFamily="18" charset="0"/>
                        </a:rPr>
                        <a:t>S</a:t>
                      </a:r>
                    </a:p>
                  </a:txBody>
                  <a:tcPr marL="18000" marR="18000" marT="46800" marB="46800"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E</a:t>
                      </a:r>
                    </a:p>
                  </a:txBody>
                  <a:tcPr marL="18000" marR="18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M</a:t>
                      </a:r>
                    </a:p>
                  </a:txBody>
                  <a:tcPr marL="18000" marR="18000" marT="46800" marB="46800"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576263">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1</a:t>
                      </a:r>
                      <a:r>
                        <a:rPr kumimoji="0" lang="zh-CN" altLang="en-US" sz="2000" b="1" i="0" u="none" strike="noStrike" cap="none" normalizeH="0" baseline="0" smtClean="0">
                          <a:ln>
                            <a:noFill/>
                          </a:ln>
                          <a:solidFill>
                            <a:schemeClr val="tx1"/>
                          </a:solidFill>
                          <a:effectLst/>
                          <a:latin typeface="Arial" charset="0"/>
                          <a:ea typeface="黑体" pitchFamily="2" charset="-122"/>
                          <a:cs typeface="Times New Roman" pitchFamily="18" charset="0"/>
                        </a:rPr>
                        <a:t>位</a:t>
                      </a:r>
                    </a:p>
                  </a:txBody>
                  <a:tcPr marL="18000" marR="18000" marT="46800" marB="46800" anchor="ctr" horzOverflow="overflow">
                    <a:lnL cap="flat">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1</a:t>
                      </a:r>
                      <a:r>
                        <a:rPr kumimoji="0" lang="zh-CN" altLang="en-US" sz="2000" b="1" i="0" u="none" strike="noStrike" cap="none" normalizeH="0" baseline="0" smtClean="0">
                          <a:ln>
                            <a:noFill/>
                          </a:ln>
                          <a:solidFill>
                            <a:schemeClr val="tx1"/>
                          </a:solidFill>
                          <a:effectLst/>
                          <a:latin typeface="Arial" charset="0"/>
                          <a:ea typeface="黑体" pitchFamily="2" charset="-122"/>
                          <a:cs typeface="Times New Roman" pitchFamily="18" charset="0"/>
                        </a:rPr>
                        <a:t>位</a:t>
                      </a:r>
                      <a:r>
                        <a:rPr kumimoji="0" lang="en-US" altLang="zh-CN" sz="2000" b="1" i="0" u="none" strike="noStrike" cap="none" normalizeH="0" baseline="0" smtClean="0">
                          <a:ln>
                            <a:noFill/>
                          </a:ln>
                          <a:solidFill>
                            <a:schemeClr val="tx1"/>
                          </a:solidFill>
                          <a:effectLst/>
                          <a:latin typeface="Arial" charset="0"/>
                          <a:ea typeface="黑体" pitchFamily="2" charset="-122"/>
                          <a:cs typeface="Times New Roman" pitchFamily="18" charset="0"/>
                        </a:rPr>
                        <a:t>+7</a:t>
                      </a:r>
                      <a:r>
                        <a:rPr kumimoji="0" lang="zh-CN" altLang="en-US" sz="2000" b="1" i="0" u="none" strike="noStrike" cap="none" normalizeH="0" baseline="0" smtClean="0">
                          <a:ln>
                            <a:noFill/>
                          </a:ln>
                          <a:solidFill>
                            <a:schemeClr val="tx1"/>
                          </a:solidFill>
                          <a:effectLst/>
                          <a:latin typeface="Arial" charset="0"/>
                          <a:ea typeface="黑体" pitchFamily="2" charset="-122"/>
                          <a:cs typeface="Times New Roman" pitchFamily="18" charset="0"/>
                        </a:rPr>
                        <a:t>位</a:t>
                      </a:r>
                    </a:p>
                  </a:txBody>
                  <a:tcPr marL="18000" marR="18000" marT="46800" marB="46800" anchor="ctr"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黑体" pitchFamily="2" charset="-122"/>
                          <a:cs typeface="Times New Roman" pitchFamily="18" charset="0"/>
                        </a:rPr>
                        <a:t>23</a:t>
                      </a:r>
                      <a:r>
                        <a:rPr kumimoji="0" lang="zh-CN" altLang="en-US" sz="2000" b="1" i="0" u="none" strike="noStrike" cap="none" normalizeH="0" baseline="0" dirty="0" smtClean="0">
                          <a:ln>
                            <a:noFill/>
                          </a:ln>
                          <a:solidFill>
                            <a:schemeClr val="tx1"/>
                          </a:solidFill>
                          <a:effectLst/>
                          <a:latin typeface="Arial" charset="0"/>
                          <a:ea typeface="黑体" pitchFamily="2" charset="-122"/>
                          <a:cs typeface="Times New Roman" pitchFamily="18" charset="0"/>
                        </a:rPr>
                        <a:t>位</a:t>
                      </a:r>
                    </a:p>
                  </a:txBody>
                  <a:tcPr marL="18000" marR="18000" marT="46800" marB="46800" anchor="ctr" horzOverflow="overflow">
                    <a:lnL>
                      <a:noFill/>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r>
            </a:tbl>
          </a:graphicData>
        </a:graphic>
      </p:graphicFrame>
      <p:sp>
        <p:nvSpPr>
          <p:cNvPr id="219142" name="AutoShape 6"/>
          <p:cNvSpPr>
            <a:spLocks noChangeArrowheads="1"/>
          </p:cNvSpPr>
          <p:nvPr/>
        </p:nvSpPr>
        <p:spPr bwMode="gray">
          <a:xfrm>
            <a:off x="7054850" y="3213100"/>
            <a:ext cx="2089150" cy="865188"/>
          </a:xfrm>
          <a:prstGeom prst="wedgeRoundRectCallout">
            <a:avLst>
              <a:gd name="adj1" fmla="val -167704"/>
              <a:gd name="adj2" fmla="val 141560"/>
              <a:gd name="adj3" fmla="val 16667"/>
            </a:avLst>
          </a:prstGeom>
          <a:solidFill>
            <a:srgbClr val="CC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a:solidFill>
                  <a:srgbClr val="9900CC"/>
                </a:solidFill>
                <a:latin typeface="Arial" panose="020B0604020202020204" pitchFamily="34" charset="0"/>
              </a:rPr>
              <a:t>尾数数值位</a:t>
            </a:r>
            <a:r>
              <a:rPr lang="en-US" altLang="zh-CN" sz="2400">
                <a:solidFill>
                  <a:srgbClr val="9900CC"/>
                </a:solidFill>
                <a:latin typeface="Arial" panose="020B0604020202020204" pitchFamily="34" charset="0"/>
              </a:rPr>
              <a:t>23</a:t>
            </a:r>
            <a:r>
              <a:rPr lang="zh-CN" altLang="en-US" sz="2400">
                <a:solidFill>
                  <a:srgbClr val="9900CC"/>
                </a:solidFill>
                <a:latin typeface="Arial" panose="020B0604020202020204" pitchFamily="34" charset="0"/>
              </a:rPr>
              <a:t>位原码</a:t>
            </a:r>
          </a:p>
        </p:txBody>
      </p:sp>
      <p:sp>
        <p:nvSpPr>
          <p:cNvPr id="219141" name="AutoShape 5"/>
          <p:cNvSpPr>
            <a:spLocks noChangeArrowheads="1"/>
          </p:cNvSpPr>
          <p:nvPr/>
        </p:nvSpPr>
        <p:spPr bwMode="gray">
          <a:xfrm>
            <a:off x="4427538" y="3141663"/>
            <a:ext cx="2447925" cy="576262"/>
          </a:xfrm>
          <a:prstGeom prst="wedgeRoundRectCallout">
            <a:avLst>
              <a:gd name="adj1" fmla="val -161542"/>
              <a:gd name="adj2" fmla="val 90495"/>
              <a:gd name="adj3" fmla="val 16667"/>
            </a:avLst>
          </a:prstGeom>
          <a:solidFill>
            <a:srgbClr val="CC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a:solidFill>
                  <a:srgbClr val="FF6600"/>
                </a:solidFill>
                <a:latin typeface="Arial" panose="020B0604020202020204" pitchFamily="34" charset="0"/>
              </a:rPr>
              <a:t>整数位</a:t>
            </a:r>
            <a:r>
              <a:rPr lang="en-US" altLang="zh-CN" sz="2400">
                <a:solidFill>
                  <a:srgbClr val="FF6600"/>
                </a:solidFill>
                <a:latin typeface="Arial" panose="020B0604020202020204" pitchFamily="34" charset="0"/>
              </a:rPr>
              <a:t>1</a:t>
            </a:r>
            <a:r>
              <a:rPr lang="zh-CN" altLang="en-US" sz="2400">
                <a:solidFill>
                  <a:srgbClr val="FF6600"/>
                </a:solidFill>
                <a:latin typeface="Arial" panose="020B0604020202020204" pitchFamily="34" charset="0"/>
              </a:rPr>
              <a:t>，隐藏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219184"/>
                                        </p:tgtEl>
                                        <p:attrNameLst>
                                          <p:attrName>style.visibility</p:attrName>
                                        </p:attrNameLst>
                                      </p:cBhvr>
                                      <p:to>
                                        <p:strVal val="visible"/>
                                      </p:to>
                                    </p:set>
                                    <p:anim to="" calcmode="lin" valueType="num">
                                      <p:cBhvr>
                                        <p:cTn id="7" dur="1" fill="hold"/>
                                        <p:tgtEl>
                                          <p:spTgt spid="219184"/>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19144"/>
                                        </p:tgtEl>
                                        <p:attrNameLst>
                                          <p:attrName>style.visibility</p:attrName>
                                        </p:attrNameLst>
                                      </p:cBhvr>
                                      <p:to>
                                        <p:strVal val="visible"/>
                                      </p:to>
                                    </p:set>
                                    <p:anim to="" calcmode="lin" valueType="num">
                                      <p:cBhvr>
                                        <p:cTn id="12" dur="1" fill="hold"/>
                                        <p:tgtEl>
                                          <p:spTgt spid="219144"/>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219141"/>
                                        </p:tgtEl>
                                        <p:attrNameLst>
                                          <p:attrName>style.visibility</p:attrName>
                                        </p:attrNameLst>
                                      </p:cBhvr>
                                      <p:to>
                                        <p:strVal val="visible"/>
                                      </p:to>
                                    </p:set>
                                    <p:anim to="" calcmode="lin" valueType="num">
                                      <p:cBhvr>
                                        <p:cTn id="17" dur="1" fill="hold"/>
                                        <p:tgtEl>
                                          <p:spTgt spid="219141"/>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219142"/>
                                        </p:tgtEl>
                                        <p:attrNameLst>
                                          <p:attrName>style.visibility</p:attrName>
                                        </p:attrNameLst>
                                      </p:cBhvr>
                                      <p:to>
                                        <p:strVal val="visible"/>
                                      </p:to>
                                    </p:set>
                                    <p:anim to="" calcmode="lin" valueType="num">
                                      <p:cBhvr>
                                        <p:cTn id="22" dur="1" fill="hold"/>
                                        <p:tgtEl>
                                          <p:spTgt spid="219142"/>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219143"/>
                                        </p:tgtEl>
                                        <p:attrNameLst>
                                          <p:attrName>style.visibility</p:attrName>
                                        </p:attrNameLst>
                                      </p:cBhvr>
                                      <p:to>
                                        <p:strVal val="visible"/>
                                      </p:to>
                                    </p:set>
                                    <p:anim to="" calcmode="lin" valueType="num">
                                      <p:cBhvr>
                                        <p:cTn id="27" dur="1" fill="hold"/>
                                        <p:tgtEl>
                                          <p:spTgt spid="21914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3" grpId="0" animBg="1"/>
      <p:bldP spid="219144" grpId="0"/>
      <p:bldP spid="219142" grpId="0" animBg="1"/>
      <p:bldP spid="219141"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18BBA8C2-16FE-4F36-A7D2-E73628CDB9D3}"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82</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80899" name="Rectangle 2"/>
          <p:cNvSpPr>
            <a:spLocks noGrp="1" noChangeArrowheads="1"/>
          </p:cNvSpPr>
          <p:nvPr>
            <p:ph type="title"/>
          </p:nvPr>
        </p:nvSpPr>
        <p:spPr/>
        <p:txBody>
          <a:bodyPr/>
          <a:lstStyle/>
          <a:p>
            <a:pPr eaLnBrk="1" hangingPunct="1"/>
            <a:r>
              <a:rPr lang="en-US" altLang="zh-CN" sz="2800" smtClean="0"/>
              <a:t>IEEE754</a:t>
            </a:r>
            <a:r>
              <a:rPr lang="zh-CN" altLang="en-US" sz="2800" smtClean="0"/>
              <a:t>浮点数表示方法</a:t>
            </a:r>
          </a:p>
        </p:txBody>
      </p:sp>
      <p:sp>
        <p:nvSpPr>
          <p:cNvPr id="80900" name="Rectangle 3"/>
          <p:cNvSpPr>
            <a:spLocks noGrp="1" noChangeArrowheads="1"/>
          </p:cNvSpPr>
          <p:nvPr>
            <p:ph type="body" idx="1"/>
          </p:nvPr>
        </p:nvSpPr>
        <p:spPr>
          <a:xfrm>
            <a:off x="457200" y="1076325"/>
            <a:ext cx="7558088" cy="5089525"/>
          </a:xfrm>
        </p:spPr>
        <p:txBody>
          <a:bodyPr/>
          <a:lstStyle/>
          <a:p>
            <a:pPr eaLnBrk="1" hangingPunct="1"/>
            <a:r>
              <a:rPr lang="zh-CN" altLang="en-GB" smtClean="0"/>
              <a:t>例：</a:t>
            </a:r>
            <a:r>
              <a:rPr lang="en-GB" altLang="zh-CN" smtClean="0"/>
              <a:t>Y=00000000H</a:t>
            </a:r>
            <a:r>
              <a:rPr lang="zh-CN" altLang="en-GB" smtClean="0"/>
              <a:t>，是</a:t>
            </a:r>
            <a:r>
              <a:rPr lang="en-GB" altLang="zh-CN" smtClean="0"/>
              <a:t>IEEE754</a:t>
            </a:r>
            <a:r>
              <a:rPr lang="zh-CN" altLang="en-GB" smtClean="0"/>
              <a:t>单精度的浮点数，求</a:t>
            </a:r>
            <a:r>
              <a:rPr lang="en-GB" altLang="zh-CN" smtClean="0"/>
              <a:t>Y</a:t>
            </a:r>
            <a:r>
              <a:rPr lang="zh-CN" altLang="en-GB" smtClean="0"/>
              <a:t>的十进制真值。</a:t>
            </a:r>
          </a:p>
          <a:p>
            <a:pPr eaLnBrk="1" hangingPunct="1"/>
            <a:r>
              <a:rPr lang="en-GB" altLang="zh-CN" smtClean="0"/>
              <a:t>Y=00000000H = </a:t>
            </a:r>
            <a:r>
              <a:rPr lang="en-GB" altLang="zh-CN" smtClean="0">
                <a:solidFill>
                  <a:srgbClr val="CC0000"/>
                </a:solidFill>
              </a:rPr>
              <a:t>0</a:t>
            </a:r>
            <a:r>
              <a:rPr lang="en-GB" altLang="zh-CN" smtClean="0">
                <a:solidFill>
                  <a:srgbClr val="006600"/>
                </a:solidFill>
              </a:rPr>
              <a:t>000</a:t>
            </a:r>
            <a:r>
              <a:rPr lang="en-GB" altLang="zh-CN" smtClean="0"/>
              <a:t> </a:t>
            </a:r>
            <a:r>
              <a:rPr lang="en-GB" altLang="zh-CN" smtClean="0">
                <a:solidFill>
                  <a:srgbClr val="006600"/>
                </a:solidFill>
              </a:rPr>
              <a:t>0000</a:t>
            </a:r>
            <a:r>
              <a:rPr lang="en-GB" altLang="zh-CN" smtClean="0"/>
              <a:t> </a:t>
            </a:r>
            <a:r>
              <a:rPr lang="en-GB" altLang="zh-CN" smtClean="0">
                <a:solidFill>
                  <a:srgbClr val="006600"/>
                </a:solidFill>
              </a:rPr>
              <a:t>0</a:t>
            </a:r>
            <a:r>
              <a:rPr lang="en-GB" altLang="zh-CN" smtClean="0">
                <a:solidFill>
                  <a:srgbClr val="660066"/>
                </a:solidFill>
              </a:rPr>
              <a:t>000 0000 0000 0000 0000 0000</a:t>
            </a:r>
            <a:r>
              <a:rPr lang="en-GB" altLang="zh-CN" smtClean="0"/>
              <a:t> B </a:t>
            </a:r>
          </a:p>
          <a:p>
            <a:pPr eaLnBrk="1" hangingPunct="1"/>
            <a:r>
              <a:rPr lang="en-GB" altLang="zh-CN" smtClean="0"/>
              <a:t>Ms=</a:t>
            </a:r>
            <a:r>
              <a:rPr lang="en-GB" altLang="zh-CN" smtClean="0">
                <a:solidFill>
                  <a:srgbClr val="FF0000"/>
                </a:solidFill>
              </a:rPr>
              <a:t>0</a:t>
            </a:r>
            <a:r>
              <a:rPr lang="zh-CN" altLang="en-GB" smtClean="0"/>
              <a:t>，表明正数</a:t>
            </a:r>
          </a:p>
          <a:p>
            <a:pPr eaLnBrk="1" hangingPunct="1"/>
            <a:r>
              <a:rPr lang="en-GB" altLang="zh-CN" smtClean="0"/>
              <a:t>【E】</a:t>
            </a:r>
            <a:r>
              <a:rPr lang="zh-CN" altLang="en-GB" baseline="-25000" smtClean="0"/>
              <a:t>移</a:t>
            </a:r>
            <a:r>
              <a:rPr lang="en-GB" altLang="zh-CN" smtClean="0"/>
              <a:t>= </a:t>
            </a:r>
            <a:r>
              <a:rPr lang="en-GB" altLang="zh-CN" smtClean="0">
                <a:solidFill>
                  <a:srgbClr val="006600"/>
                </a:solidFill>
              </a:rPr>
              <a:t>000</a:t>
            </a:r>
            <a:r>
              <a:rPr lang="en-GB" altLang="zh-CN" smtClean="0"/>
              <a:t> </a:t>
            </a:r>
            <a:r>
              <a:rPr lang="en-GB" altLang="zh-CN" smtClean="0">
                <a:solidFill>
                  <a:srgbClr val="006600"/>
                </a:solidFill>
              </a:rPr>
              <a:t>0000 0 B = 0</a:t>
            </a:r>
            <a:r>
              <a:rPr lang="en-GB" altLang="zh-CN" smtClean="0"/>
              <a:t> =127+E </a:t>
            </a:r>
          </a:p>
          <a:p>
            <a:pPr eaLnBrk="1" hangingPunct="1"/>
            <a:r>
              <a:rPr lang="zh-CN" altLang="en-GB" smtClean="0"/>
              <a:t>则：阶码的真值</a:t>
            </a:r>
            <a:r>
              <a:rPr lang="en-GB" altLang="zh-CN" smtClean="0"/>
              <a:t>E=0-127</a:t>
            </a:r>
            <a:r>
              <a:rPr lang="en-GB" altLang="zh-CN" smtClean="0">
                <a:solidFill>
                  <a:srgbClr val="006600"/>
                </a:solidFill>
              </a:rPr>
              <a:t>=-127</a:t>
            </a:r>
          </a:p>
          <a:p>
            <a:pPr eaLnBrk="1" hangingPunct="1"/>
            <a:r>
              <a:rPr lang="en-GB" altLang="zh-CN" smtClean="0"/>
              <a:t>M=</a:t>
            </a:r>
            <a:r>
              <a:rPr lang="en-GB" altLang="zh-CN" smtClean="0">
                <a:solidFill>
                  <a:srgbClr val="663300"/>
                </a:solidFill>
              </a:rPr>
              <a:t>1</a:t>
            </a:r>
            <a:r>
              <a:rPr lang="en-GB" altLang="zh-CN" smtClean="0"/>
              <a:t>.</a:t>
            </a:r>
            <a:r>
              <a:rPr lang="en-GB" altLang="zh-CN" smtClean="0">
                <a:solidFill>
                  <a:srgbClr val="660066"/>
                </a:solidFill>
              </a:rPr>
              <a:t>000 0000 0000 0000 0000 0000B=</a:t>
            </a:r>
            <a:r>
              <a:rPr lang="en-GB" altLang="zh-CN" smtClean="0">
                <a:solidFill>
                  <a:srgbClr val="663300"/>
                </a:solidFill>
              </a:rPr>
              <a:t>1</a:t>
            </a:r>
            <a:r>
              <a:rPr lang="en-GB" altLang="zh-CN" smtClean="0">
                <a:solidFill>
                  <a:srgbClr val="660066"/>
                </a:solidFill>
              </a:rPr>
              <a:t>.0</a:t>
            </a:r>
            <a:r>
              <a:rPr lang="en-GB" altLang="zh-CN" smtClean="0"/>
              <a:t> </a:t>
            </a:r>
          </a:p>
          <a:p>
            <a:pPr eaLnBrk="1" hangingPunct="1"/>
            <a:r>
              <a:rPr lang="en-GB" altLang="zh-CN" smtClean="0"/>
              <a:t>Y =</a:t>
            </a:r>
            <a:r>
              <a:rPr lang="en-GB" altLang="zh-CN" smtClean="0">
                <a:solidFill>
                  <a:srgbClr val="FF0000"/>
                </a:solidFill>
              </a:rPr>
              <a:t>+</a:t>
            </a:r>
            <a:r>
              <a:rPr lang="en-GB" altLang="zh-CN" smtClean="0">
                <a:solidFill>
                  <a:srgbClr val="663300"/>
                </a:solidFill>
              </a:rPr>
              <a:t>1</a:t>
            </a:r>
            <a:r>
              <a:rPr lang="en-GB" altLang="zh-CN" smtClean="0"/>
              <a:t>.</a:t>
            </a:r>
            <a:r>
              <a:rPr lang="en-GB" altLang="zh-CN" smtClean="0">
                <a:solidFill>
                  <a:srgbClr val="660066"/>
                </a:solidFill>
              </a:rPr>
              <a:t>0</a:t>
            </a:r>
            <a:r>
              <a:rPr lang="en-GB" altLang="zh-CN" smtClean="0"/>
              <a:t>×2</a:t>
            </a:r>
            <a:r>
              <a:rPr lang="en-GB" altLang="zh-CN" baseline="30000" smtClean="0">
                <a:solidFill>
                  <a:srgbClr val="006600"/>
                </a:solidFill>
              </a:rPr>
              <a:t>-127</a:t>
            </a:r>
            <a:r>
              <a:rPr lang="en-GB" altLang="zh-CN" smtClean="0"/>
              <a:t> </a:t>
            </a:r>
          </a:p>
          <a:p>
            <a:pPr eaLnBrk="1" hangingPunct="1"/>
            <a:r>
              <a:rPr lang="en-US" altLang="zh-CN" smtClean="0"/>
              <a:t>Y = </a:t>
            </a:r>
            <a:r>
              <a:rPr lang="en-GB" altLang="zh-CN" smtClean="0"/>
              <a:t>2</a:t>
            </a:r>
            <a:r>
              <a:rPr lang="en-GB" altLang="zh-CN" baseline="30000" smtClean="0"/>
              <a:t>-127</a:t>
            </a:r>
            <a:r>
              <a:rPr lang="en-GB" altLang="zh-CN" smtClean="0"/>
              <a:t> </a:t>
            </a:r>
            <a:endParaRPr lang="en-US" altLang="zh-CN" smtClean="0"/>
          </a:p>
        </p:txBody>
      </p:sp>
      <p:pic>
        <p:nvPicPr>
          <p:cNvPr id="220164" name="Picture 4"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572000" y="6092825"/>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5" name="AutoShape 5"/>
          <p:cNvSpPr>
            <a:spLocks noChangeArrowheads="1"/>
          </p:cNvSpPr>
          <p:nvPr/>
        </p:nvSpPr>
        <p:spPr bwMode="gray">
          <a:xfrm>
            <a:off x="4140200" y="1196975"/>
            <a:ext cx="1439863" cy="576263"/>
          </a:xfrm>
          <a:prstGeom prst="wedgeRoundRectCallout">
            <a:avLst>
              <a:gd name="adj1" fmla="val -92778"/>
              <a:gd name="adj2" fmla="val 123829"/>
              <a:gd name="adj3" fmla="val 16667"/>
            </a:avLst>
          </a:prstGeom>
          <a:solidFill>
            <a:srgbClr val="CC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a:solidFill>
                  <a:srgbClr val="FF0000"/>
                </a:solidFill>
                <a:latin typeface="Arial" panose="020B0604020202020204" pitchFamily="34" charset="0"/>
              </a:rPr>
              <a:t>数符，</a:t>
            </a:r>
            <a:r>
              <a:rPr lang="en-US" altLang="zh-CN" sz="2400">
                <a:solidFill>
                  <a:srgbClr val="FF0000"/>
                </a:solidFill>
                <a:latin typeface="Arial" panose="020B0604020202020204" pitchFamily="34" charset="0"/>
              </a:rPr>
              <a:t>+</a:t>
            </a:r>
          </a:p>
        </p:txBody>
      </p:sp>
      <p:sp>
        <p:nvSpPr>
          <p:cNvPr id="220166" name="AutoShape 6"/>
          <p:cNvSpPr>
            <a:spLocks noChangeArrowheads="1"/>
          </p:cNvSpPr>
          <p:nvPr/>
        </p:nvSpPr>
        <p:spPr bwMode="gray">
          <a:xfrm>
            <a:off x="6732588" y="3068638"/>
            <a:ext cx="2089150" cy="865187"/>
          </a:xfrm>
          <a:prstGeom prst="wedgeRoundRectCallout">
            <a:avLst>
              <a:gd name="adj1" fmla="val -71431"/>
              <a:gd name="adj2" fmla="val -129449"/>
              <a:gd name="adj3" fmla="val 16667"/>
            </a:avLst>
          </a:prstGeom>
          <a:solidFill>
            <a:srgbClr val="CC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a:solidFill>
                  <a:srgbClr val="9900CC"/>
                </a:solidFill>
                <a:latin typeface="Arial" panose="020B0604020202020204" pitchFamily="34" charset="0"/>
              </a:rPr>
              <a:t>尾数数值位</a:t>
            </a:r>
            <a:r>
              <a:rPr lang="en-US" altLang="zh-CN" sz="2400">
                <a:solidFill>
                  <a:srgbClr val="9900CC"/>
                </a:solidFill>
                <a:latin typeface="Arial" panose="020B0604020202020204" pitchFamily="34" charset="0"/>
              </a:rPr>
              <a:t>23</a:t>
            </a:r>
            <a:r>
              <a:rPr lang="zh-CN" altLang="en-US" sz="2400">
                <a:solidFill>
                  <a:srgbClr val="9900CC"/>
                </a:solidFill>
                <a:latin typeface="Arial" panose="020B0604020202020204" pitchFamily="34" charset="0"/>
              </a:rPr>
              <a:t>位原码</a:t>
            </a:r>
          </a:p>
        </p:txBody>
      </p:sp>
      <p:sp>
        <p:nvSpPr>
          <p:cNvPr id="220167" name="AutoShape 7"/>
          <p:cNvSpPr>
            <a:spLocks noChangeArrowheads="1"/>
          </p:cNvSpPr>
          <p:nvPr/>
        </p:nvSpPr>
        <p:spPr bwMode="gray">
          <a:xfrm>
            <a:off x="6443663" y="765175"/>
            <a:ext cx="2232025" cy="865188"/>
          </a:xfrm>
          <a:prstGeom prst="wedgeRoundRectCallout">
            <a:avLst>
              <a:gd name="adj1" fmla="val -125958"/>
              <a:gd name="adj2" fmla="val 114769"/>
              <a:gd name="adj3" fmla="val 16667"/>
            </a:avLst>
          </a:prstGeom>
          <a:solidFill>
            <a:srgbClr val="CC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a:solidFill>
                  <a:srgbClr val="006600"/>
                </a:solidFill>
                <a:latin typeface="Arial" panose="020B0604020202020204" pitchFamily="34" charset="0"/>
              </a:rPr>
              <a:t>阶码</a:t>
            </a:r>
            <a:r>
              <a:rPr lang="en-US" altLang="zh-CN" sz="2400">
                <a:solidFill>
                  <a:srgbClr val="006600"/>
                </a:solidFill>
                <a:latin typeface="Arial" panose="020B0604020202020204" pitchFamily="34" charset="0"/>
              </a:rPr>
              <a:t>8</a:t>
            </a:r>
            <a:r>
              <a:rPr lang="zh-CN" altLang="en-US" sz="2400">
                <a:solidFill>
                  <a:srgbClr val="006600"/>
                </a:solidFill>
                <a:latin typeface="Arial" panose="020B0604020202020204" pitchFamily="34" charset="0"/>
              </a:rPr>
              <a:t>位，</a:t>
            </a:r>
            <a:r>
              <a:rPr lang="en-US" altLang="zh-CN" sz="2400">
                <a:solidFill>
                  <a:srgbClr val="006600"/>
                </a:solidFill>
                <a:latin typeface="Arial" panose="020B0604020202020204" pitchFamily="34" charset="0"/>
              </a:rPr>
              <a:t>2</a:t>
            </a:r>
            <a:r>
              <a:rPr lang="en-US" altLang="zh-CN" sz="2400" baseline="30000">
                <a:solidFill>
                  <a:srgbClr val="006600"/>
                </a:solidFill>
                <a:latin typeface="Arial" panose="020B0604020202020204" pitchFamily="34" charset="0"/>
              </a:rPr>
              <a:t>n</a:t>
            </a:r>
            <a:r>
              <a:rPr lang="en-US" altLang="zh-CN" sz="2400">
                <a:solidFill>
                  <a:srgbClr val="006600"/>
                </a:solidFill>
                <a:latin typeface="Arial" panose="020B0604020202020204" pitchFamily="34" charset="0"/>
              </a:rPr>
              <a:t>-1</a:t>
            </a:r>
            <a:r>
              <a:rPr lang="zh-CN" altLang="en-US" sz="2400">
                <a:solidFill>
                  <a:srgbClr val="006600"/>
                </a:solidFill>
                <a:latin typeface="Arial" panose="020B0604020202020204" pitchFamily="34" charset="0"/>
              </a:rPr>
              <a:t>的移码</a:t>
            </a:r>
          </a:p>
        </p:txBody>
      </p:sp>
      <p:sp>
        <p:nvSpPr>
          <p:cNvPr id="220168" name="AutoShape 8"/>
          <p:cNvSpPr>
            <a:spLocks noChangeArrowheads="1"/>
          </p:cNvSpPr>
          <p:nvPr/>
        </p:nvSpPr>
        <p:spPr bwMode="gray">
          <a:xfrm>
            <a:off x="5219700" y="5013325"/>
            <a:ext cx="1657350" cy="936625"/>
          </a:xfrm>
          <a:prstGeom prst="wedgeRoundRectCallout">
            <a:avLst>
              <a:gd name="adj1" fmla="val -280556"/>
              <a:gd name="adj2" fmla="val -66611"/>
              <a:gd name="adj3" fmla="val 16667"/>
            </a:avLst>
          </a:prstGeom>
          <a:solidFill>
            <a:srgbClr val="CC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a:solidFill>
                  <a:srgbClr val="CC6600"/>
                </a:solidFill>
                <a:latin typeface="Arial" panose="020B0604020202020204" pitchFamily="34" charset="0"/>
              </a:rPr>
              <a:t>添加隐藏位</a:t>
            </a:r>
            <a:r>
              <a:rPr lang="en-US" altLang="zh-CN" sz="2400">
                <a:solidFill>
                  <a:srgbClr val="CC6600"/>
                </a:solidFill>
                <a:latin typeface="Arial" panose="020B0604020202020204" pitchFamily="34" charset="0"/>
              </a:rPr>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20164"/>
                                        </p:tgtEl>
                                        <p:attrNameLst>
                                          <p:attrName>style.visibility</p:attrName>
                                        </p:attrNameLst>
                                      </p:cBhvr>
                                      <p:to>
                                        <p:strVal val="visible"/>
                                      </p:to>
                                    </p:set>
                                    <p:anim calcmode="lin" valueType="num">
                                      <p:cBhvr additive="base">
                                        <p:cTn id="7" dur="500" fill="hold"/>
                                        <p:tgtEl>
                                          <p:spTgt spid="220164"/>
                                        </p:tgtEl>
                                        <p:attrNameLst>
                                          <p:attrName>ppt_x</p:attrName>
                                        </p:attrNameLst>
                                      </p:cBhvr>
                                      <p:tavLst>
                                        <p:tav tm="0">
                                          <p:val>
                                            <p:strVal val="#ppt_x"/>
                                          </p:val>
                                        </p:tav>
                                        <p:tav tm="100000">
                                          <p:val>
                                            <p:strVal val="#ppt_x"/>
                                          </p:val>
                                        </p:tav>
                                      </p:tavLst>
                                    </p:anim>
                                    <p:anim calcmode="lin" valueType="num">
                                      <p:cBhvr additive="base">
                                        <p:cTn id="8" dur="500" fill="hold"/>
                                        <p:tgtEl>
                                          <p:spTgt spid="22016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4" presetClass="entr" presetSubtype="0" fill="hold" grpId="0" nodeType="clickEffect">
                                  <p:stCondLst>
                                    <p:cond delay="0"/>
                                  </p:stCondLst>
                                  <p:childTnLst>
                                    <p:set>
                                      <p:cBhvr>
                                        <p:cTn id="12" dur="1" fill="hold">
                                          <p:stCondLst>
                                            <p:cond delay="0"/>
                                          </p:stCondLst>
                                        </p:cTn>
                                        <p:tgtEl>
                                          <p:spTgt spid="220165"/>
                                        </p:tgtEl>
                                        <p:attrNameLst>
                                          <p:attrName>style.visibility</p:attrName>
                                        </p:attrNameLst>
                                      </p:cBhvr>
                                      <p:to>
                                        <p:strVal val="visible"/>
                                      </p:to>
                                    </p:set>
                                    <p:anim to="" calcmode="lin" valueType="num">
                                      <p:cBhvr>
                                        <p:cTn id="13" dur="1" fill="hold"/>
                                        <p:tgtEl>
                                          <p:spTgt spid="220165"/>
                                        </p:tgtEl>
                                        <p:attrNameLst>
                                          <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4" presetClass="entr" presetSubtype="0" fill="hold" grpId="0" nodeType="clickEffect">
                                  <p:stCondLst>
                                    <p:cond delay="0"/>
                                  </p:stCondLst>
                                  <p:childTnLst>
                                    <p:set>
                                      <p:cBhvr>
                                        <p:cTn id="17" dur="1" fill="hold">
                                          <p:stCondLst>
                                            <p:cond delay="0"/>
                                          </p:stCondLst>
                                        </p:cTn>
                                        <p:tgtEl>
                                          <p:spTgt spid="220167"/>
                                        </p:tgtEl>
                                        <p:attrNameLst>
                                          <p:attrName>style.visibility</p:attrName>
                                        </p:attrNameLst>
                                      </p:cBhvr>
                                      <p:to>
                                        <p:strVal val="visible"/>
                                      </p:to>
                                    </p:set>
                                    <p:anim to="" calcmode="lin" valueType="num">
                                      <p:cBhvr>
                                        <p:cTn id="18" dur="1" fill="hold"/>
                                        <p:tgtEl>
                                          <p:spTgt spid="220167"/>
                                        </p:tgtEl>
                                        <p:attrNameLst>
                                          <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4" presetClass="entr" presetSubtype="0" fill="hold" grpId="0" nodeType="clickEffect">
                                  <p:stCondLst>
                                    <p:cond delay="0"/>
                                  </p:stCondLst>
                                  <p:childTnLst>
                                    <p:set>
                                      <p:cBhvr>
                                        <p:cTn id="22" dur="1" fill="hold">
                                          <p:stCondLst>
                                            <p:cond delay="0"/>
                                          </p:stCondLst>
                                        </p:cTn>
                                        <p:tgtEl>
                                          <p:spTgt spid="220166"/>
                                        </p:tgtEl>
                                        <p:attrNameLst>
                                          <p:attrName>style.visibility</p:attrName>
                                        </p:attrNameLst>
                                      </p:cBhvr>
                                      <p:to>
                                        <p:strVal val="visible"/>
                                      </p:to>
                                    </p:set>
                                    <p:anim to="" calcmode="lin" valueType="num">
                                      <p:cBhvr>
                                        <p:cTn id="23" dur="1" fill="hold"/>
                                        <p:tgtEl>
                                          <p:spTgt spid="220166"/>
                                        </p:tgtEl>
                                        <p:attrNameLst>
                                          <p:attrName/>
                                        </p:attrNameLst>
                                      </p:cBhvr>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4" presetClass="entr" presetSubtype="0" fill="hold" grpId="0" nodeType="clickEffect">
                                  <p:stCondLst>
                                    <p:cond delay="0"/>
                                  </p:stCondLst>
                                  <p:childTnLst>
                                    <p:set>
                                      <p:cBhvr>
                                        <p:cTn id="27" dur="1" fill="hold">
                                          <p:stCondLst>
                                            <p:cond delay="0"/>
                                          </p:stCondLst>
                                        </p:cTn>
                                        <p:tgtEl>
                                          <p:spTgt spid="220168"/>
                                        </p:tgtEl>
                                        <p:attrNameLst>
                                          <p:attrName>style.visibility</p:attrName>
                                        </p:attrNameLst>
                                      </p:cBhvr>
                                      <p:to>
                                        <p:strVal val="visible"/>
                                      </p:to>
                                    </p:set>
                                    <p:anim to="" calcmode="lin" valueType="num">
                                      <p:cBhvr>
                                        <p:cTn id="28" dur="1" fill="hold"/>
                                        <p:tgtEl>
                                          <p:spTgt spid="22016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5" grpId="0" animBg="1"/>
      <p:bldP spid="220166" grpId="0" animBg="1"/>
      <p:bldP spid="220167" grpId="0" animBg="1"/>
      <p:bldP spid="220168"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897781E5-3238-49FB-9779-8CDC364107C0}"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83</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81923" name="Rectangle 2"/>
          <p:cNvSpPr>
            <a:spLocks noGrp="1" noChangeArrowheads="1"/>
          </p:cNvSpPr>
          <p:nvPr>
            <p:ph type="title"/>
          </p:nvPr>
        </p:nvSpPr>
        <p:spPr/>
        <p:txBody>
          <a:bodyPr/>
          <a:lstStyle/>
          <a:p>
            <a:pPr eaLnBrk="1" hangingPunct="1"/>
            <a:r>
              <a:rPr lang="zh-CN" altLang="en-US" smtClean="0"/>
              <a:t>三、浮点数的表示范围 </a:t>
            </a:r>
          </a:p>
        </p:txBody>
      </p:sp>
      <p:sp>
        <p:nvSpPr>
          <p:cNvPr id="81924" name="Rectangle 3"/>
          <p:cNvSpPr>
            <a:spLocks noGrp="1" noChangeArrowheads="1"/>
          </p:cNvSpPr>
          <p:nvPr>
            <p:ph type="body" idx="1"/>
          </p:nvPr>
        </p:nvSpPr>
        <p:spPr>
          <a:xfrm>
            <a:off x="468313" y="1052513"/>
            <a:ext cx="7715250" cy="1728787"/>
          </a:xfrm>
        </p:spPr>
        <p:txBody>
          <a:bodyPr/>
          <a:lstStyle/>
          <a:p>
            <a:pPr eaLnBrk="1" hangingPunct="1">
              <a:lnSpc>
                <a:spcPct val="110000"/>
              </a:lnSpc>
              <a:spcBef>
                <a:spcPct val="40000"/>
              </a:spcBef>
            </a:pPr>
            <a:r>
              <a:rPr lang="zh-CN" altLang="en-GB" sz="2400" smtClean="0"/>
              <a:t>浮点数的表示范围通常由</a:t>
            </a:r>
            <a:r>
              <a:rPr lang="en-GB" altLang="zh-CN" sz="2400" smtClean="0"/>
              <a:t>4</a:t>
            </a:r>
            <a:r>
              <a:rPr lang="zh-CN" altLang="en-GB" sz="2400" smtClean="0"/>
              <a:t>个点界定：最小（负）数、最大负数、最小正数、最大（正）数。</a:t>
            </a:r>
          </a:p>
          <a:p>
            <a:pPr eaLnBrk="1" hangingPunct="1">
              <a:lnSpc>
                <a:spcPct val="110000"/>
              </a:lnSpc>
              <a:spcBef>
                <a:spcPct val="40000"/>
              </a:spcBef>
            </a:pPr>
            <a:r>
              <a:rPr lang="zh-CN" altLang="en-GB" sz="2400" smtClean="0">
                <a:solidFill>
                  <a:srgbClr val="CC0000"/>
                </a:solidFill>
              </a:rPr>
              <a:t>范围：</a:t>
            </a:r>
            <a:r>
              <a:rPr lang="zh-CN" altLang="en-GB" sz="2400" smtClean="0"/>
              <a:t>最小负数～最大负数，最小正数～最大正数</a:t>
            </a:r>
            <a:endParaRPr lang="en-GB" altLang="zh-CN" sz="2400" smtClean="0">
              <a:solidFill>
                <a:srgbClr val="CC0000"/>
              </a:solidFill>
            </a:endParaRPr>
          </a:p>
        </p:txBody>
      </p:sp>
      <p:graphicFrame>
        <p:nvGraphicFramePr>
          <p:cNvPr id="251910" name="Object 6"/>
          <p:cNvGraphicFramePr>
            <a:graphicFrameLocks noChangeAspect="1"/>
          </p:cNvGraphicFramePr>
          <p:nvPr/>
        </p:nvGraphicFramePr>
        <p:xfrm>
          <a:off x="684213" y="3357563"/>
          <a:ext cx="7705725" cy="1946275"/>
        </p:xfrm>
        <a:graphic>
          <a:graphicData uri="http://schemas.openxmlformats.org/presentationml/2006/ole">
            <mc:AlternateContent xmlns:mc="http://schemas.openxmlformats.org/markup-compatibility/2006">
              <mc:Choice xmlns:v="urn:schemas-microsoft-com:vml" Requires="v">
                <p:oleObj spid="_x0000_s81946" name="Visio" r:id="rId3" imgW="5212461" imgH="1341120" progId="Visio.Drawing.11">
                  <p:embed/>
                </p:oleObj>
              </mc:Choice>
              <mc:Fallback>
                <p:oleObj name="Visio" r:id="rId3" imgW="5212461" imgH="1341120"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357563"/>
                        <a:ext cx="7705725" cy="194627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1911" name="AutoShape 7"/>
          <p:cNvSpPr>
            <a:spLocks noChangeArrowheads="1"/>
          </p:cNvSpPr>
          <p:nvPr/>
        </p:nvSpPr>
        <p:spPr bwMode="auto">
          <a:xfrm>
            <a:off x="4716463" y="2854325"/>
            <a:ext cx="1800225" cy="576263"/>
          </a:xfrm>
          <a:prstGeom prst="wedgeEllipseCallout">
            <a:avLst>
              <a:gd name="adj1" fmla="val -54764"/>
              <a:gd name="adj2" fmla="val 161847"/>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pPr>
            <a:r>
              <a:rPr lang="zh-CN" altLang="en-US" sz="2400">
                <a:solidFill>
                  <a:srgbClr val="CC0000"/>
                </a:solidFill>
                <a:latin typeface="Arial" panose="020B0604020202020204" pitchFamily="34" charset="0"/>
              </a:rPr>
              <a:t>机器零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251910"/>
                                        </p:tgtEl>
                                        <p:attrNameLst>
                                          <p:attrName>style.visibility</p:attrName>
                                        </p:attrNameLst>
                                      </p:cBhvr>
                                      <p:to>
                                        <p:strVal val="visible"/>
                                      </p:to>
                                    </p:set>
                                    <p:anim to="" calcmode="lin" valueType="num">
                                      <p:cBhvr>
                                        <p:cTn id="7" dur="1" fill="hold"/>
                                        <p:tgtEl>
                                          <p:spTgt spid="251910"/>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1911"/>
                                        </p:tgtEl>
                                        <p:attrNameLst>
                                          <p:attrName>style.visibility</p:attrName>
                                        </p:attrNameLst>
                                      </p:cBhvr>
                                      <p:to>
                                        <p:strVal val="visible"/>
                                      </p:to>
                                    </p:set>
                                    <p:animEffect transition="in" filter="blinds(horizontal)">
                                      <p:cBhvr>
                                        <p:cTn id="12" dur="500"/>
                                        <p:tgtEl>
                                          <p:spTgt spid="251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11"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7B63C228-A8B0-44A3-B8E3-D9AB543A6FA3}"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84</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82947" name="Rectangle 2"/>
          <p:cNvSpPr>
            <a:spLocks noGrp="1" noChangeArrowheads="1"/>
          </p:cNvSpPr>
          <p:nvPr>
            <p:ph type="title"/>
          </p:nvPr>
        </p:nvSpPr>
        <p:spPr/>
        <p:txBody>
          <a:bodyPr/>
          <a:lstStyle/>
          <a:p>
            <a:pPr eaLnBrk="1" hangingPunct="1"/>
            <a:r>
              <a:rPr lang="zh-CN" altLang="en-US" smtClean="0"/>
              <a:t>三、浮点数的表示范围 </a:t>
            </a:r>
          </a:p>
        </p:txBody>
      </p:sp>
      <p:sp>
        <p:nvSpPr>
          <p:cNvPr id="82948" name="Rectangle 3"/>
          <p:cNvSpPr>
            <a:spLocks noGrp="1" noChangeArrowheads="1"/>
          </p:cNvSpPr>
          <p:nvPr>
            <p:ph type="body" idx="1"/>
          </p:nvPr>
        </p:nvSpPr>
        <p:spPr>
          <a:xfrm>
            <a:off x="457200" y="1076325"/>
            <a:ext cx="7715250" cy="5016500"/>
          </a:xfrm>
        </p:spPr>
        <p:txBody>
          <a:bodyPr/>
          <a:lstStyle/>
          <a:p>
            <a:pPr eaLnBrk="1" hangingPunct="1">
              <a:lnSpc>
                <a:spcPct val="110000"/>
              </a:lnSpc>
              <a:spcBef>
                <a:spcPct val="0"/>
              </a:spcBef>
              <a:spcAft>
                <a:spcPct val="20000"/>
              </a:spcAft>
            </a:pPr>
            <a:r>
              <a:rPr lang="zh-CN" altLang="en-GB" sz="2400" smtClean="0">
                <a:solidFill>
                  <a:srgbClr val="CC0000"/>
                </a:solidFill>
              </a:rPr>
              <a:t>下溢：</a:t>
            </a:r>
            <a:r>
              <a:rPr lang="zh-CN" altLang="en-GB" sz="2400" smtClean="0">
                <a:solidFill>
                  <a:srgbClr val="0000FF"/>
                </a:solidFill>
              </a:rPr>
              <a:t>位于最大负数和最小正数之间的数据</a:t>
            </a:r>
            <a:r>
              <a:rPr lang="zh-CN" altLang="en-GB" sz="2400" smtClean="0"/>
              <a:t>（除</a:t>
            </a:r>
            <a:r>
              <a:rPr lang="en-GB" altLang="zh-CN" sz="2400" smtClean="0"/>
              <a:t>0</a:t>
            </a:r>
            <a:r>
              <a:rPr lang="zh-CN" altLang="en-GB" sz="2400" smtClean="0"/>
              <a:t>外），机器无法表示。</a:t>
            </a:r>
          </a:p>
          <a:p>
            <a:pPr lvl="1" eaLnBrk="1" hangingPunct="1">
              <a:lnSpc>
                <a:spcPct val="110000"/>
              </a:lnSpc>
              <a:spcBef>
                <a:spcPct val="0"/>
              </a:spcBef>
              <a:spcAft>
                <a:spcPct val="20000"/>
              </a:spcAft>
            </a:pPr>
            <a:r>
              <a:rPr lang="zh-CN" altLang="en-GB" smtClean="0">
                <a:solidFill>
                  <a:srgbClr val="006600"/>
                </a:solidFill>
              </a:rPr>
              <a:t>处理</a:t>
            </a:r>
            <a:r>
              <a:rPr lang="zh-CN" altLang="en-GB" smtClean="0"/>
              <a:t>：计算机直接将其</a:t>
            </a:r>
            <a:r>
              <a:rPr lang="zh-CN" altLang="en-GB" smtClean="0">
                <a:solidFill>
                  <a:srgbClr val="CC0000"/>
                </a:solidFill>
              </a:rPr>
              <a:t>视为机器零</a:t>
            </a:r>
            <a:r>
              <a:rPr lang="zh-CN" altLang="en-GB" smtClean="0"/>
              <a:t>。</a:t>
            </a:r>
          </a:p>
          <a:p>
            <a:pPr eaLnBrk="1" hangingPunct="1">
              <a:lnSpc>
                <a:spcPct val="110000"/>
              </a:lnSpc>
              <a:spcBef>
                <a:spcPct val="0"/>
              </a:spcBef>
              <a:spcAft>
                <a:spcPct val="20000"/>
              </a:spcAft>
            </a:pPr>
            <a:r>
              <a:rPr lang="zh-CN" altLang="en-US" sz="2400" smtClean="0">
                <a:solidFill>
                  <a:srgbClr val="CC0000"/>
                </a:solidFill>
              </a:rPr>
              <a:t>上溢：</a:t>
            </a:r>
            <a:r>
              <a:rPr lang="zh-CN" altLang="en-GB" sz="2400" smtClean="0">
                <a:solidFill>
                  <a:srgbClr val="0000FF"/>
                </a:solidFill>
              </a:rPr>
              <a:t>当一个数据</a:t>
            </a:r>
            <a:r>
              <a:rPr lang="zh-CN" altLang="en-US" sz="2400" smtClean="0">
                <a:solidFill>
                  <a:srgbClr val="0000FF"/>
                </a:solidFill>
              </a:rPr>
              <a:t>大于最大（正）数，或者小于最小（负）数时，</a:t>
            </a:r>
            <a:r>
              <a:rPr lang="zh-CN" altLang="en-GB" sz="2400" smtClean="0"/>
              <a:t>机器也无法表示，</a:t>
            </a:r>
            <a:r>
              <a:rPr lang="zh-CN" altLang="en-US" sz="2400" smtClean="0"/>
              <a:t>称为上溢，上溢又称</a:t>
            </a:r>
            <a:r>
              <a:rPr lang="zh-CN" altLang="en-US" sz="2400" smtClean="0">
                <a:solidFill>
                  <a:srgbClr val="CC0000"/>
                </a:solidFill>
              </a:rPr>
              <a:t>溢出</a:t>
            </a:r>
            <a:r>
              <a:rPr lang="zh-CN" altLang="en-US" sz="2400" smtClean="0"/>
              <a:t>。</a:t>
            </a:r>
          </a:p>
          <a:p>
            <a:pPr lvl="1" eaLnBrk="1" hangingPunct="1">
              <a:lnSpc>
                <a:spcPct val="110000"/>
              </a:lnSpc>
              <a:spcBef>
                <a:spcPct val="0"/>
              </a:spcBef>
              <a:spcAft>
                <a:spcPct val="20000"/>
              </a:spcAft>
            </a:pPr>
            <a:r>
              <a:rPr lang="zh-CN" altLang="en-GB" smtClean="0">
                <a:solidFill>
                  <a:srgbClr val="006600"/>
                </a:solidFill>
              </a:rPr>
              <a:t>处理</a:t>
            </a:r>
            <a:r>
              <a:rPr lang="zh-CN" altLang="en-GB" smtClean="0"/>
              <a:t>：计算机置溢出标志位，或者报警。</a:t>
            </a:r>
          </a:p>
          <a:p>
            <a:pPr eaLnBrk="1" hangingPunct="1">
              <a:lnSpc>
                <a:spcPct val="110000"/>
              </a:lnSpc>
              <a:spcBef>
                <a:spcPct val="0"/>
              </a:spcBef>
              <a:spcAft>
                <a:spcPct val="20000"/>
              </a:spcAft>
            </a:pPr>
            <a:r>
              <a:rPr lang="zh-CN" altLang="en-GB" sz="2400" smtClean="0">
                <a:solidFill>
                  <a:srgbClr val="CC0000"/>
                </a:solidFill>
              </a:rPr>
              <a:t>机器零：</a:t>
            </a:r>
            <a:r>
              <a:rPr lang="zh-CN" altLang="en-GB" sz="2400" smtClean="0"/>
              <a:t>有两种情况</a:t>
            </a:r>
          </a:p>
          <a:p>
            <a:pPr lvl="1" eaLnBrk="1" hangingPunct="1">
              <a:lnSpc>
                <a:spcPct val="110000"/>
              </a:lnSpc>
              <a:spcBef>
                <a:spcPct val="0"/>
              </a:spcBef>
              <a:spcAft>
                <a:spcPct val="20000"/>
              </a:spcAft>
            </a:pPr>
            <a:r>
              <a:rPr lang="zh-CN" altLang="en-GB" smtClean="0"/>
              <a:t>（</a:t>
            </a:r>
            <a:r>
              <a:rPr lang="en-GB" altLang="zh-CN" smtClean="0"/>
              <a:t>1</a:t>
            </a:r>
            <a:r>
              <a:rPr lang="zh-CN" altLang="en-GB" smtClean="0"/>
              <a:t>）若浮点数的尾数为零，无论阶码为何值；</a:t>
            </a:r>
          </a:p>
          <a:p>
            <a:pPr lvl="1" eaLnBrk="1" hangingPunct="1">
              <a:lnSpc>
                <a:spcPct val="110000"/>
              </a:lnSpc>
              <a:spcBef>
                <a:spcPct val="0"/>
              </a:spcBef>
              <a:spcAft>
                <a:spcPct val="20000"/>
              </a:spcAft>
            </a:pPr>
            <a:r>
              <a:rPr lang="zh-CN" altLang="en-GB" smtClean="0"/>
              <a:t>（</a:t>
            </a:r>
            <a:r>
              <a:rPr lang="en-GB" altLang="zh-CN" smtClean="0"/>
              <a:t>2</a:t>
            </a:r>
            <a:r>
              <a:rPr lang="zh-CN" altLang="en-GB" smtClean="0"/>
              <a:t>）当阶码的值遇到比它能表示的最小值还要小时（阶码负溢出），无论其尾数为何值 </a:t>
            </a:r>
            <a:endParaRPr lang="zh-CN" altLang="en-US" smtClean="0"/>
          </a:p>
        </p:txBody>
      </p:sp>
      <p:sp>
        <p:nvSpPr>
          <p:cNvPr id="252932" name="AutoShape 4"/>
          <p:cNvSpPr>
            <a:spLocks noChangeArrowheads="1"/>
          </p:cNvSpPr>
          <p:nvPr/>
        </p:nvSpPr>
        <p:spPr bwMode="gray">
          <a:xfrm>
            <a:off x="6227763" y="1628775"/>
            <a:ext cx="1728787" cy="647700"/>
          </a:xfrm>
          <a:prstGeom prst="cloudCallout">
            <a:avLst>
              <a:gd name="adj1" fmla="val -111523"/>
              <a:gd name="adj2" fmla="val 106130"/>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a:solidFill>
                  <a:srgbClr val="FF0000"/>
                </a:solidFill>
                <a:latin typeface="Arial" panose="020B0604020202020204" pitchFamily="34" charset="0"/>
              </a:rPr>
              <a:t>正溢出</a:t>
            </a:r>
          </a:p>
        </p:txBody>
      </p:sp>
      <p:sp>
        <p:nvSpPr>
          <p:cNvPr id="252933" name="AutoShape 5"/>
          <p:cNvSpPr>
            <a:spLocks noChangeArrowheads="1"/>
          </p:cNvSpPr>
          <p:nvPr/>
        </p:nvSpPr>
        <p:spPr bwMode="gray">
          <a:xfrm>
            <a:off x="7415213" y="3429000"/>
            <a:ext cx="1728787" cy="647700"/>
          </a:xfrm>
          <a:prstGeom prst="cloudCallout">
            <a:avLst>
              <a:gd name="adj1" fmla="val -63407"/>
              <a:gd name="adj2" fmla="val -145833"/>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400">
                <a:solidFill>
                  <a:srgbClr val="FF0000"/>
                </a:solidFill>
                <a:latin typeface="Arial" panose="020B0604020202020204" pitchFamily="34" charset="0"/>
              </a:rPr>
              <a:t>负溢出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52932"/>
                                        </p:tgtEl>
                                        <p:attrNameLst>
                                          <p:attrName>style.visibility</p:attrName>
                                        </p:attrNameLst>
                                      </p:cBhvr>
                                      <p:to>
                                        <p:strVal val="visible"/>
                                      </p:to>
                                    </p:set>
                                    <p:anim to="" calcmode="lin" valueType="num">
                                      <p:cBhvr>
                                        <p:cTn id="7" dur="1" fill="hold"/>
                                        <p:tgtEl>
                                          <p:spTgt spid="252932"/>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52933"/>
                                        </p:tgtEl>
                                        <p:attrNameLst>
                                          <p:attrName>style.visibility</p:attrName>
                                        </p:attrNameLst>
                                      </p:cBhvr>
                                      <p:to>
                                        <p:strVal val="visible"/>
                                      </p:to>
                                    </p:set>
                                    <p:anim to="" calcmode="lin" valueType="num">
                                      <p:cBhvr>
                                        <p:cTn id="12" dur="1" fill="hold"/>
                                        <p:tgtEl>
                                          <p:spTgt spid="25293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2" grpId="0" animBg="1"/>
      <p:bldP spid="252933"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6"/>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8DBC16E3-C02A-4D10-87F1-EA688B4D1020}"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85</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83971" name="Rectangle 2"/>
          <p:cNvSpPr>
            <a:spLocks noGrp="1" noChangeArrowheads="1"/>
          </p:cNvSpPr>
          <p:nvPr>
            <p:ph type="title"/>
          </p:nvPr>
        </p:nvSpPr>
        <p:spPr/>
        <p:txBody>
          <a:bodyPr/>
          <a:lstStyle/>
          <a:p>
            <a:pPr eaLnBrk="1" hangingPunct="1"/>
            <a:r>
              <a:rPr lang="zh-CN" altLang="en-US" smtClean="0"/>
              <a:t>三、浮点数的表示范围 </a:t>
            </a:r>
          </a:p>
        </p:txBody>
      </p:sp>
      <p:graphicFrame>
        <p:nvGraphicFramePr>
          <p:cNvPr id="304189" name="Group 61"/>
          <p:cNvGraphicFramePr>
            <a:graphicFrameLocks noGrp="1"/>
          </p:cNvGraphicFramePr>
          <p:nvPr/>
        </p:nvGraphicFramePr>
        <p:xfrm>
          <a:off x="1547813" y="2276475"/>
          <a:ext cx="6096000" cy="3074989"/>
        </p:xfrm>
        <a:graphic>
          <a:graphicData uri="http://schemas.openxmlformats.org/drawingml/2006/table">
            <a:tbl>
              <a:tblPr/>
              <a:tblGrid>
                <a:gridCol w="2032000"/>
                <a:gridCol w="2032000"/>
                <a:gridCol w="2032000"/>
              </a:tblGrid>
              <a:tr h="576263">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浮点数</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尾数</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M</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阶码</a:t>
                      </a:r>
                      <a:r>
                        <a:rPr kumimoji="0" lang="en-US" altLang="zh-CN" sz="2400" b="1" i="0" u="none" strike="noStrike" cap="none" normalizeH="0" baseline="0" smtClean="0">
                          <a:ln>
                            <a:noFill/>
                          </a:ln>
                          <a:solidFill>
                            <a:schemeClr val="tx1"/>
                          </a:solidFill>
                          <a:effectLst/>
                          <a:latin typeface="黑体" pitchFamily="2" charset="-122"/>
                          <a:ea typeface="黑体" pitchFamily="2" charset="-122"/>
                        </a:rPr>
                        <a:t>E</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623888">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最小数</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GB"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最小数</a:t>
                      </a:r>
                      <a:endParaRPr kumimoji="0" lang="zh-CN" altLang="en-US"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最大数</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62547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最大负数</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GB"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最大负数</a:t>
                      </a:r>
                      <a:endParaRPr kumimoji="0" lang="zh-CN" altLang="en-US"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最小数</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623888">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最小正数</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GB"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最小正数</a:t>
                      </a:r>
                      <a:endParaRPr kumimoji="0" lang="zh-CN" altLang="en-US"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最小数</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62547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最大数</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GB"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最大数</a:t>
                      </a:r>
                      <a:endParaRPr kumimoji="0" lang="zh-CN" altLang="en-US" sz="24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黑体" pitchFamily="2" charset="-122"/>
                          <a:ea typeface="黑体" pitchFamily="2" charset="-122"/>
                        </a:rPr>
                        <a:t>最大数</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r>
            </a:tbl>
          </a:graphicData>
        </a:graphic>
      </p:graphicFrame>
      <p:graphicFrame>
        <p:nvGraphicFramePr>
          <p:cNvPr id="83998" name="Object 60"/>
          <p:cNvGraphicFramePr>
            <a:graphicFrameLocks noGrp="1" noChangeAspect="1"/>
          </p:cNvGraphicFramePr>
          <p:nvPr>
            <p:ph sz="half" idx="2"/>
            <p:extLst>
              <p:ext uri="{D42A27DB-BD31-4B8C-83A1-F6EECF244321}">
                <p14:modId xmlns:p14="http://schemas.microsoft.com/office/powerpoint/2010/main" val="2649427890"/>
              </p:ext>
            </p:extLst>
          </p:nvPr>
        </p:nvGraphicFramePr>
        <p:xfrm>
          <a:off x="3419475" y="1196975"/>
          <a:ext cx="2170113" cy="733425"/>
        </p:xfrm>
        <a:graphic>
          <a:graphicData uri="http://schemas.openxmlformats.org/presentationml/2006/ole">
            <mc:AlternateContent xmlns:mc="http://schemas.openxmlformats.org/markup-compatibility/2006">
              <mc:Choice xmlns:v="urn:schemas-microsoft-com:vml" Requires="v">
                <p:oleObj spid="_x0000_s84019" name="Equation" r:id="rId3" imgW="837836" imgH="215806" progId="Equation.DSMT4">
                  <p:embed/>
                </p:oleObj>
              </mc:Choice>
              <mc:Fallback>
                <p:oleObj name="Equation" r:id="rId3" imgW="837836" imgH="215806" progId="Equation.DSMT4">
                  <p:embed/>
                  <p:pic>
                    <p:nvPicPr>
                      <p:cNvPr id="0" name="Object 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1196975"/>
                        <a:ext cx="2170113"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304189"/>
                                        </p:tgtEl>
                                        <p:attrNameLst>
                                          <p:attrName>style.visibility</p:attrName>
                                        </p:attrNameLst>
                                      </p:cBhvr>
                                      <p:to>
                                        <p:strVal val="visible"/>
                                      </p:to>
                                    </p:set>
                                    <p:anim to="" calcmode="lin" valueType="num">
                                      <p:cBhvr>
                                        <p:cTn id="7" dur="1" fill="hold"/>
                                        <p:tgtEl>
                                          <p:spTgt spid="30418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6"/>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CEDFBA4C-97D4-40AF-8078-7B3D0206DB1A}"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86</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84995" name="Rectangle 2"/>
          <p:cNvSpPr>
            <a:spLocks noGrp="1" noChangeArrowheads="1"/>
          </p:cNvSpPr>
          <p:nvPr>
            <p:ph type="title"/>
          </p:nvPr>
        </p:nvSpPr>
        <p:spPr/>
        <p:txBody>
          <a:bodyPr/>
          <a:lstStyle/>
          <a:p>
            <a:pPr eaLnBrk="1" hangingPunct="1"/>
            <a:r>
              <a:rPr lang="zh-CN" altLang="en-US" smtClean="0"/>
              <a:t>三、浮点数的表示范围 </a:t>
            </a:r>
          </a:p>
        </p:txBody>
      </p:sp>
      <p:sp>
        <p:nvSpPr>
          <p:cNvPr id="84996" name="Rectangle 3"/>
          <p:cNvSpPr>
            <a:spLocks noGrp="1" noChangeArrowheads="1"/>
          </p:cNvSpPr>
          <p:nvPr>
            <p:ph type="body" sz="half" idx="1"/>
          </p:nvPr>
        </p:nvSpPr>
        <p:spPr>
          <a:xfrm>
            <a:off x="457200" y="981075"/>
            <a:ext cx="7643813" cy="2160588"/>
          </a:xfrm>
          <a:noFill/>
        </p:spPr>
        <p:txBody>
          <a:bodyPr/>
          <a:lstStyle/>
          <a:p>
            <a:pPr marL="533400" indent="-533400" eaLnBrk="1" hangingPunct="1">
              <a:lnSpc>
                <a:spcPct val="120000"/>
              </a:lnSpc>
            </a:pPr>
            <a:r>
              <a:rPr lang="zh-CN" altLang="en-US" sz="2400" smtClean="0"/>
              <a:t>一浮点数的阶码为</a:t>
            </a:r>
            <a:r>
              <a:rPr lang="en-US" altLang="zh-CN" sz="2400" smtClean="0"/>
              <a:t>6</a:t>
            </a:r>
            <a:r>
              <a:rPr lang="zh-CN" altLang="en-US" sz="2400" smtClean="0"/>
              <a:t>位，尾数为</a:t>
            </a:r>
            <a:r>
              <a:rPr lang="en-US" altLang="zh-CN" sz="2400" smtClean="0"/>
              <a:t>10</a:t>
            </a:r>
            <a:r>
              <a:rPr lang="zh-CN" altLang="en-US" sz="2400" smtClean="0"/>
              <a:t>位，阶码与尾数均采用补码表示，阶码的底为</a:t>
            </a:r>
            <a:r>
              <a:rPr lang="en-US" altLang="zh-CN" sz="2400" smtClean="0"/>
              <a:t>2</a:t>
            </a:r>
            <a:r>
              <a:rPr lang="zh-CN" altLang="en-US" sz="2400" smtClean="0"/>
              <a:t>，</a:t>
            </a:r>
            <a:r>
              <a:rPr lang="zh-CN" altLang="en-GB" sz="2400" smtClean="0"/>
              <a:t>写出浮点数格式的规格化和非规格化表示范围。</a:t>
            </a:r>
          </a:p>
          <a:p>
            <a:pPr marL="533400" indent="-533400" eaLnBrk="1" hangingPunct="1">
              <a:lnSpc>
                <a:spcPct val="120000"/>
              </a:lnSpc>
            </a:pPr>
            <a:r>
              <a:rPr lang="zh-CN" altLang="en-GB" sz="2400" smtClean="0"/>
              <a:t>解：（</a:t>
            </a:r>
            <a:r>
              <a:rPr lang="en-GB" altLang="zh-CN" sz="2400" smtClean="0"/>
              <a:t>1</a:t>
            </a:r>
            <a:r>
              <a:rPr lang="zh-CN" altLang="en-GB" sz="2400" smtClean="0"/>
              <a:t>）规格化表示范围：尾数必须规格化</a:t>
            </a:r>
          </a:p>
        </p:txBody>
      </p:sp>
      <p:graphicFrame>
        <p:nvGraphicFramePr>
          <p:cNvPr id="150708" name="Group 180"/>
          <p:cNvGraphicFramePr>
            <a:graphicFrameLocks noGrp="1"/>
          </p:cNvGraphicFramePr>
          <p:nvPr>
            <p:ph sz="quarter" idx="2"/>
            <p:extLst>
              <p:ext uri="{D42A27DB-BD31-4B8C-83A1-F6EECF244321}">
                <p14:modId xmlns:p14="http://schemas.microsoft.com/office/powerpoint/2010/main" val="1488781987"/>
              </p:ext>
            </p:extLst>
          </p:nvPr>
        </p:nvGraphicFramePr>
        <p:xfrm>
          <a:off x="900113" y="2997200"/>
          <a:ext cx="7056437" cy="2303463"/>
        </p:xfrm>
        <a:graphic>
          <a:graphicData uri="http://schemas.openxmlformats.org/drawingml/2006/table">
            <a:tbl>
              <a:tblPr/>
              <a:tblGrid>
                <a:gridCol w="1439862"/>
                <a:gridCol w="2622550"/>
                <a:gridCol w="2994025"/>
              </a:tblGrid>
              <a:tr h="46672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dirty="0" smtClean="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真值</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浮点数表示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69900">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最小数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-1×2</a:t>
                      </a:r>
                      <a:r>
                        <a:rPr kumimoji="0" lang="en-GB" altLang="zh-CN" sz="2000" b="1" i="0" u="none" strike="noStrike" cap="none" normalizeH="0" baseline="30000" smtClean="0">
                          <a:ln>
                            <a:noFill/>
                          </a:ln>
                          <a:solidFill>
                            <a:schemeClr val="tx1"/>
                          </a:solidFill>
                          <a:effectLst/>
                          <a:latin typeface="黑体" pitchFamily="2" charset="-122"/>
                          <a:ea typeface="黑体" pitchFamily="2" charset="-122"/>
                          <a:cs typeface="Times New Roman" pitchFamily="18" charset="0"/>
                        </a:rPr>
                        <a:t>31  </a:t>
                      </a:r>
                      <a:r>
                        <a:rPr kumimoji="0" lang="en-GB"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 - 2</a:t>
                      </a:r>
                      <a:r>
                        <a:rPr kumimoji="0" lang="en-GB" altLang="zh-CN" sz="2000" b="1" i="0" u="none" strike="noStrike" cap="none" normalizeH="0" baseline="30000" smtClean="0">
                          <a:ln>
                            <a:noFill/>
                          </a:ln>
                          <a:solidFill>
                            <a:schemeClr val="tx1"/>
                          </a:solidFill>
                          <a:effectLst/>
                          <a:latin typeface="黑体" pitchFamily="2" charset="-122"/>
                          <a:ea typeface="黑体" pitchFamily="2" charset="-122"/>
                          <a:cs typeface="Times New Roman" pitchFamily="18" charset="0"/>
                        </a:rPr>
                        <a:t>31</a:t>
                      </a:r>
                      <a:endParaRPr kumimoji="0" lang="en-GB"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0</a:t>
                      </a:r>
                      <a:r>
                        <a:rPr kumimoji="0" lang="zh-CN" altLang="en-GB" sz="2000" b="1"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a:t>
                      </a:r>
                      <a:r>
                        <a:rPr kumimoji="0" lang="en-GB" altLang="zh-CN" sz="2000" b="1"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11111  1.000000000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31800">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最大负数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a:t>
                      </a:r>
                      <a:r>
                        <a:rPr kumimoji="0" lang="zh-CN" altLang="en-GB"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a:t>
                      </a:r>
                      <a:r>
                        <a:rPr kumimoji="0" lang="en-GB"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2</a:t>
                      </a:r>
                      <a:r>
                        <a:rPr kumimoji="0" lang="en-GB" altLang="zh-CN" sz="2000" b="1" i="0" u="none" strike="noStrike" cap="none" normalizeH="0" baseline="30000" smtClean="0">
                          <a:ln>
                            <a:noFill/>
                          </a:ln>
                          <a:solidFill>
                            <a:schemeClr val="tx1"/>
                          </a:solidFill>
                          <a:effectLst/>
                          <a:latin typeface="黑体" pitchFamily="2" charset="-122"/>
                          <a:ea typeface="黑体" pitchFamily="2" charset="-122"/>
                          <a:cs typeface="Times New Roman" pitchFamily="18" charset="0"/>
                        </a:rPr>
                        <a:t>-1</a:t>
                      </a:r>
                      <a:r>
                        <a:rPr kumimoji="0" lang="en-GB"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 +2</a:t>
                      </a:r>
                      <a:r>
                        <a:rPr kumimoji="0" lang="en-GB" altLang="zh-CN" sz="2000" b="1" i="0" u="none" strike="noStrike" cap="none" normalizeH="0" baseline="30000" smtClean="0">
                          <a:ln>
                            <a:noFill/>
                          </a:ln>
                          <a:solidFill>
                            <a:schemeClr val="tx1"/>
                          </a:solidFill>
                          <a:effectLst/>
                          <a:latin typeface="黑体" pitchFamily="2" charset="-122"/>
                          <a:ea typeface="黑体" pitchFamily="2" charset="-122"/>
                          <a:cs typeface="Times New Roman" pitchFamily="18" charset="0"/>
                        </a:rPr>
                        <a:t>-9</a:t>
                      </a:r>
                      <a:r>
                        <a:rPr kumimoji="0" lang="zh-CN" altLang="en-GB"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a:t>
                      </a:r>
                      <a:r>
                        <a:rPr kumimoji="0" lang="en-GB"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×2</a:t>
                      </a:r>
                      <a:r>
                        <a:rPr kumimoji="0" lang="en-GB" altLang="zh-CN" sz="2000" b="1" i="0" u="none" strike="noStrike" cap="none" normalizeH="0" baseline="30000" smtClean="0">
                          <a:ln>
                            <a:noFill/>
                          </a:ln>
                          <a:solidFill>
                            <a:schemeClr val="tx1"/>
                          </a:solidFill>
                          <a:effectLst/>
                          <a:latin typeface="黑体" pitchFamily="2" charset="-122"/>
                          <a:ea typeface="黑体" pitchFamily="2" charset="-122"/>
                          <a:cs typeface="Times New Roman" pitchFamily="18" charset="0"/>
                        </a:rPr>
                        <a:t>-32</a:t>
                      </a:r>
                      <a:r>
                        <a:rPr kumimoji="0" lang="en-GB"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2000" b="1"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1</a:t>
                      </a:r>
                      <a:r>
                        <a:rPr kumimoji="0" lang="zh-CN" altLang="en-GB" sz="2000" b="1"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a:t>
                      </a:r>
                      <a:r>
                        <a:rPr kumimoji="0" lang="en-GB" altLang="zh-CN" sz="2000" b="1"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00000  1.011111111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31800">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最小正数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2</a:t>
                      </a:r>
                      <a:r>
                        <a:rPr kumimoji="0" lang="en-GB" altLang="zh-CN" sz="2000" b="1" i="0" u="none" strike="noStrike" cap="none" normalizeH="0" baseline="30000" smtClean="0">
                          <a:ln>
                            <a:noFill/>
                          </a:ln>
                          <a:solidFill>
                            <a:schemeClr val="tx1"/>
                          </a:solidFill>
                          <a:effectLst/>
                          <a:latin typeface="黑体" pitchFamily="2" charset="-122"/>
                          <a:ea typeface="黑体" pitchFamily="2" charset="-122"/>
                          <a:cs typeface="Times New Roman" pitchFamily="18" charset="0"/>
                        </a:rPr>
                        <a:t>-1</a:t>
                      </a:r>
                      <a:r>
                        <a:rPr kumimoji="0" lang="en-GB"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×2</a:t>
                      </a:r>
                      <a:r>
                        <a:rPr kumimoji="0" lang="en-GB" altLang="zh-CN" sz="2000" b="1" i="0" u="none" strike="noStrike" cap="none" normalizeH="0" baseline="30000" smtClean="0">
                          <a:ln>
                            <a:noFill/>
                          </a:ln>
                          <a:solidFill>
                            <a:schemeClr val="tx1"/>
                          </a:solidFill>
                          <a:effectLst/>
                          <a:latin typeface="黑体" pitchFamily="2" charset="-122"/>
                          <a:ea typeface="黑体" pitchFamily="2" charset="-122"/>
                          <a:cs typeface="Times New Roman" pitchFamily="18" charset="0"/>
                        </a:rPr>
                        <a:t>-32</a:t>
                      </a:r>
                      <a:r>
                        <a:rPr kumimoji="0" lang="en-GB"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  = 2</a:t>
                      </a:r>
                      <a:r>
                        <a:rPr kumimoji="0" lang="en-GB" altLang="zh-CN" sz="2000" b="1" i="0" u="none" strike="noStrike" cap="none" normalizeH="0" baseline="30000" smtClean="0">
                          <a:ln>
                            <a:noFill/>
                          </a:ln>
                          <a:solidFill>
                            <a:schemeClr val="tx1"/>
                          </a:solidFill>
                          <a:effectLst/>
                          <a:latin typeface="黑体" pitchFamily="2" charset="-122"/>
                          <a:ea typeface="黑体" pitchFamily="2" charset="-122"/>
                          <a:cs typeface="Times New Roman" pitchFamily="18" charset="0"/>
                        </a:rPr>
                        <a:t>-33</a:t>
                      </a:r>
                      <a:endParaRPr kumimoji="0" lang="en-GB"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2000" b="1"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1</a:t>
                      </a:r>
                      <a:r>
                        <a:rPr kumimoji="0" lang="zh-CN" altLang="en-GB" sz="2000" b="1"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a:t>
                      </a:r>
                      <a:r>
                        <a:rPr kumimoji="0" lang="en-GB" altLang="zh-CN" sz="2000" b="1"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00000  0.100000000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503238">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最大数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a:t>
                      </a:r>
                      <a:r>
                        <a:rPr kumimoji="0" lang="en-GB"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1-2</a:t>
                      </a:r>
                      <a:r>
                        <a:rPr kumimoji="0" lang="en-GB" altLang="zh-CN" sz="2000" b="1" i="0" u="none" strike="noStrike" cap="none" normalizeH="0" baseline="30000" smtClean="0">
                          <a:ln>
                            <a:noFill/>
                          </a:ln>
                          <a:solidFill>
                            <a:schemeClr val="tx1"/>
                          </a:solidFill>
                          <a:effectLst/>
                          <a:latin typeface="黑体" pitchFamily="2" charset="-122"/>
                          <a:ea typeface="黑体" pitchFamily="2" charset="-122"/>
                          <a:cs typeface="Times New Roman" pitchFamily="18" charset="0"/>
                        </a:rPr>
                        <a:t>-9</a:t>
                      </a:r>
                      <a:r>
                        <a:rPr kumimoji="0" lang="zh-CN" altLang="en-GB"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a:t>
                      </a:r>
                      <a:r>
                        <a:rPr kumimoji="0" lang="en-GB"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×2</a:t>
                      </a:r>
                      <a:r>
                        <a:rPr kumimoji="0" lang="en-GB" altLang="zh-CN" sz="2000" b="1" i="0" u="none" strike="noStrike" cap="none" normalizeH="0" baseline="30000" smtClean="0">
                          <a:ln>
                            <a:noFill/>
                          </a:ln>
                          <a:solidFill>
                            <a:schemeClr val="tx1"/>
                          </a:solidFill>
                          <a:effectLst/>
                          <a:latin typeface="黑体" pitchFamily="2" charset="-122"/>
                          <a:ea typeface="黑体" pitchFamily="2" charset="-122"/>
                          <a:cs typeface="Times New Roman" pitchFamily="18" charset="0"/>
                        </a:rPr>
                        <a:t>31</a:t>
                      </a:r>
                      <a:endParaRPr kumimoji="0" lang="en-GB"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0</a:t>
                      </a:r>
                      <a:r>
                        <a:rPr kumimoji="0" lang="zh-CN" altLang="en-GB" sz="2000" b="1"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a:t>
                      </a:r>
                      <a:r>
                        <a:rPr kumimoji="0" lang="en-GB" altLang="zh-CN" sz="2000" b="1"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11111  0.111111111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50708"/>
                                        </p:tgtEl>
                                        <p:attrNameLst>
                                          <p:attrName>style.visibility</p:attrName>
                                        </p:attrNameLst>
                                      </p:cBhvr>
                                      <p:to>
                                        <p:strVal val="visible"/>
                                      </p:to>
                                    </p:set>
                                    <p:anim to="" calcmode="lin" valueType="num">
                                      <p:cBhvr>
                                        <p:cTn id="7" dur="1" fill="hold"/>
                                        <p:tgtEl>
                                          <p:spTgt spid="15070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6"/>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9C5932D2-C66D-44D6-B142-DA698C6F4605}"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87</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86019" name="Rectangle 2"/>
          <p:cNvSpPr>
            <a:spLocks noGrp="1" noChangeArrowheads="1"/>
          </p:cNvSpPr>
          <p:nvPr>
            <p:ph type="title"/>
          </p:nvPr>
        </p:nvSpPr>
        <p:spPr/>
        <p:txBody>
          <a:bodyPr/>
          <a:lstStyle/>
          <a:p>
            <a:pPr eaLnBrk="1" hangingPunct="1"/>
            <a:r>
              <a:rPr lang="zh-CN" altLang="en-US" smtClean="0"/>
              <a:t>三、浮点数的表示范围 </a:t>
            </a:r>
          </a:p>
        </p:txBody>
      </p:sp>
      <p:pic>
        <p:nvPicPr>
          <p:cNvPr id="253982" name="Picture 30"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284663" y="6165304"/>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3983" name="Rectangle 31"/>
          <p:cNvSpPr>
            <a:spLocks noChangeArrowheads="1"/>
          </p:cNvSpPr>
          <p:nvPr/>
        </p:nvSpPr>
        <p:spPr bwMode="gray">
          <a:xfrm>
            <a:off x="611188" y="1196975"/>
            <a:ext cx="741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eaLnBrk="1" hangingPunct="1"/>
            <a:r>
              <a:rPr lang="zh-CN" altLang="en-GB" sz="2400"/>
              <a:t>（</a:t>
            </a:r>
            <a:r>
              <a:rPr lang="en-GB" altLang="zh-CN" sz="2400"/>
              <a:t>2</a:t>
            </a:r>
            <a:r>
              <a:rPr lang="zh-CN" altLang="en-GB" sz="2400"/>
              <a:t>）非规格化表示范围：</a:t>
            </a:r>
            <a:endParaRPr lang="zh-CN" altLang="en-US" sz="2400"/>
          </a:p>
        </p:txBody>
      </p:sp>
      <p:graphicFrame>
        <p:nvGraphicFramePr>
          <p:cNvPr id="254021" name="Group 69"/>
          <p:cNvGraphicFramePr>
            <a:graphicFrameLocks noGrp="1"/>
          </p:cNvGraphicFramePr>
          <p:nvPr>
            <p:ph sz="quarter" idx="3"/>
            <p:extLst>
              <p:ext uri="{D42A27DB-BD31-4B8C-83A1-F6EECF244321}">
                <p14:modId xmlns:p14="http://schemas.microsoft.com/office/powerpoint/2010/main" val="134362497"/>
              </p:ext>
            </p:extLst>
          </p:nvPr>
        </p:nvGraphicFramePr>
        <p:xfrm>
          <a:off x="900113" y="2133600"/>
          <a:ext cx="7056437" cy="2590802"/>
        </p:xfrm>
        <a:graphic>
          <a:graphicData uri="http://schemas.openxmlformats.org/drawingml/2006/table">
            <a:tbl>
              <a:tblPr/>
              <a:tblGrid>
                <a:gridCol w="1431925"/>
                <a:gridCol w="2609850"/>
                <a:gridCol w="3014662"/>
              </a:tblGrid>
              <a:tr h="503238">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dirty="0" smtClean="0">
                        <a:ln>
                          <a:noFill/>
                        </a:ln>
                        <a:solidFill>
                          <a:schemeClr val="tx1"/>
                        </a:solidFill>
                        <a:effectLst/>
                        <a:latin typeface="黑体" pitchFamily="2" charset="-122"/>
                        <a:ea typeface="黑体"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真值</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浮点数表示</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504825">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最小数</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-1×2</a:t>
                      </a:r>
                      <a:r>
                        <a:rPr kumimoji="0" lang="en-GB" altLang="zh-CN" sz="2000" b="1" i="0" u="none" strike="noStrike" cap="none" normalizeH="0" baseline="30000" smtClean="0">
                          <a:ln>
                            <a:noFill/>
                          </a:ln>
                          <a:solidFill>
                            <a:schemeClr val="tx1"/>
                          </a:solidFill>
                          <a:effectLst/>
                          <a:latin typeface="黑体" pitchFamily="2" charset="-122"/>
                          <a:ea typeface="黑体" pitchFamily="2" charset="-122"/>
                          <a:cs typeface="Times New Roman" pitchFamily="18" charset="0"/>
                        </a:rPr>
                        <a:t>31</a:t>
                      </a:r>
                      <a:r>
                        <a:rPr kumimoji="0" lang="en-GB"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 = - 2</a:t>
                      </a:r>
                      <a:r>
                        <a:rPr kumimoji="0" lang="en-GB" altLang="zh-CN" sz="2000" b="1" i="0" u="none" strike="noStrike" cap="none" normalizeH="0" baseline="30000" smtClean="0">
                          <a:ln>
                            <a:noFill/>
                          </a:ln>
                          <a:solidFill>
                            <a:schemeClr val="tx1"/>
                          </a:solidFill>
                          <a:effectLst/>
                          <a:latin typeface="黑体" pitchFamily="2" charset="-122"/>
                          <a:ea typeface="黑体" pitchFamily="2" charset="-122"/>
                          <a:cs typeface="Times New Roman" pitchFamily="18" charset="0"/>
                        </a:rPr>
                        <a:t>31</a:t>
                      </a:r>
                      <a:endParaRPr kumimoji="0" lang="en-GB"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2000" b="1"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0</a:t>
                      </a:r>
                      <a:r>
                        <a:rPr kumimoji="0" lang="zh-CN" altLang="en-GB" sz="2000" b="1"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a:t>
                      </a:r>
                      <a:r>
                        <a:rPr kumimoji="0" lang="en-GB" altLang="zh-CN" sz="2000" b="1"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11111  1.000000000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503238">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最大负数</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-2</a:t>
                      </a:r>
                      <a:r>
                        <a:rPr kumimoji="0" lang="en-GB" altLang="zh-CN" sz="2000" b="1" i="0" u="none" strike="noStrike" cap="none" normalizeH="0" baseline="30000" smtClean="0">
                          <a:ln>
                            <a:noFill/>
                          </a:ln>
                          <a:solidFill>
                            <a:schemeClr val="tx1"/>
                          </a:solidFill>
                          <a:effectLst/>
                          <a:latin typeface="黑体" pitchFamily="2" charset="-122"/>
                          <a:ea typeface="黑体" pitchFamily="2" charset="-122"/>
                          <a:cs typeface="Times New Roman" pitchFamily="18" charset="0"/>
                        </a:rPr>
                        <a:t>-9</a:t>
                      </a:r>
                      <a:r>
                        <a:rPr kumimoji="0" lang="en-GB"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×2</a:t>
                      </a:r>
                      <a:r>
                        <a:rPr kumimoji="0" lang="en-GB" altLang="zh-CN" sz="2000" b="1" i="0" u="none" strike="noStrike" cap="none" normalizeH="0" baseline="30000" smtClean="0">
                          <a:ln>
                            <a:noFill/>
                          </a:ln>
                          <a:solidFill>
                            <a:schemeClr val="tx1"/>
                          </a:solidFill>
                          <a:effectLst/>
                          <a:latin typeface="黑体" pitchFamily="2" charset="-122"/>
                          <a:ea typeface="黑体" pitchFamily="2" charset="-122"/>
                          <a:cs typeface="Times New Roman" pitchFamily="18" charset="0"/>
                        </a:rPr>
                        <a:t>-32</a:t>
                      </a:r>
                      <a:r>
                        <a:rPr kumimoji="0" lang="en-GB"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 = - 2</a:t>
                      </a:r>
                      <a:r>
                        <a:rPr kumimoji="0" lang="en-GB" altLang="zh-CN" sz="2000" b="1" i="0" u="none" strike="noStrike" cap="none" normalizeH="0" baseline="30000" smtClean="0">
                          <a:ln>
                            <a:noFill/>
                          </a:ln>
                          <a:solidFill>
                            <a:schemeClr val="tx1"/>
                          </a:solidFill>
                          <a:effectLst/>
                          <a:latin typeface="黑体" pitchFamily="2" charset="-122"/>
                          <a:ea typeface="黑体" pitchFamily="2" charset="-122"/>
                          <a:cs typeface="Times New Roman" pitchFamily="18" charset="0"/>
                        </a:rPr>
                        <a:t>-41</a:t>
                      </a:r>
                      <a:endParaRPr kumimoji="0" lang="en-GB"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2000" b="1"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1</a:t>
                      </a:r>
                      <a:r>
                        <a:rPr kumimoji="0" lang="zh-CN" altLang="en-GB" sz="2000" b="1"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a:t>
                      </a:r>
                      <a:r>
                        <a:rPr kumimoji="0" lang="en-GB" altLang="zh-CN" sz="2000" b="1"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00000  1.111111111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576263">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最小正数</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2</a:t>
                      </a:r>
                      <a:r>
                        <a:rPr kumimoji="0" lang="en-GB" altLang="zh-CN" sz="2000" b="1" i="0" u="none" strike="noStrike" cap="none" normalizeH="0" baseline="30000" smtClean="0">
                          <a:ln>
                            <a:noFill/>
                          </a:ln>
                          <a:solidFill>
                            <a:schemeClr val="tx1"/>
                          </a:solidFill>
                          <a:effectLst/>
                          <a:latin typeface="黑体" pitchFamily="2" charset="-122"/>
                          <a:ea typeface="黑体" pitchFamily="2" charset="-122"/>
                          <a:cs typeface="Times New Roman" pitchFamily="18" charset="0"/>
                        </a:rPr>
                        <a:t>-9</a:t>
                      </a:r>
                      <a:r>
                        <a:rPr kumimoji="0" lang="en-GB"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×2</a:t>
                      </a:r>
                      <a:r>
                        <a:rPr kumimoji="0" lang="en-GB" altLang="zh-CN" sz="2000" b="1" i="0" u="none" strike="noStrike" cap="none" normalizeH="0" baseline="30000" smtClean="0">
                          <a:ln>
                            <a:noFill/>
                          </a:ln>
                          <a:solidFill>
                            <a:schemeClr val="tx1"/>
                          </a:solidFill>
                          <a:effectLst/>
                          <a:latin typeface="黑体" pitchFamily="2" charset="-122"/>
                          <a:ea typeface="黑体" pitchFamily="2" charset="-122"/>
                          <a:cs typeface="Times New Roman" pitchFamily="18" charset="0"/>
                        </a:rPr>
                        <a:t>-32</a:t>
                      </a:r>
                      <a:r>
                        <a:rPr kumimoji="0" lang="en-GB"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  = 2</a:t>
                      </a:r>
                      <a:r>
                        <a:rPr kumimoji="0" lang="en-GB" altLang="zh-CN" sz="2000" b="1" i="0" u="none" strike="noStrike" cap="none" normalizeH="0" baseline="30000" smtClean="0">
                          <a:ln>
                            <a:noFill/>
                          </a:ln>
                          <a:solidFill>
                            <a:schemeClr val="tx1"/>
                          </a:solidFill>
                          <a:effectLst/>
                          <a:latin typeface="黑体" pitchFamily="2" charset="-122"/>
                          <a:ea typeface="黑体" pitchFamily="2" charset="-122"/>
                          <a:cs typeface="Times New Roman" pitchFamily="18" charset="0"/>
                        </a:rPr>
                        <a:t>-41</a:t>
                      </a:r>
                      <a:endParaRPr kumimoji="0" lang="en-GB"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2000" b="1"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1</a:t>
                      </a:r>
                      <a:r>
                        <a:rPr kumimoji="0" lang="zh-CN" altLang="en-GB" sz="2000" b="1"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a:t>
                      </a:r>
                      <a:r>
                        <a:rPr kumimoji="0" lang="en-GB" altLang="zh-CN" sz="2000" b="1"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00000  0.000000001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503238">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最大数</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a:t>
                      </a:r>
                      <a:r>
                        <a:rPr kumimoji="0" lang="en-GB"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1-2</a:t>
                      </a:r>
                      <a:r>
                        <a:rPr kumimoji="0" lang="en-GB" altLang="zh-CN" sz="2000" b="1" i="0" u="none" strike="noStrike" cap="none" normalizeH="0" baseline="30000" smtClean="0">
                          <a:ln>
                            <a:noFill/>
                          </a:ln>
                          <a:solidFill>
                            <a:schemeClr val="tx1"/>
                          </a:solidFill>
                          <a:effectLst/>
                          <a:latin typeface="黑体" pitchFamily="2" charset="-122"/>
                          <a:ea typeface="黑体" pitchFamily="2" charset="-122"/>
                          <a:cs typeface="Times New Roman" pitchFamily="18" charset="0"/>
                        </a:rPr>
                        <a:t>-9</a:t>
                      </a:r>
                      <a:r>
                        <a:rPr kumimoji="0" lang="zh-CN" altLang="en-GB"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a:t>
                      </a:r>
                      <a:r>
                        <a:rPr kumimoji="0" lang="en-GB"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rPr>
                        <a:t>×2</a:t>
                      </a:r>
                      <a:r>
                        <a:rPr kumimoji="0" lang="en-GB" altLang="zh-CN" sz="2000" b="1" i="0" u="none" strike="noStrike" cap="none" normalizeH="0" baseline="30000" smtClean="0">
                          <a:ln>
                            <a:noFill/>
                          </a:ln>
                          <a:solidFill>
                            <a:schemeClr val="tx1"/>
                          </a:solidFill>
                          <a:effectLst/>
                          <a:latin typeface="黑体" pitchFamily="2" charset="-122"/>
                          <a:ea typeface="黑体" pitchFamily="2" charset="-122"/>
                          <a:cs typeface="Times New Roman" pitchFamily="18" charset="0"/>
                        </a:rPr>
                        <a:t>31</a:t>
                      </a:r>
                      <a:endParaRPr kumimoji="0" lang="en-GB" altLang="zh-CN" sz="2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0</a:t>
                      </a:r>
                      <a:r>
                        <a:rPr kumimoji="0" lang="zh-CN" altLang="en-GB" sz="2000" b="1"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a:t>
                      </a:r>
                      <a:r>
                        <a:rPr kumimoji="0" lang="en-GB" altLang="zh-CN" sz="2000" b="1" i="0" u="none" strike="noStrike" cap="none" normalizeH="0" baseline="0" dirty="0" smtClean="0">
                          <a:ln>
                            <a:noFill/>
                          </a:ln>
                          <a:solidFill>
                            <a:schemeClr val="tx1"/>
                          </a:solidFill>
                          <a:effectLst/>
                          <a:latin typeface="黑体" pitchFamily="2" charset="-122"/>
                          <a:ea typeface="黑体" pitchFamily="2" charset="-122"/>
                          <a:cs typeface="Times New Roman" pitchFamily="18" charset="0"/>
                        </a:rPr>
                        <a:t>11111  0.111111111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53983"/>
                                        </p:tgtEl>
                                        <p:attrNameLst>
                                          <p:attrName>style.visibility</p:attrName>
                                        </p:attrNameLst>
                                      </p:cBhvr>
                                      <p:to>
                                        <p:strVal val="visible"/>
                                      </p:to>
                                    </p:set>
                                    <p:anim to="" calcmode="lin" valueType="num">
                                      <p:cBhvr>
                                        <p:cTn id="7" dur="1" fill="hold"/>
                                        <p:tgtEl>
                                          <p:spTgt spid="253983"/>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254021"/>
                                        </p:tgtEl>
                                        <p:attrNameLst>
                                          <p:attrName>style.visibility</p:attrName>
                                        </p:attrNameLst>
                                      </p:cBhvr>
                                      <p:to>
                                        <p:strVal val="visible"/>
                                      </p:to>
                                    </p:set>
                                    <p:anim to="" calcmode="lin" valueType="num">
                                      <p:cBhvr>
                                        <p:cTn id="12" dur="1" fill="hold"/>
                                        <p:tgtEl>
                                          <p:spTgt spid="254021"/>
                                        </p:tgtEl>
                                        <p:attrNameLst>
                                          <p:attrName/>
                                        </p:attrNameLst>
                                      </p:cBhvr>
                                    </p:anim>
                                  </p:childTnLst>
                                </p:cTn>
                              </p:par>
                            </p:childTnLst>
                          </p:cTn>
                        </p:par>
                        <p:par>
                          <p:cTn id="13" fill="hold" nodeType="afterGroup">
                            <p:stCondLst>
                              <p:cond delay="0"/>
                            </p:stCondLst>
                            <p:childTnLst>
                              <p:par>
                                <p:cTn id="14" presetID="2" presetClass="entr" presetSubtype="4" fill="hold" nodeType="afterEffect">
                                  <p:stCondLst>
                                    <p:cond delay="0"/>
                                  </p:stCondLst>
                                  <p:childTnLst>
                                    <p:set>
                                      <p:cBhvr>
                                        <p:cTn id="15" dur="1" fill="hold">
                                          <p:stCondLst>
                                            <p:cond delay="0"/>
                                          </p:stCondLst>
                                        </p:cTn>
                                        <p:tgtEl>
                                          <p:spTgt spid="253982"/>
                                        </p:tgtEl>
                                        <p:attrNameLst>
                                          <p:attrName>style.visibility</p:attrName>
                                        </p:attrNameLst>
                                      </p:cBhvr>
                                      <p:to>
                                        <p:strVal val="visible"/>
                                      </p:to>
                                    </p:set>
                                    <p:anim calcmode="lin" valueType="num">
                                      <p:cBhvr additive="base">
                                        <p:cTn id="16" dur="500" fill="hold"/>
                                        <p:tgtEl>
                                          <p:spTgt spid="253982"/>
                                        </p:tgtEl>
                                        <p:attrNameLst>
                                          <p:attrName>ppt_x</p:attrName>
                                        </p:attrNameLst>
                                      </p:cBhvr>
                                      <p:tavLst>
                                        <p:tav tm="0">
                                          <p:val>
                                            <p:strVal val="#ppt_x"/>
                                          </p:val>
                                        </p:tav>
                                        <p:tav tm="100000">
                                          <p:val>
                                            <p:strVal val="#ppt_x"/>
                                          </p:val>
                                        </p:tav>
                                      </p:tavLst>
                                    </p:anim>
                                    <p:anim calcmode="lin" valueType="num">
                                      <p:cBhvr additive="base">
                                        <p:cTn id="17" dur="500" fill="hold"/>
                                        <p:tgtEl>
                                          <p:spTgt spid="2539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83"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B77D9234-F1EB-4D94-B3EF-B663518CD093}"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88</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87043" name="Rectangle 2"/>
          <p:cNvSpPr>
            <a:spLocks noGrp="1" noChangeArrowheads="1"/>
          </p:cNvSpPr>
          <p:nvPr>
            <p:ph type="title"/>
          </p:nvPr>
        </p:nvSpPr>
        <p:spPr/>
        <p:txBody>
          <a:bodyPr/>
          <a:lstStyle/>
          <a:p>
            <a:pPr eaLnBrk="1" hangingPunct="1"/>
            <a:r>
              <a:rPr lang="zh-CN" altLang="en-US" sz="2800" smtClean="0"/>
              <a:t>四、定点数与浮点数比较</a:t>
            </a:r>
          </a:p>
        </p:txBody>
      </p:sp>
      <p:sp>
        <p:nvSpPr>
          <p:cNvPr id="87044" name="Rectangle 3"/>
          <p:cNvSpPr>
            <a:spLocks noGrp="1" noChangeArrowheads="1"/>
          </p:cNvSpPr>
          <p:nvPr>
            <p:ph type="body" idx="1"/>
          </p:nvPr>
        </p:nvSpPr>
        <p:spPr>
          <a:xfrm>
            <a:off x="684213" y="1076325"/>
            <a:ext cx="7416800" cy="4729163"/>
          </a:xfrm>
        </p:spPr>
        <p:txBody>
          <a:bodyPr/>
          <a:lstStyle/>
          <a:p>
            <a:pPr marL="533400" indent="-533400" eaLnBrk="1" hangingPunct="1"/>
            <a:r>
              <a:rPr lang="zh-CN" altLang="en-GB" smtClean="0"/>
              <a:t>相同点：</a:t>
            </a:r>
          </a:p>
          <a:p>
            <a:pPr marL="914400" lvl="1" indent="-457200" eaLnBrk="1" hangingPunct="1"/>
            <a:r>
              <a:rPr lang="en-GB" altLang="zh-CN" smtClean="0">
                <a:solidFill>
                  <a:srgbClr val="CC0000"/>
                </a:solidFill>
              </a:rPr>
              <a:t>1</a:t>
            </a:r>
            <a:r>
              <a:rPr lang="zh-CN" altLang="en-GB" smtClean="0">
                <a:solidFill>
                  <a:srgbClr val="CC0000"/>
                </a:solidFill>
              </a:rPr>
              <a:t>、计算机所能表示的数据都是一系列离散的点</a:t>
            </a:r>
            <a:endParaRPr lang="zh-CN" altLang="en-GB" smtClean="0"/>
          </a:p>
          <a:p>
            <a:pPr marL="1371600" lvl="2" indent="-457200" eaLnBrk="1" hangingPunct="1"/>
            <a:r>
              <a:rPr lang="zh-CN" altLang="en-GB" smtClean="0"/>
              <a:t>问题：存在于两个点之间的数据？</a:t>
            </a:r>
          </a:p>
          <a:p>
            <a:pPr marL="1371600" lvl="2" indent="-457200" eaLnBrk="1" hangingPunct="1"/>
            <a:r>
              <a:rPr lang="zh-CN" altLang="en-GB" smtClean="0"/>
              <a:t>解决：计算机通常</a:t>
            </a:r>
            <a:r>
              <a:rPr lang="zh-CN" altLang="en-GB" smtClean="0">
                <a:solidFill>
                  <a:srgbClr val="006600"/>
                </a:solidFill>
              </a:rPr>
              <a:t>采用合适的舍入操作，选取最近似的值来替代</a:t>
            </a:r>
            <a:r>
              <a:rPr lang="zh-CN" altLang="en-GB" smtClean="0"/>
              <a:t>。</a:t>
            </a:r>
          </a:p>
          <a:p>
            <a:pPr marL="914400" lvl="1" indent="-457200" eaLnBrk="1" hangingPunct="1"/>
            <a:r>
              <a:rPr lang="en-GB" altLang="zh-CN" smtClean="0">
                <a:solidFill>
                  <a:srgbClr val="CC0000"/>
                </a:solidFill>
              </a:rPr>
              <a:t>2</a:t>
            </a:r>
            <a:r>
              <a:rPr lang="zh-CN" altLang="en-GB" smtClean="0">
                <a:solidFill>
                  <a:srgbClr val="CC0000"/>
                </a:solidFill>
              </a:rPr>
              <a:t>、计算机硬件的字长是有限的</a:t>
            </a:r>
            <a:endParaRPr lang="zh-CN" altLang="en-GB" smtClean="0"/>
          </a:p>
          <a:p>
            <a:pPr marL="1371600" lvl="2" indent="-457200" eaLnBrk="1" hangingPunct="1"/>
            <a:r>
              <a:rPr lang="zh-CN" altLang="en-GB" smtClean="0"/>
              <a:t>问题：数据超出了机器数所能表示的最大界限？</a:t>
            </a:r>
          </a:p>
          <a:p>
            <a:pPr marL="1371600" lvl="2" indent="-457200" eaLnBrk="1" hangingPunct="1"/>
            <a:r>
              <a:rPr lang="zh-CN" altLang="en-GB" smtClean="0"/>
              <a:t>解决：</a:t>
            </a:r>
            <a:r>
              <a:rPr lang="zh-CN" altLang="en-GB" smtClean="0">
                <a:solidFill>
                  <a:srgbClr val="006600"/>
                </a:solidFill>
              </a:rPr>
              <a:t>计算机必须能够产生</a:t>
            </a:r>
            <a:r>
              <a:rPr lang="zh-CN" altLang="en-GB" smtClean="0">
                <a:solidFill>
                  <a:srgbClr val="006600"/>
                </a:solidFill>
                <a:latin typeface="Arial" panose="020B0604020202020204" pitchFamily="34" charset="0"/>
              </a:rPr>
              <a:t>“</a:t>
            </a:r>
            <a:r>
              <a:rPr lang="zh-CN" altLang="en-GB" smtClean="0">
                <a:solidFill>
                  <a:srgbClr val="006600"/>
                </a:solidFill>
              </a:rPr>
              <a:t>溢出</a:t>
            </a:r>
            <a:r>
              <a:rPr lang="zh-CN" altLang="en-GB" smtClean="0">
                <a:solidFill>
                  <a:srgbClr val="006600"/>
                </a:solidFill>
                <a:latin typeface="Arial" panose="020B0604020202020204" pitchFamily="34" charset="0"/>
              </a:rPr>
              <a:t>”</a:t>
            </a:r>
            <a:r>
              <a:rPr lang="zh-CN" altLang="en-GB" smtClean="0">
                <a:solidFill>
                  <a:srgbClr val="006600"/>
                </a:solidFill>
              </a:rPr>
              <a:t>的异常报告</a:t>
            </a:r>
            <a:r>
              <a:rPr lang="zh-CN" altLang="en-GB" smtClean="0"/>
              <a:t>。</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7E1B96A3-50C6-48EB-993B-07B7A6128034}"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89</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88067" name="Rectangle 2"/>
          <p:cNvSpPr>
            <a:spLocks noGrp="1" noChangeArrowheads="1"/>
          </p:cNvSpPr>
          <p:nvPr>
            <p:ph type="title"/>
          </p:nvPr>
        </p:nvSpPr>
        <p:spPr/>
        <p:txBody>
          <a:bodyPr/>
          <a:lstStyle/>
          <a:p>
            <a:pPr eaLnBrk="1" hangingPunct="1"/>
            <a:r>
              <a:rPr lang="zh-CN" altLang="en-US" sz="2800" smtClean="0"/>
              <a:t>四、定点数与浮点数比较</a:t>
            </a:r>
          </a:p>
        </p:txBody>
      </p:sp>
      <p:sp>
        <p:nvSpPr>
          <p:cNvPr id="88068" name="Rectangle 3"/>
          <p:cNvSpPr>
            <a:spLocks noGrp="1" noChangeArrowheads="1"/>
          </p:cNvSpPr>
          <p:nvPr>
            <p:ph type="body" idx="1"/>
          </p:nvPr>
        </p:nvSpPr>
        <p:spPr>
          <a:xfrm>
            <a:off x="827088" y="1076325"/>
            <a:ext cx="7273925" cy="5248275"/>
          </a:xfrm>
        </p:spPr>
        <p:txBody>
          <a:bodyPr/>
          <a:lstStyle/>
          <a:p>
            <a:pPr marL="533400" indent="-533400" eaLnBrk="1" hangingPunct="1">
              <a:lnSpc>
                <a:spcPct val="120000"/>
              </a:lnSpc>
            </a:pPr>
            <a:r>
              <a:rPr lang="zh-CN" altLang="en-GB" smtClean="0">
                <a:solidFill>
                  <a:srgbClr val="CC0000"/>
                </a:solidFill>
              </a:rPr>
              <a:t>不同点</a:t>
            </a:r>
            <a:r>
              <a:rPr lang="zh-CN" altLang="en-GB" smtClean="0"/>
              <a:t>：</a:t>
            </a:r>
          </a:p>
          <a:p>
            <a:pPr marL="914400" lvl="1" indent="-457200" eaLnBrk="1" hangingPunct="1">
              <a:lnSpc>
                <a:spcPct val="120000"/>
              </a:lnSpc>
            </a:pPr>
            <a:r>
              <a:rPr lang="zh-CN" altLang="en-GB" smtClean="0">
                <a:solidFill>
                  <a:srgbClr val="CC0000"/>
                </a:solidFill>
              </a:rPr>
              <a:t>定点数可表示的点在数轴上是均匀的</a:t>
            </a:r>
            <a:r>
              <a:rPr lang="zh-CN" altLang="en-GB" smtClean="0"/>
              <a:t>，距离是等长的</a:t>
            </a:r>
            <a:r>
              <a:rPr lang="en-GB" altLang="zh-CN" smtClean="0"/>
              <a:t>1</a:t>
            </a:r>
            <a:r>
              <a:rPr lang="zh-CN" altLang="en-GB" smtClean="0"/>
              <a:t>（定点整数）或者</a:t>
            </a:r>
            <a:r>
              <a:rPr lang="en-GB" altLang="zh-CN" smtClean="0"/>
              <a:t>2</a:t>
            </a:r>
            <a:r>
              <a:rPr lang="zh-CN" altLang="en-GB" baseline="30000" smtClean="0"/>
              <a:t>－</a:t>
            </a:r>
            <a:r>
              <a:rPr lang="en-GB" altLang="zh-CN" baseline="30000" smtClean="0"/>
              <a:t>n</a:t>
            </a:r>
            <a:r>
              <a:rPr lang="zh-CN" altLang="en-GB" smtClean="0"/>
              <a:t>（定点小数）；</a:t>
            </a:r>
          </a:p>
          <a:p>
            <a:pPr marL="914400" lvl="1" indent="-457200" eaLnBrk="1" hangingPunct="1">
              <a:lnSpc>
                <a:spcPct val="120000"/>
              </a:lnSpc>
            </a:pPr>
            <a:r>
              <a:rPr lang="zh-CN" altLang="en-GB" smtClean="0">
                <a:solidFill>
                  <a:srgbClr val="CC0000"/>
                </a:solidFill>
              </a:rPr>
              <a:t>浮点数则是分布不均匀、距离不相等的</a:t>
            </a:r>
            <a:r>
              <a:rPr lang="zh-CN" altLang="en-GB" smtClean="0"/>
              <a:t>。</a:t>
            </a:r>
            <a:endParaRPr lang="zh-CN" altLang="en-US" smtClean="0"/>
          </a:p>
        </p:txBody>
      </p:sp>
      <p:pic>
        <p:nvPicPr>
          <p:cNvPr id="254980" name="Picture 4"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284663" y="6381750"/>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54980"/>
                                        </p:tgtEl>
                                        <p:attrNameLst>
                                          <p:attrName>style.visibility</p:attrName>
                                        </p:attrNameLst>
                                      </p:cBhvr>
                                      <p:to>
                                        <p:strVal val="visible"/>
                                      </p:to>
                                    </p:set>
                                    <p:anim calcmode="lin" valueType="num">
                                      <p:cBhvr additive="base">
                                        <p:cTn id="7" dur="500" fill="hold"/>
                                        <p:tgtEl>
                                          <p:spTgt spid="254980"/>
                                        </p:tgtEl>
                                        <p:attrNameLst>
                                          <p:attrName>ppt_x</p:attrName>
                                        </p:attrNameLst>
                                      </p:cBhvr>
                                      <p:tavLst>
                                        <p:tav tm="0">
                                          <p:val>
                                            <p:strVal val="#ppt_x"/>
                                          </p:val>
                                        </p:tav>
                                        <p:tav tm="100000">
                                          <p:val>
                                            <p:strVal val="#ppt_x"/>
                                          </p:val>
                                        </p:tav>
                                      </p:tavLst>
                                    </p:anim>
                                    <p:anim calcmode="lin" valueType="num">
                                      <p:cBhvr additive="base">
                                        <p:cTn id="8" dur="500" fill="hold"/>
                                        <p:tgtEl>
                                          <p:spTgt spid="2549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B9468527-75B6-43DB-8C46-811102100944}"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9</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8195" name="Rectangle 2"/>
          <p:cNvSpPr>
            <a:spLocks noGrp="1" noChangeArrowheads="1"/>
          </p:cNvSpPr>
          <p:nvPr>
            <p:ph type="title"/>
          </p:nvPr>
        </p:nvSpPr>
        <p:spPr/>
        <p:txBody>
          <a:bodyPr/>
          <a:lstStyle/>
          <a:p>
            <a:pPr eaLnBrk="1" hangingPunct="1"/>
            <a:r>
              <a:rPr lang="zh-CN" altLang="en-US" smtClean="0"/>
              <a:t>一、进位计数制</a:t>
            </a:r>
          </a:p>
        </p:txBody>
      </p:sp>
      <p:sp>
        <p:nvSpPr>
          <p:cNvPr id="8196" name="Rectangle 3"/>
          <p:cNvSpPr>
            <a:spLocks noGrp="1" noChangeArrowheads="1"/>
          </p:cNvSpPr>
          <p:nvPr>
            <p:ph type="body" sz="half" idx="1"/>
          </p:nvPr>
        </p:nvSpPr>
        <p:spPr>
          <a:xfrm>
            <a:off x="598488" y="1341438"/>
            <a:ext cx="7342187" cy="4248150"/>
          </a:xfrm>
        </p:spPr>
        <p:txBody>
          <a:bodyPr/>
          <a:lstStyle/>
          <a:p>
            <a:pPr eaLnBrk="1" hangingPunct="1">
              <a:lnSpc>
                <a:spcPct val="110000"/>
              </a:lnSpc>
            </a:pPr>
            <a:r>
              <a:rPr lang="zh-CN" altLang="en-US" sz="2400" smtClean="0"/>
              <a:t>例</a:t>
            </a:r>
            <a:r>
              <a:rPr lang="en-US" altLang="zh-CN" sz="2400" smtClean="0"/>
              <a:t>1</a:t>
            </a:r>
            <a:r>
              <a:rPr lang="zh-CN" altLang="en-US" sz="2400" smtClean="0">
                <a:sym typeface="Wingdings" panose="05000000000000000000" pitchFamily="2" charset="2"/>
              </a:rPr>
              <a:t>：（</a:t>
            </a:r>
            <a:r>
              <a:rPr lang="en-US" altLang="zh-CN" sz="2400" smtClean="0">
                <a:sym typeface="Wingdings" panose="05000000000000000000" pitchFamily="2" charset="2"/>
              </a:rPr>
              <a:t>2345.459</a:t>
            </a:r>
            <a:r>
              <a:rPr lang="zh-CN" altLang="en-US" sz="2400" smtClean="0">
                <a:sym typeface="Wingdings" panose="05000000000000000000" pitchFamily="2" charset="2"/>
              </a:rPr>
              <a:t>）</a:t>
            </a:r>
            <a:r>
              <a:rPr lang="en-US" altLang="zh-CN" sz="2400" baseline="-25000" smtClean="0">
                <a:sym typeface="Wingdings" panose="05000000000000000000" pitchFamily="2" charset="2"/>
              </a:rPr>
              <a:t>10</a:t>
            </a:r>
            <a:r>
              <a:rPr lang="zh-CN" altLang="en-US" sz="2400" smtClean="0">
                <a:sym typeface="Wingdings" panose="05000000000000000000" pitchFamily="2" charset="2"/>
              </a:rPr>
              <a:t>＝</a:t>
            </a:r>
            <a:r>
              <a:rPr lang="en-US" altLang="zh-CN" sz="2400" smtClean="0">
                <a:sym typeface="Wingdings" panose="05000000000000000000" pitchFamily="2" charset="2"/>
              </a:rPr>
              <a:t>2×10</a:t>
            </a:r>
            <a:r>
              <a:rPr lang="en-US" altLang="zh-CN" sz="2400" baseline="30000" smtClean="0">
                <a:sym typeface="Wingdings" panose="05000000000000000000" pitchFamily="2" charset="2"/>
              </a:rPr>
              <a:t>3</a:t>
            </a:r>
            <a:r>
              <a:rPr lang="zh-CN" altLang="en-US" sz="2400" smtClean="0">
                <a:sym typeface="Wingdings" panose="05000000000000000000" pitchFamily="2" charset="2"/>
              </a:rPr>
              <a:t>＋ </a:t>
            </a:r>
            <a:r>
              <a:rPr lang="en-US" altLang="zh-CN" sz="2400" smtClean="0">
                <a:sym typeface="Wingdings" panose="05000000000000000000" pitchFamily="2" charset="2"/>
              </a:rPr>
              <a:t>3×10</a:t>
            </a:r>
            <a:r>
              <a:rPr lang="en-US" altLang="zh-CN" sz="2400" baseline="30000" smtClean="0">
                <a:sym typeface="Wingdings" panose="05000000000000000000" pitchFamily="2" charset="2"/>
              </a:rPr>
              <a:t>2</a:t>
            </a:r>
            <a:r>
              <a:rPr lang="zh-CN" altLang="en-US" sz="2400" smtClean="0">
                <a:sym typeface="Wingdings" panose="05000000000000000000" pitchFamily="2" charset="2"/>
              </a:rPr>
              <a:t>＋ </a:t>
            </a:r>
            <a:r>
              <a:rPr lang="en-US" altLang="zh-CN" sz="2400" smtClean="0">
                <a:sym typeface="Wingdings" panose="05000000000000000000" pitchFamily="2" charset="2"/>
              </a:rPr>
              <a:t>4×10</a:t>
            </a:r>
            <a:r>
              <a:rPr lang="en-US" altLang="zh-CN" sz="2400" baseline="30000" smtClean="0">
                <a:sym typeface="Wingdings" panose="05000000000000000000" pitchFamily="2" charset="2"/>
              </a:rPr>
              <a:t>1</a:t>
            </a:r>
            <a:r>
              <a:rPr lang="zh-CN" altLang="en-US" sz="2400" smtClean="0">
                <a:sym typeface="Wingdings" panose="05000000000000000000" pitchFamily="2" charset="2"/>
              </a:rPr>
              <a:t>＋</a:t>
            </a:r>
            <a:r>
              <a:rPr lang="en-US" altLang="zh-CN" sz="2400" smtClean="0">
                <a:sym typeface="Wingdings" panose="05000000000000000000" pitchFamily="2" charset="2"/>
              </a:rPr>
              <a:t>5×10</a:t>
            </a:r>
            <a:r>
              <a:rPr lang="en-US" altLang="zh-CN" sz="2400" baseline="30000" smtClean="0">
                <a:sym typeface="Wingdings" panose="05000000000000000000" pitchFamily="2" charset="2"/>
              </a:rPr>
              <a:t>0</a:t>
            </a:r>
            <a:r>
              <a:rPr lang="zh-CN" altLang="en-US" sz="2400" smtClean="0">
                <a:sym typeface="Wingdings" panose="05000000000000000000" pitchFamily="2" charset="2"/>
              </a:rPr>
              <a:t>＋ </a:t>
            </a:r>
            <a:r>
              <a:rPr lang="en-US" altLang="zh-CN" sz="2400" smtClean="0">
                <a:sym typeface="Wingdings" panose="05000000000000000000" pitchFamily="2" charset="2"/>
              </a:rPr>
              <a:t>4×10</a:t>
            </a:r>
            <a:r>
              <a:rPr lang="en-US" altLang="zh-CN" sz="2400" baseline="30000" smtClean="0">
                <a:sym typeface="Wingdings" panose="05000000000000000000" pitchFamily="2" charset="2"/>
              </a:rPr>
              <a:t>-1</a:t>
            </a:r>
            <a:r>
              <a:rPr lang="zh-CN" altLang="en-US" sz="2400" smtClean="0">
                <a:sym typeface="Wingdings" panose="05000000000000000000" pitchFamily="2" charset="2"/>
              </a:rPr>
              <a:t>＋ </a:t>
            </a:r>
            <a:r>
              <a:rPr lang="en-US" altLang="zh-CN" sz="2400" smtClean="0">
                <a:sym typeface="Wingdings" panose="05000000000000000000" pitchFamily="2" charset="2"/>
              </a:rPr>
              <a:t>5×10</a:t>
            </a:r>
            <a:r>
              <a:rPr lang="en-US" altLang="zh-CN" sz="2400" baseline="30000" smtClean="0">
                <a:sym typeface="Wingdings" panose="05000000000000000000" pitchFamily="2" charset="2"/>
              </a:rPr>
              <a:t>-2</a:t>
            </a:r>
            <a:r>
              <a:rPr lang="zh-CN" altLang="en-US" sz="2400" smtClean="0">
                <a:sym typeface="Wingdings" panose="05000000000000000000" pitchFamily="2" charset="2"/>
              </a:rPr>
              <a:t>＋ </a:t>
            </a:r>
            <a:r>
              <a:rPr lang="en-US" altLang="zh-CN" sz="2400" smtClean="0">
                <a:sym typeface="Wingdings" panose="05000000000000000000" pitchFamily="2" charset="2"/>
              </a:rPr>
              <a:t>9×10</a:t>
            </a:r>
            <a:r>
              <a:rPr lang="en-US" altLang="zh-CN" sz="2400" baseline="30000" smtClean="0">
                <a:sym typeface="Wingdings" panose="05000000000000000000" pitchFamily="2" charset="2"/>
              </a:rPr>
              <a:t>-3</a:t>
            </a:r>
          </a:p>
          <a:p>
            <a:pPr eaLnBrk="1" hangingPunct="1">
              <a:lnSpc>
                <a:spcPct val="110000"/>
              </a:lnSpc>
            </a:pPr>
            <a:endParaRPr lang="en-US" altLang="zh-CN" sz="2400" smtClean="0"/>
          </a:p>
          <a:p>
            <a:pPr eaLnBrk="1" hangingPunct="1">
              <a:lnSpc>
                <a:spcPct val="110000"/>
              </a:lnSpc>
            </a:pPr>
            <a:r>
              <a:rPr lang="zh-CN" altLang="en-US" sz="2400" smtClean="0"/>
              <a:t>例</a:t>
            </a:r>
            <a:r>
              <a:rPr lang="en-US" altLang="zh-CN" sz="2400" smtClean="0"/>
              <a:t>2</a:t>
            </a:r>
            <a:r>
              <a:rPr lang="zh-CN" altLang="en-US" sz="2400" smtClean="0"/>
              <a:t>：</a:t>
            </a:r>
            <a:r>
              <a:rPr lang="zh-CN" altLang="en-US" sz="2400" smtClean="0">
                <a:sym typeface="Wingdings" panose="05000000000000000000" pitchFamily="2" charset="2"/>
              </a:rPr>
              <a:t>（</a:t>
            </a:r>
            <a:r>
              <a:rPr lang="en-US" altLang="zh-CN" sz="2400" smtClean="0">
                <a:sym typeface="Wingdings" panose="05000000000000000000" pitchFamily="2" charset="2"/>
              </a:rPr>
              <a:t>11011.011</a:t>
            </a:r>
            <a:r>
              <a:rPr lang="zh-CN" altLang="en-US" sz="2400" smtClean="0">
                <a:sym typeface="Wingdings" panose="05000000000000000000" pitchFamily="2" charset="2"/>
              </a:rPr>
              <a:t>）</a:t>
            </a:r>
            <a:r>
              <a:rPr lang="en-US" altLang="zh-CN" sz="2400" baseline="-25000" smtClean="0">
                <a:sym typeface="Wingdings" panose="05000000000000000000" pitchFamily="2" charset="2"/>
              </a:rPr>
              <a:t>2</a:t>
            </a:r>
            <a:r>
              <a:rPr lang="zh-CN" altLang="en-US" sz="2400" smtClean="0">
                <a:sym typeface="Wingdings" panose="05000000000000000000" pitchFamily="2" charset="2"/>
              </a:rPr>
              <a:t>＝</a:t>
            </a:r>
            <a:r>
              <a:rPr lang="en-US" altLang="zh-CN" sz="2400" smtClean="0">
                <a:sym typeface="Wingdings" panose="05000000000000000000" pitchFamily="2" charset="2"/>
              </a:rPr>
              <a:t>1×2</a:t>
            </a:r>
            <a:r>
              <a:rPr lang="en-US" altLang="zh-CN" sz="2400" baseline="30000" smtClean="0">
                <a:sym typeface="Wingdings" panose="05000000000000000000" pitchFamily="2" charset="2"/>
              </a:rPr>
              <a:t>4</a:t>
            </a:r>
            <a:r>
              <a:rPr lang="zh-CN" altLang="en-US" sz="2400" smtClean="0">
                <a:sym typeface="Wingdings" panose="05000000000000000000" pitchFamily="2" charset="2"/>
              </a:rPr>
              <a:t>＋ </a:t>
            </a:r>
            <a:r>
              <a:rPr lang="en-US" altLang="zh-CN" sz="2400" smtClean="0">
                <a:sym typeface="Wingdings" panose="05000000000000000000" pitchFamily="2" charset="2"/>
              </a:rPr>
              <a:t>1×2</a:t>
            </a:r>
            <a:r>
              <a:rPr lang="en-US" altLang="zh-CN" sz="2400" baseline="30000" smtClean="0">
                <a:sym typeface="Wingdings" panose="05000000000000000000" pitchFamily="2" charset="2"/>
              </a:rPr>
              <a:t>3</a:t>
            </a:r>
            <a:r>
              <a:rPr lang="zh-CN" altLang="en-US" sz="2400" smtClean="0">
                <a:sym typeface="Wingdings" panose="05000000000000000000" pitchFamily="2" charset="2"/>
              </a:rPr>
              <a:t>＋ </a:t>
            </a:r>
            <a:r>
              <a:rPr lang="en-US" altLang="zh-CN" sz="2400" smtClean="0">
                <a:sym typeface="Wingdings" panose="05000000000000000000" pitchFamily="2" charset="2"/>
              </a:rPr>
              <a:t>0×2</a:t>
            </a:r>
            <a:r>
              <a:rPr lang="en-US" altLang="zh-CN" sz="2400" baseline="30000" smtClean="0">
                <a:sym typeface="Wingdings" panose="05000000000000000000" pitchFamily="2" charset="2"/>
              </a:rPr>
              <a:t>2</a:t>
            </a:r>
            <a:r>
              <a:rPr lang="zh-CN" altLang="en-US" sz="2400" smtClean="0">
                <a:sym typeface="Wingdings" panose="05000000000000000000" pitchFamily="2" charset="2"/>
              </a:rPr>
              <a:t>＋</a:t>
            </a:r>
            <a:r>
              <a:rPr lang="en-US" altLang="zh-CN" sz="2400" smtClean="0">
                <a:sym typeface="Wingdings" panose="05000000000000000000" pitchFamily="2" charset="2"/>
              </a:rPr>
              <a:t>1×2</a:t>
            </a:r>
            <a:r>
              <a:rPr lang="en-US" altLang="zh-CN" sz="2400" baseline="30000" smtClean="0">
                <a:sym typeface="Wingdings" panose="05000000000000000000" pitchFamily="2" charset="2"/>
              </a:rPr>
              <a:t>1</a:t>
            </a:r>
            <a:r>
              <a:rPr lang="zh-CN" altLang="en-US" sz="2400" smtClean="0">
                <a:sym typeface="Wingdings" panose="05000000000000000000" pitchFamily="2" charset="2"/>
              </a:rPr>
              <a:t>＋ </a:t>
            </a:r>
            <a:r>
              <a:rPr lang="en-US" altLang="zh-CN" sz="2400" smtClean="0">
                <a:sym typeface="Wingdings" panose="05000000000000000000" pitchFamily="2" charset="2"/>
              </a:rPr>
              <a:t>1×2</a:t>
            </a:r>
            <a:r>
              <a:rPr lang="en-US" altLang="zh-CN" sz="2400" baseline="30000" smtClean="0">
                <a:sym typeface="Wingdings" panose="05000000000000000000" pitchFamily="2" charset="2"/>
              </a:rPr>
              <a:t>-0</a:t>
            </a:r>
            <a:r>
              <a:rPr lang="zh-CN" altLang="en-US" sz="2400" smtClean="0">
                <a:sym typeface="Wingdings" panose="05000000000000000000" pitchFamily="2" charset="2"/>
              </a:rPr>
              <a:t>＋ </a:t>
            </a:r>
            <a:r>
              <a:rPr lang="en-US" altLang="zh-CN" sz="2400" smtClean="0">
                <a:sym typeface="Wingdings" panose="05000000000000000000" pitchFamily="2" charset="2"/>
              </a:rPr>
              <a:t>0×2</a:t>
            </a:r>
            <a:r>
              <a:rPr lang="en-US" altLang="zh-CN" sz="2400" baseline="30000" smtClean="0">
                <a:sym typeface="Wingdings" panose="05000000000000000000" pitchFamily="2" charset="2"/>
              </a:rPr>
              <a:t>-1 </a:t>
            </a:r>
            <a:r>
              <a:rPr lang="zh-CN" altLang="en-US" sz="2400" smtClean="0">
                <a:sym typeface="Wingdings" panose="05000000000000000000" pitchFamily="2" charset="2"/>
              </a:rPr>
              <a:t>＋ </a:t>
            </a:r>
            <a:r>
              <a:rPr lang="en-US" altLang="zh-CN" sz="2400" smtClean="0">
                <a:sym typeface="Wingdings" panose="05000000000000000000" pitchFamily="2" charset="2"/>
              </a:rPr>
              <a:t>1×2</a:t>
            </a:r>
            <a:r>
              <a:rPr lang="en-US" altLang="zh-CN" sz="2400" baseline="30000" smtClean="0">
                <a:sym typeface="Wingdings" panose="05000000000000000000" pitchFamily="2" charset="2"/>
              </a:rPr>
              <a:t>-2 </a:t>
            </a:r>
            <a:r>
              <a:rPr lang="zh-CN" altLang="en-US" sz="2400" smtClean="0">
                <a:sym typeface="Wingdings" panose="05000000000000000000" pitchFamily="2" charset="2"/>
              </a:rPr>
              <a:t>＋ </a:t>
            </a:r>
            <a:r>
              <a:rPr lang="en-US" altLang="zh-CN" sz="2400" smtClean="0">
                <a:sym typeface="Wingdings" panose="05000000000000000000" pitchFamily="2" charset="2"/>
              </a:rPr>
              <a:t>1×2</a:t>
            </a:r>
            <a:r>
              <a:rPr lang="en-US" altLang="zh-CN" sz="2400" baseline="30000" smtClean="0">
                <a:sym typeface="Wingdings" panose="05000000000000000000" pitchFamily="2" charset="2"/>
              </a:rPr>
              <a:t>-3</a:t>
            </a:r>
            <a:r>
              <a:rPr lang="en-US" altLang="zh-CN" sz="2400" smtClean="0">
                <a:sym typeface="Wingdings" panose="05000000000000000000" pitchFamily="2" charset="2"/>
              </a:rPr>
              <a:t>=</a:t>
            </a:r>
            <a:r>
              <a:rPr lang="zh-CN" altLang="en-US" sz="2400" smtClean="0">
                <a:sym typeface="Wingdings" panose="05000000000000000000" pitchFamily="2" charset="2"/>
              </a:rPr>
              <a:t>（</a:t>
            </a:r>
            <a:r>
              <a:rPr lang="en-US" altLang="zh-CN" sz="2400" smtClean="0">
                <a:sym typeface="Wingdings" panose="05000000000000000000" pitchFamily="2" charset="2"/>
              </a:rPr>
              <a:t>27.375</a:t>
            </a:r>
            <a:r>
              <a:rPr lang="zh-CN" altLang="en-US" sz="2400" smtClean="0">
                <a:sym typeface="Wingdings" panose="05000000000000000000" pitchFamily="2" charset="2"/>
              </a:rPr>
              <a:t>）</a:t>
            </a:r>
            <a:r>
              <a:rPr lang="en-US" altLang="zh-CN" sz="2400" baseline="-25000" smtClean="0">
                <a:sym typeface="Wingdings" panose="05000000000000000000" pitchFamily="2" charset="2"/>
              </a:rPr>
              <a:t>10</a:t>
            </a:r>
          </a:p>
          <a:p>
            <a:pPr eaLnBrk="1" hangingPunct="1">
              <a:lnSpc>
                <a:spcPct val="110000"/>
              </a:lnSpc>
            </a:pPr>
            <a:endParaRPr lang="en-US" altLang="zh-CN" sz="2400" baseline="-25000" smtClean="0"/>
          </a:p>
          <a:p>
            <a:pPr eaLnBrk="1" hangingPunct="1">
              <a:lnSpc>
                <a:spcPct val="110000"/>
              </a:lnSpc>
            </a:pPr>
            <a:r>
              <a:rPr lang="zh-CN" altLang="en-US" sz="2400" smtClean="0"/>
              <a:t>例</a:t>
            </a:r>
            <a:r>
              <a:rPr lang="en-US" altLang="zh-CN" sz="2400" smtClean="0"/>
              <a:t>3</a:t>
            </a:r>
            <a:r>
              <a:rPr lang="zh-CN" altLang="en-US" sz="2400" smtClean="0"/>
              <a:t>：</a:t>
            </a:r>
            <a:r>
              <a:rPr lang="zh-CN" altLang="en-US" sz="2400" smtClean="0">
                <a:sym typeface="Wingdings" panose="05000000000000000000" pitchFamily="2" charset="2"/>
              </a:rPr>
              <a:t>（</a:t>
            </a:r>
            <a:r>
              <a:rPr lang="en-US" altLang="zh-CN" sz="2400" smtClean="0">
                <a:sym typeface="Wingdings" panose="05000000000000000000" pitchFamily="2" charset="2"/>
              </a:rPr>
              <a:t>123.67</a:t>
            </a:r>
            <a:r>
              <a:rPr lang="zh-CN" altLang="en-US" sz="2400" smtClean="0">
                <a:sym typeface="Wingdings" panose="05000000000000000000" pitchFamily="2" charset="2"/>
              </a:rPr>
              <a:t>）</a:t>
            </a:r>
            <a:r>
              <a:rPr lang="en-US" altLang="zh-CN" sz="2400" baseline="-25000" smtClean="0">
                <a:sym typeface="Wingdings" panose="05000000000000000000" pitchFamily="2" charset="2"/>
              </a:rPr>
              <a:t>8</a:t>
            </a:r>
            <a:r>
              <a:rPr lang="zh-CN" altLang="en-US" sz="2400" smtClean="0">
                <a:sym typeface="Wingdings" panose="05000000000000000000" pitchFamily="2" charset="2"/>
              </a:rPr>
              <a:t>＝</a:t>
            </a:r>
            <a:r>
              <a:rPr lang="en-US" altLang="zh-CN" sz="2400" smtClean="0">
                <a:sym typeface="Wingdings" panose="05000000000000000000" pitchFamily="2" charset="2"/>
              </a:rPr>
              <a:t>1×8</a:t>
            </a:r>
            <a:r>
              <a:rPr lang="en-US" altLang="zh-CN" sz="2400" baseline="30000" smtClean="0">
                <a:sym typeface="Wingdings" panose="05000000000000000000" pitchFamily="2" charset="2"/>
              </a:rPr>
              <a:t>2</a:t>
            </a:r>
            <a:r>
              <a:rPr lang="zh-CN" altLang="en-US" sz="2400" smtClean="0">
                <a:sym typeface="Wingdings" panose="05000000000000000000" pitchFamily="2" charset="2"/>
              </a:rPr>
              <a:t>＋ </a:t>
            </a:r>
            <a:r>
              <a:rPr lang="en-US" altLang="zh-CN" sz="2400" smtClean="0">
                <a:sym typeface="Wingdings" panose="05000000000000000000" pitchFamily="2" charset="2"/>
              </a:rPr>
              <a:t>2×8</a:t>
            </a:r>
            <a:r>
              <a:rPr lang="en-US" altLang="zh-CN" sz="2400" baseline="30000" smtClean="0">
                <a:sym typeface="Wingdings" panose="05000000000000000000" pitchFamily="2" charset="2"/>
              </a:rPr>
              <a:t>1</a:t>
            </a:r>
            <a:r>
              <a:rPr lang="zh-CN" altLang="en-US" sz="2400" smtClean="0">
                <a:sym typeface="Wingdings" panose="05000000000000000000" pitchFamily="2" charset="2"/>
              </a:rPr>
              <a:t>＋ </a:t>
            </a:r>
            <a:r>
              <a:rPr lang="en-US" altLang="zh-CN" sz="2400" smtClean="0">
                <a:sym typeface="Wingdings" panose="05000000000000000000" pitchFamily="2" charset="2"/>
              </a:rPr>
              <a:t>3×8</a:t>
            </a:r>
            <a:r>
              <a:rPr lang="en-US" altLang="zh-CN" sz="2400" baseline="30000" smtClean="0">
                <a:sym typeface="Wingdings" panose="05000000000000000000" pitchFamily="2" charset="2"/>
              </a:rPr>
              <a:t>0</a:t>
            </a:r>
            <a:r>
              <a:rPr lang="zh-CN" altLang="en-US" sz="2400" smtClean="0">
                <a:sym typeface="Wingdings" panose="05000000000000000000" pitchFamily="2" charset="2"/>
              </a:rPr>
              <a:t>＋</a:t>
            </a:r>
            <a:r>
              <a:rPr lang="en-US" altLang="zh-CN" sz="2400" smtClean="0">
                <a:sym typeface="Wingdings" panose="05000000000000000000" pitchFamily="2" charset="2"/>
              </a:rPr>
              <a:t>6×8</a:t>
            </a:r>
            <a:r>
              <a:rPr lang="en-US" altLang="zh-CN" sz="2400" baseline="30000" smtClean="0">
                <a:sym typeface="Wingdings" panose="05000000000000000000" pitchFamily="2" charset="2"/>
              </a:rPr>
              <a:t>-1</a:t>
            </a:r>
            <a:r>
              <a:rPr lang="zh-CN" altLang="en-US" sz="2400" smtClean="0">
                <a:sym typeface="Wingdings" panose="05000000000000000000" pitchFamily="2" charset="2"/>
              </a:rPr>
              <a:t>＋ </a:t>
            </a:r>
            <a:r>
              <a:rPr lang="en-US" altLang="zh-CN" sz="2400" smtClean="0">
                <a:sym typeface="Wingdings" panose="05000000000000000000" pitchFamily="2" charset="2"/>
              </a:rPr>
              <a:t>7×8</a:t>
            </a:r>
            <a:r>
              <a:rPr lang="en-US" altLang="zh-CN" sz="2400" baseline="30000" smtClean="0">
                <a:sym typeface="Wingdings" panose="05000000000000000000" pitchFamily="2" charset="2"/>
              </a:rPr>
              <a:t>-2</a:t>
            </a:r>
            <a:r>
              <a:rPr lang="en-US" altLang="zh-CN" sz="2400" smtClean="0">
                <a:sym typeface="Wingdings" panose="05000000000000000000" pitchFamily="2" charset="2"/>
              </a:rPr>
              <a:t>=</a:t>
            </a:r>
            <a:r>
              <a:rPr lang="zh-CN" altLang="en-US" sz="2400" smtClean="0">
                <a:sym typeface="Wingdings" panose="05000000000000000000" pitchFamily="2" charset="2"/>
              </a:rPr>
              <a:t>（</a:t>
            </a:r>
            <a:r>
              <a:rPr lang="en-US" altLang="zh-CN" sz="2400" smtClean="0">
                <a:sym typeface="Wingdings" panose="05000000000000000000" pitchFamily="2" charset="2"/>
              </a:rPr>
              <a:t>83.859375</a:t>
            </a:r>
            <a:r>
              <a:rPr lang="zh-CN" altLang="en-US" sz="2400" smtClean="0">
                <a:sym typeface="Wingdings" panose="05000000000000000000" pitchFamily="2" charset="2"/>
              </a:rPr>
              <a:t>）</a:t>
            </a:r>
            <a:r>
              <a:rPr lang="en-US" altLang="zh-CN" sz="2400" baseline="-25000" smtClean="0">
                <a:sym typeface="Wingdings" panose="05000000000000000000" pitchFamily="2" charset="2"/>
              </a:rPr>
              <a:t>10</a:t>
            </a:r>
          </a:p>
        </p:txBody>
      </p:sp>
      <p:sp>
        <p:nvSpPr>
          <p:cNvPr id="819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pic>
        <p:nvPicPr>
          <p:cNvPr id="88069" name="Picture 5" descr="back11">
            <a:hlinkClick r:id="rId3" action="ppaction://hlinksldjump"/>
          </p:cNvPr>
          <p:cNvPicPr>
            <a:picLocks noChangeAspect="1" noChangeArrowheads="1"/>
          </p:cNvPicPr>
          <p:nvPr/>
        </p:nvPicPr>
        <p:blipFill>
          <a:blip r:embed="rId4">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729163" y="6092825"/>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88069"/>
                                        </p:tgtEl>
                                        <p:attrNameLst>
                                          <p:attrName>style.visibility</p:attrName>
                                        </p:attrNameLst>
                                      </p:cBhvr>
                                      <p:to>
                                        <p:strVal val="visible"/>
                                      </p:to>
                                    </p:set>
                                    <p:anim calcmode="lin" valueType="num">
                                      <p:cBhvr additive="base">
                                        <p:cTn id="7" dur="500" fill="hold"/>
                                        <p:tgtEl>
                                          <p:spTgt spid="88069"/>
                                        </p:tgtEl>
                                        <p:attrNameLst>
                                          <p:attrName>ppt_x</p:attrName>
                                        </p:attrNameLst>
                                      </p:cBhvr>
                                      <p:tavLst>
                                        <p:tav tm="0">
                                          <p:val>
                                            <p:strVal val="#ppt_x"/>
                                          </p:val>
                                        </p:tav>
                                        <p:tav tm="100000">
                                          <p:val>
                                            <p:strVal val="#ppt_x"/>
                                          </p:val>
                                        </p:tav>
                                      </p:tavLst>
                                    </p:anim>
                                    <p:anim calcmode="lin" valueType="num">
                                      <p:cBhvr additive="base">
                                        <p:cTn id="8" dur="500" fill="hold"/>
                                        <p:tgtEl>
                                          <p:spTgt spid="880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D6208DD7-F2FD-406A-B86F-6CD25B79AF4E}"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90</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89091" name="Rectangle 2"/>
          <p:cNvSpPr>
            <a:spLocks noGrp="1" noChangeArrowheads="1"/>
          </p:cNvSpPr>
          <p:nvPr>
            <p:ph type="title"/>
          </p:nvPr>
        </p:nvSpPr>
        <p:spPr/>
        <p:txBody>
          <a:bodyPr/>
          <a:lstStyle/>
          <a:p>
            <a:pPr eaLnBrk="1" hangingPunct="1"/>
            <a:r>
              <a:rPr lang="en-US" altLang="zh-CN" smtClean="0"/>
              <a:t>3.5 </a:t>
            </a:r>
            <a:r>
              <a:rPr lang="zh-CN" altLang="en-US" smtClean="0"/>
              <a:t>非数值数据的表示</a:t>
            </a:r>
          </a:p>
        </p:txBody>
      </p:sp>
      <p:sp>
        <p:nvSpPr>
          <p:cNvPr id="89092" name="Rectangle 3"/>
          <p:cNvSpPr>
            <a:spLocks noGrp="1" noChangeArrowheads="1"/>
          </p:cNvSpPr>
          <p:nvPr>
            <p:ph type="body" idx="1"/>
          </p:nvPr>
        </p:nvSpPr>
        <p:spPr>
          <a:xfrm>
            <a:off x="457200" y="1076325"/>
            <a:ext cx="7643813" cy="1776413"/>
          </a:xfrm>
        </p:spPr>
        <p:txBody>
          <a:bodyPr/>
          <a:lstStyle/>
          <a:p>
            <a:pPr eaLnBrk="1" hangingPunct="1"/>
            <a:r>
              <a:rPr lang="zh-CN" altLang="en-US" smtClean="0"/>
              <a:t>非数值数据：文字和符号（</a:t>
            </a:r>
            <a:r>
              <a:rPr lang="zh-CN" altLang="en-US" smtClean="0">
                <a:solidFill>
                  <a:srgbClr val="FF0000"/>
                </a:solidFill>
              </a:rPr>
              <a:t>字符</a:t>
            </a:r>
            <a:r>
              <a:rPr lang="zh-CN" altLang="en-US" smtClean="0"/>
              <a:t>）、图像、声音等</a:t>
            </a:r>
          </a:p>
          <a:p>
            <a:pPr eaLnBrk="1" hangingPunct="1"/>
            <a:r>
              <a:rPr lang="zh-CN" altLang="en-US" smtClean="0"/>
              <a:t>非数值数据的表示：对其进行二进制编码</a:t>
            </a:r>
          </a:p>
        </p:txBody>
      </p:sp>
      <p:pic>
        <p:nvPicPr>
          <p:cNvPr id="256004" name="Picture 4"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4729163" y="6092825"/>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005" name="Group 5"/>
          <p:cNvGrpSpPr>
            <a:grpSpLocks/>
          </p:cNvGrpSpPr>
          <p:nvPr/>
        </p:nvGrpSpPr>
        <p:grpSpPr bwMode="auto">
          <a:xfrm>
            <a:off x="1619250" y="3344863"/>
            <a:ext cx="4724400" cy="685800"/>
            <a:chOff x="1296" y="1824"/>
            <a:chExt cx="2976" cy="432"/>
          </a:xfrm>
        </p:grpSpPr>
        <p:sp>
          <p:nvSpPr>
            <p:cNvPr id="256006" name="AutoShape 6"/>
            <p:cNvSpPr>
              <a:spLocks noChangeArrowheads="1"/>
            </p:cNvSpPr>
            <p:nvPr/>
          </p:nvSpPr>
          <p:spPr bwMode="gray">
            <a:xfrm>
              <a:off x="1536" y="189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latin typeface="Arial" charset="0"/>
                <a:ea typeface="黑体" pitchFamily="2" charset="-122"/>
              </a:endParaRPr>
            </a:p>
          </p:txBody>
        </p:sp>
        <p:sp>
          <p:nvSpPr>
            <p:cNvPr id="89101" name="AutoShape 7"/>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89102" name="Text Box 8"/>
            <p:cNvSpPr txBox="1">
              <a:spLocks noChangeArrowheads="1"/>
            </p:cNvSpPr>
            <p:nvPr/>
          </p:nvSpPr>
          <p:spPr bwMode="gray">
            <a:xfrm>
              <a:off x="1680" y="1934"/>
              <a:ext cx="21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400">
                  <a:latin typeface="Arial" panose="020B0604020202020204" pitchFamily="34" charset="0"/>
                </a:rPr>
                <a:t>   </a:t>
              </a:r>
              <a:r>
                <a:rPr lang="zh-CN" altLang="en-US" sz="2400">
                  <a:latin typeface="Arial" panose="020B0604020202020204" pitchFamily="34" charset="0"/>
                  <a:hlinkClick r:id="rId4" action="ppaction://hlinksldjump"/>
                </a:rPr>
                <a:t>字符编码</a:t>
              </a:r>
              <a:endParaRPr lang="zh-CN" altLang="en-US" sz="2400">
                <a:latin typeface="Arial" panose="020B0604020202020204" pitchFamily="34" charset="0"/>
              </a:endParaRPr>
            </a:p>
          </p:txBody>
        </p:sp>
        <p:sp>
          <p:nvSpPr>
            <p:cNvPr id="89103" name="Text Box 9"/>
            <p:cNvSpPr txBox="1">
              <a:spLocks noChangeArrowheads="1"/>
            </p:cNvSpPr>
            <p:nvPr/>
          </p:nvSpPr>
          <p:spPr bwMode="gray">
            <a:xfrm>
              <a:off x="1367" y="1907"/>
              <a:ext cx="2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000">
                  <a:solidFill>
                    <a:schemeClr val="bg1"/>
                  </a:solidFill>
                </a:rPr>
                <a:t>一</a:t>
              </a:r>
            </a:p>
          </p:txBody>
        </p:sp>
      </p:grpSp>
      <p:grpSp>
        <p:nvGrpSpPr>
          <p:cNvPr id="256010" name="Group 10"/>
          <p:cNvGrpSpPr>
            <a:grpSpLocks/>
          </p:cNvGrpSpPr>
          <p:nvPr/>
        </p:nvGrpSpPr>
        <p:grpSpPr bwMode="auto">
          <a:xfrm>
            <a:off x="1619250" y="4183063"/>
            <a:ext cx="4724400" cy="685800"/>
            <a:chOff x="1296" y="1824"/>
            <a:chExt cx="2976" cy="432"/>
          </a:xfrm>
        </p:grpSpPr>
        <p:sp>
          <p:nvSpPr>
            <p:cNvPr id="256011" name="AutoShape 11"/>
            <p:cNvSpPr>
              <a:spLocks noChangeArrowheads="1"/>
            </p:cNvSpPr>
            <p:nvPr/>
          </p:nvSpPr>
          <p:spPr bwMode="gray">
            <a:xfrm>
              <a:off x="1536" y="1899"/>
              <a:ext cx="2736"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zh-CN" altLang="en-US">
                <a:latin typeface="Arial" charset="0"/>
                <a:ea typeface="黑体" pitchFamily="2" charset="-122"/>
              </a:endParaRPr>
            </a:p>
          </p:txBody>
        </p:sp>
        <p:sp>
          <p:nvSpPr>
            <p:cNvPr id="89097" name="AutoShape 12"/>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endParaRPr lang="zh-CN" altLang="en-US" sz="2400">
                <a:latin typeface="Arial" panose="020B0604020202020204" pitchFamily="34" charset="0"/>
              </a:endParaRPr>
            </a:p>
          </p:txBody>
        </p:sp>
        <p:sp>
          <p:nvSpPr>
            <p:cNvPr id="89098" name="Text Box 13"/>
            <p:cNvSpPr txBox="1">
              <a:spLocks noChangeArrowheads="1"/>
            </p:cNvSpPr>
            <p:nvPr/>
          </p:nvSpPr>
          <p:spPr bwMode="gray">
            <a:xfrm>
              <a:off x="1680" y="1934"/>
              <a:ext cx="21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r>
                <a:rPr lang="en-US" altLang="zh-CN" sz="2400">
                  <a:latin typeface="Arial" panose="020B0604020202020204" pitchFamily="34" charset="0"/>
                </a:rPr>
                <a:t>   </a:t>
              </a:r>
              <a:r>
                <a:rPr lang="zh-CN" altLang="en-US" sz="2400">
                  <a:latin typeface="Arial" panose="020B0604020202020204" pitchFamily="34" charset="0"/>
                  <a:hlinkClick r:id="rId5" action="ppaction://hlinksldjump"/>
                </a:rPr>
                <a:t>汉字编码</a:t>
              </a:r>
              <a:endParaRPr lang="zh-CN" altLang="en-US" sz="2400">
                <a:latin typeface="Arial" panose="020B0604020202020204" pitchFamily="34" charset="0"/>
              </a:endParaRPr>
            </a:p>
          </p:txBody>
        </p:sp>
        <p:sp>
          <p:nvSpPr>
            <p:cNvPr id="89099" name="Text Box 14"/>
            <p:cNvSpPr txBox="1">
              <a:spLocks noChangeArrowheads="1"/>
            </p:cNvSpPr>
            <p:nvPr/>
          </p:nvSpPr>
          <p:spPr bwMode="gray">
            <a:xfrm>
              <a:off x="1367" y="1907"/>
              <a:ext cx="2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lgn="ctr">
                <a:spcBef>
                  <a:spcPct val="0"/>
                </a:spcBef>
                <a:buClrTx/>
                <a:buFontTx/>
                <a:buNone/>
              </a:pPr>
              <a:r>
                <a:rPr lang="zh-CN" altLang="en-US" sz="2000">
                  <a:solidFill>
                    <a:schemeClr val="bg1"/>
                  </a:solidFill>
                </a:rPr>
                <a:t>二</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256005"/>
                                        </p:tgtEl>
                                        <p:attrNameLst>
                                          <p:attrName>style.visibility</p:attrName>
                                        </p:attrNameLst>
                                      </p:cBhvr>
                                      <p:to>
                                        <p:strVal val="visible"/>
                                      </p:to>
                                    </p:set>
                                    <p:anim to="" calcmode="lin" valueType="num">
                                      <p:cBhvr>
                                        <p:cTn id="7" dur="1" fill="hold"/>
                                        <p:tgtEl>
                                          <p:spTgt spid="256005"/>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256010"/>
                                        </p:tgtEl>
                                        <p:attrNameLst>
                                          <p:attrName>style.visibility</p:attrName>
                                        </p:attrNameLst>
                                      </p:cBhvr>
                                      <p:to>
                                        <p:strVal val="visible"/>
                                      </p:to>
                                    </p:set>
                                    <p:anim to="" calcmode="lin" valueType="num">
                                      <p:cBhvr>
                                        <p:cTn id="12" dur="1" fill="hold"/>
                                        <p:tgtEl>
                                          <p:spTgt spid="256010"/>
                                        </p:tgtEl>
                                        <p:attrNameLst>
                                          <p:attrName/>
                                        </p:attrNameLst>
                                      </p:cBhvr>
                                    </p:anim>
                                  </p:childTnLst>
                                </p:cTn>
                              </p:par>
                            </p:childTnLst>
                          </p:cTn>
                        </p:par>
                        <p:par>
                          <p:cTn id="13" fill="hold" nodeType="afterGroup">
                            <p:stCondLst>
                              <p:cond delay="0"/>
                            </p:stCondLst>
                            <p:childTnLst>
                              <p:par>
                                <p:cTn id="14" presetID="2" presetClass="entr" presetSubtype="4" fill="hold" nodeType="afterEffect">
                                  <p:stCondLst>
                                    <p:cond delay="0"/>
                                  </p:stCondLst>
                                  <p:childTnLst>
                                    <p:set>
                                      <p:cBhvr>
                                        <p:cTn id="15" dur="1" fill="hold">
                                          <p:stCondLst>
                                            <p:cond delay="0"/>
                                          </p:stCondLst>
                                        </p:cTn>
                                        <p:tgtEl>
                                          <p:spTgt spid="256004"/>
                                        </p:tgtEl>
                                        <p:attrNameLst>
                                          <p:attrName>style.visibility</p:attrName>
                                        </p:attrNameLst>
                                      </p:cBhvr>
                                      <p:to>
                                        <p:strVal val="visible"/>
                                      </p:to>
                                    </p:set>
                                    <p:anim calcmode="lin" valueType="num">
                                      <p:cBhvr additive="base">
                                        <p:cTn id="16" dur="500" fill="hold"/>
                                        <p:tgtEl>
                                          <p:spTgt spid="256004"/>
                                        </p:tgtEl>
                                        <p:attrNameLst>
                                          <p:attrName>ppt_x</p:attrName>
                                        </p:attrNameLst>
                                      </p:cBhvr>
                                      <p:tavLst>
                                        <p:tav tm="0">
                                          <p:val>
                                            <p:strVal val="#ppt_x"/>
                                          </p:val>
                                        </p:tav>
                                        <p:tav tm="100000">
                                          <p:val>
                                            <p:strVal val="#ppt_x"/>
                                          </p:val>
                                        </p:tav>
                                      </p:tavLst>
                                    </p:anim>
                                    <p:anim calcmode="lin" valueType="num">
                                      <p:cBhvr additive="base">
                                        <p:cTn id="17" dur="500" fill="hold"/>
                                        <p:tgtEl>
                                          <p:spTgt spid="2560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B0BDB908-DC38-4C87-9C59-57D48A99E699}"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91</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90115" name="Rectangle 2"/>
          <p:cNvSpPr>
            <a:spLocks noGrp="1" noChangeArrowheads="1"/>
          </p:cNvSpPr>
          <p:nvPr>
            <p:ph type="title"/>
          </p:nvPr>
        </p:nvSpPr>
        <p:spPr/>
        <p:txBody>
          <a:bodyPr/>
          <a:lstStyle/>
          <a:p>
            <a:pPr eaLnBrk="1" hangingPunct="1"/>
            <a:r>
              <a:rPr lang="zh-CN" altLang="en-US" smtClean="0"/>
              <a:t>一、字符编码</a:t>
            </a:r>
          </a:p>
        </p:txBody>
      </p:sp>
      <p:sp>
        <p:nvSpPr>
          <p:cNvPr id="90116" name="Rectangle 3"/>
          <p:cNvSpPr>
            <a:spLocks noGrp="1" noChangeArrowheads="1"/>
          </p:cNvSpPr>
          <p:nvPr>
            <p:ph type="body" idx="1"/>
          </p:nvPr>
        </p:nvSpPr>
        <p:spPr>
          <a:xfrm>
            <a:off x="596900" y="1125538"/>
            <a:ext cx="7646988" cy="4679950"/>
          </a:xfrm>
        </p:spPr>
        <p:txBody>
          <a:bodyPr/>
          <a:lstStyle/>
          <a:p>
            <a:pPr marL="533400" indent="-533400" eaLnBrk="1" hangingPunct="1">
              <a:buFont typeface="Wingdings" panose="05000000000000000000" pitchFamily="2" charset="2"/>
              <a:buAutoNum type="arabicPeriod"/>
            </a:pPr>
            <a:r>
              <a:rPr lang="zh-CN" altLang="en-GB" sz="2400" smtClean="0">
                <a:solidFill>
                  <a:srgbClr val="0000FF"/>
                </a:solidFill>
              </a:rPr>
              <a:t>字符的表示：</a:t>
            </a:r>
            <a:r>
              <a:rPr lang="zh-CN" altLang="en-GB" sz="2400" smtClean="0"/>
              <a:t>采用字符编码，即用规定的二进制数表示文字和符号的方法。 </a:t>
            </a:r>
          </a:p>
          <a:p>
            <a:pPr marL="533400" indent="-533400" eaLnBrk="1" hangingPunct="1">
              <a:buFont typeface="Wingdings" panose="05000000000000000000" pitchFamily="2" charset="2"/>
              <a:buAutoNum type="arabicPeriod"/>
            </a:pPr>
            <a:r>
              <a:rPr lang="en-US" altLang="zh-CN" sz="2400" smtClean="0">
                <a:solidFill>
                  <a:srgbClr val="0000FF"/>
                </a:solidFill>
              </a:rPr>
              <a:t>ASCII</a:t>
            </a:r>
            <a:r>
              <a:rPr lang="zh-CN" altLang="en-US" sz="2400" smtClean="0">
                <a:solidFill>
                  <a:srgbClr val="0000FF"/>
                </a:solidFill>
              </a:rPr>
              <a:t>码：</a:t>
            </a:r>
            <a:r>
              <a:rPr lang="zh-CN" altLang="en-GB" sz="2400" smtClean="0"/>
              <a:t>美国标准信息交换码，为国际标准，在全世界通用 。</a:t>
            </a:r>
          </a:p>
          <a:p>
            <a:pPr marL="533400" indent="-533400" eaLnBrk="1" hangingPunct="1"/>
            <a:r>
              <a:rPr lang="zh-CN" altLang="en-GB" sz="2400" smtClean="0"/>
              <a:t>常用的</a:t>
            </a:r>
            <a:r>
              <a:rPr lang="en-GB" altLang="zh-CN" sz="2400" smtClean="0">
                <a:solidFill>
                  <a:srgbClr val="FF0000"/>
                </a:solidFill>
              </a:rPr>
              <a:t>7</a:t>
            </a:r>
            <a:r>
              <a:rPr lang="zh-CN" altLang="en-GB" sz="2400" smtClean="0">
                <a:solidFill>
                  <a:srgbClr val="FF0000"/>
                </a:solidFill>
              </a:rPr>
              <a:t>位</a:t>
            </a:r>
            <a:r>
              <a:rPr lang="en-GB" altLang="zh-CN" sz="2400" smtClean="0">
                <a:solidFill>
                  <a:srgbClr val="FF0000"/>
                </a:solidFill>
              </a:rPr>
              <a:t>ASCII</a:t>
            </a:r>
            <a:r>
              <a:rPr lang="zh-CN" altLang="en-GB" sz="2400" smtClean="0">
                <a:solidFill>
                  <a:srgbClr val="FF0000"/>
                </a:solidFill>
              </a:rPr>
              <a:t>码</a:t>
            </a:r>
            <a:r>
              <a:rPr lang="zh-CN" altLang="en-GB" sz="2400" smtClean="0"/>
              <a:t>的每个字符都由</a:t>
            </a:r>
            <a:r>
              <a:rPr lang="en-GB" altLang="zh-CN" sz="2400" smtClean="0"/>
              <a:t>7</a:t>
            </a:r>
            <a:r>
              <a:rPr lang="zh-CN" altLang="en-GB" sz="2400" smtClean="0"/>
              <a:t>个二进制位</a:t>
            </a:r>
            <a:r>
              <a:rPr lang="en-GB" altLang="zh-CN" sz="2400" smtClean="0"/>
              <a:t>b6</a:t>
            </a:r>
            <a:r>
              <a:rPr lang="zh-CN" altLang="en-GB" sz="2400" smtClean="0"/>
              <a:t>～</a:t>
            </a:r>
            <a:r>
              <a:rPr lang="en-GB" altLang="zh-CN" sz="2400" smtClean="0"/>
              <a:t>b0 </a:t>
            </a:r>
            <a:r>
              <a:rPr lang="zh-CN" altLang="en-GB" sz="2400" smtClean="0"/>
              <a:t>表示，有</a:t>
            </a:r>
            <a:r>
              <a:rPr lang="en-GB" altLang="zh-CN" sz="2400" smtClean="0"/>
              <a:t>128</a:t>
            </a:r>
            <a:r>
              <a:rPr lang="zh-CN" altLang="en-GB" sz="2400" smtClean="0"/>
              <a:t>个编码，最多可表示</a:t>
            </a:r>
            <a:r>
              <a:rPr lang="en-GB" altLang="zh-CN" sz="2400" smtClean="0"/>
              <a:t>128</a:t>
            </a:r>
            <a:r>
              <a:rPr lang="zh-CN" altLang="en-GB" sz="2400" smtClean="0"/>
              <a:t>种字符；其中包括：</a:t>
            </a:r>
          </a:p>
          <a:p>
            <a:pPr marL="914400" lvl="1" indent="-457200" eaLnBrk="1" hangingPunct="1"/>
            <a:r>
              <a:rPr lang="en-GB" altLang="zh-CN" smtClean="0"/>
              <a:t>10</a:t>
            </a:r>
            <a:r>
              <a:rPr lang="zh-CN" altLang="en-GB" smtClean="0"/>
              <a:t>个数字</a:t>
            </a:r>
            <a:r>
              <a:rPr lang="zh-CN" altLang="en-GB" smtClean="0">
                <a:latin typeface="Arial" panose="020B0604020202020204" pitchFamily="34" charset="0"/>
              </a:rPr>
              <a:t>‘</a:t>
            </a:r>
            <a:r>
              <a:rPr lang="en-GB" altLang="zh-CN" smtClean="0"/>
              <a:t>0</a:t>
            </a:r>
            <a:r>
              <a:rPr lang="en-GB" altLang="zh-CN" smtClean="0">
                <a:latin typeface="Arial" panose="020B0604020202020204" pitchFamily="34" charset="0"/>
              </a:rPr>
              <a:t>’</a:t>
            </a:r>
            <a:r>
              <a:rPr lang="zh-CN" altLang="en-GB" smtClean="0"/>
              <a:t>～</a:t>
            </a:r>
            <a:r>
              <a:rPr lang="zh-CN" altLang="en-GB" smtClean="0">
                <a:latin typeface="Arial" panose="020B0604020202020204" pitchFamily="34" charset="0"/>
              </a:rPr>
              <a:t>‘</a:t>
            </a:r>
            <a:r>
              <a:rPr lang="en-GB" altLang="zh-CN" smtClean="0"/>
              <a:t>9</a:t>
            </a:r>
            <a:r>
              <a:rPr lang="en-GB" altLang="zh-CN" smtClean="0">
                <a:latin typeface="Arial" panose="020B0604020202020204" pitchFamily="34" charset="0"/>
              </a:rPr>
              <a:t>’</a:t>
            </a:r>
            <a:r>
              <a:rPr lang="zh-CN" altLang="en-GB" smtClean="0"/>
              <a:t>：</a:t>
            </a:r>
            <a:r>
              <a:rPr lang="en-GB" altLang="zh-CN" smtClean="0"/>
              <a:t>30H</a:t>
            </a:r>
            <a:r>
              <a:rPr lang="zh-CN" altLang="en-GB" smtClean="0"/>
              <a:t>～</a:t>
            </a:r>
            <a:r>
              <a:rPr lang="en-GB" altLang="zh-CN" smtClean="0"/>
              <a:t>39H</a:t>
            </a:r>
            <a:r>
              <a:rPr lang="zh-CN" altLang="en-GB" smtClean="0"/>
              <a:t>，顺序排列</a:t>
            </a:r>
            <a:r>
              <a:rPr lang="en-GB" altLang="zh-CN" smtClean="0">
                <a:solidFill>
                  <a:srgbClr val="99CCFF"/>
                </a:solidFill>
              </a:rPr>
              <a:t>■</a:t>
            </a:r>
            <a:endParaRPr lang="zh-CN" altLang="en-GB" smtClean="0">
              <a:solidFill>
                <a:srgbClr val="99CCFF"/>
              </a:solidFill>
            </a:endParaRPr>
          </a:p>
          <a:p>
            <a:pPr marL="914400" lvl="1" indent="-457200" eaLnBrk="1" hangingPunct="1"/>
            <a:r>
              <a:rPr lang="en-GB" altLang="zh-CN" smtClean="0"/>
              <a:t>26</a:t>
            </a:r>
            <a:r>
              <a:rPr lang="zh-CN" altLang="en-GB" smtClean="0"/>
              <a:t>个小写字母</a:t>
            </a:r>
            <a:r>
              <a:rPr lang="zh-CN" altLang="en-GB" smtClean="0">
                <a:latin typeface="Arial" panose="020B0604020202020204" pitchFamily="34" charset="0"/>
              </a:rPr>
              <a:t>‘</a:t>
            </a:r>
            <a:r>
              <a:rPr lang="en-GB" altLang="zh-CN" smtClean="0"/>
              <a:t>a</a:t>
            </a:r>
            <a:r>
              <a:rPr lang="en-GB" altLang="zh-CN" smtClean="0">
                <a:latin typeface="Arial" panose="020B0604020202020204" pitchFamily="34" charset="0"/>
              </a:rPr>
              <a:t>’</a:t>
            </a:r>
            <a:r>
              <a:rPr lang="zh-CN" altLang="en-GB" smtClean="0"/>
              <a:t>～</a:t>
            </a:r>
            <a:r>
              <a:rPr lang="zh-CN" altLang="en-GB" smtClean="0">
                <a:latin typeface="Arial" panose="020B0604020202020204" pitchFamily="34" charset="0"/>
              </a:rPr>
              <a:t>‘</a:t>
            </a:r>
            <a:r>
              <a:rPr lang="en-GB" altLang="zh-CN" smtClean="0"/>
              <a:t>z</a:t>
            </a:r>
            <a:r>
              <a:rPr lang="en-GB" altLang="zh-CN" smtClean="0">
                <a:latin typeface="Arial" panose="020B0604020202020204" pitchFamily="34" charset="0"/>
              </a:rPr>
              <a:t>’</a:t>
            </a:r>
            <a:r>
              <a:rPr lang="zh-CN" altLang="en-GB" smtClean="0"/>
              <a:t>：</a:t>
            </a:r>
            <a:r>
              <a:rPr lang="en-GB" altLang="zh-CN" smtClean="0"/>
              <a:t>61H</a:t>
            </a:r>
            <a:r>
              <a:rPr lang="zh-CN" altLang="en-GB" smtClean="0"/>
              <a:t>～</a:t>
            </a:r>
            <a:r>
              <a:rPr lang="en-GB" altLang="zh-CN" smtClean="0"/>
              <a:t>7AH </a:t>
            </a:r>
            <a:r>
              <a:rPr lang="zh-CN" altLang="en-GB" smtClean="0"/>
              <a:t>，顺序排列</a:t>
            </a:r>
            <a:r>
              <a:rPr lang="en-GB" altLang="zh-CN" smtClean="0">
                <a:solidFill>
                  <a:srgbClr val="6600CC"/>
                </a:solidFill>
              </a:rPr>
              <a:t>■</a:t>
            </a:r>
          </a:p>
          <a:p>
            <a:pPr marL="914400" lvl="1" indent="-457200" eaLnBrk="1" hangingPunct="1"/>
            <a:r>
              <a:rPr lang="en-GB" altLang="zh-CN" smtClean="0"/>
              <a:t>26</a:t>
            </a:r>
            <a:r>
              <a:rPr lang="zh-CN" altLang="en-GB" smtClean="0"/>
              <a:t>个大写字母</a:t>
            </a:r>
            <a:r>
              <a:rPr lang="zh-CN" altLang="en-GB" smtClean="0">
                <a:latin typeface="Arial" panose="020B0604020202020204" pitchFamily="34" charset="0"/>
              </a:rPr>
              <a:t>‘</a:t>
            </a:r>
            <a:r>
              <a:rPr lang="en-GB" altLang="zh-CN" smtClean="0"/>
              <a:t>A</a:t>
            </a:r>
            <a:r>
              <a:rPr lang="en-GB" altLang="zh-CN" smtClean="0">
                <a:latin typeface="Arial" panose="020B0604020202020204" pitchFamily="34" charset="0"/>
              </a:rPr>
              <a:t>’</a:t>
            </a:r>
            <a:r>
              <a:rPr lang="zh-CN" altLang="en-GB" smtClean="0"/>
              <a:t>～</a:t>
            </a:r>
            <a:r>
              <a:rPr lang="zh-CN" altLang="en-GB" smtClean="0">
                <a:latin typeface="Arial" panose="020B0604020202020204" pitchFamily="34" charset="0"/>
              </a:rPr>
              <a:t>‘</a:t>
            </a:r>
            <a:r>
              <a:rPr lang="en-GB" altLang="zh-CN" smtClean="0"/>
              <a:t>Z</a:t>
            </a:r>
            <a:r>
              <a:rPr lang="en-GB" altLang="zh-CN" smtClean="0">
                <a:latin typeface="Arial" panose="020B0604020202020204" pitchFamily="34" charset="0"/>
              </a:rPr>
              <a:t>’</a:t>
            </a:r>
            <a:r>
              <a:rPr lang="zh-CN" altLang="en-GB" smtClean="0"/>
              <a:t>：</a:t>
            </a:r>
            <a:r>
              <a:rPr lang="en-GB" altLang="zh-CN" smtClean="0"/>
              <a:t>41H</a:t>
            </a:r>
            <a:r>
              <a:rPr lang="zh-CN" altLang="en-GB" smtClean="0"/>
              <a:t>～</a:t>
            </a:r>
            <a:r>
              <a:rPr lang="en-GB" altLang="zh-CN" smtClean="0"/>
              <a:t>5AH </a:t>
            </a:r>
            <a:r>
              <a:rPr lang="zh-CN" altLang="en-GB" smtClean="0"/>
              <a:t>，顺序排列</a:t>
            </a:r>
            <a:r>
              <a:rPr lang="en-GB" altLang="zh-CN" smtClean="0">
                <a:solidFill>
                  <a:srgbClr val="008000"/>
                </a:solidFill>
              </a:rPr>
              <a:t>■</a:t>
            </a:r>
          </a:p>
          <a:p>
            <a:pPr marL="914400" lvl="1" indent="-457200" eaLnBrk="1" hangingPunct="1"/>
            <a:r>
              <a:rPr lang="zh-CN" altLang="en-GB" smtClean="0"/>
              <a:t>各种运算符号和标点符号等。 </a:t>
            </a:r>
            <a:endParaRPr lang="zh-CN" altLang="en-US"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A3B245BE-1594-4A66-9EE0-F93AB4E2FAA2}"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92</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91139" name="Rectangle 2"/>
          <p:cNvSpPr>
            <a:spLocks noGrp="1" noChangeArrowheads="1"/>
          </p:cNvSpPr>
          <p:nvPr>
            <p:ph type="title"/>
          </p:nvPr>
        </p:nvSpPr>
        <p:spPr>
          <a:xfrm>
            <a:off x="1042988" y="333375"/>
            <a:ext cx="7485062" cy="700088"/>
          </a:xfrm>
        </p:spPr>
        <p:txBody>
          <a:bodyPr/>
          <a:lstStyle/>
          <a:p>
            <a:pPr eaLnBrk="1" hangingPunct="1"/>
            <a:r>
              <a:rPr lang="en-US" altLang="zh-CN" smtClean="0"/>
              <a:t>ASCII</a:t>
            </a:r>
            <a:r>
              <a:rPr lang="zh-CN" altLang="en-US" smtClean="0"/>
              <a:t>码分类</a:t>
            </a:r>
          </a:p>
        </p:txBody>
      </p:sp>
      <p:sp>
        <p:nvSpPr>
          <p:cNvPr id="91140" name="Rectangle 3"/>
          <p:cNvSpPr>
            <a:spLocks noGrp="1" noChangeArrowheads="1"/>
          </p:cNvSpPr>
          <p:nvPr>
            <p:ph type="body" idx="1"/>
          </p:nvPr>
        </p:nvSpPr>
        <p:spPr>
          <a:xfrm>
            <a:off x="501650" y="1079500"/>
            <a:ext cx="7886700" cy="4654550"/>
          </a:xfrm>
          <a:noFill/>
        </p:spPr>
        <p:txBody>
          <a:bodyPr/>
          <a:lstStyle/>
          <a:p>
            <a:pPr marL="269875" indent="-269875" eaLnBrk="1" hangingPunct="1">
              <a:lnSpc>
                <a:spcPct val="120000"/>
              </a:lnSpc>
            </a:pPr>
            <a:r>
              <a:rPr lang="en-GB" altLang="zh-CN" sz="2400" smtClean="0">
                <a:solidFill>
                  <a:srgbClr val="008000"/>
                </a:solidFill>
              </a:rPr>
              <a:t>95</a:t>
            </a:r>
            <a:r>
              <a:rPr lang="zh-CN" altLang="en-GB" sz="2400" smtClean="0">
                <a:solidFill>
                  <a:srgbClr val="008000"/>
                </a:solidFill>
              </a:rPr>
              <a:t>个可打印或显示的字符：</a:t>
            </a:r>
            <a:r>
              <a:rPr lang="zh-CN" altLang="en-GB" sz="2400" smtClean="0"/>
              <a:t>称为图形字符，可在打印机和显示器等输出设备上输出；可在计算机键盘上找到相应的键。 </a:t>
            </a:r>
          </a:p>
          <a:p>
            <a:pPr marL="269875" indent="-269875" eaLnBrk="1" hangingPunct="1">
              <a:lnSpc>
                <a:spcPct val="120000"/>
              </a:lnSpc>
            </a:pPr>
            <a:r>
              <a:rPr lang="en-GB" altLang="zh-CN" sz="2400" smtClean="0">
                <a:solidFill>
                  <a:srgbClr val="008000"/>
                </a:solidFill>
              </a:rPr>
              <a:t>33</a:t>
            </a:r>
            <a:r>
              <a:rPr lang="zh-CN" altLang="en-GB" sz="2400" smtClean="0">
                <a:solidFill>
                  <a:srgbClr val="008000"/>
                </a:solidFill>
              </a:rPr>
              <a:t>个控制字符：</a:t>
            </a:r>
            <a:r>
              <a:rPr lang="zh-CN" altLang="en-GB" sz="2400" smtClean="0"/>
              <a:t>不可打印或显示，分成</a:t>
            </a:r>
            <a:r>
              <a:rPr lang="en-GB" altLang="zh-CN" sz="2400" smtClean="0"/>
              <a:t>5</a:t>
            </a:r>
            <a:r>
              <a:rPr lang="zh-CN" altLang="en-GB" sz="2400" smtClean="0"/>
              <a:t>类：</a:t>
            </a:r>
          </a:p>
          <a:p>
            <a:pPr marL="539750" lvl="1" indent="-90488" eaLnBrk="1" hangingPunct="1">
              <a:lnSpc>
                <a:spcPct val="120000"/>
              </a:lnSpc>
            </a:pPr>
            <a:r>
              <a:rPr lang="en-GB" altLang="zh-CN" smtClean="0"/>
              <a:t>① 10</a:t>
            </a:r>
            <a:r>
              <a:rPr lang="zh-CN" altLang="en-GB" smtClean="0"/>
              <a:t>个传输类控制字符：用于数据传输控制；</a:t>
            </a:r>
            <a:r>
              <a:rPr lang="en-GB" altLang="zh-CN" smtClean="0">
                <a:solidFill>
                  <a:srgbClr val="0066FF"/>
                </a:solidFill>
              </a:rPr>
              <a:t>■</a:t>
            </a:r>
            <a:r>
              <a:rPr lang="zh-CN" altLang="en-GB" smtClean="0"/>
              <a:t> </a:t>
            </a:r>
          </a:p>
          <a:p>
            <a:pPr marL="539750" lvl="1" indent="-90488" eaLnBrk="1" hangingPunct="1">
              <a:lnSpc>
                <a:spcPct val="120000"/>
              </a:lnSpc>
            </a:pPr>
            <a:r>
              <a:rPr lang="en-GB" altLang="zh-CN" smtClean="0"/>
              <a:t>② 6</a:t>
            </a:r>
            <a:r>
              <a:rPr lang="zh-CN" altLang="en-GB" smtClean="0"/>
              <a:t>个格式类控制字符，用于控制数据的位置 </a:t>
            </a:r>
            <a:r>
              <a:rPr lang="en-GB" altLang="zh-CN" smtClean="0">
                <a:solidFill>
                  <a:schemeClr val="accent2"/>
                </a:solidFill>
              </a:rPr>
              <a:t>■</a:t>
            </a:r>
            <a:r>
              <a:rPr lang="zh-CN" altLang="en-GB" smtClean="0"/>
              <a:t> </a:t>
            </a:r>
          </a:p>
          <a:p>
            <a:pPr marL="539750" lvl="1" indent="-90488" eaLnBrk="1" hangingPunct="1">
              <a:lnSpc>
                <a:spcPct val="120000"/>
              </a:lnSpc>
            </a:pPr>
            <a:r>
              <a:rPr lang="en-GB" altLang="zh-CN" smtClean="0"/>
              <a:t>③ 4</a:t>
            </a:r>
            <a:r>
              <a:rPr lang="zh-CN" altLang="en-GB" smtClean="0"/>
              <a:t>个设备类控制字符，用于控制辅助设备； </a:t>
            </a:r>
            <a:r>
              <a:rPr lang="en-GB" altLang="zh-CN" smtClean="0">
                <a:solidFill>
                  <a:srgbClr val="D60093"/>
                </a:solidFill>
              </a:rPr>
              <a:t>■</a:t>
            </a:r>
            <a:r>
              <a:rPr lang="zh-CN" altLang="en-GB" smtClean="0"/>
              <a:t> </a:t>
            </a:r>
          </a:p>
          <a:p>
            <a:pPr marL="539750" lvl="1" indent="-90488" eaLnBrk="1" hangingPunct="1">
              <a:lnSpc>
                <a:spcPct val="120000"/>
              </a:lnSpc>
            </a:pPr>
            <a:r>
              <a:rPr lang="en-GB" altLang="zh-CN" smtClean="0"/>
              <a:t>④ 4</a:t>
            </a:r>
            <a:r>
              <a:rPr lang="zh-CN" altLang="en-GB" smtClean="0"/>
              <a:t>个信息分隔类控制字符，用于分隔或限定数据</a:t>
            </a:r>
            <a:r>
              <a:rPr lang="en-GB" altLang="zh-CN" smtClean="0">
                <a:solidFill>
                  <a:srgbClr val="FF5050"/>
                </a:solidFill>
              </a:rPr>
              <a:t>■</a:t>
            </a:r>
            <a:r>
              <a:rPr lang="zh-CN" altLang="en-GB" smtClean="0"/>
              <a:t> </a:t>
            </a:r>
          </a:p>
          <a:p>
            <a:pPr marL="539750" lvl="1" indent="-90488" eaLnBrk="1" hangingPunct="1">
              <a:lnSpc>
                <a:spcPct val="120000"/>
              </a:lnSpc>
            </a:pPr>
            <a:r>
              <a:rPr lang="en-GB" altLang="zh-CN" smtClean="0"/>
              <a:t>⑤ 9</a:t>
            </a:r>
            <a:r>
              <a:rPr lang="zh-CN" altLang="en-GB" smtClean="0"/>
              <a:t>个其他控制字符、空格字符和删除字符。</a:t>
            </a:r>
            <a:endParaRPr lang="zh-CN" altLang="en-US"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213B91D8-E3E8-42D5-BABA-F432A0CB511E}"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93</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92163" name="Rectangle 2"/>
          <p:cNvSpPr>
            <a:spLocks noGrp="1" noChangeArrowheads="1"/>
          </p:cNvSpPr>
          <p:nvPr>
            <p:ph type="title"/>
          </p:nvPr>
        </p:nvSpPr>
        <p:spPr>
          <a:xfrm>
            <a:off x="976313" y="403225"/>
            <a:ext cx="7196137" cy="433388"/>
          </a:xfrm>
        </p:spPr>
        <p:txBody>
          <a:bodyPr/>
          <a:lstStyle/>
          <a:p>
            <a:pPr eaLnBrk="1" hangingPunct="1"/>
            <a:r>
              <a:rPr lang="en-US" altLang="zh-CN" smtClean="0"/>
              <a:t>ASCII</a:t>
            </a:r>
            <a:r>
              <a:rPr lang="zh-CN" altLang="en-US" smtClean="0"/>
              <a:t>码编码表</a:t>
            </a:r>
          </a:p>
        </p:txBody>
      </p:sp>
      <p:graphicFrame>
        <p:nvGraphicFramePr>
          <p:cNvPr id="259075" name="Group 3"/>
          <p:cNvGraphicFramePr>
            <a:graphicFrameLocks noGrp="1"/>
          </p:cNvGraphicFramePr>
          <p:nvPr>
            <p:ph idx="1"/>
            <p:extLst>
              <p:ext uri="{D42A27DB-BD31-4B8C-83A1-F6EECF244321}">
                <p14:modId xmlns:p14="http://schemas.microsoft.com/office/powerpoint/2010/main" val="2462450000"/>
              </p:ext>
            </p:extLst>
          </p:nvPr>
        </p:nvGraphicFramePr>
        <p:xfrm>
          <a:off x="468313" y="1125538"/>
          <a:ext cx="7772400" cy="5581051"/>
        </p:xfrm>
        <a:graphic>
          <a:graphicData uri="http://schemas.openxmlformats.org/drawingml/2006/table">
            <a:tbl>
              <a:tblPr/>
              <a:tblGrid>
                <a:gridCol w="1008062"/>
                <a:gridCol w="1008063"/>
                <a:gridCol w="1092200"/>
                <a:gridCol w="777875"/>
                <a:gridCol w="777875"/>
                <a:gridCol w="776287"/>
                <a:gridCol w="777875"/>
                <a:gridCol w="776288"/>
                <a:gridCol w="777875"/>
              </a:tblGrid>
              <a:tr h="329206">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0" fontAlgn="base" latinLnBrk="0" hangingPunct="0">
                        <a:lnSpc>
                          <a:spcPct val="100000"/>
                        </a:lnSpc>
                        <a:spcBef>
                          <a:spcPct val="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000</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001</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010</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011</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100</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101</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110</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111</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1518">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0000</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NUL</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DLE</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SP</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0</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 </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P</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80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p</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00CC"/>
                    </a:solidFill>
                  </a:tcPr>
                </a:tc>
              </a:tr>
              <a:tr h="338161">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0001</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SOH</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DC1</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33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zh-CN" altLang="en-US" sz="2000" b="1" i="0" u="none" strike="noStrike" cap="none" normalizeH="0" baseline="30000" smtClean="0">
                          <a:ln>
                            <a:noFill/>
                          </a:ln>
                          <a:solidFill>
                            <a:schemeClr val="tx1"/>
                          </a:solidFill>
                          <a:effectLst/>
                          <a:latin typeface="Arial" charset="0"/>
                          <a:ea typeface="宋体" pitchFamily="2" charset="-122"/>
                          <a:cs typeface="Arial" charset="0"/>
                        </a:rPr>
                        <a:t>！</a:t>
                      </a:r>
                      <a:endParaRPr kumimoji="0" lang="zh-CN" altLang="en-US"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1</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A</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80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Q</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80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a</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00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q</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00CC"/>
                    </a:solidFill>
                  </a:tcPr>
                </a:tc>
              </a:tr>
              <a:tr h="329206">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0010</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STX</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DC2</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33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2</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B</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80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R</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80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b</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00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r</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00CC"/>
                    </a:solidFill>
                  </a:tcPr>
                </a:tc>
              </a:tr>
              <a:tr h="329206">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0011</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ETX</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DC3</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33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3</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C</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80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S</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80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c</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00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s</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00CC"/>
                    </a:solidFill>
                  </a:tcPr>
                </a:tc>
              </a:tr>
              <a:tr h="329206">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0100</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EOT</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DC4</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33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zh-CN" altLang="en-US" sz="2000" b="1" i="0" u="none" strike="noStrike" cap="none" normalizeH="0" baseline="30000" smtClean="0">
                          <a:ln>
                            <a:noFill/>
                          </a:ln>
                          <a:solidFill>
                            <a:schemeClr val="tx1"/>
                          </a:solidFill>
                          <a:effectLst/>
                          <a:latin typeface="Arial" charset="0"/>
                          <a:ea typeface="宋体" pitchFamily="2" charset="-122"/>
                          <a:cs typeface="Arial" charset="0"/>
                        </a:rPr>
                        <a:t>￥</a:t>
                      </a:r>
                      <a:endParaRPr kumimoji="0" lang="zh-CN" altLang="en-US"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4</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D</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80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T</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80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d</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00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t</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00CC"/>
                    </a:solidFill>
                  </a:tcPr>
                </a:tc>
              </a:tr>
              <a:tr h="329206">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0101</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ENQ</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NAK</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5</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E</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80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U</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80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e</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00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u</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00CC"/>
                    </a:solidFill>
                  </a:tcPr>
                </a:tc>
              </a:tr>
              <a:tr h="329206">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0110</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ACK</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SYN</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&amp;</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6</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F</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80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V</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80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f</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00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v</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00CC"/>
                    </a:solidFill>
                  </a:tcPr>
                </a:tc>
              </a:tr>
              <a:tr h="329206">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0111</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BEL</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ETB</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7</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G</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80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W</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80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g</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00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w</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00CC"/>
                    </a:solidFill>
                  </a:tcPr>
                </a:tc>
              </a:tr>
              <a:tr h="329206">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1000</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BS</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CAN</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zh-CN" altLang="en-US" sz="2000" b="1" i="0" u="none" strike="noStrike" cap="none" normalizeH="0" baseline="30000" smtClean="0">
                          <a:ln>
                            <a:noFill/>
                          </a:ln>
                          <a:solidFill>
                            <a:schemeClr val="tx1"/>
                          </a:solidFill>
                          <a:effectLst/>
                          <a:latin typeface="Arial" charset="0"/>
                          <a:ea typeface="宋体" pitchFamily="2" charset="-122"/>
                          <a:cs typeface="Arial" charset="0"/>
                        </a:rPr>
                        <a:t>（</a:t>
                      </a:r>
                      <a:endParaRPr kumimoji="0" lang="zh-CN" altLang="en-US"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8</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H</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80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X</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80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h</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00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x</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00CC"/>
                    </a:solidFill>
                  </a:tcPr>
                </a:tc>
              </a:tr>
              <a:tr h="329206">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1001</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HT</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EM</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zh-CN" altLang="en-US" sz="2000" b="1" i="0" u="none" strike="noStrike" cap="none" normalizeH="0" baseline="30000" smtClean="0">
                          <a:ln>
                            <a:noFill/>
                          </a:ln>
                          <a:solidFill>
                            <a:schemeClr val="tx1"/>
                          </a:solidFill>
                          <a:effectLst/>
                          <a:latin typeface="Arial" charset="0"/>
                          <a:ea typeface="宋体" pitchFamily="2" charset="-122"/>
                          <a:cs typeface="Arial" charset="0"/>
                        </a:rPr>
                        <a:t>）</a:t>
                      </a:r>
                      <a:endParaRPr kumimoji="0" lang="zh-CN" altLang="en-US"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9</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I</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80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Y</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80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i</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00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y</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00CC"/>
                    </a:solidFill>
                  </a:tcPr>
                </a:tc>
              </a:tr>
              <a:tr h="329206">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1010</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LF</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SUB</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zh-CN" altLang="en-US" sz="2000" b="1" i="0" u="none" strike="noStrike" cap="none" normalizeH="0" baseline="30000" smtClean="0">
                          <a:ln>
                            <a:noFill/>
                          </a:ln>
                          <a:solidFill>
                            <a:schemeClr val="tx1"/>
                          </a:solidFill>
                          <a:effectLst/>
                          <a:latin typeface="Arial" charset="0"/>
                          <a:ea typeface="宋体" pitchFamily="2" charset="-122"/>
                          <a:cs typeface="Arial" charset="0"/>
                        </a:rPr>
                        <a:t>：</a:t>
                      </a:r>
                      <a:endParaRPr kumimoji="0" lang="zh-CN" altLang="en-US"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J</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80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Z</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80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j</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00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z</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00CC"/>
                    </a:solidFill>
                  </a:tcPr>
                </a:tc>
              </a:tr>
              <a:tr h="329206">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1011</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VT</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ESC</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zh-CN" altLang="en-US" sz="2000" b="1" i="0" u="none" strike="noStrike" cap="none" normalizeH="0" baseline="30000" smtClean="0">
                          <a:ln>
                            <a:noFill/>
                          </a:ln>
                          <a:solidFill>
                            <a:schemeClr val="tx1"/>
                          </a:solidFill>
                          <a:effectLst/>
                          <a:latin typeface="Arial" charset="0"/>
                          <a:ea typeface="宋体" pitchFamily="2" charset="-122"/>
                          <a:cs typeface="Arial" charset="0"/>
                        </a:rPr>
                        <a:t>；</a:t>
                      </a:r>
                      <a:endParaRPr kumimoji="0" lang="zh-CN" altLang="en-US"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K</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80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k</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00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9206">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1100</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FF</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FS</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505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zh-CN" altLang="en-US" sz="2000" b="1" i="0" u="none" strike="noStrike" cap="none" normalizeH="0" baseline="30000" smtClean="0">
                          <a:ln>
                            <a:noFill/>
                          </a:ln>
                          <a:solidFill>
                            <a:schemeClr val="tx1"/>
                          </a:solidFill>
                          <a:effectLst/>
                          <a:latin typeface="Arial" charset="0"/>
                          <a:ea typeface="宋体" pitchFamily="2" charset="-122"/>
                          <a:cs typeface="Arial" charset="0"/>
                        </a:rPr>
                        <a:t>，</a:t>
                      </a:r>
                      <a:endParaRPr kumimoji="0" lang="zh-CN" altLang="en-US"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L</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80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zh-CN" altLang="en-US" sz="2000" b="1" i="0" u="none" strike="noStrike" cap="none" normalizeH="0" baseline="30000" smtClean="0">
                          <a:ln>
                            <a:noFill/>
                          </a:ln>
                          <a:solidFill>
                            <a:schemeClr val="tx1"/>
                          </a:solidFill>
                          <a:effectLst/>
                          <a:latin typeface="Arial" charset="0"/>
                          <a:ea typeface="宋体" pitchFamily="2" charset="-122"/>
                          <a:cs typeface="Arial" charset="0"/>
                        </a:rPr>
                        <a:t>、</a:t>
                      </a:r>
                      <a:endParaRPr kumimoji="0" lang="zh-CN" altLang="en-US"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l</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00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9206">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1101</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CR</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GS</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505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M</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80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m</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00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9206">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1110</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SO</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RS</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505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N</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80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n</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00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9206">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1111</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SI</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US</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505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O</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8000"/>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_</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smtClean="0">
                          <a:ln>
                            <a:noFill/>
                          </a:ln>
                          <a:solidFill>
                            <a:schemeClr val="tx1"/>
                          </a:solidFill>
                          <a:effectLst/>
                          <a:latin typeface="Arial" charset="0"/>
                          <a:ea typeface="宋体" pitchFamily="2" charset="-122"/>
                          <a:cs typeface="Arial" charset="0"/>
                        </a:rPr>
                        <a:t>o</a:t>
                      </a:r>
                      <a:endParaRPr kumimoji="0" lang="en-US" altLang="zh-CN" sz="2000" b="1" i="0" u="none" strike="noStrike" cap="none" normalizeH="0" baseline="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00CC"/>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342900" algn="ctr" defTabSz="914400" rtl="0" eaLnBrk="1" fontAlgn="base" latinLnBrk="0" hangingPunct="1">
                        <a:lnSpc>
                          <a:spcPct val="100000"/>
                        </a:lnSpc>
                        <a:spcBef>
                          <a:spcPct val="0"/>
                        </a:spcBef>
                        <a:spcAft>
                          <a:spcPct val="0"/>
                        </a:spcAft>
                        <a:buClr>
                          <a:schemeClr val="bg1"/>
                        </a:buClr>
                        <a:buSzTx/>
                        <a:buFont typeface="Wingdings" pitchFamily="2" charset="2"/>
                        <a:buNone/>
                        <a:tabLst/>
                      </a:pPr>
                      <a:r>
                        <a:rPr kumimoji="0" lang="en-US" altLang="zh-CN" sz="2000" b="1" i="0" u="none" strike="noStrike" cap="none" normalizeH="0" baseline="30000" dirty="0" smtClean="0">
                          <a:ln>
                            <a:noFill/>
                          </a:ln>
                          <a:solidFill>
                            <a:schemeClr val="tx1"/>
                          </a:solidFill>
                          <a:effectLst/>
                          <a:latin typeface="Arial" charset="0"/>
                          <a:ea typeface="宋体" pitchFamily="2" charset="-122"/>
                          <a:cs typeface="Arial" charset="0"/>
                        </a:rPr>
                        <a:t>DEL</a:t>
                      </a:r>
                      <a:endParaRPr kumimoji="0" lang="en-US" altLang="zh-CN" sz="2000" b="1" i="0" u="none" strike="noStrike" cap="none" normalizeH="0" baseline="0" dirty="0" smtClean="0">
                        <a:ln>
                          <a:noFill/>
                        </a:ln>
                        <a:solidFill>
                          <a:schemeClr val="tx1"/>
                        </a:solidFill>
                        <a:effectLst/>
                        <a:latin typeface="Arial" charset="0"/>
                        <a:ea typeface="宋体" pitchFamily="2" charset="-122"/>
                        <a:cs typeface="Arial" charset="0"/>
                      </a:endParaRPr>
                    </a:p>
                  </a:txBody>
                  <a:tcPr marL="18000" marR="1800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501996D1-322F-4205-B75C-A529EBF6A91D}"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94</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93187" name="Rectangle 2"/>
          <p:cNvSpPr>
            <a:spLocks noGrp="1" noChangeArrowheads="1"/>
          </p:cNvSpPr>
          <p:nvPr>
            <p:ph type="title"/>
          </p:nvPr>
        </p:nvSpPr>
        <p:spPr>
          <a:xfrm>
            <a:off x="1143000" y="381000"/>
            <a:ext cx="6958013" cy="563563"/>
          </a:xfrm>
        </p:spPr>
        <p:txBody>
          <a:bodyPr/>
          <a:lstStyle/>
          <a:p>
            <a:pPr eaLnBrk="1" hangingPunct="1"/>
            <a:r>
              <a:rPr lang="zh-CN" altLang="en-US" sz="2800" smtClean="0"/>
              <a:t>基于</a:t>
            </a:r>
            <a:r>
              <a:rPr lang="en-US" altLang="zh-CN" sz="2800" smtClean="0"/>
              <a:t>IBM ProPrinter</a:t>
            </a:r>
            <a:r>
              <a:rPr lang="zh-CN" altLang="en-US" sz="2800" smtClean="0"/>
              <a:t>打印机的扩展</a:t>
            </a:r>
            <a:r>
              <a:rPr lang="en-US" altLang="zh-CN" sz="2800" smtClean="0"/>
              <a:t>ASCII</a:t>
            </a:r>
            <a:r>
              <a:rPr lang="zh-CN" altLang="en-US" sz="2800" smtClean="0"/>
              <a:t>码 </a:t>
            </a:r>
          </a:p>
        </p:txBody>
      </p:sp>
      <p:pic>
        <p:nvPicPr>
          <p:cNvPr id="260099" name="Picture 3" descr="back11">
            <a:hlinkClick r:id="rId2" action="ppaction://hlinksldjump"/>
          </p:cNvPr>
          <p:cNvPicPr>
            <a:picLocks noChangeAspect="1" noChangeArrowheads="1"/>
          </p:cNvPicPr>
          <p:nvPr/>
        </p:nvPicPr>
        <p:blipFill>
          <a:blip r:embed="rId3">
            <a:clrChange>
              <a:clrFrom>
                <a:srgbClr val="E2F0FB"/>
              </a:clrFrom>
              <a:clrTo>
                <a:srgbClr val="E2F0FB">
                  <a:alpha val="0"/>
                </a:srgbClr>
              </a:clrTo>
            </a:clrChange>
            <a:extLst>
              <a:ext uri="{28A0092B-C50C-407E-A947-70E740481C1C}">
                <a14:useLocalDpi xmlns:a14="http://schemas.microsoft.com/office/drawing/2010/main" val="0"/>
              </a:ext>
            </a:extLst>
          </a:blip>
          <a:srcRect/>
          <a:stretch>
            <a:fillRect/>
          </a:stretch>
        </p:blipFill>
        <p:spPr bwMode="auto">
          <a:xfrm>
            <a:off x="8689975" y="4797425"/>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60100" name="Group 4"/>
          <p:cNvGraphicFramePr>
            <a:graphicFrameLocks noGrp="1"/>
          </p:cNvGraphicFramePr>
          <p:nvPr>
            <p:ph idx="1"/>
          </p:nvPr>
        </p:nvGraphicFramePr>
        <p:xfrm>
          <a:off x="457200" y="1076325"/>
          <a:ext cx="8147050" cy="5516680"/>
        </p:xfrm>
        <a:graphic>
          <a:graphicData uri="http://schemas.openxmlformats.org/drawingml/2006/table">
            <a:tbl>
              <a:tblPr/>
              <a:tblGrid>
                <a:gridCol w="1411288"/>
                <a:gridCol w="615950"/>
                <a:gridCol w="731837"/>
                <a:gridCol w="671513"/>
                <a:gridCol w="684212"/>
                <a:gridCol w="720725"/>
                <a:gridCol w="615950"/>
                <a:gridCol w="674688"/>
                <a:gridCol w="652462"/>
                <a:gridCol w="693738"/>
                <a:gridCol w="674687"/>
              </a:tblGrid>
              <a:tr h="541217">
                <a:tc>
                  <a:txBody>
                    <a:bodyPr/>
                    <a:lstStyle>
                      <a:lvl1pPr marL="342900" indent="-215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215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1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7</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1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6</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1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5</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1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215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1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r>
                        <a:rPr kumimoji="0" lang="en-US" altLang="zh-CN" sz="1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B</a:t>
                      </a:r>
                      <a:r>
                        <a:rPr kumimoji="0" lang="en-US" altLang="zh-CN" sz="1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B</a:t>
                      </a:r>
                      <a:r>
                        <a:rPr kumimoji="0" lang="en-US" altLang="zh-CN" sz="14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a:t>
                      </a: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p>
                  </a:txBody>
                  <a:tcPr marL="18000" marR="18000" marT="46789" marB="46789"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0000</a:t>
                      </a:r>
                    </a:p>
                  </a:txBody>
                  <a:tcPr marL="18000" marR="18000" marT="46789" marB="467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0001</a:t>
                      </a:r>
                    </a:p>
                  </a:txBody>
                  <a:tcPr marL="18000" marR="18000" marT="46789" marB="467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1000</a:t>
                      </a:r>
                    </a:p>
                  </a:txBody>
                  <a:tcPr marL="18000" marR="18000" marT="46789" marB="467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1001</a:t>
                      </a:r>
                    </a:p>
                  </a:txBody>
                  <a:tcPr marL="18000" marR="18000" marT="46789" marB="467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1010</a:t>
                      </a:r>
                    </a:p>
                  </a:txBody>
                  <a:tcPr marL="18000" marR="18000" marT="46789" marB="467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1011</a:t>
                      </a:r>
                    </a:p>
                  </a:txBody>
                  <a:tcPr marL="18000" marR="18000" marT="46789" marB="467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1100</a:t>
                      </a:r>
                    </a:p>
                  </a:txBody>
                  <a:tcPr marL="18000" marR="18000" marT="46789" marB="467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1101</a:t>
                      </a:r>
                    </a:p>
                  </a:txBody>
                  <a:tcPr marL="18000" marR="18000" marT="46789" marB="467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1110</a:t>
                      </a:r>
                    </a:p>
                  </a:txBody>
                  <a:tcPr marL="18000" marR="18000" marT="46789" marB="4678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1111</a:t>
                      </a:r>
                    </a:p>
                  </a:txBody>
                  <a:tcPr marL="18000" marR="18000" marT="46789" marB="46789"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DDDD"/>
                    </a:solidFill>
                  </a:tcPr>
                </a:tc>
              </a:tr>
              <a:tr h="371393">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0000</a:t>
                      </a:r>
                    </a:p>
                  </a:txBody>
                  <a:tcPr marL="18000" marR="18000" marT="46789" marB="46789"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Ç</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É</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á</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α</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r>
              <a:tr h="306930">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0001</a:t>
                      </a:r>
                    </a:p>
                  </a:txBody>
                  <a:tcPr marL="18000" marR="18000" marT="46789" marB="46789"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a:t>
                      </a:r>
                      <a:endParaRPr kumimoji="0" lang="en-US"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ü</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æ</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í</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ß</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r>
              <a:tr h="306930">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0010</a:t>
                      </a:r>
                    </a:p>
                  </a:txBody>
                  <a:tcPr marL="18000" marR="18000" marT="46789" marB="46789"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a:t>
                      </a:r>
                      <a:endParaRPr kumimoji="0" lang="en-US"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é</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Æ</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ó</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Γ</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r>
              <a:tr h="306930">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0011</a:t>
                      </a:r>
                    </a:p>
                  </a:txBody>
                  <a:tcPr marL="18000" marR="18000" marT="46789" marB="46789"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a:t>
                      </a:r>
                      <a:endParaRPr kumimoji="0" lang="en-US"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â</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ô</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ú</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π</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r>
              <a:tr h="306930">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0100</a:t>
                      </a:r>
                    </a:p>
                  </a:txBody>
                  <a:tcPr marL="18000" marR="18000" marT="46789" marB="46789"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a:t>
                      </a:r>
                      <a:endParaRPr kumimoji="0" lang="en-US"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ä</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ö</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ñ</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Ô</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Σ</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r>
              <a:tr h="306930">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0101</a:t>
                      </a:r>
                    </a:p>
                  </a:txBody>
                  <a:tcPr marL="18000" marR="18000" marT="46789" marB="46789"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a:t>
                      </a:r>
                      <a:endParaRPr kumimoji="0" lang="en-US"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à</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ò</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Ñ</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σ</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r>
              <a:tr h="306930">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0110</a:t>
                      </a:r>
                    </a:p>
                  </a:txBody>
                  <a:tcPr marL="18000" marR="18000" marT="46789" marB="46789"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å</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û</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ª</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µ</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r>
              <a:tr h="306930">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0111</a:t>
                      </a:r>
                    </a:p>
                  </a:txBody>
                  <a:tcPr marL="18000" marR="18000" marT="46789" marB="46789"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Arial"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ç</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ù</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º</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τ</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r>
              <a:tr h="306930">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1000</a:t>
                      </a:r>
                    </a:p>
                  </a:txBody>
                  <a:tcPr marL="18000" marR="18000" marT="46789" marB="46789"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ê</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ÿ</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Φ</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r>
              <a:tr h="306930">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1001</a:t>
                      </a:r>
                    </a:p>
                  </a:txBody>
                  <a:tcPr marL="18000" marR="18000" marT="46789" marB="46789"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ë</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Ö</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Θ</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r>
              <a:tr h="306930">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1010</a:t>
                      </a:r>
                    </a:p>
                  </a:txBody>
                  <a:tcPr marL="18000" marR="18000" marT="46789" marB="46789"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Ü</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Ω</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r>
              <a:tr h="306930">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1011</a:t>
                      </a:r>
                    </a:p>
                  </a:txBody>
                  <a:tcPr marL="18000" marR="18000" marT="46789" marB="46789"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ï</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½</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δ</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r>
              <a:tr h="306930">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1100</a:t>
                      </a:r>
                    </a:p>
                  </a:txBody>
                  <a:tcPr marL="18000" marR="18000" marT="46789" marB="46789"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î</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¼</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ⁿ</a:t>
                      </a:r>
                    </a:p>
                  </a:txBody>
                  <a:tcPr marL="18000" marR="18000" marT="46789" marB="46789"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r>
              <a:tr h="306930">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1101</a:t>
                      </a:r>
                    </a:p>
                  </a:txBody>
                  <a:tcPr marL="18000" marR="18000" marT="46789" marB="46789"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ì</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φ</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²</a:t>
                      </a:r>
                    </a:p>
                  </a:txBody>
                  <a:tcPr marL="18000" marR="18000" marT="46789" marB="46789"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r>
              <a:tr h="306930">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1110</a:t>
                      </a:r>
                    </a:p>
                  </a:txBody>
                  <a:tcPr marL="18000" marR="18000" marT="46789" marB="46789"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Ä</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ε</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DDDD"/>
                    </a:solidFill>
                  </a:tcPr>
                </a:tc>
              </a:tr>
              <a:tr h="306930">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1111</a:t>
                      </a:r>
                    </a:p>
                  </a:txBody>
                  <a:tcPr marL="18000" marR="18000" marT="46789" marB="46789"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Å</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ƒ</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marL="342900" indent="-342900">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marL="742950" indent="-285750">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marL="1143000" indent="-228600">
                        <a:spcBef>
                          <a:spcPct val="20000"/>
                        </a:spcBef>
                        <a:buClr>
                          <a:schemeClr val="tx1"/>
                        </a:buClr>
                        <a:defRPr sz="2000" b="1">
                          <a:solidFill>
                            <a:schemeClr val="tx1"/>
                          </a:solidFill>
                          <a:latin typeface="黑体" pitchFamily="2" charset="-122"/>
                          <a:ea typeface="黑体" pitchFamily="2" charset="-122"/>
                        </a:defRPr>
                      </a:lvl3pPr>
                      <a:lvl4pPr marL="1600200" indent="-228600">
                        <a:spcBef>
                          <a:spcPct val="20000"/>
                        </a:spcBef>
                        <a:defRPr b="1">
                          <a:solidFill>
                            <a:schemeClr val="tx1"/>
                          </a:solidFill>
                          <a:latin typeface="黑体" pitchFamily="2" charset="-122"/>
                          <a:ea typeface="黑体" pitchFamily="2" charset="-122"/>
                        </a:defRPr>
                      </a:lvl4pPr>
                      <a:lvl5pPr marL="2057400" indent="-228600">
                        <a:spcBef>
                          <a:spcPct val="20000"/>
                        </a:spcBef>
                        <a:defRPr b="1">
                          <a:solidFill>
                            <a:schemeClr val="tx1"/>
                          </a:solidFill>
                          <a:latin typeface="黑体" pitchFamily="2" charset="-122"/>
                          <a:ea typeface="黑体" pitchFamily="2" charset="-122"/>
                        </a:defRPr>
                      </a:lvl5pPr>
                      <a:lvl6pPr marL="2514600" indent="-228600" fontAlgn="base">
                        <a:spcBef>
                          <a:spcPct val="20000"/>
                        </a:spcBef>
                        <a:spcAft>
                          <a:spcPct val="0"/>
                        </a:spcAft>
                        <a:defRPr b="1">
                          <a:solidFill>
                            <a:schemeClr val="tx1"/>
                          </a:solidFill>
                          <a:latin typeface="黑体" pitchFamily="2" charset="-122"/>
                          <a:ea typeface="黑体" pitchFamily="2" charset="-122"/>
                        </a:defRPr>
                      </a:lvl6pPr>
                      <a:lvl7pPr marL="2971800" indent="-228600" fontAlgn="base">
                        <a:spcBef>
                          <a:spcPct val="20000"/>
                        </a:spcBef>
                        <a:spcAft>
                          <a:spcPct val="0"/>
                        </a:spcAft>
                        <a:defRPr b="1">
                          <a:solidFill>
                            <a:schemeClr val="tx1"/>
                          </a:solidFill>
                          <a:latin typeface="黑体" pitchFamily="2" charset="-122"/>
                          <a:ea typeface="黑体" pitchFamily="2" charset="-122"/>
                        </a:defRPr>
                      </a:lvl7pPr>
                      <a:lvl8pPr marL="3429000" indent="-228600" fontAlgn="base">
                        <a:spcBef>
                          <a:spcPct val="20000"/>
                        </a:spcBef>
                        <a:spcAft>
                          <a:spcPct val="0"/>
                        </a:spcAft>
                        <a:defRPr b="1">
                          <a:solidFill>
                            <a:schemeClr val="tx1"/>
                          </a:solidFill>
                          <a:latin typeface="黑体" pitchFamily="2" charset="-122"/>
                          <a:ea typeface="黑体" pitchFamily="2" charset="-122"/>
                        </a:defRPr>
                      </a:lvl8pPr>
                      <a:lvl9pPr marL="3886200" indent="-228600" fontAlgn="base">
                        <a:spcBef>
                          <a:spcPct val="20000"/>
                        </a:spcBef>
                        <a:spcAft>
                          <a:spcPct val="0"/>
                        </a:spcAft>
                        <a:defRPr b="1">
                          <a:solidFill>
                            <a:schemeClr val="tx1"/>
                          </a:solidFill>
                          <a:latin typeface="黑体" pitchFamily="2" charset="-122"/>
                          <a:ea typeface="黑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L="18000" marR="18000" marT="46789" marB="467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DDDD"/>
                    </a:solidFill>
                  </a:tcPr>
                </a:tc>
                <a:tc>
                  <a:txBody>
                    <a:bodyPr/>
                    <a:lstStyle>
                      <a:lvl1pPr>
                        <a:spcBef>
                          <a:spcPct val="20000"/>
                        </a:spcBef>
                        <a:buClr>
                          <a:schemeClr val="hlink"/>
                        </a:buClr>
                        <a:buFont typeface="Wingdings" pitchFamily="2" charset="2"/>
                        <a:defRPr sz="2400" b="1">
                          <a:solidFill>
                            <a:schemeClr val="tx1"/>
                          </a:solidFill>
                          <a:latin typeface="黑体" pitchFamily="2" charset="-122"/>
                          <a:ea typeface="黑体" pitchFamily="2" charset="-122"/>
                        </a:defRPr>
                      </a:lvl1pPr>
                      <a:lvl2pPr>
                        <a:spcBef>
                          <a:spcPct val="20000"/>
                        </a:spcBef>
                        <a:buClr>
                          <a:schemeClr val="accent1"/>
                        </a:buClr>
                        <a:buFont typeface="Wingdings" pitchFamily="2" charset="2"/>
                        <a:defRPr sz="2000" b="1">
                          <a:solidFill>
                            <a:schemeClr val="tx1"/>
                          </a:solidFill>
                          <a:latin typeface="黑体" pitchFamily="2" charset="-122"/>
                          <a:ea typeface="黑体" pitchFamily="2" charset="-122"/>
                        </a:defRPr>
                      </a:lvl2pPr>
                      <a:lvl3pPr>
                        <a:spcBef>
                          <a:spcPct val="20000"/>
                        </a:spcBef>
                        <a:buClr>
                          <a:schemeClr val="tx1"/>
                        </a:buClr>
                        <a:defRPr sz="2000" b="1">
                          <a:solidFill>
                            <a:schemeClr val="tx1"/>
                          </a:solidFill>
                          <a:latin typeface="黑体" pitchFamily="2" charset="-122"/>
                          <a:ea typeface="黑体" pitchFamily="2" charset="-122"/>
                        </a:defRPr>
                      </a:lvl3pPr>
                      <a:lvl4pPr>
                        <a:spcBef>
                          <a:spcPct val="20000"/>
                        </a:spcBef>
                        <a:defRPr b="1">
                          <a:solidFill>
                            <a:schemeClr val="tx1"/>
                          </a:solidFill>
                          <a:latin typeface="黑体" pitchFamily="2" charset="-122"/>
                          <a:ea typeface="黑体" pitchFamily="2" charset="-122"/>
                        </a:defRPr>
                      </a:lvl4pPr>
                      <a:lvl5pPr>
                        <a:spcBef>
                          <a:spcPct val="20000"/>
                        </a:spcBef>
                        <a:defRPr b="1">
                          <a:solidFill>
                            <a:schemeClr val="tx1"/>
                          </a:solidFill>
                          <a:latin typeface="黑体" pitchFamily="2" charset="-122"/>
                          <a:ea typeface="黑体" pitchFamily="2" charset="-122"/>
                        </a:defRPr>
                      </a:lvl5pPr>
                      <a:lvl6pPr fontAlgn="base">
                        <a:spcBef>
                          <a:spcPct val="20000"/>
                        </a:spcBef>
                        <a:spcAft>
                          <a:spcPct val="0"/>
                        </a:spcAft>
                        <a:defRPr b="1">
                          <a:solidFill>
                            <a:schemeClr val="tx1"/>
                          </a:solidFill>
                          <a:latin typeface="黑体" pitchFamily="2" charset="-122"/>
                          <a:ea typeface="黑体" pitchFamily="2" charset="-122"/>
                        </a:defRPr>
                      </a:lvl6pPr>
                      <a:lvl7pPr fontAlgn="base">
                        <a:spcBef>
                          <a:spcPct val="20000"/>
                        </a:spcBef>
                        <a:spcAft>
                          <a:spcPct val="0"/>
                        </a:spcAft>
                        <a:defRPr b="1">
                          <a:solidFill>
                            <a:schemeClr val="tx1"/>
                          </a:solidFill>
                          <a:latin typeface="黑体" pitchFamily="2" charset="-122"/>
                          <a:ea typeface="黑体" pitchFamily="2" charset="-122"/>
                        </a:defRPr>
                      </a:lvl7pPr>
                      <a:lvl8pPr fontAlgn="base">
                        <a:spcBef>
                          <a:spcPct val="20000"/>
                        </a:spcBef>
                        <a:spcAft>
                          <a:spcPct val="0"/>
                        </a:spcAft>
                        <a:defRPr b="1">
                          <a:solidFill>
                            <a:schemeClr val="tx1"/>
                          </a:solidFill>
                          <a:latin typeface="黑体" pitchFamily="2" charset="-122"/>
                          <a:ea typeface="黑体" pitchFamily="2" charset="-122"/>
                        </a:defRPr>
                      </a:lvl8pPr>
                      <a:lvl9pPr fontAlgn="base">
                        <a:spcBef>
                          <a:spcPct val="20000"/>
                        </a:spcBef>
                        <a:spcAft>
                          <a:spcPct val="0"/>
                        </a:spcAft>
                        <a:defRPr b="1">
                          <a:solidFill>
                            <a:schemeClr val="tx1"/>
                          </a:solidFill>
                          <a:latin typeface="黑体" pitchFamily="2" charset="-122"/>
                          <a:ea typeface="黑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黑体" pitchFamily="2" charset="-122"/>
                      </a:endParaRPr>
                    </a:p>
                  </a:txBody>
                  <a:tcPr marL="18000" marR="18000" marT="46789" marB="46789"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DDDD"/>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0099"/>
                                        </p:tgtEl>
                                        <p:attrNameLst>
                                          <p:attrName>style.visibility</p:attrName>
                                        </p:attrNameLst>
                                      </p:cBhvr>
                                      <p:to>
                                        <p:strVal val="visible"/>
                                      </p:to>
                                    </p:set>
                                    <p:anim calcmode="lin" valueType="num">
                                      <p:cBhvr additive="base">
                                        <p:cTn id="7" dur="500" fill="hold"/>
                                        <p:tgtEl>
                                          <p:spTgt spid="260099"/>
                                        </p:tgtEl>
                                        <p:attrNameLst>
                                          <p:attrName>ppt_x</p:attrName>
                                        </p:attrNameLst>
                                      </p:cBhvr>
                                      <p:tavLst>
                                        <p:tav tm="0">
                                          <p:val>
                                            <p:strVal val="#ppt_x"/>
                                          </p:val>
                                        </p:tav>
                                        <p:tav tm="100000">
                                          <p:val>
                                            <p:strVal val="#ppt_x"/>
                                          </p:val>
                                        </p:tav>
                                      </p:tavLst>
                                    </p:anim>
                                    <p:anim calcmode="lin" valueType="num">
                                      <p:cBhvr additive="base">
                                        <p:cTn id="8" dur="500" fill="hold"/>
                                        <p:tgtEl>
                                          <p:spTgt spid="2600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A0554F9C-3BCD-4335-9FE5-0C3C5C337A87}"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95</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94211" name="Rectangle 2"/>
          <p:cNvSpPr>
            <a:spLocks noGrp="1" noChangeArrowheads="1"/>
          </p:cNvSpPr>
          <p:nvPr>
            <p:ph type="title"/>
          </p:nvPr>
        </p:nvSpPr>
        <p:spPr/>
        <p:txBody>
          <a:bodyPr/>
          <a:lstStyle/>
          <a:p>
            <a:pPr eaLnBrk="1" hangingPunct="1"/>
            <a:r>
              <a:rPr lang="zh-CN" altLang="en-US" smtClean="0"/>
              <a:t>二、汉字编码</a:t>
            </a:r>
          </a:p>
        </p:txBody>
      </p:sp>
      <p:sp>
        <p:nvSpPr>
          <p:cNvPr id="94212" name="Rectangle 3"/>
          <p:cNvSpPr>
            <a:spLocks noGrp="1" noChangeArrowheads="1"/>
          </p:cNvSpPr>
          <p:nvPr>
            <p:ph type="body" idx="1"/>
          </p:nvPr>
        </p:nvSpPr>
        <p:spPr>
          <a:xfrm>
            <a:off x="457200" y="1076325"/>
            <a:ext cx="8075613" cy="4873625"/>
          </a:xfrm>
          <a:noFill/>
        </p:spPr>
        <p:txBody>
          <a:bodyPr/>
          <a:lstStyle/>
          <a:p>
            <a:pPr eaLnBrk="1" hangingPunct="1">
              <a:buFont typeface="Wingdings" panose="05000000000000000000" pitchFamily="2" charset="2"/>
              <a:buNone/>
            </a:pPr>
            <a:r>
              <a:rPr lang="en-US" altLang="zh-CN" sz="2400" smtClean="0"/>
              <a:t>  </a:t>
            </a:r>
            <a:r>
              <a:rPr lang="zh-CN" altLang="en-US" sz="2400" smtClean="0"/>
              <a:t>对于汉字，计算机的处理技术必须解决三个问题：汉字输入、汉字储存与交换、汉字输出，它们分别对应着</a:t>
            </a:r>
            <a:r>
              <a:rPr lang="zh-CN" altLang="en-US" sz="2400" smtClean="0">
                <a:solidFill>
                  <a:srgbClr val="CC0000"/>
                </a:solidFill>
              </a:rPr>
              <a:t>汉字输入码、交换码、内码、字形码</a:t>
            </a:r>
            <a:r>
              <a:rPr lang="zh-CN" altLang="en-US" sz="2400" smtClean="0"/>
              <a:t>的概念。</a:t>
            </a:r>
          </a:p>
          <a:p>
            <a:pPr eaLnBrk="1" hangingPunct="1">
              <a:buFont typeface="Wingdings" panose="05000000000000000000" pitchFamily="2" charset="2"/>
              <a:buAutoNum type="arabicPeriod"/>
            </a:pPr>
            <a:r>
              <a:rPr lang="zh-CN" altLang="en-US" smtClean="0">
                <a:solidFill>
                  <a:srgbClr val="0000FF"/>
                </a:solidFill>
              </a:rPr>
              <a:t>汉字输入码</a:t>
            </a:r>
          </a:p>
          <a:p>
            <a:pPr eaLnBrk="1" hangingPunct="1">
              <a:buFont typeface="Wingdings" panose="05000000000000000000" pitchFamily="2" charset="2"/>
              <a:buNone/>
            </a:pPr>
            <a:r>
              <a:rPr lang="zh-CN" altLang="en-US" sz="2400" smtClean="0"/>
              <a:t>  汉字输入码也称</a:t>
            </a:r>
            <a:r>
              <a:rPr lang="zh-CN" altLang="en-US" sz="2400" smtClean="0">
                <a:solidFill>
                  <a:srgbClr val="CC0000"/>
                </a:solidFill>
              </a:rPr>
              <a:t>外码</a:t>
            </a:r>
            <a:r>
              <a:rPr lang="zh-CN" altLang="en-US" sz="2400" smtClean="0"/>
              <a:t>，是为了将汉字输入计算机而编制的代码，</a:t>
            </a:r>
            <a:r>
              <a:rPr lang="zh-CN" altLang="en-US" sz="2400" smtClean="0">
                <a:solidFill>
                  <a:srgbClr val="CC0000"/>
                </a:solidFill>
              </a:rPr>
              <a:t>是代表某一汉字的一串键盘符号。</a:t>
            </a:r>
          </a:p>
          <a:p>
            <a:pPr marL="992188" lvl="1" indent="-457200" eaLnBrk="1" hangingPunct="1"/>
            <a:r>
              <a:rPr lang="zh-CN" altLang="en-US" smtClean="0"/>
              <a:t>汉字输入码种类：</a:t>
            </a:r>
          </a:p>
          <a:p>
            <a:pPr marL="1616075" lvl="2" indent="-457200" eaLnBrk="1" hangingPunct="1"/>
            <a:r>
              <a:rPr lang="zh-CN" altLang="en-US" smtClean="0">
                <a:solidFill>
                  <a:srgbClr val="0000FF"/>
                </a:solidFill>
              </a:rPr>
              <a:t>数字编码：</a:t>
            </a:r>
            <a:r>
              <a:rPr lang="zh-CN" altLang="en-US" smtClean="0"/>
              <a:t>如区位码、国标码、电报码等。</a:t>
            </a:r>
          </a:p>
          <a:p>
            <a:pPr marL="1616075" lvl="2" indent="-457200" eaLnBrk="1" hangingPunct="1"/>
            <a:r>
              <a:rPr lang="zh-CN" altLang="en-US" smtClean="0">
                <a:solidFill>
                  <a:srgbClr val="0000FF"/>
                </a:solidFill>
              </a:rPr>
              <a:t>拼音编码：</a:t>
            </a:r>
            <a:r>
              <a:rPr lang="zh-CN" altLang="en-US" smtClean="0"/>
              <a:t>如全拼码、双拼码、简拼码等。</a:t>
            </a:r>
          </a:p>
          <a:p>
            <a:pPr marL="1616075" lvl="2" indent="-457200" eaLnBrk="1" hangingPunct="1"/>
            <a:r>
              <a:rPr lang="zh-CN" altLang="en-US" smtClean="0">
                <a:solidFill>
                  <a:srgbClr val="0000FF"/>
                </a:solidFill>
              </a:rPr>
              <a:t>字形编码：</a:t>
            </a:r>
            <a:r>
              <a:rPr lang="zh-CN" altLang="en-US" smtClean="0"/>
              <a:t>如王码五笔、郑码、大众码等。</a:t>
            </a:r>
          </a:p>
          <a:p>
            <a:pPr marL="1616075" lvl="2" indent="-457200" eaLnBrk="1" hangingPunct="1"/>
            <a:r>
              <a:rPr lang="zh-CN" altLang="en-US" smtClean="0">
                <a:solidFill>
                  <a:srgbClr val="0000FF"/>
                </a:solidFill>
              </a:rPr>
              <a:t>音形编码：</a:t>
            </a:r>
            <a:r>
              <a:rPr lang="zh-CN" altLang="en-US" smtClean="0"/>
              <a:t>如表形码、钱码、智能</a:t>
            </a:r>
            <a:r>
              <a:rPr lang="en-US" altLang="zh-CN" smtClean="0"/>
              <a:t>ABC</a:t>
            </a:r>
            <a:r>
              <a:rPr lang="zh-CN" altLang="en-US" smtClean="0"/>
              <a:t>等。</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0C076650-6E2E-49CA-B8FA-7D1BA3FC8A81}"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96</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95235" name="Rectangle 2"/>
          <p:cNvSpPr>
            <a:spLocks noGrp="1" noChangeArrowheads="1"/>
          </p:cNvSpPr>
          <p:nvPr>
            <p:ph type="title"/>
          </p:nvPr>
        </p:nvSpPr>
        <p:spPr/>
        <p:txBody>
          <a:bodyPr/>
          <a:lstStyle/>
          <a:p>
            <a:pPr eaLnBrk="1" hangingPunct="1"/>
            <a:r>
              <a:rPr lang="zh-CN" altLang="en-US" smtClean="0"/>
              <a:t>二、汉字编码</a:t>
            </a:r>
          </a:p>
        </p:txBody>
      </p:sp>
      <p:sp>
        <p:nvSpPr>
          <p:cNvPr id="95236" name="Rectangle 3"/>
          <p:cNvSpPr>
            <a:spLocks noGrp="1" noChangeArrowheads="1"/>
          </p:cNvSpPr>
          <p:nvPr>
            <p:ph type="body" idx="1"/>
          </p:nvPr>
        </p:nvSpPr>
        <p:spPr>
          <a:xfrm>
            <a:off x="457200" y="1076325"/>
            <a:ext cx="7558088" cy="5016500"/>
          </a:xfrm>
          <a:noFill/>
        </p:spPr>
        <p:txBody>
          <a:bodyPr/>
          <a:lstStyle/>
          <a:p>
            <a:pPr eaLnBrk="1" hangingPunct="1">
              <a:lnSpc>
                <a:spcPct val="110000"/>
              </a:lnSpc>
              <a:buFont typeface="Wingdings" panose="05000000000000000000" pitchFamily="2" charset="2"/>
              <a:buNone/>
            </a:pPr>
            <a:r>
              <a:rPr lang="en-US" altLang="zh-CN" dirty="0" smtClean="0">
                <a:solidFill>
                  <a:srgbClr val="0000FF"/>
                </a:solidFill>
              </a:rPr>
              <a:t>2</a:t>
            </a:r>
            <a:r>
              <a:rPr lang="zh-CN" altLang="en-US" dirty="0" smtClean="0">
                <a:solidFill>
                  <a:srgbClr val="0000FF"/>
                </a:solidFill>
              </a:rPr>
              <a:t>、汉字交换码：</a:t>
            </a:r>
            <a:r>
              <a:rPr lang="zh-CN" altLang="en-US" sz="2400" dirty="0" smtClean="0"/>
              <a:t>指不同的具有汉字处理功能的计算机系统之间在</a:t>
            </a:r>
            <a:r>
              <a:rPr lang="zh-CN" altLang="en-US" sz="2400" dirty="0" smtClean="0">
                <a:solidFill>
                  <a:srgbClr val="CC0000"/>
                </a:solidFill>
              </a:rPr>
              <a:t>交换汉字信息</a:t>
            </a:r>
            <a:r>
              <a:rPr lang="zh-CN" altLang="en-US" sz="2400" dirty="0" smtClean="0"/>
              <a:t>时所使用的代码标准。</a:t>
            </a:r>
          </a:p>
          <a:p>
            <a:pPr lvl="1" eaLnBrk="1" hangingPunct="1">
              <a:lnSpc>
                <a:spcPct val="110000"/>
              </a:lnSpc>
            </a:pPr>
            <a:r>
              <a:rPr lang="zh-CN" altLang="en-US" dirty="0" smtClean="0">
                <a:solidFill>
                  <a:srgbClr val="CC0000"/>
                </a:solidFill>
              </a:rPr>
              <a:t>目前国内标准信息处理交换码</a:t>
            </a:r>
            <a:r>
              <a:rPr lang="zh-CN" altLang="en-US" dirty="0" smtClean="0"/>
              <a:t>：基于</a:t>
            </a:r>
            <a:r>
              <a:rPr lang="en-US" altLang="zh-CN" dirty="0" smtClean="0"/>
              <a:t>1980</a:t>
            </a:r>
            <a:r>
              <a:rPr lang="zh-CN" altLang="en-US" dirty="0" smtClean="0"/>
              <a:t>年制定的国家标准</a:t>
            </a:r>
            <a:r>
              <a:rPr lang="en-US" altLang="zh-CN" dirty="0" smtClean="0"/>
              <a:t>《</a:t>
            </a:r>
            <a:r>
              <a:rPr lang="zh-CN" altLang="en-US" dirty="0" smtClean="0"/>
              <a:t>信息交换用汉字编码字符集</a:t>
            </a:r>
            <a:r>
              <a:rPr lang="en-US" altLang="zh-CN" dirty="0" smtClean="0">
                <a:latin typeface="Arial" panose="020B0604020202020204" pitchFamily="34" charset="0"/>
              </a:rPr>
              <a:t>·</a:t>
            </a:r>
            <a:r>
              <a:rPr lang="zh-CN" altLang="en-US" dirty="0" smtClean="0"/>
              <a:t>基本集</a:t>
            </a:r>
            <a:r>
              <a:rPr lang="en-US" altLang="zh-CN" dirty="0" smtClean="0"/>
              <a:t>》</a:t>
            </a:r>
            <a:r>
              <a:rPr lang="zh-CN" altLang="en-US" dirty="0" smtClean="0"/>
              <a:t>（</a:t>
            </a:r>
            <a:r>
              <a:rPr lang="en-US" altLang="zh-CN" dirty="0" smtClean="0"/>
              <a:t>GB2312-80</a:t>
            </a:r>
            <a:r>
              <a:rPr lang="zh-CN" altLang="en-US" dirty="0" smtClean="0"/>
              <a:t>）修订的</a:t>
            </a:r>
            <a:r>
              <a:rPr lang="zh-CN" altLang="en-US" dirty="0" smtClean="0">
                <a:solidFill>
                  <a:srgbClr val="CC0000"/>
                </a:solidFill>
              </a:rPr>
              <a:t>国标码</a:t>
            </a:r>
            <a:r>
              <a:rPr lang="zh-CN" altLang="en-US" dirty="0" smtClean="0"/>
              <a:t>。</a:t>
            </a:r>
          </a:p>
          <a:p>
            <a:pPr lvl="1" eaLnBrk="1" hangingPunct="1">
              <a:lnSpc>
                <a:spcPct val="110000"/>
              </a:lnSpc>
            </a:pPr>
            <a:r>
              <a:rPr lang="zh-CN" altLang="en-US" dirty="0" smtClean="0"/>
              <a:t>共收录了</a:t>
            </a:r>
            <a:r>
              <a:rPr lang="en-US" altLang="zh-CN" dirty="0" smtClean="0">
                <a:solidFill>
                  <a:srgbClr val="CC0000"/>
                </a:solidFill>
              </a:rPr>
              <a:t>6763</a:t>
            </a:r>
            <a:r>
              <a:rPr lang="zh-CN" altLang="en-US" dirty="0" smtClean="0">
                <a:solidFill>
                  <a:srgbClr val="CC0000"/>
                </a:solidFill>
              </a:rPr>
              <a:t>个汉字和</a:t>
            </a:r>
            <a:r>
              <a:rPr lang="en-US" altLang="zh-CN" dirty="0" smtClean="0">
                <a:solidFill>
                  <a:srgbClr val="CC0000"/>
                </a:solidFill>
              </a:rPr>
              <a:t>682</a:t>
            </a:r>
            <a:r>
              <a:rPr lang="zh-CN" altLang="en-US" dirty="0" smtClean="0">
                <a:solidFill>
                  <a:srgbClr val="CC0000"/>
                </a:solidFill>
              </a:rPr>
              <a:t>个图形符号</a:t>
            </a:r>
            <a:r>
              <a:rPr lang="zh-CN" altLang="en-US" dirty="0" smtClean="0"/>
              <a:t>。</a:t>
            </a:r>
            <a:r>
              <a:rPr lang="en-US" altLang="zh-CN" dirty="0" smtClean="0"/>
              <a:t>6763</a:t>
            </a:r>
            <a:r>
              <a:rPr lang="zh-CN" altLang="en-US" dirty="0" smtClean="0"/>
              <a:t>个汉字分为一级常用汉字</a:t>
            </a:r>
            <a:r>
              <a:rPr lang="en-US" altLang="zh-CN" dirty="0" smtClean="0"/>
              <a:t>3755</a:t>
            </a:r>
            <a:r>
              <a:rPr lang="zh-CN" altLang="en-US" dirty="0" smtClean="0"/>
              <a:t>个，二级次常用汉字</a:t>
            </a:r>
            <a:r>
              <a:rPr lang="en-US" altLang="zh-CN" dirty="0" smtClean="0"/>
              <a:t>3008</a:t>
            </a:r>
            <a:r>
              <a:rPr lang="zh-CN" altLang="en-US" dirty="0" smtClean="0"/>
              <a:t>个。其中一级汉字按拼音字母顺序排列，二级汉字按偏旁部首排列。</a:t>
            </a:r>
          </a:p>
          <a:p>
            <a:pPr lvl="1" eaLnBrk="1" hangingPunct="1">
              <a:lnSpc>
                <a:spcPct val="110000"/>
              </a:lnSpc>
            </a:pPr>
            <a:r>
              <a:rPr lang="zh-CN" altLang="en-US" dirty="0" smtClean="0"/>
              <a:t>采用</a:t>
            </a:r>
            <a:r>
              <a:rPr lang="zh-CN" altLang="en-US" dirty="0" smtClean="0">
                <a:solidFill>
                  <a:srgbClr val="CC0000"/>
                </a:solidFill>
              </a:rPr>
              <a:t>两个字节对每个汉字进行编码</a:t>
            </a:r>
            <a:r>
              <a:rPr lang="zh-CN" altLang="en-US" dirty="0" smtClean="0"/>
              <a:t>，每个字节各取七位，可对</a:t>
            </a:r>
            <a:r>
              <a:rPr lang="en-US" altLang="zh-CN" dirty="0" smtClean="0">
                <a:solidFill>
                  <a:srgbClr val="CC0000"/>
                </a:solidFill>
              </a:rPr>
              <a:t>128×128</a:t>
            </a:r>
            <a:r>
              <a:rPr lang="zh-CN" altLang="en-US" dirty="0" smtClean="0">
                <a:solidFill>
                  <a:srgbClr val="CC0000"/>
                </a:solidFill>
              </a:rPr>
              <a:t>＝</a:t>
            </a:r>
            <a:r>
              <a:rPr lang="en-US" altLang="zh-CN" dirty="0" smtClean="0">
                <a:solidFill>
                  <a:srgbClr val="CC0000"/>
                </a:solidFill>
              </a:rPr>
              <a:t>16384</a:t>
            </a:r>
            <a:r>
              <a:rPr lang="zh-CN" altLang="en-US" dirty="0" smtClean="0">
                <a:solidFill>
                  <a:srgbClr val="CC0000"/>
                </a:solidFill>
              </a:rPr>
              <a:t>个</a:t>
            </a:r>
            <a:r>
              <a:rPr lang="zh-CN" altLang="en-US" dirty="0" smtClean="0"/>
              <a:t>字符进行编码。</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5830AACF-5B10-40E3-A9BF-C6C509C5D84E}"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97</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96259" name="Rectangle 2"/>
          <p:cNvSpPr>
            <a:spLocks noGrp="1" noChangeArrowheads="1"/>
          </p:cNvSpPr>
          <p:nvPr>
            <p:ph type="title"/>
          </p:nvPr>
        </p:nvSpPr>
        <p:spPr/>
        <p:txBody>
          <a:bodyPr/>
          <a:lstStyle/>
          <a:p>
            <a:pPr eaLnBrk="1" hangingPunct="1"/>
            <a:r>
              <a:rPr lang="zh-CN" altLang="en-US" smtClean="0"/>
              <a:t>二、汉字编码</a:t>
            </a:r>
          </a:p>
        </p:txBody>
      </p:sp>
      <p:sp>
        <p:nvSpPr>
          <p:cNvPr id="96260" name="Rectangle 3"/>
          <p:cNvSpPr>
            <a:spLocks noGrp="1" noChangeArrowheads="1"/>
          </p:cNvSpPr>
          <p:nvPr>
            <p:ph type="body" idx="1"/>
          </p:nvPr>
        </p:nvSpPr>
        <p:spPr>
          <a:xfrm>
            <a:off x="665163" y="1125538"/>
            <a:ext cx="7435850" cy="4535487"/>
          </a:xfrm>
        </p:spPr>
        <p:txBody>
          <a:bodyPr/>
          <a:lstStyle/>
          <a:p>
            <a:pPr marL="533400" indent="-533400" eaLnBrk="1" hangingPunct="1">
              <a:lnSpc>
                <a:spcPct val="110000"/>
              </a:lnSpc>
              <a:buFont typeface="Wingdings" panose="05000000000000000000" pitchFamily="2" charset="2"/>
              <a:buNone/>
            </a:pPr>
            <a:r>
              <a:rPr lang="zh-CN" altLang="en-US" smtClean="0">
                <a:solidFill>
                  <a:srgbClr val="CC0000"/>
                </a:solidFill>
              </a:rPr>
              <a:t>两种典型的数字编码作为交换码：</a:t>
            </a:r>
          </a:p>
          <a:p>
            <a:pPr marL="906463" lvl="1" indent="-457200" eaLnBrk="1" hangingPunct="1">
              <a:lnSpc>
                <a:spcPct val="110000"/>
              </a:lnSpc>
              <a:buClr>
                <a:srgbClr val="0000FF"/>
              </a:buClr>
              <a:buFont typeface="Wingdings" panose="05000000000000000000" pitchFamily="2" charset="2"/>
              <a:buAutoNum type="circleNumDbPlain"/>
            </a:pPr>
            <a:r>
              <a:rPr lang="zh-CN" altLang="en-US" smtClean="0">
                <a:solidFill>
                  <a:srgbClr val="0000FF"/>
                </a:solidFill>
              </a:rPr>
              <a:t>区位码：</a:t>
            </a:r>
            <a:r>
              <a:rPr lang="zh-CN" altLang="en-US" smtClean="0"/>
              <a:t>是将国家标准局公布的</a:t>
            </a:r>
            <a:r>
              <a:rPr lang="en-US" altLang="zh-CN" smtClean="0"/>
              <a:t>6763</a:t>
            </a:r>
            <a:r>
              <a:rPr lang="zh-CN" altLang="en-US" smtClean="0"/>
              <a:t>个两级汉字分为</a:t>
            </a:r>
            <a:r>
              <a:rPr lang="en-US" altLang="zh-CN" smtClean="0">
                <a:solidFill>
                  <a:srgbClr val="CC0000"/>
                </a:solidFill>
              </a:rPr>
              <a:t>94</a:t>
            </a:r>
            <a:r>
              <a:rPr lang="zh-CN" altLang="en-US" smtClean="0">
                <a:solidFill>
                  <a:srgbClr val="CC0000"/>
                </a:solidFill>
              </a:rPr>
              <a:t>个区，每个区分</a:t>
            </a:r>
            <a:r>
              <a:rPr lang="en-US" altLang="zh-CN" smtClean="0">
                <a:solidFill>
                  <a:srgbClr val="CC0000"/>
                </a:solidFill>
              </a:rPr>
              <a:t>94</a:t>
            </a:r>
            <a:r>
              <a:rPr lang="zh-CN" altLang="en-US" smtClean="0">
                <a:solidFill>
                  <a:srgbClr val="CC0000"/>
                </a:solidFill>
              </a:rPr>
              <a:t>位</a:t>
            </a:r>
            <a:r>
              <a:rPr lang="zh-CN" altLang="en-US" smtClean="0"/>
              <a:t>，实际上把汉字表示成二维数组，</a:t>
            </a:r>
            <a:r>
              <a:rPr lang="zh-CN" altLang="en-US" smtClean="0">
                <a:solidFill>
                  <a:srgbClr val="CC0000"/>
                </a:solidFill>
              </a:rPr>
              <a:t>每个汉字在数组中的下标就是区位码。</a:t>
            </a:r>
            <a:r>
              <a:rPr lang="zh-CN" altLang="en-US" smtClean="0"/>
              <a:t>例如</a:t>
            </a:r>
            <a:r>
              <a:rPr lang="zh-CN" altLang="en-US" smtClean="0">
                <a:latin typeface="Arial" panose="020B0604020202020204" pitchFamily="34" charset="0"/>
              </a:rPr>
              <a:t>“</a:t>
            </a:r>
            <a:r>
              <a:rPr lang="zh-CN" altLang="en-US" smtClean="0"/>
              <a:t>中</a:t>
            </a:r>
            <a:r>
              <a:rPr lang="zh-CN" altLang="en-US" smtClean="0">
                <a:latin typeface="Arial" panose="020B0604020202020204" pitchFamily="34" charset="0"/>
              </a:rPr>
              <a:t>”</a:t>
            </a:r>
            <a:r>
              <a:rPr lang="zh-CN" altLang="en-US" smtClean="0"/>
              <a:t>字位于</a:t>
            </a:r>
            <a:r>
              <a:rPr lang="en-US" altLang="zh-CN" smtClean="0"/>
              <a:t>54</a:t>
            </a:r>
            <a:r>
              <a:rPr lang="zh-CN" altLang="en-US" smtClean="0"/>
              <a:t>区</a:t>
            </a:r>
            <a:r>
              <a:rPr lang="en-US" altLang="zh-CN" smtClean="0"/>
              <a:t>48</a:t>
            </a:r>
            <a:r>
              <a:rPr lang="zh-CN" altLang="en-US" smtClean="0"/>
              <a:t>位，</a:t>
            </a:r>
            <a:r>
              <a:rPr lang="zh-CN" altLang="en-US" smtClean="0">
                <a:latin typeface="Arial" panose="020B0604020202020204" pitchFamily="34" charset="0"/>
              </a:rPr>
              <a:t>“</a:t>
            </a:r>
            <a:r>
              <a:rPr lang="zh-CN" altLang="en-US" smtClean="0"/>
              <a:t>中</a:t>
            </a:r>
            <a:r>
              <a:rPr lang="zh-CN" altLang="en-US" smtClean="0">
                <a:latin typeface="Arial" panose="020B0604020202020204" pitchFamily="34" charset="0"/>
              </a:rPr>
              <a:t>”</a:t>
            </a:r>
            <a:r>
              <a:rPr lang="zh-CN" altLang="en-US" smtClean="0"/>
              <a:t>字的区位码即为</a:t>
            </a:r>
            <a:r>
              <a:rPr lang="zh-CN" altLang="en-US" smtClean="0">
                <a:latin typeface="Arial" panose="020B0604020202020204" pitchFamily="34" charset="0"/>
              </a:rPr>
              <a:t>“</a:t>
            </a:r>
            <a:r>
              <a:rPr lang="en-US" altLang="zh-CN" smtClean="0"/>
              <a:t>5448</a:t>
            </a:r>
            <a:r>
              <a:rPr lang="en-US" altLang="zh-CN" smtClean="0">
                <a:latin typeface="Arial" panose="020B0604020202020204" pitchFamily="34" charset="0"/>
              </a:rPr>
              <a:t>”</a:t>
            </a:r>
            <a:r>
              <a:rPr lang="zh-CN" altLang="en-US" smtClean="0"/>
              <a:t>。</a:t>
            </a:r>
          </a:p>
          <a:p>
            <a:pPr marL="906463" lvl="1" indent="-457200" eaLnBrk="1" hangingPunct="1">
              <a:lnSpc>
                <a:spcPct val="110000"/>
              </a:lnSpc>
              <a:buClr>
                <a:srgbClr val="0000FF"/>
              </a:buClr>
              <a:buFont typeface="Wingdings" panose="05000000000000000000" pitchFamily="2" charset="2"/>
              <a:buAutoNum type="circleNumDbPlain"/>
            </a:pPr>
            <a:r>
              <a:rPr lang="zh-CN" altLang="en-US" smtClean="0">
                <a:solidFill>
                  <a:srgbClr val="0000FF"/>
                </a:solidFill>
              </a:rPr>
              <a:t>国标码：</a:t>
            </a:r>
            <a:r>
              <a:rPr lang="zh-CN" altLang="en-US" smtClean="0"/>
              <a:t>将</a:t>
            </a:r>
            <a:r>
              <a:rPr lang="zh-CN" altLang="en-US" smtClean="0">
                <a:solidFill>
                  <a:srgbClr val="CC0000"/>
                </a:solidFill>
              </a:rPr>
              <a:t>区位码加</a:t>
            </a:r>
            <a:r>
              <a:rPr lang="en-US" altLang="zh-CN" smtClean="0">
                <a:solidFill>
                  <a:srgbClr val="CC0000"/>
                </a:solidFill>
              </a:rPr>
              <a:t>2020H</a:t>
            </a:r>
            <a:r>
              <a:rPr lang="zh-CN" altLang="en-US" smtClean="0"/>
              <a:t>，占用两个字节。例如</a:t>
            </a:r>
            <a:r>
              <a:rPr lang="zh-CN" altLang="en-US" smtClean="0">
                <a:latin typeface="Arial" panose="020B0604020202020204" pitchFamily="34" charset="0"/>
              </a:rPr>
              <a:t>“</a:t>
            </a:r>
            <a:r>
              <a:rPr lang="zh-CN" altLang="en-US" smtClean="0"/>
              <a:t>中</a:t>
            </a:r>
            <a:r>
              <a:rPr lang="zh-CN" altLang="en-US" smtClean="0">
                <a:latin typeface="Arial" panose="020B0604020202020204" pitchFamily="34" charset="0"/>
              </a:rPr>
              <a:t>”</a:t>
            </a:r>
            <a:r>
              <a:rPr lang="zh-CN" altLang="en-US" smtClean="0"/>
              <a:t>字的国标码为区位码</a:t>
            </a:r>
            <a:r>
              <a:rPr lang="en-US" altLang="zh-CN" smtClean="0"/>
              <a:t>5448</a:t>
            </a:r>
            <a:r>
              <a:rPr lang="zh-CN" altLang="en-US" smtClean="0"/>
              <a:t>的区码和位码转化为</a:t>
            </a:r>
            <a:r>
              <a:rPr lang="en-US" altLang="zh-CN" smtClean="0"/>
              <a:t>16</a:t>
            </a:r>
            <a:r>
              <a:rPr lang="zh-CN" altLang="en-US" smtClean="0"/>
              <a:t>进制，为</a:t>
            </a:r>
            <a:r>
              <a:rPr lang="en-US" altLang="zh-CN" smtClean="0"/>
              <a:t>3630H</a:t>
            </a:r>
            <a:r>
              <a:rPr lang="zh-CN" altLang="en-US" smtClean="0"/>
              <a:t>，再加</a:t>
            </a:r>
            <a:r>
              <a:rPr lang="en-US" altLang="zh-CN" smtClean="0"/>
              <a:t>2020H</a:t>
            </a:r>
            <a:r>
              <a:rPr lang="zh-CN" altLang="en-US" smtClean="0"/>
              <a:t>得国标码</a:t>
            </a:r>
            <a:r>
              <a:rPr lang="en-US" altLang="zh-CN" smtClean="0"/>
              <a:t>5650H</a:t>
            </a:r>
            <a:r>
              <a:rPr lang="zh-CN" altLang="en-US" smtClean="0"/>
              <a:t>。</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EE35A7FE-56DD-43DD-912F-166482242256}"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98</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97283" name="Rectangle 2"/>
          <p:cNvSpPr>
            <a:spLocks noGrp="1" noChangeArrowheads="1"/>
          </p:cNvSpPr>
          <p:nvPr>
            <p:ph type="title"/>
          </p:nvPr>
        </p:nvSpPr>
        <p:spPr/>
        <p:txBody>
          <a:bodyPr/>
          <a:lstStyle/>
          <a:p>
            <a:pPr eaLnBrk="1" hangingPunct="1"/>
            <a:r>
              <a:rPr lang="zh-CN" altLang="en-US" smtClean="0"/>
              <a:t>二、汉字编码</a:t>
            </a:r>
          </a:p>
        </p:txBody>
      </p:sp>
      <p:sp>
        <p:nvSpPr>
          <p:cNvPr id="97284" name="Rectangle 3"/>
          <p:cNvSpPr>
            <a:spLocks noGrp="1" noChangeArrowheads="1"/>
          </p:cNvSpPr>
          <p:nvPr>
            <p:ph type="body" idx="1"/>
          </p:nvPr>
        </p:nvSpPr>
        <p:spPr>
          <a:xfrm>
            <a:off x="566738" y="1079500"/>
            <a:ext cx="7605712" cy="5013325"/>
          </a:xfrm>
        </p:spPr>
        <p:txBody>
          <a:bodyPr/>
          <a:lstStyle/>
          <a:p>
            <a:pPr eaLnBrk="1" hangingPunct="1">
              <a:lnSpc>
                <a:spcPct val="110000"/>
              </a:lnSpc>
              <a:buFont typeface="Wingdings" panose="05000000000000000000" pitchFamily="2" charset="2"/>
              <a:buNone/>
            </a:pPr>
            <a:r>
              <a:rPr lang="en-US" altLang="zh-CN" sz="3200" dirty="0" smtClean="0">
                <a:solidFill>
                  <a:srgbClr val="0000FF"/>
                </a:solidFill>
              </a:rPr>
              <a:t>3</a:t>
            </a:r>
            <a:r>
              <a:rPr lang="zh-CN" altLang="en-US" sz="3200" dirty="0" smtClean="0">
                <a:solidFill>
                  <a:srgbClr val="0000FF"/>
                </a:solidFill>
              </a:rPr>
              <a:t>、</a:t>
            </a:r>
            <a:r>
              <a:rPr lang="zh-CN" altLang="en-US" dirty="0" smtClean="0">
                <a:solidFill>
                  <a:srgbClr val="0000FF"/>
                </a:solidFill>
              </a:rPr>
              <a:t>汉字内码</a:t>
            </a:r>
          </a:p>
          <a:p>
            <a:pPr lvl="1" eaLnBrk="1" hangingPunct="1">
              <a:lnSpc>
                <a:spcPct val="110000"/>
              </a:lnSpc>
            </a:pPr>
            <a:r>
              <a:rPr lang="zh-CN" altLang="en-US" dirty="0" smtClean="0"/>
              <a:t>汉字内码是用于</a:t>
            </a:r>
            <a:r>
              <a:rPr lang="zh-CN" altLang="en-US" dirty="0" smtClean="0">
                <a:solidFill>
                  <a:srgbClr val="CC0000"/>
                </a:solidFill>
              </a:rPr>
              <a:t>汉字信息的存储、交换、检索</a:t>
            </a:r>
            <a:r>
              <a:rPr lang="zh-CN" altLang="en-US" dirty="0" smtClean="0"/>
              <a:t>等操作的机内代码，一般采用</a:t>
            </a:r>
            <a:r>
              <a:rPr lang="zh-CN" altLang="en-US" dirty="0" smtClean="0">
                <a:solidFill>
                  <a:srgbClr val="CC0000"/>
                </a:solidFill>
              </a:rPr>
              <a:t>两个字节</a:t>
            </a:r>
            <a:r>
              <a:rPr lang="zh-CN" altLang="en-US" dirty="0" smtClean="0"/>
              <a:t>表示。</a:t>
            </a:r>
          </a:p>
          <a:p>
            <a:pPr lvl="1" eaLnBrk="1" hangingPunct="1">
              <a:lnSpc>
                <a:spcPct val="110000"/>
              </a:lnSpc>
            </a:pPr>
            <a:r>
              <a:rPr lang="zh-CN" altLang="en-US" dirty="0" smtClean="0"/>
              <a:t>汉字可以通过不同的输入法输入，但其内码在计算机中是</a:t>
            </a:r>
            <a:r>
              <a:rPr lang="zh-CN" altLang="en-US" dirty="0" smtClean="0">
                <a:solidFill>
                  <a:srgbClr val="CC0000"/>
                </a:solidFill>
              </a:rPr>
              <a:t>唯一</a:t>
            </a:r>
            <a:r>
              <a:rPr lang="zh-CN" altLang="en-US" dirty="0" smtClean="0"/>
              <a:t>的。</a:t>
            </a:r>
          </a:p>
          <a:p>
            <a:pPr lvl="1" eaLnBrk="1" hangingPunct="1">
              <a:lnSpc>
                <a:spcPct val="110000"/>
              </a:lnSpc>
            </a:pPr>
            <a:r>
              <a:rPr lang="zh-CN" altLang="en-US" dirty="0" smtClean="0">
                <a:solidFill>
                  <a:srgbClr val="0000FF"/>
                </a:solidFill>
              </a:rPr>
              <a:t>英文字符：</a:t>
            </a:r>
            <a:r>
              <a:rPr lang="zh-CN" altLang="en-US" dirty="0" smtClean="0"/>
              <a:t>七位的</a:t>
            </a:r>
            <a:r>
              <a:rPr lang="en-US" altLang="zh-CN" dirty="0" smtClean="0"/>
              <a:t>ASCII</a:t>
            </a:r>
            <a:r>
              <a:rPr lang="zh-CN" altLang="en-US" dirty="0" smtClean="0"/>
              <a:t>码，字节的</a:t>
            </a:r>
            <a:r>
              <a:rPr lang="zh-CN" altLang="en-US" dirty="0" smtClean="0">
                <a:solidFill>
                  <a:srgbClr val="CC0000"/>
                </a:solidFill>
              </a:rPr>
              <a:t>最高位为</a:t>
            </a:r>
            <a:r>
              <a:rPr lang="zh-CN" altLang="en-US" dirty="0" smtClean="0">
                <a:solidFill>
                  <a:srgbClr val="CC0000"/>
                </a:solidFill>
                <a:latin typeface="Arial" panose="020B0604020202020204" pitchFamily="34" charset="0"/>
              </a:rPr>
              <a:t>“</a:t>
            </a:r>
            <a:r>
              <a:rPr lang="en-US" altLang="zh-CN" dirty="0" smtClean="0">
                <a:solidFill>
                  <a:srgbClr val="CC0000"/>
                </a:solidFill>
              </a:rPr>
              <a:t>0</a:t>
            </a:r>
            <a:r>
              <a:rPr lang="en-US" altLang="zh-CN" dirty="0" smtClean="0">
                <a:solidFill>
                  <a:srgbClr val="CC0000"/>
                </a:solidFill>
                <a:latin typeface="Arial" panose="020B0604020202020204" pitchFamily="34" charset="0"/>
              </a:rPr>
              <a:t>”</a:t>
            </a:r>
            <a:r>
              <a:rPr lang="zh-CN" altLang="en-US" dirty="0" smtClean="0"/>
              <a:t>。</a:t>
            </a:r>
          </a:p>
          <a:p>
            <a:pPr lvl="1" eaLnBrk="1" hangingPunct="1">
              <a:lnSpc>
                <a:spcPct val="110000"/>
              </a:lnSpc>
            </a:pPr>
            <a:r>
              <a:rPr lang="zh-CN" altLang="en-US" dirty="0" smtClean="0">
                <a:solidFill>
                  <a:srgbClr val="0000FF"/>
                </a:solidFill>
              </a:rPr>
              <a:t>汉字机内代码：</a:t>
            </a:r>
            <a:r>
              <a:rPr lang="en-US" altLang="zh-CN" dirty="0" smtClean="0"/>
              <a:t>2</a:t>
            </a:r>
            <a:r>
              <a:rPr lang="zh-CN" altLang="en-US" dirty="0" smtClean="0"/>
              <a:t>个字节的</a:t>
            </a:r>
            <a:r>
              <a:rPr lang="zh-CN" altLang="en-US" dirty="0" smtClean="0">
                <a:solidFill>
                  <a:srgbClr val="CC0000"/>
                </a:solidFill>
              </a:rPr>
              <a:t>最高位均为</a:t>
            </a:r>
            <a:r>
              <a:rPr lang="zh-CN" altLang="en-US" dirty="0" smtClean="0">
                <a:solidFill>
                  <a:srgbClr val="CC0000"/>
                </a:solidFill>
                <a:latin typeface="Arial" panose="020B0604020202020204" pitchFamily="34" charset="0"/>
              </a:rPr>
              <a:t>“</a:t>
            </a:r>
            <a:r>
              <a:rPr lang="en-US" altLang="zh-CN" dirty="0" smtClean="0">
                <a:solidFill>
                  <a:srgbClr val="CC0000"/>
                </a:solidFill>
              </a:rPr>
              <a:t>1</a:t>
            </a:r>
            <a:r>
              <a:rPr lang="en-US" altLang="zh-CN" dirty="0" smtClean="0">
                <a:solidFill>
                  <a:srgbClr val="CC0000"/>
                </a:solidFill>
                <a:latin typeface="Arial" panose="020B0604020202020204" pitchFamily="34" charset="0"/>
              </a:rPr>
              <a:t>”</a:t>
            </a:r>
            <a:r>
              <a:rPr lang="zh-CN" altLang="en-US" dirty="0" smtClean="0"/>
              <a:t>。</a:t>
            </a:r>
          </a:p>
          <a:p>
            <a:pPr lvl="1" eaLnBrk="1" hangingPunct="1">
              <a:lnSpc>
                <a:spcPct val="110000"/>
              </a:lnSpc>
            </a:pPr>
            <a:r>
              <a:rPr lang="zh-CN" altLang="en-US" dirty="0" smtClean="0">
                <a:solidFill>
                  <a:srgbClr val="CC0000"/>
                </a:solidFill>
              </a:rPr>
              <a:t>汉字机内码</a:t>
            </a:r>
            <a:r>
              <a:rPr lang="en-US" altLang="zh-CN" dirty="0" smtClean="0">
                <a:solidFill>
                  <a:srgbClr val="CC0000"/>
                </a:solidFill>
              </a:rPr>
              <a:t>=</a:t>
            </a:r>
            <a:r>
              <a:rPr lang="zh-CN" altLang="en-US" dirty="0" smtClean="0">
                <a:solidFill>
                  <a:srgbClr val="CC0000"/>
                </a:solidFill>
              </a:rPr>
              <a:t>汉字国标码</a:t>
            </a:r>
            <a:r>
              <a:rPr lang="en-US" altLang="zh-CN" dirty="0" smtClean="0">
                <a:solidFill>
                  <a:srgbClr val="CC0000"/>
                </a:solidFill>
              </a:rPr>
              <a:t>+8080H</a:t>
            </a:r>
            <a:r>
              <a:rPr lang="zh-CN" altLang="en-US" dirty="0" smtClean="0"/>
              <a:t>。例如</a:t>
            </a:r>
            <a:r>
              <a:rPr lang="zh-CN" altLang="en-GB" dirty="0" smtClean="0">
                <a:latin typeface="Arial" panose="020B0604020202020204" pitchFamily="34" charset="0"/>
              </a:rPr>
              <a:t>“</a:t>
            </a:r>
            <a:r>
              <a:rPr lang="zh-CN" altLang="en-US" dirty="0" smtClean="0"/>
              <a:t>中</a:t>
            </a:r>
            <a:r>
              <a:rPr lang="zh-CN" altLang="en-GB" dirty="0" smtClean="0">
                <a:latin typeface="Arial" panose="020B0604020202020204" pitchFamily="34" charset="0"/>
              </a:rPr>
              <a:t>”</a:t>
            </a:r>
            <a:r>
              <a:rPr lang="zh-CN" altLang="en-US" dirty="0" smtClean="0"/>
              <a:t>字的机内码为</a:t>
            </a:r>
            <a:r>
              <a:rPr lang="en-US" altLang="zh-CN" dirty="0" smtClean="0"/>
              <a:t>D6D0H</a:t>
            </a:r>
            <a:r>
              <a:rPr lang="zh-CN" altLang="en-US" dirty="0" smtClean="0"/>
              <a:t>。 </a:t>
            </a:r>
          </a:p>
          <a:p>
            <a:pPr lvl="1" eaLnBrk="1" hangingPunct="1">
              <a:lnSpc>
                <a:spcPct val="110000"/>
              </a:lnSpc>
            </a:pPr>
            <a:r>
              <a:rPr lang="zh-CN" altLang="en-US" dirty="0" smtClean="0">
                <a:solidFill>
                  <a:srgbClr val="FF0000"/>
                </a:solidFill>
              </a:rPr>
              <a:t>文本文件中储存的是汉字内码。</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4"/>
          <p:cNvSpPr>
            <a:spLocks noGrp="1"/>
          </p:cNvSpPr>
          <p:nvPr>
            <p:ph type="sldNum" sz="quarter" idx="11"/>
          </p:nvPr>
        </p:nvSpPr>
        <p:spPr>
          <a:noFill/>
        </p:spPr>
        <p:txBody>
          <a:bodyPr/>
          <a:lstStyle>
            <a:lvl1pPr>
              <a:spcBef>
                <a:spcPct val="20000"/>
              </a:spcBef>
              <a:buClr>
                <a:schemeClr val="hlink"/>
              </a:buClr>
              <a:buFont typeface="Wingdings" panose="05000000000000000000" pitchFamily="2" charset="2"/>
              <a:buChar char="v"/>
              <a:defRPr sz="28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4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黑体" panose="02010609060101010101" pitchFamily="49" charset="-122"/>
                <a:ea typeface="黑体" panose="02010609060101010101" pitchFamily="49" charset="-122"/>
              </a:defRPr>
            </a:lvl9pPr>
          </a:lstStyle>
          <a:p>
            <a:pPr>
              <a:spcBef>
                <a:spcPct val="0"/>
              </a:spcBef>
              <a:buClrTx/>
              <a:buFontTx/>
              <a:buNone/>
            </a:pPr>
            <a:fld id="{429ADF76-CD55-4936-88B5-FDC9C0B69AD2}" type="slidenum">
              <a:rPr lang="en-US" altLang="zh-CN" sz="1000" b="0">
                <a:solidFill>
                  <a:schemeClr val="bg1"/>
                </a:solidFill>
                <a:latin typeface="Verdana" panose="020B0604030504040204" pitchFamily="34" charset="0"/>
                <a:ea typeface="宋体" panose="02010600030101010101" pitchFamily="2" charset="-122"/>
              </a:rPr>
              <a:pPr>
                <a:spcBef>
                  <a:spcPct val="0"/>
                </a:spcBef>
                <a:buClrTx/>
                <a:buFontTx/>
                <a:buNone/>
              </a:pPr>
              <a:t>99</a:t>
            </a:fld>
            <a:endParaRPr lang="en-US" altLang="zh-CN" sz="1000" b="0">
              <a:solidFill>
                <a:schemeClr val="bg1"/>
              </a:solidFill>
              <a:latin typeface="Verdana" panose="020B0604030504040204" pitchFamily="34" charset="0"/>
              <a:ea typeface="宋体" panose="02010600030101010101" pitchFamily="2" charset="-122"/>
            </a:endParaRPr>
          </a:p>
        </p:txBody>
      </p:sp>
      <p:sp>
        <p:nvSpPr>
          <p:cNvPr id="98307" name="Rectangle 2"/>
          <p:cNvSpPr>
            <a:spLocks noGrp="1" noChangeArrowheads="1"/>
          </p:cNvSpPr>
          <p:nvPr>
            <p:ph type="title"/>
          </p:nvPr>
        </p:nvSpPr>
        <p:spPr/>
        <p:txBody>
          <a:bodyPr/>
          <a:lstStyle/>
          <a:p>
            <a:pPr eaLnBrk="1" hangingPunct="1"/>
            <a:r>
              <a:rPr lang="zh-CN" altLang="en-US" smtClean="0"/>
              <a:t>二、汉字编码</a:t>
            </a:r>
          </a:p>
        </p:txBody>
      </p:sp>
      <p:sp>
        <p:nvSpPr>
          <p:cNvPr id="98308" name="Rectangle 3"/>
          <p:cNvSpPr>
            <a:spLocks noGrp="1" noChangeArrowheads="1"/>
          </p:cNvSpPr>
          <p:nvPr>
            <p:ph type="body" idx="1"/>
          </p:nvPr>
        </p:nvSpPr>
        <p:spPr>
          <a:xfrm>
            <a:off x="566738" y="1079500"/>
            <a:ext cx="7389812" cy="4797425"/>
          </a:xfrm>
        </p:spPr>
        <p:txBody>
          <a:bodyPr/>
          <a:lstStyle/>
          <a:p>
            <a:pPr eaLnBrk="1" hangingPunct="1">
              <a:lnSpc>
                <a:spcPct val="120000"/>
              </a:lnSpc>
              <a:buFont typeface="Wingdings" panose="05000000000000000000" pitchFamily="2" charset="2"/>
              <a:buNone/>
            </a:pPr>
            <a:r>
              <a:rPr lang="en-US" altLang="zh-CN" sz="3200" smtClean="0">
                <a:solidFill>
                  <a:srgbClr val="0000FF"/>
                </a:solidFill>
              </a:rPr>
              <a:t>4</a:t>
            </a:r>
            <a:r>
              <a:rPr lang="zh-CN" altLang="en-US" sz="3200" smtClean="0">
                <a:solidFill>
                  <a:srgbClr val="0000FF"/>
                </a:solidFill>
              </a:rPr>
              <a:t>、</a:t>
            </a:r>
            <a:r>
              <a:rPr lang="zh-CN" altLang="en-US" smtClean="0">
                <a:solidFill>
                  <a:srgbClr val="0000FF"/>
                </a:solidFill>
              </a:rPr>
              <a:t>汉字字形码</a:t>
            </a:r>
          </a:p>
          <a:p>
            <a:pPr lvl="1" eaLnBrk="1" hangingPunct="1">
              <a:lnSpc>
                <a:spcPct val="120000"/>
              </a:lnSpc>
            </a:pPr>
            <a:r>
              <a:rPr lang="zh-CN" altLang="en-US" smtClean="0"/>
              <a:t>汉字字形码是将汉字字形经过点阵数字化后形成的一串二进制数，用于汉字的</a:t>
            </a:r>
            <a:r>
              <a:rPr lang="zh-CN" altLang="en-US" smtClean="0">
                <a:solidFill>
                  <a:srgbClr val="CC0000"/>
                </a:solidFill>
              </a:rPr>
              <a:t>显示和打印</a:t>
            </a:r>
            <a:r>
              <a:rPr lang="zh-CN" altLang="en-US" smtClean="0"/>
              <a:t>。</a:t>
            </a:r>
          </a:p>
          <a:p>
            <a:pPr lvl="1" eaLnBrk="1" hangingPunct="1">
              <a:lnSpc>
                <a:spcPct val="120000"/>
              </a:lnSpc>
            </a:pPr>
            <a:r>
              <a:rPr lang="zh-CN" altLang="en-US" smtClean="0"/>
              <a:t>根据汉字输出的要求不同，点阵有以下几种：</a:t>
            </a:r>
          </a:p>
          <a:p>
            <a:pPr lvl="2" eaLnBrk="1" hangingPunct="1">
              <a:lnSpc>
                <a:spcPct val="120000"/>
              </a:lnSpc>
            </a:pPr>
            <a:r>
              <a:rPr lang="zh-CN" altLang="en-US" smtClean="0">
                <a:solidFill>
                  <a:srgbClr val="0000FF"/>
                </a:solidFill>
              </a:rPr>
              <a:t>简易型汉字：</a:t>
            </a:r>
            <a:r>
              <a:rPr lang="en-US" altLang="zh-CN" smtClean="0"/>
              <a:t>16</a:t>
            </a:r>
            <a:r>
              <a:rPr lang="en-GB" altLang="zh-CN" smtClean="0"/>
              <a:t>×</a:t>
            </a:r>
            <a:r>
              <a:rPr lang="en-US" altLang="zh-CN" smtClean="0"/>
              <a:t>16</a:t>
            </a:r>
            <a:r>
              <a:rPr lang="zh-CN" altLang="en-US" smtClean="0"/>
              <a:t>， </a:t>
            </a:r>
            <a:r>
              <a:rPr lang="en-US" altLang="zh-CN" smtClean="0"/>
              <a:t>32</a:t>
            </a:r>
            <a:r>
              <a:rPr lang="zh-CN" altLang="en-US" smtClean="0"/>
              <a:t>字节</a:t>
            </a:r>
            <a:r>
              <a:rPr lang="en-US" altLang="zh-CN" smtClean="0"/>
              <a:t>/</a:t>
            </a:r>
            <a:r>
              <a:rPr lang="zh-CN" altLang="en-US" smtClean="0"/>
              <a:t>汉字</a:t>
            </a:r>
          </a:p>
          <a:p>
            <a:pPr lvl="2" eaLnBrk="1" hangingPunct="1">
              <a:lnSpc>
                <a:spcPct val="120000"/>
              </a:lnSpc>
            </a:pPr>
            <a:r>
              <a:rPr lang="zh-CN" altLang="en-US" smtClean="0">
                <a:solidFill>
                  <a:srgbClr val="0000FF"/>
                </a:solidFill>
              </a:rPr>
              <a:t>普通型汉字：</a:t>
            </a:r>
            <a:r>
              <a:rPr lang="en-US" altLang="zh-CN" smtClean="0"/>
              <a:t>24</a:t>
            </a:r>
            <a:r>
              <a:rPr lang="en-GB" altLang="zh-CN" smtClean="0"/>
              <a:t>×</a:t>
            </a:r>
            <a:r>
              <a:rPr lang="en-US" altLang="zh-CN" smtClean="0"/>
              <a:t>24</a:t>
            </a:r>
            <a:r>
              <a:rPr lang="zh-CN" altLang="en-US" smtClean="0"/>
              <a:t>， </a:t>
            </a:r>
            <a:r>
              <a:rPr lang="en-US" altLang="zh-CN" smtClean="0"/>
              <a:t>72</a:t>
            </a:r>
            <a:r>
              <a:rPr lang="zh-CN" altLang="en-US" smtClean="0"/>
              <a:t>字节</a:t>
            </a:r>
            <a:r>
              <a:rPr lang="en-US" altLang="zh-CN" smtClean="0"/>
              <a:t>/</a:t>
            </a:r>
            <a:r>
              <a:rPr lang="zh-CN" altLang="en-US" smtClean="0"/>
              <a:t>汉字</a:t>
            </a:r>
          </a:p>
          <a:p>
            <a:pPr lvl="2" eaLnBrk="1" hangingPunct="1">
              <a:lnSpc>
                <a:spcPct val="120000"/>
              </a:lnSpc>
            </a:pPr>
            <a:r>
              <a:rPr lang="zh-CN" altLang="en-US" smtClean="0">
                <a:solidFill>
                  <a:srgbClr val="0000FF"/>
                </a:solidFill>
              </a:rPr>
              <a:t>提高型汉字：</a:t>
            </a:r>
            <a:r>
              <a:rPr lang="en-US" altLang="zh-CN" smtClean="0"/>
              <a:t>32</a:t>
            </a:r>
            <a:r>
              <a:rPr lang="en-GB" altLang="zh-CN" smtClean="0"/>
              <a:t>×</a:t>
            </a:r>
            <a:r>
              <a:rPr lang="en-US" altLang="zh-CN" smtClean="0"/>
              <a:t>32</a:t>
            </a:r>
            <a:r>
              <a:rPr lang="zh-CN" altLang="en-US" smtClean="0"/>
              <a:t>，</a:t>
            </a:r>
            <a:r>
              <a:rPr lang="en-US" altLang="zh-CN" smtClean="0"/>
              <a:t>128</a:t>
            </a:r>
            <a:r>
              <a:rPr lang="zh-CN" altLang="en-US" smtClean="0"/>
              <a:t>字节</a:t>
            </a:r>
            <a:r>
              <a:rPr lang="en-US" altLang="zh-CN" smtClean="0"/>
              <a:t>/</a:t>
            </a:r>
            <a:r>
              <a:rPr lang="zh-CN" altLang="en-US" smtClean="0"/>
              <a:t>汉字。</a:t>
            </a:r>
          </a:p>
          <a:p>
            <a:pPr lvl="1" eaLnBrk="1" hangingPunct="1">
              <a:lnSpc>
                <a:spcPct val="120000"/>
              </a:lnSpc>
            </a:pPr>
            <a:r>
              <a:rPr lang="zh-CN" altLang="en-US" smtClean="0">
                <a:solidFill>
                  <a:srgbClr val="0000FF"/>
                </a:solidFill>
              </a:rPr>
              <a:t>汉字字库：</a:t>
            </a:r>
            <a:r>
              <a:rPr lang="zh-CN" altLang="en-US" smtClean="0"/>
              <a:t>将所有汉字的</a:t>
            </a:r>
            <a:r>
              <a:rPr lang="zh-CN" altLang="en-US" smtClean="0">
                <a:solidFill>
                  <a:srgbClr val="CC0000"/>
                </a:solidFill>
              </a:rPr>
              <a:t>字模点阵代码</a:t>
            </a:r>
            <a:r>
              <a:rPr lang="zh-CN" altLang="en-US" smtClean="0"/>
              <a:t>按内码顺序集中起来，构成了汉字库。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ample">
  <a:themeElements>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sample">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cdb2004146l</Template>
  <TotalTime>5543</TotalTime>
  <Words>10534</Words>
  <Application>Microsoft Office PowerPoint</Application>
  <PresentationFormat>全屏显示(4:3)</PresentationFormat>
  <Paragraphs>2063</Paragraphs>
  <Slides>137</Slides>
  <Notes>10</Notes>
  <HiddenSlides>0</HiddenSlides>
  <MMClips>0</MMClips>
  <ScaleCrop>false</ScaleCrop>
  <HeadingPairs>
    <vt:vector size="6" baseType="variant">
      <vt:variant>
        <vt:lpstr>主题</vt:lpstr>
      </vt:variant>
      <vt:variant>
        <vt:i4>1</vt:i4>
      </vt:variant>
      <vt:variant>
        <vt:lpstr>嵌入 OLE 服务器</vt:lpstr>
      </vt:variant>
      <vt:variant>
        <vt:i4>6</vt:i4>
      </vt:variant>
      <vt:variant>
        <vt:lpstr>幻灯片标题</vt:lpstr>
      </vt:variant>
      <vt:variant>
        <vt:i4>137</vt:i4>
      </vt:variant>
    </vt:vector>
  </HeadingPairs>
  <TitlesOfParts>
    <vt:vector size="144" baseType="lpstr">
      <vt:lpstr>sample</vt:lpstr>
      <vt:lpstr>Image</vt:lpstr>
      <vt:lpstr>公式</vt:lpstr>
      <vt:lpstr>Visio</vt:lpstr>
      <vt:lpstr>Document</vt:lpstr>
      <vt:lpstr>图片</vt:lpstr>
      <vt:lpstr>MathType 6.0 Equation</vt:lpstr>
      <vt:lpstr>PowerPoint 演示文稿</vt:lpstr>
      <vt:lpstr>第三章  信息编码与数据表示</vt:lpstr>
      <vt:lpstr>第三章  信息编码与数据表示</vt:lpstr>
      <vt:lpstr>第三章  信息编码与数据表示</vt:lpstr>
      <vt:lpstr>3.1 数值数据的表示</vt:lpstr>
      <vt:lpstr>一、进位计数制</vt:lpstr>
      <vt:lpstr>一、进位计数制</vt:lpstr>
      <vt:lpstr>一、进位计数制</vt:lpstr>
      <vt:lpstr>一、进位计数制</vt:lpstr>
      <vt:lpstr>二、不同数制之间的相互转换</vt:lpstr>
      <vt:lpstr>1、常用的几种数制的对应关系</vt:lpstr>
      <vt:lpstr>2、二、八、十六进制转换为十进制</vt:lpstr>
      <vt:lpstr>3、十进制转换为二、八、十六进制</vt:lpstr>
      <vt:lpstr>（1）十进制转化为R进制</vt:lpstr>
      <vt:lpstr>（1）十进制转化为R进制</vt:lpstr>
      <vt:lpstr>小数部分的精度要求</vt:lpstr>
      <vt:lpstr>（2）二进制转化为八、十六进制</vt:lpstr>
      <vt:lpstr>思考1：八、十六进制如何转化为二进制？</vt:lpstr>
      <vt:lpstr>思考2：计算机中为什么采用二进制表示数据？</vt:lpstr>
      <vt:lpstr>三、十进制数的编码</vt:lpstr>
      <vt:lpstr>1、二－十进制码（BCD码）</vt:lpstr>
      <vt:lpstr>1、二－十进制码（BCD码）</vt:lpstr>
      <vt:lpstr>几种常见的BCD码</vt:lpstr>
      <vt:lpstr>几种常见的BCD码</vt:lpstr>
      <vt:lpstr>2、十进制数串的表示方法</vt:lpstr>
      <vt:lpstr>2、十进制数串的表示方法</vt:lpstr>
      <vt:lpstr>3.2 数据格式</vt:lpstr>
      <vt:lpstr>一、机器数</vt:lpstr>
      <vt:lpstr>一、机器数</vt:lpstr>
      <vt:lpstr>一、机器数</vt:lpstr>
      <vt:lpstr>一、机器数</vt:lpstr>
      <vt:lpstr>二、小数点的表示方法</vt:lpstr>
      <vt:lpstr>二、小数点的表示方法</vt:lpstr>
      <vt:lpstr>3.3 定点机器数的表示方法</vt:lpstr>
      <vt:lpstr>一、原码表示法</vt:lpstr>
      <vt:lpstr>一、原码表示法</vt:lpstr>
      <vt:lpstr>一、原码表示法</vt:lpstr>
      <vt:lpstr>一、原码表示法</vt:lpstr>
      <vt:lpstr>一、原码表示法</vt:lpstr>
      <vt:lpstr>一、原码表示法</vt:lpstr>
      <vt:lpstr>二、补码表示法</vt:lpstr>
      <vt:lpstr>二、补码表示法</vt:lpstr>
      <vt:lpstr>二、补码表示法</vt:lpstr>
      <vt:lpstr>思考题：</vt:lpstr>
      <vt:lpstr>二、补码表示法</vt:lpstr>
      <vt:lpstr>二、补码表示法</vt:lpstr>
      <vt:lpstr>二、补码表示法</vt:lpstr>
      <vt:lpstr>三、反码表示法</vt:lpstr>
      <vt:lpstr>三、反码表示法</vt:lpstr>
      <vt:lpstr>三、反码表示法</vt:lpstr>
      <vt:lpstr>三、反码表示法</vt:lpstr>
      <vt:lpstr>三、反码表示法</vt:lpstr>
      <vt:lpstr>三、反码表示法</vt:lpstr>
      <vt:lpstr>四、移码表示法</vt:lpstr>
      <vt:lpstr>四、移码表示法</vt:lpstr>
      <vt:lpstr>四、移码表示法</vt:lpstr>
      <vt:lpstr>四、移码表示法</vt:lpstr>
      <vt:lpstr>四、移码表示法</vt:lpstr>
      <vt:lpstr>四、移码表示法</vt:lpstr>
      <vt:lpstr>四种定点机器数的表示</vt:lpstr>
      <vt:lpstr>四种定点机器数的表示</vt:lpstr>
      <vt:lpstr>四种定点机器数,0的表示</vt:lpstr>
      <vt:lpstr>四种定点机器数的表示范围（n+1位机器数）</vt:lpstr>
      <vt:lpstr>五、定点机器数转换 </vt:lpstr>
      <vt:lpstr>五、定点机器数转换</vt:lpstr>
      <vt:lpstr>课堂练习</vt:lpstr>
      <vt:lpstr>课堂练习</vt:lpstr>
      <vt:lpstr>3.4 浮点机器数的表示方法</vt:lpstr>
      <vt:lpstr>一、浮点机器数的格式</vt:lpstr>
      <vt:lpstr>一、浮点机器数的格式</vt:lpstr>
      <vt:lpstr>IEEE 754 浮点数标准</vt:lpstr>
      <vt:lpstr>IEEE 754 浮点数标准</vt:lpstr>
      <vt:lpstr>IEEE 754 浮点数标准</vt:lpstr>
      <vt:lpstr>IEEE 754浮点数表示约定</vt:lpstr>
      <vt:lpstr>二、浮点机器数的规格化表示</vt:lpstr>
      <vt:lpstr>二、浮点机器数的规格化表示</vt:lpstr>
      <vt:lpstr>二、浮点机器数的规格化表示</vt:lpstr>
      <vt:lpstr>二、浮点机器数的规格化表示</vt:lpstr>
      <vt:lpstr>二、浮点机器数的规格化表示</vt:lpstr>
      <vt:lpstr>总结：</vt:lpstr>
      <vt:lpstr>IEEE754浮点数表示方法</vt:lpstr>
      <vt:lpstr>IEEE754浮点数表示方法</vt:lpstr>
      <vt:lpstr>三、浮点数的表示范围 </vt:lpstr>
      <vt:lpstr>三、浮点数的表示范围 </vt:lpstr>
      <vt:lpstr>三、浮点数的表示范围 </vt:lpstr>
      <vt:lpstr>三、浮点数的表示范围 </vt:lpstr>
      <vt:lpstr>三、浮点数的表示范围 </vt:lpstr>
      <vt:lpstr>四、定点数与浮点数比较</vt:lpstr>
      <vt:lpstr>四、定点数与浮点数比较</vt:lpstr>
      <vt:lpstr>3.5 非数值数据的表示</vt:lpstr>
      <vt:lpstr>一、字符编码</vt:lpstr>
      <vt:lpstr>ASCII码分类</vt:lpstr>
      <vt:lpstr>ASCII码编码表</vt:lpstr>
      <vt:lpstr>基于IBM ProPrinter打印机的扩展ASCII码 </vt:lpstr>
      <vt:lpstr>二、汉字编码</vt:lpstr>
      <vt:lpstr>二、汉字编码</vt:lpstr>
      <vt:lpstr>二、汉字编码</vt:lpstr>
      <vt:lpstr>二、汉字编码</vt:lpstr>
      <vt:lpstr>二、汉字编码</vt:lpstr>
      <vt:lpstr>字模码：16×16点阵，需要16×16b=32B/汉字</vt:lpstr>
      <vt:lpstr>汉字编码之间的关系</vt:lpstr>
      <vt:lpstr>Unicode</vt:lpstr>
      <vt:lpstr>3.6 校验码</vt:lpstr>
      <vt:lpstr>一、校验码概述</vt:lpstr>
      <vt:lpstr>一、校验码概述</vt:lpstr>
      <vt:lpstr>一、校验码概述</vt:lpstr>
      <vt:lpstr>一、校验码概述</vt:lpstr>
      <vt:lpstr>一、校验码概述</vt:lpstr>
      <vt:lpstr>二、奇偶校验码</vt:lpstr>
      <vt:lpstr>二、奇偶校验码</vt:lpstr>
      <vt:lpstr>二、奇偶校验码</vt:lpstr>
      <vt:lpstr>二、奇偶校验码</vt:lpstr>
      <vt:lpstr>二、奇偶校验码</vt:lpstr>
      <vt:lpstr>三、海明码</vt:lpstr>
      <vt:lpstr>（1）计算校验位的位数</vt:lpstr>
      <vt:lpstr>（2）确定有效信息和校验位的位置</vt:lpstr>
      <vt:lpstr>（3）分组</vt:lpstr>
      <vt:lpstr>k=8，r=4的海明码分组 </vt:lpstr>
      <vt:lpstr>（4）进行奇偶校验，合成海明码</vt:lpstr>
      <vt:lpstr>2、译码 </vt:lpstr>
      <vt:lpstr>2、译码 </vt:lpstr>
      <vt:lpstr>四、循环冗余码CRC</vt:lpstr>
      <vt:lpstr>四、循环冗余码CRC</vt:lpstr>
      <vt:lpstr>四、循环冗余码CRC</vt:lpstr>
      <vt:lpstr>四、循环冗余码CRC</vt:lpstr>
      <vt:lpstr>四、循环冗余码CRC</vt:lpstr>
      <vt:lpstr>3.7 现代计算机系统的数据表示</vt:lpstr>
      <vt:lpstr>3.7 现代计算机系统的数据表示</vt:lpstr>
      <vt:lpstr>3.7 现代计算机系统的数据表示</vt:lpstr>
      <vt:lpstr>3.7 现代计算机系统的数据表示</vt:lpstr>
      <vt:lpstr>3.7 现代计算机系统的数据表示</vt:lpstr>
      <vt:lpstr>3.7 现代计算机系统的数据表示</vt:lpstr>
      <vt:lpstr>本章小结</vt:lpstr>
      <vt:lpstr>本章小结</vt:lpstr>
      <vt:lpstr>本章小结</vt:lpstr>
      <vt:lpstr>作业</vt:lpstr>
      <vt:lpstr>PowerPoint 演示文稿</vt:lpstr>
    </vt:vector>
  </TitlesOfParts>
  <Company>hziee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dc:title>
  <dc:subject>第3章 信息编码与数据表示</dc:subject>
  <dc:creator>冯建文</dc:creator>
  <cp:lastModifiedBy>FJW</cp:lastModifiedBy>
  <cp:revision>201</cp:revision>
  <dcterms:created xsi:type="dcterms:W3CDTF">2004-11-18T03:25:18Z</dcterms:created>
  <dcterms:modified xsi:type="dcterms:W3CDTF">2018-03-13T01:17:57Z</dcterms:modified>
</cp:coreProperties>
</file>