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5"/>
  </p:notesMasterIdLst>
  <p:sldIdLst>
    <p:sldId id="395" r:id="rId2"/>
    <p:sldId id="275" r:id="rId3"/>
    <p:sldId id="276" r:id="rId4"/>
    <p:sldId id="356" r:id="rId5"/>
    <p:sldId id="396" r:id="rId6"/>
    <p:sldId id="357" r:id="rId7"/>
    <p:sldId id="358" r:id="rId8"/>
    <p:sldId id="313" r:id="rId9"/>
    <p:sldId id="331" r:id="rId10"/>
    <p:sldId id="332" r:id="rId11"/>
    <p:sldId id="333" r:id="rId12"/>
    <p:sldId id="335" r:id="rId13"/>
    <p:sldId id="337" r:id="rId14"/>
    <p:sldId id="402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404" r:id="rId23"/>
    <p:sldId id="376" r:id="rId24"/>
    <p:sldId id="386" r:id="rId25"/>
    <p:sldId id="345" r:id="rId26"/>
    <p:sldId id="377" r:id="rId27"/>
    <p:sldId id="379" r:id="rId28"/>
    <p:sldId id="403" r:id="rId29"/>
    <p:sldId id="380" r:id="rId30"/>
    <p:sldId id="387" r:id="rId31"/>
    <p:sldId id="388" r:id="rId32"/>
    <p:sldId id="398" r:id="rId33"/>
    <p:sldId id="381" r:id="rId34"/>
    <p:sldId id="378" r:id="rId35"/>
    <p:sldId id="382" r:id="rId36"/>
    <p:sldId id="383" r:id="rId37"/>
    <p:sldId id="406" r:id="rId38"/>
    <p:sldId id="385" r:id="rId39"/>
    <p:sldId id="389" r:id="rId40"/>
    <p:sldId id="390" r:id="rId41"/>
    <p:sldId id="391" r:id="rId42"/>
    <p:sldId id="392" r:id="rId43"/>
    <p:sldId id="384" r:id="rId44"/>
    <p:sldId id="393" r:id="rId45"/>
    <p:sldId id="394" r:id="rId46"/>
    <p:sldId id="401" r:id="rId47"/>
    <p:sldId id="359" r:id="rId48"/>
    <p:sldId id="360" r:id="rId49"/>
    <p:sldId id="399" r:id="rId50"/>
    <p:sldId id="400" r:id="rId51"/>
    <p:sldId id="405" r:id="rId52"/>
    <p:sldId id="397" r:id="rId53"/>
    <p:sldId id="310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6600"/>
    <a:srgbClr val="FF3300"/>
    <a:srgbClr val="FFCCFF"/>
    <a:srgbClr val="CC99FF"/>
    <a:srgbClr val="CC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66" d="100"/>
          <a:sy n="66" d="100"/>
        </p:scale>
        <p:origin x="5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B92E92-E98F-4E93-AD58-EA56486C0D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7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0" Type="http://schemas.openxmlformats.org/officeDocument/2006/relationships/image" Target="../media/image7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4770441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itchFamily="18" charset="0"/>
                <a:ea typeface="Gulim" pitchFamily="34" charset="-127"/>
              </a:endParaRPr>
            </a:p>
          </p:txBody>
        </p:sp>
      </p:grpSp>
      <p:graphicFrame>
        <p:nvGraphicFramePr>
          <p:cNvPr id="13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Image" r:id="rId6" imgW="7720635" imgH="469841" progId="Photoshop.Image.7">
                  <p:embed/>
                </p:oleObj>
              </mc:Choice>
              <mc:Fallback>
                <p:oleObj name="Image" r:id="rId6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4" descr="hdulogo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905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26"/>
          <p:cNvGraphicFramePr>
            <a:graphicFrameLocks noChangeAspect="1"/>
          </p:cNvGraphicFramePr>
          <p:nvPr userDrawn="1"/>
        </p:nvGraphicFramePr>
        <p:xfrm>
          <a:off x="3582988" y="2781300"/>
          <a:ext cx="422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Image" r:id="rId11" imgW="4228571" imgH="672779" progId="Photoshop.Image.7">
                  <p:embed/>
                </p:oleObj>
              </mc:Choice>
              <mc:Fallback>
                <p:oleObj name="Image" r:id="rId11" imgW="4228571" imgH="67277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2781300"/>
                        <a:ext cx="422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41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5CC7F-D0B7-4B38-B5D2-039B2C8825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8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9E6DA-6113-4328-8C68-120BC77E41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46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D744F-6D61-4691-8C52-620C6B9DE3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14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E5CF6-30E4-44E7-ADCC-0FB9D15D05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092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DB3FE-A4D0-409F-8DF0-C1B53002F4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21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82D1B-0E38-44C1-AD53-0C83A2C74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89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A5174-9C76-4171-AE8B-73C36628A0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9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C162A-57C9-4E1A-8F09-1580EDF8F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14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00AD4-0DD2-4992-ABC1-7DC319C8FC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1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5F1C3-35E9-47D8-98FC-8EDCDFCB2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0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4B8CF-3A3B-43A0-95AF-EFC8E22B01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3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15E95-0F31-4E13-823F-0961436F65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73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40A8A-74E3-4FFC-9BA1-2206ACEFC7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00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E634C-4B64-49C9-BFC4-79933A47E4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0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370746 h 1471"/>
              <a:gd name="T4" fmla="*/ 2147483647 w 5049"/>
              <a:gd name="T5" fmla="*/ 270336452 h 1471"/>
              <a:gd name="T6" fmla="*/ 0 w 5049"/>
              <a:gd name="T7" fmla="*/ 272746949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703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034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22CBDD5-F450-435D-836A-9CBF710E12F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0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70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5" grpId="0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slide" Target="slide53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tac.com.cn/products/View.asp?CodeNo=00000017" TargetMode="External"/><Relationship Id="rId13" Type="http://schemas.openxmlformats.org/officeDocument/2006/relationships/image" Target="http://www.pcolive.com/ad/langke/imges/osb.jpg" TargetMode="External"/><Relationship Id="rId3" Type="http://schemas.openxmlformats.org/officeDocument/2006/relationships/image" Target="../media/image23.jpeg"/><Relationship Id="rId7" Type="http://schemas.openxmlformats.org/officeDocument/2006/relationships/image" Target="http://www.pcolive.com/ad/langke/imges/osc.jpg" TargetMode="External"/><Relationship Id="rId12" Type="http://schemas.openxmlformats.org/officeDocument/2006/relationships/image" Target="../media/image26.jpeg"/><Relationship Id="rId2" Type="http://schemas.openxmlformats.org/officeDocument/2006/relationships/hyperlink" Target="http://www.netac.com.cn/products/View.asp?CodeNo=00000019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11" Type="http://schemas.openxmlformats.org/officeDocument/2006/relationships/hyperlink" Target="http://www.netac.com.cn/products/View.asp?CodeNo=00000018" TargetMode="External"/><Relationship Id="rId5" Type="http://schemas.openxmlformats.org/officeDocument/2006/relationships/hyperlink" Target="http://www.netac.com.cn/products/View.asp?CodeNo=00000016" TargetMode="External"/><Relationship Id="rId15" Type="http://schemas.openxmlformats.org/officeDocument/2006/relationships/slide" Target="slide3.xml"/><Relationship Id="rId10" Type="http://schemas.openxmlformats.org/officeDocument/2006/relationships/image" Target="http://www.pcolive.com/ad/langke/imges/odl.jpg" TargetMode="External"/><Relationship Id="rId4" Type="http://schemas.openxmlformats.org/officeDocument/2006/relationships/image" Target="http://www.pcolive.com/ad/langke/imges/osa.jpg" TargetMode="External"/><Relationship Id="rId9" Type="http://schemas.openxmlformats.org/officeDocument/2006/relationships/image" Target="../media/image25.jpe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45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44.xml"/><Relationship Id="rId5" Type="http://schemas.openxmlformats.org/officeDocument/2006/relationships/slide" Target="slide34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slide" Target="slide26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png"/><Relationship Id="rId5" Type="http://schemas.openxmlformats.org/officeDocument/2006/relationships/slide" Target="slide26.xml"/><Relationship Id="rId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png"/><Relationship Id="rId5" Type="http://schemas.openxmlformats.org/officeDocument/2006/relationships/slide" Target="slide34.xml"/><Relationship Id="rId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png"/><Relationship Id="rId5" Type="http://schemas.openxmlformats.org/officeDocument/2006/relationships/slide" Target="slide34.x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png"/><Relationship Id="rId5" Type="http://schemas.openxmlformats.org/officeDocument/2006/relationships/slide" Target="slide34.x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8CA7CB2-93AC-4DA8-AA0E-C721AD12299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二、主存储器的性能指标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561263" cy="482441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C0000"/>
                </a:solidFill>
              </a:rPr>
              <a:t>2</a:t>
            </a:r>
            <a:r>
              <a:rPr lang="zh-CN" altLang="en-US" sz="2800" smtClean="0">
                <a:solidFill>
                  <a:srgbClr val="CC0000"/>
                </a:solidFill>
              </a:rPr>
              <a:t>、存储速度：</a:t>
            </a:r>
            <a:r>
              <a:rPr lang="zh-CN" altLang="en-US" sz="2800" smtClean="0"/>
              <a:t>由以下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个方法来衡量。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存取时间</a:t>
            </a:r>
            <a:r>
              <a:rPr lang="zh-CN" altLang="en-US" smtClean="0"/>
              <a:t>（</a:t>
            </a:r>
            <a:r>
              <a:rPr lang="en-US" altLang="zh-CN" smtClean="0"/>
              <a:t>Memory Access Time</a:t>
            </a:r>
            <a:r>
              <a:rPr lang="zh-CN" altLang="en-US" smtClean="0"/>
              <a:t>）：指启动一次存储器操作到完成该操作所需的全部时间。存取时间愈短，其性能愈好。通常存取时间用纳秒（</a:t>
            </a:r>
            <a:r>
              <a:rPr lang="en-US" altLang="zh-CN" smtClean="0"/>
              <a:t>ns</a:t>
            </a:r>
            <a:r>
              <a:rPr lang="zh-CN" altLang="en-US" smtClean="0"/>
              <a:t>＝</a:t>
            </a:r>
            <a:r>
              <a:rPr lang="en-US" altLang="zh-CN" smtClean="0"/>
              <a:t>10</a:t>
            </a:r>
            <a:r>
              <a:rPr lang="zh-CN" altLang="en-US" baseline="30000" smtClean="0"/>
              <a:t>－</a:t>
            </a:r>
            <a:r>
              <a:rPr lang="en-US" altLang="zh-CN" baseline="30000" smtClean="0"/>
              <a:t>9</a:t>
            </a:r>
            <a:r>
              <a:rPr lang="en-US" altLang="zh-CN" smtClean="0"/>
              <a:t>s</a:t>
            </a:r>
            <a:r>
              <a:rPr lang="zh-CN" altLang="en-US" smtClean="0"/>
              <a:t>）为单位。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存储周期</a:t>
            </a:r>
            <a:r>
              <a:rPr lang="zh-CN" altLang="en-US" smtClean="0"/>
              <a:t>（</a:t>
            </a:r>
            <a:r>
              <a:rPr lang="en-US" altLang="zh-CN" smtClean="0"/>
              <a:t>Memory Cycle Time</a:t>
            </a:r>
            <a:r>
              <a:rPr lang="zh-CN" altLang="en-US" smtClean="0"/>
              <a:t>）：指存储器进行连续两次独立的存储器操作所需的最小间隔时间。</a:t>
            </a:r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通常存取周期</a:t>
            </a:r>
            <a:r>
              <a:rPr lang="en-US" altLang="zh-CN" smtClean="0">
                <a:solidFill>
                  <a:srgbClr val="0000FF"/>
                </a:solidFill>
              </a:rPr>
              <a:t>T</a:t>
            </a:r>
            <a:r>
              <a:rPr lang="en-US" altLang="zh-CN" baseline="-25000" smtClean="0">
                <a:solidFill>
                  <a:srgbClr val="0000FF"/>
                </a:solidFill>
              </a:rPr>
              <a:t>C</a:t>
            </a:r>
            <a:r>
              <a:rPr lang="zh-CN" altLang="en-US" smtClean="0">
                <a:solidFill>
                  <a:srgbClr val="0000FF"/>
                </a:solidFill>
              </a:rPr>
              <a:t>大于存取时间</a:t>
            </a:r>
            <a:r>
              <a:rPr lang="en-US" altLang="zh-CN" smtClean="0">
                <a:solidFill>
                  <a:srgbClr val="0000FF"/>
                </a:solidFill>
              </a:rPr>
              <a:t>t</a:t>
            </a:r>
            <a:r>
              <a:rPr lang="en-US" altLang="zh-CN" baseline="-25000" smtClean="0">
                <a:solidFill>
                  <a:srgbClr val="0000FF"/>
                </a:solidFill>
              </a:rPr>
              <a:t>A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，即</a:t>
            </a:r>
            <a:r>
              <a:rPr lang="en-US" altLang="zh-CN" smtClean="0">
                <a:solidFill>
                  <a:srgbClr val="0000FF"/>
                </a:solidFill>
              </a:rPr>
              <a:t>T</a:t>
            </a:r>
            <a:r>
              <a:rPr lang="en-US" altLang="zh-CN" baseline="-25000" smtClean="0">
                <a:solidFill>
                  <a:srgbClr val="0000FF"/>
                </a:solidFill>
              </a:rPr>
              <a:t>C</a:t>
            </a:r>
            <a:r>
              <a:rPr lang="en-US" altLang="zh-CN" smtClean="0">
                <a:solidFill>
                  <a:srgbClr val="0000FF"/>
                </a:solidFill>
              </a:rPr>
              <a:t>≥t</a:t>
            </a:r>
            <a:r>
              <a:rPr lang="en-US" altLang="zh-CN" baseline="-25000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。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存储器带宽：</a:t>
            </a:r>
            <a:r>
              <a:rPr lang="zh-CN" altLang="en-US" smtClean="0"/>
              <a:t>是单位时间里存储器所能存取的最大信息量，存储器带宽的计量单位通常是位</a:t>
            </a:r>
            <a:r>
              <a:rPr lang="en-US" altLang="zh-CN" smtClean="0"/>
              <a:t>/</a:t>
            </a:r>
            <a:r>
              <a:rPr lang="zh-CN" altLang="en-US" smtClean="0"/>
              <a:t>秒（</a:t>
            </a:r>
            <a:r>
              <a:rPr lang="en-US" altLang="zh-CN" smtClean="0"/>
              <a:t>bps</a:t>
            </a:r>
            <a:r>
              <a:rPr lang="zh-CN" altLang="en-US" smtClean="0"/>
              <a:t>）或字节</a:t>
            </a:r>
            <a:r>
              <a:rPr lang="en-US" altLang="zh-CN" smtClean="0"/>
              <a:t>/</a:t>
            </a:r>
            <a:r>
              <a:rPr lang="zh-CN" altLang="en-US" smtClean="0"/>
              <a:t>秒，它是衡量数据传输速率的重要技术指标。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45AB20-48CE-432F-AABE-1DE102D4D33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二、主存储器的性能指标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561263" cy="46085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3</a:t>
            </a:r>
            <a:r>
              <a:rPr lang="zh-CN" altLang="en-US" smtClean="0">
                <a:solidFill>
                  <a:srgbClr val="CC0000"/>
                </a:solidFill>
              </a:rPr>
              <a:t>、存储器的价格：</a:t>
            </a:r>
            <a:r>
              <a:rPr lang="zh-CN" altLang="en-US" smtClean="0"/>
              <a:t>用每位的价格来衡量。</a:t>
            </a:r>
          </a:p>
          <a:p>
            <a:pPr lvl="1" eaLnBrk="1" hangingPunct="1"/>
            <a:r>
              <a:rPr lang="zh-CN" altLang="en-US" smtClean="0"/>
              <a:t>设存储器容量为</a:t>
            </a:r>
            <a:r>
              <a:rPr lang="en-US" altLang="zh-CN" smtClean="0"/>
              <a:t>S</a:t>
            </a:r>
            <a:r>
              <a:rPr lang="zh-CN" altLang="en-US" smtClean="0"/>
              <a:t>，总价格为</a:t>
            </a:r>
            <a:r>
              <a:rPr lang="en-US" altLang="zh-CN" smtClean="0"/>
              <a:t>C</a:t>
            </a:r>
            <a:r>
              <a:rPr lang="zh-CN" altLang="en-US" smtClean="0"/>
              <a:t>，则位价为</a:t>
            </a:r>
            <a:r>
              <a:rPr lang="en-US" altLang="zh-CN" smtClean="0"/>
              <a:t>C/S(</a:t>
            </a:r>
            <a:r>
              <a:rPr lang="zh-CN" altLang="en-US" smtClean="0"/>
              <a:t>分</a:t>
            </a:r>
            <a:r>
              <a:rPr lang="en-US" altLang="zh-CN" smtClean="0"/>
              <a:t>/</a:t>
            </a:r>
            <a:r>
              <a:rPr lang="zh-CN" altLang="en-US" smtClean="0"/>
              <a:t>位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它不仅包含了存储元件的价格，还包括为该存储器操作服务的外围电路的价格。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4</a:t>
            </a:r>
            <a:r>
              <a:rPr lang="zh-CN" altLang="en-US" smtClean="0">
                <a:solidFill>
                  <a:srgbClr val="CC0000"/>
                </a:solidFill>
              </a:rPr>
              <a:t>、可靠性：</a:t>
            </a:r>
            <a:r>
              <a:rPr lang="zh-CN" altLang="en-US" smtClean="0"/>
              <a:t>指存储器正常工作（正确存取）的性能。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5</a:t>
            </a:r>
            <a:r>
              <a:rPr lang="zh-CN" altLang="en-US" smtClean="0">
                <a:solidFill>
                  <a:srgbClr val="CC0000"/>
                </a:solidFill>
              </a:rPr>
              <a:t>、功耗：</a:t>
            </a:r>
            <a:r>
              <a:rPr lang="zh-CN" altLang="en-US" smtClean="0"/>
              <a:t>存储器工作的耗电量。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存储容量、速度和价格的关系：</a:t>
            </a:r>
          </a:p>
          <a:p>
            <a:pPr lvl="1" eaLnBrk="1" hangingPunct="1"/>
            <a:r>
              <a:rPr lang="zh-CN" altLang="en-US" smtClean="0"/>
              <a:t>速度快的存储器往往价格较高，容量也较小。</a:t>
            </a:r>
          </a:p>
          <a:p>
            <a:pPr lvl="1" eaLnBrk="1" hangingPunct="1"/>
            <a:r>
              <a:rPr lang="zh-CN" altLang="en-US" smtClean="0"/>
              <a:t>容量、速度和价格三个指标是相互制约的。  </a:t>
            </a:r>
          </a:p>
        </p:txBody>
      </p:sp>
      <p:pic>
        <p:nvPicPr>
          <p:cNvPr id="195589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BA6E5C9-E2A6-4534-8766-89C06EF2D43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三、存储器的层次结构</a:t>
            </a:r>
          </a:p>
        </p:txBody>
      </p:sp>
      <p:graphicFrame>
        <p:nvGraphicFramePr>
          <p:cNvPr id="1331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3300413" y="1276350"/>
          <a:ext cx="3065462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Visio" r:id="rId3" imgW="1786991" imgH="2887764" progId="Visio.Drawing.11">
                  <p:embed/>
                </p:oleObj>
              </mc:Choice>
              <mc:Fallback>
                <p:oleObj name="Visio" r:id="rId3" imgW="1786991" imgH="288776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1276350"/>
                        <a:ext cx="3065462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39" name="Group 7"/>
          <p:cNvGrpSpPr>
            <a:grpSpLocks/>
          </p:cNvGrpSpPr>
          <p:nvPr/>
        </p:nvGrpSpPr>
        <p:grpSpPr bwMode="auto">
          <a:xfrm>
            <a:off x="6516688" y="1268413"/>
            <a:ext cx="1044575" cy="4826000"/>
            <a:chOff x="4762" y="384"/>
            <a:chExt cx="658" cy="3455"/>
          </a:xfrm>
        </p:grpSpPr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4835" y="3839"/>
              <a:ext cx="5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9"/>
            <p:cNvSpPr>
              <a:spLocks noChangeShapeType="1"/>
            </p:cNvSpPr>
            <p:nvPr/>
          </p:nvSpPr>
          <p:spPr bwMode="auto">
            <a:xfrm>
              <a:off x="4762" y="394"/>
              <a:ext cx="6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0"/>
            <p:cNvSpPr>
              <a:spLocks noChangeShapeType="1"/>
            </p:cNvSpPr>
            <p:nvPr/>
          </p:nvSpPr>
          <p:spPr bwMode="auto">
            <a:xfrm flipV="1">
              <a:off x="5315" y="384"/>
              <a:ext cx="0" cy="344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Text Box 11"/>
            <p:cNvSpPr txBox="1">
              <a:spLocks noChangeArrowheads="1"/>
            </p:cNvSpPr>
            <p:nvPr/>
          </p:nvSpPr>
          <p:spPr bwMode="auto">
            <a:xfrm>
              <a:off x="4883" y="480"/>
              <a:ext cx="336" cy="327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8038"/>
                    </a:schemeClr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访问速度越来越快</a:t>
              </a:r>
              <a:endParaRPr lang="zh-CN" altLang="en-US" sz="4000">
                <a:latin typeface="Arial" panose="020B0604020202020204" pitchFamily="34" charset="0"/>
              </a:endParaRPr>
            </a:p>
          </p:txBody>
        </p:sp>
      </p:grpSp>
      <p:grpSp>
        <p:nvGrpSpPr>
          <p:cNvPr id="197644" name="Group 12"/>
          <p:cNvGrpSpPr>
            <a:grpSpLocks/>
          </p:cNvGrpSpPr>
          <p:nvPr/>
        </p:nvGrpSpPr>
        <p:grpSpPr bwMode="auto">
          <a:xfrm>
            <a:off x="1763713" y="1196975"/>
            <a:ext cx="812800" cy="5195888"/>
            <a:chOff x="371" y="346"/>
            <a:chExt cx="512" cy="3455"/>
          </a:xfrm>
        </p:grpSpPr>
        <p:sp>
          <p:nvSpPr>
            <p:cNvPr id="13319" name="Line 13"/>
            <p:cNvSpPr>
              <a:spLocks noChangeShapeType="1"/>
            </p:cNvSpPr>
            <p:nvPr/>
          </p:nvSpPr>
          <p:spPr bwMode="auto">
            <a:xfrm>
              <a:off x="371" y="346"/>
              <a:ext cx="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Line 14"/>
            <p:cNvSpPr>
              <a:spLocks noChangeShapeType="1"/>
            </p:cNvSpPr>
            <p:nvPr/>
          </p:nvSpPr>
          <p:spPr bwMode="auto">
            <a:xfrm>
              <a:off x="371" y="3791"/>
              <a:ext cx="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15"/>
            <p:cNvSpPr>
              <a:spLocks noChangeShapeType="1"/>
            </p:cNvSpPr>
            <p:nvPr/>
          </p:nvSpPr>
          <p:spPr bwMode="auto">
            <a:xfrm>
              <a:off x="822" y="356"/>
              <a:ext cx="0" cy="344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419" y="432"/>
              <a:ext cx="292" cy="327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8038"/>
                    </a:schemeClr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存储容量越来越大，每位的价格越来越便宜</a:t>
              </a:r>
              <a:endParaRPr lang="zh-CN" altLang="en-US" sz="36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CB84395-2003-4EEC-A3F5-D3F0FDCCC26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58888" y="333375"/>
            <a:ext cx="64817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</a:rPr>
              <a:t>存储器的主要性能特性比较 </a:t>
            </a:r>
          </a:p>
        </p:txBody>
      </p:sp>
      <p:graphicFrame>
        <p:nvGraphicFramePr>
          <p:cNvPr id="199768" name="Group 88"/>
          <p:cNvGraphicFramePr>
            <a:graphicFrameLocks noGrp="1"/>
          </p:cNvGraphicFramePr>
          <p:nvPr/>
        </p:nvGraphicFramePr>
        <p:xfrm>
          <a:off x="1042988" y="1196975"/>
          <a:ext cx="7077075" cy="3278241"/>
        </p:xfrm>
        <a:graphic>
          <a:graphicData uri="http://schemas.openxmlformats.org/drawingml/2006/table">
            <a:tbl>
              <a:tblPr/>
              <a:tblGrid>
                <a:gridCol w="1227137"/>
                <a:gridCol w="1227138"/>
                <a:gridCol w="1036637"/>
                <a:gridCol w="1131888"/>
                <a:gridCol w="1227137"/>
                <a:gridCol w="1227138"/>
              </a:tblGrid>
              <a:tr h="8603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层次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通用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寄存器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Cache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主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磁盘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脱机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  <a:tr h="64001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存储周期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&lt;10ns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300ns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min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  <a:tr h="72065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存储容量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&lt;512B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8KB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2MB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32MB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1GB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1GB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1TB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5GB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10TB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  <a:tr h="56509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价格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很高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较高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高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较低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低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  <a:tr h="49207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材料工艺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ECL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SRAM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DRAM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磁表面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磁、光等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9733" name="Rectangle 53"/>
          <p:cNvSpPr>
            <a:spLocks noChangeArrowheads="1"/>
          </p:cNvSpPr>
          <p:nvPr/>
        </p:nvSpPr>
        <p:spPr bwMode="auto">
          <a:xfrm>
            <a:off x="1476375" y="4581525"/>
            <a:ext cx="6127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ms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（毫秒），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μs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（微秒），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（毫微秒）</a:t>
            </a:r>
          </a:p>
          <a:p>
            <a:pPr>
              <a:buClr>
                <a:srgbClr val="008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1s=1000ms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1ms=1000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μs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AA4FF0-D0D9-4782-9EF6-A02BFA4DE6C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1" lang="zh-CN" altLang="en-US" sz="2800" smtClean="0"/>
              <a:t>存储器的主要性能特性比较（</a:t>
            </a:r>
            <a:r>
              <a:rPr kumimoji="1" lang="en-US" altLang="zh-CN" sz="2800" smtClean="0"/>
              <a:t>2004</a:t>
            </a:r>
            <a:r>
              <a:rPr kumimoji="1" lang="zh-CN" altLang="en-US" sz="2800" smtClean="0"/>
              <a:t>年）</a:t>
            </a:r>
          </a:p>
        </p:txBody>
      </p:sp>
      <p:graphicFrame>
        <p:nvGraphicFramePr>
          <p:cNvPr id="390183" name="Group 39"/>
          <p:cNvGraphicFramePr>
            <a:graphicFrameLocks noGrp="1"/>
          </p:cNvGraphicFramePr>
          <p:nvPr/>
        </p:nvGraphicFramePr>
        <p:xfrm>
          <a:off x="1258888" y="1628775"/>
          <a:ext cx="7151687" cy="3441701"/>
        </p:xfrm>
        <a:graphic>
          <a:graphicData uri="http://schemas.openxmlformats.org/drawingml/2006/table">
            <a:tbl>
              <a:tblPr/>
              <a:tblGrid>
                <a:gridCol w="1368425"/>
                <a:gridCol w="2089150"/>
                <a:gridCol w="1439862"/>
                <a:gridCol w="2254250"/>
              </a:tblGrid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芯片最大容量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典型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价格（每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GB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849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SRAM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1M×8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0.5-5ns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$4000-$10000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892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DRAM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512M×1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50-70ns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$100-$200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849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磁盘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5-20ms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$0.5-$2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A52ECE1-4314-402A-A4B9-3EC84595D16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0706" name="Group 2"/>
          <p:cNvGrpSpPr>
            <a:grpSpLocks/>
          </p:cNvGrpSpPr>
          <p:nvPr/>
        </p:nvGrpSpPr>
        <p:grpSpPr bwMode="auto">
          <a:xfrm>
            <a:off x="611188" y="1412875"/>
            <a:ext cx="7129462" cy="4957763"/>
            <a:chOff x="385" y="436"/>
            <a:chExt cx="5125" cy="3758"/>
          </a:xfrm>
        </p:grpSpPr>
        <p:pic>
          <p:nvPicPr>
            <p:cNvPr id="16389" name="Picture 3" descr="2-20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4" t="9479" r="5502" b="-375"/>
            <a:stretch>
              <a:fillRect/>
            </a:stretch>
          </p:blipFill>
          <p:spPr bwMode="auto">
            <a:xfrm>
              <a:off x="793" y="436"/>
              <a:ext cx="4128" cy="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390" name="Object 4"/>
            <p:cNvGraphicFramePr>
              <a:graphicFrameLocks noChangeAspect="1"/>
            </p:cNvGraphicFramePr>
            <p:nvPr/>
          </p:nvGraphicFramePr>
          <p:xfrm>
            <a:off x="385" y="2750"/>
            <a:ext cx="3878" cy="1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" name="位图图像" r:id="rId4" imgW="6028571" imgH="3238952" progId="Paint.Picture">
                    <p:embed/>
                  </p:oleObj>
                </mc:Choice>
                <mc:Fallback>
                  <p:oleObj name="位图图像" r:id="rId4" imgW="6028571" imgH="3238952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750"/>
                          <a:ext cx="3878" cy="1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4241" y="2886"/>
              <a:ext cx="1269" cy="3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</a:rPr>
                <a:t>RAMBUS</a:t>
              </a:r>
              <a:r>
                <a:rPr kumimoji="1" lang="zh-CN" altLang="en-US" sz="2000">
                  <a:solidFill>
                    <a:schemeClr val="hlink"/>
                  </a:solidFill>
                </a:rPr>
                <a:t>内存条</a:t>
              </a:r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4059" y="3566"/>
              <a:ext cx="1133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</a:rPr>
                <a:t>DDR </a:t>
              </a:r>
              <a:r>
                <a:rPr kumimoji="1" lang="zh-CN" altLang="en-US" sz="2000">
                  <a:solidFill>
                    <a:schemeClr val="hlink"/>
                  </a:solidFill>
                </a:rPr>
                <a:t>内存条</a:t>
              </a:r>
            </a:p>
          </p:txBody>
        </p:sp>
      </p:grp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1042988" y="180975"/>
            <a:ext cx="130651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3545072-99BE-42F9-B699-B3F44B8C35B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744538" y="44450"/>
            <a:ext cx="18113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硬盘</a:t>
            </a: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22002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32" name="Picture 4" descr="0005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49375"/>
            <a:ext cx="388778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1733" name="Group 5"/>
          <p:cNvGrpSpPr>
            <a:grpSpLocks/>
          </p:cNvGrpSpPr>
          <p:nvPr/>
        </p:nvGrpSpPr>
        <p:grpSpPr bwMode="auto">
          <a:xfrm>
            <a:off x="2743200" y="3711575"/>
            <a:ext cx="3989388" cy="2525713"/>
            <a:chOff x="1728" y="2688"/>
            <a:chExt cx="2160" cy="1392"/>
          </a:xfrm>
        </p:grpSpPr>
        <p:graphicFrame>
          <p:nvGraphicFramePr>
            <p:cNvPr id="17415" name="Object 6"/>
            <p:cNvGraphicFramePr>
              <a:graphicFrameLocks noChangeAspect="1"/>
            </p:cNvGraphicFramePr>
            <p:nvPr/>
          </p:nvGraphicFramePr>
          <p:xfrm>
            <a:off x="2117" y="2857"/>
            <a:ext cx="1366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name="位图图像" r:id="rId5" imgW="2409524" imgH="2038095" progId="Paint.Picture">
                    <p:embed/>
                  </p:oleObj>
                </mc:Choice>
                <mc:Fallback>
                  <p:oleObj name="位图图像" r:id="rId5" imgW="2409524" imgH="20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2857"/>
                          <a:ext cx="1366" cy="11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413" y="3574"/>
              <a:ext cx="475" cy="16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磁盘片</a:t>
              </a:r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2938" y="2688"/>
              <a:ext cx="475" cy="16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磁头</a:t>
              </a: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3154" y="3025"/>
              <a:ext cx="475" cy="16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马达</a:t>
              </a: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2894" y="3911"/>
              <a:ext cx="605" cy="16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磁头驱动</a:t>
              </a:r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1728" y="3785"/>
              <a:ext cx="562" cy="16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辅助电路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9D31EAA-35E1-41B0-81E5-8C75AC36C36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050925" y="53975"/>
            <a:ext cx="1504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</a:rPr>
              <a:t>软盘 </a:t>
            </a:r>
          </a:p>
        </p:txBody>
      </p:sp>
      <p:pic>
        <p:nvPicPr>
          <p:cNvPr id="202755" name="Picture 3" descr="磁盘结构"/>
          <p:cNvPicPr>
            <a:picLocks noChangeAspect="1" noChangeArrowheads="1"/>
          </p:cNvPicPr>
          <p:nvPr/>
        </p:nvPicPr>
        <p:blipFill>
          <a:blip r:embed="rId2">
            <a:lum bright="-34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3933825"/>
            <a:ext cx="44640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2756" name="Group 4"/>
          <p:cNvGrpSpPr>
            <a:grpSpLocks/>
          </p:cNvGrpSpPr>
          <p:nvPr/>
        </p:nvGrpSpPr>
        <p:grpSpPr bwMode="auto">
          <a:xfrm>
            <a:off x="3887788" y="1341438"/>
            <a:ext cx="4537075" cy="2159000"/>
            <a:chOff x="4422" y="12048"/>
            <a:chExt cx="3315" cy="1872"/>
          </a:xfrm>
        </p:grpSpPr>
        <p:grpSp>
          <p:nvGrpSpPr>
            <p:cNvPr id="18439" name="Group 5"/>
            <p:cNvGrpSpPr>
              <a:grpSpLocks/>
            </p:cNvGrpSpPr>
            <p:nvPr/>
          </p:nvGrpSpPr>
          <p:grpSpPr bwMode="auto">
            <a:xfrm>
              <a:off x="4422" y="12048"/>
              <a:ext cx="3315" cy="1716"/>
              <a:chOff x="6837" y="11268"/>
              <a:chExt cx="3315" cy="1716"/>
            </a:xfrm>
          </p:grpSpPr>
          <p:pic>
            <p:nvPicPr>
              <p:cNvPr id="18441" name="Picture 6" descr="软盘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7" y="11268"/>
                <a:ext cx="1663" cy="1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2" name="Picture 7" descr="写保护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7" y="11268"/>
                <a:ext cx="1635" cy="1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6312" y="13452"/>
              <a:ext cx="105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400" b="0">
                  <a:solidFill>
                    <a:srgbClr val="03090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写保护</a:t>
              </a:r>
              <a:endParaRPr kumimoji="1" lang="zh-CN" altLang="en-US" sz="3600" b="0">
                <a:solidFill>
                  <a:srgbClr val="030906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02761" name="Picture 9"/>
          <p:cNvPicPr>
            <a:picLocks noChangeAspect="1" noChangeArrowheads="1"/>
          </p:cNvPicPr>
          <p:nvPr/>
        </p:nvPicPr>
        <p:blipFill>
          <a:blip r:embed="rId5">
            <a:lum bright="4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39988"/>
            <a:ext cx="311308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20424A-E492-451C-B11F-9ACBEE21468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57338"/>
            <a:ext cx="663733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73100" y="115888"/>
            <a:ext cx="18113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磁带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0AFF5AB-0EB7-4F45-85B2-5029A009A8F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4802" name="Picture 2" descr="so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8" b="16658"/>
          <a:stretch>
            <a:fillRect/>
          </a:stretch>
        </p:blipFill>
        <p:spPr bwMode="auto">
          <a:xfrm>
            <a:off x="971550" y="1252538"/>
            <a:ext cx="367188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3" name="Picture 3" descr="imag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284538"/>
            <a:ext cx="2925762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187450" y="339725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光盘驱动器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1F0482C-9A3D-4F4A-95F6-0B1803CDEBB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存储体系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gray">
          <a:xfrm rot="5400000">
            <a:off x="831056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gray">
          <a:xfrm rot="5400000">
            <a:off x="13890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78" name="AutoShape 7"/>
          <p:cNvSpPr>
            <a:spLocks noChangeArrowheads="1"/>
          </p:cNvSpPr>
          <p:nvPr/>
        </p:nvSpPr>
        <p:spPr bwMode="gray">
          <a:xfrm>
            <a:off x="2054225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gray">
          <a:xfrm rot="5400000">
            <a:off x="-686593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0" name="AutoShape 9"/>
          <p:cNvSpPr>
            <a:spLocks noChangeArrowheads="1"/>
          </p:cNvSpPr>
          <p:nvPr/>
        </p:nvSpPr>
        <p:spPr bwMode="gray">
          <a:xfrm>
            <a:off x="1258888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gray">
          <a:xfrm rot="5400000">
            <a:off x="-1478756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2" name="AutoShape 11"/>
          <p:cNvSpPr>
            <a:spLocks noChangeArrowheads="1"/>
          </p:cNvSpPr>
          <p:nvPr/>
        </p:nvSpPr>
        <p:spPr bwMode="gray">
          <a:xfrm>
            <a:off x="469900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gray">
          <a:xfrm>
            <a:off x="493713" y="2060575"/>
            <a:ext cx="54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2" action="ppaction://hlinksldjump"/>
              </a:rPr>
              <a:t>存储体系概述</a:t>
            </a:r>
            <a:endParaRPr lang="zh-CN" altLang="en-US"/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gray">
          <a:xfrm>
            <a:off x="2843213" y="2060575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高速存储器</a:t>
            </a:r>
          </a:p>
        </p:txBody>
      </p:sp>
      <p:grpSp>
        <p:nvGrpSpPr>
          <p:cNvPr id="3085" name="Group 75"/>
          <p:cNvGrpSpPr>
            <a:grpSpLocks/>
          </p:cNvGrpSpPr>
          <p:nvPr/>
        </p:nvGrpSpPr>
        <p:grpSpPr bwMode="auto">
          <a:xfrm rot="-5400000">
            <a:off x="2879725" y="1160463"/>
            <a:ext cx="647700" cy="863600"/>
            <a:chOff x="1752" y="755"/>
            <a:chExt cx="408" cy="544"/>
          </a:xfrm>
        </p:grpSpPr>
        <p:sp>
          <p:nvSpPr>
            <p:cNvPr id="3118" name="AutoShape 5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9" name="Text Box 14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5.4</a:t>
              </a:r>
            </a:p>
          </p:txBody>
        </p:sp>
      </p:grpSp>
      <p:sp>
        <p:nvSpPr>
          <p:cNvPr id="3086" name="Text Box 16"/>
          <p:cNvSpPr txBox="1">
            <a:spLocks noChangeArrowheads="1"/>
          </p:cNvSpPr>
          <p:nvPr/>
        </p:nvSpPr>
        <p:spPr bwMode="gray">
          <a:xfrm>
            <a:off x="2143125" y="2057400"/>
            <a:ext cx="5492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主存储器与</a:t>
            </a:r>
            <a:r>
              <a:rPr lang="en-US" altLang="zh-CN"/>
              <a:t>CPU</a:t>
            </a:r>
            <a:r>
              <a:rPr lang="zh-CN" altLang="en-US"/>
              <a:t>的连接</a:t>
            </a:r>
          </a:p>
        </p:txBody>
      </p:sp>
      <p:sp>
        <p:nvSpPr>
          <p:cNvPr id="3087" name="Text Box 17"/>
          <p:cNvSpPr txBox="1">
            <a:spLocks noChangeArrowheads="1"/>
          </p:cNvSpPr>
          <p:nvPr/>
        </p:nvSpPr>
        <p:spPr bwMode="gray">
          <a:xfrm>
            <a:off x="2128838" y="1381125"/>
            <a:ext cx="617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5.3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gray">
          <a:xfrm>
            <a:off x="1331913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5.2</a:t>
            </a:r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gray">
          <a:xfrm>
            <a:off x="512763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5.1</a:t>
            </a:r>
          </a:p>
        </p:txBody>
      </p:sp>
      <p:sp>
        <p:nvSpPr>
          <p:cNvPr id="88140" name="AutoShape 76"/>
          <p:cNvSpPr>
            <a:spLocks noChangeArrowheads="1"/>
          </p:cNvSpPr>
          <p:nvPr/>
        </p:nvSpPr>
        <p:spPr bwMode="gray">
          <a:xfrm rot="5400000">
            <a:off x="3928269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141" name="AutoShape 77"/>
          <p:cNvSpPr>
            <a:spLocks noChangeArrowheads="1"/>
          </p:cNvSpPr>
          <p:nvPr/>
        </p:nvSpPr>
        <p:spPr bwMode="gray">
          <a:xfrm rot="5400000">
            <a:off x="32361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2" name="AutoShape 78"/>
          <p:cNvSpPr>
            <a:spLocks noChangeArrowheads="1"/>
          </p:cNvSpPr>
          <p:nvPr/>
        </p:nvSpPr>
        <p:spPr bwMode="gray">
          <a:xfrm>
            <a:off x="5151438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43" name="AutoShape 79"/>
          <p:cNvSpPr>
            <a:spLocks noChangeArrowheads="1"/>
          </p:cNvSpPr>
          <p:nvPr/>
        </p:nvSpPr>
        <p:spPr bwMode="gray">
          <a:xfrm rot="5400000">
            <a:off x="24106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4" name="AutoShape 80"/>
          <p:cNvSpPr>
            <a:spLocks noChangeArrowheads="1"/>
          </p:cNvSpPr>
          <p:nvPr/>
        </p:nvSpPr>
        <p:spPr bwMode="gray">
          <a:xfrm>
            <a:off x="4356100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45" name="AutoShape 81"/>
          <p:cNvSpPr>
            <a:spLocks noChangeArrowheads="1"/>
          </p:cNvSpPr>
          <p:nvPr/>
        </p:nvSpPr>
        <p:spPr bwMode="gray">
          <a:xfrm rot="5400000">
            <a:off x="161845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6" name="AutoShape 82"/>
          <p:cNvSpPr>
            <a:spLocks noChangeArrowheads="1"/>
          </p:cNvSpPr>
          <p:nvPr/>
        </p:nvSpPr>
        <p:spPr bwMode="gray">
          <a:xfrm>
            <a:off x="3567113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7" name="Text Box 83"/>
          <p:cNvSpPr txBox="1">
            <a:spLocks noChangeArrowheads="1"/>
          </p:cNvSpPr>
          <p:nvPr/>
        </p:nvSpPr>
        <p:spPr bwMode="gray">
          <a:xfrm rot="5400000">
            <a:off x="2082800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3098" name="Text Box 84"/>
          <p:cNvSpPr txBox="1">
            <a:spLocks noChangeArrowheads="1"/>
          </p:cNvSpPr>
          <p:nvPr/>
        </p:nvSpPr>
        <p:spPr bwMode="gray">
          <a:xfrm>
            <a:off x="5940425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存储保护</a:t>
            </a:r>
          </a:p>
        </p:txBody>
      </p:sp>
      <p:grpSp>
        <p:nvGrpSpPr>
          <p:cNvPr id="3099" name="Group 85"/>
          <p:cNvGrpSpPr>
            <a:grpSpLocks/>
          </p:cNvGrpSpPr>
          <p:nvPr/>
        </p:nvGrpSpPr>
        <p:grpSpPr bwMode="auto">
          <a:xfrm rot="-5400000">
            <a:off x="5976938" y="1160463"/>
            <a:ext cx="647700" cy="863600"/>
            <a:chOff x="1752" y="755"/>
            <a:chExt cx="408" cy="544"/>
          </a:xfrm>
        </p:grpSpPr>
        <p:sp>
          <p:nvSpPr>
            <p:cNvPr id="3116" name="AutoShape 86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7" name="Text Box 87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5.8</a:t>
              </a:r>
            </a:p>
          </p:txBody>
        </p:sp>
      </p:grpSp>
      <p:sp>
        <p:nvSpPr>
          <p:cNvPr id="3100" name="Text Box 88"/>
          <p:cNvSpPr txBox="1">
            <a:spLocks noChangeArrowheads="1"/>
          </p:cNvSpPr>
          <p:nvPr/>
        </p:nvSpPr>
        <p:spPr bwMode="gray">
          <a:xfrm>
            <a:off x="3635375" y="2051050"/>
            <a:ext cx="5492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高速缓冲存储器</a:t>
            </a:r>
            <a:r>
              <a:rPr lang="en-US" altLang="zh-CN"/>
              <a:t>Cache</a:t>
            </a:r>
          </a:p>
        </p:txBody>
      </p:sp>
      <p:sp>
        <p:nvSpPr>
          <p:cNvPr id="3101" name="Text Box 89"/>
          <p:cNvSpPr txBox="1">
            <a:spLocks noChangeArrowheads="1"/>
          </p:cNvSpPr>
          <p:nvPr/>
        </p:nvSpPr>
        <p:spPr bwMode="gray">
          <a:xfrm>
            <a:off x="5246688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外存储器</a:t>
            </a:r>
          </a:p>
        </p:txBody>
      </p:sp>
      <p:sp>
        <p:nvSpPr>
          <p:cNvPr id="3102" name="Text Box 90"/>
          <p:cNvSpPr txBox="1">
            <a:spLocks noChangeArrowheads="1"/>
          </p:cNvSpPr>
          <p:nvPr/>
        </p:nvSpPr>
        <p:spPr bwMode="gray">
          <a:xfrm>
            <a:off x="5226050" y="1381125"/>
            <a:ext cx="61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5.7</a:t>
            </a:r>
          </a:p>
        </p:txBody>
      </p:sp>
      <p:sp>
        <p:nvSpPr>
          <p:cNvPr id="3103" name="Text Box 91"/>
          <p:cNvSpPr txBox="1">
            <a:spLocks noChangeArrowheads="1"/>
          </p:cNvSpPr>
          <p:nvPr/>
        </p:nvSpPr>
        <p:spPr bwMode="gray">
          <a:xfrm>
            <a:off x="4427538" y="2087563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虚拟存储器</a:t>
            </a:r>
          </a:p>
        </p:txBody>
      </p:sp>
      <p:sp>
        <p:nvSpPr>
          <p:cNvPr id="3104" name="Text Box 92"/>
          <p:cNvSpPr txBox="1">
            <a:spLocks noChangeArrowheads="1"/>
          </p:cNvSpPr>
          <p:nvPr/>
        </p:nvSpPr>
        <p:spPr bwMode="gray">
          <a:xfrm>
            <a:off x="4429125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5.6</a:t>
            </a:r>
          </a:p>
        </p:txBody>
      </p:sp>
      <p:sp>
        <p:nvSpPr>
          <p:cNvPr id="3105" name="Text Box 93"/>
          <p:cNvSpPr txBox="1">
            <a:spLocks noChangeArrowheads="1"/>
          </p:cNvSpPr>
          <p:nvPr/>
        </p:nvSpPr>
        <p:spPr bwMode="gray">
          <a:xfrm>
            <a:off x="3609975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5.5</a:t>
            </a:r>
          </a:p>
        </p:txBody>
      </p:sp>
      <p:sp>
        <p:nvSpPr>
          <p:cNvPr id="88161" name="AutoShape 97"/>
          <p:cNvSpPr>
            <a:spLocks noChangeArrowheads="1"/>
          </p:cNvSpPr>
          <p:nvPr/>
        </p:nvSpPr>
        <p:spPr bwMode="gray">
          <a:xfrm rot="5400000">
            <a:off x="5506244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7" name="AutoShape 98"/>
          <p:cNvSpPr>
            <a:spLocks noChangeArrowheads="1"/>
          </p:cNvSpPr>
          <p:nvPr/>
        </p:nvSpPr>
        <p:spPr bwMode="gray">
          <a:xfrm>
            <a:off x="7451725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63" name="AutoShape 99"/>
          <p:cNvSpPr>
            <a:spLocks noChangeArrowheads="1"/>
          </p:cNvSpPr>
          <p:nvPr/>
        </p:nvSpPr>
        <p:spPr bwMode="gray">
          <a:xfrm rot="5400000">
            <a:off x="4714082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9" name="AutoShape 100"/>
          <p:cNvSpPr>
            <a:spLocks noChangeArrowheads="1"/>
          </p:cNvSpPr>
          <p:nvPr/>
        </p:nvSpPr>
        <p:spPr bwMode="gray">
          <a:xfrm>
            <a:off x="6662738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10" name="Text Box 101"/>
          <p:cNvSpPr txBox="1">
            <a:spLocks noChangeArrowheads="1"/>
          </p:cNvSpPr>
          <p:nvPr/>
        </p:nvSpPr>
        <p:spPr bwMode="gray">
          <a:xfrm rot="5400000">
            <a:off x="5178425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3111" name="Text Box 106"/>
          <p:cNvSpPr txBox="1">
            <a:spLocks noChangeArrowheads="1"/>
          </p:cNvSpPr>
          <p:nvPr/>
        </p:nvSpPr>
        <p:spPr bwMode="gray">
          <a:xfrm>
            <a:off x="6700838" y="2060575"/>
            <a:ext cx="5492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IA32</a:t>
            </a:r>
            <a:r>
              <a:rPr lang="zh-CN" altLang="en-US"/>
              <a:t>架构的存储系统举例</a:t>
            </a:r>
            <a:r>
              <a:rPr lang="zh-CN" altLang="en-US" b="0"/>
              <a:t> </a:t>
            </a:r>
          </a:p>
        </p:txBody>
      </p:sp>
      <p:sp>
        <p:nvSpPr>
          <p:cNvPr id="3112" name="Text Box 109"/>
          <p:cNvSpPr txBox="1">
            <a:spLocks noChangeArrowheads="1"/>
          </p:cNvSpPr>
          <p:nvPr/>
        </p:nvSpPr>
        <p:spPr bwMode="gray">
          <a:xfrm>
            <a:off x="7524750" y="2133600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GB">
                <a:hlinkClick r:id="rId3" action="ppaction://hlinksldjump"/>
              </a:rPr>
              <a:t>作业</a:t>
            </a:r>
            <a:endParaRPr lang="zh-CN" altLang="en-US"/>
          </a:p>
        </p:txBody>
      </p:sp>
      <p:sp>
        <p:nvSpPr>
          <p:cNvPr id="3113" name="Text Box 111"/>
          <p:cNvSpPr txBox="1">
            <a:spLocks noChangeArrowheads="1"/>
          </p:cNvSpPr>
          <p:nvPr/>
        </p:nvSpPr>
        <p:spPr bwMode="gray">
          <a:xfrm>
            <a:off x="6705600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5.9</a:t>
            </a:r>
          </a:p>
        </p:txBody>
      </p:sp>
      <p:sp>
        <p:nvSpPr>
          <p:cNvPr id="3114" name="Rectangle 122"/>
          <p:cNvSpPr>
            <a:spLocks noChangeArrowheads="1"/>
          </p:cNvSpPr>
          <p:nvPr/>
        </p:nvSpPr>
        <p:spPr bwMode="auto">
          <a:xfrm>
            <a:off x="1331913" y="206057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4" action="ppaction://hlinksldjump"/>
              </a:rPr>
              <a:t>主存储器</a:t>
            </a:r>
            <a:endParaRPr lang="zh-CN" altLang="en-US"/>
          </a:p>
        </p:txBody>
      </p:sp>
      <p:pic>
        <p:nvPicPr>
          <p:cNvPr id="3115" name="Picture 125" descr="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402388"/>
            <a:ext cx="719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60A014-470D-4933-ABD9-6D8432E22D1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5826" name="Picture 2" descr="http://www.pcolive.com/ad/langke/imges/osa.jpg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96975"/>
            <a:ext cx="2224088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7" name="Picture 3" descr="http://www.pcolive.com/ad/langke/imges/osc.jpg">
            <a:hlinkClick r:id="rId5"/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6975"/>
            <a:ext cx="2157413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8" name="Picture 4" descr="http://www.pcolive.com/ad/langke/imges/odl.jpg">
            <a:hlinkClick r:id="rId8"/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922713"/>
            <a:ext cx="15113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9" name="Picture 5" descr="http://www.pcolive.com/ad/langke/imges/osb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22375"/>
            <a:ext cx="2135188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30" name="Picture 6" descr="image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429000"/>
            <a:ext cx="2490787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189038" y="333375"/>
            <a:ext cx="1150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优盘</a:t>
            </a:r>
          </a:p>
        </p:txBody>
      </p:sp>
      <p:pic>
        <p:nvPicPr>
          <p:cNvPr id="205834" name="Picture 10" descr="back11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19C7E50-AA21-4AF8-97DC-FE2494CE942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 </a:t>
            </a:r>
            <a:r>
              <a:rPr lang="zh-CN" altLang="en-US" smtClean="0"/>
              <a:t>主存储器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0925"/>
            <a:ext cx="3960812" cy="547370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特点：</a:t>
            </a:r>
          </a:p>
          <a:p>
            <a:pPr marL="444500" lvl="1" indent="-265113" eaLnBrk="1" hangingPunct="1"/>
            <a:r>
              <a:rPr lang="zh-CN" altLang="en-US" smtClean="0"/>
              <a:t>①主存储器可以被</a:t>
            </a:r>
            <a:r>
              <a:rPr lang="en-US" altLang="zh-CN" smtClean="0"/>
              <a:t>CPU</a:t>
            </a:r>
            <a:r>
              <a:rPr lang="zh-CN" altLang="en-US" smtClean="0"/>
              <a:t>直接存取（访问）。</a:t>
            </a:r>
          </a:p>
          <a:p>
            <a:pPr marL="444500" lvl="1" indent="-265113" eaLnBrk="1" hangingPunct="1"/>
            <a:r>
              <a:rPr lang="zh-CN" altLang="en-US" smtClean="0"/>
              <a:t>②一般由半导体材质构成。</a:t>
            </a:r>
          </a:p>
          <a:p>
            <a:pPr marL="444500" lvl="1" indent="-265113" eaLnBrk="1" hangingPunct="1"/>
            <a:r>
              <a:rPr lang="zh-CN" altLang="en-US" smtClean="0">
                <a:solidFill>
                  <a:srgbClr val="CC0000"/>
                </a:solidFill>
              </a:rPr>
              <a:t>③随机存取：</a:t>
            </a:r>
            <a:r>
              <a:rPr lang="zh-CN" altLang="en-US" smtClean="0"/>
              <a:t>读写任意存储单元所用时间是相同的，与单元地址无关。</a:t>
            </a:r>
          </a:p>
          <a:p>
            <a:pPr marL="444500" lvl="1" indent="-265113" eaLnBrk="1" hangingPunct="1"/>
            <a:r>
              <a:rPr lang="zh-CN" altLang="en-US" smtClean="0">
                <a:solidFill>
                  <a:srgbClr val="CC0000"/>
                </a:solidFill>
              </a:rPr>
              <a:t>④与辅存相比，速度快，价格高，容量小</a:t>
            </a:r>
            <a:r>
              <a:rPr lang="zh-CN" altLang="en-US" smtClean="0"/>
              <a:t>。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1341438"/>
          <a:ext cx="4608513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Visio" r:id="rId3" imgW="2514735" imgH="2371657" progId="Visio.Drawing.11">
                  <p:embed/>
                </p:oleObj>
              </mc:Choice>
              <mc:Fallback>
                <p:oleObj name="Visio" r:id="rId3" imgW="2514735" imgH="23716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341438"/>
                        <a:ext cx="4608513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8314855-55CF-48B9-90DE-66207F5AB00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 </a:t>
            </a:r>
            <a:r>
              <a:rPr lang="zh-CN" altLang="en-US" smtClean="0"/>
              <a:t>主存储器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0925"/>
            <a:ext cx="3960812" cy="5473700"/>
          </a:xfrm>
        </p:spPr>
        <p:txBody>
          <a:bodyPr/>
          <a:lstStyle/>
          <a:p>
            <a:pPr marL="0" indent="0" eaLnBrk="1" hangingPunct="1"/>
            <a:r>
              <a:rPr lang="zh-CN" altLang="en-US" sz="2800" dirty="0" smtClean="0"/>
              <a:t>对主存的操作：</a:t>
            </a:r>
          </a:p>
          <a:p>
            <a:pPr marL="444500" lvl="1" indent="-265113" eaLnBrk="1" hangingPunct="1"/>
            <a:r>
              <a:rPr lang="zh-CN" altLang="en-US" sz="2800" dirty="0" smtClean="0"/>
              <a:t>读存储器操作：</a:t>
            </a: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送地址到</a:t>
            </a:r>
            <a:r>
              <a:rPr lang="en-US" altLang="zh-CN" dirty="0" smtClean="0">
                <a:solidFill>
                  <a:srgbClr val="FF0000"/>
                </a:solidFill>
              </a:rPr>
              <a:t>AB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发读信号；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DB</a:t>
            </a:r>
            <a:r>
              <a:rPr lang="zh-CN" altLang="en-US" dirty="0" smtClean="0">
                <a:solidFill>
                  <a:srgbClr val="FF0000"/>
                </a:solidFill>
              </a:rPr>
              <a:t>上接收数据到目的部件</a:t>
            </a:r>
          </a:p>
          <a:p>
            <a:pPr marL="444500" lvl="1" indent="-265113" eaLnBrk="1" hangingPunct="1"/>
            <a:r>
              <a:rPr lang="zh-CN" altLang="en-US" sz="2800" dirty="0" smtClean="0"/>
              <a:t>写存储器操作：</a:t>
            </a: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送地址到</a:t>
            </a:r>
            <a:r>
              <a:rPr lang="en-US" altLang="zh-CN" dirty="0" smtClean="0">
                <a:solidFill>
                  <a:srgbClr val="FF0000"/>
                </a:solidFill>
              </a:rPr>
              <a:t>AB</a:t>
            </a:r>
            <a:r>
              <a:rPr lang="zh-CN" altLang="en-US" dirty="0" smtClean="0">
                <a:solidFill>
                  <a:srgbClr val="FF0000"/>
                </a:solidFill>
              </a:rPr>
              <a:t>，送数据到</a:t>
            </a:r>
            <a:r>
              <a:rPr lang="en-US" altLang="zh-CN" dirty="0" smtClean="0">
                <a:solidFill>
                  <a:srgbClr val="FF0000"/>
                </a:solidFill>
              </a:rPr>
              <a:t>DB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发写信号；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等待写操作完成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355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1341438"/>
          <a:ext cx="4608513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Visio" r:id="rId3" imgW="2514735" imgH="2371657" progId="Visio.Drawing.11">
                  <p:embed/>
                </p:oleObj>
              </mc:Choice>
              <mc:Fallback>
                <p:oleObj name="Visio" r:id="rId3" imgW="2514735" imgH="23716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341438"/>
                        <a:ext cx="4608513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E47B7E-02CF-432D-8D27-F943637B563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 </a:t>
            </a:r>
            <a:r>
              <a:rPr lang="zh-CN" altLang="en-US" smtClean="0"/>
              <a:t>主存储器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416800" cy="647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主存储器按其</a:t>
            </a:r>
            <a:r>
              <a:rPr lang="zh-CN" altLang="en-US" sz="2800" smtClean="0">
                <a:solidFill>
                  <a:srgbClr val="FF0000"/>
                </a:solidFill>
              </a:rPr>
              <a:t>功能</a:t>
            </a:r>
            <a:r>
              <a:rPr lang="zh-CN" altLang="en-US" sz="2800" smtClean="0"/>
              <a:t>可分为</a:t>
            </a:r>
            <a:r>
              <a:rPr lang="en-US" altLang="zh-CN" sz="2800" smtClean="0"/>
              <a:t>RAM</a:t>
            </a:r>
            <a:r>
              <a:rPr lang="zh-CN" altLang="en-US" sz="2800" smtClean="0"/>
              <a:t>和</a:t>
            </a:r>
            <a:r>
              <a:rPr lang="en-US" altLang="zh-CN" sz="2800" smtClean="0"/>
              <a:t>ROM</a:t>
            </a:r>
            <a:r>
              <a:rPr lang="zh-CN" altLang="en-US" sz="2800" smtClean="0"/>
              <a:t>。</a:t>
            </a:r>
          </a:p>
        </p:txBody>
      </p:sp>
      <p:pic>
        <p:nvPicPr>
          <p:cNvPr id="24064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0659" name="Group 19"/>
          <p:cNvGrpSpPr>
            <a:grpSpLocks/>
          </p:cNvGrpSpPr>
          <p:nvPr/>
        </p:nvGrpSpPr>
        <p:grpSpPr bwMode="auto">
          <a:xfrm>
            <a:off x="1619250" y="1989138"/>
            <a:ext cx="4724400" cy="2362200"/>
            <a:chOff x="1020" y="1253"/>
            <a:chExt cx="2976" cy="1488"/>
          </a:xfrm>
        </p:grpSpPr>
        <p:sp>
          <p:nvSpPr>
            <p:cNvPr id="240646" name="AutoShape 6"/>
            <p:cNvSpPr>
              <a:spLocks noChangeArrowheads="1"/>
            </p:cNvSpPr>
            <p:nvPr/>
          </p:nvSpPr>
          <p:spPr bwMode="gray">
            <a:xfrm>
              <a:off x="1247" y="1322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gray">
            <a:xfrm>
              <a:off x="1404" y="136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4" action="ppaction://hlinksldjump"/>
                </a:rPr>
                <a:t>随机读写存储器</a:t>
              </a:r>
              <a:r>
                <a:rPr lang="en-US" altLang="zh-CN">
                  <a:solidFill>
                    <a:srgbClr val="008000"/>
                  </a:solidFill>
                  <a:hlinkClick r:id="rId4" action="ppaction://hlinksldjump"/>
                </a:rPr>
                <a:t>RAM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240648" name="AutoShape 8"/>
            <p:cNvSpPr>
              <a:spLocks noChangeArrowheads="1"/>
            </p:cNvSpPr>
            <p:nvPr/>
          </p:nvSpPr>
          <p:spPr bwMode="gray">
            <a:xfrm>
              <a:off x="1260" y="185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gray">
            <a:xfrm>
              <a:off x="1404" y="1891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5" action="ppaction://hlinksldjump"/>
                </a:rPr>
                <a:t>只读存储器</a:t>
              </a:r>
              <a:r>
                <a:rPr lang="en-US" altLang="zh-CN">
                  <a:solidFill>
                    <a:srgbClr val="008000"/>
                  </a:solidFill>
                  <a:hlinkClick r:id="rId5" action="ppaction://hlinksldjump"/>
                </a:rPr>
                <a:t>ROM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240650" name="AutoShape 10"/>
            <p:cNvSpPr>
              <a:spLocks noChangeArrowheads="1"/>
            </p:cNvSpPr>
            <p:nvPr/>
          </p:nvSpPr>
          <p:spPr bwMode="gray">
            <a:xfrm>
              <a:off x="1260" y="23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gray">
            <a:xfrm>
              <a:off x="1404" y="2419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6" action="ppaction://hlinksldjump"/>
                </a:rPr>
                <a:t>高性能的主存储器</a:t>
              </a:r>
              <a:endParaRPr lang="zh-CN" altLang="en-US"/>
            </a:p>
          </p:txBody>
        </p:sp>
        <p:grpSp>
          <p:nvGrpSpPr>
            <p:cNvPr id="24589" name="Group 12"/>
            <p:cNvGrpSpPr>
              <a:grpSpLocks/>
            </p:cNvGrpSpPr>
            <p:nvPr/>
          </p:nvGrpSpPr>
          <p:grpSpPr bwMode="auto">
            <a:xfrm>
              <a:off x="1020" y="1253"/>
              <a:ext cx="432" cy="1488"/>
              <a:chOff x="1020" y="1616"/>
              <a:chExt cx="432" cy="1488"/>
            </a:xfrm>
          </p:grpSpPr>
          <p:sp>
            <p:nvSpPr>
              <p:cNvPr id="24590" name="AutoShape 13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1" name="Text Box 14"/>
              <p:cNvSpPr txBox="1">
                <a:spLocks noChangeArrowheads="1"/>
              </p:cNvSpPr>
              <p:nvPr/>
            </p:nvSpPr>
            <p:spPr bwMode="gray">
              <a:xfrm>
                <a:off x="1075" y="166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</a:t>
                </a:r>
              </a:p>
            </p:txBody>
          </p:sp>
          <p:sp>
            <p:nvSpPr>
              <p:cNvPr id="24592" name="AutoShape 15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3" name="Text Box 16"/>
              <p:cNvSpPr txBox="1">
                <a:spLocks noChangeArrowheads="1"/>
              </p:cNvSpPr>
              <p:nvPr/>
            </p:nvSpPr>
            <p:spPr bwMode="gray">
              <a:xfrm>
                <a:off x="1075" y="219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二</a:t>
                </a:r>
              </a:p>
            </p:txBody>
          </p:sp>
          <p:sp>
            <p:nvSpPr>
              <p:cNvPr id="24594" name="AutoShape 17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5" name="Text Box 18"/>
              <p:cNvSpPr txBox="1">
                <a:spLocks noChangeArrowheads="1"/>
              </p:cNvSpPr>
              <p:nvPr/>
            </p:nvSpPr>
            <p:spPr bwMode="gray">
              <a:xfrm>
                <a:off x="1075" y="272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06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DECD196-DFE5-48C2-9303-D37929E7137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一、随机读写存储器</a:t>
            </a:r>
            <a:r>
              <a:rPr lang="en-US" altLang="zh-CN" smtClean="0"/>
              <a:t>RAM</a:t>
            </a:r>
          </a:p>
        </p:txBody>
      </p:sp>
      <p:graphicFrame>
        <p:nvGraphicFramePr>
          <p:cNvPr id="2560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1196975"/>
          <a:ext cx="5688012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位图图像" r:id="rId3" imgW="5095238" imgH="4304762" progId="Paint.Picture">
                  <p:embed/>
                </p:oleObj>
              </mc:Choice>
              <mc:Fallback>
                <p:oleObj name="位图图像" r:id="rId3" imgW="5095238" imgH="4304762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6975"/>
                        <a:ext cx="5688012" cy="48069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22EF742-1F6F-4E7E-9890-20B497D7A37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一、随机读写存储器</a:t>
            </a:r>
            <a:r>
              <a:rPr lang="en-US" altLang="zh-CN" smtClean="0"/>
              <a:t>RAM</a:t>
            </a:r>
          </a:p>
        </p:txBody>
      </p:sp>
      <p:pic>
        <p:nvPicPr>
          <p:cNvPr id="20787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10"/>
          <p:cNvGrpSpPr>
            <a:grpSpLocks/>
          </p:cNvGrpSpPr>
          <p:nvPr/>
        </p:nvGrpSpPr>
        <p:grpSpPr bwMode="auto">
          <a:xfrm>
            <a:off x="1619250" y="1354138"/>
            <a:ext cx="4724400" cy="685800"/>
            <a:chOff x="1296" y="1824"/>
            <a:chExt cx="2976" cy="432"/>
          </a:xfrm>
        </p:grpSpPr>
        <p:sp>
          <p:nvSpPr>
            <p:cNvPr id="207883" name="AutoShape 11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41" name="AutoShape 12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Text Box 13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4" action="ppaction://hlinksldjump"/>
                </a:rPr>
                <a:t>静态存储器（</a:t>
              </a:r>
              <a:r>
                <a:rPr lang="en-US" altLang="zh-CN">
                  <a:hlinkClick r:id="rId4" action="ppaction://hlinksldjump"/>
                </a:rPr>
                <a:t>SRAM</a:t>
              </a:r>
              <a:r>
                <a:rPr lang="zh-CN" altLang="en-US">
                  <a:hlinkClick r:id="rId4" action="ppaction://hlinksldjump"/>
                </a:rPr>
                <a:t>）</a:t>
              </a:r>
              <a:endParaRPr lang="zh-CN" altLang="en-US"/>
            </a:p>
          </p:txBody>
        </p:sp>
        <p:sp>
          <p:nvSpPr>
            <p:cNvPr id="26643" name="Text Box 14"/>
            <p:cNvSpPr txBox="1">
              <a:spLocks noChangeArrowheads="1"/>
            </p:cNvSpPr>
            <p:nvPr/>
          </p:nvSpPr>
          <p:spPr bwMode="gray">
            <a:xfrm>
              <a:off x="1398" y="18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1619250" y="2192338"/>
            <a:ext cx="4724400" cy="685800"/>
            <a:chOff x="1296" y="1824"/>
            <a:chExt cx="2976" cy="432"/>
          </a:xfrm>
        </p:grpSpPr>
        <p:sp>
          <p:nvSpPr>
            <p:cNvPr id="207888" name="AutoShape 16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37" name="AutoShape 17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Text Box 18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5" action="ppaction://hlinksldjump"/>
                </a:rPr>
                <a:t>动态存储器（</a:t>
              </a:r>
              <a:r>
                <a:rPr lang="en-US" altLang="zh-CN">
                  <a:hlinkClick r:id="rId5" action="ppaction://hlinksldjump"/>
                </a:rPr>
                <a:t>DRAM</a:t>
              </a:r>
              <a:r>
                <a:rPr lang="zh-CN" altLang="en-US">
                  <a:hlinkClick r:id="rId5" action="ppaction://hlinksldjump"/>
                </a:rPr>
                <a:t>）</a:t>
              </a:r>
              <a:endParaRPr lang="zh-CN" altLang="en-US"/>
            </a:p>
          </p:txBody>
        </p:sp>
        <p:sp>
          <p:nvSpPr>
            <p:cNvPr id="26639" name="Text Box 19"/>
            <p:cNvSpPr txBox="1">
              <a:spLocks noChangeArrowheads="1"/>
            </p:cNvSpPr>
            <p:nvPr/>
          </p:nvSpPr>
          <p:spPr bwMode="gray">
            <a:xfrm>
              <a:off x="1398" y="18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631" name="Group 20"/>
          <p:cNvGrpSpPr>
            <a:grpSpLocks/>
          </p:cNvGrpSpPr>
          <p:nvPr/>
        </p:nvGrpSpPr>
        <p:grpSpPr bwMode="auto">
          <a:xfrm>
            <a:off x="1619250" y="3030538"/>
            <a:ext cx="4724400" cy="685800"/>
            <a:chOff x="1296" y="1824"/>
            <a:chExt cx="2976" cy="432"/>
          </a:xfrm>
        </p:grpSpPr>
        <p:sp>
          <p:nvSpPr>
            <p:cNvPr id="207893" name="AutoShape 21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33" name="AutoShape 22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Text Box 23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en-US" altLang="zh-CN">
                  <a:hlinkClick r:id="rId6" action="ppaction://hlinksldjump"/>
                </a:rPr>
                <a:t>SRAM</a:t>
              </a:r>
              <a:r>
                <a:rPr lang="zh-CN" altLang="en-US">
                  <a:hlinkClick r:id="rId6" action="ppaction://hlinksldjump"/>
                </a:rPr>
                <a:t>和</a:t>
              </a:r>
              <a:r>
                <a:rPr lang="en-US" altLang="zh-CN">
                  <a:hlinkClick r:id="rId6" action="ppaction://hlinksldjump"/>
                </a:rPr>
                <a:t>DRAM</a:t>
              </a:r>
              <a:r>
                <a:rPr lang="zh-CN" altLang="en-US">
                  <a:hlinkClick r:id="rId6" action="ppaction://hlinksldjump"/>
                </a:rPr>
                <a:t>的对比</a:t>
              </a:r>
              <a:endParaRPr lang="zh-CN" altLang="en-US"/>
            </a:p>
          </p:txBody>
        </p:sp>
        <p:sp>
          <p:nvSpPr>
            <p:cNvPr id="26635" name="Text Box 24"/>
            <p:cNvSpPr txBox="1">
              <a:spLocks noChangeArrowheads="1"/>
            </p:cNvSpPr>
            <p:nvPr/>
          </p:nvSpPr>
          <p:spPr bwMode="gray">
            <a:xfrm>
              <a:off x="1398" y="18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EE27239-71F9-4ADB-AE63-F8DFBF063C3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、静态存储器（</a:t>
            </a:r>
            <a:r>
              <a:rPr lang="en-US" altLang="zh-CN" smtClean="0"/>
              <a:t>SRAM</a:t>
            </a:r>
            <a:r>
              <a:rPr lang="zh-CN" altLang="en-US" smtClean="0"/>
              <a:t>）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pic>
        <p:nvPicPr>
          <p:cNvPr id="24269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438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2711" name="Group 23"/>
          <p:cNvGrpSpPr>
            <a:grpSpLocks/>
          </p:cNvGrpSpPr>
          <p:nvPr/>
        </p:nvGrpSpPr>
        <p:grpSpPr bwMode="auto">
          <a:xfrm>
            <a:off x="900113" y="1700213"/>
            <a:ext cx="7216775" cy="4310062"/>
            <a:chOff x="787" y="1200"/>
            <a:chExt cx="3795" cy="2715"/>
          </a:xfrm>
        </p:grpSpPr>
        <p:sp>
          <p:nvSpPr>
            <p:cNvPr id="27655" name="Freeform 7"/>
            <p:cNvSpPr>
              <a:spLocks/>
            </p:cNvSpPr>
            <p:nvPr/>
          </p:nvSpPr>
          <p:spPr bwMode="gray">
            <a:xfrm rot="-794496">
              <a:off x="2772" y="1763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61 w 646"/>
                <a:gd name="T3" fmla="*/ 18 h 1861"/>
                <a:gd name="T4" fmla="*/ 123 w 646"/>
                <a:gd name="T5" fmla="*/ 40 h 1861"/>
                <a:gd name="T6" fmla="*/ 185 w 646"/>
                <a:gd name="T7" fmla="*/ 68 h 1861"/>
                <a:gd name="T8" fmla="*/ 246 w 646"/>
                <a:gd name="T9" fmla="*/ 102 h 1861"/>
                <a:gd name="T10" fmla="*/ 305 w 646"/>
                <a:gd name="T11" fmla="*/ 140 h 1861"/>
                <a:gd name="T12" fmla="*/ 363 w 646"/>
                <a:gd name="T13" fmla="*/ 185 h 1861"/>
                <a:gd name="T14" fmla="*/ 420 w 646"/>
                <a:gd name="T15" fmla="*/ 233 h 1861"/>
                <a:gd name="T16" fmla="*/ 475 w 646"/>
                <a:gd name="T17" fmla="*/ 287 h 1861"/>
                <a:gd name="T18" fmla="*/ 526 w 646"/>
                <a:gd name="T19" fmla="*/ 347 h 1861"/>
                <a:gd name="T20" fmla="*/ 576 w 646"/>
                <a:gd name="T21" fmla="*/ 410 h 1861"/>
                <a:gd name="T22" fmla="*/ 621 w 646"/>
                <a:gd name="T23" fmla="*/ 477 h 1861"/>
                <a:gd name="T24" fmla="*/ 662 w 646"/>
                <a:gd name="T25" fmla="*/ 551 h 1861"/>
                <a:gd name="T26" fmla="*/ 699 w 646"/>
                <a:gd name="T27" fmla="*/ 626 h 1861"/>
                <a:gd name="T28" fmla="*/ 733 w 646"/>
                <a:gd name="T29" fmla="*/ 708 h 1861"/>
                <a:gd name="T30" fmla="*/ 761 w 646"/>
                <a:gd name="T31" fmla="*/ 794 h 1861"/>
                <a:gd name="T32" fmla="*/ 782 w 646"/>
                <a:gd name="T33" fmla="*/ 882 h 1861"/>
                <a:gd name="T34" fmla="*/ 799 w 646"/>
                <a:gd name="T35" fmla="*/ 975 h 1861"/>
                <a:gd name="T36" fmla="*/ 809 w 646"/>
                <a:gd name="T37" fmla="*/ 1072 h 1861"/>
                <a:gd name="T38" fmla="*/ 814 w 646"/>
                <a:gd name="T39" fmla="*/ 1172 h 1861"/>
                <a:gd name="T40" fmla="*/ 810 w 646"/>
                <a:gd name="T41" fmla="*/ 1274 h 1861"/>
                <a:gd name="T42" fmla="*/ 801 w 646"/>
                <a:gd name="T43" fmla="*/ 1368 h 1861"/>
                <a:gd name="T44" fmla="*/ 784 w 646"/>
                <a:gd name="T45" fmla="*/ 1462 h 1861"/>
                <a:gd name="T46" fmla="*/ 764 w 646"/>
                <a:gd name="T47" fmla="*/ 1550 h 1861"/>
                <a:gd name="T48" fmla="*/ 737 w 646"/>
                <a:gd name="T49" fmla="*/ 1634 h 1861"/>
                <a:gd name="T50" fmla="*/ 707 w 646"/>
                <a:gd name="T51" fmla="*/ 1715 h 1861"/>
                <a:gd name="T52" fmla="*/ 671 w 646"/>
                <a:gd name="T53" fmla="*/ 1790 h 1861"/>
                <a:gd name="T54" fmla="*/ 630 w 646"/>
                <a:gd name="T55" fmla="*/ 1862 h 1861"/>
                <a:gd name="T56" fmla="*/ 587 w 646"/>
                <a:gd name="T57" fmla="*/ 1931 h 1861"/>
                <a:gd name="T58" fmla="*/ 539 w 646"/>
                <a:gd name="T59" fmla="*/ 1994 h 1861"/>
                <a:gd name="T60" fmla="*/ 488 w 646"/>
                <a:gd name="T61" fmla="*/ 2050 h 1861"/>
                <a:gd name="T62" fmla="*/ 434 w 646"/>
                <a:gd name="T63" fmla="*/ 2105 h 1861"/>
                <a:gd name="T64" fmla="*/ 379 w 646"/>
                <a:gd name="T65" fmla="*/ 2153 h 1861"/>
                <a:gd name="T66" fmla="*/ 320 w 646"/>
                <a:gd name="T67" fmla="*/ 2198 h 1861"/>
                <a:gd name="T68" fmla="*/ 258 w 646"/>
                <a:gd name="T69" fmla="*/ 2238 h 1861"/>
                <a:gd name="T70" fmla="*/ 196 w 646"/>
                <a:gd name="T71" fmla="*/ 2272 h 1861"/>
                <a:gd name="T72" fmla="*/ 131 w 646"/>
                <a:gd name="T73" fmla="*/ 2301 h 1861"/>
                <a:gd name="T74" fmla="*/ 66 w 646"/>
                <a:gd name="T75" fmla="*/ 2326 h 1861"/>
                <a:gd name="T76" fmla="*/ 0 w 646"/>
                <a:gd name="T77" fmla="*/ 2345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33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56" name="Group 10"/>
            <p:cNvGrpSpPr>
              <a:grpSpLocks/>
            </p:cNvGrpSpPr>
            <p:nvPr/>
          </p:nvGrpSpPr>
          <p:grpSpPr bwMode="auto">
            <a:xfrm>
              <a:off x="960" y="1344"/>
              <a:ext cx="3335" cy="2571"/>
              <a:chOff x="768" y="1104"/>
              <a:chExt cx="3984" cy="3072"/>
            </a:xfrm>
          </p:grpSpPr>
          <p:sp>
            <p:nvSpPr>
              <p:cNvPr id="27667" name="Freeform 11"/>
              <p:cNvSpPr>
                <a:spLocks/>
              </p:cNvSpPr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86 w 646"/>
                  <a:gd name="T3" fmla="*/ 25 h 1861"/>
                  <a:gd name="T4" fmla="*/ 176 w 646"/>
                  <a:gd name="T5" fmla="*/ 58 h 1861"/>
                  <a:gd name="T6" fmla="*/ 264 w 646"/>
                  <a:gd name="T7" fmla="*/ 97 h 1861"/>
                  <a:gd name="T8" fmla="*/ 350 w 646"/>
                  <a:gd name="T9" fmla="*/ 146 h 1861"/>
                  <a:gd name="T10" fmla="*/ 434 w 646"/>
                  <a:gd name="T11" fmla="*/ 200 h 1861"/>
                  <a:gd name="T12" fmla="*/ 517 w 646"/>
                  <a:gd name="T13" fmla="*/ 264 h 1861"/>
                  <a:gd name="T14" fmla="*/ 598 w 646"/>
                  <a:gd name="T15" fmla="*/ 333 h 1861"/>
                  <a:gd name="T16" fmla="*/ 677 w 646"/>
                  <a:gd name="T17" fmla="*/ 410 h 1861"/>
                  <a:gd name="T18" fmla="*/ 751 w 646"/>
                  <a:gd name="T19" fmla="*/ 495 h 1861"/>
                  <a:gd name="T20" fmla="*/ 822 w 646"/>
                  <a:gd name="T21" fmla="*/ 585 h 1861"/>
                  <a:gd name="T22" fmla="*/ 886 w 646"/>
                  <a:gd name="T23" fmla="*/ 681 h 1861"/>
                  <a:gd name="T24" fmla="*/ 945 w 646"/>
                  <a:gd name="T25" fmla="*/ 786 h 1861"/>
                  <a:gd name="T26" fmla="*/ 997 w 646"/>
                  <a:gd name="T27" fmla="*/ 895 h 1861"/>
                  <a:gd name="T28" fmla="*/ 1046 w 646"/>
                  <a:gd name="T29" fmla="*/ 1011 h 1861"/>
                  <a:gd name="T30" fmla="*/ 1086 w 646"/>
                  <a:gd name="T31" fmla="*/ 1133 h 1861"/>
                  <a:gd name="T32" fmla="*/ 1115 w 646"/>
                  <a:gd name="T33" fmla="*/ 1259 h 1861"/>
                  <a:gd name="T34" fmla="*/ 1139 w 646"/>
                  <a:gd name="T35" fmla="*/ 1392 h 1861"/>
                  <a:gd name="T36" fmla="*/ 1154 w 646"/>
                  <a:gd name="T37" fmla="*/ 1530 h 1861"/>
                  <a:gd name="T38" fmla="*/ 1161 w 646"/>
                  <a:gd name="T39" fmla="*/ 1672 h 1861"/>
                  <a:gd name="T40" fmla="*/ 1156 w 646"/>
                  <a:gd name="T41" fmla="*/ 1819 h 1861"/>
                  <a:gd name="T42" fmla="*/ 1143 w 646"/>
                  <a:gd name="T43" fmla="*/ 1954 h 1861"/>
                  <a:gd name="T44" fmla="*/ 1119 w 646"/>
                  <a:gd name="T45" fmla="*/ 2087 h 1861"/>
                  <a:gd name="T46" fmla="*/ 1091 w 646"/>
                  <a:gd name="T47" fmla="*/ 2213 h 1861"/>
                  <a:gd name="T48" fmla="*/ 1051 w 646"/>
                  <a:gd name="T49" fmla="*/ 2334 h 1861"/>
                  <a:gd name="T50" fmla="*/ 1008 w 646"/>
                  <a:gd name="T51" fmla="*/ 2448 h 1861"/>
                  <a:gd name="T52" fmla="*/ 958 w 646"/>
                  <a:gd name="T53" fmla="*/ 2556 h 1861"/>
                  <a:gd name="T54" fmla="*/ 898 w 646"/>
                  <a:gd name="T55" fmla="*/ 2658 h 1861"/>
                  <a:gd name="T56" fmla="*/ 838 w 646"/>
                  <a:gd name="T57" fmla="*/ 2756 h 1861"/>
                  <a:gd name="T58" fmla="*/ 769 w 646"/>
                  <a:gd name="T59" fmla="*/ 2846 h 1861"/>
                  <a:gd name="T60" fmla="*/ 697 w 646"/>
                  <a:gd name="T61" fmla="*/ 2927 h 1861"/>
                  <a:gd name="T62" fmla="*/ 619 w 646"/>
                  <a:gd name="T63" fmla="*/ 3004 h 1861"/>
                  <a:gd name="T64" fmla="*/ 542 w 646"/>
                  <a:gd name="T65" fmla="*/ 3074 h 1861"/>
                  <a:gd name="T66" fmla="*/ 457 w 646"/>
                  <a:gd name="T67" fmla="*/ 3137 h 1861"/>
                  <a:gd name="T68" fmla="*/ 369 w 646"/>
                  <a:gd name="T69" fmla="*/ 3195 h 1861"/>
                  <a:gd name="T70" fmla="*/ 280 w 646"/>
                  <a:gd name="T71" fmla="*/ 3243 h 1861"/>
                  <a:gd name="T72" fmla="*/ 186 w 646"/>
                  <a:gd name="T73" fmla="*/ 3285 h 1861"/>
                  <a:gd name="T74" fmla="*/ 95 w 646"/>
                  <a:gd name="T75" fmla="*/ 3321 h 1861"/>
                  <a:gd name="T76" fmla="*/ 0 w 646"/>
                  <a:gd name="T77" fmla="*/ 3348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Freeform 12"/>
              <p:cNvSpPr>
                <a:spLocks/>
              </p:cNvSpPr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86 w 646"/>
                  <a:gd name="T3" fmla="*/ 25 h 1861"/>
                  <a:gd name="T4" fmla="*/ 176 w 646"/>
                  <a:gd name="T5" fmla="*/ 58 h 1861"/>
                  <a:gd name="T6" fmla="*/ 264 w 646"/>
                  <a:gd name="T7" fmla="*/ 97 h 1861"/>
                  <a:gd name="T8" fmla="*/ 350 w 646"/>
                  <a:gd name="T9" fmla="*/ 146 h 1861"/>
                  <a:gd name="T10" fmla="*/ 434 w 646"/>
                  <a:gd name="T11" fmla="*/ 200 h 1861"/>
                  <a:gd name="T12" fmla="*/ 517 w 646"/>
                  <a:gd name="T13" fmla="*/ 264 h 1861"/>
                  <a:gd name="T14" fmla="*/ 598 w 646"/>
                  <a:gd name="T15" fmla="*/ 333 h 1861"/>
                  <a:gd name="T16" fmla="*/ 677 w 646"/>
                  <a:gd name="T17" fmla="*/ 410 h 1861"/>
                  <a:gd name="T18" fmla="*/ 751 w 646"/>
                  <a:gd name="T19" fmla="*/ 495 h 1861"/>
                  <a:gd name="T20" fmla="*/ 822 w 646"/>
                  <a:gd name="T21" fmla="*/ 585 h 1861"/>
                  <a:gd name="T22" fmla="*/ 886 w 646"/>
                  <a:gd name="T23" fmla="*/ 681 h 1861"/>
                  <a:gd name="T24" fmla="*/ 945 w 646"/>
                  <a:gd name="T25" fmla="*/ 786 h 1861"/>
                  <a:gd name="T26" fmla="*/ 997 w 646"/>
                  <a:gd name="T27" fmla="*/ 895 h 1861"/>
                  <a:gd name="T28" fmla="*/ 1046 w 646"/>
                  <a:gd name="T29" fmla="*/ 1011 h 1861"/>
                  <a:gd name="T30" fmla="*/ 1086 w 646"/>
                  <a:gd name="T31" fmla="*/ 1133 h 1861"/>
                  <a:gd name="T32" fmla="*/ 1115 w 646"/>
                  <a:gd name="T33" fmla="*/ 1259 h 1861"/>
                  <a:gd name="T34" fmla="*/ 1139 w 646"/>
                  <a:gd name="T35" fmla="*/ 1392 h 1861"/>
                  <a:gd name="T36" fmla="*/ 1154 w 646"/>
                  <a:gd name="T37" fmla="*/ 1530 h 1861"/>
                  <a:gd name="T38" fmla="*/ 1161 w 646"/>
                  <a:gd name="T39" fmla="*/ 1672 h 1861"/>
                  <a:gd name="T40" fmla="*/ 1156 w 646"/>
                  <a:gd name="T41" fmla="*/ 1819 h 1861"/>
                  <a:gd name="T42" fmla="*/ 1143 w 646"/>
                  <a:gd name="T43" fmla="*/ 1954 h 1861"/>
                  <a:gd name="T44" fmla="*/ 1119 w 646"/>
                  <a:gd name="T45" fmla="*/ 2087 h 1861"/>
                  <a:gd name="T46" fmla="*/ 1091 w 646"/>
                  <a:gd name="T47" fmla="*/ 2213 h 1861"/>
                  <a:gd name="T48" fmla="*/ 1051 w 646"/>
                  <a:gd name="T49" fmla="*/ 2334 h 1861"/>
                  <a:gd name="T50" fmla="*/ 1008 w 646"/>
                  <a:gd name="T51" fmla="*/ 2448 h 1861"/>
                  <a:gd name="T52" fmla="*/ 958 w 646"/>
                  <a:gd name="T53" fmla="*/ 2556 h 1861"/>
                  <a:gd name="T54" fmla="*/ 898 w 646"/>
                  <a:gd name="T55" fmla="*/ 2658 h 1861"/>
                  <a:gd name="T56" fmla="*/ 838 w 646"/>
                  <a:gd name="T57" fmla="*/ 2756 h 1861"/>
                  <a:gd name="T58" fmla="*/ 769 w 646"/>
                  <a:gd name="T59" fmla="*/ 2846 h 1861"/>
                  <a:gd name="T60" fmla="*/ 697 w 646"/>
                  <a:gd name="T61" fmla="*/ 2927 h 1861"/>
                  <a:gd name="T62" fmla="*/ 619 w 646"/>
                  <a:gd name="T63" fmla="*/ 3004 h 1861"/>
                  <a:gd name="T64" fmla="*/ 542 w 646"/>
                  <a:gd name="T65" fmla="*/ 3074 h 1861"/>
                  <a:gd name="T66" fmla="*/ 457 w 646"/>
                  <a:gd name="T67" fmla="*/ 3137 h 1861"/>
                  <a:gd name="T68" fmla="*/ 369 w 646"/>
                  <a:gd name="T69" fmla="*/ 3195 h 1861"/>
                  <a:gd name="T70" fmla="*/ 280 w 646"/>
                  <a:gd name="T71" fmla="*/ 3243 h 1861"/>
                  <a:gd name="T72" fmla="*/ 186 w 646"/>
                  <a:gd name="T73" fmla="*/ 3285 h 1861"/>
                  <a:gd name="T74" fmla="*/ 95 w 646"/>
                  <a:gd name="T75" fmla="*/ 3321 h 1861"/>
                  <a:gd name="T76" fmla="*/ 0 w 646"/>
                  <a:gd name="T77" fmla="*/ 3348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Freeform 13"/>
              <p:cNvSpPr>
                <a:spLocks/>
              </p:cNvSpPr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86 w 646"/>
                  <a:gd name="T3" fmla="*/ 25 h 1861"/>
                  <a:gd name="T4" fmla="*/ 176 w 646"/>
                  <a:gd name="T5" fmla="*/ 58 h 1861"/>
                  <a:gd name="T6" fmla="*/ 264 w 646"/>
                  <a:gd name="T7" fmla="*/ 97 h 1861"/>
                  <a:gd name="T8" fmla="*/ 350 w 646"/>
                  <a:gd name="T9" fmla="*/ 146 h 1861"/>
                  <a:gd name="T10" fmla="*/ 434 w 646"/>
                  <a:gd name="T11" fmla="*/ 200 h 1861"/>
                  <a:gd name="T12" fmla="*/ 517 w 646"/>
                  <a:gd name="T13" fmla="*/ 264 h 1861"/>
                  <a:gd name="T14" fmla="*/ 598 w 646"/>
                  <a:gd name="T15" fmla="*/ 333 h 1861"/>
                  <a:gd name="T16" fmla="*/ 677 w 646"/>
                  <a:gd name="T17" fmla="*/ 410 h 1861"/>
                  <a:gd name="T18" fmla="*/ 751 w 646"/>
                  <a:gd name="T19" fmla="*/ 495 h 1861"/>
                  <a:gd name="T20" fmla="*/ 822 w 646"/>
                  <a:gd name="T21" fmla="*/ 585 h 1861"/>
                  <a:gd name="T22" fmla="*/ 886 w 646"/>
                  <a:gd name="T23" fmla="*/ 681 h 1861"/>
                  <a:gd name="T24" fmla="*/ 945 w 646"/>
                  <a:gd name="T25" fmla="*/ 786 h 1861"/>
                  <a:gd name="T26" fmla="*/ 997 w 646"/>
                  <a:gd name="T27" fmla="*/ 895 h 1861"/>
                  <a:gd name="T28" fmla="*/ 1046 w 646"/>
                  <a:gd name="T29" fmla="*/ 1011 h 1861"/>
                  <a:gd name="T30" fmla="*/ 1086 w 646"/>
                  <a:gd name="T31" fmla="*/ 1133 h 1861"/>
                  <a:gd name="T32" fmla="*/ 1115 w 646"/>
                  <a:gd name="T33" fmla="*/ 1259 h 1861"/>
                  <a:gd name="T34" fmla="*/ 1139 w 646"/>
                  <a:gd name="T35" fmla="*/ 1392 h 1861"/>
                  <a:gd name="T36" fmla="*/ 1154 w 646"/>
                  <a:gd name="T37" fmla="*/ 1530 h 1861"/>
                  <a:gd name="T38" fmla="*/ 1161 w 646"/>
                  <a:gd name="T39" fmla="*/ 1672 h 1861"/>
                  <a:gd name="T40" fmla="*/ 1156 w 646"/>
                  <a:gd name="T41" fmla="*/ 1819 h 1861"/>
                  <a:gd name="T42" fmla="*/ 1143 w 646"/>
                  <a:gd name="T43" fmla="*/ 1954 h 1861"/>
                  <a:gd name="T44" fmla="*/ 1119 w 646"/>
                  <a:gd name="T45" fmla="*/ 2087 h 1861"/>
                  <a:gd name="T46" fmla="*/ 1091 w 646"/>
                  <a:gd name="T47" fmla="*/ 2213 h 1861"/>
                  <a:gd name="T48" fmla="*/ 1051 w 646"/>
                  <a:gd name="T49" fmla="*/ 2334 h 1861"/>
                  <a:gd name="T50" fmla="*/ 1008 w 646"/>
                  <a:gd name="T51" fmla="*/ 2448 h 1861"/>
                  <a:gd name="T52" fmla="*/ 958 w 646"/>
                  <a:gd name="T53" fmla="*/ 2556 h 1861"/>
                  <a:gd name="T54" fmla="*/ 898 w 646"/>
                  <a:gd name="T55" fmla="*/ 2658 h 1861"/>
                  <a:gd name="T56" fmla="*/ 838 w 646"/>
                  <a:gd name="T57" fmla="*/ 2756 h 1861"/>
                  <a:gd name="T58" fmla="*/ 769 w 646"/>
                  <a:gd name="T59" fmla="*/ 2846 h 1861"/>
                  <a:gd name="T60" fmla="*/ 697 w 646"/>
                  <a:gd name="T61" fmla="*/ 2927 h 1861"/>
                  <a:gd name="T62" fmla="*/ 619 w 646"/>
                  <a:gd name="T63" fmla="*/ 3004 h 1861"/>
                  <a:gd name="T64" fmla="*/ 542 w 646"/>
                  <a:gd name="T65" fmla="*/ 3074 h 1861"/>
                  <a:gd name="T66" fmla="*/ 457 w 646"/>
                  <a:gd name="T67" fmla="*/ 3137 h 1861"/>
                  <a:gd name="T68" fmla="*/ 369 w 646"/>
                  <a:gd name="T69" fmla="*/ 3195 h 1861"/>
                  <a:gd name="T70" fmla="*/ 280 w 646"/>
                  <a:gd name="T71" fmla="*/ 3243 h 1861"/>
                  <a:gd name="T72" fmla="*/ 186 w 646"/>
                  <a:gd name="T73" fmla="*/ 3285 h 1861"/>
                  <a:gd name="T74" fmla="*/ 95 w 646"/>
                  <a:gd name="T75" fmla="*/ 3321 h 1861"/>
                  <a:gd name="T76" fmla="*/ 0 w 646"/>
                  <a:gd name="T77" fmla="*/ 3348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787" y="1200"/>
              <a:ext cx="3795" cy="2054"/>
              <a:chOff x="787" y="1200"/>
              <a:chExt cx="3795" cy="2054"/>
            </a:xfrm>
          </p:grpSpPr>
          <p:sp>
            <p:nvSpPr>
              <p:cNvPr id="27658" name="Freeform 8"/>
              <p:cNvSpPr>
                <a:spLocks/>
              </p:cNvSpPr>
              <p:nvPr/>
            </p:nvSpPr>
            <p:spPr bwMode="gray">
              <a:xfrm rot="5461794">
                <a:off x="1642" y="1481"/>
                <a:ext cx="725" cy="2089"/>
              </a:xfrm>
              <a:custGeom>
                <a:avLst/>
                <a:gdLst>
                  <a:gd name="T0" fmla="*/ 0 w 646"/>
                  <a:gd name="T1" fmla="*/ 0 h 1861"/>
                  <a:gd name="T2" fmla="*/ 61 w 646"/>
                  <a:gd name="T3" fmla="*/ 18 h 1861"/>
                  <a:gd name="T4" fmla="*/ 123 w 646"/>
                  <a:gd name="T5" fmla="*/ 40 h 1861"/>
                  <a:gd name="T6" fmla="*/ 185 w 646"/>
                  <a:gd name="T7" fmla="*/ 68 h 1861"/>
                  <a:gd name="T8" fmla="*/ 246 w 646"/>
                  <a:gd name="T9" fmla="*/ 102 h 1861"/>
                  <a:gd name="T10" fmla="*/ 305 w 646"/>
                  <a:gd name="T11" fmla="*/ 140 h 1861"/>
                  <a:gd name="T12" fmla="*/ 363 w 646"/>
                  <a:gd name="T13" fmla="*/ 185 h 1861"/>
                  <a:gd name="T14" fmla="*/ 420 w 646"/>
                  <a:gd name="T15" fmla="*/ 233 h 1861"/>
                  <a:gd name="T16" fmla="*/ 475 w 646"/>
                  <a:gd name="T17" fmla="*/ 287 h 1861"/>
                  <a:gd name="T18" fmla="*/ 526 w 646"/>
                  <a:gd name="T19" fmla="*/ 347 h 1861"/>
                  <a:gd name="T20" fmla="*/ 576 w 646"/>
                  <a:gd name="T21" fmla="*/ 410 h 1861"/>
                  <a:gd name="T22" fmla="*/ 621 w 646"/>
                  <a:gd name="T23" fmla="*/ 477 h 1861"/>
                  <a:gd name="T24" fmla="*/ 662 w 646"/>
                  <a:gd name="T25" fmla="*/ 551 h 1861"/>
                  <a:gd name="T26" fmla="*/ 699 w 646"/>
                  <a:gd name="T27" fmla="*/ 626 h 1861"/>
                  <a:gd name="T28" fmla="*/ 733 w 646"/>
                  <a:gd name="T29" fmla="*/ 708 h 1861"/>
                  <a:gd name="T30" fmla="*/ 761 w 646"/>
                  <a:gd name="T31" fmla="*/ 794 h 1861"/>
                  <a:gd name="T32" fmla="*/ 782 w 646"/>
                  <a:gd name="T33" fmla="*/ 882 h 1861"/>
                  <a:gd name="T34" fmla="*/ 799 w 646"/>
                  <a:gd name="T35" fmla="*/ 975 h 1861"/>
                  <a:gd name="T36" fmla="*/ 809 w 646"/>
                  <a:gd name="T37" fmla="*/ 1072 h 1861"/>
                  <a:gd name="T38" fmla="*/ 814 w 646"/>
                  <a:gd name="T39" fmla="*/ 1172 h 1861"/>
                  <a:gd name="T40" fmla="*/ 810 w 646"/>
                  <a:gd name="T41" fmla="*/ 1274 h 1861"/>
                  <a:gd name="T42" fmla="*/ 801 w 646"/>
                  <a:gd name="T43" fmla="*/ 1368 h 1861"/>
                  <a:gd name="T44" fmla="*/ 784 w 646"/>
                  <a:gd name="T45" fmla="*/ 1462 h 1861"/>
                  <a:gd name="T46" fmla="*/ 764 w 646"/>
                  <a:gd name="T47" fmla="*/ 1550 h 1861"/>
                  <a:gd name="T48" fmla="*/ 737 w 646"/>
                  <a:gd name="T49" fmla="*/ 1634 h 1861"/>
                  <a:gd name="T50" fmla="*/ 707 w 646"/>
                  <a:gd name="T51" fmla="*/ 1715 h 1861"/>
                  <a:gd name="T52" fmla="*/ 671 w 646"/>
                  <a:gd name="T53" fmla="*/ 1790 h 1861"/>
                  <a:gd name="T54" fmla="*/ 630 w 646"/>
                  <a:gd name="T55" fmla="*/ 1862 h 1861"/>
                  <a:gd name="T56" fmla="*/ 587 w 646"/>
                  <a:gd name="T57" fmla="*/ 1931 h 1861"/>
                  <a:gd name="T58" fmla="*/ 539 w 646"/>
                  <a:gd name="T59" fmla="*/ 1994 h 1861"/>
                  <a:gd name="T60" fmla="*/ 488 w 646"/>
                  <a:gd name="T61" fmla="*/ 2050 h 1861"/>
                  <a:gd name="T62" fmla="*/ 434 w 646"/>
                  <a:gd name="T63" fmla="*/ 2105 h 1861"/>
                  <a:gd name="T64" fmla="*/ 379 w 646"/>
                  <a:gd name="T65" fmla="*/ 2153 h 1861"/>
                  <a:gd name="T66" fmla="*/ 320 w 646"/>
                  <a:gd name="T67" fmla="*/ 2198 h 1861"/>
                  <a:gd name="T68" fmla="*/ 258 w 646"/>
                  <a:gd name="T69" fmla="*/ 2238 h 1861"/>
                  <a:gd name="T70" fmla="*/ 196 w 646"/>
                  <a:gd name="T71" fmla="*/ 2272 h 1861"/>
                  <a:gd name="T72" fmla="*/ 131 w 646"/>
                  <a:gd name="T73" fmla="*/ 2301 h 1861"/>
                  <a:gd name="T74" fmla="*/ 66 w 646"/>
                  <a:gd name="T75" fmla="*/ 2326 h 1861"/>
                  <a:gd name="T76" fmla="*/ 0 w 646"/>
                  <a:gd name="T77" fmla="*/ 2345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6699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9" name="Freeform 9"/>
              <p:cNvSpPr>
                <a:spLocks/>
              </p:cNvSpPr>
              <p:nvPr/>
            </p:nvSpPr>
            <p:spPr bwMode="gray">
              <a:xfrm rot="-7471624">
                <a:off x="2807" y="518"/>
                <a:ext cx="725" cy="2090"/>
              </a:xfrm>
              <a:custGeom>
                <a:avLst/>
                <a:gdLst>
                  <a:gd name="T0" fmla="*/ 0 w 646"/>
                  <a:gd name="T1" fmla="*/ 0 h 1861"/>
                  <a:gd name="T2" fmla="*/ 61 w 646"/>
                  <a:gd name="T3" fmla="*/ 18 h 1861"/>
                  <a:gd name="T4" fmla="*/ 123 w 646"/>
                  <a:gd name="T5" fmla="*/ 40 h 1861"/>
                  <a:gd name="T6" fmla="*/ 185 w 646"/>
                  <a:gd name="T7" fmla="*/ 69 h 1861"/>
                  <a:gd name="T8" fmla="*/ 246 w 646"/>
                  <a:gd name="T9" fmla="*/ 102 h 1861"/>
                  <a:gd name="T10" fmla="*/ 305 w 646"/>
                  <a:gd name="T11" fmla="*/ 140 h 1861"/>
                  <a:gd name="T12" fmla="*/ 363 w 646"/>
                  <a:gd name="T13" fmla="*/ 185 h 1861"/>
                  <a:gd name="T14" fmla="*/ 420 w 646"/>
                  <a:gd name="T15" fmla="*/ 234 h 1861"/>
                  <a:gd name="T16" fmla="*/ 475 w 646"/>
                  <a:gd name="T17" fmla="*/ 288 h 1861"/>
                  <a:gd name="T18" fmla="*/ 526 w 646"/>
                  <a:gd name="T19" fmla="*/ 347 h 1861"/>
                  <a:gd name="T20" fmla="*/ 576 w 646"/>
                  <a:gd name="T21" fmla="*/ 410 h 1861"/>
                  <a:gd name="T22" fmla="*/ 621 w 646"/>
                  <a:gd name="T23" fmla="*/ 478 h 1861"/>
                  <a:gd name="T24" fmla="*/ 662 w 646"/>
                  <a:gd name="T25" fmla="*/ 551 h 1861"/>
                  <a:gd name="T26" fmla="*/ 699 w 646"/>
                  <a:gd name="T27" fmla="*/ 627 h 1861"/>
                  <a:gd name="T28" fmla="*/ 733 w 646"/>
                  <a:gd name="T29" fmla="*/ 709 h 1861"/>
                  <a:gd name="T30" fmla="*/ 761 w 646"/>
                  <a:gd name="T31" fmla="*/ 795 h 1861"/>
                  <a:gd name="T32" fmla="*/ 782 w 646"/>
                  <a:gd name="T33" fmla="*/ 883 h 1861"/>
                  <a:gd name="T34" fmla="*/ 799 w 646"/>
                  <a:gd name="T35" fmla="*/ 976 h 1861"/>
                  <a:gd name="T36" fmla="*/ 809 w 646"/>
                  <a:gd name="T37" fmla="*/ 1074 h 1861"/>
                  <a:gd name="T38" fmla="*/ 814 w 646"/>
                  <a:gd name="T39" fmla="*/ 1172 h 1861"/>
                  <a:gd name="T40" fmla="*/ 810 w 646"/>
                  <a:gd name="T41" fmla="*/ 1275 h 1861"/>
                  <a:gd name="T42" fmla="*/ 801 w 646"/>
                  <a:gd name="T43" fmla="*/ 1370 h 1861"/>
                  <a:gd name="T44" fmla="*/ 784 w 646"/>
                  <a:gd name="T45" fmla="*/ 1463 h 1861"/>
                  <a:gd name="T46" fmla="*/ 764 w 646"/>
                  <a:gd name="T47" fmla="*/ 1551 h 1861"/>
                  <a:gd name="T48" fmla="*/ 737 w 646"/>
                  <a:gd name="T49" fmla="*/ 1636 h 1861"/>
                  <a:gd name="T50" fmla="*/ 707 w 646"/>
                  <a:gd name="T51" fmla="*/ 1716 h 1861"/>
                  <a:gd name="T52" fmla="*/ 671 w 646"/>
                  <a:gd name="T53" fmla="*/ 1792 h 1861"/>
                  <a:gd name="T54" fmla="*/ 630 w 646"/>
                  <a:gd name="T55" fmla="*/ 1864 h 1861"/>
                  <a:gd name="T56" fmla="*/ 587 w 646"/>
                  <a:gd name="T57" fmla="*/ 1933 h 1861"/>
                  <a:gd name="T58" fmla="*/ 539 w 646"/>
                  <a:gd name="T59" fmla="*/ 1996 h 1861"/>
                  <a:gd name="T60" fmla="*/ 488 w 646"/>
                  <a:gd name="T61" fmla="*/ 2052 h 1861"/>
                  <a:gd name="T62" fmla="*/ 434 w 646"/>
                  <a:gd name="T63" fmla="*/ 2106 h 1861"/>
                  <a:gd name="T64" fmla="*/ 379 w 646"/>
                  <a:gd name="T65" fmla="*/ 2155 h 1861"/>
                  <a:gd name="T66" fmla="*/ 320 w 646"/>
                  <a:gd name="T67" fmla="*/ 2200 h 1861"/>
                  <a:gd name="T68" fmla="*/ 258 w 646"/>
                  <a:gd name="T69" fmla="*/ 2240 h 1861"/>
                  <a:gd name="T70" fmla="*/ 196 w 646"/>
                  <a:gd name="T71" fmla="*/ 2274 h 1861"/>
                  <a:gd name="T72" fmla="*/ 131 w 646"/>
                  <a:gd name="T73" fmla="*/ 2303 h 1861"/>
                  <a:gd name="T74" fmla="*/ 66 w 646"/>
                  <a:gd name="T75" fmla="*/ 2328 h 1861"/>
                  <a:gd name="T76" fmla="*/ 0 w 646"/>
                  <a:gd name="T77" fmla="*/ 2347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586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60" name="Group 14"/>
              <p:cNvGrpSpPr>
                <a:grpSpLocks/>
              </p:cNvGrpSpPr>
              <p:nvPr/>
            </p:nvGrpSpPr>
            <p:grpSpPr bwMode="auto">
              <a:xfrm>
                <a:off x="2326" y="1803"/>
                <a:ext cx="844" cy="843"/>
                <a:chOff x="2016" y="1920"/>
                <a:chExt cx="1680" cy="1680"/>
              </a:xfrm>
            </p:grpSpPr>
            <p:sp>
              <p:nvSpPr>
                <p:cNvPr id="27665" name="Oval 15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14343"/>
                    </a:gs>
                    <a:gs pos="100000">
                      <a:srgbClr val="922929"/>
                    </a:gs>
                  </a:gsLst>
                  <a:lin ang="5400000" scaled="1"/>
                </a:gradFill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66" name="Freeform 16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52 w 1321"/>
                    <a:gd name="T1" fmla="*/ 318 h 712"/>
                    <a:gd name="T2" fmla="*/ 1268 w 1321"/>
                    <a:gd name="T3" fmla="*/ 351 h 712"/>
                    <a:gd name="T4" fmla="*/ 1271 w 1321"/>
                    <a:gd name="T5" fmla="*/ 381 h 712"/>
                    <a:gd name="T6" fmla="*/ 1266 w 1321"/>
                    <a:gd name="T7" fmla="*/ 409 h 712"/>
                    <a:gd name="T8" fmla="*/ 1249 w 1321"/>
                    <a:gd name="T9" fmla="*/ 436 h 712"/>
                    <a:gd name="T10" fmla="*/ 1224 w 1321"/>
                    <a:gd name="T11" fmla="*/ 459 h 712"/>
                    <a:gd name="T12" fmla="*/ 1193 w 1321"/>
                    <a:gd name="T13" fmla="*/ 479 h 712"/>
                    <a:gd name="T14" fmla="*/ 1151 w 1321"/>
                    <a:gd name="T15" fmla="*/ 498 h 712"/>
                    <a:gd name="T16" fmla="*/ 1104 w 1321"/>
                    <a:gd name="T17" fmla="*/ 515 h 712"/>
                    <a:gd name="T18" fmla="*/ 1051 w 1321"/>
                    <a:gd name="T19" fmla="*/ 529 h 712"/>
                    <a:gd name="T20" fmla="*/ 992 w 1321"/>
                    <a:gd name="T21" fmla="*/ 541 h 712"/>
                    <a:gd name="T22" fmla="*/ 931 w 1321"/>
                    <a:gd name="T23" fmla="*/ 550 h 712"/>
                    <a:gd name="T24" fmla="*/ 862 w 1321"/>
                    <a:gd name="T25" fmla="*/ 558 h 712"/>
                    <a:gd name="T26" fmla="*/ 793 w 1321"/>
                    <a:gd name="T27" fmla="*/ 563 h 712"/>
                    <a:gd name="T28" fmla="*/ 765 w 1321"/>
                    <a:gd name="T29" fmla="*/ 565 h 712"/>
                    <a:gd name="T30" fmla="*/ 458 w 1321"/>
                    <a:gd name="T31" fmla="*/ 565 h 712"/>
                    <a:gd name="T32" fmla="*/ 454 w 1321"/>
                    <a:gd name="T33" fmla="*/ 565 h 712"/>
                    <a:gd name="T34" fmla="*/ 393 w 1321"/>
                    <a:gd name="T35" fmla="*/ 561 h 712"/>
                    <a:gd name="T36" fmla="*/ 335 w 1321"/>
                    <a:gd name="T37" fmla="*/ 558 h 712"/>
                    <a:gd name="T38" fmla="*/ 280 w 1321"/>
                    <a:gd name="T39" fmla="*/ 552 h 712"/>
                    <a:gd name="T40" fmla="*/ 227 w 1321"/>
                    <a:gd name="T41" fmla="*/ 547 h 712"/>
                    <a:gd name="T42" fmla="*/ 179 w 1321"/>
                    <a:gd name="T43" fmla="*/ 537 h 712"/>
                    <a:gd name="T44" fmla="*/ 135 w 1321"/>
                    <a:gd name="T45" fmla="*/ 525 h 712"/>
                    <a:gd name="T46" fmla="*/ 98 w 1321"/>
                    <a:gd name="T47" fmla="*/ 514 h 712"/>
                    <a:gd name="T48" fmla="*/ 65 w 1321"/>
                    <a:gd name="T49" fmla="*/ 500 h 712"/>
                    <a:gd name="T50" fmla="*/ 37 w 1321"/>
                    <a:gd name="T51" fmla="*/ 482 h 712"/>
                    <a:gd name="T52" fmla="*/ 18 w 1321"/>
                    <a:gd name="T53" fmla="*/ 462 h 712"/>
                    <a:gd name="T54" fmla="*/ 6 w 1321"/>
                    <a:gd name="T55" fmla="*/ 439 h 712"/>
                    <a:gd name="T56" fmla="*/ 0 w 1321"/>
                    <a:gd name="T57" fmla="*/ 416 h 712"/>
                    <a:gd name="T58" fmla="*/ 0 w 1321"/>
                    <a:gd name="T59" fmla="*/ 412 h 712"/>
                    <a:gd name="T60" fmla="*/ 4 w 1321"/>
                    <a:gd name="T61" fmla="*/ 386 h 712"/>
                    <a:gd name="T62" fmla="*/ 16 w 1321"/>
                    <a:gd name="T63" fmla="*/ 354 h 712"/>
                    <a:gd name="T64" fmla="*/ 49 w 1321"/>
                    <a:gd name="T65" fmla="*/ 293 h 712"/>
                    <a:gd name="T66" fmla="*/ 90 w 1321"/>
                    <a:gd name="T67" fmla="*/ 237 h 712"/>
                    <a:gd name="T68" fmla="*/ 141 w 1321"/>
                    <a:gd name="T69" fmla="*/ 186 h 712"/>
                    <a:gd name="T70" fmla="*/ 196 w 1321"/>
                    <a:gd name="T71" fmla="*/ 140 h 712"/>
                    <a:gd name="T72" fmla="*/ 260 w 1321"/>
                    <a:gd name="T73" fmla="*/ 99 h 712"/>
                    <a:gd name="T74" fmla="*/ 329 w 1321"/>
                    <a:gd name="T75" fmla="*/ 65 h 712"/>
                    <a:gd name="T76" fmla="*/ 399 w 1321"/>
                    <a:gd name="T77" fmla="*/ 37 h 712"/>
                    <a:gd name="T78" fmla="*/ 479 w 1321"/>
                    <a:gd name="T79" fmla="*/ 17 h 712"/>
                    <a:gd name="T80" fmla="*/ 559 w 1321"/>
                    <a:gd name="T81" fmla="*/ 4 h 712"/>
                    <a:gd name="T82" fmla="*/ 642 w 1321"/>
                    <a:gd name="T83" fmla="*/ 0 h 712"/>
                    <a:gd name="T84" fmla="*/ 642 w 1321"/>
                    <a:gd name="T85" fmla="*/ 0 h 712"/>
                    <a:gd name="T86" fmla="*/ 731 w 1321"/>
                    <a:gd name="T87" fmla="*/ 4 h 712"/>
                    <a:gd name="T88" fmla="*/ 815 w 1321"/>
                    <a:gd name="T89" fmla="*/ 18 h 712"/>
                    <a:gd name="T90" fmla="*/ 897 w 1321"/>
                    <a:gd name="T91" fmla="*/ 42 h 712"/>
                    <a:gd name="T92" fmla="*/ 972 w 1321"/>
                    <a:gd name="T93" fmla="*/ 71 h 712"/>
                    <a:gd name="T94" fmla="*/ 1042 w 1321"/>
                    <a:gd name="T95" fmla="*/ 109 h 712"/>
                    <a:gd name="T96" fmla="*/ 1106 w 1321"/>
                    <a:gd name="T97" fmla="*/ 154 h 712"/>
                    <a:gd name="T98" fmla="*/ 1163 w 1321"/>
                    <a:gd name="T99" fmla="*/ 203 h 712"/>
                    <a:gd name="T100" fmla="*/ 1211 w 1321"/>
                    <a:gd name="T101" fmla="*/ 257 h 712"/>
                    <a:gd name="T102" fmla="*/ 1252 w 1321"/>
                    <a:gd name="T103" fmla="*/ 318 h 712"/>
                    <a:gd name="T104" fmla="*/ 1252 w 1321"/>
                    <a:gd name="T105" fmla="*/ 318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330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61" name="Text Box 17"/>
              <p:cNvSpPr txBox="1">
                <a:spLocks noChangeArrowheads="1"/>
              </p:cNvSpPr>
              <p:nvPr/>
            </p:nvSpPr>
            <p:spPr bwMode="gray">
              <a:xfrm>
                <a:off x="2397" y="2065"/>
                <a:ext cx="70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chemeClr val="bg1"/>
                    </a:solidFill>
                  </a:rPr>
                  <a:t>静态存储器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1800">
                    <a:solidFill>
                      <a:schemeClr val="bg1"/>
                    </a:solidFill>
                  </a:rPr>
                  <a:t>SRAM</a:t>
                </a:r>
                <a:r>
                  <a:rPr lang="zh-CN" altLang="en-US" sz="1800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27662" name="Text Box 18"/>
              <p:cNvSpPr txBox="1">
                <a:spLocks noChangeArrowheads="1"/>
              </p:cNvSpPr>
              <p:nvPr/>
            </p:nvSpPr>
            <p:spPr bwMode="auto">
              <a:xfrm>
                <a:off x="787" y="1881"/>
                <a:ext cx="14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Wingdings" panose="05000000000000000000" pitchFamily="2" charset="2"/>
                  <a:buNone/>
                </a:pPr>
                <a:r>
                  <a:rPr lang="zh-CN" altLang="en-US">
                    <a:hlinkClick r:id="rId4" action="ppaction://hlinksldjump"/>
                  </a:rPr>
                  <a:t>（</a:t>
                </a:r>
                <a:r>
                  <a:rPr lang="en-US" altLang="zh-CN">
                    <a:hlinkClick r:id="rId4" action="ppaction://hlinksldjump"/>
                  </a:rPr>
                  <a:t>1</a:t>
                </a:r>
                <a:r>
                  <a:rPr lang="zh-CN" altLang="en-US">
                    <a:hlinkClick r:id="rId4" action="ppaction://hlinksldjump"/>
                  </a:rPr>
                  <a:t>）</a:t>
                </a:r>
                <a:r>
                  <a:rPr lang="en-US" altLang="zh-CN">
                    <a:hlinkClick r:id="rId4" action="ppaction://hlinksldjump"/>
                  </a:rPr>
                  <a:t>SRAM</a:t>
                </a:r>
                <a:r>
                  <a:rPr lang="zh-CN" altLang="en-US">
                    <a:hlinkClick r:id="rId4" action="ppaction://hlinksldjump"/>
                  </a:rPr>
                  <a:t>存储位元</a:t>
                </a:r>
                <a:endParaRPr lang="zh-CN" altLang="en-US" b="0"/>
              </a:p>
            </p:txBody>
          </p:sp>
          <p:sp>
            <p:nvSpPr>
              <p:cNvPr id="27663" name="Text Box 19"/>
              <p:cNvSpPr txBox="1">
                <a:spLocks noChangeArrowheads="1"/>
              </p:cNvSpPr>
              <p:nvPr/>
            </p:nvSpPr>
            <p:spPr bwMode="auto">
              <a:xfrm>
                <a:off x="3016" y="1359"/>
                <a:ext cx="15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hlinkClick r:id="rId5" action="ppaction://hlinksldjump"/>
                  </a:rPr>
                  <a:t>（</a:t>
                </a:r>
                <a:r>
                  <a:rPr lang="en-US" altLang="zh-CN">
                    <a:hlinkClick r:id="rId5" action="ppaction://hlinksldjump"/>
                  </a:rPr>
                  <a:t>2</a:t>
                </a:r>
                <a:r>
                  <a:rPr lang="zh-CN" altLang="en-US">
                    <a:hlinkClick r:id="rId5" action="ppaction://hlinksldjump"/>
                  </a:rPr>
                  <a:t>）</a:t>
                </a:r>
                <a:r>
                  <a:rPr lang="en-US" altLang="zh-CN">
                    <a:hlinkClick r:id="rId5" action="ppaction://hlinksldjump"/>
                  </a:rPr>
                  <a:t>SRAM</a:t>
                </a:r>
                <a:r>
                  <a:rPr lang="zh-CN" altLang="en-US">
                    <a:hlinkClick r:id="rId5" action="ppaction://hlinksldjump"/>
                  </a:rPr>
                  <a:t>存储器</a:t>
                </a:r>
                <a:endParaRPr lang="zh-CN" altLang="en-US"/>
              </a:p>
            </p:txBody>
          </p:sp>
          <p:sp>
            <p:nvSpPr>
              <p:cNvPr id="27664" name="Text Box 20"/>
              <p:cNvSpPr txBox="1">
                <a:spLocks noChangeArrowheads="1"/>
              </p:cNvSpPr>
              <p:nvPr/>
            </p:nvSpPr>
            <p:spPr bwMode="auto">
              <a:xfrm>
                <a:off x="1428" y="2966"/>
                <a:ext cx="17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hlinkClick r:id="rId6" action="ppaction://hlinksldjump"/>
                  </a:rPr>
                  <a:t>（</a:t>
                </a:r>
                <a:r>
                  <a:rPr lang="en-US" altLang="zh-CN">
                    <a:hlinkClick r:id="rId6" action="ppaction://hlinksldjump"/>
                  </a:rPr>
                  <a:t>3</a:t>
                </a:r>
                <a:r>
                  <a:rPr lang="zh-CN" altLang="en-US">
                    <a:hlinkClick r:id="rId6" action="ppaction://hlinksldjump"/>
                  </a:rPr>
                  <a:t>）</a:t>
                </a:r>
                <a:r>
                  <a:rPr lang="en-US" altLang="zh-CN">
                    <a:hlinkClick r:id="rId6" action="ppaction://hlinksldjump"/>
                  </a:rPr>
                  <a:t>SRAM</a:t>
                </a:r>
                <a:r>
                  <a:rPr lang="zh-CN" altLang="en-US">
                    <a:hlinkClick r:id="rId6" action="ppaction://hlinksldjump"/>
                  </a:rPr>
                  <a:t>存储器的特点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27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CC6DFE1-2A5D-48C7-901B-10302386A0B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存储位元</a:t>
            </a:r>
          </a:p>
        </p:txBody>
      </p:sp>
      <p:graphicFrame>
        <p:nvGraphicFramePr>
          <p:cNvPr id="28676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908050"/>
          <a:ext cx="6913563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Visio" r:id="rId3" imgW="3718941" imgH="2790825" progId="Visio.Drawing.11">
                  <p:embed/>
                </p:oleObj>
              </mc:Choice>
              <mc:Fallback>
                <p:oleObj name="Visio" r:id="rId3" imgW="3718941" imgH="279082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7586"/>
                      <a:stretch>
                        <a:fillRect/>
                      </a:stretch>
                    </p:blipFill>
                    <p:spPr bwMode="auto">
                      <a:xfrm>
                        <a:off x="1692275" y="908050"/>
                        <a:ext cx="6913563" cy="3781425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4797425"/>
            <a:ext cx="4619625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mtClean="0">
                <a:solidFill>
                  <a:srgbClr val="CC0000"/>
                </a:solidFill>
              </a:rPr>
              <a:t>1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mtClean="0">
                <a:solidFill>
                  <a:srgbClr val="CC0000"/>
                </a:solidFill>
              </a:rPr>
              <a:t> </a:t>
            </a:r>
            <a:r>
              <a:rPr lang="zh-CN" altLang="en-US" smtClean="0">
                <a:solidFill>
                  <a:srgbClr val="CC0000"/>
                </a:solidFill>
              </a:rPr>
              <a:t>状态：</a:t>
            </a:r>
            <a:r>
              <a:rPr lang="en-US" altLang="zh-CN" smtClean="0"/>
              <a:t>T1</a:t>
            </a:r>
            <a:r>
              <a:rPr lang="zh-CN" altLang="en-US" smtClean="0"/>
              <a:t>截止，</a:t>
            </a:r>
            <a:r>
              <a:rPr lang="en-US" altLang="zh-CN" smtClean="0"/>
              <a:t>T2</a:t>
            </a:r>
            <a:r>
              <a:rPr lang="zh-CN" altLang="en-US" smtClean="0"/>
              <a:t>导通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</a:t>
            </a:r>
            <a:r>
              <a:rPr lang="zh-CN" altLang="en-US" smtClean="0"/>
              <a:t>点</a:t>
            </a:r>
            <a:r>
              <a:rPr lang="en-US" altLang="zh-CN" smtClean="0"/>
              <a:t>= H/L</a:t>
            </a:r>
            <a:r>
              <a:rPr lang="zh-CN" altLang="en-US" smtClean="0"/>
              <a:t>？ </a:t>
            </a:r>
            <a:r>
              <a:rPr lang="en-US" altLang="zh-CN" smtClean="0"/>
              <a:t>B</a:t>
            </a:r>
            <a:r>
              <a:rPr lang="zh-CN" altLang="en-US" smtClean="0"/>
              <a:t>点</a:t>
            </a:r>
            <a:r>
              <a:rPr lang="en-US" altLang="zh-CN" smtClean="0"/>
              <a:t>= H/L</a:t>
            </a:r>
            <a:r>
              <a:rPr lang="zh-CN" altLang="en-US" smtClean="0"/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mtClean="0">
                <a:solidFill>
                  <a:srgbClr val="CC0000"/>
                </a:solidFill>
              </a:rPr>
              <a:t>0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mtClean="0">
                <a:solidFill>
                  <a:srgbClr val="CC0000"/>
                </a:solidFill>
              </a:rPr>
              <a:t>状态：</a:t>
            </a:r>
            <a:r>
              <a:rPr lang="zh-CN" altLang="en-US" smtClean="0"/>
              <a:t> </a:t>
            </a:r>
            <a:r>
              <a:rPr lang="en-US" altLang="zh-CN" smtClean="0"/>
              <a:t>T2</a:t>
            </a:r>
            <a:r>
              <a:rPr lang="zh-CN" altLang="en-US" smtClean="0"/>
              <a:t>截止，</a:t>
            </a:r>
            <a:r>
              <a:rPr lang="en-US" altLang="zh-CN" smtClean="0"/>
              <a:t>T1</a:t>
            </a:r>
            <a:r>
              <a:rPr lang="zh-CN" altLang="en-US" smtClean="0"/>
              <a:t>导通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</a:t>
            </a:r>
            <a:r>
              <a:rPr lang="zh-CN" altLang="en-US" smtClean="0"/>
              <a:t>点</a:t>
            </a:r>
            <a:r>
              <a:rPr lang="en-US" altLang="zh-CN" smtClean="0"/>
              <a:t>= H/L</a:t>
            </a:r>
            <a:r>
              <a:rPr lang="zh-CN" altLang="en-US" smtClean="0"/>
              <a:t>？ </a:t>
            </a:r>
            <a:r>
              <a:rPr lang="en-US" altLang="zh-CN" smtClean="0"/>
              <a:t>B</a:t>
            </a:r>
            <a:r>
              <a:rPr lang="zh-CN" altLang="en-US" smtClean="0"/>
              <a:t>点</a:t>
            </a:r>
            <a:r>
              <a:rPr lang="en-US" altLang="zh-CN" smtClean="0"/>
              <a:t>= H/L</a:t>
            </a:r>
            <a:r>
              <a:rPr lang="zh-CN" altLang="en-US" smtClean="0"/>
              <a:t>？</a:t>
            </a:r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539750" y="1341438"/>
            <a:ext cx="6477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六管</a:t>
            </a:r>
            <a:r>
              <a:rPr lang="en-US" altLang="zh-CN">
                <a:solidFill>
                  <a:srgbClr val="0000FF"/>
                </a:solidFill>
              </a:rPr>
              <a:t>MOS</a:t>
            </a:r>
            <a:r>
              <a:rPr lang="zh-CN" altLang="en-US">
                <a:solidFill>
                  <a:srgbClr val="0000FF"/>
                </a:solidFill>
              </a:rPr>
              <a:t>静态存储器结构</a:t>
            </a:r>
            <a:r>
              <a:rPr lang="en-US" altLang="zh-CN">
                <a:solidFill>
                  <a:srgbClr val="0000FF"/>
                </a:solidFill>
              </a:rPr>
              <a:t>-NMOS</a:t>
            </a: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661988" y="4984750"/>
            <a:ext cx="2901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T2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：工作管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T3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T4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：负载管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T5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T6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：门控管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5724525" y="5157788"/>
            <a:ext cx="719138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7453313" y="6021388"/>
            <a:ext cx="6477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44753" name="Text Box 17"/>
          <p:cNvSpPr txBox="1">
            <a:spLocks noChangeArrowheads="1"/>
          </p:cNvSpPr>
          <p:nvPr/>
        </p:nvSpPr>
        <p:spPr bwMode="auto">
          <a:xfrm>
            <a:off x="7453313" y="5157788"/>
            <a:ext cx="6477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44754" name="Text Box 18"/>
          <p:cNvSpPr txBox="1">
            <a:spLocks noChangeArrowheads="1"/>
          </p:cNvSpPr>
          <p:nvPr/>
        </p:nvSpPr>
        <p:spPr bwMode="auto">
          <a:xfrm>
            <a:off x="5795963" y="6021388"/>
            <a:ext cx="6477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447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447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447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447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5" grpId="0"/>
      <p:bldP spid="244750" grpId="0"/>
      <p:bldP spid="244751" grpId="0" animBg="1"/>
      <p:bldP spid="244752" grpId="0" animBg="1"/>
      <p:bldP spid="244753" grpId="0" animBg="1"/>
      <p:bldP spid="2447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F8B3DC4-C05F-4BD6-9501-A92B7B39C2E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存储位元</a:t>
            </a:r>
          </a:p>
        </p:txBody>
      </p:sp>
      <p:graphicFrame>
        <p:nvGraphicFramePr>
          <p:cNvPr id="29700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981075"/>
          <a:ext cx="5184775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Visio" r:id="rId3" imgW="3718941" imgH="2790825" progId="Visio.Drawing.11">
                  <p:embed/>
                </p:oleObj>
              </mc:Choice>
              <mc:Fallback>
                <p:oleObj name="Visio" r:id="rId3" imgW="3718941" imgH="279082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7786"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5184775" cy="38369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508625" y="1076325"/>
            <a:ext cx="3178175" cy="5248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平时：</a:t>
            </a:r>
            <a:r>
              <a:rPr lang="en-US" altLang="zh-CN" smtClean="0"/>
              <a:t>X</a:t>
            </a:r>
            <a:r>
              <a:rPr lang="zh-CN" altLang="en-US" smtClean="0"/>
              <a:t>地址译码线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FF6600"/>
                </a:solidFill>
              </a:rPr>
              <a:t>L</a:t>
            </a:r>
            <a:r>
              <a:rPr lang="zh-CN" altLang="en-US" smtClean="0"/>
              <a:t>；门控管</a:t>
            </a:r>
            <a:r>
              <a:rPr lang="en-US" altLang="zh-CN" smtClean="0"/>
              <a:t>T5</a:t>
            </a:r>
            <a:r>
              <a:rPr lang="zh-CN" altLang="en-US" smtClean="0"/>
              <a:t>、</a:t>
            </a:r>
            <a:r>
              <a:rPr lang="en-US" altLang="zh-CN" smtClean="0"/>
              <a:t>T6</a:t>
            </a:r>
            <a:r>
              <a:rPr lang="zh-CN" altLang="en-US" smtClean="0"/>
              <a:t>截止，</a:t>
            </a:r>
            <a:r>
              <a:rPr lang="en-US" altLang="zh-CN" smtClean="0"/>
              <a:t>D</a:t>
            </a:r>
            <a:r>
              <a:rPr lang="zh-CN" altLang="en-US" smtClean="0"/>
              <a:t>线、</a:t>
            </a:r>
            <a:r>
              <a:rPr lang="en-US" altLang="zh-CN" smtClean="0"/>
              <a:t>D</a:t>
            </a:r>
            <a:r>
              <a:rPr lang="zh-CN" altLang="en-US" smtClean="0"/>
              <a:t>线与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点隔离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读：</a:t>
            </a:r>
            <a:r>
              <a:rPr lang="en-US" altLang="zh-CN" smtClean="0"/>
              <a:t>X</a:t>
            </a:r>
            <a:r>
              <a:rPr lang="zh-CN" altLang="en-US" smtClean="0"/>
              <a:t>地址译码线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FF6600"/>
                </a:solidFill>
              </a:rPr>
              <a:t>H</a:t>
            </a:r>
            <a:r>
              <a:rPr lang="zh-CN" altLang="en-US" smtClean="0"/>
              <a:t>；门控管</a:t>
            </a:r>
            <a:r>
              <a:rPr lang="en-US" altLang="zh-CN" smtClean="0"/>
              <a:t>T5</a:t>
            </a:r>
            <a:r>
              <a:rPr lang="zh-CN" altLang="en-US" smtClean="0"/>
              <a:t>、</a:t>
            </a:r>
            <a:r>
              <a:rPr lang="en-US" altLang="zh-CN" smtClean="0"/>
              <a:t>T6</a:t>
            </a:r>
            <a:r>
              <a:rPr lang="zh-CN" altLang="en-US" smtClean="0"/>
              <a:t>导通，</a:t>
            </a:r>
            <a:r>
              <a:rPr lang="en-US" altLang="zh-CN" smtClean="0"/>
              <a:t>D</a:t>
            </a:r>
            <a:r>
              <a:rPr lang="zh-CN" altLang="en-US" smtClean="0"/>
              <a:t>线←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D</a:t>
            </a:r>
            <a:r>
              <a:rPr lang="zh-CN" altLang="en-US" smtClean="0"/>
              <a:t>线←</a:t>
            </a:r>
            <a:r>
              <a:rPr lang="en-US" altLang="zh-CN" smtClean="0"/>
              <a:t>B</a:t>
            </a:r>
            <a:r>
              <a:rPr lang="zh-CN" altLang="en-US" smtClean="0"/>
              <a:t>点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 smtClean="0"/>
              <a:t>读</a:t>
            </a:r>
            <a:r>
              <a:rPr lang="zh-CN" altLang="en-US" sz="2000" smtClean="0">
                <a:latin typeface="Arial" panose="020B0604020202020204" pitchFamily="34" charset="0"/>
              </a:rPr>
              <a:t>“</a:t>
            </a:r>
            <a:r>
              <a:rPr lang="en-US" altLang="zh-CN" sz="2000" smtClean="0"/>
              <a:t>0</a:t>
            </a:r>
            <a:r>
              <a:rPr lang="en-US" altLang="zh-CN" sz="2000" smtClean="0">
                <a:latin typeface="Arial" panose="020B0604020202020204" pitchFamily="34" charset="0"/>
              </a:rPr>
              <a:t>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D</a:t>
            </a:r>
            <a:r>
              <a:rPr lang="zh-CN" altLang="en-US" sz="2000" smtClean="0"/>
              <a:t>线</a:t>
            </a:r>
            <a:r>
              <a:rPr lang="en-US" altLang="zh-CN" sz="2000" smtClean="0"/>
              <a:t>=L</a:t>
            </a:r>
            <a:r>
              <a:rPr lang="zh-CN" altLang="en-US" sz="2000" smtClean="0"/>
              <a:t>、</a:t>
            </a:r>
            <a:r>
              <a:rPr lang="en-US" altLang="zh-CN" sz="2000" smtClean="0"/>
              <a:t>D</a:t>
            </a:r>
            <a:r>
              <a:rPr lang="zh-CN" altLang="en-US" sz="2000" smtClean="0"/>
              <a:t>线</a:t>
            </a:r>
            <a:r>
              <a:rPr lang="en-US" altLang="zh-CN" sz="2000" smtClean="0"/>
              <a:t>=H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 smtClean="0"/>
              <a:t>读</a:t>
            </a:r>
            <a:r>
              <a:rPr lang="zh-CN" altLang="en-US" sz="2000" smtClean="0">
                <a:latin typeface="Arial" panose="020B0604020202020204" pitchFamily="34" charset="0"/>
              </a:rPr>
              <a:t>“</a:t>
            </a:r>
            <a:r>
              <a:rPr lang="en-US" altLang="zh-CN" sz="2000" smtClean="0"/>
              <a:t>1</a:t>
            </a:r>
            <a:r>
              <a:rPr lang="en-US" altLang="zh-CN" sz="2000" smtClean="0">
                <a:latin typeface="Arial" panose="020B0604020202020204" pitchFamily="34" charset="0"/>
              </a:rPr>
              <a:t>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D</a:t>
            </a:r>
            <a:r>
              <a:rPr lang="zh-CN" altLang="en-US" sz="2000" smtClean="0"/>
              <a:t>线</a:t>
            </a:r>
            <a:r>
              <a:rPr lang="en-US" altLang="zh-CN" sz="2000" smtClean="0"/>
              <a:t>=H</a:t>
            </a:r>
            <a:r>
              <a:rPr lang="zh-CN" altLang="en-US" sz="2000" smtClean="0"/>
              <a:t>、</a:t>
            </a:r>
            <a:r>
              <a:rPr lang="en-US" altLang="zh-CN" sz="2000" smtClean="0"/>
              <a:t>D</a:t>
            </a:r>
            <a:r>
              <a:rPr lang="zh-CN" altLang="en-US" sz="2000" smtClean="0"/>
              <a:t>线</a:t>
            </a:r>
            <a:r>
              <a:rPr lang="en-US" altLang="zh-CN" sz="2000" smtClean="0"/>
              <a:t>=L</a:t>
            </a:r>
            <a:endParaRPr lang="en-US" altLang="zh-CN" sz="2000" smtClean="0">
              <a:solidFill>
                <a:srgbClr val="CC0000"/>
              </a:solidFill>
            </a:endParaRPr>
          </a:p>
        </p:txBody>
      </p:sp>
      <p:pic>
        <p:nvPicPr>
          <p:cNvPr id="391173" name="Picture 5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177" name="Rectangle 9"/>
          <p:cNvSpPr>
            <a:spLocks noChangeArrowheads="1"/>
          </p:cNvSpPr>
          <p:nvPr/>
        </p:nvSpPr>
        <p:spPr bwMode="auto">
          <a:xfrm>
            <a:off x="395288" y="4797425"/>
            <a:ext cx="52562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>
                <a:solidFill>
                  <a:srgbClr val="CC0000"/>
                </a:solidFill>
              </a:rPr>
              <a:t>写：</a:t>
            </a:r>
            <a:r>
              <a:rPr lang="en-US" altLang="zh-CN"/>
              <a:t>X</a:t>
            </a:r>
            <a:r>
              <a:rPr lang="zh-CN" altLang="en-US"/>
              <a:t>地址译码线</a:t>
            </a:r>
            <a:r>
              <a:rPr lang="en-US" altLang="zh-CN"/>
              <a:t>=</a:t>
            </a:r>
            <a:r>
              <a:rPr lang="en-US" altLang="zh-CN">
                <a:solidFill>
                  <a:srgbClr val="FF6600"/>
                </a:solidFill>
              </a:rPr>
              <a:t>H</a:t>
            </a:r>
            <a:r>
              <a:rPr lang="zh-CN" altLang="en-US"/>
              <a:t>；门控管</a:t>
            </a:r>
            <a:r>
              <a:rPr lang="en-US" altLang="zh-CN"/>
              <a:t>T5</a:t>
            </a:r>
            <a:r>
              <a:rPr lang="zh-CN" altLang="en-US"/>
              <a:t>、</a:t>
            </a:r>
            <a:r>
              <a:rPr lang="en-US" altLang="zh-CN"/>
              <a:t>T6</a:t>
            </a:r>
            <a:r>
              <a:rPr lang="zh-CN" altLang="en-US"/>
              <a:t>导通，</a:t>
            </a:r>
            <a:r>
              <a:rPr lang="en-US" altLang="zh-CN"/>
              <a:t>D</a:t>
            </a:r>
            <a:r>
              <a:rPr lang="zh-CN" altLang="en-US"/>
              <a:t>线→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线→</a:t>
            </a:r>
            <a:r>
              <a:rPr lang="en-US" altLang="zh-CN"/>
              <a:t>B</a:t>
            </a:r>
            <a:r>
              <a:rPr lang="zh-CN" altLang="en-US"/>
              <a:t>点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/>
              <a:t>写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0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</a:t>
            </a:r>
            <a:r>
              <a:rPr lang="en-US" altLang="zh-CN" sz="2000"/>
              <a:t>D</a:t>
            </a:r>
            <a:r>
              <a:rPr lang="zh-CN" altLang="en-US" sz="2000"/>
              <a:t>线</a:t>
            </a:r>
            <a:r>
              <a:rPr lang="en-US" altLang="zh-CN" sz="2000"/>
              <a:t>=L</a:t>
            </a:r>
            <a:r>
              <a:rPr lang="zh-CN" altLang="en-US" sz="2000"/>
              <a:t>、</a:t>
            </a:r>
            <a:r>
              <a:rPr lang="en-US" altLang="zh-CN" sz="2000"/>
              <a:t>D</a:t>
            </a:r>
            <a:r>
              <a:rPr lang="zh-CN" altLang="en-US" sz="2000"/>
              <a:t>线</a:t>
            </a:r>
            <a:r>
              <a:rPr lang="en-US" altLang="zh-CN" sz="2000"/>
              <a:t>=H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/>
              <a:t>写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</a:t>
            </a:r>
            <a:r>
              <a:rPr lang="en-US" altLang="zh-CN" sz="2000"/>
              <a:t>D</a:t>
            </a:r>
            <a:r>
              <a:rPr lang="zh-CN" altLang="en-US" sz="2000"/>
              <a:t>线</a:t>
            </a:r>
            <a:r>
              <a:rPr lang="en-US" altLang="zh-CN" sz="2000"/>
              <a:t>=H</a:t>
            </a:r>
            <a:r>
              <a:rPr lang="zh-CN" altLang="en-US" sz="2000"/>
              <a:t>、</a:t>
            </a:r>
            <a:r>
              <a:rPr lang="en-US" altLang="zh-CN" sz="2000"/>
              <a:t>D</a:t>
            </a:r>
            <a:r>
              <a:rPr lang="zh-CN" altLang="en-US" sz="2000"/>
              <a:t>线</a:t>
            </a:r>
            <a:r>
              <a:rPr lang="en-US" altLang="zh-CN" sz="2000"/>
              <a:t>=L</a:t>
            </a:r>
            <a:endParaRPr lang="en-US" altLang="zh-CN" sz="2000">
              <a:solidFill>
                <a:srgbClr val="CC0000"/>
              </a:solidFill>
            </a:endParaRPr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3276600" y="53006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>
            <a:off x="3132138" y="5805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>
            <a:off x="3132138" y="63087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>
            <a:off x="8243888" y="50133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8243888" y="42211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7164388" y="37163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6"/>
          <p:cNvSpPr>
            <a:spLocks noChangeShapeType="1"/>
          </p:cNvSpPr>
          <p:nvPr/>
        </p:nvSpPr>
        <p:spPr bwMode="auto">
          <a:xfrm>
            <a:off x="7596188" y="20351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white">
          <a:xfrm>
            <a:off x="1143000" y="357188"/>
            <a:ext cx="6705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bg1"/>
                </a:solidFill>
              </a:rPr>
              <a:t>（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）</a:t>
            </a:r>
            <a:r>
              <a:rPr lang="en-US" altLang="zh-CN" sz="3200">
                <a:solidFill>
                  <a:schemeClr val="bg1"/>
                </a:solidFill>
              </a:rPr>
              <a:t>SRAM</a:t>
            </a:r>
            <a:r>
              <a:rPr lang="zh-CN" altLang="en-US" sz="3200">
                <a:solidFill>
                  <a:schemeClr val="bg1"/>
                </a:solidFill>
              </a:rPr>
              <a:t>存储位元</a:t>
            </a:r>
          </a:p>
        </p:txBody>
      </p:sp>
      <p:pic>
        <p:nvPicPr>
          <p:cNvPr id="391187" name="Picture 19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6213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91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91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EC336F5-4B0D-4B2D-B497-498A3A68B09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存储器</a:t>
            </a:r>
          </a:p>
        </p:txBody>
      </p:sp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611188" y="1125538"/>
            <a:ext cx="28194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33400" indent="-350838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3825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46238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地址译码方式：</a:t>
            </a:r>
          </a:p>
          <a:p>
            <a:pPr lvl="1" eaLnBrk="1" hangingPunct="1"/>
            <a:r>
              <a:rPr lang="zh-CN" altLang="en-US" dirty="0">
                <a:solidFill>
                  <a:srgbClr val="006600"/>
                </a:solidFill>
              </a:rPr>
              <a:t>线性译码方式：</a:t>
            </a:r>
            <a:r>
              <a:rPr lang="en-US" altLang="zh-CN" dirty="0">
                <a:solidFill>
                  <a:srgbClr val="CC0000"/>
                </a:solidFill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位地址线，经过一维译码后，有</a:t>
            </a:r>
            <a:r>
              <a:rPr lang="en-US" altLang="zh-CN" dirty="0">
                <a:solidFill>
                  <a:srgbClr val="CC0000"/>
                </a:solidFill>
              </a:rPr>
              <a:t>2</a:t>
            </a:r>
            <a:r>
              <a:rPr lang="en-US" altLang="zh-CN" baseline="30000" dirty="0">
                <a:solidFill>
                  <a:srgbClr val="CC0000"/>
                </a:solidFill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根选择线。</a:t>
            </a:r>
          </a:p>
          <a:p>
            <a:pPr marL="806450" lvl="2" indent="-273050" eaLnBrk="1" hangingPunct="1"/>
            <a:r>
              <a:rPr lang="en-US" altLang="zh-CN" dirty="0"/>
              <a:t>N=12</a:t>
            </a:r>
            <a:r>
              <a:rPr lang="zh-CN" altLang="en-US" dirty="0"/>
              <a:t>，则选择线有</a:t>
            </a:r>
            <a:r>
              <a:rPr lang="en-US" altLang="zh-CN" dirty="0"/>
              <a:t>2</a:t>
            </a:r>
            <a:r>
              <a:rPr lang="en-US" altLang="zh-CN" baseline="30000" dirty="0"/>
              <a:t>12</a:t>
            </a:r>
            <a:r>
              <a:rPr lang="en-US" altLang="zh-CN" dirty="0"/>
              <a:t>=4096</a:t>
            </a:r>
            <a:r>
              <a:rPr lang="zh-CN" altLang="en-US" dirty="0"/>
              <a:t>根</a:t>
            </a:r>
          </a:p>
          <a:p>
            <a:pPr lvl="1" eaLnBrk="1" hangingPunct="1"/>
            <a:endParaRPr lang="zh-CN" altLang="en-US" dirty="0">
              <a:solidFill>
                <a:srgbClr val="006600"/>
              </a:solidFill>
            </a:endParaRPr>
          </a:p>
        </p:txBody>
      </p:sp>
      <p:graphicFrame>
        <p:nvGraphicFramePr>
          <p:cNvPr id="30725" name="Object 10"/>
          <p:cNvGraphicFramePr>
            <a:graphicFrameLocks noGrp="1" noChangeAspect="1"/>
          </p:cNvGraphicFramePr>
          <p:nvPr>
            <p:ph idx="4294967295"/>
          </p:nvPr>
        </p:nvGraphicFramePr>
        <p:xfrm>
          <a:off x="3924300" y="1052513"/>
          <a:ext cx="5041900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Visio" r:id="rId3" imgW="2838416" imgH="2524057" progId="Visio.Drawing.11">
                  <p:embed/>
                </p:oleObj>
              </mc:Choice>
              <mc:Fallback>
                <p:oleObj name="Visio" r:id="rId3" imgW="2838416" imgH="252405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5041900" cy="4494212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6" name="Object 16"/>
          <p:cNvGraphicFramePr>
            <a:graphicFrameLocks noChangeAspect="1"/>
          </p:cNvGraphicFramePr>
          <p:nvPr/>
        </p:nvGraphicFramePr>
        <p:xfrm>
          <a:off x="4067175" y="3213100"/>
          <a:ext cx="4608513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Visio" r:id="rId5" imgW="3718941" imgH="2790825" progId="Visio.Drawing.11">
                  <p:embed/>
                </p:oleObj>
              </mc:Choice>
              <mc:Fallback>
                <p:oleObj name="Visio" r:id="rId5" imgW="3718941" imgH="279082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7786"/>
                      <a:stretch>
                        <a:fillRect/>
                      </a:stretch>
                    </p:blipFill>
                    <p:spPr bwMode="auto">
                      <a:xfrm>
                        <a:off x="4067175" y="3213100"/>
                        <a:ext cx="4608513" cy="340201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3708400" y="33575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</a:t>
            </a:r>
            <a:r>
              <a:rPr lang="en-US" altLang="zh-CN" baseline="-250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57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457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E07E1B0-0FD7-4BA1-8F4B-69737DDECBD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 </a:t>
            </a:r>
            <a:r>
              <a:rPr lang="zh-CN" altLang="en-US" smtClean="0"/>
              <a:t>存储体系概述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US" smtClean="0"/>
              <a:t>一个二进制位（</a:t>
            </a:r>
            <a:r>
              <a:rPr lang="en-US" altLang="zh-CN" smtClean="0"/>
              <a:t>bit</a:t>
            </a:r>
            <a:r>
              <a:rPr lang="zh-CN" altLang="en-US" smtClean="0"/>
              <a:t>）是构成存储器的</a:t>
            </a:r>
            <a:r>
              <a:rPr lang="zh-CN" altLang="en-US" smtClean="0">
                <a:solidFill>
                  <a:srgbClr val="CC0000"/>
                </a:solidFill>
              </a:rPr>
              <a:t>最小单位；</a:t>
            </a:r>
            <a:r>
              <a:rPr lang="zh-CN" altLang="en-US" smtClean="0"/>
              <a:t>字节（</a:t>
            </a:r>
            <a:r>
              <a:rPr lang="en-US" altLang="zh-CN" smtClean="0"/>
              <a:t>8bits</a:t>
            </a:r>
            <a:r>
              <a:rPr lang="zh-CN" altLang="en-US" smtClean="0"/>
              <a:t>）是数据存储的</a:t>
            </a:r>
            <a:r>
              <a:rPr lang="zh-CN" altLang="en-US" smtClean="0">
                <a:solidFill>
                  <a:srgbClr val="CC0000"/>
                </a:solidFill>
              </a:rPr>
              <a:t>基本单位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单元地址是内存单元的</a:t>
            </a:r>
            <a:r>
              <a:rPr lang="zh-CN" altLang="en-US" smtClean="0">
                <a:solidFill>
                  <a:srgbClr val="CC0000"/>
                </a:solidFill>
              </a:rPr>
              <a:t>唯一标志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存储器具有两种基本的访问操作：读和写。</a:t>
            </a:r>
          </a:p>
        </p:txBody>
      </p:sp>
      <p:pic>
        <p:nvPicPr>
          <p:cNvPr id="8909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1619250" y="2938463"/>
            <a:ext cx="4724400" cy="2362200"/>
            <a:chOff x="1020" y="1715"/>
            <a:chExt cx="2976" cy="1488"/>
          </a:xfrm>
        </p:grpSpPr>
        <p:sp>
          <p:nvSpPr>
            <p:cNvPr id="89093" name="AutoShape 5"/>
            <p:cNvSpPr>
              <a:spLocks noChangeArrowheads="1"/>
            </p:cNvSpPr>
            <p:nvPr/>
          </p:nvSpPr>
          <p:spPr bwMode="gray">
            <a:xfrm>
              <a:off x="1247" y="17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4" name="Text Box 6"/>
            <p:cNvSpPr txBox="1">
              <a:spLocks noChangeArrowheads="1"/>
            </p:cNvSpPr>
            <p:nvPr/>
          </p:nvSpPr>
          <p:spPr bwMode="gray">
            <a:xfrm>
              <a:off x="1404" y="1825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4" action="ppaction://hlinksldjump"/>
                </a:rPr>
                <a:t>存储器的分类</a:t>
              </a:r>
              <a:endParaRPr lang="zh-CN" altLang="en-US"/>
            </a:p>
          </p:txBody>
        </p:sp>
        <p:sp>
          <p:nvSpPr>
            <p:cNvPr id="89095" name="AutoShape 7"/>
            <p:cNvSpPr>
              <a:spLocks noChangeArrowheads="1"/>
            </p:cNvSpPr>
            <p:nvPr/>
          </p:nvSpPr>
          <p:spPr bwMode="gray">
            <a:xfrm>
              <a:off x="1260" y="231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6" name="Text Box 8"/>
            <p:cNvSpPr txBox="1">
              <a:spLocks noChangeArrowheads="1"/>
            </p:cNvSpPr>
            <p:nvPr/>
          </p:nvSpPr>
          <p:spPr bwMode="gray">
            <a:xfrm>
              <a:off x="1404" y="235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5" action="ppaction://hlinksldjump"/>
                </a:rPr>
                <a:t>主存储器的性能指标</a:t>
              </a:r>
              <a:endParaRPr lang="zh-CN" altLang="en-US"/>
            </a:p>
          </p:txBody>
        </p:sp>
        <p:sp>
          <p:nvSpPr>
            <p:cNvPr id="89097" name="AutoShape 9"/>
            <p:cNvSpPr>
              <a:spLocks noChangeArrowheads="1"/>
            </p:cNvSpPr>
            <p:nvPr/>
          </p:nvSpPr>
          <p:spPr bwMode="gray">
            <a:xfrm>
              <a:off x="1260" y="284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8" name="Text Box 10"/>
            <p:cNvSpPr txBox="1">
              <a:spLocks noChangeArrowheads="1"/>
            </p:cNvSpPr>
            <p:nvPr/>
          </p:nvSpPr>
          <p:spPr bwMode="gray">
            <a:xfrm>
              <a:off x="1404" y="2881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6" action="ppaction://hlinksldjump"/>
                </a:rPr>
                <a:t>存储器的层次结构</a:t>
              </a:r>
              <a:endParaRPr lang="zh-CN" altLang="en-US"/>
            </a:p>
          </p:txBody>
        </p:sp>
        <p:grpSp>
          <p:nvGrpSpPr>
            <p:cNvPr id="4109" name="Group 22"/>
            <p:cNvGrpSpPr>
              <a:grpSpLocks/>
            </p:cNvGrpSpPr>
            <p:nvPr/>
          </p:nvGrpSpPr>
          <p:grpSpPr bwMode="auto">
            <a:xfrm>
              <a:off x="1020" y="1715"/>
              <a:ext cx="432" cy="1488"/>
              <a:chOff x="1020" y="1616"/>
              <a:chExt cx="432" cy="1488"/>
            </a:xfrm>
          </p:grpSpPr>
          <p:sp>
            <p:nvSpPr>
              <p:cNvPr id="4110" name="AutoShape 14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1" name="Text Box 15"/>
              <p:cNvSpPr txBox="1">
                <a:spLocks noChangeArrowheads="1"/>
              </p:cNvSpPr>
              <p:nvPr/>
            </p:nvSpPr>
            <p:spPr bwMode="gray">
              <a:xfrm>
                <a:off x="1075" y="166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</a:t>
                </a:r>
              </a:p>
            </p:txBody>
          </p:sp>
          <p:sp>
            <p:nvSpPr>
              <p:cNvPr id="4112" name="AutoShape 16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3" name="Text Box 17"/>
              <p:cNvSpPr txBox="1">
                <a:spLocks noChangeArrowheads="1"/>
              </p:cNvSpPr>
              <p:nvPr/>
            </p:nvSpPr>
            <p:spPr bwMode="gray">
              <a:xfrm>
                <a:off x="1075" y="219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二</a:t>
                </a:r>
              </a:p>
            </p:txBody>
          </p:sp>
          <p:sp>
            <p:nvSpPr>
              <p:cNvPr id="4114" name="AutoShape 18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5" name="Text Box 19"/>
              <p:cNvSpPr txBox="1">
                <a:spLocks noChangeArrowheads="1"/>
              </p:cNvSpPr>
              <p:nvPr/>
            </p:nvSpPr>
            <p:spPr bwMode="gray">
              <a:xfrm>
                <a:off x="1075" y="272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466CCF7-C50F-4E04-94DC-2F24E0BA637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存储器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2808287" cy="4608512"/>
          </a:xfrm>
        </p:spPr>
        <p:txBody>
          <a:bodyPr/>
          <a:lstStyle/>
          <a:p>
            <a:pPr marL="357188" lvl="1" indent="-177800" eaLnBrk="1" hangingPunct="1"/>
            <a:r>
              <a:rPr lang="zh-CN" altLang="en-US" dirty="0" smtClean="0">
                <a:solidFill>
                  <a:srgbClr val="006600"/>
                </a:solidFill>
              </a:rPr>
              <a:t>双向译码方式：</a:t>
            </a:r>
            <a:r>
              <a:rPr lang="en-US" altLang="zh-CN" dirty="0" smtClean="0">
                <a:solidFill>
                  <a:srgbClr val="CC0000"/>
                </a:solidFill>
              </a:rPr>
              <a:t>n</a:t>
            </a:r>
            <a:r>
              <a:rPr lang="zh-CN" altLang="en-US" dirty="0" smtClean="0">
                <a:solidFill>
                  <a:srgbClr val="CC0000"/>
                </a:solidFill>
              </a:rPr>
              <a:t>位地址分为行、列地址分别译码，有</a:t>
            </a:r>
            <a:r>
              <a:rPr lang="en-US" altLang="zh-CN" dirty="0" smtClean="0">
                <a:solidFill>
                  <a:srgbClr val="CC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CC0000"/>
                </a:solidFill>
              </a:rPr>
              <a:t>n/2+1</a:t>
            </a:r>
            <a:r>
              <a:rPr lang="zh-CN" altLang="en-US" dirty="0" smtClean="0">
                <a:solidFill>
                  <a:srgbClr val="CC0000"/>
                </a:solidFill>
              </a:rPr>
              <a:t>根选择线</a:t>
            </a:r>
          </a:p>
          <a:p>
            <a:pPr marL="357188" lvl="1" indent="-177800" eaLnBrk="1" hangingPunct="1"/>
            <a:r>
              <a:rPr lang="en-US" altLang="zh-CN" dirty="0" smtClean="0"/>
              <a:t>N=12</a:t>
            </a:r>
            <a:r>
              <a:rPr lang="zh-CN" altLang="en-US" dirty="0" smtClean="0"/>
              <a:t>，则行地址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位，行选择线有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=64</a:t>
            </a:r>
            <a:r>
              <a:rPr lang="zh-CN" altLang="en-US" dirty="0" smtClean="0"/>
              <a:t>根；列地址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位，列选择线有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=64</a:t>
            </a:r>
            <a:r>
              <a:rPr lang="zh-CN" altLang="en-US" dirty="0" smtClean="0"/>
              <a:t>根；共</a:t>
            </a:r>
            <a:r>
              <a:rPr lang="en-US" altLang="zh-CN" dirty="0" smtClean="0"/>
              <a:t>128</a:t>
            </a:r>
            <a:r>
              <a:rPr lang="zh-CN" altLang="en-US" dirty="0" smtClean="0"/>
              <a:t>根。</a:t>
            </a:r>
          </a:p>
          <a:p>
            <a:pPr marL="357188" lvl="1" indent="-177800" eaLnBrk="1" hangingPunct="1"/>
            <a:r>
              <a:rPr lang="zh-CN" altLang="en-US" dirty="0" smtClean="0">
                <a:solidFill>
                  <a:srgbClr val="0000FF"/>
                </a:solidFill>
              </a:rPr>
              <a:t>选择线大大减少</a:t>
            </a:r>
          </a:p>
        </p:txBody>
      </p:sp>
      <p:graphicFrame>
        <p:nvGraphicFramePr>
          <p:cNvPr id="3174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241675" y="1216025"/>
          <a:ext cx="56515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Visio" r:id="rId3" imgW="3743376" imgH="3190943" progId="Visio.Drawing.11">
                  <p:embed/>
                </p:oleObj>
              </mc:Choice>
              <mc:Fallback>
                <p:oleObj name="Visio" r:id="rId3" imgW="3743376" imgH="319094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1216025"/>
                        <a:ext cx="5651500" cy="4819650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4" name="Object 10"/>
          <p:cNvGraphicFramePr>
            <a:graphicFrameLocks noChangeAspect="1"/>
          </p:cNvGraphicFramePr>
          <p:nvPr/>
        </p:nvGraphicFramePr>
        <p:xfrm>
          <a:off x="3779838" y="2852738"/>
          <a:ext cx="4968875" cy="37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Visio" r:id="rId5" imgW="3718941" imgH="2790825" progId="Visio.Drawing.11">
                  <p:embed/>
                </p:oleObj>
              </mc:Choice>
              <mc:Fallback>
                <p:oleObj name="Visio" r:id="rId5" imgW="3718941" imgH="279082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52738"/>
                        <a:ext cx="4968875" cy="3729037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898EE05-25E3-4718-9516-2717AB30B97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2114 SRAM</a:t>
            </a:r>
            <a:r>
              <a:rPr lang="zh-CN" altLang="en-US" smtClean="0"/>
              <a:t>存储器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2879725" cy="3313112"/>
          </a:xfrm>
        </p:spPr>
        <p:txBody>
          <a:bodyPr/>
          <a:lstStyle/>
          <a:p>
            <a:pPr marL="365125" indent="-365125" eaLnBrk="1" hangingPunct="1"/>
            <a:r>
              <a:rPr lang="en-US" altLang="zh-CN" sz="2800" smtClean="0"/>
              <a:t>1K×4</a:t>
            </a:r>
            <a:r>
              <a:rPr lang="zh-CN" altLang="en-US" sz="2800" smtClean="0"/>
              <a:t>位</a:t>
            </a:r>
          </a:p>
          <a:p>
            <a:pPr marL="365125" indent="-365125" eaLnBrk="1" hangingPunct="1"/>
            <a:r>
              <a:rPr lang="zh-CN" altLang="en-US" sz="2800" smtClean="0"/>
              <a:t>行地址：</a:t>
            </a:r>
            <a:r>
              <a:rPr lang="en-US" altLang="zh-CN" sz="2800" smtClean="0"/>
              <a:t>6</a:t>
            </a:r>
            <a:r>
              <a:rPr lang="zh-CN" altLang="en-US" sz="2800" smtClean="0"/>
              <a:t>位</a:t>
            </a:r>
          </a:p>
          <a:p>
            <a:pPr marL="365125" indent="-365125" eaLnBrk="1" hangingPunct="1"/>
            <a:r>
              <a:rPr lang="zh-CN" altLang="en-US" sz="2800" smtClean="0"/>
              <a:t>列地址：</a:t>
            </a:r>
            <a:r>
              <a:rPr lang="en-US" altLang="zh-CN" sz="2800" smtClean="0"/>
              <a:t>4</a:t>
            </a:r>
            <a:r>
              <a:rPr lang="zh-CN" altLang="en-US" sz="2800" smtClean="0"/>
              <a:t>位</a:t>
            </a:r>
          </a:p>
          <a:p>
            <a:pPr marL="365125" indent="-365125" eaLnBrk="1" hangingPunct="1"/>
            <a:r>
              <a:rPr lang="zh-CN" altLang="en-US" sz="2800" smtClean="0"/>
              <a:t>阵列：</a:t>
            </a:r>
            <a:r>
              <a:rPr lang="en-US" altLang="zh-CN" sz="2800" smtClean="0"/>
              <a:t>64×64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6084888" y="1125538"/>
            <a:ext cx="2447925" cy="3240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            2114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58071" name="Group 23"/>
          <p:cNvGrpSpPr>
            <a:grpSpLocks/>
          </p:cNvGrpSpPr>
          <p:nvPr/>
        </p:nvGrpSpPr>
        <p:grpSpPr bwMode="auto">
          <a:xfrm>
            <a:off x="4211638" y="1125538"/>
            <a:ext cx="1871662" cy="822325"/>
            <a:chOff x="1791" y="1071"/>
            <a:chExt cx="1179" cy="518"/>
          </a:xfrm>
        </p:grpSpPr>
        <p:sp>
          <p:nvSpPr>
            <p:cNvPr id="32816" name="Text Box 5"/>
            <p:cNvSpPr txBox="1">
              <a:spLocks noChangeArrowheads="1"/>
            </p:cNvSpPr>
            <p:nvPr/>
          </p:nvSpPr>
          <p:spPr bwMode="auto">
            <a:xfrm>
              <a:off x="1791" y="1071"/>
              <a:ext cx="72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地址线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根</a:t>
              </a:r>
            </a:p>
          </p:txBody>
        </p:sp>
        <p:sp>
          <p:nvSpPr>
            <p:cNvPr id="32817" name="AutoShape 8"/>
            <p:cNvSpPr>
              <a:spLocks noChangeArrowheads="1"/>
            </p:cNvSpPr>
            <p:nvPr/>
          </p:nvSpPr>
          <p:spPr bwMode="auto">
            <a:xfrm>
              <a:off x="2290" y="1298"/>
              <a:ext cx="680" cy="227"/>
            </a:xfrm>
            <a:prstGeom prst="rightArrow">
              <a:avLst>
                <a:gd name="adj1" fmla="val 50000"/>
                <a:gd name="adj2" fmla="val 748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8" name="Line 10"/>
            <p:cNvSpPr>
              <a:spLocks noChangeShapeType="1"/>
            </p:cNvSpPr>
            <p:nvPr/>
          </p:nvSpPr>
          <p:spPr bwMode="auto">
            <a:xfrm flipH="1">
              <a:off x="2472" y="1253"/>
              <a:ext cx="18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6156325" y="14144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1" lang="en-US" altLang="zh-CN" baseline="-25000">
                <a:latin typeface="Arial" panose="020B0604020202020204" pitchFamily="34" charset="0"/>
                <a:ea typeface="楷体_GB2312" pitchFamily="49" charset="-122"/>
              </a:rPr>
              <a:t>9</a:t>
            </a:r>
            <a:r>
              <a:rPr kumimoji="1" lang="zh-CN" altLang="en-US">
                <a:latin typeface="Arial" panose="020B0604020202020204" pitchFamily="34" charset="0"/>
                <a:ea typeface="楷体_GB2312" pitchFamily="49" charset="-122"/>
              </a:rPr>
              <a:t>～</a:t>
            </a:r>
            <a:r>
              <a:rPr kumimoji="1" lang="en-US" altLang="zh-CN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1" lang="en-US" altLang="zh-CN" baseline="-25000"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6156325" y="22526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kumimoji="1" lang="en-US" altLang="zh-CN" baseline="-2500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kumimoji="1" lang="zh-CN" altLang="en-US">
                <a:latin typeface="Arial" panose="020B0604020202020204" pitchFamily="34" charset="0"/>
                <a:ea typeface="楷体_GB2312" pitchFamily="49" charset="-122"/>
              </a:rPr>
              <a:t>～</a:t>
            </a:r>
            <a:r>
              <a:rPr kumimoji="1"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kumimoji="1" lang="en-US" altLang="zh-CN" baseline="-25000"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grpSp>
        <p:nvGrpSpPr>
          <p:cNvPr id="258074" name="Group 26"/>
          <p:cNvGrpSpPr>
            <a:grpSpLocks/>
          </p:cNvGrpSpPr>
          <p:nvPr/>
        </p:nvGrpSpPr>
        <p:grpSpPr bwMode="auto">
          <a:xfrm>
            <a:off x="6156325" y="3116263"/>
            <a:ext cx="720725" cy="457200"/>
            <a:chOff x="3016" y="2523"/>
            <a:chExt cx="454" cy="288"/>
          </a:xfrm>
        </p:grpSpPr>
        <p:sp>
          <p:nvSpPr>
            <p:cNvPr id="32814" name="Text Box 15"/>
            <p:cNvSpPr txBox="1">
              <a:spLocks noChangeArrowheads="1"/>
            </p:cNvSpPr>
            <p:nvPr/>
          </p:nvSpPr>
          <p:spPr bwMode="auto">
            <a:xfrm>
              <a:off x="3016" y="252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>
                  <a:latin typeface="Arial" panose="020B0604020202020204" pitchFamily="34" charset="0"/>
                  <a:ea typeface="楷体_GB2312" pitchFamily="49" charset="-122"/>
                </a:rPr>
                <a:t>CS</a:t>
              </a:r>
            </a:p>
          </p:txBody>
        </p:sp>
        <p:sp>
          <p:nvSpPr>
            <p:cNvPr id="32815" name="Line 16"/>
            <p:cNvSpPr>
              <a:spLocks noChangeShapeType="1"/>
            </p:cNvSpPr>
            <p:nvPr/>
          </p:nvSpPr>
          <p:spPr bwMode="auto">
            <a:xfrm>
              <a:off x="3061" y="256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8069" name="Group 21"/>
          <p:cNvGrpSpPr>
            <a:grpSpLocks/>
          </p:cNvGrpSpPr>
          <p:nvPr/>
        </p:nvGrpSpPr>
        <p:grpSpPr bwMode="auto">
          <a:xfrm>
            <a:off x="6084888" y="3692525"/>
            <a:ext cx="792162" cy="457200"/>
            <a:chOff x="1837" y="2886"/>
            <a:chExt cx="499" cy="288"/>
          </a:xfrm>
        </p:grpSpPr>
        <p:sp>
          <p:nvSpPr>
            <p:cNvPr id="32812" name="Text Box 18"/>
            <p:cNvSpPr txBox="1">
              <a:spLocks noChangeArrowheads="1"/>
            </p:cNvSpPr>
            <p:nvPr/>
          </p:nvSpPr>
          <p:spPr bwMode="auto">
            <a:xfrm>
              <a:off x="1837" y="288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>
                  <a:latin typeface="Arial" panose="020B0604020202020204" pitchFamily="34" charset="0"/>
                  <a:ea typeface="楷体_GB2312" pitchFamily="49" charset="-122"/>
                </a:rPr>
                <a:t>WE</a:t>
              </a:r>
            </a:p>
          </p:txBody>
        </p:sp>
        <p:sp>
          <p:nvSpPr>
            <p:cNvPr id="32813" name="Line 19"/>
            <p:cNvSpPr>
              <a:spLocks noChangeShapeType="1"/>
            </p:cNvSpPr>
            <p:nvPr/>
          </p:nvSpPr>
          <p:spPr bwMode="auto">
            <a:xfrm>
              <a:off x="1882" y="293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8080" name="Group 32"/>
          <p:cNvGrpSpPr>
            <a:grpSpLocks/>
          </p:cNvGrpSpPr>
          <p:nvPr/>
        </p:nvGrpSpPr>
        <p:grpSpPr bwMode="auto">
          <a:xfrm>
            <a:off x="3995738" y="3116263"/>
            <a:ext cx="2089150" cy="457200"/>
            <a:chOff x="1655" y="2523"/>
            <a:chExt cx="1316" cy="288"/>
          </a:xfrm>
        </p:grpSpPr>
        <p:sp>
          <p:nvSpPr>
            <p:cNvPr id="32810" name="Line 14"/>
            <p:cNvSpPr>
              <a:spLocks noChangeShapeType="1"/>
            </p:cNvSpPr>
            <p:nvPr/>
          </p:nvSpPr>
          <p:spPr bwMode="auto">
            <a:xfrm>
              <a:off x="2290" y="265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Text Box 30"/>
            <p:cNvSpPr txBox="1">
              <a:spLocks noChangeArrowheads="1"/>
            </p:cNvSpPr>
            <p:nvPr/>
          </p:nvSpPr>
          <p:spPr bwMode="auto">
            <a:xfrm>
              <a:off x="1655" y="2523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片选线</a:t>
              </a:r>
            </a:p>
          </p:txBody>
        </p:sp>
      </p:grpSp>
      <p:grpSp>
        <p:nvGrpSpPr>
          <p:cNvPr id="258081" name="Group 33"/>
          <p:cNvGrpSpPr>
            <a:grpSpLocks/>
          </p:cNvGrpSpPr>
          <p:nvPr/>
        </p:nvGrpSpPr>
        <p:grpSpPr bwMode="auto">
          <a:xfrm>
            <a:off x="3995738" y="3619500"/>
            <a:ext cx="2089150" cy="457200"/>
            <a:chOff x="1655" y="2840"/>
            <a:chExt cx="1316" cy="288"/>
          </a:xfrm>
        </p:grpSpPr>
        <p:sp>
          <p:nvSpPr>
            <p:cNvPr id="32808" name="Line 17"/>
            <p:cNvSpPr>
              <a:spLocks noChangeShapeType="1"/>
            </p:cNvSpPr>
            <p:nvPr/>
          </p:nvSpPr>
          <p:spPr bwMode="auto">
            <a:xfrm>
              <a:off x="2290" y="3022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Text Box 31"/>
            <p:cNvSpPr txBox="1">
              <a:spLocks noChangeArrowheads="1"/>
            </p:cNvSpPr>
            <p:nvPr/>
          </p:nvSpPr>
          <p:spPr bwMode="auto">
            <a:xfrm>
              <a:off x="1655" y="2840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写使能</a:t>
              </a:r>
            </a:p>
          </p:txBody>
        </p:sp>
      </p:grpSp>
      <p:grpSp>
        <p:nvGrpSpPr>
          <p:cNvPr id="258084" name="Group 36"/>
          <p:cNvGrpSpPr>
            <a:grpSpLocks/>
          </p:cNvGrpSpPr>
          <p:nvPr/>
        </p:nvGrpSpPr>
        <p:grpSpPr bwMode="auto">
          <a:xfrm>
            <a:off x="4213225" y="1963738"/>
            <a:ext cx="1873250" cy="822325"/>
            <a:chOff x="2380" y="1797"/>
            <a:chExt cx="1180" cy="518"/>
          </a:xfrm>
        </p:grpSpPr>
        <p:sp>
          <p:nvSpPr>
            <p:cNvPr id="32806" name="Text Box 11"/>
            <p:cNvSpPr txBox="1">
              <a:spLocks noChangeArrowheads="1"/>
            </p:cNvSpPr>
            <p:nvPr/>
          </p:nvSpPr>
          <p:spPr bwMode="auto">
            <a:xfrm>
              <a:off x="2380" y="1797"/>
              <a:ext cx="72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数据线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根</a:t>
              </a:r>
            </a:p>
          </p:txBody>
        </p:sp>
        <p:sp>
          <p:nvSpPr>
            <p:cNvPr id="32807" name="AutoShape 35"/>
            <p:cNvSpPr>
              <a:spLocks noChangeArrowheads="1"/>
            </p:cNvSpPr>
            <p:nvPr/>
          </p:nvSpPr>
          <p:spPr bwMode="auto">
            <a:xfrm>
              <a:off x="2789" y="2024"/>
              <a:ext cx="771" cy="226"/>
            </a:xfrm>
            <a:prstGeom prst="leftRightArrow">
              <a:avLst>
                <a:gd name="adj1" fmla="val 50000"/>
                <a:gd name="adj2" fmla="val 682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8137" name="Group 89"/>
          <p:cNvGraphicFramePr>
            <a:graphicFrameLocks noGrp="1"/>
          </p:cNvGraphicFramePr>
          <p:nvPr/>
        </p:nvGraphicFramePr>
        <p:xfrm>
          <a:off x="539750" y="4221163"/>
          <a:ext cx="5113338" cy="2160587"/>
        </p:xfrm>
        <a:graphic>
          <a:graphicData uri="http://schemas.openxmlformats.org/drawingml/2006/table">
            <a:tbl>
              <a:tblPr/>
              <a:tblGrid>
                <a:gridCol w="795338"/>
                <a:gridCol w="792162"/>
                <a:gridCol w="3525838"/>
              </a:tblGrid>
              <a:tr h="576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功能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无操作，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D3-D0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高阻抗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57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读操作，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D3-D0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为输出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写操作，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D3-D0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为输入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58138" name="Line 90"/>
          <p:cNvSpPr>
            <a:spLocks noChangeShapeType="1"/>
          </p:cNvSpPr>
          <p:nvPr/>
        </p:nvSpPr>
        <p:spPr bwMode="auto">
          <a:xfrm>
            <a:off x="755650" y="4365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139" name="Line 91"/>
          <p:cNvSpPr>
            <a:spLocks noChangeShapeType="1"/>
          </p:cNvSpPr>
          <p:nvPr/>
        </p:nvSpPr>
        <p:spPr bwMode="auto">
          <a:xfrm>
            <a:off x="1476375" y="4365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58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58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58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258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 animBg="1"/>
      <p:bldP spid="258060" grpId="0"/>
      <p:bldP spid="258061" grpId="0"/>
      <p:bldP spid="258138" grpId="0" animBg="1"/>
      <p:bldP spid="2581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EE9035-AA82-4349-B4E9-2009BC6FB19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96975"/>
            <a:ext cx="647700" cy="4968875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tx1"/>
                </a:solidFill>
              </a:rPr>
              <a:t>S</a:t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R</a:t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A</a:t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M</a:t>
            </a:r>
            <a:r>
              <a:rPr lang="zh-CN" altLang="en-US" smtClean="0">
                <a:solidFill>
                  <a:schemeClr val="tx1"/>
                </a:solidFill>
              </a:rPr>
              <a:t>的读写时序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79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6013" y="260350"/>
          <a:ext cx="5618162" cy="602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Visio" r:id="rId3" imgW="3664839" imgH="3932301" progId="Visio.Drawing.11">
                  <p:embed/>
                </p:oleObj>
              </mc:Choice>
              <mc:Fallback>
                <p:oleObj name="Visio" r:id="rId3" imgW="3664839" imgH="393230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0350"/>
                        <a:ext cx="5618162" cy="6026150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7862" name="Picture 6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6438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7092950" y="981075"/>
            <a:ext cx="1516063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地址有效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7021513" y="1701800"/>
            <a:ext cx="1654175" cy="711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片选有效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读信号有效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7092950" y="2709863"/>
            <a:ext cx="1516063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数据输出</a:t>
            </a:r>
          </a:p>
        </p:txBody>
      </p:sp>
      <p:cxnSp>
        <p:nvCxnSpPr>
          <p:cNvPr id="377866" name="AutoShape 10"/>
          <p:cNvCxnSpPr>
            <a:cxnSpLocks noChangeShapeType="1"/>
            <a:stCxn id="377863" idx="2"/>
            <a:endCxn id="377864" idx="0"/>
          </p:cNvCxnSpPr>
          <p:nvPr/>
        </p:nvCxnSpPr>
        <p:spPr bwMode="auto">
          <a:xfrm rot="5400000">
            <a:off x="7693025" y="1543050"/>
            <a:ext cx="3143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7867" name="AutoShape 11"/>
          <p:cNvCxnSpPr>
            <a:cxnSpLocks noChangeShapeType="1"/>
            <a:stCxn id="377864" idx="2"/>
            <a:endCxn id="377865" idx="0"/>
          </p:cNvCxnSpPr>
          <p:nvPr/>
        </p:nvCxnSpPr>
        <p:spPr bwMode="auto">
          <a:xfrm rot="16200000" flipH="1">
            <a:off x="7701756" y="2559844"/>
            <a:ext cx="296863" cy="3175"/>
          </a:xfrm>
          <a:prstGeom prst="bentConnector3">
            <a:avLst>
              <a:gd name="adj1" fmla="val 497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7058025" y="4284663"/>
            <a:ext cx="1511300" cy="711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地址有效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数据有效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7058025" y="5340350"/>
            <a:ext cx="1511300" cy="711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写信号有效片选有效</a:t>
            </a:r>
          </a:p>
        </p:txBody>
      </p:sp>
      <p:cxnSp>
        <p:nvCxnSpPr>
          <p:cNvPr id="377872" name="AutoShape 16"/>
          <p:cNvCxnSpPr>
            <a:cxnSpLocks noChangeShapeType="1"/>
            <a:stCxn id="377868" idx="2"/>
            <a:endCxn id="377870" idx="0"/>
          </p:cNvCxnSpPr>
          <p:nvPr/>
        </p:nvCxnSpPr>
        <p:spPr bwMode="auto">
          <a:xfrm rot="5400000">
            <a:off x="7641431" y="5168107"/>
            <a:ext cx="344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7092950" y="404813"/>
            <a:ext cx="158273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</a:rPr>
              <a:t>读操作：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7092950" y="3692525"/>
            <a:ext cx="1582738" cy="4572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</a:rPr>
              <a:t>写操作：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78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778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778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778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nimBg="1"/>
      <p:bldP spid="377864" grpId="0" animBg="1"/>
      <p:bldP spid="377865" grpId="0" animBg="1"/>
      <p:bldP spid="377868" grpId="0" animBg="1"/>
      <p:bldP spid="377870" grpId="0" animBg="1"/>
      <p:bldP spid="377873" grpId="0" animBg="1"/>
      <p:bldP spid="3778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5AE47E8-935B-4875-BA7C-41859987D9F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存储器的特点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3432175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hlink"/>
                </a:solidFill>
              </a:rPr>
              <a:t>使用</a:t>
            </a:r>
            <a:r>
              <a:rPr lang="zh-CN" altLang="en-US" sz="2800" smtClean="0">
                <a:solidFill>
                  <a:srgbClr val="CC0000"/>
                </a:solidFill>
              </a:rPr>
              <a:t>双稳态触发器</a:t>
            </a:r>
            <a:r>
              <a:rPr lang="zh-CN" altLang="en-US" sz="2800" smtClean="0">
                <a:solidFill>
                  <a:schemeClr val="hlink"/>
                </a:solidFill>
              </a:rPr>
              <a:t>表示</a:t>
            </a:r>
            <a:r>
              <a:rPr lang="en-US" altLang="zh-CN" sz="2800" smtClean="0">
                <a:solidFill>
                  <a:schemeClr val="hlink"/>
                </a:solidFill>
              </a:rPr>
              <a:t>0</a:t>
            </a:r>
            <a:r>
              <a:rPr lang="zh-CN" altLang="en-US" sz="2800" smtClean="0">
                <a:solidFill>
                  <a:schemeClr val="hlink"/>
                </a:solidFill>
              </a:rPr>
              <a:t>和</a:t>
            </a:r>
            <a:r>
              <a:rPr lang="en-US" altLang="zh-CN" sz="2800" smtClean="0">
                <a:solidFill>
                  <a:schemeClr val="hlink"/>
                </a:solidFill>
              </a:rPr>
              <a:t>1</a:t>
            </a:r>
            <a:r>
              <a:rPr lang="zh-CN" altLang="en-US" sz="2800" smtClean="0">
                <a:solidFill>
                  <a:schemeClr val="hlink"/>
                </a:solidFill>
              </a:rPr>
              <a:t>代码。</a:t>
            </a:r>
          </a:p>
          <a:p>
            <a:pPr eaLnBrk="1" hangingPunct="1"/>
            <a:r>
              <a:rPr lang="zh-CN" altLang="en-US" sz="2800" smtClean="0">
                <a:solidFill>
                  <a:srgbClr val="FF0000"/>
                </a:solidFill>
              </a:rPr>
              <a:t>电源不掉电</a:t>
            </a:r>
            <a:r>
              <a:rPr lang="zh-CN" altLang="en-US" sz="2800" smtClean="0"/>
              <a:t>的情况下，信息稳定保持（静态）。</a:t>
            </a:r>
          </a:p>
          <a:p>
            <a:pPr eaLnBrk="1" hangingPunct="1"/>
            <a:r>
              <a:rPr lang="zh-CN" altLang="en-US" sz="2800" smtClean="0"/>
              <a:t>存取速度快，集成度低（容量小），价格高。</a:t>
            </a:r>
          </a:p>
          <a:p>
            <a:pPr eaLnBrk="1" hangingPunct="1"/>
            <a:r>
              <a:rPr lang="zh-CN" altLang="en-US" sz="2800" smtClean="0"/>
              <a:t>常用作高速缓冲存储器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。</a:t>
            </a:r>
          </a:p>
        </p:txBody>
      </p:sp>
      <p:pic>
        <p:nvPicPr>
          <p:cNvPr id="246788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1ED8622-639A-4AE2-AFAD-E46F923B5C0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、动态存储器（</a:t>
            </a:r>
            <a:r>
              <a:rPr lang="en-US" altLang="zh-CN" smtClean="0"/>
              <a:t>DRAM</a:t>
            </a:r>
            <a:r>
              <a:rPr lang="zh-CN" altLang="en-US" smtClean="0"/>
              <a:t>）</a:t>
            </a:r>
          </a:p>
        </p:txBody>
      </p:sp>
      <p:pic>
        <p:nvPicPr>
          <p:cNvPr id="24371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Freeform 26"/>
          <p:cNvSpPr>
            <a:spLocks noEditPoints="1"/>
          </p:cNvSpPr>
          <p:nvPr/>
        </p:nvSpPr>
        <p:spPr bwMode="gray">
          <a:xfrm>
            <a:off x="990600" y="1828800"/>
            <a:ext cx="5943600" cy="4038600"/>
          </a:xfrm>
          <a:custGeom>
            <a:avLst/>
            <a:gdLst>
              <a:gd name="T0" fmla="*/ 2147483647 w 2820"/>
              <a:gd name="T1" fmla="*/ 96171936 h 2912"/>
              <a:gd name="T2" fmla="*/ 2147483647 w 2820"/>
              <a:gd name="T3" fmla="*/ 323137928 h 2912"/>
              <a:gd name="T4" fmla="*/ 2147483647 w 2820"/>
              <a:gd name="T5" fmla="*/ 577033004 h 2912"/>
              <a:gd name="T6" fmla="*/ 1803545374 w 2820"/>
              <a:gd name="T7" fmla="*/ 857854393 h 2912"/>
              <a:gd name="T8" fmla="*/ 1128327123 w 2820"/>
              <a:gd name="T9" fmla="*/ 1161759043 h 2912"/>
              <a:gd name="T10" fmla="*/ 621911326 w 2820"/>
              <a:gd name="T11" fmla="*/ 1484896970 h 2912"/>
              <a:gd name="T12" fmla="*/ 266534630 w 2820"/>
              <a:gd name="T13" fmla="*/ 1815727932 h 2912"/>
              <a:gd name="T14" fmla="*/ 62190711 w 2820"/>
              <a:gd name="T15" fmla="*/ 2147483647 h 2912"/>
              <a:gd name="T16" fmla="*/ 0 w 2820"/>
              <a:gd name="T17" fmla="*/ 2147483647 h 2912"/>
              <a:gd name="T18" fmla="*/ 79960389 w 2820"/>
              <a:gd name="T19" fmla="*/ 2147483647 h 2912"/>
              <a:gd name="T20" fmla="*/ 284302200 w 2820"/>
              <a:gd name="T21" fmla="*/ 2147483647 h 2912"/>
              <a:gd name="T22" fmla="*/ 613027541 w 2820"/>
              <a:gd name="T23" fmla="*/ 2147483647 h 2912"/>
              <a:gd name="T24" fmla="*/ 1057250519 w 2820"/>
              <a:gd name="T25" fmla="*/ 2147483647 h 2912"/>
              <a:gd name="T26" fmla="*/ 1616971134 w 2820"/>
              <a:gd name="T27" fmla="*/ 2147483647 h 2912"/>
              <a:gd name="T28" fmla="*/ 2147483647 w 2820"/>
              <a:gd name="T29" fmla="*/ 2147483647 h 2912"/>
              <a:gd name="T30" fmla="*/ 2147483647 w 2820"/>
              <a:gd name="T31" fmla="*/ 2147483647 h 2912"/>
              <a:gd name="T32" fmla="*/ 2147483647 w 2820"/>
              <a:gd name="T33" fmla="*/ 2147483647 h 2912"/>
              <a:gd name="T34" fmla="*/ 2147483647 w 2820"/>
              <a:gd name="T35" fmla="*/ 2147483647 h 2912"/>
              <a:gd name="T36" fmla="*/ 2147483647 w 2820"/>
              <a:gd name="T37" fmla="*/ 2147483647 h 2912"/>
              <a:gd name="T38" fmla="*/ 2147483647 w 2820"/>
              <a:gd name="T39" fmla="*/ 2147483647 h 2912"/>
              <a:gd name="T40" fmla="*/ 2147483647 w 2820"/>
              <a:gd name="T41" fmla="*/ 2147483647 h 2912"/>
              <a:gd name="T42" fmla="*/ 2147483647 w 2820"/>
              <a:gd name="T43" fmla="*/ 2147483647 h 2912"/>
              <a:gd name="T44" fmla="*/ 2147483647 w 2820"/>
              <a:gd name="T45" fmla="*/ 2147483647 h 2912"/>
              <a:gd name="T46" fmla="*/ 2147483647 w 2820"/>
              <a:gd name="T47" fmla="*/ 2147483647 h 2912"/>
              <a:gd name="T48" fmla="*/ 2147483647 w 2820"/>
              <a:gd name="T49" fmla="*/ 2147483647 h 2912"/>
              <a:gd name="T50" fmla="*/ 2147483647 w 2820"/>
              <a:gd name="T51" fmla="*/ 2147483647 h 2912"/>
              <a:gd name="T52" fmla="*/ 2147483647 w 2820"/>
              <a:gd name="T53" fmla="*/ 2147483647 h 2912"/>
              <a:gd name="T54" fmla="*/ 2147483647 w 2820"/>
              <a:gd name="T55" fmla="*/ 2147483647 h 2912"/>
              <a:gd name="T56" fmla="*/ 2147483647 w 2820"/>
              <a:gd name="T57" fmla="*/ 2147483647 h 2912"/>
              <a:gd name="T58" fmla="*/ 2147483647 w 2820"/>
              <a:gd name="T59" fmla="*/ 2147483647 h 2912"/>
              <a:gd name="T60" fmla="*/ 2147483647 w 2820"/>
              <a:gd name="T61" fmla="*/ 2147483647 h 2912"/>
              <a:gd name="T62" fmla="*/ 2147483647 w 2820"/>
              <a:gd name="T63" fmla="*/ 2147483647 h 2912"/>
              <a:gd name="T64" fmla="*/ 2147483647 w 2820"/>
              <a:gd name="T65" fmla="*/ 2147483647 h 2912"/>
              <a:gd name="T66" fmla="*/ 2147483647 w 2820"/>
              <a:gd name="T67" fmla="*/ 2147483647 h 2912"/>
              <a:gd name="T68" fmla="*/ 2147483647 w 2820"/>
              <a:gd name="T69" fmla="*/ 2147483647 h 2912"/>
              <a:gd name="T70" fmla="*/ 2147483647 w 2820"/>
              <a:gd name="T71" fmla="*/ 2147483647 h 2912"/>
              <a:gd name="T72" fmla="*/ 1945696474 w 2820"/>
              <a:gd name="T73" fmla="*/ 2147483647 h 2912"/>
              <a:gd name="T74" fmla="*/ 1821312945 w 2820"/>
              <a:gd name="T75" fmla="*/ 1984991316 h 2912"/>
              <a:gd name="T76" fmla="*/ 1847966408 w 2820"/>
              <a:gd name="T77" fmla="*/ 1708015752 h 2912"/>
              <a:gd name="T78" fmla="*/ 2043424434 w 2820"/>
              <a:gd name="T79" fmla="*/ 1427192977 h 2912"/>
              <a:gd name="T80" fmla="*/ 2147483647 w 2820"/>
              <a:gd name="T81" fmla="*/ 1138677168 h 2912"/>
              <a:gd name="T82" fmla="*/ 2147483647 w 2820"/>
              <a:gd name="T83" fmla="*/ 854008569 h 2912"/>
              <a:gd name="T84" fmla="*/ 2147483647 w 2820"/>
              <a:gd name="T85" fmla="*/ 573185794 h 2912"/>
              <a:gd name="T86" fmla="*/ 2147483647 w 2820"/>
              <a:gd name="T87" fmla="*/ 296210229 h 2912"/>
              <a:gd name="T88" fmla="*/ 2147483647 w 2820"/>
              <a:gd name="T89" fmla="*/ 30774909 h 2912"/>
              <a:gd name="T90" fmla="*/ 2147483647 w 2820"/>
              <a:gd name="T91" fmla="*/ 0 h 2912"/>
              <a:gd name="T92" fmla="*/ 2147483647 w 2820"/>
              <a:gd name="T93" fmla="*/ 2147483647 h 2912"/>
              <a:gd name="T94" fmla="*/ 2147483647 w 2820"/>
              <a:gd name="T95" fmla="*/ 2147483647 h 29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Oval 28"/>
          <p:cNvSpPr>
            <a:spLocks noChangeArrowheads="1"/>
          </p:cNvSpPr>
          <p:nvPr/>
        </p:nvSpPr>
        <p:spPr bwMode="gray">
          <a:xfrm rot="-723406">
            <a:off x="3011488" y="4876800"/>
            <a:ext cx="1438275" cy="66675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Oval 29"/>
          <p:cNvSpPr>
            <a:spLocks noChangeArrowheads="1"/>
          </p:cNvSpPr>
          <p:nvPr/>
        </p:nvSpPr>
        <p:spPr bwMode="gray">
          <a:xfrm>
            <a:off x="2943225" y="365760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8" name="Oval 30"/>
          <p:cNvSpPr>
            <a:spLocks noChangeArrowheads="1"/>
          </p:cNvSpPr>
          <p:nvPr/>
        </p:nvSpPr>
        <p:spPr bwMode="gray">
          <a:xfrm>
            <a:off x="2963863" y="366712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9" name="Oval 31"/>
          <p:cNvSpPr>
            <a:spLocks noChangeArrowheads="1"/>
          </p:cNvSpPr>
          <p:nvPr/>
        </p:nvSpPr>
        <p:spPr bwMode="gray">
          <a:xfrm>
            <a:off x="2981325" y="368300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0" name="Oval 32"/>
          <p:cNvSpPr>
            <a:spLocks noChangeArrowheads="1"/>
          </p:cNvSpPr>
          <p:nvPr/>
        </p:nvSpPr>
        <p:spPr bwMode="gray">
          <a:xfrm>
            <a:off x="3073400" y="372745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1" name="Text Box 33"/>
          <p:cNvSpPr txBox="1">
            <a:spLocks noChangeArrowheads="1"/>
          </p:cNvSpPr>
          <p:nvPr/>
        </p:nvSpPr>
        <p:spPr bwMode="gray">
          <a:xfrm>
            <a:off x="3259138" y="42640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rgbClr val="000000"/>
                </a:solidFill>
              </a:rPr>
              <a:t>（</a:t>
            </a:r>
            <a:r>
              <a:rPr lang="en-US" altLang="zh-CN" sz="2800" b="0">
                <a:solidFill>
                  <a:srgbClr val="000000"/>
                </a:solidFill>
              </a:rPr>
              <a:t>4</a:t>
            </a:r>
            <a:r>
              <a:rPr lang="zh-CN" altLang="en-US" sz="2800" b="0">
                <a:solidFill>
                  <a:srgbClr val="000000"/>
                </a:solidFill>
              </a:rPr>
              <a:t>）</a:t>
            </a:r>
            <a:endParaRPr lang="zh-CN" altLang="en-US" sz="1800" b="0"/>
          </a:p>
        </p:txBody>
      </p:sp>
      <p:sp>
        <p:nvSpPr>
          <p:cNvPr id="35852" name="Oval 34"/>
          <p:cNvSpPr>
            <a:spLocks noChangeArrowheads="1"/>
          </p:cNvSpPr>
          <p:nvPr/>
        </p:nvSpPr>
        <p:spPr bwMode="gray">
          <a:xfrm rot="-772996">
            <a:off x="1168400" y="4267200"/>
            <a:ext cx="1133475" cy="60960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853" name="Group 35"/>
          <p:cNvGrpSpPr>
            <a:grpSpLocks/>
          </p:cNvGrpSpPr>
          <p:nvPr/>
        </p:nvGrpSpPr>
        <p:grpSpPr bwMode="auto">
          <a:xfrm>
            <a:off x="1092200" y="3276600"/>
            <a:ext cx="1371600" cy="1441450"/>
            <a:chOff x="732" y="2112"/>
            <a:chExt cx="842" cy="860"/>
          </a:xfrm>
        </p:grpSpPr>
        <p:sp>
          <p:nvSpPr>
            <p:cNvPr id="35870" name="Oval 36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1" name="Oval 37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2" name="Oval 38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3" name="Oval 39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4" name="Text Box 40"/>
            <p:cNvSpPr txBox="1">
              <a:spLocks noChangeArrowheads="1"/>
            </p:cNvSpPr>
            <p:nvPr/>
          </p:nvSpPr>
          <p:spPr bwMode="gray">
            <a:xfrm>
              <a:off x="851" y="2403"/>
              <a:ext cx="58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rgbClr val="000000"/>
                  </a:solidFill>
                </a:rPr>
                <a:t>（</a:t>
              </a: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  <a:r>
                <a:rPr lang="zh-CN" altLang="en-US" b="0">
                  <a:solidFill>
                    <a:srgbClr val="000000"/>
                  </a:solidFill>
                </a:rPr>
                <a:t>）</a:t>
              </a:r>
              <a:endParaRPr lang="zh-CN" altLang="en-US" sz="1800" b="0"/>
            </a:p>
          </p:txBody>
        </p:sp>
      </p:grpSp>
      <p:sp>
        <p:nvSpPr>
          <p:cNvPr id="35854" name="Oval 41"/>
          <p:cNvSpPr>
            <a:spLocks noChangeArrowheads="1"/>
          </p:cNvSpPr>
          <p:nvPr/>
        </p:nvSpPr>
        <p:spPr bwMode="gray">
          <a:xfrm>
            <a:off x="990600" y="2511425"/>
            <a:ext cx="914400" cy="53340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5" name="Oval 42"/>
          <p:cNvSpPr>
            <a:spLocks noChangeArrowheads="1"/>
          </p:cNvSpPr>
          <p:nvPr/>
        </p:nvSpPr>
        <p:spPr bwMode="gray">
          <a:xfrm>
            <a:off x="1066800" y="190500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6" name="Oval 43"/>
          <p:cNvSpPr>
            <a:spLocks noChangeArrowheads="1"/>
          </p:cNvSpPr>
          <p:nvPr/>
        </p:nvSpPr>
        <p:spPr bwMode="gray">
          <a:xfrm>
            <a:off x="1079500" y="190976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7" name="Oval 44"/>
          <p:cNvSpPr>
            <a:spLocks noChangeArrowheads="1"/>
          </p:cNvSpPr>
          <p:nvPr/>
        </p:nvSpPr>
        <p:spPr bwMode="gray">
          <a:xfrm>
            <a:off x="1090613" y="1920875"/>
            <a:ext cx="950912" cy="9334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8" name="Oval 45"/>
          <p:cNvSpPr>
            <a:spLocks noChangeArrowheads="1"/>
          </p:cNvSpPr>
          <p:nvPr/>
        </p:nvSpPr>
        <p:spPr bwMode="gray">
          <a:xfrm>
            <a:off x="1144588" y="1946275"/>
            <a:ext cx="847725" cy="757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9" name="Text Box 46"/>
          <p:cNvSpPr txBox="1">
            <a:spLocks noChangeArrowheads="1"/>
          </p:cNvSpPr>
          <p:nvPr/>
        </p:nvSpPr>
        <p:spPr bwMode="gray">
          <a:xfrm>
            <a:off x="1209675" y="2239963"/>
            <a:ext cx="760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（</a:t>
            </a:r>
            <a:r>
              <a:rPr lang="en-US" altLang="zh-CN" sz="1800">
                <a:solidFill>
                  <a:srgbClr val="000000"/>
                </a:solidFill>
              </a:rPr>
              <a:t>2</a:t>
            </a:r>
            <a:r>
              <a:rPr lang="zh-CN" altLang="en-US" sz="1800">
                <a:solidFill>
                  <a:srgbClr val="000000"/>
                </a:solidFill>
              </a:rPr>
              <a:t>）</a:t>
            </a:r>
            <a:endParaRPr lang="zh-CN" altLang="en-US" sz="1800" b="0"/>
          </a:p>
        </p:txBody>
      </p:sp>
      <p:sp>
        <p:nvSpPr>
          <p:cNvPr id="35860" name="Oval 47"/>
          <p:cNvSpPr>
            <a:spLocks noChangeArrowheads="1"/>
          </p:cNvSpPr>
          <p:nvPr/>
        </p:nvSpPr>
        <p:spPr bwMode="gray">
          <a:xfrm>
            <a:off x="2257425" y="1981200"/>
            <a:ext cx="685800" cy="22860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1" name="Oval 48"/>
          <p:cNvSpPr>
            <a:spLocks noChangeArrowheads="1"/>
          </p:cNvSpPr>
          <p:nvPr/>
        </p:nvSpPr>
        <p:spPr bwMode="gray">
          <a:xfrm>
            <a:off x="2379663" y="1447800"/>
            <a:ext cx="682625" cy="682625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2" name="Oval 49"/>
          <p:cNvSpPr>
            <a:spLocks noChangeArrowheads="1"/>
          </p:cNvSpPr>
          <p:nvPr/>
        </p:nvSpPr>
        <p:spPr bwMode="gray">
          <a:xfrm>
            <a:off x="2389188" y="1450975"/>
            <a:ext cx="665162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3" name="Oval 50"/>
          <p:cNvSpPr>
            <a:spLocks noChangeArrowheads="1"/>
          </p:cNvSpPr>
          <p:nvPr/>
        </p:nvSpPr>
        <p:spPr bwMode="gray">
          <a:xfrm>
            <a:off x="2395538" y="1457325"/>
            <a:ext cx="633412" cy="62230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4" name="Oval 51"/>
          <p:cNvSpPr>
            <a:spLocks noChangeArrowheads="1"/>
          </p:cNvSpPr>
          <p:nvPr/>
        </p:nvSpPr>
        <p:spPr bwMode="gray">
          <a:xfrm>
            <a:off x="2432050" y="1476375"/>
            <a:ext cx="563563" cy="503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5" name="Text Box 52"/>
          <p:cNvSpPr txBox="1">
            <a:spLocks noChangeArrowheads="1"/>
          </p:cNvSpPr>
          <p:nvPr/>
        </p:nvSpPr>
        <p:spPr bwMode="gray">
          <a:xfrm>
            <a:off x="2408238" y="1660525"/>
            <a:ext cx="62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（</a:t>
            </a:r>
            <a:r>
              <a:rPr lang="en-US" altLang="zh-CN" sz="1400">
                <a:solidFill>
                  <a:srgbClr val="000000"/>
                </a:solidFill>
              </a:rPr>
              <a:t>1</a:t>
            </a:r>
            <a:r>
              <a:rPr lang="zh-CN" altLang="en-US" sz="1400">
                <a:solidFill>
                  <a:srgbClr val="000000"/>
                </a:solidFill>
              </a:rPr>
              <a:t>）</a:t>
            </a:r>
            <a:endParaRPr lang="zh-CN" altLang="en-US" sz="1800" b="0"/>
          </a:p>
        </p:txBody>
      </p:sp>
      <p:sp>
        <p:nvSpPr>
          <p:cNvPr id="35866" name="Rectangle 53"/>
          <p:cNvSpPr>
            <a:spLocks noChangeArrowheads="1"/>
          </p:cNvSpPr>
          <p:nvPr/>
        </p:nvSpPr>
        <p:spPr bwMode="auto">
          <a:xfrm>
            <a:off x="3851275" y="15367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hlinkClick r:id="rId4" action="ppaction://hlinksldjump"/>
              </a:rPr>
              <a:t>DRAM</a:t>
            </a:r>
            <a:r>
              <a:rPr lang="zh-CN" altLang="en-US">
                <a:solidFill>
                  <a:srgbClr val="000000"/>
                </a:solidFill>
                <a:hlinkClick r:id="rId4" action="ppaction://hlinksldjump"/>
              </a:rPr>
              <a:t>存储位元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7" name="Rectangle 54"/>
          <p:cNvSpPr>
            <a:spLocks noChangeArrowheads="1"/>
          </p:cNvSpPr>
          <p:nvPr/>
        </p:nvSpPr>
        <p:spPr bwMode="auto">
          <a:xfrm>
            <a:off x="2700338" y="2184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hlinkClick r:id="rId5" action="ppaction://hlinksldjump"/>
              </a:rPr>
              <a:t>DRAM</a:t>
            </a:r>
            <a:r>
              <a:rPr lang="zh-CN" altLang="en-US">
                <a:solidFill>
                  <a:srgbClr val="000000"/>
                </a:solidFill>
                <a:hlinkClick r:id="rId5" action="ppaction://hlinksldjump"/>
              </a:rPr>
              <a:t>存储器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8" name="Rectangle 55"/>
          <p:cNvSpPr>
            <a:spLocks noChangeArrowheads="1"/>
          </p:cNvSpPr>
          <p:nvPr/>
        </p:nvSpPr>
        <p:spPr bwMode="auto">
          <a:xfrm>
            <a:off x="2411413" y="3265488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hlinkClick r:id="rId6" action="ppaction://hlinksldjump"/>
              </a:rPr>
              <a:t>DRAM</a:t>
            </a:r>
            <a:r>
              <a:rPr lang="zh-CN" altLang="en-US">
                <a:solidFill>
                  <a:srgbClr val="000000"/>
                </a:solidFill>
                <a:hlinkClick r:id="rId6" action="ppaction://hlinksldjump"/>
              </a:rPr>
              <a:t>的刷新方式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9" name="Rectangle 56"/>
          <p:cNvSpPr>
            <a:spLocks noChangeArrowheads="1"/>
          </p:cNvSpPr>
          <p:nvPr/>
        </p:nvSpPr>
        <p:spPr bwMode="auto">
          <a:xfrm>
            <a:off x="4787900" y="4273550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hlinkClick r:id="rId7" action="ppaction://hlinksldjump"/>
              </a:rPr>
              <a:t>DRAM</a:t>
            </a:r>
            <a:r>
              <a:rPr lang="zh-CN" altLang="en-US">
                <a:solidFill>
                  <a:srgbClr val="000000"/>
                </a:solidFill>
                <a:hlinkClick r:id="rId7" action="ppaction://hlinksldjump"/>
              </a:rPr>
              <a:t>存储器的特点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EC465F8-1BA3-46E2-874E-A07CBCB07DA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存储位元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643438" y="1412875"/>
          <a:ext cx="424815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Visio" r:id="rId3" imgW="2165299" imgH="1594714" progId="Visio.Drawing.11">
                  <p:embed/>
                </p:oleObj>
              </mc:Choice>
              <mc:Fallback>
                <p:oleObj name="Visio" r:id="rId3" imgW="2165299" imgH="159471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12875"/>
                        <a:ext cx="4248150" cy="3130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1125538"/>
            <a:ext cx="4319587" cy="91281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mtClean="0">
                <a:solidFill>
                  <a:srgbClr val="CC0000"/>
                </a:solidFill>
              </a:rPr>
              <a:t>1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mtClean="0">
                <a:solidFill>
                  <a:srgbClr val="CC0000"/>
                </a:solidFill>
              </a:rPr>
              <a:t>状态：</a:t>
            </a:r>
            <a:r>
              <a:rPr lang="zh-CN" altLang="en-US" smtClean="0">
                <a:solidFill>
                  <a:srgbClr val="0000FF"/>
                </a:solidFill>
              </a:rPr>
              <a:t>电容</a:t>
            </a:r>
            <a:r>
              <a:rPr lang="en-US" altLang="zh-CN" smtClean="0">
                <a:solidFill>
                  <a:srgbClr val="0000FF"/>
                </a:solidFill>
              </a:rPr>
              <a:t>C</a:t>
            </a:r>
            <a:r>
              <a:rPr lang="zh-CN" altLang="en-US" smtClean="0">
                <a:solidFill>
                  <a:srgbClr val="0000FF"/>
                </a:solidFill>
              </a:rPr>
              <a:t>上有电荷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mtClean="0">
                <a:solidFill>
                  <a:srgbClr val="CC0000"/>
                </a:solidFill>
              </a:rPr>
              <a:t>0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mtClean="0">
                <a:solidFill>
                  <a:srgbClr val="CC0000"/>
                </a:solidFill>
              </a:rPr>
              <a:t>状态：</a:t>
            </a:r>
            <a:r>
              <a:rPr lang="zh-CN" altLang="en-US" smtClean="0">
                <a:solidFill>
                  <a:srgbClr val="0000FF"/>
                </a:solidFill>
              </a:rPr>
              <a:t>电容</a:t>
            </a:r>
            <a:r>
              <a:rPr lang="en-US" altLang="zh-CN" smtClean="0">
                <a:solidFill>
                  <a:srgbClr val="0000FF"/>
                </a:solidFill>
              </a:rPr>
              <a:t>C</a:t>
            </a:r>
            <a:r>
              <a:rPr lang="zh-CN" altLang="en-US" smtClean="0">
                <a:solidFill>
                  <a:srgbClr val="0000FF"/>
                </a:solidFill>
              </a:rPr>
              <a:t>上无电荷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932363" y="908050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00CC66"/>
                </a:solidFill>
              </a:rPr>
              <a:t>单管</a:t>
            </a:r>
            <a:r>
              <a:rPr lang="en-US" altLang="zh-CN">
                <a:solidFill>
                  <a:srgbClr val="00CC66"/>
                </a:solidFill>
              </a:rPr>
              <a:t>MOS</a:t>
            </a:r>
            <a:r>
              <a:rPr lang="zh-CN" altLang="en-US">
                <a:solidFill>
                  <a:srgbClr val="00CC66"/>
                </a:solidFill>
              </a:rPr>
              <a:t>动态存储器结构</a:t>
            </a:r>
          </a:p>
        </p:txBody>
      </p:sp>
      <p:pic>
        <p:nvPicPr>
          <p:cNvPr id="247814" name="Picture 6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438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323850" y="2133600"/>
            <a:ext cx="39608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</a:rPr>
              <a:t>平时：</a:t>
            </a:r>
            <a:r>
              <a:rPr lang="zh-CN" altLang="en-US"/>
              <a:t>字线</a:t>
            </a:r>
            <a:r>
              <a:rPr lang="en-US" altLang="zh-CN"/>
              <a:t>=L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截止，数据线与</a:t>
            </a:r>
            <a:r>
              <a:rPr lang="en-US" altLang="zh-CN"/>
              <a:t>C</a:t>
            </a:r>
            <a:r>
              <a:rPr lang="zh-CN" altLang="en-US"/>
              <a:t>隔离</a:t>
            </a:r>
          </a:p>
          <a:p>
            <a:pPr eaLnBrk="1" hangingPunct="1"/>
            <a:r>
              <a:rPr lang="zh-CN" altLang="en-US">
                <a:solidFill>
                  <a:srgbClr val="FF6600"/>
                </a:solidFill>
              </a:rPr>
              <a:t>读：</a:t>
            </a:r>
            <a:r>
              <a:rPr lang="zh-CN" altLang="en-US"/>
              <a:t>字线</a:t>
            </a:r>
            <a:r>
              <a:rPr lang="en-US" altLang="zh-CN"/>
              <a:t>=H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导通</a:t>
            </a:r>
          </a:p>
          <a:p>
            <a:pPr lvl="1" eaLnBrk="1" hangingPunct="1"/>
            <a:r>
              <a:rPr lang="zh-CN" altLang="en-US" sz="2000"/>
              <a:t>读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0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</a:t>
            </a:r>
            <a:r>
              <a:rPr lang="en-US" altLang="zh-CN" sz="2000"/>
              <a:t>C</a:t>
            </a:r>
            <a:r>
              <a:rPr lang="zh-CN" altLang="en-US" sz="2000"/>
              <a:t>上无电荷流入数据线</a:t>
            </a:r>
          </a:p>
          <a:p>
            <a:pPr lvl="1" eaLnBrk="1" hangingPunct="1"/>
            <a:r>
              <a:rPr lang="zh-CN" altLang="en-US" sz="2000"/>
              <a:t>读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</a:t>
            </a:r>
            <a:r>
              <a:rPr lang="en-US" altLang="zh-CN" sz="2000"/>
              <a:t>C</a:t>
            </a:r>
            <a:r>
              <a:rPr lang="zh-CN" altLang="en-US" sz="2000"/>
              <a:t>放电，电荷流入数据线（</a:t>
            </a:r>
            <a:r>
              <a:rPr lang="zh-CN" altLang="en-US" sz="2000">
                <a:solidFill>
                  <a:srgbClr val="FF3300"/>
                </a:solidFill>
              </a:rPr>
              <a:t>破坏性读出</a:t>
            </a:r>
            <a:r>
              <a:rPr lang="zh-CN" altLang="en-US" sz="2000"/>
              <a:t>）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95288" y="4797425"/>
            <a:ext cx="396081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</a:rPr>
              <a:t>写：</a:t>
            </a:r>
            <a:r>
              <a:rPr lang="zh-CN" altLang="en-US"/>
              <a:t>字线</a:t>
            </a:r>
            <a:r>
              <a:rPr lang="en-US" altLang="zh-CN"/>
              <a:t>=H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导通</a:t>
            </a:r>
          </a:p>
          <a:p>
            <a:pPr lvl="1" eaLnBrk="1" hangingPunct="1"/>
            <a:r>
              <a:rPr lang="zh-CN" altLang="en-US" sz="2000"/>
              <a:t>写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0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：数据线</a:t>
            </a:r>
            <a:r>
              <a:rPr lang="en-US" altLang="zh-CN" sz="2000"/>
              <a:t>=L</a:t>
            </a:r>
            <a:r>
              <a:rPr lang="zh-CN" altLang="en-US" sz="2000"/>
              <a:t>，</a:t>
            </a:r>
            <a:r>
              <a:rPr lang="en-US" altLang="zh-CN" sz="2000"/>
              <a:t>C</a:t>
            </a:r>
            <a:r>
              <a:rPr lang="zh-CN" altLang="en-US" sz="2000"/>
              <a:t>若有电荷则放电</a:t>
            </a:r>
          </a:p>
          <a:p>
            <a:pPr lvl="1" eaLnBrk="1" hangingPunct="1"/>
            <a:r>
              <a:rPr lang="zh-CN" altLang="en-US" sz="2000"/>
              <a:t>写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：数据线</a:t>
            </a:r>
            <a:r>
              <a:rPr lang="en-US" altLang="zh-CN" sz="2000"/>
              <a:t>=H</a:t>
            </a:r>
            <a:r>
              <a:rPr lang="zh-CN" altLang="en-US" sz="2000"/>
              <a:t>，对</a:t>
            </a:r>
            <a:r>
              <a:rPr lang="en-US" altLang="zh-CN" sz="2000"/>
              <a:t>C</a:t>
            </a:r>
            <a:r>
              <a:rPr lang="zh-CN" altLang="en-US" sz="2000"/>
              <a:t>充电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4859338" y="4941888"/>
            <a:ext cx="3960812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再生：</a:t>
            </a:r>
            <a:r>
              <a:rPr lang="zh-CN" altLang="en-US">
                <a:solidFill>
                  <a:srgbClr val="0000FF"/>
                </a:solidFill>
              </a:rPr>
              <a:t>读出后信息可能被破坏，需要重写。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刷新：</a:t>
            </a:r>
            <a:r>
              <a:rPr lang="zh-CN" altLang="en-US">
                <a:solidFill>
                  <a:srgbClr val="0000FF"/>
                </a:solidFill>
              </a:rPr>
              <a:t>经过一段时间后，信息可能丢失，需要重写。</a:t>
            </a:r>
          </a:p>
        </p:txBody>
      </p:sp>
      <p:sp>
        <p:nvSpPr>
          <p:cNvPr id="247818" name="Line 10"/>
          <p:cNvSpPr>
            <a:spLocks noChangeShapeType="1"/>
          </p:cNvSpPr>
          <p:nvPr/>
        </p:nvSpPr>
        <p:spPr bwMode="auto">
          <a:xfrm>
            <a:off x="3563938" y="4508500"/>
            <a:ext cx="1871662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7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47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47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4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47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47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47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247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 build="p"/>
      <p:bldP spid="247816" grpId="0" build="p"/>
      <p:bldP spid="247817" grpId="0" build="p"/>
      <p:bldP spid="2478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F8A93D-8165-4356-B09B-C4480234891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存储器</a:t>
            </a:r>
          </a:p>
        </p:txBody>
      </p:sp>
      <p:sp>
        <p:nvSpPr>
          <p:cNvPr id="37892" name="内容占位符 1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5248275"/>
          </a:xfrm>
        </p:spPr>
        <p:txBody>
          <a:bodyPr/>
          <a:lstStyle/>
          <a:p>
            <a:r>
              <a:rPr lang="en-US" altLang="zh-CN" smtClean="0"/>
              <a:t>DRAM</a:t>
            </a:r>
            <a:r>
              <a:rPr lang="zh-CN" altLang="en-US" smtClean="0"/>
              <a:t>的位单元扩展成存储器，与</a:t>
            </a:r>
            <a:r>
              <a:rPr lang="en-US" altLang="zh-CN" smtClean="0"/>
              <a:t>SRAM</a:t>
            </a:r>
            <a:r>
              <a:rPr lang="zh-CN" altLang="en-US" smtClean="0"/>
              <a:t>不同的地方：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采用双向译码</a:t>
            </a:r>
            <a:r>
              <a:rPr lang="zh-CN" altLang="en-US" smtClean="0"/>
              <a:t>；（∵容量大）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芯片地址引脚</a:t>
            </a:r>
            <a:r>
              <a:rPr lang="en-US" altLang="zh-CN" smtClean="0">
                <a:solidFill>
                  <a:srgbClr val="FF0000"/>
                </a:solidFill>
              </a:rPr>
              <a:t>Ai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 smtClean="0"/>
              <a:t>约为存储器地址码位数的一半；</a:t>
            </a:r>
            <a:endParaRPr lang="en-US" altLang="zh-CN" smtClean="0"/>
          </a:p>
          <a:p>
            <a:pPr lvl="2"/>
            <a:r>
              <a:rPr lang="zh-CN" altLang="en-US" smtClean="0"/>
              <a:t>行、列地址分时送入；</a:t>
            </a:r>
            <a:endParaRPr lang="en-US" altLang="zh-CN" smtClean="0"/>
          </a:p>
          <a:p>
            <a:pPr lvl="2"/>
            <a:r>
              <a:rPr lang="zh-CN" altLang="en-US" smtClean="0"/>
              <a:t>如何区分地址引脚上的地址是行地址还是列地址？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控制引脚：</a:t>
            </a:r>
            <a:r>
              <a:rPr lang="zh-CN" altLang="en-US" smtClean="0"/>
              <a:t>使用行地址选通信号</a:t>
            </a:r>
            <a:r>
              <a:rPr lang="en-US" altLang="zh-CN" smtClean="0">
                <a:solidFill>
                  <a:srgbClr val="FF0000"/>
                </a:solidFill>
              </a:rPr>
              <a:t>RAS</a:t>
            </a:r>
            <a:r>
              <a:rPr lang="zh-CN" altLang="en-US" smtClean="0"/>
              <a:t>和列地址选通信号</a:t>
            </a:r>
            <a:r>
              <a:rPr lang="en-US" altLang="zh-CN" smtClean="0">
                <a:solidFill>
                  <a:srgbClr val="FF0000"/>
                </a:solidFill>
              </a:rPr>
              <a:t>CAS</a:t>
            </a:r>
            <a:r>
              <a:rPr lang="zh-CN" altLang="en-US" smtClean="0"/>
              <a:t>来区分行列地址；</a:t>
            </a:r>
            <a:endParaRPr lang="en-US" altLang="zh-CN" smtClean="0"/>
          </a:p>
          <a:p>
            <a:pPr lvl="2"/>
            <a:r>
              <a:rPr lang="zh-CN" altLang="en-US" smtClean="0"/>
              <a:t>先送行地址，再送列地址；即</a:t>
            </a:r>
            <a:r>
              <a:rPr lang="en-US" altLang="zh-CN" smtClean="0"/>
              <a:t>RAS</a:t>
            </a:r>
            <a:r>
              <a:rPr lang="zh-CN" altLang="en-US" smtClean="0"/>
              <a:t>先有效，</a:t>
            </a:r>
            <a:r>
              <a:rPr lang="en-US" altLang="zh-CN" smtClean="0"/>
              <a:t>CAS</a:t>
            </a:r>
            <a:r>
              <a:rPr lang="zh-CN" altLang="en-US" smtClean="0"/>
              <a:t>后有效；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含刷新和再生电路；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zh-CN" altLang="en-US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5508625" y="3789363"/>
            <a:ext cx="503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7450" y="4149725"/>
            <a:ext cx="504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84838" y="4581525"/>
            <a:ext cx="504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308850" y="4581525"/>
            <a:ext cx="503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8D9077-52BE-4CC8-A7FB-C54272076E1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存储器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5003800" y="148431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4M×4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位的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DRAM </a:t>
            </a:r>
          </a:p>
        </p:txBody>
      </p:sp>
      <p:graphicFrame>
        <p:nvGraphicFramePr>
          <p:cNvPr id="38917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611188" y="765175"/>
          <a:ext cx="8351837" cy="560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Visio" r:id="rId3" imgW="5693501" imgH="3822436" progId="Visio.Drawing.11">
                  <p:embed/>
                </p:oleObj>
              </mc:Choice>
              <mc:Fallback>
                <p:oleObj name="Visio" r:id="rId3" imgW="5693501" imgH="382243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8351837" cy="560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EE81F5C-DDA5-41EA-84CB-579CF1A5136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的读</a:t>
            </a:r>
            <a:r>
              <a:rPr lang="en-US" altLang="zh-CN" smtClean="0"/>
              <a:t>/</a:t>
            </a:r>
            <a:r>
              <a:rPr lang="zh-CN" altLang="en-US" smtClean="0"/>
              <a:t>写过程</a:t>
            </a: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0" y="2276475"/>
          <a:ext cx="849630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Visio" r:id="rId3" imgW="5817697" imgH="2185457" progId="Visio.Drawing.11">
                  <p:embed/>
                </p:oleObj>
              </mc:Choice>
              <mc:Fallback>
                <p:oleObj name="Visio" r:id="rId3" imgW="5817697" imgH="218545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6475"/>
                        <a:ext cx="8496300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0888" name="Picture 8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1295400"/>
          </a:xfrm>
        </p:spPr>
        <p:txBody>
          <a:bodyPr/>
          <a:lstStyle/>
          <a:p>
            <a:pPr eaLnBrk="1" hangingPunct="1"/>
            <a:r>
              <a:rPr lang="zh-CN" altLang="en-US" smtClean="0"/>
              <a:t>行地址选通信号</a:t>
            </a:r>
            <a:r>
              <a:rPr lang="en-US" altLang="zh-CN" smtClean="0"/>
              <a:t>RAS#</a:t>
            </a:r>
            <a:r>
              <a:rPr lang="zh-CN" altLang="en-US" smtClean="0"/>
              <a:t>的下降沿时送行地址，列地址选通信号</a:t>
            </a:r>
            <a:r>
              <a:rPr lang="en-US" altLang="zh-CN" smtClean="0"/>
              <a:t>CAS#</a:t>
            </a:r>
            <a:r>
              <a:rPr lang="zh-CN" altLang="en-US" smtClean="0"/>
              <a:t>的下降沿时送列地址，且</a:t>
            </a:r>
            <a:r>
              <a:rPr lang="zh-CN" altLang="en-US" smtClean="0">
                <a:solidFill>
                  <a:srgbClr val="FF0000"/>
                </a:solidFill>
              </a:rPr>
              <a:t>必须在</a:t>
            </a:r>
            <a:r>
              <a:rPr lang="en-US" altLang="zh-CN" smtClean="0">
                <a:solidFill>
                  <a:srgbClr val="FF0000"/>
                </a:solidFill>
              </a:rPr>
              <a:t>RAS#</a:t>
            </a:r>
            <a:r>
              <a:rPr lang="zh-CN" altLang="en-US" smtClean="0">
                <a:solidFill>
                  <a:srgbClr val="FF0000"/>
                </a:solidFill>
              </a:rPr>
              <a:t>有效后， </a:t>
            </a:r>
            <a:r>
              <a:rPr lang="en-US" altLang="zh-CN" smtClean="0">
                <a:solidFill>
                  <a:srgbClr val="FF0000"/>
                </a:solidFill>
              </a:rPr>
              <a:t>CAS#</a:t>
            </a:r>
            <a:r>
              <a:rPr lang="zh-CN" altLang="en-US" smtClean="0">
                <a:solidFill>
                  <a:srgbClr val="FF0000"/>
                </a:solidFill>
              </a:rPr>
              <a:t>才能有效。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97E7DD3-E437-41AF-ACAA-F11B42E3576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的刷新方式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7777162" cy="51831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刷新操作：</a:t>
            </a:r>
            <a:r>
              <a:rPr lang="zh-CN" altLang="en-US" dirty="0" smtClean="0">
                <a:solidFill>
                  <a:srgbClr val="0000FF"/>
                </a:solidFill>
              </a:rPr>
              <a:t>即是</a:t>
            </a:r>
            <a:r>
              <a:rPr lang="zh-CN" altLang="en-US" dirty="0" smtClean="0">
                <a:solidFill>
                  <a:srgbClr val="CC0000"/>
                </a:solidFill>
              </a:rPr>
              <a:t>按行来执行内部的读操作</a:t>
            </a:r>
            <a:r>
              <a:rPr lang="zh-CN" altLang="en-US" dirty="0" smtClean="0">
                <a:solidFill>
                  <a:srgbClr val="0000FF"/>
                </a:solidFill>
              </a:rPr>
              <a:t>。由刷新计数器产生行地址，选择当前要刷新的行，</a:t>
            </a:r>
            <a:r>
              <a:rPr lang="zh-CN" altLang="en-US" dirty="0" smtClean="0">
                <a:solidFill>
                  <a:srgbClr val="CC0000"/>
                </a:solidFill>
              </a:rPr>
              <a:t>读即刷新</a:t>
            </a:r>
            <a:r>
              <a:rPr lang="zh-CN" altLang="en-US" dirty="0" smtClean="0">
                <a:solidFill>
                  <a:srgbClr val="0000FF"/>
                </a:solidFill>
              </a:rPr>
              <a:t>，刷新一行所需时间即是一个存储周期。</a:t>
            </a: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刷新周期：</a:t>
            </a:r>
            <a:r>
              <a:rPr lang="zh-CN" altLang="en-US" dirty="0" smtClean="0">
                <a:solidFill>
                  <a:srgbClr val="0000FF"/>
                </a:solidFill>
              </a:rPr>
              <a:t>从上一次刷新结束到下一次对整个</a:t>
            </a:r>
            <a:r>
              <a:rPr lang="en-US" altLang="zh-CN" dirty="0" smtClean="0">
                <a:solidFill>
                  <a:srgbClr val="0000FF"/>
                </a:solidFill>
              </a:rPr>
              <a:t>DRAM</a:t>
            </a:r>
            <a:r>
              <a:rPr lang="zh-CN" altLang="en-US" dirty="0" smtClean="0">
                <a:solidFill>
                  <a:srgbClr val="0000FF"/>
                </a:solidFill>
              </a:rPr>
              <a:t>全部刷新一遍为止，这一段时间间隔称为刷新周期。</a:t>
            </a: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单元刷新间隔时间：</a:t>
            </a:r>
            <a:r>
              <a:rPr lang="en-US" altLang="zh-CN" dirty="0" smtClean="0">
                <a:solidFill>
                  <a:srgbClr val="0000FF"/>
                </a:solidFill>
              </a:rPr>
              <a:t>DRAM</a:t>
            </a:r>
            <a:r>
              <a:rPr lang="zh-CN" altLang="en-US" dirty="0" smtClean="0">
                <a:solidFill>
                  <a:srgbClr val="0000FF"/>
                </a:solidFill>
              </a:rPr>
              <a:t>允许的最大信息保持时间；一般为</a:t>
            </a:r>
            <a:r>
              <a:rPr lang="en-US" altLang="zh-CN" dirty="0" smtClean="0">
                <a:solidFill>
                  <a:srgbClr val="0000FF"/>
                </a:solidFill>
              </a:rPr>
              <a:t>2ms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刷新行数：</a:t>
            </a:r>
            <a:r>
              <a:rPr lang="zh-CN" altLang="en-US" dirty="0" smtClean="0">
                <a:solidFill>
                  <a:srgbClr val="0000FF"/>
                </a:solidFill>
              </a:rPr>
              <a:t>单个芯片的单个矩阵的行数。</a:t>
            </a:r>
          </a:p>
          <a:p>
            <a:pPr lvl="1" eaLnBrk="1" hangingPunct="1"/>
            <a:r>
              <a:rPr lang="zh-CN" altLang="en-US" sz="2000" dirty="0" smtClean="0"/>
              <a:t>对于内部</a:t>
            </a:r>
            <a:r>
              <a:rPr lang="zh-CN" altLang="en-US" sz="2000" dirty="0" smtClean="0">
                <a:solidFill>
                  <a:srgbClr val="006600"/>
                </a:solidFill>
              </a:rPr>
              <a:t>包含多个存储矩阵的芯片</a:t>
            </a:r>
            <a:r>
              <a:rPr lang="zh-CN" altLang="en-US" sz="2000" dirty="0" smtClean="0"/>
              <a:t>，各个矩阵的同一行是被同时刷新的。</a:t>
            </a:r>
          </a:p>
          <a:p>
            <a:pPr lvl="1" eaLnBrk="1" hangingPunct="1"/>
            <a:r>
              <a:rPr lang="zh-CN" altLang="en-US" sz="2000" dirty="0" smtClean="0"/>
              <a:t>对于</a:t>
            </a:r>
            <a:r>
              <a:rPr lang="zh-CN" altLang="en-US" sz="2000" dirty="0" smtClean="0">
                <a:solidFill>
                  <a:srgbClr val="006600"/>
                </a:solidFill>
              </a:rPr>
              <a:t>多个芯片</a:t>
            </a:r>
            <a:r>
              <a:rPr lang="zh-CN" altLang="en-US" sz="2000" dirty="0" smtClean="0"/>
              <a:t>连接构成的</a:t>
            </a:r>
            <a:r>
              <a:rPr lang="en-US" altLang="zh-CN" sz="2000" dirty="0" smtClean="0"/>
              <a:t>DRAM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DRAM</a:t>
            </a:r>
            <a:r>
              <a:rPr lang="zh-CN" altLang="en-US" sz="2000" dirty="0" smtClean="0"/>
              <a:t>控制器将选中所有芯片的同一行来进行逐行刷新。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刷新方式</a:t>
            </a:r>
            <a:r>
              <a:rPr lang="zh-CN" altLang="en-US" dirty="0" smtClean="0">
                <a:solidFill>
                  <a:srgbClr val="0000FF"/>
                </a:solidFill>
              </a:rPr>
              <a:t>：集中式刷新、分散式刷新和异步式刷新。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2A793A2-B86E-433E-86CB-27F067C8D55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一、存储器的分类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632700" cy="48958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、计算机存储系统中的存储器分类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）按存储介质分类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半导体器件：</a:t>
            </a:r>
            <a:r>
              <a:rPr lang="zh-CN" altLang="en-US" sz="2000" dirty="0" smtClean="0"/>
              <a:t>半导体存储器（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ROM</a:t>
            </a:r>
            <a:r>
              <a:rPr lang="zh-CN" altLang="en-US" sz="2000" dirty="0" smtClean="0"/>
              <a:t>，用作主存）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磁性材料：</a:t>
            </a:r>
            <a:r>
              <a:rPr lang="zh-CN" altLang="en-US" sz="2000" dirty="0" smtClean="0"/>
              <a:t>磁表面存储器（磁盘、磁带，用作辅存）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光介质：</a:t>
            </a:r>
            <a:r>
              <a:rPr lang="zh-CN" altLang="en-US" sz="2000" dirty="0" smtClean="0"/>
              <a:t>光盘存储器（用作辅存）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）按存取方式分类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随机存取存储器：</a:t>
            </a:r>
            <a:r>
              <a:rPr lang="zh-CN" altLang="en-US" sz="2000" dirty="0" smtClean="0"/>
              <a:t>存储器中任何存储单元的内容都能被随机存取，且</a:t>
            </a:r>
            <a:r>
              <a:rPr lang="zh-CN" altLang="en-US" sz="2000" dirty="0" smtClean="0">
                <a:solidFill>
                  <a:srgbClr val="CC0000"/>
                </a:solidFill>
              </a:rPr>
              <a:t>存取时间和存储单元的物理位置无关</a:t>
            </a:r>
            <a:r>
              <a:rPr lang="zh-CN" altLang="en-US" sz="2000" dirty="0" smtClean="0"/>
              <a:t>（主存） 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顺序存取存储器：</a:t>
            </a:r>
            <a:r>
              <a:rPr lang="zh-CN" altLang="en-US" sz="2000" dirty="0" smtClean="0">
                <a:solidFill>
                  <a:srgbClr val="CC0000"/>
                </a:solidFill>
              </a:rPr>
              <a:t>存取时间和存储单元的物理位置有关</a:t>
            </a:r>
            <a:r>
              <a:rPr lang="zh-CN" altLang="en-US" sz="2000" dirty="0" smtClean="0"/>
              <a:t> （磁盘、磁带）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相联存储器：</a:t>
            </a:r>
            <a:r>
              <a:rPr lang="zh-CN" altLang="en-US" sz="2000" dirty="0" smtClean="0"/>
              <a:t>按内容访问。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D6D4D8-ACF4-44D2-B80C-501AF9E37F1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集中式刷新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4437063"/>
            <a:ext cx="7921625" cy="1800225"/>
          </a:xfrm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>
                <a:cs typeface="Times New Roman" panose="02020603050405020304" pitchFamily="18" charset="0"/>
              </a:rPr>
              <a:t>2ms</a:t>
            </a:r>
            <a:r>
              <a:rPr lang="zh-CN" altLang="en-US" smtClean="0"/>
              <a:t>单元刷新间隔时间内，集中对</a:t>
            </a:r>
            <a:r>
              <a:rPr lang="en-US" altLang="zh-CN" smtClean="0"/>
              <a:t>128</a:t>
            </a:r>
            <a:r>
              <a:rPr lang="zh-CN" altLang="en-US" smtClean="0"/>
              <a:t>行刷新一遍，所需时间</a:t>
            </a:r>
            <a:r>
              <a:rPr lang="en-US" altLang="zh-CN" smtClean="0"/>
              <a:t>128×500ns=64μs</a:t>
            </a:r>
            <a:r>
              <a:rPr lang="zh-CN" altLang="en-US" smtClean="0"/>
              <a:t>，其余时间则用于访问操作。</a:t>
            </a:r>
          </a:p>
          <a:p>
            <a:pPr eaLnBrk="1" hangingPunct="1"/>
            <a:r>
              <a:rPr lang="zh-CN" altLang="en-US" smtClean="0"/>
              <a:t>在内部刷新时间（</a:t>
            </a:r>
            <a:r>
              <a:rPr lang="en-US" altLang="zh-CN" smtClean="0"/>
              <a:t>64μs</a:t>
            </a:r>
            <a:r>
              <a:rPr lang="zh-CN" altLang="en-US" smtClean="0"/>
              <a:t>）内，不允许访存，这段时间被称为</a:t>
            </a:r>
            <a:r>
              <a:rPr lang="zh-CN" altLang="en-US" smtClean="0">
                <a:solidFill>
                  <a:srgbClr val="CC0000"/>
                </a:solidFill>
              </a:rPr>
              <a:t>死时间</a:t>
            </a:r>
            <a:r>
              <a:rPr lang="zh-CN" altLang="en-US" smtClean="0"/>
              <a:t>。</a:t>
            </a:r>
          </a:p>
        </p:txBody>
      </p:sp>
      <p:graphicFrame>
        <p:nvGraphicFramePr>
          <p:cNvPr id="26112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2349500"/>
          <a:ext cx="76327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Visio" r:id="rId4" imgW="3873805" imgH="1150275" progId="Visio.Drawing.11">
                  <p:embed/>
                </p:oleObj>
              </mc:Choice>
              <mc:Fallback>
                <p:oleObj name="Visio" r:id="rId4" imgW="3873805" imgH="11502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1773"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7632700" cy="19685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39750" y="1052513"/>
            <a:ext cx="7561263" cy="11874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例：</a:t>
            </a:r>
            <a:r>
              <a:rPr lang="en-US" altLang="zh-CN">
                <a:cs typeface="Times New Roman" panose="02020603050405020304" pitchFamily="18" charset="0"/>
              </a:rPr>
              <a:t>64K</a:t>
            </a:r>
            <a:r>
              <a:rPr lang="en-US" altLang="zh-CN"/>
              <a:t>×1</a:t>
            </a:r>
            <a:r>
              <a:rPr lang="zh-CN" altLang="en-US"/>
              <a:t>位</a:t>
            </a:r>
            <a:r>
              <a:rPr lang="en-US" altLang="zh-CN"/>
              <a:t>DRAM</a:t>
            </a:r>
            <a:r>
              <a:rPr lang="zh-CN" altLang="en-US"/>
              <a:t>芯片中，存储电路由</a:t>
            </a:r>
            <a:r>
              <a:rPr lang="en-US" altLang="zh-CN"/>
              <a:t>4</a:t>
            </a:r>
            <a:r>
              <a:rPr lang="zh-CN" altLang="en-US"/>
              <a:t>个独立的</a:t>
            </a:r>
            <a:r>
              <a:rPr lang="en-US" altLang="zh-CN">
                <a:solidFill>
                  <a:srgbClr val="CC0000"/>
                </a:solidFill>
              </a:rPr>
              <a:t>128×128</a:t>
            </a:r>
            <a:r>
              <a:rPr lang="zh-CN" altLang="en-US"/>
              <a:t>的存储矩阵组成。设存储器存储周期为</a:t>
            </a:r>
            <a:r>
              <a:rPr lang="en-US" altLang="zh-CN"/>
              <a:t>500ns</a:t>
            </a:r>
            <a:r>
              <a:rPr lang="zh-CN" altLang="en-US"/>
              <a:t>，单元刷新间隔是</a:t>
            </a:r>
            <a:r>
              <a:rPr lang="en-US" altLang="zh-CN"/>
              <a:t>2ms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build="p" autoUpdateAnimBg="0"/>
      <p:bldP spid="26112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1D8D498-A16C-40EF-B513-BE8D4705C31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2146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0" y="1125538"/>
          <a:ext cx="77755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Visio" r:id="rId4" imgW="3812682" imgH="1781658" progId="Visio.Drawing.11">
                  <p:embed/>
                </p:oleObj>
              </mc:Choice>
              <mc:Fallback>
                <p:oleObj name="Visio" r:id="rId4" imgW="3812682" imgH="178165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71" b="22321"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7775575" cy="20669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900113" y="388938"/>
            <a:ext cx="3600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分散式刷新</a:t>
            </a:r>
            <a:endParaRPr lang="zh-CN" altLang="en-US" sz="320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141663"/>
            <a:ext cx="7704138" cy="32400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在任何一个存储周期内，分为访存和刷新两个子周期。</a:t>
            </a:r>
          </a:p>
          <a:p>
            <a:pPr lvl="1" eaLnBrk="1" hangingPunct="1"/>
            <a:r>
              <a:rPr lang="zh-CN" altLang="en-US" sz="2000" dirty="0" smtClean="0"/>
              <a:t>访存时间内，供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和其他主设备访问。</a:t>
            </a:r>
          </a:p>
          <a:p>
            <a:pPr lvl="1" eaLnBrk="1" hangingPunct="1"/>
            <a:r>
              <a:rPr lang="zh-CN" altLang="en-US" sz="2000" dirty="0" smtClean="0"/>
              <a:t>在刷新时间内，对</a:t>
            </a:r>
            <a:r>
              <a:rPr lang="en-US" altLang="zh-CN" sz="2000" dirty="0" smtClean="0"/>
              <a:t>DRAM</a:t>
            </a:r>
            <a:r>
              <a:rPr lang="zh-CN" altLang="en-US" sz="2000" dirty="0" smtClean="0"/>
              <a:t>的某一行刷新。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系统存储周期为</a:t>
            </a:r>
            <a:r>
              <a:rPr lang="zh-CN" altLang="en-US" dirty="0" smtClean="0">
                <a:solidFill>
                  <a:srgbClr val="CC0000"/>
                </a:solidFill>
              </a:rPr>
              <a:t>存储器存储周期的两倍</a:t>
            </a:r>
            <a:r>
              <a:rPr lang="zh-CN" altLang="en-US" dirty="0" smtClean="0">
                <a:solidFill>
                  <a:srgbClr val="0000FF"/>
                </a:solidFill>
              </a:rPr>
              <a:t>，即</a:t>
            </a:r>
            <a:r>
              <a:rPr lang="en-US" altLang="zh-CN" dirty="0" smtClean="0">
                <a:solidFill>
                  <a:srgbClr val="0000FF"/>
                </a:solidFill>
              </a:rPr>
              <a:t>500ns×2</a:t>
            </a:r>
            <a:r>
              <a:rPr lang="zh-CN" altLang="en-US" dirty="0" smtClean="0">
                <a:solidFill>
                  <a:srgbClr val="0000FF"/>
                </a:solidFill>
              </a:rPr>
              <a:t>＝</a:t>
            </a:r>
            <a:r>
              <a:rPr lang="en-US" altLang="zh-CN" dirty="0" smtClean="0">
                <a:solidFill>
                  <a:srgbClr val="0000FF"/>
                </a:solidFill>
              </a:rPr>
              <a:t>1μs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刷新周期缩短，</a:t>
            </a:r>
            <a:r>
              <a:rPr lang="zh-CN" altLang="en-US" dirty="0" smtClean="0">
                <a:solidFill>
                  <a:srgbClr val="0000FF"/>
                </a:solidFill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</a:rPr>
              <a:t>128×1μs </a:t>
            </a:r>
            <a:r>
              <a:rPr lang="zh-CN" altLang="en-US" dirty="0" smtClean="0">
                <a:solidFill>
                  <a:srgbClr val="0000FF"/>
                </a:solidFill>
              </a:rPr>
              <a:t>＝</a:t>
            </a:r>
            <a:r>
              <a:rPr lang="en-US" altLang="zh-CN" dirty="0" smtClean="0">
                <a:solidFill>
                  <a:srgbClr val="0000FF"/>
                </a:solidFill>
              </a:rPr>
              <a:t>128μs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但是：在</a:t>
            </a:r>
            <a:r>
              <a:rPr lang="en-US" altLang="zh-CN" dirty="0" smtClean="0">
                <a:solidFill>
                  <a:srgbClr val="0000FF"/>
                </a:solidFill>
              </a:rPr>
              <a:t>2ms</a:t>
            </a:r>
            <a:r>
              <a:rPr lang="zh-CN" altLang="en-US" dirty="0" smtClean="0">
                <a:solidFill>
                  <a:srgbClr val="0000FF"/>
                </a:solidFill>
              </a:rPr>
              <a:t>的单元刷新间隔时间内，对</a:t>
            </a:r>
            <a:r>
              <a:rPr lang="en-US" altLang="zh-CN" dirty="0" smtClean="0">
                <a:solidFill>
                  <a:srgbClr val="0000FF"/>
                </a:solidFill>
              </a:rPr>
              <a:t>DRAM</a:t>
            </a:r>
            <a:r>
              <a:rPr lang="zh-CN" altLang="en-US" dirty="0" smtClean="0">
                <a:solidFill>
                  <a:srgbClr val="0000FF"/>
                </a:solidFill>
              </a:rPr>
              <a:t>刷新了</a:t>
            </a:r>
            <a:r>
              <a:rPr lang="en-US" altLang="zh-CN" dirty="0" smtClean="0">
                <a:solidFill>
                  <a:srgbClr val="0000FF"/>
                </a:solidFill>
              </a:rPr>
              <a:t>2ms÷128μs=15</a:t>
            </a:r>
            <a:r>
              <a:rPr lang="zh-CN" altLang="en-US" dirty="0" smtClean="0">
                <a:solidFill>
                  <a:srgbClr val="0000FF"/>
                </a:solidFill>
              </a:rPr>
              <a:t>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62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62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62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62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62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build="p" autoUpdateAnimBg="0"/>
      <p:bldP spid="26215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3F5D0AF-0DE2-433E-AB33-3A98A8B7A1C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3170" name="Object 2"/>
          <p:cNvGraphicFramePr>
            <a:graphicFrameLocks noGrp="1" noChangeAspect="1"/>
          </p:cNvGraphicFramePr>
          <p:nvPr>
            <p:ph type="title"/>
          </p:nvPr>
        </p:nvGraphicFramePr>
        <p:xfrm>
          <a:off x="611188" y="3860800"/>
          <a:ext cx="7416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Visio" r:id="rId3" imgW="3812682" imgH="1599590" progId="Visio.Drawing.11">
                  <p:embed/>
                </p:oleObj>
              </mc:Choice>
              <mc:Fallback>
                <p:oleObj name="Visio" r:id="rId3" imgW="3812682" imgH="159959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404" b="19753"/>
                      <a:stretch>
                        <a:fillRect/>
                      </a:stretch>
                    </p:blipFill>
                    <p:spPr bwMode="white">
                      <a:xfrm>
                        <a:off x="611188" y="3860800"/>
                        <a:ext cx="7416800" cy="18319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570787" cy="2760662"/>
          </a:xfrm>
        </p:spPr>
        <p:txBody>
          <a:bodyPr/>
          <a:lstStyle/>
          <a:p>
            <a:pPr marL="265113" indent="-265113" eaLnBrk="1" hangingPunct="1"/>
            <a:r>
              <a:rPr lang="zh-CN" altLang="en-US" smtClean="0"/>
              <a:t>异步刷新采取折中的办法，在</a:t>
            </a:r>
            <a:r>
              <a:rPr lang="en-US" altLang="zh-CN" smtClean="0"/>
              <a:t>2ms</a:t>
            </a:r>
            <a:r>
              <a:rPr lang="zh-CN" altLang="en-US" smtClean="0"/>
              <a:t>内分散地把各行刷新一遍。</a:t>
            </a:r>
          </a:p>
          <a:p>
            <a:pPr marL="265113" indent="-265113" eaLnBrk="1" hangingPunct="1"/>
            <a:r>
              <a:rPr lang="zh-CN" altLang="en-US" smtClean="0"/>
              <a:t>避免了分散式刷新中不必要的多次刷新，提高了整机速度；同时又解决了集中式刷新中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死区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时间过长的问题。</a:t>
            </a:r>
          </a:p>
          <a:p>
            <a:pPr marL="265113" indent="-265113" eaLnBrk="1" hangingPunct="1"/>
            <a:r>
              <a:rPr lang="zh-CN" altLang="en-US" smtClean="0"/>
              <a:t>刷新信号的周期为</a:t>
            </a:r>
            <a:r>
              <a:rPr lang="en-US" altLang="zh-CN" smtClean="0"/>
              <a:t>2ms/128=15.625μs</a:t>
            </a:r>
            <a:r>
              <a:rPr lang="zh-CN" altLang="en-US" smtClean="0"/>
              <a:t>。让刷新电路每隔</a:t>
            </a:r>
            <a:r>
              <a:rPr lang="en-US" altLang="zh-CN" smtClean="0"/>
              <a:t>15μs</a:t>
            </a:r>
            <a:r>
              <a:rPr lang="zh-CN" altLang="en-US" smtClean="0"/>
              <a:t>产生一个刷新信号，刷新一行。</a:t>
            </a:r>
          </a:p>
        </p:txBody>
      </p:sp>
      <p:pic>
        <p:nvPicPr>
          <p:cNvPr id="263172" name="Picture 4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1195388" y="33337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异步式刷新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CDDBF62-89D8-4921-A28E-0C790D421E0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存储器的特点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35052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使用半导体器件中分布电容上有无电荷来表示</a:t>
            </a:r>
            <a:r>
              <a:rPr lang="en-US" altLang="zh-CN" sz="2800" smtClean="0"/>
              <a:t>0</a:t>
            </a:r>
            <a:r>
              <a:rPr lang="zh-CN" altLang="en-US" sz="2800" smtClean="0"/>
              <a:t>和</a:t>
            </a:r>
            <a:r>
              <a:rPr lang="en-US" altLang="zh-CN" sz="2800" smtClean="0"/>
              <a:t>1</a:t>
            </a:r>
            <a:r>
              <a:rPr lang="zh-CN" altLang="en-US" sz="2800" smtClean="0"/>
              <a:t>代码。 </a:t>
            </a:r>
            <a:endParaRPr lang="zh-CN" altLang="en-US" sz="280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smtClean="0">
                <a:solidFill>
                  <a:srgbClr val="FF0000"/>
                </a:solidFill>
              </a:rPr>
              <a:t>电源不掉电</a:t>
            </a:r>
            <a:r>
              <a:rPr lang="zh-CN" altLang="en-US" sz="2800" smtClean="0"/>
              <a:t>的情况下，信息也会丢失，因此需要不断</a:t>
            </a:r>
            <a:r>
              <a:rPr lang="zh-CN" altLang="en-US" sz="2800" smtClean="0">
                <a:solidFill>
                  <a:srgbClr val="FF0000"/>
                </a:solidFill>
              </a:rPr>
              <a:t>刷新</a:t>
            </a:r>
            <a:r>
              <a:rPr lang="zh-CN" altLang="en-US" sz="2800" smtClean="0"/>
              <a:t>。</a:t>
            </a:r>
          </a:p>
          <a:p>
            <a:pPr eaLnBrk="1" hangingPunct="1"/>
            <a:r>
              <a:rPr lang="zh-CN" altLang="en-US" sz="2800" smtClean="0"/>
              <a:t>存取速度慢，集成度高（容量大），价格低。</a:t>
            </a:r>
          </a:p>
          <a:p>
            <a:pPr eaLnBrk="1" hangingPunct="1"/>
            <a:r>
              <a:rPr lang="zh-CN" altLang="en-US" sz="2800" smtClean="0"/>
              <a:t>常用作内存条。</a:t>
            </a:r>
          </a:p>
        </p:txBody>
      </p:sp>
      <p:pic>
        <p:nvPicPr>
          <p:cNvPr id="24986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8A93264-8376-4BE4-8A48-EE51A3495AC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SRAM</a:t>
            </a:r>
            <a:r>
              <a:rPr lang="zh-CN" altLang="en-US" smtClean="0"/>
              <a:t>和</a:t>
            </a:r>
            <a:r>
              <a:rPr lang="en-US" altLang="zh-CN" smtClean="0"/>
              <a:t>DRAM</a:t>
            </a:r>
            <a:r>
              <a:rPr lang="zh-CN" altLang="en-US" smtClean="0"/>
              <a:t>的对比</a:t>
            </a:r>
          </a:p>
        </p:txBody>
      </p:sp>
      <p:graphicFrame>
        <p:nvGraphicFramePr>
          <p:cNvPr id="264432" name="Group 240"/>
          <p:cNvGraphicFramePr>
            <a:graphicFrameLocks noGrp="1"/>
          </p:cNvGraphicFramePr>
          <p:nvPr>
            <p:ph idx="1"/>
          </p:nvPr>
        </p:nvGraphicFramePr>
        <p:xfrm>
          <a:off x="468313" y="1341438"/>
          <a:ext cx="8351837" cy="4705621"/>
        </p:xfrm>
        <a:graphic>
          <a:graphicData uri="http://schemas.openxmlformats.org/drawingml/2006/table">
            <a:tbl>
              <a:tblPr/>
              <a:tblGrid>
                <a:gridCol w="3095625"/>
                <a:gridCol w="2447925"/>
                <a:gridCol w="2808287"/>
              </a:tblGrid>
              <a:tr h="571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比较内容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SRAM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DRAM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存储信息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的方式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双稳态触发器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极间电容上的电荷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电源不掉电时 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信息稳定（静态）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信息会丢失（动态）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刷新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不需要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需要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集成度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低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高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容量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小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大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价格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高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低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速度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快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慢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适用场合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Cache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主存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易失性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是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是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4394" name="Picture 202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44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78216FE-EF07-42AA-BB56-76E15062998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二、只读存储器</a:t>
            </a:r>
            <a:r>
              <a:rPr lang="en-US" altLang="zh-CN" smtClean="0"/>
              <a:t>ROM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3506788" cy="468471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MROM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PROM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EPROM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E</a:t>
            </a:r>
            <a:r>
              <a:rPr lang="en-US" altLang="zh-CN" sz="2800" baseline="30000" smtClean="0">
                <a:latin typeface="Arial" panose="020B0604020202020204" pitchFamily="34" charset="0"/>
              </a:rPr>
              <a:t>2</a:t>
            </a:r>
            <a:r>
              <a:rPr lang="en-US" altLang="zh-CN" sz="2800" smtClean="0">
                <a:latin typeface="Arial" panose="020B0604020202020204" pitchFamily="34" charset="0"/>
              </a:rPr>
              <a:t>PROM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Flash Memory</a:t>
            </a:r>
          </a:p>
        </p:txBody>
      </p:sp>
      <p:graphicFrame>
        <p:nvGraphicFramePr>
          <p:cNvPr id="4710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1125538"/>
          <a:ext cx="511175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Visio" r:id="rId3" imgW="2724049" imgH="2438400" progId="Visio.Drawing.11">
                  <p:embed/>
                </p:oleObj>
              </mc:Choice>
              <mc:Fallback>
                <p:oleObj name="Visio" r:id="rId3" imgW="2724049" imgH="24384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25538"/>
                        <a:ext cx="5111750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087075-D0DF-4E61-82EB-C0D3C373283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EPROM</a:t>
            </a:r>
            <a:r>
              <a:rPr lang="zh-CN" altLang="en-US" sz="2800" smtClean="0"/>
              <a:t>存储器 </a:t>
            </a:r>
            <a:r>
              <a:rPr lang="en-US" altLang="zh-CN" sz="2800" smtClean="0"/>
              <a:t>2764</a:t>
            </a:r>
          </a:p>
        </p:txBody>
      </p:sp>
      <p:pic>
        <p:nvPicPr>
          <p:cNvPr id="48132" name="Picture 4" descr="MBM27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9" t="22368" r="14973" b="19820"/>
          <a:stretch>
            <a:fillRect/>
          </a:stretch>
        </p:blipFill>
        <p:spPr bwMode="auto">
          <a:xfrm>
            <a:off x="755650" y="1268413"/>
            <a:ext cx="42481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468313" y="3429000"/>
            <a:ext cx="4967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EPROM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存储器 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2764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(8K×8bits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48134" name="Picture 7" descr="flash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908050"/>
            <a:ext cx="3333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8" descr="flash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30" y="3068960"/>
            <a:ext cx="3186113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9" descr="eepr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221163"/>
            <a:ext cx="31686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250825" y="4508500"/>
            <a:ext cx="1728788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PROM 28C64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(8K×8bits)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5940425" y="5373688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Flash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1006960-1AF5-43B1-A981-D20BFC6ADDC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几种非易失性存储器的比较 </a:t>
            </a:r>
          </a:p>
        </p:txBody>
      </p:sp>
      <p:graphicFrame>
        <p:nvGraphicFramePr>
          <p:cNvPr id="222489" name="Group 281"/>
          <p:cNvGraphicFramePr>
            <a:graphicFrameLocks noGrp="1"/>
          </p:cNvGraphicFramePr>
          <p:nvPr>
            <p:ph idx="1"/>
          </p:nvPr>
        </p:nvGraphicFramePr>
        <p:xfrm>
          <a:off x="466725" y="1312863"/>
          <a:ext cx="8137525" cy="4219574"/>
        </p:xfrm>
        <a:graphic>
          <a:graphicData uri="http://schemas.openxmlformats.org/drawingml/2006/table">
            <a:tbl>
              <a:tblPr/>
              <a:tblGrid>
                <a:gridCol w="1439863"/>
                <a:gridCol w="2016125"/>
                <a:gridCol w="1944687"/>
                <a:gridCol w="1296988"/>
                <a:gridCol w="1439862"/>
              </a:tblGrid>
              <a:tr h="8251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类别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擦除方式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能否单字节修改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写机制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4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MROM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只读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不允许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否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掩膜位写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4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PROM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写一次读多次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不允许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否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电信号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8251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EPROM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写多次读多次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紫外线擦除，脱机改写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否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电信号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51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PROM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写多次读多次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电擦除，在线改写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能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电信号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825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Flash Memory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写多次读多次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电擦除，在线改写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否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电信号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2469" name="Picture 261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490" name="Text Box 282"/>
          <p:cNvSpPr txBox="1">
            <a:spLocks noChangeArrowheads="1"/>
          </p:cNvSpPr>
          <p:nvPr/>
        </p:nvSpPr>
        <p:spPr bwMode="auto">
          <a:xfrm>
            <a:off x="6084888" y="4797425"/>
            <a:ext cx="720725" cy="588963"/>
          </a:xfrm>
          <a:prstGeom prst="rect">
            <a:avLst/>
          </a:prstGeom>
          <a:solidFill>
            <a:srgbClr val="CC99FF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24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2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490" grpId="0" animBg="1"/>
      <p:bldP spid="22249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6718E62-5506-49E9-9BC4-518A3446DA4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三、高性能的主存储器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488237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EDRAM</a:t>
            </a:r>
            <a:r>
              <a:rPr lang="zh-CN" altLang="en-US" smtClean="0"/>
              <a:t>：增强型</a:t>
            </a:r>
            <a:r>
              <a:rPr lang="en-US" altLang="zh-CN" smtClean="0"/>
              <a:t>DRAM</a:t>
            </a:r>
          </a:p>
          <a:p>
            <a:pPr lvl="1" eaLnBrk="1" hangingPunct="1"/>
            <a:r>
              <a:rPr lang="zh-CN" altLang="en-US" sz="2000" smtClean="0"/>
              <a:t>芯片内</a:t>
            </a:r>
            <a:r>
              <a:rPr lang="zh-CN" altLang="en-US" sz="2000" smtClean="0">
                <a:solidFill>
                  <a:srgbClr val="CC0000"/>
                </a:solidFill>
              </a:rPr>
              <a:t>集成了一小块</a:t>
            </a:r>
            <a:r>
              <a:rPr lang="en-US" altLang="zh-CN" sz="2000" smtClean="0">
                <a:solidFill>
                  <a:srgbClr val="CC0000"/>
                </a:solidFill>
              </a:rPr>
              <a:t>Cache</a:t>
            </a:r>
            <a:r>
              <a:rPr lang="zh-CN" altLang="en-US" sz="2000" smtClean="0"/>
              <a:t>，保存最后一次读操作所在行的全部内容</a:t>
            </a:r>
          </a:p>
          <a:p>
            <a:pPr lvl="1" eaLnBrk="1" hangingPunct="1"/>
            <a:r>
              <a:rPr lang="zh-CN" altLang="en-US" sz="2000" smtClean="0"/>
              <a:t>刷新操作能够与</a:t>
            </a:r>
            <a:r>
              <a:rPr lang="en-US" altLang="zh-CN" sz="2000" smtClean="0"/>
              <a:t>Cache</a:t>
            </a:r>
            <a:r>
              <a:rPr lang="zh-CN" altLang="en-US" sz="2000" smtClean="0"/>
              <a:t>读操作</a:t>
            </a:r>
            <a:r>
              <a:rPr lang="zh-CN" altLang="en-US" sz="2000" smtClean="0">
                <a:solidFill>
                  <a:srgbClr val="CC0000"/>
                </a:solidFill>
              </a:rPr>
              <a:t>并行</a:t>
            </a:r>
            <a:r>
              <a:rPr lang="zh-CN" altLang="en-US" sz="2000" smtClean="0"/>
              <a:t>进行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CDRAM</a:t>
            </a:r>
            <a:r>
              <a:rPr lang="zh-CN" altLang="en-US" smtClean="0"/>
              <a:t>：带</a:t>
            </a:r>
            <a:r>
              <a:rPr lang="en-US" altLang="zh-CN" smtClean="0"/>
              <a:t>Cache</a:t>
            </a:r>
            <a:r>
              <a:rPr lang="zh-CN" altLang="en-US" smtClean="0"/>
              <a:t>的</a:t>
            </a:r>
            <a:r>
              <a:rPr lang="en-US" altLang="zh-CN" smtClean="0"/>
              <a:t>DRAM</a:t>
            </a:r>
          </a:p>
          <a:p>
            <a:pPr lvl="1" eaLnBrk="1" hangingPunct="1"/>
            <a:r>
              <a:rPr lang="zh-CN" altLang="en-US" sz="2000" smtClean="0">
                <a:solidFill>
                  <a:srgbClr val="CC0000"/>
                </a:solidFill>
              </a:rPr>
              <a:t>包含的</a:t>
            </a:r>
            <a:r>
              <a:rPr lang="en-US" altLang="zh-CN" sz="2000" smtClean="0">
                <a:solidFill>
                  <a:srgbClr val="CC0000"/>
                </a:solidFill>
              </a:rPr>
              <a:t>Cache</a:t>
            </a:r>
            <a:r>
              <a:rPr lang="zh-CN" altLang="en-US" sz="2000" smtClean="0">
                <a:solidFill>
                  <a:srgbClr val="CC0000"/>
                </a:solidFill>
              </a:rPr>
              <a:t>比</a:t>
            </a:r>
            <a:r>
              <a:rPr lang="en-US" altLang="zh-CN" sz="2000" smtClean="0">
                <a:solidFill>
                  <a:srgbClr val="CC0000"/>
                </a:solidFill>
              </a:rPr>
              <a:t>EDRAM</a:t>
            </a:r>
            <a:r>
              <a:rPr lang="zh-CN" altLang="en-US" sz="2000" smtClean="0">
                <a:solidFill>
                  <a:srgbClr val="CC0000"/>
                </a:solidFill>
              </a:rPr>
              <a:t>更大</a:t>
            </a:r>
            <a:r>
              <a:rPr lang="zh-CN" altLang="en-US" sz="2000" smtClean="0"/>
              <a:t>，既能够作为真正的</a:t>
            </a:r>
            <a:r>
              <a:rPr lang="en-US" altLang="zh-CN" sz="2000" smtClean="0"/>
              <a:t>Cache</a:t>
            </a:r>
            <a:r>
              <a:rPr lang="zh-CN" altLang="en-US" sz="2000" smtClean="0"/>
              <a:t>使用，又可以用作支持串行存取数据块的缓冲器。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EDO RAM </a:t>
            </a:r>
            <a:r>
              <a:rPr lang="zh-CN" altLang="en-US" smtClean="0"/>
              <a:t>：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扩展数据输出</a:t>
            </a:r>
            <a:r>
              <a:rPr lang="en-US" altLang="zh-CN" smtClean="0"/>
              <a:t>RAM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endParaRPr lang="en-US" altLang="zh-CN" smtClean="0"/>
          </a:p>
          <a:p>
            <a:pPr lvl="1" eaLnBrk="1" hangingPunct="1"/>
            <a:r>
              <a:rPr lang="zh-CN" altLang="en-US" sz="2000" smtClean="0"/>
              <a:t>在</a:t>
            </a:r>
            <a:r>
              <a:rPr lang="zh-CN" altLang="en-US" sz="2000" smtClean="0">
                <a:solidFill>
                  <a:srgbClr val="CC0000"/>
                </a:solidFill>
              </a:rPr>
              <a:t>完成当前内存周期前即可开始下一内存周期操作</a:t>
            </a:r>
            <a:r>
              <a:rPr lang="zh-CN" altLang="en-US" sz="2000" smtClean="0"/>
              <a:t>，所以在大量存取操作时，可以大大地缩短存取时间 </a:t>
            </a:r>
          </a:p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SDRAM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同步</a:t>
            </a:r>
            <a:r>
              <a:rPr lang="en-US" altLang="zh-CN" smtClean="0"/>
              <a:t>DRAM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endParaRPr lang="en-US" altLang="zh-CN" smtClean="0"/>
          </a:p>
          <a:p>
            <a:pPr lvl="1" eaLnBrk="1" hangingPunct="1"/>
            <a:r>
              <a:rPr lang="en-US" altLang="zh-CN" sz="2000" smtClean="0"/>
              <a:t>SDRAM</a:t>
            </a:r>
            <a:r>
              <a:rPr lang="zh-CN" altLang="en-US" sz="2000" smtClean="0"/>
              <a:t>与</a:t>
            </a:r>
            <a:r>
              <a:rPr lang="en-US" altLang="zh-CN" sz="2000" smtClean="0"/>
              <a:t>CPU</a:t>
            </a:r>
            <a:r>
              <a:rPr lang="zh-CN" altLang="en-US" sz="2000" smtClean="0"/>
              <a:t>之间的</a:t>
            </a:r>
            <a:r>
              <a:rPr lang="zh-CN" altLang="en-US" sz="2000" smtClean="0">
                <a:solidFill>
                  <a:srgbClr val="CC0000"/>
                </a:solidFill>
              </a:rPr>
              <a:t>数据传送是同步的</a:t>
            </a:r>
            <a:r>
              <a:rPr lang="zh-CN" altLang="en-US" sz="2000" smtClean="0"/>
              <a:t>，在系统时钟控制下，</a:t>
            </a:r>
            <a:r>
              <a:rPr lang="en-US" altLang="zh-CN" sz="2000" smtClean="0"/>
              <a:t>CPU</a:t>
            </a:r>
            <a:r>
              <a:rPr lang="zh-CN" altLang="en-US" sz="2000" smtClean="0"/>
              <a:t>送地址和控制信号到</a:t>
            </a:r>
            <a:r>
              <a:rPr lang="en-US" altLang="zh-CN" sz="2000" smtClean="0"/>
              <a:t>SDRAM</a:t>
            </a:r>
            <a:r>
              <a:rPr lang="zh-CN" altLang="en-US" sz="2000" smtClean="0"/>
              <a:t>后，在经过固定数量的时钟周期后，</a:t>
            </a:r>
            <a:r>
              <a:rPr lang="en-US" altLang="zh-CN" sz="2000" smtClean="0"/>
              <a:t>SDRAM</a:t>
            </a:r>
            <a:r>
              <a:rPr lang="zh-CN" altLang="en-US" sz="2000" smtClean="0"/>
              <a:t>完成读或写操作，</a:t>
            </a:r>
            <a:r>
              <a:rPr lang="en-US" altLang="zh-CN" sz="2000" smtClean="0">
                <a:solidFill>
                  <a:srgbClr val="CC0000"/>
                </a:solidFill>
              </a:rPr>
              <a:t>CPU</a:t>
            </a:r>
            <a:r>
              <a:rPr lang="zh-CN" altLang="en-US" sz="2000" smtClean="0">
                <a:solidFill>
                  <a:srgbClr val="CC0000"/>
                </a:solidFill>
              </a:rPr>
              <a:t>不必等待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3B14A31-0145-432E-AF88-C879D1005BF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三、高性能的主存储器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04137" cy="504031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FF3300"/>
                </a:solidFill>
              </a:rPr>
              <a:t>RDRAM (Rambus DRAM</a:t>
            </a:r>
            <a:r>
              <a:rPr lang="zh-CN" altLang="en-US" sz="2800" smtClean="0">
                <a:solidFill>
                  <a:srgbClr val="FF3300"/>
                </a:solidFill>
              </a:rPr>
              <a:t>）</a:t>
            </a:r>
          </a:p>
          <a:p>
            <a:pPr lvl="1" eaLnBrk="1" hangingPunct="1"/>
            <a:r>
              <a:rPr lang="zh-CN" altLang="en-US" smtClean="0"/>
              <a:t>采用垂直封装，所有引脚都在一边，使得存储器的装配非常紧凑。</a:t>
            </a:r>
          </a:p>
          <a:p>
            <a:pPr lvl="1" eaLnBrk="1" hangingPunct="1"/>
            <a:r>
              <a:rPr lang="zh-CN" altLang="en-US" smtClean="0"/>
              <a:t>它与</a:t>
            </a:r>
            <a:r>
              <a:rPr lang="en-US" altLang="zh-CN" smtClean="0"/>
              <a:t>CPU</a:t>
            </a:r>
            <a:r>
              <a:rPr lang="zh-CN" altLang="en-US" smtClean="0"/>
              <a:t>之间传送数据是</a:t>
            </a:r>
            <a:r>
              <a:rPr lang="zh-CN" altLang="en-US" smtClean="0">
                <a:solidFill>
                  <a:srgbClr val="CC0000"/>
                </a:solidFill>
              </a:rPr>
              <a:t>通过专用的</a:t>
            </a:r>
            <a:r>
              <a:rPr lang="en-US" altLang="zh-CN" smtClean="0">
                <a:solidFill>
                  <a:srgbClr val="CC0000"/>
                </a:solidFill>
              </a:rPr>
              <a:t>RDRAM</a:t>
            </a:r>
            <a:r>
              <a:rPr lang="zh-CN" altLang="en-US" smtClean="0">
                <a:solidFill>
                  <a:srgbClr val="CC0000"/>
                </a:solidFill>
              </a:rPr>
              <a:t>高速总线进行</a:t>
            </a:r>
            <a:r>
              <a:rPr lang="zh-CN" altLang="en-US" smtClean="0"/>
              <a:t>的，总线最多能寻址</a:t>
            </a:r>
            <a:r>
              <a:rPr lang="en-US" altLang="zh-CN" smtClean="0"/>
              <a:t>320</a:t>
            </a:r>
            <a:r>
              <a:rPr lang="zh-CN" altLang="en-US" smtClean="0"/>
              <a:t>块</a:t>
            </a:r>
            <a:r>
              <a:rPr lang="en-US" altLang="zh-CN" smtClean="0"/>
              <a:t>RDRAM</a:t>
            </a:r>
            <a:r>
              <a:rPr lang="zh-CN" altLang="en-US" smtClean="0"/>
              <a:t>芯片，</a:t>
            </a:r>
            <a:r>
              <a:rPr lang="zh-CN" altLang="en-US" smtClean="0">
                <a:solidFill>
                  <a:srgbClr val="CC0000"/>
                </a:solidFill>
              </a:rPr>
              <a:t>传输率可达到</a:t>
            </a:r>
            <a:r>
              <a:rPr lang="en-US" altLang="zh-CN" smtClean="0">
                <a:solidFill>
                  <a:srgbClr val="CC0000"/>
                </a:solidFill>
              </a:rPr>
              <a:t>500Mb/s</a:t>
            </a:r>
          </a:p>
          <a:p>
            <a:pPr eaLnBrk="1" hangingPunct="1"/>
            <a:r>
              <a:rPr lang="en-US" altLang="zh-CN" sz="2800" smtClean="0">
                <a:solidFill>
                  <a:srgbClr val="FF3300"/>
                </a:solidFill>
              </a:rPr>
              <a:t>DDR SDRAM</a:t>
            </a:r>
            <a:r>
              <a:rPr lang="zh-CN" altLang="en-US" sz="2800" smtClean="0">
                <a:solidFill>
                  <a:srgbClr val="FF3300"/>
                </a:solidFill>
              </a:rPr>
              <a:t>（双倍速率</a:t>
            </a:r>
            <a:r>
              <a:rPr lang="en-US" altLang="zh-CN" sz="2800" smtClean="0">
                <a:solidFill>
                  <a:srgbClr val="FF3300"/>
                </a:solidFill>
              </a:rPr>
              <a:t>SDRAM</a:t>
            </a:r>
            <a:r>
              <a:rPr lang="zh-CN" altLang="en-US" sz="2800" smtClean="0">
                <a:solidFill>
                  <a:srgbClr val="FF3300"/>
                </a:solidFill>
              </a:rPr>
              <a:t>），简称</a:t>
            </a:r>
            <a:r>
              <a:rPr lang="en-US" altLang="zh-CN" sz="2800" smtClean="0">
                <a:solidFill>
                  <a:srgbClr val="FF3300"/>
                </a:solidFill>
              </a:rPr>
              <a:t>DDR</a:t>
            </a:r>
            <a:r>
              <a:rPr lang="zh-CN" altLang="en-US" sz="2800" smtClean="0">
                <a:solidFill>
                  <a:srgbClr val="FF3300"/>
                </a:solidFill>
              </a:rPr>
              <a:t>。</a:t>
            </a:r>
          </a:p>
          <a:p>
            <a:pPr lvl="1" eaLnBrk="1" hangingPunct="1"/>
            <a:r>
              <a:rPr lang="zh-CN" altLang="en-US" smtClean="0"/>
              <a:t>能在时钟触发沿的上、下沿进行数据传输</a:t>
            </a:r>
          </a:p>
          <a:p>
            <a:pPr lvl="1" eaLnBrk="1" hangingPunct="1"/>
            <a:r>
              <a:rPr lang="en-US" altLang="zh-CN" smtClean="0"/>
              <a:t>DDR1</a:t>
            </a:r>
            <a:r>
              <a:rPr lang="zh-CN" altLang="en-US" smtClean="0"/>
              <a:t>支持预取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DDR2</a:t>
            </a:r>
            <a:r>
              <a:rPr lang="zh-CN" altLang="en-US" smtClean="0"/>
              <a:t>支持预取</a:t>
            </a:r>
            <a:r>
              <a:rPr lang="en-US" altLang="zh-CN" smtClean="0"/>
              <a:t>4</a:t>
            </a:r>
            <a:r>
              <a:rPr lang="zh-CN" altLang="en-US" smtClean="0"/>
              <a:t>位</a:t>
            </a:r>
          </a:p>
          <a:p>
            <a:pPr lvl="1" eaLnBrk="1" hangingPunct="1"/>
            <a:r>
              <a:rPr lang="zh-CN" altLang="en-US" smtClean="0"/>
              <a:t>制造成本比</a:t>
            </a:r>
            <a:r>
              <a:rPr lang="en-US" altLang="zh-CN" smtClean="0"/>
              <a:t>SDRAM</a:t>
            </a:r>
            <a:r>
              <a:rPr lang="zh-CN" altLang="en-US" smtClean="0"/>
              <a:t>略高一些，远小于</a:t>
            </a:r>
            <a:r>
              <a:rPr lang="en-US" altLang="zh-CN" smtClean="0"/>
              <a:t>Rambus</a:t>
            </a:r>
            <a:r>
              <a:rPr lang="zh-CN" altLang="en-US" smtClean="0"/>
              <a:t>的价格</a:t>
            </a:r>
            <a:r>
              <a:rPr lang="zh-CN" altLang="en-US" sz="2800" smtClean="0"/>
              <a:t> 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C2DBB70-4647-4E9A-A61B-5302DCCF05F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一、存储器的分类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632700" cy="446563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1</a:t>
            </a:r>
            <a:r>
              <a:rPr lang="zh-CN" altLang="en-US" sz="2800" dirty="0" smtClean="0"/>
              <a:t>、计算机存储系统中的存储器分类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</a:rPr>
              <a:t>）按存储器的读写功能分类</a:t>
            </a:r>
          </a:p>
          <a:p>
            <a:pPr lvl="2" eaLnBrk="1" hangingPunct="1"/>
            <a:r>
              <a:rPr lang="zh-CN" altLang="en-US" dirty="0" smtClean="0">
                <a:solidFill>
                  <a:srgbClr val="006600"/>
                </a:solidFill>
              </a:rPr>
              <a:t>只读存储器（</a:t>
            </a:r>
            <a:r>
              <a:rPr lang="en-US" altLang="zh-CN" dirty="0" smtClean="0">
                <a:solidFill>
                  <a:srgbClr val="006600"/>
                </a:solidFill>
              </a:rPr>
              <a:t>ROM</a:t>
            </a:r>
            <a:r>
              <a:rPr lang="zh-CN" altLang="en-US" dirty="0" smtClean="0">
                <a:solidFill>
                  <a:srgbClr val="006600"/>
                </a:solidFill>
              </a:rPr>
              <a:t>）：</a:t>
            </a:r>
            <a:r>
              <a:rPr lang="zh-CN" altLang="en-US" dirty="0" smtClean="0"/>
              <a:t>一般隐含指随机存取。</a:t>
            </a:r>
          </a:p>
          <a:p>
            <a:pPr lvl="2" eaLnBrk="1" hangingPunct="1"/>
            <a:r>
              <a:rPr lang="zh-CN" altLang="en-US" dirty="0" smtClean="0">
                <a:solidFill>
                  <a:srgbClr val="006600"/>
                </a:solidFill>
              </a:rPr>
              <a:t>读写存储器（</a:t>
            </a:r>
            <a:r>
              <a:rPr lang="en-US" altLang="zh-CN" dirty="0" smtClean="0">
                <a:solidFill>
                  <a:srgbClr val="006600"/>
                </a:solidFill>
              </a:rPr>
              <a:t>RAM</a:t>
            </a:r>
            <a:r>
              <a:rPr lang="zh-CN" altLang="en-US" dirty="0" smtClean="0">
                <a:solidFill>
                  <a:srgbClr val="006600"/>
                </a:solidFill>
              </a:rPr>
              <a:t>）：</a:t>
            </a:r>
            <a:r>
              <a:rPr lang="zh-CN" altLang="en-US" dirty="0" smtClean="0"/>
              <a:t>一般隐含指随机存取。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）按信息的可保存性分类</a:t>
            </a:r>
          </a:p>
          <a:p>
            <a:pPr lvl="2" eaLnBrk="1" hangingPunct="1"/>
            <a:r>
              <a:rPr lang="zh-CN" altLang="en-US" dirty="0" smtClean="0">
                <a:solidFill>
                  <a:srgbClr val="006600"/>
                </a:solidFill>
              </a:rPr>
              <a:t>永久记忆的存储器：</a:t>
            </a:r>
            <a:r>
              <a:rPr lang="zh-CN" altLang="en-US" dirty="0" smtClean="0"/>
              <a:t>又称非易失性存储器，在</a:t>
            </a:r>
            <a:r>
              <a:rPr lang="zh-CN" altLang="en-US" dirty="0" smtClean="0">
                <a:solidFill>
                  <a:srgbClr val="FF0000"/>
                </a:solidFill>
              </a:rPr>
              <a:t>断电后</a:t>
            </a:r>
            <a:r>
              <a:rPr lang="zh-CN" altLang="en-US" dirty="0" smtClean="0"/>
              <a:t>还能保存信息（辅存、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zh-CN" altLang="en-US" dirty="0" smtClean="0">
                <a:solidFill>
                  <a:srgbClr val="006600"/>
                </a:solidFill>
              </a:rPr>
              <a:t>非永久记忆的存储器：</a:t>
            </a:r>
            <a:r>
              <a:rPr lang="zh-CN" altLang="en-US" dirty="0" smtClean="0"/>
              <a:t>又称易失性存储器，在</a:t>
            </a:r>
            <a:r>
              <a:rPr lang="zh-CN" altLang="en-US" dirty="0" smtClean="0">
                <a:solidFill>
                  <a:srgbClr val="FF0000"/>
                </a:solidFill>
              </a:rPr>
              <a:t>断电后</a:t>
            </a:r>
            <a:r>
              <a:rPr lang="zh-CN" altLang="en-US" dirty="0" smtClean="0"/>
              <a:t>信息丢失（主存中的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）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0CA085A-C1A8-45D8-AF53-495E10CE661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en-US" altLang="zh-CN" smtClean="0"/>
              <a:t>SDRAM</a:t>
            </a:r>
            <a:r>
              <a:rPr lang="zh-CN" altLang="en-US" smtClean="0"/>
              <a:t>、</a:t>
            </a:r>
            <a:r>
              <a:rPr lang="en-US" altLang="zh-CN" smtClean="0"/>
              <a:t>DDR1-400</a:t>
            </a:r>
            <a:r>
              <a:rPr lang="zh-CN" altLang="en-US" smtClean="0"/>
              <a:t>和</a:t>
            </a:r>
            <a:r>
              <a:rPr lang="en-US" altLang="zh-CN" smtClean="0"/>
              <a:t>DDR2-533</a:t>
            </a:r>
            <a:r>
              <a:rPr lang="zh-CN" altLang="en-US" smtClean="0"/>
              <a:t>三者比较 </a:t>
            </a:r>
          </a:p>
        </p:txBody>
      </p:sp>
      <p:pic>
        <p:nvPicPr>
          <p:cNvPr id="380932" name="Picture 4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1835150" y="981075"/>
          <a:ext cx="6913563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Visio" r:id="rId5" imgW="4439031" imgH="3664839" progId="Visio.Drawing.11">
                  <p:embed/>
                </p:oleObj>
              </mc:Choice>
              <mc:Fallback>
                <p:oleObj name="Visio" r:id="rId5" imgW="4439031" imgH="366483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981075"/>
                        <a:ext cx="6913563" cy="570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468313" y="1341438"/>
            <a:ext cx="18716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DDR3</a:t>
            </a: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：内存</a:t>
            </a: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665MHz</a:t>
            </a: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，数据</a:t>
            </a: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1333Mbps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课外阅读作业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自学内容：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5.2.3 </a:t>
            </a:r>
            <a:r>
              <a:rPr lang="zh-CN" altLang="en-US" dirty="0"/>
              <a:t>高性能</a:t>
            </a:r>
            <a:r>
              <a:rPr lang="zh-CN" altLang="en-US" dirty="0" smtClean="0"/>
              <a:t>主存储器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5.8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5.9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提交一份阅读报告，主题：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、新型主存储器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、存储系统架构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、其他有关主存储器的内容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、字数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字以上；内容新；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、打印稿，拒绝简单拷贝、粘贴，要加以整理，条理清晰，格式规范。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17154EC-737C-4A92-BC48-0386D135805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3E6C3CB-99E6-4FBE-A950-713B56E04B0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P227</a:t>
            </a:r>
            <a:r>
              <a:rPr lang="zh-CN" altLang="en-US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C2F628B-9E90-46B6-A171-1EF826EE330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4147" name="WordArt 3"/>
          <p:cNvSpPr>
            <a:spLocks noChangeArrowheads="1" noChangeShapeType="1" noTextEdit="1"/>
          </p:cNvSpPr>
          <p:nvPr/>
        </p:nvSpPr>
        <p:spPr bwMode="auto">
          <a:xfrm>
            <a:off x="2124075" y="2133600"/>
            <a:ext cx="4535488" cy="1728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b="1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!</a:t>
            </a:r>
            <a:endParaRPr lang="zh-CN" altLang="en-US" sz="3600" b="1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2525F25-5F49-40FB-B0B2-6318720738D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一、存储器的分类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488237" cy="2592387"/>
          </a:xfrm>
        </p:spPr>
        <p:txBody>
          <a:bodyPr/>
          <a:lstStyle/>
          <a:p>
            <a:pPr marL="357188" lvl="1" indent="-177800" eaLnBrk="1" hangingPunct="1">
              <a:tabLst>
                <a:tab pos="357188" algn="l"/>
              </a:tabLst>
            </a:pP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）按在计算机系统中的作用分类</a:t>
            </a:r>
          </a:p>
          <a:p>
            <a:pPr marL="715963" lvl="2" indent="-179388" eaLnBrk="1" hangingPunct="1">
              <a:tabLst>
                <a:tab pos="357188" algn="l"/>
              </a:tabLst>
            </a:pPr>
            <a:r>
              <a:rPr lang="zh-CN" altLang="en-US" smtClean="0">
                <a:solidFill>
                  <a:srgbClr val="006600"/>
                </a:solidFill>
              </a:rPr>
              <a:t>主存储器：</a:t>
            </a:r>
            <a:r>
              <a:rPr lang="zh-CN" altLang="en-US" smtClean="0"/>
              <a:t>又称内存，为主机的一部分，用于</a:t>
            </a:r>
            <a:r>
              <a:rPr lang="zh-CN" altLang="en-US" smtClean="0">
                <a:solidFill>
                  <a:srgbClr val="FF0000"/>
                </a:solidFill>
              </a:rPr>
              <a:t>存放系统当前正在执行的数据和程序</a:t>
            </a:r>
            <a:r>
              <a:rPr lang="zh-CN" altLang="en-US" smtClean="0"/>
              <a:t>，属于临时存储器。</a:t>
            </a:r>
          </a:p>
          <a:p>
            <a:pPr marL="715963" lvl="2" indent="-179388" eaLnBrk="1" hangingPunct="1">
              <a:tabLst>
                <a:tab pos="357188" algn="l"/>
              </a:tabLst>
            </a:pPr>
            <a:r>
              <a:rPr lang="zh-CN" altLang="en-US" smtClean="0">
                <a:solidFill>
                  <a:srgbClr val="006600"/>
                </a:solidFill>
              </a:rPr>
              <a:t>辅助存储器：</a:t>
            </a:r>
            <a:r>
              <a:rPr lang="zh-CN" altLang="en-US" smtClean="0"/>
              <a:t>又称外存，为外部设备，用于</a:t>
            </a:r>
            <a:r>
              <a:rPr lang="zh-CN" altLang="en-US" smtClean="0">
                <a:solidFill>
                  <a:srgbClr val="FF0000"/>
                </a:solidFill>
              </a:rPr>
              <a:t>存放暂不用的数据和程序</a:t>
            </a:r>
            <a:r>
              <a:rPr lang="zh-CN" altLang="en-US" smtClean="0"/>
              <a:t>，属于永久存储器。 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971550" y="4581525"/>
            <a:ext cx="1439863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CPU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3490913" y="4581525"/>
            <a:ext cx="180022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内存储器</a:t>
            </a:r>
          </a:p>
        </p:txBody>
      </p:sp>
      <p:sp>
        <p:nvSpPr>
          <p:cNvPr id="220174" name="Rectangle 14"/>
          <p:cNvSpPr>
            <a:spLocks noChangeArrowheads="1"/>
          </p:cNvSpPr>
          <p:nvPr/>
        </p:nvSpPr>
        <p:spPr bwMode="auto">
          <a:xfrm>
            <a:off x="6372225" y="4581525"/>
            <a:ext cx="17287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外存储器</a:t>
            </a:r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>
            <a:off x="2411413" y="47974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6" name="Line 16"/>
          <p:cNvSpPr>
            <a:spLocks noChangeShapeType="1"/>
          </p:cNvSpPr>
          <p:nvPr/>
        </p:nvSpPr>
        <p:spPr bwMode="auto">
          <a:xfrm flipH="1">
            <a:off x="2411413" y="50847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7" name="Line 17"/>
          <p:cNvSpPr>
            <a:spLocks noChangeShapeType="1"/>
          </p:cNvSpPr>
          <p:nvPr/>
        </p:nvSpPr>
        <p:spPr bwMode="auto">
          <a:xfrm>
            <a:off x="5292725" y="47974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8" name="Line 18"/>
          <p:cNvSpPr>
            <a:spLocks noChangeShapeType="1"/>
          </p:cNvSpPr>
          <p:nvPr/>
        </p:nvSpPr>
        <p:spPr bwMode="auto">
          <a:xfrm flipH="1">
            <a:off x="5292725" y="50847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0179" name="AutoShape 19"/>
          <p:cNvCxnSpPr>
            <a:cxnSpLocks noChangeShapeType="1"/>
            <a:stCxn id="220172" idx="2"/>
            <a:endCxn id="220174" idx="2"/>
          </p:cNvCxnSpPr>
          <p:nvPr/>
        </p:nvCxnSpPr>
        <p:spPr bwMode="auto">
          <a:xfrm rot="5400000" flipH="1" flipV="1">
            <a:off x="4429125" y="2492375"/>
            <a:ext cx="71438" cy="5545138"/>
          </a:xfrm>
          <a:prstGeom prst="bentConnector3">
            <a:avLst>
              <a:gd name="adj1" fmla="val -597778"/>
            </a:avLst>
          </a:prstGeom>
          <a:noFill/>
          <a:ln w="28575">
            <a:solidFill>
              <a:srgbClr val="CC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3635375" y="57340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2268538" y="5084763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非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IO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5292725" y="4292600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OS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调度</a:t>
            </a:r>
          </a:p>
        </p:txBody>
      </p:sp>
      <p:sp>
        <p:nvSpPr>
          <p:cNvPr id="220183" name="Text Box 23"/>
          <p:cNvSpPr txBox="1">
            <a:spLocks noChangeArrowheads="1"/>
          </p:cNvSpPr>
          <p:nvPr/>
        </p:nvSpPr>
        <p:spPr bwMode="auto">
          <a:xfrm>
            <a:off x="5292725" y="5084763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0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20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201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220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20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20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220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220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2" grpId="0" animBg="1"/>
      <p:bldP spid="220173" grpId="0" animBg="1"/>
      <p:bldP spid="220174" grpId="0" animBg="1"/>
      <p:bldP spid="220175" grpId="0" animBg="1"/>
      <p:bldP spid="220176" grpId="0" animBg="1"/>
      <p:bldP spid="220177" grpId="0" animBg="1"/>
      <p:bldP spid="220178" grpId="0" animBg="1"/>
      <p:bldP spid="220180" grpId="0"/>
      <p:bldP spid="220181" grpId="0"/>
      <p:bldP spid="220182" grpId="0"/>
      <p:bldP spid="2201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204E008-8466-4A57-BAA4-2F516385202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一、存储器的分类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488238" cy="504031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2</a:t>
            </a:r>
            <a:r>
              <a:rPr lang="zh-CN" altLang="en-US" sz="2800" dirty="0" smtClean="0"/>
              <a:t>、计算机的主存储器分类</a:t>
            </a:r>
            <a:endParaRPr lang="zh-CN" altLang="en-US" sz="28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主存的地位：</a:t>
            </a:r>
            <a:r>
              <a:rPr lang="zh-CN" altLang="en-US" dirty="0" smtClean="0">
                <a:solidFill>
                  <a:srgbClr val="CC0000"/>
                </a:solidFill>
              </a:rPr>
              <a:t>在现代计算机中，主存储器处于全机的中心地位。</a:t>
            </a:r>
            <a:r>
              <a:rPr lang="zh-CN" altLang="en-US" dirty="0" smtClean="0"/>
              <a:t> 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主存的分类：要求为</a:t>
            </a:r>
            <a:r>
              <a:rPr lang="zh-CN" altLang="en-US" dirty="0" smtClean="0">
                <a:solidFill>
                  <a:srgbClr val="CC0000"/>
                </a:solidFill>
              </a:rPr>
              <a:t>随机存取</a:t>
            </a:r>
            <a:r>
              <a:rPr lang="zh-CN" altLang="en-US" dirty="0" smtClean="0">
                <a:solidFill>
                  <a:srgbClr val="0000FF"/>
                </a:solidFill>
              </a:rPr>
              <a:t>、</a:t>
            </a:r>
            <a:r>
              <a:rPr lang="zh-CN" altLang="en-US" dirty="0" smtClean="0">
                <a:solidFill>
                  <a:srgbClr val="CC0000"/>
                </a:solidFill>
              </a:rPr>
              <a:t>快速</a:t>
            </a:r>
          </a:p>
          <a:p>
            <a:pPr lvl="2" eaLnBrk="1" hangingPunct="1"/>
            <a:r>
              <a:rPr lang="zh-CN" altLang="en-US" dirty="0" smtClean="0"/>
              <a:t>随机读写存储器（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zh-CN" altLang="en-US" dirty="0" smtClean="0"/>
              <a:t>只读存储器（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）</a:t>
            </a:r>
          </a:p>
          <a:p>
            <a:pPr lvl="3" eaLnBrk="1" hangingPunct="1"/>
            <a:r>
              <a:rPr lang="zh-CN" altLang="en-US" sz="2000" dirty="0" smtClean="0"/>
              <a:t>掩膜式只读存储器（</a:t>
            </a:r>
            <a:r>
              <a:rPr lang="en-US" altLang="zh-CN" sz="2000" dirty="0" smtClean="0"/>
              <a:t>MROM</a:t>
            </a:r>
            <a:r>
              <a:rPr lang="zh-CN" altLang="en-US" sz="2000" dirty="0" smtClean="0"/>
              <a:t>）</a:t>
            </a:r>
          </a:p>
          <a:p>
            <a:pPr lvl="3" eaLnBrk="1" hangingPunct="1"/>
            <a:r>
              <a:rPr lang="zh-CN" altLang="en-US" sz="2000" dirty="0" smtClean="0"/>
              <a:t>可编程只读存储器</a:t>
            </a:r>
            <a:r>
              <a:rPr lang="en-US" altLang="zh-CN" sz="2000" dirty="0" smtClean="0"/>
              <a:t>(PROM)</a:t>
            </a:r>
          </a:p>
          <a:p>
            <a:pPr lvl="3" eaLnBrk="1" hangingPunct="1"/>
            <a:r>
              <a:rPr lang="zh-CN" altLang="en-US" sz="2000" dirty="0" smtClean="0"/>
              <a:t>可擦除可编程序的只读存储器</a:t>
            </a:r>
            <a:r>
              <a:rPr lang="en-US" altLang="zh-CN" sz="2000" dirty="0" smtClean="0"/>
              <a:t>(EPROM)</a:t>
            </a:r>
          </a:p>
          <a:p>
            <a:pPr lvl="3" eaLnBrk="1" hangingPunct="1"/>
            <a:r>
              <a:rPr lang="zh-CN" altLang="en-US" sz="2000" dirty="0" smtClean="0"/>
              <a:t>电可擦除的可编程序的只读存储器</a:t>
            </a:r>
            <a:r>
              <a:rPr lang="en-US" altLang="zh-CN" sz="2000" dirty="0" smtClean="0"/>
              <a:t>(E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PROM)</a:t>
            </a:r>
          </a:p>
          <a:p>
            <a:pPr lvl="2" eaLnBrk="1" hangingPunct="1"/>
            <a:r>
              <a:rPr lang="zh-CN" altLang="en-US" dirty="0" smtClean="0"/>
              <a:t>闪存</a:t>
            </a:r>
            <a:r>
              <a:rPr lang="en-US" altLang="zh-CN" dirty="0" smtClean="0"/>
              <a:t>(Flash  memory) </a:t>
            </a:r>
            <a:r>
              <a:rPr lang="zh-CN" altLang="en-US" dirty="0" smtClean="0"/>
              <a:t>：介于</a:t>
            </a:r>
            <a:r>
              <a:rPr lang="en-US" altLang="zh-CN" dirty="0" smtClean="0"/>
              <a:t>EPROM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PROM</a:t>
            </a:r>
            <a:r>
              <a:rPr lang="zh-CN" altLang="en-US" dirty="0" smtClean="0"/>
              <a:t>之间的永久性存储器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9BB11C9-AF43-407E-A47F-455C5B2ABC6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存储器分类综述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858963" y="1916113"/>
            <a:ext cx="165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主存储器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1835150" y="45085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辅助存储器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827088" y="2636838"/>
            <a:ext cx="6238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存储器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3995738" y="1268413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RAM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3995738" y="2492375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ROM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5292725" y="1125538"/>
            <a:ext cx="123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SRAM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5292725" y="1557338"/>
            <a:ext cx="125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DRAM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3995738" y="405923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磁盘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851275" y="5229225"/>
            <a:ext cx="103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光盘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5005388" y="37893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软盘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005388" y="42211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硬盘</a:t>
            </a:r>
          </a:p>
        </p:txBody>
      </p:sp>
      <p:sp>
        <p:nvSpPr>
          <p:cNvPr id="175120" name="AutoShape 16"/>
          <p:cNvSpPr>
            <a:spLocks/>
          </p:cNvSpPr>
          <p:nvPr/>
        </p:nvSpPr>
        <p:spPr bwMode="auto">
          <a:xfrm>
            <a:off x="1490663" y="2132013"/>
            <a:ext cx="368300" cy="2736850"/>
          </a:xfrm>
          <a:prstGeom prst="leftBrace">
            <a:avLst>
              <a:gd name="adj1" fmla="val 61925"/>
              <a:gd name="adj2" fmla="val 43949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1" name="AutoShape 17"/>
          <p:cNvSpPr>
            <a:spLocks/>
          </p:cNvSpPr>
          <p:nvPr/>
        </p:nvSpPr>
        <p:spPr bwMode="auto">
          <a:xfrm>
            <a:off x="3700463" y="1341438"/>
            <a:ext cx="223837" cy="1511300"/>
          </a:xfrm>
          <a:prstGeom prst="leftBrace">
            <a:avLst>
              <a:gd name="adj1" fmla="val 56265"/>
              <a:gd name="adj2" fmla="val 43949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2" name="AutoShape 18"/>
          <p:cNvSpPr>
            <a:spLocks/>
          </p:cNvSpPr>
          <p:nvPr/>
        </p:nvSpPr>
        <p:spPr bwMode="auto">
          <a:xfrm>
            <a:off x="3779838" y="4149725"/>
            <a:ext cx="293687" cy="1512888"/>
          </a:xfrm>
          <a:prstGeom prst="leftBrace">
            <a:avLst>
              <a:gd name="adj1" fmla="val 42928"/>
              <a:gd name="adj2" fmla="val 43949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3" name="AutoShape 19"/>
          <p:cNvSpPr>
            <a:spLocks/>
          </p:cNvSpPr>
          <p:nvPr/>
        </p:nvSpPr>
        <p:spPr bwMode="auto">
          <a:xfrm>
            <a:off x="5076825" y="1196975"/>
            <a:ext cx="144463" cy="720725"/>
          </a:xfrm>
          <a:prstGeom prst="leftBrace">
            <a:avLst>
              <a:gd name="adj1" fmla="val 41575"/>
              <a:gd name="adj2" fmla="val 42204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4" name="AutoShape 20"/>
          <p:cNvSpPr>
            <a:spLocks/>
          </p:cNvSpPr>
          <p:nvPr/>
        </p:nvSpPr>
        <p:spPr bwMode="auto">
          <a:xfrm>
            <a:off x="4932363" y="3933825"/>
            <a:ext cx="215900" cy="722313"/>
          </a:xfrm>
          <a:prstGeom prst="leftBrace">
            <a:avLst>
              <a:gd name="adj1" fmla="val 27880"/>
              <a:gd name="adj2" fmla="val 4712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659563" y="11255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Cache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3922713" y="4652963"/>
            <a:ext cx="96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磁带</a:t>
            </a:r>
          </a:p>
        </p:txBody>
      </p:sp>
      <p:sp>
        <p:nvSpPr>
          <p:cNvPr id="175128" name="AutoShape 24"/>
          <p:cNvSpPr>
            <a:spLocks/>
          </p:cNvSpPr>
          <p:nvPr/>
        </p:nvSpPr>
        <p:spPr bwMode="auto">
          <a:xfrm>
            <a:off x="5003800" y="2133600"/>
            <a:ext cx="288925" cy="1655763"/>
          </a:xfrm>
          <a:prstGeom prst="leftBrace">
            <a:avLst>
              <a:gd name="adj1" fmla="val 47756"/>
              <a:gd name="adj2" fmla="val 42204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5292725" y="2060575"/>
            <a:ext cx="1622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MROM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PROM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EPROM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</a:t>
            </a:r>
            <a:r>
              <a:rPr kumimoji="1" lang="en-US" altLang="zh-CN" sz="2800" b="1" baseline="30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PROM</a:t>
            </a:r>
          </a:p>
        </p:txBody>
      </p:sp>
      <p:sp>
        <p:nvSpPr>
          <p:cNvPr id="175130" name="AutoShape 26"/>
          <p:cNvSpPr>
            <a:spLocks/>
          </p:cNvSpPr>
          <p:nvPr/>
        </p:nvSpPr>
        <p:spPr bwMode="auto">
          <a:xfrm>
            <a:off x="4932363" y="4868863"/>
            <a:ext cx="215900" cy="1296987"/>
          </a:xfrm>
          <a:prstGeom prst="leftBrace">
            <a:avLst>
              <a:gd name="adj1" fmla="val 50061"/>
              <a:gd name="adj2" fmla="val 4712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5005388" y="4797425"/>
            <a:ext cx="16478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CD-ROM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WORM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EOD</a:t>
            </a:r>
          </a:p>
        </p:txBody>
      </p:sp>
      <p:pic>
        <p:nvPicPr>
          <p:cNvPr id="175133" name="Picture 29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75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75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75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75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75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75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175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75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175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175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175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" dur="1" fill="hold"/>
                                        <p:tgtEl>
                                          <p:spTgt spid="175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175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/>
      <p:bldP spid="175110" grpId="0"/>
      <p:bldP spid="175111" grpId="0"/>
      <p:bldP spid="175112" grpId="0"/>
      <p:bldP spid="175113" grpId="0"/>
      <p:bldP spid="175114" grpId="0"/>
      <p:bldP spid="175115" grpId="0"/>
      <p:bldP spid="175116" grpId="0"/>
      <p:bldP spid="175117" grpId="0"/>
      <p:bldP spid="175118" grpId="0"/>
      <p:bldP spid="175119" grpId="0"/>
      <p:bldP spid="175120" grpId="0" animBg="1"/>
      <p:bldP spid="175121" grpId="0" animBg="1"/>
      <p:bldP spid="175122" grpId="0" animBg="1"/>
      <p:bldP spid="175123" grpId="0" animBg="1"/>
      <p:bldP spid="175124" grpId="0" animBg="1"/>
      <p:bldP spid="175125" grpId="0"/>
      <p:bldP spid="175127" grpId="0"/>
      <p:bldP spid="175128" grpId="0" animBg="1"/>
      <p:bldP spid="175129" grpId="0"/>
      <p:bldP spid="175130" grpId="0" animBg="1"/>
      <p:bldP spid="1751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583385-6CE7-4AFF-A530-9B32BD4EB86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二、主存储器的性能指标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2243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C0000"/>
                </a:solidFill>
              </a:rPr>
              <a:t>1</a:t>
            </a:r>
            <a:r>
              <a:rPr lang="zh-CN" altLang="en-US" sz="2800" smtClean="0">
                <a:solidFill>
                  <a:srgbClr val="CC0000"/>
                </a:solidFill>
              </a:rPr>
              <a:t>、存储容量：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  指存储器可容纳的二进制信息量，描述存储容量的单位是</a:t>
            </a:r>
            <a:r>
              <a:rPr lang="zh-CN" altLang="en-US" sz="2800" smtClean="0">
                <a:solidFill>
                  <a:srgbClr val="008000"/>
                </a:solidFill>
              </a:rPr>
              <a:t>字节或位</a:t>
            </a:r>
            <a:r>
              <a:rPr lang="zh-CN" altLang="en-US" sz="2800" smtClean="0"/>
              <a:t>。</a:t>
            </a:r>
          </a:p>
          <a:p>
            <a:pPr eaLnBrk="1" hangingPunct="1"/>
            <a:r>
              <a:rPr lang="zh-CN" altLang="en-US" sz="2800" smtClean="0"/>
              <a:t>量化单位：</a:t>
            </a:r>
          </a:p>
          <a:p>
            <a:pPr lvl="1" eaLnBrk="1" hangingPunct="1"/>
            <a:r>
              <a:rPr lang="en-US" altLang="zh-CN" sz="2800" smtClean="0"/>
              <a:t>1K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10</a:t>
            </a:r>
            <a:r>
              <a:rPr lang="en-US" altLang="zh-CN" sz="2800" smtClean="0"/>
              <a:t>    1M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20</a:t>
            </a:r>
            <a:r>
              <a:rPr lang="en-US" altLang="zh-CN" sz="2800" smtClean="0"/>
              <a:t>     1G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30</a:t>
            </a:r>
            <a:r>
              <a:rPr lang="en-US" altLang="zh-CN" sz="2800" smtClean="0"/>
              <a:t>   1T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40</a:t>
            </a:r>
          </a:p>
          <a:p>
            <a:pPr lvl="1" eaLnBrk="1" hangingPunct="1"/>
            <a:r>
              <a:rPr lang="en-US" altLang="zh-CN" sz="2800" smtClean="0"/>
              <a:t>1P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50	</a:t>
            </a:r>
            <a:r>
              <a:rPr lang="en-US" altLang="zh-CN" sz="2800" smtClean="0"/>
              <a:t>1E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60</a:t>
            </a:r>
            <a:r>
              <a:rPr lang="en-US" altLang="zh-CN" sz="2800" smtClean="0"/>
              <a:t> </a:t>
            </a:r>
            <a:endParaRPr lang="en-US" altLang="zh-CN" sz="2800" baseline="30000" smtClean="0"/>
          </a:p>
          <a:p>
            <a:pPr eaLnBrk="1" hangingPunct="1"/>
            <a:r>
              <a:rPr lang="zh-CN" altLang="en-US" sz="2800" smtClean="0">
                <a:solidFill>
                  <a:srgbClr val="CC0000"/>
                </a:solidFill>
              </a:rPr>
              <a:t>存储器芯片的存储容量＝存储单元个数</a:t>
            </a:r>
            <a:r>
              <a:rPr lang="en-US" altLang="zh-CN" sz="2800" smtClean="0">
                <a:solidFill>
                  <a:srgbClr val="CC0000"/>
                </a:solidFill>
              </a:rPr>
              <a:t>×</a:t>
            </a:r>
            <a:r>
              <a:rPr lang="zh-CN" altLang="en-US" sz="2800" smtClean="0">
                <a:solidFill>
                  <a:srgbClr val="CC0000"/>
                </a:solidFill>
              </a:rPr>
              <a:t>每存储单元的位数</a:t>
            </a:r>
            <a:r>
              <a:rPr lang="zh-CN" altLang="en-US" sz="2800" smtClean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3708400" y="2420938"/>
            <a:ext cx="1368425" cy="504825"/>
          </a:xfrm>
          <a:prstGeom prst="wedgeRoundRectCallout">
            <a:avLst>
              <a:gd name="adj1" fmla="val -70417"/>
              <a:gd name="adj2" fmla="val 9182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兆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mega</a:t>
            </a: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5219700" y="2420938"/>
            <a:ext cx="1657350" cy="504825"/>
          </a:xfrm>
          <a:prstGeom prst="wedgeRoundRectCallout">
            <a:avLst>
              <a:gd name="adj1" fmla="val -33620"/>
              <a:gd name="adj2" fmla="val 10188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千兆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giga</a:t>
            </a: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>
            <a:off x="7235825" y="2349500"/>
            <a:ext cx="1368425" cy="504825"/>
          </a:xfrm>
          <a:prstGeom prst="wedgeRoundRectCallout">
            <a:avLst>
              <a:gd name="adj1" fmla="val -57310"/>
              <a:gd name="adj2" fmla="val 11352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太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tera</a:t>
            </a:r>
          </a:p>
        </p:txBody>
      </p:sp>
      <p:sp>
        <p:nvSpPr>
          <p:cNvPr id="193543" name="AutoShape 7"/>
          <p:cNvSpPr>
            <a:spLocks noChangeArrowheads="1"/>
          </p:cNvSpPr>
          <p:nvPr/>
        </p:nvSpPr>
        <p:spPr bwMode="auto">
          <a:xfrm>
            <a:off x="2124075" y="2420938"/>
            <a:ext cx="1368425" cy="504825"/>
          </a:xfrm>
          <a:prstGeom prst="wedgeRoundRectCallout">
            <a:avLst>
              <a:gd name="adj1" fmla="val -80856"/>
              <a:gd name="adj2" fmla="val 9182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千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kilo</a:t>
            </a:r>
          </a:p>
        </p:txBody>
      </p:sp>
      <p:sp>
        <p:nvSpPr>
          <p:cNvPr id="193544" name="AutoShape 8"/>
          <p:cNvSpPr>
            <a:spLocks noChangeArrowheads="1"/>
          </p:cNvSpPr>
          <p:nvPr/>
        </p:nvSpPr>
        <p:spPr bwMode="auto">
          <a:xfrm>
            <a:off x="4932363" y="5229225"/>
            <a:ext cx="1368425" cy="504825"/>
          </a:xfrm>
          <a:prstGeom prst="wedgeRoundRectCallout">
            <a:avLst>
              <a:gd name="adj1" fmla="val -150231"/>
              <a:gd name="adj2" fmla="val -303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</a:t>
            </a:r>
          </a:p>
        </p:txBody>
      </p:sp>
      <p:sp>
        <p:nvSpPr>
          <p:cNvPr id="193545" name="AutoShape 9"/>
          <p:cNvSpPr>
            <a:spLocks noChangeArrowheads="1"/>
          </p:cNvSpPr>
          <p:nvPr/>
        </p:nvSpPr>
        <p:spPr bwMode="auto">
          <a:xfrm>
            <a:off x="2411413" y="5229225"/>
            <a:ext cx="1368425" cy="504825"/>
          </a:xfrm>
          <a:prstGeom prst="wedgeRoundRectCallout">
            <a:avLst>
              <a:gd name="adj1" fmla="val -108931"/>
              <a:gd name="adj2" fmla="val -29402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Peta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  <p:bldP spid="193541" grpId="0" animBg="1"/>
      <p:bldP spid="193542" grpId="0" animBg="1"/>
      <p:bldP spid="193543" grpId="0" animBg="1"/>
      <p:bldP spid="193544" grpId="0" animBg="1"/>
      <p:bldP spid="193545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3595</TotalTime>
  <Words>2964</Words>
  <Application>Microsoft Office PowerPoint</Application>
  <PresentationFormat>全屏显示(4:3)</PresentationFormat>
  <Paragraphs>531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Arial Rounded MT Bold</vt:lpstr>
      <vt:lpstr>Gulim</vt:lpstr>
      <vt:lpstr>黑体</vt:lpstr>
      <vt:lpstr>华文中宋</vt:lpstr>
      <vt:lpstr>楷体_GB2312</vt:lpstr>
      <vt:lpstr>宋体</vt:lpstr>
      <vt:lpstr>Arial</vt:lpstr>
      <vt:lpstr>Tahoma</vt:lpstr>
      <vt:lpstr>Times New Roman</vt:lpstr>
      <vt:lpstr>Verdana</vt:lpstr>
      <vt:lpstr>Wingdings</vt:lpstr>
      <vt:lpstr>sample</vt:lpstr>
      <vt:lpstr>Image</vt:lpstr>
      <vt:lpstr>Visio</vt:lpstr>
      <vt:lpstr>位图图像</vt:lpstr>
      <vt:lpstr>PowerPoint 演示文稿</vt:lpstr>
      <vt:lpstr>第五章 存储体系</vt:lpstr>
      <vt:lpstr>5.1 存储体系概述</vt:lpstr>
      <vt:lpstr>一、存储器的分类</vt:lpstr>
      <vt:lpstr>一、存储器的分类</vt:lpstr>
      <vt:lpstr>一、存储器的分类</vt:lpstr>
      <vt:lpstr>一、存储器的分类</vt:lpstr>
      <vt:lpstr>存储器分类综述</vt:lpstr>
      <vt:lpstr>二、主存储器的性能指标</vt:lpstr>
      <vt:lpstr>二、主存储器的性能指标</vt:lpstr>
      <vt:lpstr>二、主存储器的性能指标</vt:lpstr>
      <vt:lpstr>三、存储器的层次结构</vt:lpstr>
      <vt:lpstr>PowerPoint 演示文稿</vt:lpstr>
      <vt:lpstr>存储器的主要性能特性比较（2004年）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主存储器</vt:lpstr>
      <vt:lpstr>5.2 主存储器</vt:lpstr>
      <vt:lpstr>5.2 主存储器</vt:lpstr>
      <vt:lpstr>一、随机读写存储器RAM</vt:lpstr>
      <vt:lpstr>一、随机读写存储器RAM</vt:lpstr>
      <vt:lpstr>1、静态存储器（SRAM）</vt:lpstr>
      <vt:lpstr>（1）SRAM存储位元</vt:lpstr>
      <vt:lpstr>（1）SRAM存储位元</vt:lpstr>
      <vt:lpstr>（2）SRAM存储器</vt:lpstr>
      <vt:lpstr>（2）SRAM存储器</vt:lpstr>
      <vt:lpstr>2114 SRAM存储器</vt:lpstr>
      <vt:lpstr>S R A M的读写时序</vt:lpstr>
      <vt:lpstr>（3）SRAM存储器的特点</vt:lpstr>
      <vt:lpstr>2、动态存储器（DRAM）</vt:lpstr>
      <vt:lpstr>（1）DRAM存储位元</vt:lpstr>
      <vt:lpstr>（2）DRAM存储器</vt:lpstr>
      <vt:lpstr>（2）DRAM存储器</vt:lpstr>
      <vt:lpstr>DRAM的读/写过程</vt:lpstr>
      <vt:lpstr>（3）DRAM的刷新方式</vt:lpstr>
      <vt:lpstr>集中式刷新</vt:lpstr>
      <vt:lpstr>PowerPoint 演示文稿</vt:lpstr>
      <vt:lpstr>PowerPoint 演示文稿</vt:lpstr>
      <vt:lpstr>（4）DRAM存储器的特点</vt:lpstr>
      <vt:lpstr>3、SRAM和DRAM的对比</vt:lpstr>
      <vt:lpstr>二、只读存储器ROM</vt:lpstr>
      <vt:lpstr>EPROM存储器 2764</vt:lpstr>
      <vt:lpstr>几种非易失性存储器的比较 </vt:lpstr>
      <vt:lpstr>三、高性能的主存储器</vt:lpstr>
      <vt:lpstr>三、高性能的主存储器</vt:lpstr>
      <vt:lpstr>SDRAM、DDR1-400和DDR2-533三者比较 </vt:lpstr>
      <vt:lpstr>课外阅读作业1</vt:lpstr>
      <vt:lpstr>作业</vt:lpstr>
      <vt:lpstr>PowerPoint 演示文稿</vt:lpstr>
    </vt:vector>
  </TitlesOfParts>
  <Company>hziee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subject>第5章 存储体系</dc:subject>
  <dc:creator>冯建文</dc:creator>
  <cp:lastModifiedBy>冯建文</cp:lastModifiedBy>
  <cp:revision>168</cp:revision>
  <dcterms:created xsi:type="dcterms:W3CDTF">2004-11-17T05:40:17Z</dcterms:created>
  <dcterms:modified xsi:type="dcterms:W3CDTF">2017-03-22T03:55:34Z</dcterms:modified>
</cp:coreProperties>
</file>