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2"/>
  </p:notesMasterIdLst>
  <p:sldIdLst>
    <p:sldId id="395" r:id="rId2"/>
    <p:sldId id="275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77" r:id="rId15"/>
    <p:sldId id="478" r:id="rId16"/>
    <p:sldId id="479" r:id="rId17"/>
    <p:sldId id="480" r:id="rId18"/>
    <p:sldId id="481" r:id="rId19"/>
    <p:sldId id="482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76" r:id="rId40"/>
    <p:sldId id="310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996633"/>
    <a:srgbClr val="FFCC99"/>
    <a:srgbClr val="FFFFCC"/>
    <a:srgbClr val="0033CC"/>
    <a:srgbClr val="CC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81" d="100"/>
          <a:sy n="81" d="100"/>
        </p:scale>
        <p:origin x="14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78F084-5A7B-4E2D-8A39-9AE9766EC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5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10" Type="http://schemas.openxmlformats.org/officeDocument/2006/relationships/image" Target="../media/image7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8015288 w 5049"/>
              <a:gd name="T3" fmla="*/ 3089 h 1471"/>
              <a:gd name="T4" fmla="*/ 8013700 w 5049"/>
              <a:gd name="T5" fmla="*/ 2251636 h 1471"/>
              <a:gd name="T6" fmla="*/ 0 w 5049"/>
              <a:gd name="T7" fmla="*/ 22717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graphicFrame>
        <p:nvGraphicFramePr>
          <p:cNvPr id="13" name="Object 22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Image" r:id="rId6" imgW="7720635" imgH="469841" progId="Photoshop.Image.7">
                  <p:embed/>
                </p:oleObj>
              </mc:Choice>
              <mc:Fallback>
                <p:oleObj name="Image" r:id="rId6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4" descr="hdulogo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905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26"/>
          <p:cNvGraphicFramePr>
            <a:graphicFrameLocks noChangeAspect="1"/>
          </p:cNvGraphicFramePr>
          <p:nvPr userDrawn="1"/>
        </p:nvGraphicFramePr>
        <p:xfrm>
          <a:off x="3582988" y="2781300"/>
          <a:ext cx="422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Image" r:id="rId11" imgW="4228571" imgH="672779" progId="Photoshop.Image.7">
                  <p:embed/>
                </p:oleObj>
              </mc:Choice>
              <mc:Fallback>
                <p:oleObj name="Image" r:id="rId11" imgW="4228571" imgH="67277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2781300"/>
                        <a:ext cx="4229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3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640E1-CA6F-418D-80BB-AB55A229D5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2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5E4E1-9F7A-45C8-8BE1-E4D6B49E8D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90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186B5-92FA-4C6F-AC4E-69FEA4E7E5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62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478AD-DD52-483B-9934-7648BC0C5B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0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D6BB1-C82B-4400-8E73-EBB0AD46D1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8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2BEFD-EDA3-40F0-9CE9-938DB85E5C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9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D8DD8-A151-4A98-965C-4CDB779646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5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9C5D3-15FD-4E72-9C0E-3A372C3524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3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78BED-0986-4E3A-AF8C-0E64CE0582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43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009E0-5E41-4EC2-B628-354FE45BE0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22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9CC57-6AE5-4B08-8B41-AC41E0F73D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1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457CF-61E9-4842-B7A5-E6AD3E2ADC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72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8194675 w 5049"/>
              <a:gd name="T3" fmla="*/ 861 h 1471"/>
              <a:gd name="T4" fmla="*/ 8193052 w 5049"/>
              <a:gd name="T5" fmla="*/ 627814 h 1471"/>
              <a:gd name="T6" fmla="*/ 0 w 5049"/>
              <a:gd name="T7" fmla="*/ 6334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8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8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034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A3A7FF1-4FED-493C-81F7-707FA146853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5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png"/><Relationship Id="rId5" Type="http://schemas.openxmlformats.org/officeDocument/2006/relationships/slide" Target="slide5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slide" Target="slide40.xml"/><Relationship Id="rId4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png"/><Relationship Id="rId5" Type="http://schemas.openxmlformats.org/officeDocument/2006/relationships/slide" Target="slide28.xml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slide" Target="slide28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5.bin"/><Relationship Id="rId7" Type="http://schemas.openxmlformats.org/officeDocument/2006/relationships/slide" Target="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4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D5A785-FC38-49B7-ADE2-F63B2AA19F42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10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、字扩展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3506788" cy="486727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分析地址：</a:t>
            </a:r>
          </a:p>
          <a:p>
            <a:pPr lvl="1" eaLnBrk="1" hangingPunct="1"/>
            <a:r>
              <a:rPr lang="en-US" altLang="zh-CN" smtClean="0"/>
              <a:t>A</a:t>
            </a:r>
            <a:r>
              <a:rPr lang="en-US" altLang="zh-CN" baseline="-25000" smtClean="0"/>
              <a:t>10</a:t>
            </a:r>
            <a:r>
              <a:rPr lang="zh-CN" altLang="en-US" smtClean="0"/>
              <a:t>用于选择芯片</a:t>
            </a:r>
          </a:p>
          <a:p>
            <a:pPr lvl="1" eaLnBrk="1" hangingPunct="1"/>
            <a:r>
              <a:rPr lang="en-US" altLang="zh-CN" smtClean="0"/>
              <a:t>A</a:t>
            </a:r>
            <a:r>
              <a:rPr lang="en-US" altLang="zh-CN" baseline="-25000" smtClean="0"/>
              <a:t>9</a:t>
            </a:r>
            <a:r>
              <a:rPr lang="zh-CN" altLang="en-US" smtClean="0"/>
              <a:t>～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用于选择芯片内的某一存储单元</a:t>
            </a:r>
          </a:p>
        </p:txBody>
      </p:sp>
      <p:graphicFrame>
        <p:nvGraphicFramePr>
          <p:cNvPr id="2918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11638" y="1196975"/>
          <a:ext cx="3960812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3" imgW="2287869" imgH="1780032" progId="Visio.Drawing.11">
                  <p:embed/>
                </p:oleObj>
              </mc:Choice>
              <mc:Fallback>
                <p:oleObj name="Visio" r:id="rId3" imgW="2287869" imgH="178003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930"/>
                      <a:stretch>
                        <a:fillRect/>
                      </a:stretch>
                    </p:blipFill>
                    <p:spPr bwMode="auto">
                      <a:xfrm>
                        <a:off x="4211638" y="1196975"/>
                        <a:ext cx="3960812" cy="3708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37126D-9543-4847-B774-F560C9797D3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11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、字扩展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2447925" cy="43211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smtClean="0"/>
              <a:t>容量</a:t>
            </a:r>
            <a:r>
              <a:rPr lang="en-US" altLang="zh-CN" smtClean="0"/>
              <a:t>= 2</a:t>
            </a:r>
            <a:r>
              <a:rPr lang="en-US" altLang="zh-CN" baseline="50000" smtClean="0"/>
              <a:t>11</a:t>
            </a:r>
            <a:r>
              <a:rPr lang="en-US" altLang="zh-CN" smtClean="0"/>
              <a:t>× 8</a:t>
            </a:r>
            <a:r>
              <a:rPr lang="zh-CN" altLang="en-US" smtClean="0"/>
              <a:t>位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mtClean="0"/>
              <a:t>举例验证</a:t>
            </a:r>
            <a:r>
              <a:rPr lang="en-US" altLang="zh-CN" smtClean="0"/>
              <a:t>:</a:t>
            </a:r>
          </a:p>
          <a:p>
            <a:pPr marL="365125" lvl="1" indent="-182563" eaLnBrk="1" hangingPunct="1">
              <a:lnSpc>
                <a:spcPct val="90000"/>
              </a:lnSpc>
            </a:pPr>
            <a:r>
              <a:rPr lang="zh-CN" altLang="en-US" smtClean="0"/>
              <a:t>读地址为 </a:t>
            </a:r>
            <a:r>
              <a:rPr lang="en-US" altLang="zh-CN" smtClean="0"/>
              <a:t>0</a:t>
            </a:r>
            <a:r>
              <a:rPr lang="zh-CN" altLang="en-US" smtClean="0"/>
              <a:t>的存储单元的内容</a:t>
            </a:r>
          </a:p>
          <a:p>
            <a:pPr marL="365125" lvl="1" indent="-182563" eaLnBrk="1" hangingPunct="1">
              <a:lnSpc>
                <a:spcPct val="90000"/>
              </a:lnSpc>
            </a:pPr>
            <a:r>
              <a:rPr lang="zh-CN" altLang="en-US" smtClean="0"/>
              <a:t>读地址为 </a:t>
            </a:r>
            <a:r>
              <a:rPr lang="en-US" altLang="zh-CN" smtClean="0"/>
              <a:t>10 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r>
              <a:rPr lang="en-US" altLang="zh-CN" smtClean="0"/>
              <a:t> 0 </a:t>
            </a:r>
            <a:r>
              <a:rPr lang="zh-CN" altLang="en-US" smtClean="0"/>
              <a:t>的存储单元的内容</a:t>
            </a:r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843213" y="1196975"/>
          <a:ext cx="5329237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Visio" r:id="rId3" imgW="3257584" imgH="2381385" progId="Visio.Drawing.11">
                  <p:embed/>
                </p:oleObj>
              </mc:Choice>
              <mc:Fallback>
                <p:oleObj name="Visio" r:id="rId3" imgW="3257584" imgH="238138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96975"/>
                        <a:ext cx="5329237" cy="388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313FBC-03EC-44EF-A4A9-D831BFFF7782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12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、字扩展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152900"/>
          </a:xfrm>
        </p:spPr>
        <p:txBody>
          <a:bodyPr/>
          <a:lstStyle/>
          <a:p>
            <a:pPr eaLnBrk="1" hangingPunct="1"/>
            <a:r>
              <a:rPr lang="zh-CN" altLang="en-US" smtClean="0"/>
              <a:t>要点：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）芯片的数据线</a:t>
            </a:r>
            <a:r>
              <a:rPr lang="en-US" altLang="zh-CN" smtClean="0"/>
              <a:t>D</a:t>
            </a:r>
            <a:r>
              <a:rPr lang="zh-CN" altLang="en-US" smtClean="0"/>
              <a:t>、读写控制信号</a:t>
            </a:r>
            <a:r>
              <a:rPr lang="en-US" altLang="zh-CN" smtClean="0"/>
              <a:t>WE#</a:t>
            </a:r>
            <a:r>
              <a:rPr lang="zh-CN" altLang="en-US" smtClean="0"/>
              <a:t>分别连在一起</a:t>
            </a:r>
            <a:r>
              <a:rPr lang="en-US" altLang="zh-CN" smtClean="0"/>
              <a:t>; 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）存储器地址线</a:t>
            </a:r>
            <a:r>
              <a:rPr lang="en-US" altLang="zh-CN" smtClean="0"/>
              <a:t>A</a:t>
            </a:r>
            <a:r>
              <a:rPr lang="zh-CN" altLang="en-US" smtClean="0"/>
              <a:t>的低若干位连接各芯片的地址线</a:t>
            </a:r>
            <a:r>
              <a:rPr lang="en-US" altLang="zh-CN" smtClean="0"/>
              <a:t>;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）存储器地址线</a:t>
            </a:r>
            <a:r>
              <a:rPr lang="en-US" altLang="zh-CN" smtClean="0"/>
              <a:t>A</a:t>
            </a:r>
            <a:r>
              <a:rPr lang="zh-CN" altLang="en-US" smtClean="0"/>
              <a:t>的高若干位用于各芯片的片选信号</a:t>
            </a:r>
            <a:r>
              <a:rPr lang="en-US" altLang="zh-CN" smtClean="0"/>
              <a:t>CS#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即：地址串联</a:t>
            </a:r>
          </a:p>
        </p:txBody>
      </p:sp>
      <p:pic>
        <p:nvPicPr>
          <p:cNvPr id="29389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980C5F-9E10-49AD-8BDC-E73E55834244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13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</a:rPr>
              <a:t>、字位扩展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643813" cy="984250"/>
          </a:xfrm>
        </p:spPr>
        <p:txBody>
          <a:bodyPr/>
          <a:lstStyle/>
          <a:p>
            <a:pPr eaLnBrk="1" hangingPunct="1"/>
            <a:r>
              <a:rPr lang="zh-CN" altLang="en-US" smtClean="0"/>
              <a:t>需扩展的存储器容量为</a:t>
            </a:r>
            <a:r>
              <a:rPr lang="en-US" altLang="zh-CN" smtClean="0"/>
              <a:t>M× N</a:t>
            </a:r>
            <a:r>
              <a:rPr lang="zh-CN" altLang="en-US" smtClean="0"/>
              <a:t>位 </a:t>
            </a:r>
            <a:r>
              <a:rPr lang="en-US" altLang="zh-CN" smtClean="0"/>
              <a:t>, </a:t>
            </a:r>
            <a:r>
              <a:rPr lang="zh-CN" altLang="en-US" smtClean="0"/>
              <a:t>已有芯片的容量为</a:t>
            </a:r>
            <a:r>
              <a:rPr lang="en-US" altLang="zh-CN" smtClean="0"/>
              <a:t>L× K</a:t>
            </a:r>
            <a:r>
              <a:rPr lang="zh-CN" altLang="en-US" smtClean="0"/>
              <a:t>位 </a:t>
            </a:r>
            <a:r>
              <a:rPr lang="en-US" altLang="zh-CN" smtClean="0"/>
              <a:t>(L&lt;M,K&lt;N)</a:t>
            </a:r>
          </a:p>
        </p:txBody>
      </p:sp>
      <p:graphicFrame>
        <p:nvGraphicFramePr>
          <p:cNvPr id="2949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84500" y="2133600"/>
          <a:ext cx="2271713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Visio" r:id="rId3" imgW="1066394" imgH="946749" progId="Visio.Drawing.11">
                  <p:embed/>
                </p:oleObj>
              </mc:Choice>
              <mc:Fallback>
                <p:oleObj name="Visio" r:id="rId3" imgW="1066394" imgH="94674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014" b="27629"/>
                      <a:stretch>
                        <a:fillRect/>
                      </a:stretch>
                    </p:blipFill>
                    <p:spPr bwMode="auto">
                      <a:xfrm>
                        <a:off x="2984500" y="2133600"/>
                        <a:ext cx="2271713" cy="1560513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684213" y="3860800"/>
            <a:ext cx="749141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3300"/>
                </a:solidFill>
              </a:rPr>
              <a:t>用</a:t>
            </a:r>
            <a:r>
              <a:rPr lang="en-US" altLang="zh-CN">
                <a:solidFill>
                  <a:srgbClr val="CC3300"/>
                </a:solidFill>
              </a:rPr>
              <a:t>M/L </a:t>
            </a:r>
            <a:r>
              <a:rPr lang="zh-CN" altLang="en-US">
                <a:solidFill>
                  <a:srgbClr val="CC3300"/>
                </a:solidFill>
              </a:rPr>
              <a:t>组 芯片进行字扩展</a:t>
            </a:r>
            <a:r>
              <a:rPr lang="en-US" altLang="zh-CN">
                <a:solidFill>
                  <a:srgbClr val="CC3300"/>
                </a:solidFill>
              </a:rPr>
              <a:t>;</a:t>
            </a:r>
          </a:p>
          <a:p>
            <a:pPr eaLnBrk="1" hangingPunct="1"/>
            <a:r>
              <a:rPr lang="zh-CN" altLang="en-US">
                <a:solidFill>
                  <a:srgbClr val="CC3300"/>
                </a:solidFill>
              </a:rPr>
              <a:t>每组内有</a:t>
            </a:r>
            <a:r>
              <a:rPr lang="en-US" altLang="zh-CN">
                <a:solidFill>
                  <a:srgbClr val="CC3300"/>
                </a:solidFill>
              </a:rPr>
              <a:t>N/K </a:t>
            </a:r>
            <a:r>
              <a:rPr lang="zh-CN" altLang="en-US">
                <a:solidFill>
                  <a:srgbClr val="CC3300"/>
                </a:solidFill>
              </a:rPr>
              <a:t>个芯片进行位扩展</a:t>
            </a:r>
            <a:r>
              <a:rPr lang="zh-CN" altLang="en-US">
                <a:solidFill>
                  <a:schemeClr val="tx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  <p:bldP spid="2949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FD0B49-EB4B-40A8-8DBC-A0BB61336424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14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</a:rPr>
              <a:t>、字位扩展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135937" cy="41751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：用</a:t>
            </a:r>
            <a:r>
              <a:rPr lang="en-US" altLang="zh-CN" sz="2800" smtClean="0"/>
              <a:t>1K×4</a:t>
            </a:r>
            <a:r>
              <a:rPr lang="zh-CN" altLang="en-US" sz="2800" smtClean="0"/>
              <a:t>位</a:t>
            </a:r>
            <a:r>
              <a:rPr lang="en-US" altLang="zh-CN" sz="2800" smtClean="0"/>
              <a:t>SRAM</a:t>
            </a:r>
            <a:r>
              <a:rPr lang="zh-CN" altLang="en-US" sz="2800" smtClean="0"/>
              <a:t>芯片构成</a:t>
            </a:r>
            <a:r>
              <a:rPr lang="en-US" altLang="zh-CN" sz="2800" smtClean="0"/>
              <a:t>4K×8</a:t>
            </a:r>
            <a:r>
              <a:rPr lang="zh-CN" altLang="en-US" sz="2800" smtClean="0"/>
              <a:t>位的存储器</a:t>
            </a:r>
          </a:p>
          <a:p>
            <a:pPr eaLnBrk="1" hangingPunct="1"/>
            <a:r>
              <a:rPr lang="zh-CN" altLang="en-US" sz="2800" smtClean="0">
                <a:solidFill>
                  <a:srgbClr val="FF3300"/>
                </a:solidFill>
              </a:rPr>
              <a:t>例</a:t>
            </a:r>
            <a:r>
              <a:rPr lang="en-US" altLang="zh-CN" sz="2800" smtClean="0">
                <a:solidFill>
                  <a:srgbClr val="FF3300"/>
                </a:solidFill>
              </a:rPr>
              <a:t>2</a:t>
            </a:r>
            <a:r>
              <a:rPr lang="zh-CN" altLang="en-US" sz="2800" smtClean="0">
                <a:solidFill>
                  <a:srgbClr val="FF3300"/>
                </a:solidFill>
              </a:rPr>
              <a:t>：用</a:t>
            </a:r>
            <a:r>
              <a:rPr lang="en-US" altLang="zh-CN" sz="2800" smtClean="0">
                <a:solidFill>
                  <a:srgbClr val="FF3300"/>
                </a:solidFill>
              </a:rPr>
              <a:t>8K×4</a:t>
            </a:r>
            <a:r>
              <a:rPr lang="zh-CN" altLang="en-US" sz="2800" smtClean="0">
                <a:solidFill>
                  <a:srgbClr val="FF3300"/>
                </a:solidFill>
              </a:rPr>
              <a:t>位</a:t>
            </a:r>
            <a:r>
              <a:rPr lang="en-US" altLang="zh-CN" sz="2800" smtClean="0">
                <a:solidFill>
                  <a:srgbClr val="FF3300"/>
                </a:solidFill>
              </a:rPr>
              <a:t>SRAM</a:t>
            </a:r>
            <a:r>
              <a:rPr lang="zh-CN" altLang="en-US" sz="2800" smtClean="0">
                <a:solidFill>
                  <a:srgbClr val="FF3300"/>
                </a:solidFill>
              </a:rPr>
              <a:t>芯片构成</a:t>
            </a:r>
            <a:r>
              <a:rPr lang="en-US" altLang="zh-CN" sz="2800" smtClean="0">
                <a:solidFill>
                  <a:srgbClr val="FF3300"/>
                </a:solidFill>
              </a:rPr>
              <a:t>40K×8</a:t>
            </a:r>
            <a:r>
              <a:rPr lang="zh-CN" altLang="en-US" sz="2800" smtClean="0">
                <a:solidFill>
                  <a:srgbClr val="FF3300"/>
                </a:solidFill>
              </a:rPr>
              <a:t>位的存储器</a:t>
            </a:r>
          </a:p>
          <a:p>
            <a:pPr eaLnBrk="1" hangingPunct="1"/>
            <a:r>
              <a:rPr lang="zh-CN" altLang="en-US" sz="2800" smtClean="0">
                <a:solidFill>
                  <a:srgbClr val="006600"/>
                </a:solidFill>
              </a:rPr>
              <a:t>例</a:t>
            </a:r>
            <a:r>
              <a:rPr lang="en-US" altLang="zh-CN" sz="2800" smtClean="0">
                <a:solidFill>
                  <a:srgbClr val="006600"/>
                </a:solidFill>
              </a:rPr>
              <a:t>3</a:t>
            </a:r>
            <a:r>
              <a:rPr lang="zh-CN" altLang="en-US" sz="2800" smtClean="0">
                <a:solidFill>
                  <a:srgbClr val="006600"/>
                </a:solidFill>
              </a:rPr>
              <a:t>：在例</a:t>
            </a:r>
            <a:r>
              <a:rPr lang="en-US" altLang="zh-CN" sz="2800" smtClean="0">
                <a:solidFill>
                  <a:srgbClr val="006600"/>
                </a:solidFill>
              </a:rPr>
              <a:t>2</a:t>
            </a:r>
            <a:r>
              <a:rPr lang="zh-CN" altLang="en-US" sz="2800" smtClean="0">
                <a:solidFill>
                  <a:srgbClr val="006600"/>
                </a:solidFill>
              </a:rPr>
              <a:t>的基础上，假设</a:t>
            </a:r>
            <a:r>
              <a:rPr lang="en-US" altLang="zh-CN" sz="2800" smtClean="0">
                <a:solidFill>
                  <a:srgbClr val="006600"/>
                </a:solidFill>
              </a:rPr>
              <a:t>CPU</a:t>
            </a:r>
            <a:r>
              <a:rPr lang="zh-CN" altLang="en-US" sz="2800" smtClean="0">
                <a:solidFill>
                  <a:srgbClr val="006600"/>
                </a:solidFill>
              </a:rPr>
              <a:t>的地址线有</a:t>
            </a:r>
            <a:r>
              <a:rPr lang="en-US" altLang="zh-CN" sz="2800" smtClean="0">
                <a:solidFill>
                  <a:srgbClr val="006600"/>
                </a:solidFill>
              </a:rPr>
              <a:t>16</a:t>
            </a:r>
            <a:r>
              <a:rPr lang="zh-CN" altLang="en-US" sz="2800" smtClean="0">
                <a:solidFill>
                  <a:srgbClr val="006600"/>
                </a:solidFill>
              </a:rPr>
              <a:t>根，数据线</a:t>
            </a:r>
            <a:r>
              <a:rPr lang="en-US" altLang="zh-CN" sz="2800" smtClean="0">
                <a:solidFill>
                  <a:srgbClr val="006600"/>
                </a:solidFill>
              </a:rPr>
              <a:t>8</a:t>
            </a:r>
            <a:r>
              <a:rPr lang="zh-CN" altLang="en-US" sz="2800" smtClean="0">
                <a:solidFill>
                  <a:srgbClr val="006600"/>
                </a:solidFill>
              </a:rPr>
              <a:t>根，上述</a:t>
            </a:r>
            <a:r>
              <a:rPr lang="en-US" altLang="zh-CN" sz="2800" smtClean="0">
                <a:solidFill>
                  <a:srgbClr val="006600"/>
                </a:solidFill>
              </a:rPr>
              <a:t>40K×8</a:t>
            </a:r>
            <a:r>
              <a:rPr lang="zh-CN" altLang="en-US" sz="2800" smtClean="0">
                <a:solidFill>
                  <a:srgbClr val="006600"/>
                </a:solidFill>
              </a:rPr>
              <a:t>位的</a:t>
            </a:r>
            <a:r>
              <a:rPr lang="en-US" altLang="zh-CN" sz="2800" smtClean="0">
                <a:solidFill>
                  <a:srgbClr val="006600"/>
                </a:solidFill>
              </a:rPr>
              <a:t>RAM</a:t>
            </a:r>
            <a:r>
              <a:rPr lang="zh-CN" altLang="en-US" sz="2800" smtClean="0">
                <a:solidFill>
                  <a:srgbClr val="006600"/>
                </a:solidFill>
              </a:rPr>
              <a:t>存储器位于主存地址空间的高端，？</a:t>
            </a:r>
          </a:p>
          <a:p>
            <a:pPr eaLnBrk="1" hangingPunct="1"/>
            <a:r>
              <a:rPr lang="zh-CN" altLang="en-US" sz="2800" smtClean="0">
                <a:solidFill>
                  <a:srgbClr val="CC0099"/>
                </a:solidFill>
              </a:rPr>
              <a:t>例</a:t>
            </a:r>
            <a:r>
              <a:rPr lang="en-US" altLang="zh-CN" sz="2800" smtClean="0">
                <a:solidFill>
                  <a:srgbClr val="CC0099"/>
                </a:solidFill>
              </a:rPr>
              <a:t>4</a:t>
            </a:r>
            <a:r>
              <a:rPr lang="zh-CN" altLang="en-US" sz="2800" smtClean="0">
                <a:solidFill>
                  <a:srgbClr val="CC0099"/>
                </a:solidFill>
              </a:rPr>
              <a:t>：在例</a:t>
            </a:r>
            <a:r>
              <a:rPr lang="en-US" altLang="zh-CN" sz="2800" smtClean="0">
                <a:solidFill>
                  <a:srgbClr val="CC0099"/>
                </a:solidFill>
              </a:rPr>
              <a:t>3</a:t>
            </a:r>
            <a:r>
              <a:rPr lang="zh-CN" altLang="en-US" sz="2800" smtClean="0">
                <a:solidFill>
                  <a:srgbClr val="CC0099"/>
                </a:solidFill>
              </a:rPr>
              <a:t>的基础上，假设还有一片</a:t>
            </a:r>
            <a:r>
              <a:rPr lang="en-US" altLang="zh-CN" sz="2800" smtClean="0">
                <a:solidFill>
                  <a:srgbClr val="CC0099"/>
                </a:solidFill>
              </a:rPr>
              <a:t>16K</a:t>
            </a:r>
            <a:r>
              <a:rPr lang="zh-CN" altLang="en-US" sz="2800" smtClean="0">
                <a:solidFill>
                  <a:srgbClr val="CC0099"/>
                </a:solidFill>
              </a:rPr>
              <a:t>的</a:t>
            </a:r>
            <a:r>
              <a:rPr lang="en-US" altLang="zh-CN" sz="2800" smtClean="0">
                <a:solidFill>
                  <a:srgbClr val="CC0099"/>
                </a:solidFill>
              </a:rPr>
              <a:t>ROM</a:t>
            </a:r>
            <a:r>
              <a:rPr lang="zh-CN" altLang="en-US" sz="2800" smtClean="0">
                <a:solidFill>
                  <a:srgbClr val="CC0099"/>
                </a:solidFill>
              </a:rPr>
              <a:t>位于主存地址空间的低端，？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</a:rPr>
              <a:t>例</a:t>
            </a:r>
            <a:r>
              <a:rPr lang="en-US" altLang="zh-CN" sz="2800" smtClean="0">
                <a:solidFill>
                  <a:srgbClr val="0033CC"/>
                </a:solidFill>
              </a:rPr>
              <a:t>5</a:t>
            </a:r>
            <a:r>
              <a:rPr lang="zh-CN" altLang="en-US" sz="2800" smtClean="0">
                <a:solidFill>
                  <a:srgbClr val="0033CC"/>
                </a:solidFill>
              </a:rPr>
              <a:t>：在例</a:t>
            </a:r>
            <a:r>
              <a:rPr lang="en-US" altLang="zh-CN" sz="2800" smtClean="0">
                <a:solidFill>
                  <a:srgbClr val="0033CC"/>
                </a:solidFill>
              </a:rPr>
              <a:t>3</a:t>
            </a:r>
            <a:r>
              <a:rPr lang="zh-CN" altLang="en-US" sz="2800" smtClean="0">
                <a:solidFill>
                  <a:srgbClr val="0033CC"/>
                </a:solidFill>
              </a:rPr>
              <a:t>基础上，假设</a:t>
            </a:r>
            <a:r>
              <a:rPr lang="en-US" altLang="zh-CN" sz="2800" smtClean="0">
                <a:solidFill>
                  <a:srgbClr val="0033CC"/>
                </a:solidFill>
              </a:rPr>
              <a:t>CPU</a:t>
            </a:r>
            <a:r>
              <a:rPr lang="zh-CN" altLang="en-US" sz="2800" smtClean="0">
                <a:solidFill>
                  <a:srgbClr val="0033CC"/>
                </a:solidFill>
              </a:rPr>
              <a:t>地址线有</a:t>
            </a:r>
            <a:r>
              <a:rPr lang="en-US" altLang="zh-CN" sz="2800" smtClean="0">
                <a:solidFill>
                  <a:srgbClr val="0033CC"/>
                </a:solidFill>
              </a:rPr>
              <a:t>18</a:t>
            </a:r>
            <a:r>
              <a:rPr lang="zh-CN" altLang="en-US" sz="2800" smtClean="0">
                <a:solidFill>
                  <a:srgbClr val="0033CC"/>
                </a:solidFill>
              </a:rPr>
              <a:t>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7C9FE6-00F5-4977-8F8F-8EF9E44FE7E5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15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/>
              <a:t>1K×4</a:t>
            </a:r>
            <a:r>
              <a:rPr lang="zh-CN" altLang="en-US" smtClean="0"/>
              <a:t>位</a:t>
            </a:r>
            <a:r>
              <a:rPr lang="en-US" altLang="zh-CN" smtClean="0"/>
              <a:t>SRAM→4K×8</a:t>
            </a:r>
            <a:r>
              <a:rPr lang="zh-CN" altLang="en-US" smtClean="0"/>
              <a:t>位</a:t>
            </a:r>
          </a:p>
        </p:txBody>
      </p:sp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501650" y="1268413"/>
          <a:ext cx="8642350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Visio" r:id="rId3" imgW="5551932" imgH="3093339" progId="Visio.Drawing.11">
                  <p:embed/>
                </p:oleObj>
              </mc:Choice>
              <mc:Fallback>
                <p:oleObj name="Visio" r:id="rId3" imgW="5551932" imgH="309333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268413"/>
                        <a:ext cx="8642350" cy="481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04025" y="1117600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000H~3FFH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5435600" y="1700213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400H~7FFH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3635375" y="1766888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800H~0BFFH</a:t>
            </a:r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3132138" y="2420938"/>
            <a:ext cx="1871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0C00H~0FFFH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348BFC-44C4-4EE3-B0E7-87977ABFB742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16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8K×4</a:t>
            </a:r>
            <a:r>
              <a:rPr lang="zh-CN" altLang="en-US" smtClean="0"/>
              <a:t>位</a:t>
            </a:r>
            <a:r>
              <a:rPr lang="en-US" altLang="zh-CN" smtClean="0"/>
              <a:t>SRAM→40K×8</a:t>
            </a:r>
            <a:r>
              <a:rPr lang="zh-CN" altLang="en-US" smtClean="0"/>
              <a:t>位</a:t>
            </a: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900113" y="1125538"/>
          <a:ext cx="7777162" cy="555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Visio" r:id="rId3" imgW="4757038" imgH="3468721" progId="Visio.Drawing.11">
                  <p:embed/>
                </p:oleObj>
              </mc:Choice>
              <mc:Fallback>
                <p:oleObj name="Visio" r:id="rId3" imgW="4757038" imgH="346872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25538"/>
                        <a:ext cx="7777162" cy="555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443663" y="981075"/>
            <a:ext cx="1728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0000H~1FFFH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5003800" y="1406525"/>
            <a:ext cx="172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2000H~3FFFH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3851275" y="2133600"/>
            <a:ext cx="172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8000H~9FFFH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B97505-3EBD-4CFC-A1A5-68BF24C6E54A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17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50175" cy="563563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例</a:t>
            </a:r>
            <a:r>
              <a:rPr lang="en-US" altLang="zh-CN" sz="2000" smtClean="0"/>
              <a:t>3</a:t>
            </a:r>
            <a:r>
              <a:rPr lang="zh-CN" altLang="en-US" sz="2000" smtClean="0"/>
              <a:t>：在例</a:t>
            </a:r>
            <a:r>
              <a:rPr lang="en-US" altLang="zh-CN" sz="2000" smtClean="0"/>
              <a:t>2</a:t>
            </a:r>
            <a:r>
              <a:rPr lang="zh-CN" altLang="en-US" sz="2000" smtClean="0"/>
              <a:t>的基础上，假设</a:t>
            </a:r>
            <a:r>
              <a:rPr lang="en-US" altLang="zh-CN" sz="2000" smtClean="0"/>
              <a:t>CPU</a:t>
            </a:r>
            <a:r>
              <a:rPr lang="zh-CN" altLang="en-US" sz="2000" smtClean="0"/>
              <a:t>的地址线有</a:t>
            </a:r>
            <a:r>
              <a:rPr lang="en-US" altLang="zh-CN" sz="2000" smtClean="0"/>
              <a:t>16</a:t>
            </a:r>
            <a:r>
              <a:rPr lang="zh-CN" altLang="en-US" sz="2000" smtClean="0"/>
              <a:t>根，数据线</a:t>
            </a:r>
            <a:r>
              <a:rPr lang="en-US" altLang="zh-CN" sz="2000" smtClean="0"/>
              <a:t>8</a:t>
            </a:r>
            <a:r>
              <a:rPr lang="zh-CN" altLang="en-US" sz="2000" smtClean="0"/>
              <a:t>根，上述</a:t>
            </a:r>
            <a:r>
              <a:rPr lang="en-US" altLang="zh-CN" sz="2000" smtClean="0"/>
              <a:t>40K×8</a:t>
            </a:r>
            <a:r>
              <a:rPr lang="zh-CN" altLang="en-US" sz="2000" smtClean="0"/>
              <a:t>位的</a:t>
            </a:r>
            <a:r>
              <a:rPr lang="en-US" altLang="zh-CN" sz="2000" smtClean="0"/>
              <a:t>RAM</a:t>
            </a:r>
            <a:r>
              <a:rPr lang="zh-CN" altLang="en-US" sz="2000" smtClean="0"/>
              <a:t>存储器位于主存地址空间的高端，？</a:t>
            </a: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684213" y="1268413"/>
          <a:ext cx="76327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Visio" r:id="rId3" imgW="4757038" imgH="3468721" progId="Visio.Drawing.11">
                  <p:embed/>
                </p:oleObj>
              </mc:Choice>
              <mc:Fallback>
                <p:oleObj name="Visio" r:id="rId3" imgW="4757038" imgH="346872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68413"/>
                        <a:ext cx="7632700" cy="544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635375" y="2565400"/>
            <a:ext cx="216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0E000H~0FFFFH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6156325" y="1557338"/>
            <a:ext cx="216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06000H~07FFFH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3924300" y="1916113"/>
            <a:ext cx="216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08000H~09FFFH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90FB82-75C8-4FC7-9B31-2A7FB1FDE92E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18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9563"/>
            <a:ext cx="7532688" cy="671512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例</a:t>
            </a:r>
            <a:r>
              <a:rPr lang="en-US" altLang="zh-CN" sz="2000" smtClean="0"/>
              <a:t>4</a:t>
            </a:r>
            <a:r>
              <a:rPr lang="zh-CN" altLang="en-US" sz="2000" smtClean="0"/>
              <a:t>：在例</a:t>
            </a:r>
            <a:r>
              <a:rPr lang="en-US" altLang="zh-CN" sz="2000" smtClean="0"/>
              <a:t>3</a:t>
            </a:r>
            <a:r>
              <a:rPr lang="zh-CN" altLang="en-US" sz="2000" smtClean="0"/>
              <a:t>的基础上，假设还有一片</a:t>
            </a:r>
            <a:r>
              <a:rPr lang="en-US" altLang="zh-CN" sz="2000" smtClean="0"/>
              <a:t>16K</a:t>
            </a:r>
            <a:r>
              <a:rPr lang="zh-CN" altLang="en-US" sz="2000" smtClean="0"/>
              <a:t>的</a:t>
            </a:r>
            <a:r>
              <a:rPr lang="en-US" altLang="zh-CN" sz="2000" smtClean="0"/>
              <a:t>ROM</a:t>
            </a:r>
            <a:r>
              <a:rPr lang="zh-CN" altLang="en-US" sz="2000" smtClean="0"/>
              <a:t>位于主存地址空间的低端，？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23850" y="1412875"/>
          <a:ext cx="8640763" cy="503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Visio" r:id="rId3" imgW="5828154" imgH="3483853" progId="Visio.Drawing.11">
                  <p:embed/>
                </p:oleObj>
              </mc:Choice>
              <mc:Fallback>
                <p:oleObj name="Visio" r:id="rId3" imgW="5828154" imgH="348385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12875"/>
                        <a:ext cx="8640763" cy="503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156325" y="1557338"/>
            <a:ext cx="216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0000H~03FFFH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B2032A-B87E-49D1-BC5A-A356C9F666D2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19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5</a:t>
            </a:r>
            <a:r>
              <a:rPr lang="zh-CN" altLang="en-US" sz="2800" smtClean="0"/>
              <a:t>：在例</a:t>
            </a:r>
            <a:r>
              <a:rPr lang="en-US" altLang="zh-CN" sz="2800" smtClean="0"/>
              <a:t>3</a:t>
            </a:r>
            <a:r>
              <a:rPr lang="zh-CN" altLang="en-US" sz="2800" smtClean="0"/>
              <a:t>基础上，假设</a:t>
            </a:r>
            <a:r>
              <a:rPr lang="en-US" altLang="zh-CN" sz="2800" smtClean="0"/>
              <a:t>CPU</a:t>
            </a:r>
            <a:r>
              <a:rPr lang="zh-CN" altLang="en-US" sz="2800" smtClean="0"/>
              <a:t>地址线有</a:t>
            </a:r>
            <a:r>
              <a:rPr lang="en-US" altLang="zh-CN" sz="2800" smtClean="0"/>
              <a:t>18</a:t>
            </a:r>
            <a:r>
              <a:rPr lang="zh-CN" altLang="en-US" sz="2800" smtClean="0"/>
              <a:t>根？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539512"/>
              </p:ext>
            </p:extLst>
          </p:nvPr>
        </p:nvGraphicFramePr>
        <p:xfrm>
          <a:off x="468313" y="1052513"/>
          <a:ext cx="8280400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Visio" r:id="rId3" imgW="5288122" imgH="3468528" progId="Visio.Drawing.11">
                  <p:embed/>
                </p:oleObj>
              </mc:Choice>
              <mc:Fallback>
                <p:oleObj name="Visio" r:id="rId3" imgW="5288122" imgH="346852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052513"/>
                        <a:ext cx="8280400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25" name="Picture 5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63087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211638" y="2420938"/>
            <a:ext cx="216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3E000H~3FFFFH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156325" y="1412875"/>
            <a:ext cx="216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36000H~37FFFH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40E9FD-83CB-4BA3-A2A3-6F86B22B635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存储体系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gray">
          <a:xfrm rot="5400000">
            <a:off x="831056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gray">
          <a:xfrm rot="5400000">
            <a:off x="13890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78" name="AutoShape 7"/>
          <p:cNvSpPr>
            <a:spLocks noChangeArrowheads="1"/>
          </p:cNvSpPr>
          <p:nvPr/>
        </p:nvSpPr>
        <p:spPr bwMode="gray">
          <a:xfrm>
            <a:off x="2054225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gray">
          <a:xfrm rot="5400000">
            <a:off x="-686593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0" name="AutoShape 9"/>
          <p:cNvSpPr>
            <a:spLocks noChangeArrowheads="1"/>
          </p:cNvSpPr>
          <p:nvPr/>
        </p:nvSpPr>
        <p:spPr bwMode="gray">
          <a:xfrm>
            <a:off x="1258888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gray">
          <a:xfrm rot="5400000">
            <a:off x="-1478756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2" name="AutoShape 11"/>
          <p:cNvSpPr>
            <a:spLocks noChangeArrowheads="1"/>
          </p:cNvSpPr>
          <p:nvPr/>
        </p:nvSpPr>
        <p:spPr bwMode="gray">
          <a:xfrm>
            <a:off x="469900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gray">
          <a:xfrm>
            <a:off x="493713" y="2060575"/>
            <a:ext cx="549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存储体系概述</a:t>
            </a:r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gray">
          <a:xfrm>
            <a:off x="2870200" y="2060575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高速存储器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85" name="Group 75"/>
          <p:cNvGrpSpPr>
            <a:grpSpLocks/>
          </p:cNvGrpSpPr>
          <p:nvPr/>
        </p:nvGrpSpPr>
        <p:grpSpPr bwMode="auto">
          <a:xfrm rot="-5400000">
            <a:off x="2879725" y="1160463"/>
            <a:ext cx="647700" cy="863600"/>
            <a:chOff x="1752" y="755"/>
            <a:chExt cx="408" cy="544"/>
          </a:xfrm>
        </p:grpSpPr>
        <p:sp>
          <p:nvSpPr>
            <p:cNvPr id="3118" name="AutoShape 5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9" name="Text Box 14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5.4</a:t>
              </a:r>
            </a:p>
          </p:txBody>
        </p:sp>
      </p:grpSp>
      <p:sp>
        <p:nvSpPr>
          <p:cNvPr id="3086" name="Text Box 16"/>
          <p:cNvSpPr txBox="1">
            <a:spLocks noChangeArrowheads="1"/>
          </p:cNvSpPr>
          <p:nvPr/>
        </p:nvSpPr>
        <p:spPr bwMode="gray">
          <a:xfrm>
            <a:off x="2143125" y="2057400"/>
            <a:ext cx="5492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主存储器与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CPU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的连接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87" name="Text Box 17"/>
          <p:cNvSpPr txBox="1">
            <a:spLocks noChangeArrowheads="1"/>
          </p:cNvSpPr>
          <p:nvPr/>
        </p:nvSpPr>
        <p:spPr bwMode="gray">
          <a:xfrm>
            <a:off x="2128838" y="1381125"/>
            <a:ext cx="617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</a:t>
            </a:r>
          </a:p>
        </p:txBody>
      </p:sp>
      <p:sp>
        <p:nvSpPr>
          <p:cNvPr id="3088" name="Text Box 19"/>
          <p:cNvSpPr txBox="1">
            <a:spLocks noChangeArrowheads="1"/>
          </p:cNvSpPr>
          <p:nvPr/>
        </p:nvSpPr>
        <p:spPr bwMode="gray">
          <a:xfrm>
            <a:off x="1331913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</a:t>
            </a:r>
          </a:p>
        </p:txBody>
      </p:sp>
      <p:sp>
        <p:nvSpPr>
          <p:cNvPr id="3089" name="Text Box 20"/>
          <p:cNvSpPr txBox="1">
            <a:spLocks noChangeArrowheads="1"/>
          </p:cNvSpPr>
          <p:nvPr/>
        </p:nvSpPr>
        <p:spPr bwMode="gray">
          <a:xfrm>
            <a:off x="512763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</a:t>
            </a:r>
          </a:p>
        </p:txBody>
      </p:sp>
      <p:sp>
        <p:nvSpPr>
          <p:cNvPr id="88140" name="AutoShape 76"/>
          <p:cNvSpPr>
            <a:spLocks noChangeArrowheads="1"/>
          </p:cNvSpPr>
          <p:nvPr/>
        </p:nvSpPr>
        <p:spPr bwMode="gray">
          <a:xfrm rot="5400000">
            <a:off x="3928269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141" name="AutoShape 77"/>
          <p:cNvSpPr>
            <a:spLocks noChangeArrowheads="1"/>
          </p:cNvSpPr>
          <p:nvPr/>
        </p:nvSpPr>
        <p:spPr bwMode="gray">
          <a:xfrm rot="5400000">
            <a:off x="32361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2" name="AutoShape 78"/>
          <p:cNvSpPr>
            <a:spLocks noChangeArrowheads="1"/>
          </p:cNvSpPr>
          <p:nvPr/>
        </p:nvSpPr>
        <p:spPr bwMode="gray">
          <a:xfrm>
            <a:off x="5151438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43" name="AutoShape 79"/>
          <p:cNvSpPr>
            <a:spLocks noChangeArrowheads="1"/>
          </p:cNvSpPr>
          <p:nvPr/>
        </p:nvSpPr>
        <p:spPr bwMode="gray">
          <a:xfrm rot="5400000">
            <a:off x="24106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4" name="AutoShape 80"/>
          <p:cNvSpPr>
            <a:spLocks noChangeArrowheads="1"/>
          </p:cNvSpPr>
          <p:nvPr/>
        </p:nvSpPr>
        <p:spPr bwMode="gray">
          <a:xfrm>
            <a:off x="4356100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45" name="AutoShape 81"/>
          <p:cNvSpPr>
            <a:spLocks noChangeArrowheads="1"/>
          </p:cNvSpPr>
          <p:nvPr/>
        </p:nvSpPr>
        <p:spPr bwMode="gray">
          <a:xfrm rot="5400000">
            <a:off x="161845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6" name="AutoShape 82"/>
          <p:cNvSpPr>
            <a:spLocks noChangeArrowheads="1"/>
          </p:cNvSpPr>
          <p:nvPr/>
        </p:nvSpPr>
        <p:spPr bwMode="gray">
          <a:xfrm>
            <a:off x="3567113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7" name="Text Box 83"/>
          <p:cNvSpPr txBox="1">
            <a:spLocks noChangeArrowheads="1"/>
          </p:cNvSpPr>
          <p:nvPr/>
        </p:nvSpPr>
        <p:spPr bwMode="gray">
          <a:xfrm rot="5400000">
            <a:off x="2082800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3098" name="Text Box 84"/>
          <p:cNvSpPr txBox="1">
            <a:spLocks noChangeArrowheads="1"/>
          </p:cNvSpPr>
          <p:nvPr/>
        </p:nvSpPr>
        <p:spPr bwMode="gray">
          <a:xfrm>
            <a:off x="5940425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存储保护</a:t>
            </a:r>
          </a:p>
        </p:txBody>
      </p:sp>
      <p:grpSp>
        <p:nvGrpSpPr>
          <p:cNvPr id="3099" name="Group 85"/>
          <p:cNvGrpSpPr>
            <a:grpSpLocks/>
          </p:cNvGrpSpPr>
          <p:nvPr/>
        </p:nvGrpSpPr>
        <p:grpSpPr bwMode="auto">
          <a:xfrm rot="-5400000">
            <a:off x="5976938" y="1160463"/>
            <a:ext cx="647700" cy="863600"/>
            <a:chOff x="1752" y="755"/>
            <a:chExt cx="408" cy="544"/>
          </a:xfrm>
        </p:grpSpPr>
        <p:sp>
          <p:nvSpPr>
            <p:cNvPr id="3116" name="AutoShape 86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7" name="Text Box 87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5.8</a:t>
              </a:r>
            </a:p>
          </p:txBody>
        </p:sp>
      </p:grpSp>
      <p:sp>
        <p:nvSpPr>
          <p:cNvPr id="3100" name="Text Box 88"/>
          <p:cNvSpPr txBox="1">
            <a:spLocks noChangeArrowheads="1"/>
          </p:cNvSpPr>
          <p:nvPr/>
        </p:nvSpPr>
        <p:spPr bwMode="gray">
          <a:xfrm>
            <a:off x="3635375" y="2051050"/>
            <a:ext cx="5492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高速缓冲存储器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3101" name="Text Box 89"/>
          <p:cNvSpPr txBox="1">
            <a:spLocks noChangeArrowheads="1"/>
          </p:cNvSpPr>
          <p:nvPr/>
        </p:nvSpPr>
        <p:spPr bwMode="gray">
          <a:xfrm>
            <a:off x="5246688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外存储器</a:t>
            </a:r>
          </a:p>
        </p:txBody>
      </p:sp>
      <p:sp>
        <p:nvSpPr>
          <p:cNvPr id="3102" name="Text Box 90"/>
          <p:cNvSpPr txBox="1">
            <a:spLocks noChangeArrowheads="1"/>
          </p:cNvSpPr>
          <p:nvPr/>
        </p:nvSpPr>
        <p:spPr bwMode="gray">
          <a:xfrm>
            <a:off x="5226050" y="1381125"/>
            <a:ext cx="61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5.7</a:t>
            </a:r>
          </a:p>
        </p:txBody>
      </p:sp>
      <p:sp>
        <p:nvSpPr>
          <p:cNvPr id="3103" name="Text Box 91"/>
          <p:cNvSpPr txBox="1">
            <a:spLocks noChangeArrowheads="1"/>
          </p:cNvSpPr>
          <p:nvPr/>
        </p:nvSpPr>
        <p:spPr bwMode="gray">
          <a:xfrm>
            <a:off x="4427538" y="2087563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3104" name="Text Box 92"/>
          <p:cNvSpPr txBox="1">
            <a:spLocks noChangeArrowheads="1"/>
          </p:cNvSpPr>
          <p:nvPr/>
        </p:nvSpPr>
        <p:spPr bwMode="gray">
          <a:xfrm>
            <a:off x="4429125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5.6</a:t>
            </a:r>
          </a:p>
        </p:txBody>
      </p:sp>
      <p:sp>
        <p:nvSpPr>
          <p:cNvPr id="3105" name="Text Box 93"/>
          <p:cNvSpPr txBox="1">
            <a:spLocks noChangeArrowheads="1"/>
          </p:cNvSpPr>
          <p:nvPr/>
        </p:nvSpPr>
        <p:spPr bwMode="gray">
          <a:xfrm>
            <a:off x="3609975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5.5</a:t>
            </a:r>
          </a:p>
        </p:txBody>
      </p:sp>
      <p:sp>
        <p:nvSpPr>
          <p:cNvPr id="88161" name="AutoShape 97"/>
          <p:cNvSpPr>
            <a:spLocks noChangeArrowheads="1"/>
          </p:cNvSpPr>
          <p:nvPr/>
        </p:nvSpPr>
        <p:spPr bwMode="gray">
          <a:xfrm rot="5400000">
            <a:off x="5506244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7" name="AutoShape 98"/>
          <p:cNvSpPr>
            <a:spLocks noChangeArrowheads="1"/>
          </p:cNvSpPr>
          <p:nvPr/>
        </p:nvSpPr>
        <p:spPr bwMode="gray">
          <a:xfrm>
            <a:off x="7451725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3" name="AutoShape 99"/>
          <p:cNvSpPr>
            <a:spLocks noChangeArrowheads="1"/>
          </p:cNvSpPr>
          <p:nvPr/>
        </p:nvSpPr>
        <p:spPr bwMode="gray">
          <a:xfrm rot="5400000">
            <a:off x="4714082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9" name="AutoShape 100"/>
          <p:cNvSpPr>
            <a:spLocks noChangeArrowheads="1"/>
          </p:cNvSpPr>
          <p:nvPr/>
        </p:nvSpPr>
        <p:spPr bwMode="gray">
          <a:xfrm>
            <a:off x="6662738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0" name="Text Box 101"/>
          <p:cNvSpPr txBox="1">
            <a:spLocks noChangeArrowheads="1"/>
          </p:cNvSpPr>
          <p:nvPr/>
        </p:nvSpPr>
        <p:spPr bwMode="gray">
          <a:xfrm rot="5400000">
            <a:off x="5178425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3111" name="Text Box 106"/>
          <p:cNvSpPr txBox="1">
            <a:spLocks noChangeArrowheads="1"/>
          </p:cNvSpPr>
          <p:nvPr/>
        </p:nvSpPr>
        <p:spPr bwMode="gray">
          <a:xfrm>
            <a:off x="6700838" y="2060575"/>
            <a:ext cx="5492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IA32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架构的存储系统举例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112" name="Text Box 109"/>
          <p:cNvSpPr txBox="1">
            <a:spLocks noChangeArrowheads="1"/>
          </p:cNvSpPr>
          <p:nvPr/>
        </p:nvSpPr>
        <p:spPr bwMode="gray">
          <a:xfrm>
            <a:off x="7551738" y="2133600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GB" sz="2400" b="1">
                <a:latin typeface="黑体" panose="02010609060101010101" pitchFamily="49" charset="-122"/>
                <a:ea typeface="黑体" panose="02010609060101010101" pitchFamily="49" charset="-122"/>
                <a:hlinkClick r:id="rId4" action="ppaction://hlinksldjump"/>
              </a:rPr>
              <a:t>作业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13" name="Text Box 111"/>
          <p:cNvSpPr txBox="1">
            <a:spLocks noChangeArrowheads="1"/>
          </p:cNvSpPr>
          <p:nvPr/>
        </p:nvSpPr>
        <p:spPr bwMode="gray">
          <a:xfrm>
            <a:off x="6705600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5.9</a:t>
            </a:r>
          </a:p>
        </p:txBody>
      </p:sp>
      <p:sp>
        <p:nvSpPr>
          <p:cNvPr id="3114" name="Rectangle 122"/>
          <p:cNvSpPr>
            <a:spLocks noChangeArrowheads="1"/>
          </p:cNvSpPr>
          <p:nvPr/>
        </p:nvSpPr>
        <p:spPr bwMode="auto">
          <a:xfrm>
            <a:off x="1331913" y="206057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主存储器</a:t>
            </a:r>
          </a:p>
        </p:txBody>
      </p:sp>
      <p:pic>
        <p:nvPicPr>
          <p:cNvPr id="3115" name="Picture 125" descr="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402388"/>
            <a:ext cx="7191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5C7FA5-A1BD-4A76-B50B-14C90219043A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20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632700" cy="4679950"/>
          </a:xfrm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、根据</a:t>
            </a:r>
            <a:r>
              <a:rPr lang="en-US" altLang="zh-CN" smtClean="0"/>
              <a:t>CPU</a:t>
            </a:r>
            <a:r>
              <a:rPr lang="zh-CN" altLang="en-US" smtClean="0"/>
              <a:t>芯片提供的地址线数目，确定</a:t>
            </a:r>
            <a:r>
              <a:rPr lang="en-US" altLang="zh-CN" smtClean="0"/>
              <a:t>CPU</a:t>
            </a:r>
            <a:r>
              <a:rPr lang="zh-CN" altLang="en-US" smtClean="0"/>
              <a:t>访存的地址范围，并写出相应的二进制地址码；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、根据地址范围的容量，确定各种类型存储器芯片的数目和扩展方法；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、分配</a:t>
            </a:r>
            <a:r>
              <a:rPr lang="en-US" altLang="zh-CN" smtClean="0"/>
              <a:t>CPU</a:t>
            </a:r>
            <a:r>
              <a:rPr lang="zh-CN" altLang="en-US" smtClean="0"/>
              <a:t>地址线。</a:t>
            </a:r>
            <a:r>
              <a:rPr lang="en-US" altLang="zh-CN" smtClean="0">
                <a:solidFill>
                  <a:srgbClr val="FF3300"/>
                </a:solidFill>
              </a:rPr>
              <a:t>CPU</a:t>
            </a:r>
            <a:r>
              <a:rPr lang="zh-CN" altLang="en-US" smtClean="0">
                <a:solidFill>
                  <a:srgbClr val="FF3300"/>
                </a:solidFill>
              </a:rPr>
              <a:t>地址线的低位</a:t>
            </a:r>
            <a:r>
              <a:rPr lang="zh-CN" altLang="en-US" smtClean="0"/>
              <a:t>（数量＝存储芯片的地址线数量）直接连接存储芯片的地址线；</a:t>
            </a:r>
            <a:r>
              <a:rPr lang="en-US" altLang="zh-CN" smtClean="0">
                <a:solidFill>
                  <a:srgbClr val="FF3300"/>
                </a:solidFill>
              </a:rPr>
              <a:t>CPU</a:t>
            </a:r>
            <a:r>
              <a:rPr lang="zh-CN" altLang="en-US" smtClean="0">
                <a:solidFill>
                  <a:srgbClr val="FF3300"/>
                </a:solidFill>
              </a:rPr>
              <a:t>高位地址线</a:t>
            </a:r>
            <a:r>
              <a:rPr lang="zh-CN" altLang="en-US" smtClean="0"/>
              <a:t>皆参与形成存储芯片的</a:t>
            </a:r>
            <a:r>
              <a:rPr lang="zh-CN" altLang="en-US" smtClean="0">
                <a:solidFill>
                  <a:srgbClr val="FF3300"/>
                </a:solidFill>
              </a:rPr>
              <a:t>片选信号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、连接数据线、</a:t>
            </a:r>
            <a:r>
              <a:rPr lang="en-US" altLang="zh-CN" smtClean="0"/>
              <a:t>R/W#</a:t>
            </a:r>
            <a:r>
              <a:rPr lang="zh-CN" altLang="en-US" smtClean="0"/>
              <a:t>等其他信号线，</a:t>
            </a:r>
            <a:r>
              <a:rPr lang="en-US" altLang="zh-CN" smtClean="0"/>
              <a:t>MREQ#</a:t>
            </a:r>
            <a:r>
              <a:rPr lang="zh-CN" altLang="en-US" smtClean="0"/>
              <a:t>信号一般可用作地址译码器的使能信号。</a:t>
            </a:r>
          </a:p>
          <a:p>
            <a:pPr eaLnBrk="1" hangingPunct="1"/>
            <a:r>
              <a:rPr lang="zh-CN" altLang="en-US" smtClean="0"/>
              <a:t>需要说明的是，主存的扩展及与</a:t>
            </a:r>
            <a:r>
              <a:rPr lang="en-US" altLang="zh-CN" smtClean="0"/>
              <a:t>CPU</a:t>
            </a:r>
            <a:r>
              <a:rPr lang="zh-CN" altLang="en-US" smtClean="0"/>
              <a:t>连接在做法上并不唯一，应该具体问题具体分析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三、主存储器与</a:t>
            </a:r>
            <a:r>
              <a:rPr lang="en-US" altLang="zh-CN" smtClean="0">
                <a:latin typeface="Times New Roman" panose="02020603050405020304" pitchFamily="18" charset="0"/>
              </a:rPr>
              <a:t>CPU</a:t>
            </a:r>
            <a:r>
              <a:rPr lang="zh-CN" altLang="en-US" smtClean="0">
                <a:latin typeface="Times New Roman" panose="02020603050405020304" pitchFamily="18" charset="0"/>
              </a:rPr>
              <a:t>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9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7DA92D-E158-43FA-97E1-8C5EC6AA219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21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5</a:t>
            </a:r>
            <a:r>
              <a:rPr lang="zh-CN" altLang="en-US" smtClean="0">
                <a:latin typeface="Times New Roman" panose="02020603050405020304" pitchFamily="18" charset="0"/>
              </a:rPr>
              <a:t>－</a:t>
            </a:r>
            <a:r>
              <a:rPr lang="en-US" altLang="zh-CN" smtClean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848600" cy="4608513"/>
          </a:xfrm>
        </p:spPr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smtClean="0"/>
              <a:t>CPU</a:t>
            </a:r>
            <a:r>
              <a:rPr lang="zh-CN" altLang="en-US" smtClean="0"/>
              <a:t>有</a:t>
            </a:r>
            <a:r>
              <a:rPr lang="en-US" altLang="zh-CN" smtClean="0"/>
              <a:t>16</a:t>
            </a:r>
            <a:r>
              <a:rPr lang="zh-CN" altLang="en-US" smtClean="0"/>
              <a:t>根地址线，</a:t>
            </a:r>
            <a:r>
              <a:rPr lang="en-US" altLang="zh-CN" smtClean="0"/>
              <a:t>8</a:t>
            </a:r>
            <a:r>
              <a:rPr lang="zh-CN" altLang="en-US" smtClean="0"/>
              <a:t>根数据线，并用</a:t>
            </a:r>
            <a:r>
              <a:rPr lang="en-US" altLang="zh-CN" smtClean="0"/>
              <a:t>MREQ#</a:t>
            </a:r>
            <a:r>
              <a:rPr lang="zh-CN" altLang="en-US" smtClean="0"/>
              <a:t>作访存控制信号（低电平有效），用</a:t>
            </a:r>
            <a:r>
              <a:rPr lang="en-US" altLang="zh-CN" smtClean="0"/>
              <a:t>R/W#</a:t>
            </a:r>
            <a:r>
              <a:rPr lang="zh-CN" altLang="en-US" smtClean="0"/>
              <a:t>作读</a:t>
            </a:r>
            <a:r>
              <a:rPr lang="en-US" altLang="zh-CN" smtClean="0"/>
              <a:t>/</a:t>
            </a:r>
            <a:r>
              <a:rPr lang="zh-CN" altLang="en-US" smtClean="0"/>
              <a:t>写控制信号（高电平为读，低电平为写）。现有下列存储芯片：</a:t>
            </a:r>
            <a:r>
              <a:rPr lang="en-US" altLang="zh-CN" smtClean="0"/>
              <a:t>1K*4</a:t>
            </a:r>
            <a:r>
              <a:rPr lang="zh-CN" altLang="en-US" smtClean="0"/>
              <a:t>位</a:t>
            </a:r>
            <a:r>
              <a:rPr lang="en-US" altLang="zh-CN" smtClean="0"/>
              <a:t>SRAM</a:t>
            </a:r>
            <a:r>
              <a:rPr lang="zh-CN" altLang="en-US" smtClean="0"/>
              <a:t>；</a:t>
            </a:r>
            <a:r>
              <a:rPr lang="en-US" altLang="zh-CN" smtClean="0"/>
              <a:t>4K*8</a:t>
            </a:r>
            <a:r>
              <a:rPr lang="zh-CN" altLang="en-US" smtClean="0"/>
              <a:t>位</a:t>
            </a:r>
            <a:r>
              <a:rPr lang="en-US" altLang="zh-CN" smtClean="0"/>
              <a:t>SRAM</a:t>
            </a:r>
            <a:r>
              <a:rPr lang="zh-CN" altLang="en-US" smtClean="0"/>
              <a:t>；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SRAM</a:t>
            </a:r>
            <a:r>
              <a:rPr lang="zh-CN" altLang="en-US" smtClean="0"/>
              <a:t>；</a:t>
            </a:r>
            <a:r>
              <a:rPr lang="en-US" altLang="zh-CN" smtClean="0"/>
              <a:t>2K*8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；</a:t>
            </a:r>
            <a:r>
              <a:rPr lang="en-US" altLang="zh-CN" smtClean="0"/>
              <a:t>4K*8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；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；及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  <a:r>
              <a:rPr lang="en-US" altLang="zh-CN" smtClean="0"/>
              <a:t>8</a:t>
            </a:r>
            <a:r>
              <a:rPr lang="zh-CN" altLang="en-US" smtClean="0"/>
              <a:t>译码器和各种门电路。</a:t>
            </a:r>
          </a:p>
          <a:p>
            <a:pPr eaLnBrk="1" hangingPunct="1"/>
            <a:r>
              <a:rPr lang="zh-CN" altLang="en-US" smtClean="0"/>
              <a:t>要求：主存的地址空间满足下述条件：最小</a:t>
            </a:r>
            <a:r>
              <a:rPr lang="en-US" altLang="zh-CN" smtClean="0"/>
              <a:t>8K</a:t>
            </a:r>
            <a:r>
              <a:rPr lang="zh-CN" altLang="en-US" smtClean="0"/>
              <a:t>地址为系统程序区（</a:t>
            </a:r>
            <a:r>
              <a:rPr lang="en-US" altLang="zh-CN" smtClean="0"/>
              <a:t>ROM</a:t>
            </a:r>
            <a:r>
              <a:rPr lang="zh-CN" altLang="en-US" smtClean="0"/>
              <a:t>区），与其相邻的</a:t>
            </a:r>
            <a:r>
              <a:rPr lang="en-US" altLang="zh-CN" smtClean="0"/>
              <a:t>16K</a:t>
            </a:r>
            <a:r>
              <a:rPr lang="zh-CN" altLang="en-US" smtClean="0"/>
              <a:t>地址为用户程序区（</a:t>
            </a:r>
            <a:r>
              <a:rPr lang="en-US" altLang="zh-CN" smtClean="0"/>
              <a:t>RAM</a:t>
            </a:r>
            <a:r>
              <a:rPr lang="zh-CN" altLang="en-US" smtClean="0"/>
              <a:t>区），最大</a:t>
            </a:r>
            <a:r>
              <a:rPr lang="en-US" altLang="zh-CN" smtClean="0"/>
              <a:t>4K</a:t>
            </a:r>
            <a:r>
              <a:rPr lang="zh-CN" altLang="en-US" smtClean="0"/>
              <a:t>地址空间为系统程序区（</a:t>
            </a:r>
            <a:r>
              <a:rPr lang="en-US" altLang="zh-CN" smtClean="0"/>
              <a:t>ROM</a:t>
            </a:r>
            <a:r>
              <a:rPr lang="zh-CN" altLang="en-US" smtClean="0"/>
              <a:t>区）。</a:t>
            </a:r>
          </a:p>
          <a:p>
            <a:pPr eaLnBrk="1" hangingPunct="1"/>
            <a:r>
              <a:rPr lang="zh-CN" altLang="en-US" smtClean="0"/>
              <a:t>请画出存储芯片的片选逻辑，存储芯片的种类、片数</a:t>
            </a:r>
          </a:p>
          <a:p>
            <a:pPr eaLnBrk="1" hangingPunct="1"/>
            <a:r>
              <a:rPr lang="zh-CN" altLang="en-US" smtClean="0"/>
              <a:t>画出</a:t>
            </a:r>
            <a:r>
              <a:rPr lang="en-US" altLang="zh-CN" smtClean="0"/>
              <a:t>CPU</a:t>
            </a:r>
            <a:r>
              <a:rPr lang="zh-CN" altLang="en-US" smtClean="0"/>
              <a:t>与存储器的连接图。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8B5591-9143-4E8B-8A34-BB6ED46626B7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22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97986" name="Object 2"/>
          <p:cNvGraphicFramePr>
            <a:graphicFrameLocks noChangeAspect="1"/>
          </p:cNvGraphicFramePr>
          <p:nvPr/>
        </p:nvGraphicFramePr>
        <p:xfrm>
          <a:off x="395288" y="1125538"/>
          <a:ext cx="8280400" cy="52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Visio" r:id="rId3" imgW="5698053" imgH="3266156" progId="Visio.Drawing.11">
                  <p:embed/>
                </p:oleObj>
              </mc:Choice>
              <mc:Fallback>
                <p:oleObj name="Visio" r:id="rId3" imgW="5698053" imgH="326615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144"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8280400" cy="5216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3"/>
          <p:cNvSpPr txBox="1">
            <a:spLocks noChangeArrowheads="1"/>
          </p:cNvSpPr>
          <p:nvPr/>
        </p:nvSpPr>
        <p:spPr bwMode="white">
          <a:xfrm>
            <a:off x="971550" y="47625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首先根据地址范围写出相应的二进制地址码。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43F3BA-5EF2-4C7A-8016-06C429AB8ED0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23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解题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632700" cy="46799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第二步：选择芯片</a:t>
            </a:r>
          </a:p>
          <a:p>
            <a:pPr lvl="1" eaLnBrk="1" hangingPunct="1"/>
            <a:r>
              <a:rPr lang="zh-CN" altLang="en-US" smtClean="0"/>
              <a:t>最小</a:t>
            </a:r>
            <a:r>
              <a:rPr lang="en-US" altLang="zh-CN" smtClean="0"/>
              <a:t>8K</a:t>
            </a:r>
            <a:r>
              <a:rPr lang="zh-CN" altLang="en-US" smtClean="0"/>
              <a:t>系统程序区←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片</a:t>
            </a:r>
          </a:p>
          <a:p>
            <a:pPr lvl="1" eaLnBrk="1" hangingPunct="1"/>
            <a:r>
              <a:rPr lang="en-US" altLang="zh-CN" smtClean="0"/>
              <a:t>16K</a:t>
            </a:r>
            <a:r>
              <a:rPr lang="zh-CN" altLang="en-US" smtClean="0"/>
              <a:t>用户程序区←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SRAM</a:t>
            </a:r>
            <a:r>
              <a:rPr lang="zh-CN" altLang="en-US" smtClean="0"/>
              <a:t>，  </a:t>
            </a:r>
            <a:r>
              <a:rPr lang="en-US" altLang="zh-CN" smtClean="0"/>
              <a:t>2</a:t>
            </a:r>
            <a:r>
              <a:rPr lang="zh-CN" altLang="en-US" smtClean="0"/>
              <a:t>片；</a:t>
            </a:r>
          </a:p>
          <a:p>
            <a:pPr lvl="1" eaLnBrk="1" hangingPunct="1"/>
            <a:r>
              <a:rPr lang="en-US" altLang="zh-CN" smtClean="0"/>
              <a:t>4K</a:t>
            </a:r>
            <a:r>
              <a:rPr lang="zh-CN" altLang="en-US" smtClean="0"/>
              <a:t>系统程序工作区←</a:t>
            </a:r>
            <a:r>
              <a:rPr lang="en-US" altLang="zh-CN" smtClean="0"/>
              <a:t>4K*8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片。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第三步，分配</a:t>
            </a:r>
            <a:r>
              <a:rPr lang="en-US" altLang="zh-CN" smtClean="0">
                <a:solidFill>
                  <a:srgbClr val="0000FF"/>
                </a:solidFill>
              </a:rPr>
              <a:t>CPU</a:t>
            </a:r>
            <a:r>
              <a:rPr lang="zh-CN" altLang="en-US" smtClean="0">
                <a:solidFill>
                  <a:srgbClr val="0000FF"/>
                </a:solidFill>
              </a:rPr>
              <a:t>地址线。</a:t>
            </a:r>
          </a:p>
          <a:p>
            <a:pPr lvl="1" eaLnBrk="1" hangingPunct="1"/>
            <a:r>
              <a:rPr lang="en-US" altLang="zh-CN" smtClean="0"/>
              <a:t>CPU</a:t>
            </a:r>
            <a:r>
              <a:rPr lang="zh-CN" altLang="en-US" smtClean="0"/>
              <a:t>的低</a:t>
            </a:r>
            <a:r>
              <a:rPr lang="en-US" altLang="zh-CN" smtClean="0"/>
              <a:t>13</a:t>
            </a:r>
            <a:r>
              <a:rPr lang="zh-CN" altLang="en-US" smtClean="0"/>
              <a:t>位地址线</a:t>
            </a:r>
            <a:r>
              <a:rPr lang="en-US" altLang="zh-CN" smtClean="0"/>
              <a:t>A</a:t>
            </a:r>
            <a:r>
              <a:rPr lang="en-US" altLang="zh-CN" baseline="-25000" smtClean="0"/>
              <a:t>12</a:t>
            </a:r>
            <a:r>
              <a:rPr lang="zh-CN" altLang="en-US" smtClean="0"/>
              <a:t>～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与</a:t>
            </a:r>
            <a:r>
              <a:rPr lang="en-US" altLang="zh-CN" smtClean="0"/>
              <a:t>1</a:t>
            </a:r>
            <a:r>
              <a:rPr lang="zh-CN" altLang="en-US" smtClean="0"/>
              <a:t>片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和两片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SRAM</a:t>
            </a:r>
            <a:r>
              <a:rPr lang="zh-CN" altLang="en-US" smtClean="0"/>
              <a:t>芯片提供的地址线相连；将</a:t>
            </a:r>
            <a:r>
              <a:rPr lang="en-US" altLang="zh-CN" smtClean="0"/>
              <a:t>CPU</a:t>
            </a:r>
            <a:r>
              <a:rPr lang="zh-CN" altLang="en-US" smtClean="0"/>
              <a:t>的低</a:t>
            </a:r>
            <a:r>
              <a:rPr lang="en-US" altLang="zh-CN" smtClean="0"/>
              <a:t>12</a:t>
            </a:r>
            <a:r>
              <a:rPr lang="zh-CN" altLang="en-US" smtClean="0"/>
              <a:t>位地址线</a:t>
            </a:r>
            <a:r>
              <a:rPr lang="en-US" altLang="zh-CN" smtClean="0"/>
              <a:t>A</a:t>
            </a:r>
            <a:r>
              <a:rPr lang="en-US" altLang="zh-CN" baseline="-25000" smtClean="0"/>
              <a:t>11</a:t>
            </a:r>
            <a:r>
              <a:rPr lang="zh-CN" altLang="en-US" smtClean="0"/>
              <a:t>～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与</a:t>
            </a:r>
            <a:r>
              <a:rPr lang="en-US" altLang="zh-CN" smtClean="0"/>
              <a:t>1</a:t>
            </a:r>
            <a:r>
              <a:rPr lang="zh-CN" altLang="en-US" smtClean="0"/>
              <a:t>片</a:t>
            </a:r>
            <a:r>
              <a:rPr lang="en-US" altLang="zh-CN" smtClean="0"/>
              <a:t>4K*8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芯片提供的地址线相连。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第四步，译码产生片选信号。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FEB62D-01CD-4291-92B9-EA3AC18AA00D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24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468313" y="1116013"/>
          <a:ext cx="7272337" cy="454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Visio" r:id="rId3" imgW="5362592" imgH="3381443" progId="Visio.Drawing.11">
                  <p:embed/>
                </p:oleObj>
              </mc:Choice>
              <mc:Fallback>
                <p:oleObj name="Visio" r:id="rId3" imgW="5362592" imgH="338144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429" b="10840"/>
                      <a:stretch>
                        <a:fillRect/>
                      </a:stretch>
                    </p:blipFill>
                    <p:spPr bwMode="auto">
                      <a:xfrm>
                        <a:off x="468313" y="1116013"/>
                        <a:ext cx="7272337" cy="454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连接图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597394-15D5-445E-98FE-53B7B000BB79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25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5</a:t>
            </a:r>
            <a:r>
              <a:rPr lang="zh-CN" altLang="en-US" smtClean="0">
                <a:latin typeface="Times New Roman" panose="02020603050405020304" pitchFamily="18" charset="0"/>
              </a:rPr>
              <a:t>－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488237" cy="5111750"/>
          </a:xfrm>
        </p:spPr>
        <p:txBody>
          <a:bodyPr/>
          <a:lstStyle/>
          <a:p>
            <a:pPr eaLnBrk="1" hangingPunct="1"/>
            <a:r>
              <a:rPr lang="zh-CN" altLang="en-US" smtClean="0"/>
              <a:t>设有若干片</a:t>
            </a:r>
            <a:r>
              <a:rPr lang="en-US" altLang="zh-CN" smtClean="0"/>
              <a:t>256K×8</a:t>
            </a:r>
            <a:r>
              <a:rPr lang="zh-CN" altLang="en-US" smtClean="0"/>
              <a:t>位的</a:t>
            </a:r>
            <a:r>
              <a:rPr lang="en-US" altLang="zh-CN" smtClean="0"/>
              <a:t>SRAM</a:t>
            </a:r>
            <a:r>
              <a:rPr lang="zh-CN" altLang="en-US" smtClean="0"/>
              <a:t>芯片，问如何构成</a:t>
            </a:r>
            <a:r>
              <a:rPr lang="en-US" altLang="zh-CN" smtClean="0"/>
              <a:t>2048K×32</a:t>
            </a:r>
            <a:r>
              <a:rPr lang="zh-CN" altLang="en-US" smtClean="0"/>
              <a:t>位的存储器？需要多少片</a:t>
            </a:r>
            <a:r>
              <a:rPr lang="en-US" altLang="zh-CN" smtClean="0"/>
              <a:t>RAM</a:t>
            </a:r>
            <a:r>
              <a:rPr lang="zh-CN" altLang="en-US" smtClean="0"/>
              <a:t>芯片？该存储器需要多少根地址线？画出该存储器与</a:t>
            </a:r>
            <a:r>
              <a:rPr lang="en-US" altLang="zh-CN" smtClean="0"/>
              <a:t>CPU</a:t>
            </a:r>
            <a:r>
              <a:rPr lang="zh-CN" altLang="en-US" smtClean="0"/>
              <a:t>连接的结构图，设</a:t>
            </a:r>
            <a:r>
              <a:rPr lang="en-US" altLang="zh-CN" smtClean="0"/>
              <a:t>CPU</a:t>
            </a:r>
            <a:r>
              <a:rPr lang="zh-CN" altLang="en-US" smtClean="0"/>
              <a:t>的接口信号有地址信号、数据信号、控制信号</a:t>
            </a:r>
            <a:r>
              <a:rPr lang="en-US" altLang="zh-CN" smtClean="0"/>
              <a:t>MREQ#</a:t>
            </a:r>
            <a:r>
              <a:rPr lang="zh-CN" altLang="en-US" smtClean="0"/>
              <a:t>和</a:t>
            </a:r>
            <a:r>
              <a:rPr lang="en-US" altLang="zh-CN" smtClean="0"/>
              <a:t>R/W#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解：采用字位扩展的方法。</a:t>
            </a:r>
          </a:p>
          <a:p>
            <a:pPr eaLnBrk="1" hangingPunct="1"/>
            <a:r>
              <a:rPr lang="en-US" altLang="zh-CN" smtClean="0"/>
              <a:t>SRAM</a:t>
            </a:r>
            <a:r>
              <a:rPr lang="zh-CN" altLang="en-US" smtClean="0"/>
              <a:t>芯片个数：</a:t>
            </a:r>
            <a:r>
              <a:rPr lang="en-US" altLang="zh-CN" smtClean="0"/>
              <a:t>2048K/256K ×32/8 = 32</a:t>
            </a:r>
            <a:r>
              <a:rPr lang="zh-CN" altLang="en-US" smtClean="0"/>
              <a:t>片</a:t>
            </a:r>
          </a:p>
          <a:p>
            <a:pPr eaLnBrk="1" hangingPunct="1"/>
            <a:r>
              <a:rPr lang="zh-CN" altLang="en-US" smtClean="0"/>
              <a:t>每</a:t>
            </a:r>
            <a:r>
              <a:rPr lang="en-US" altLang="zh-CN" smtClean="0"/>
              <a:t>4</a:t>
            </a:r>
            <a:r>
              <a:rPr lang="zh-CN" altLang="en-US" smtClean="0"/>
              <a:t>片一组进行位扩展，共</a:t>
            </a:r>
            <a:r>
              <a:rPr lang="en-US" altLang="zh-CN" smtClean="0"/>
              <a:t>8</a:t>
            </a:r>
            <a:r>
              <a:rPr lang="zh-CN" altLang="en-US" smtClean="0"/>
              <a:t>组芯片进行字扩展</a:t>
            </a:r>
          </a:p>
          <a:p>
            <a:pPr eaLnBrk="1" hangingPunct="1"/>
            <a:r>
              <a:rPr lang="zh-CN" altLang="en-US" smtClean="0"/>
              <a:t>片选：该存储器需要</a:t>
            </a:r>
            <a:r>
              <a:rPr lang="en-US" altLang="zh-CN" smtClean="0"/>
              <a:t>21</a:t>
            </a:r>
            <a:r>
              <a:rPr lang="zh-CN" altLang="en-US" smtClean="0"/>
              <a:t>条地址线</a:t>
            </a:r>
            <a:r>
              <a:rPr lang="en-US" altLang="zh-CN" smtClean="0"/>
              <a:t>A</a:t>
            </a:r>
            <a:r>
              <a:rPr lang="en-US" altLang="zh-CN" baseline="-25000" smtClean="0"/>
              <a:t>20</a:t>
            </a:r>
            <a:r>
              <a:rPr lang="zh-CN" altLang="en-US" smtClean="0"/>
              <a:t>～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，其中高</a:t>
            </a:r>
            <a:r>
              <a:rPr lang="en-US" altLang="zh-CN" smtClean="0"/>
              <a:t>3</a:t>
            </a:r>
            <a:r>
              <a:rPr lang="zh-CN" altLang="en-US" smtClean="0"/>
              <a:t>位用于芯片选择接到</a:t>
            </a:r>
            <a:r>
              <a:rPr lang="en-US" altLang="zh-CN" smtClean="0"/>
              <a:t>74LS138</a:t>
            </a:r>
            <a:r>
              <a:rPr lang="zh-CN" altLang="en-US" smtClean="0"/>
              <a:t>芯片的</a:t>
            </a:r>
            <a:r>
              <a:rPr lang="en-US" altLang="zh-CN" smtClean="0"/>
              <a:t>CBA</a:t>
            </a:r>
            <a:r>
              <a:rPr lang="zh-CN" altLang="en-US" smtClean="0"/>
              <a:t>，低</a:t>
            </a:r>
            <a:r>
              <a:rPr lang="en-US" altLang="zh-CN" smtClean="0"/>
              <a:t>18</a:t>
            </a:r>
            <a:r>
              <a:rPr lang="zh-CN" altLang="en-US" smtClean="0"/>
              <a:t>位接到存储器芯片地址。</a:t>
            </a:r>
          </a:p>
          <a:p>
            <a:pPr eaLnBrk="1" hangingPunct="1"/>
            <a:r>
              <a:rPr lang="en-US" altLang="zh-CN" smtClean="0"/>
              <a:t>MREQ#</a:t>
            </a:r>
            <a:r>
              <a:rPr lang="zh-CN" altLang="en-US" smtClean="0"/>
              <a:t>：作为译码器的使能信号。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2D50FF-1AAC-493A-81F7-A57FC99A16DE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26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186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2083" name="Object 3"/>
          <p:cNvGraphicFramePr>
            <a:graphicFrameLocks noChangeAspect="1"/>
          </p:cNvGraphicFramePr>
          <p:nvPr/>
        </p:nvGraphicFramePr>
        <p:xfrm>
          <a:off x="250825" y="1125538"/>
          <a:ext cx="7920038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Visio" r:id="rId3" imgW="5505551" imgH="3381443" progId="Visio.Drawing.11">
                  <p:embed/>
                </p:oleObj>
              </mc:Choice>
              <mc:Fallback>
                <p:oleObj name="Visio" r:id="rId3" imgW="5505551" imgH="338144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70" b="9987"/>
                      <a:stretch>
                        <a:fillRect/>
                      </a:stretch>
                    </p:blipFill>
                    <p:spPr bwMode="auto">
                      <a:xfrm>
                        <a:off x="250825" y="1125538"/>
                        <a:ext cx="7920038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2084" name="Picture 4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连接图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20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F36BCE-20EA-4109-ADA5-D4423BAC47C0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27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5.4 </a:t>
            </a:r>
            <a:r>
              <a:rPr lang="zh-CN" altLang="en-US" smtClean="0"/>
              <a:t>高速存储器 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561263" cy="41751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解决问题：</a:t>
            </a:r>
            <a:r>
              <a:rPr lang="zh-CN" altLang="en-US" smtClean="0">
                <a:solidFill>
                  <a:srgbClr val="0000FF"/>
                </a:solidFill>
              </a:rPr>
              <a:t>弥补</a:t>
            </a:r>
            <a:r>
              <a:rPr lang="en-US" altLang="zh-CN" smtClean="0">
                <a:solidFill>
                  <a:srgbClr val="0000FF"/>
                </a:solidFill>
              </a:rPr>
              <a:t>CPU</a:t>
            </a:r>
            <a:r>
              <a:rPr lang="zh-CN" altLang="en-US" smtClean="0">
                <a:solidFill>
                  <a:srgbClr val="0000FF"/>
                </a:solidFill>
              </a:rPr>
              <a:t>与主存速度上的差异。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从存储器角度，解决问题的有效途径：</a:t>
            </a:r>
          </a:p>
          <a:p>
            <a:pPr lvl="1" eaLnBrk="1" hangingPunct="1"/>
            <a:r>
              <a:rPr lang="zh-CN" altLang="en-US" smtClean="0"/>
              <a:t>主存采用更高速的技术来缩短存储器的读出时间，或加长存储器的字长；</a:t>
            </a:r>
          </a:p>
          <a:p>
            <a:pPr lvl="1" eaLnBrk="1" hangingPunct="1"/>
            <a:r>
              <a:rPr lang="zh-CN" altLang="en-US" smtClean="0"/>
              <a:t>采用并行操作的</a:t>
            </a:r>
            <a:r>
              <a:rPr lang="zh-CN" altLang="en-US" smtClean="0">
                <a:solidFill>
                  <a:srgbClr val="CC0000"/>
                </a:solidFill>
              </a:rPr>
              <a:t>多端口存储器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zh-CN" altLang="en-US" smtClean="0"/>
              <a:t>在</a:t>
            </a:r>
            <a:r>
              <a:rPr lang="en-US" altLang="zh-CN" smtClean="0"/>
              <a:t>CPU</a:t>
            </a:r>
            <a:r>
              <a:rPr lang="zh-CN" altLang="en-US" smtClean="0"/>
              <a:t>和主存之间加入一个</a:t>
            </a:r>
            <a:r>
              <a:rPr lang="zh-CN" altLang="en-US" smtClean="0">
                <a:solidFill>
                  <a:srgbClr val="CC0000"/>
                </a:solidFill>
              </a:rPr>
              <a:t>高速缓冲存储器</a:t>
            </a:r>
            <a:r>
              <a:rPr lang="zh-CN" altLang="en-US" smtClean="0"/>
              <a:t>（</a:t>
            </a:r>
            <a:r>
              <a:rPr lang="en-US" altLang="zh-CN" smtClean="0"/>
              <a:t>Cache</a:t>
            </a:r>
            <a:r>
              <a:rPr lang="zh-CN" altLang="en-US" smtClean="0"/>
              <a:t>），以缩短读出时间；</a:t>
            </a:r>
          </a:p>
          <a:p>
            <a:pPr lvl="1" eaLnBrk="1" hangingPunct="1"/>
            <a:r>
              <a:rPr lang="zh-CN" altLang="en-US" smtClean="0"/>
              <a:t>在每个存储器周期中存取几个字（</a:t>
            </a:r>
            <a:r>
              <a:rPr lang="zh-CN" altLang="en-US" smtClean="0">
                <a:solidFill>
                  <a:srgbClr val="CC0000"/>
                </a:solidFill>
              </a:rPr>
              <a:t>多体交叉存储</a:t>
            </a:r>
            <a:r>
              <a:rPr lang="zh-CN" altLang="en-US" smtClean="0"/>
              <a:t>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B5A519-1590-47B2-A0A9-BDF20F05B83E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28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5.4 </a:t>
            </a:r>
            <a:r>
              <a:rPr lang="zh-CN" altLang="en-US" smtClean="0"/>
              <a:t>高速存储器</a:t>
            </a:r>
          </a:p>
        </p:txBody>
      </p:sp>
      <p:pic>
        <p:nvPicPr>
          <p:cNvPr id="30413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1619250" y="1282700"/>
            <a:ext cx="5257800" cy="2362200"/>
            <a:chOff x="1020" y="1715"/>
            <a:chExt cx="2976" cy="1488"/>
          </a:xfrm>
        </p:grpSpPr>
        <p:sp>
          <p:nvSpPr>
            <p:cNvPr id="304134" name="AutoShape 6"/>
            <p:cNvSpPr>
              <a:spLocks noChangeArrowheads="1"/>
            </p:cNvSpPr>
            <p:nvPr/>
          </p:nvSpPr>
          <p:spPr bwMode="gray">
            <a:xfrm>
              <a:off x="1247" y="1784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gray">
            <a:xfrm>
              <a:off x="1404" y="1825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双端口存储器</a:t>
              </a:r>
              <a:endParaRPr lang="zh-CN" altLang="en-US" sz="24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4136" name="AutoShape 8"/>
            <p:cNvSpPr>
              <a:spLocks noChangeArrowheads="1"/>
            </p:cNvSpPr>
            <p:nvPr/>
          </p:nvSpPr>
          <p:spPr bwMode="gray">
            <a:xfrm>
              <a:off x="1260" y="231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gray">
            <a:xfrm>
              <a:off x="1404" y="2353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hlinkClick r:id="rId5" action="ppaction://hlinksldjump"/>
                </a:rPr>
                <a:t>多体交叉存储器</a:t>
              </a:r>
              <a:endParaRPr lang="zh-CN" altLang="en-US" sz="24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4138" name="AutoShape 10"/>
            <p:cNvSpPr>
              <a:spLocks noChangeArrowheads="1"/>
            </p:cNvSpPr>
            <p:nvPr/>
          </p:nvSpPr>
          <p:spPr bwMode="gray">
            <a:xfrm>
              <a:off x="1260" y="284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gray">
            <a:xfrm>
              <a:off x="1404" y="2881"/>
              <a:ext cx="2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相联存储器</a:t>
              </a:r>
              <a:endParaRPr lang="zh-CN" altLang="en-US" sz="24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9708" name="Group 12"/>
            <p:cNvGrpSpPr>
              <a:grpSpLocks/>
            </p:cNvGrpSpPr>
            <p:nvPr/>
          </p:nvGrpSpPr>
          <p:grpSpPr bwMode="auto">
            <a:xfrm>
              <a:off x="1020" y="1715"/>
              <a:ext cx="432" cy="1488"/>
              <a:chOff x="1020" y="1616"/>
              <a:chExt cx="432" cy="1488"/>
            </a:xfrm>
          </p:grpSpPr>
          <p:sp>
            <p:nvSpPr>
              <p:cNvPr id="29709" name="AutoShape 13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0" name="Text Box 14"/>
              <p:cNvSpPr txBox="1">
                <a:spLocks noChangeArrowheads="1"/>
              </p:cNvSpPr>
              <p:nvPr/>
            </p:nvSpPr>
            <p:spPr bwMode="gray">
              <a:xfrm>
                <a:off x="1090" y="1666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9711" name="AutoShape 15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2" name="Text Box 16"/>
              <p:cNvSpPr txBox="1">
                <a:spLocks noChangeArrowheads="1"/>
              </p:cNvSpPr>
              <p:nvPr/>
            </p:nvSpPr>
            <p:spPr bwMode="gray">
              <a:xfrm>
                <a:off x="1090" y="2194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</a:t>
                </a:r>
              </a:p>
            </p:txBody>
          </p:sp>
          <p:sp>
            <p:nvSpPr>
              <p:cNvPr id="29713" name="AutoShape 17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4" name="Text Box 18"/>
              <p:cNvSpPr txBox="1">
                <a:spLocks noChangeArrowheads="1"/>
              </p:cNvSpPr>
              <p:nvPr/>
            </p:nvSpPr>
            <p:spPr bwMode="gray">
              <a:xfrm>
                <a:off x="1090" y="2722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三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F6D822-7F90-4043-9D4B-06A795F517C4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29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489825" cy="51117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特点：</a:t>
            </a:r>
            <a:r>
              <a:rPr lang="zh-CN" altLang="en-US" smtClean="0"/>
              <a:t>同一个存储器具有两组相互独立的读写控制线路，允许两个独立的</a:t>
            </a:r>
            <a:r>
              <a:rPr lang="en-US" altLang="zh-CN" smtClean="0"/>
              <a:t>CPU</a:t>
            </a:r>
            <a:r>
              <a:rPr lang="zh-CN" altLang="en-US" smtClean="0"/>
              <a:t>或控制器同时异步地访问存储单元，是一种高速工作的存储器。其最大的特点是存储数据共享。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结构特点：</a:t>
            </a:r>
            <a:r>
              <a:rPr lang="zh-CN" altLang="en-US" smtClean="0"/>
              <a:t>具有左右两个端口，每一个端口都有自己的片选控制信号和输出使能控制信号。 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访问冲突：</a:t>
            </a:r>
            <a:r>
              <a:rPr lang="zh-CN" altLang="en-US" smtClean="0"/>
              <a:t>当左端口和右端口的地址不相同时，在两个端口上同时进行读写操作，不会发生冲突。若左、右端口同时访问相同的存储单元，则会发生读写冲突。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解决方法：</a:t>
            </a:r>
            <a:r>
              <a:rPr lang="zh-CN" altLang="en-US" smtClean="0"/>
              <a:t>判断逻辑决定对哪个端口优先进行读写操作，而暂时关闭另一个被延迟的端口，即</a:t>
            </a:r>
            <a:r>
              <a:rPr lang="zh-CN" altLang="en-US" smtClean="0">
                <a:solidFill>
                  <a:srgbClr val="CC0000"/>
                </a:solidFill>
              </a:rPr>
              <a:t>置其忙信号</a:t>
            </a:r>
            <a:r>
              <a:rPr lang="en-US" altLang="zh-CN" smtClean="0">
                <a:solidFill>
                  <a:srgbClr val="CC0000"/>
                </a:solidFill>
              </a:rPr>
              <a:t>BUSY#=0</a:t>
            </a:r>
            <a:r>
              <a:rPr lang="zh-CN" altLang="en-US" smtClean="0"/>
              <a:t>。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一、双端口存储器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0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90E37D-0A91-4F0A-A2AF-CFB334F61224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 </a:t>
            </a:r>
            <a:r>
              <a:rPr lang="zh-CN" altLang="en-US" smtClean="0"/>
              <a:t>主存储器与</a:t>
            </a:r>
            <a:r>
              <a:rPr lang="en-US" altLang="zh-CN" smtClean="0"/>
              <a:t>CPU</a:t>
            </a:r>
            <a:r>
              <a:rPr lang="zh-CN" altLang="en-US" smtClean="0"/>
              <a:t>的连接</a:t>
            </a:r>
          </a:p>
        </p:txBody>
      </p:sp>
      <p:pic>
        <p:nvPicPr>
          <p:cNvPr id="28467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1619250" y="1282700"/>
            <a:ext cx="5257800" cy="2362200"/>
            <a:chOff x="1020" y="1715"/>
            <a:chExt cx="2976" cy="1488"/>
          </a:xfrm>
        </p:grpSpPr>
        <p:sp>
          <p:nvSpPr>
            <p:cNvPr id="284678" name="AutoShape 6"/>
            <p:cNvSpPr>
              <a:spLocks noChangeArrowheads="1"/>
            </p:cNvSpPr>
            <p:nvPr/>
          </p:nvSpPr>
          <p:spPr bwMode="gray">
            <a:xfrm>
              <a:off x="1247" y="1784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gray">
            <a:xfrm>
              <a:off x="1404" y="1825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背景知识</a:t>
              </a:r>
              <a:r>
                <a:rPr lang="en-US" altLang="zh-CN" sz="2400" b="1">
                  <a:solidFill>
                    <a:schemeClr val="tx2"/>
                  </a:solidFill>
                  <a:ea typeface="黑体" panose="02010609060101010101" pitchFamily="49" charset="-122"/>
                  <a:hlinkClick r:id="rId4" action="ppaction://hlinksldjump"/>
                </a:rPr>
                <a:t>——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存储芯片简介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4680" name="AutoShape 8"/>
            <p:cNvSpPr>
              <a:spLocks noChangeArrowheads="1"/>
            </p:cNvSpPr>
            <p:nvPr/>
          </p:nvSpPr>
          <p:spPr bwMode="gray">
            <a:xfrm>
              <a:off x="1260" y="231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gray">
            <a:xfrm>
              <a:off x="1404" y="2353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5" action="ppaction://hlinksldjump"/>
                </a:rPr>
                <a:t>存储器容量扩展的三种方法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4682" name="AutoShape 10"/>
            <p:cNvSpPr>
              <a:spLocks noChangeArrowheads="1"/>
            </p:cNvSpPr>
            <p:nvPr/>
          </p:nvSpPr>
          <p:spPr bwMode="gray">
            <a:xfrm>
              <a:off x="1260" y="284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7" name="Text Box 11"/>
            <p:cNvSpPr txBox="1">
              <a:spLocks noChangeArrowheads="1"/>
            </p:cNvSpPr>
            <p:nvPr/>
          </p:nvSpPr>
          <p:spPr bwMode="gray">
            <a:xfrm>
              <a:off x="1404" y="2881"/>
              <a:ext cx="2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主存储器与</a:t>
              </a:r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CPU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的连接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108" name="Group 12"/>
            <p:cNvGrpSpPr>
              <a:grpSpLocks/>
            </p:cNvGrpSpPr>
            <p:nvPr/>
          </p:nvGrpSpPr>
          <p:grpSpPr bwMode="auto">
            <a:xfrm>
              <a:off x="1020" y="1715"/>
              <a:ext cx="432" cy="1488"/>
              <a:chOff x="1020" y="1616"/>
              <a:chExt cx="432" cy="1488"/>
            </a:xfrm>
          </p:grpSpPr>
          <p:sp>
            <p:nvSpPr>
              <p:cNvPr id="4109" name="AutoShape 13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0" name="Text Box 14"/>
              <p:cNvSpPr txBox="1">
                <a:spLocks noChangeArrowheads="1"/>
              </p:cNvSpPr>
              <p:nvPr/>
            </p:nvSpPr>
            <p:spPr bwMode="gray">
              <a:xfrm>
                <a:off x="1090" y="1666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4111" name="AutoShape 15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2" name="Text Box 16"/>
              <p:cNvSpPr txBox="1">
                <a:spLocks noChangeArrowheads="1"/>
              </p:cNvSpPr>
              <p:nvPr/>
            </p:nvSpPr>
            <p:spPr bwMode="gray">
              <a:xfrm>
                <a:off x="1090" y="2194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</a:t>
                </a:r>
              </a:p>
            </p:txBody>
          </p:sp>
          <p:sp>
            <p:nvSpPr>
              <p:cNvPr id="4113" name="AutoShape 17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4" name="Text Box 18"/>
              <p:cNvSpPr txBox="1">
                <a:spLocks noChangeArrowheads="1"/>
              </p:cNvSpPr>
              <p:nvPr/>
            </p:nvSpPr>
            <p:spPr bwMode="gray">
              <a:xfrm>
                <a:off x="1090" y="2722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三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C5D23B-0DEC-4D6E-9A7B-487C17DB1361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30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323850" y="1196975"/>
          <a:ext cx="8208963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Visio" r:id="rId3" imgW="5200751" imgH="2866957" progId="Visio.Drawing.11">
                  <p:embed/>
                </p:oleObj>
              </mc:Choice>
              <mc:Fallback>
                <p:oleObj name="Visio" r:id="rId3" imgW="5200751" imgH="286695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8208963" cy="464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/>
          <p:cNvSpPr>
            <a:spLocks noChangeArrowheads="1"/>
          </p:cNvSpPr>
          <p:nvPr/>
        </p:nvSpPr>
        <p:spPr bwMode="white">
          <a:xfrm>
            <a:off x="1187450" y="401638"/>
            <a:ext cx="7945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2K×16</a:t>
            </a:r>
            <a:r>
              <a:rPr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位双端口存储器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IDT7133</a:t>
            </a:r>
            <a:r>
              <a:rPr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的逻辑框图 </a:t>
            </a:r>
          </a:p>
        </p:txBody>
      </p:sp>
      <p:pic>
        <p:nvPicPr>
          <p:cNvPr id="306181" name="Picture 5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31FA3B-AC4C-4705-AD54-92A72104FFA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31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二、多体交叉存储器 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08075"/>
            <a:ext cx="7343775" cy="44084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特点：</a:t>
            </a:r>
            <a:r>
              <a:rPr lang="zh-CN" altLang="en-US" smtClean="0"/>
              <a:t>通过改进主存的组织方式，在不改变存储器存取周期的情况下，提高存储器的带宽。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结构特点：</a:t>
            </a:r>
            <a:r>
              <a:rPr lang="zh-CN" altLang="en-US" smtClean="0"/>
              <a:t>多体交叉存储器由</a:t>
            </a:r>
            <a:r>
              <a:rPr lang="en-US" altLang="zh-CN" smtClean="0">
                <a:solidFill>
                  <a:srgbClr val="006600"/>
                </a:solidFill>
              </a:rPr>
              <a:t>M</a:t>
            </a:r>
            <a:r>
              <a:rPr lang="zh-CN" altLang="en-US" smtClean="0">
                <a:solidFill>
                  <a:srgbClr val="006600"/>
                </a:solidFill>
              </a:rPr>
              <a:t>个的存储体</a:t>
            </a:r>
            <a:r>
              <a:rPr lang="zh-CN" altLang="en-US" smtClean="0"/>
              <a:t>（或称存储模块）组成，每个存储体有相同的容量和存取速度，又</a:t>
            </a:r>
            <a:r>
              <a:rPr lang="zh-CN" altLang="en-US" smtClean="0">
                <a:solidFill>
                  <a:srgbClr val="006600"/>
                </a:solidFill>
              </a:rPr>
              <a:t>有各自独立的地址寄存器、地址译码器、读写电路和驱动电路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编址方法：</a:t>
            </a:r>
            <a:r>
              <a:rPr lang="zh-CN" altLang="en-US" smtClean="0"/>
              <a:t>交叉编址，即</a:t>
            </a:r>
            <a:r>
              <a:rPr lang="zh-CN" altLang="en-US" smtClean="0">
                <a:solidFill>
                  <a:srgbClr val="006600"/>
                </a:solidFill>
              </a:rPr>
              <a:t>任何两个相邻地址的物理单元不属于同一个存储体</a:t>
            </a:r>
            <a:r>
              <a:rPr lang="zh-CN" altLang="en-US" smtClean="0"/>
              <a:t>，一般在相邻的存储体中；</a:t>
            </a:r>
            <a:r>
              <a:rPr lang="zh-CN" altLang="en-US" smtClean="0">
                <a:solidFill>
                  <a:srgbClr val="0000FF"/>
                </a:solidFill>
              </a:rPr>
              <a:t>同一个存储体内的地址都是不连续的。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4973D1-CD16-41A4-91D0-AEF335F702C1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32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顺序编址 </a:t>
            </a:r>
          </a:p>
        </p:txBody>
      </p:sp>
      <p:graphicFrame>
        <p:nvGraphicFramePr>
          <p:cNvPr id="308227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55650" y="1125538"/>
          <a:ext cx="7200900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位图图像" r:id="rId3" imgW="4847619" imgH="3715269" progId="Paint.Picture">
                  <p:embed/>
                </p:oleObj>
              </mc:Choice>
              <mc:Fallback>
                <p:oleObj name="位图图像" r:id="rId3" imgW="4847619" imgH="371526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25538"/>
                        <a:ext cx="7200900" cy="55165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05CBCE-2555-4DA3-A9F5-63C1591B2E2C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33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09250" name="Object 2"/>
          <p:cNvGraphicFramePr>
            <a:graphicFrameLocks noChangeAspect="1"/>
          </p:cNvGraphicFramePr>
          <p:nvPr/>
        </p:nvGraphicFramePr>
        <p:xfrm>
          <a:off x="827088" y="1052513"/>
          <a:ext cx="6985000" cy="531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位图图像" r:id="rId3" imgW="4753639" imgH="3619048" progId="Paint.Picture">
                  <p:embed/>
                </p:oleObj>
              </mc:Choice>
              <mc:Fallback>
                <p:oleObj name="位图图像" r:id="rId3" imgW="4753639" imgH="36190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52513"/>
                        <a:ext cx="6985000" cy="531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交叉编址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7F97C8-9F4D-4F0C-9959-2DAB39FF108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34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体交叉存储器连接 </a:t>
            </a:r>
          </a:p>
        </p:txBody>
      </p:sp>
      <p:graphicFrame>
        <p:nvGraphicFramePr>
          <p:cNvPr id="31027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924300" y="765175"/>
          <a:ext cx="4908550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Visio" r:id="rId3" imgW="3048000" imgH="3619500" progId="Visio.Drawing.11">
                  <p:embed/>
                </p:oleObj>
              </mc:Choice>
              <mc:Fallback>
                <p:oleObj name="Visio" r:id="rId3" imgW="3048000" imgH="36195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765175"/>
                        <a:ext cx="4908550" cy="583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288" y="2133600"/>
          <a:ext cx="29813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Visio" r:id="rId5" imgW="2017776" imgH="2046732" progId="Visio.Drawing.11">
                  <p:embed/>
                </p:oleObj>
              </mc:Choice>
              <mc:Fallback>
                <p:oleObj name="Visio" r:id="rId5" imgW="2017776" imgH="2046732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33600"/>
                        <a:ext cx="2981325" cy="3024188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7C3E0E-61AA-44F6-A418-C50BA5645734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35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7569200" cy="37449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访问：</a:t>
            </a:r>
            <a:r>
              <a:rPr lang="en-US" altLang="zh-CN" smtClean="0"/>
              <a:t>CPU</a:t>
            </a:r>
            <a:r>
              <a:rPr lang="zh-CN" altLang="en-US" smtClean="0"/>
              <a:t>同时送出的</a:t>
            </a:r>
            <a:r>
              <a:rPr lang="en-US" altLang="zh-CN" smtClean="0"/>
              <a:t>M</a:t>
            </a:r>
            <a:r>
              <a:rPr lang="zh-CN" altLang="en-US" smtClean="0"/>
              <a:t>个地址，只要他们分属于</a:t>
            </a:r>
            <a:r>
              <a:rPr lang="en-US" altLang="zh-CN" smtClean="0"/>
              <a:t>M</a:t>
            </a:r>
            <a:r>
              <a:rPr lang="zh-CN" altLang="en-US" smtClean="0"/>
              <a:t>个存储体，访问就不会冲突；由存储器控制部件控制它们分时使用数据总线进行信息传递。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适合采用流水线</a:t>
            </a:r>
            <a:r>
              <a:rPr lang="zh-CN" altLang="en-US" smtClean="0"/>
              <a:t>方式并行存取，虽然</a:t>
            </a:r>
            <a:r>
              <a:rPr lang="zh-CN" altLang="en-US" smtClean="0">
                <a:solidFill>
                  <a:srgbClr val="006600"/>
                </a:solidFill>
              </a:rPr>
              <a:t>每个存储体的存储周期没变</a:t>
            </a:r>
            <a:r>
              <a:rPr lang="zh-CN" altLang="en-US" smtClean="0"/>
              <a:t>，但是当</a:t>
            </a:r>
            <a:r>
              <a:rPr lang="en-US" altLang="zh-CN" smtClean="0"/>
              <a:t>CPU</a:t>
            </a:r>
            <a:r>
              <a:rPr lang="zh-CN" altLang="en-US" smtClean="0"/>
              <a:t>连续访问一个字块时，可以</a:t>
            </a:r>
            <a:r>
              <a:rPr lang="zh-CN" altLang="en-US" smtClean="0">
                <a:solidFill>
                  <a:srgbClr val="006600"/>
                </a:solidFill>
              </a:rPr>
              <a:t>大大提高存储器的带宽</a:t>
            </a:r>
            <a:r>
              <a:rPr lang="zh-CN" altLang="en-US" smtClean="0"/>
              <a:t>。</a:t>
            </a:r>
            <a:endParaRPr lang="zh-CN" altLang="en-US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二、多体交叉存储器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1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2EB059-4978-467C-8CB3-5FBBFE3685F9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36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2322" name="Object 2"/>
          <p:cNvGraphicFramePr>
            <a:graphicFrameLocks noChangeAspect="1"/>
          </p:cNvGraphicFramePr>
          <p:nvPr/>
        </p:nvGraphicFramePr>
        <p:xfrm>
          <a:off x="1187450" y="1125538"/>
          <a:ext cx="6121400" cy="431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位图图像" r:id="rId3" imgW="4715533" imgH="3323810" progId="Paint.Picture">
                  <p:embed/>
                </p:oleObj>
              </mc:Choice>
              <mc:Fallback>
                <p:oleObj name="位图图像" r:id="rId3" imgW="4715533" imgH="33238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6121400" cy="431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2323" name="Picture 3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4"/>
          <p:cNvSpPr>
            <a:spLocks noChangeArrowheads="1"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二、多体交叉存储器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7FEF0D-193A-4AF7-A22D-527946C671EC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37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632700" cy="2087562"/>
          </a:xfrm>
        </p:spPr>
        <p:txBody>
          <a:bodyPr/>
          <a:lstStyle/>
          <a:p>
            <a:pPr eaLnBrk="1" hangingPunct="1"/>
            <a:r>
              <a:rPr lang="zh-CN" altLang="en-US" smtClean="0"/>
              <a:t>特点：按内容访问的存储器，即在相联存储器中，一个字是</a:t>
            </a:r>
            <a:r>
              <a:rPr lang="zh-CN" altLang="en-US" smtClean="0">
                <a:solidFill>
                  <a:srgbClr val="CC0000"/>
                </a:solidFill>
              </a:rPr>
              <a:t>通过它的部分内容</a:t>
            </a:r>
            <a:r>
              <a:rPr lang="zh-CN" altLang="en-US" smtClean="0"/>
              <a:t>而不是它的地址进行</a:t>
            </a:r>
            <a:r>
              <a:rPr lang="zh-CN" altLang="en-US" smtClean="0">
                <a:solidFill>
                  <a:srgbClr val="CC0000"/>
                </a:solidFill>
              </a:rPr>
              <a:t>检索</a:t>
            </a:r>
            <a:r>
              <a:rPr lang="zh-CN" altLang="en-US" smtClean="0"/>
              <a:t>的。</a:t>
            </a:r>
          </a:p>
          <a:p>
            <a:pPr eaLnBrk="1" hangingPunct="1"/>
            <a:r>
              <a:rPr lang="zh-CN" altLang="en-US" smtClean="0"/>
              <a:t>适用于快速查询的场合。 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三、相联存储器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DD3DE0-361C-4D5C-9EDF-0E383A3F2425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38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468313" y="982663"/>
          <a:ext cx="381635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Visio" r:id="rId3" imgW="2568123" imgH="3048325" progId="Visio.Drawing.11">
                  <p:embed/>
                </p:oleObj>
              </mc:Choice>
              <mc:Fallback>
                <p:oleObj name="Visio" r:id="rId3" imgW="2568123" imgH="304832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45"/>
                      <a:stretch>
                        <a:fillRect/>
                      </a:stretch>
                    </p:blipFill>
                    <p:spPr bwMode="auto">
                      <a:xfrm>
                        <a:off x="468313" y="982663"/>
                        <a:ext cx="3816350" cy="4895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755650" y="5924550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相联存储器的基本组成 </a:t>
            </a:r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/>
        </p:nvGraphicFramePr>
        <p:xfrm>
          <a:off x="4787900" y="981075"/>
          <a:ext cx="3600450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Visio" r:id="rId5" imgW="2349642" imgH="3090266" progId="Visio.Drawing.11">
                  <p:embed/>
                </p:oleObj>
              </mc:Choice>
              <mc:Fallback>
                <p:oleObj name="Visio" r:id="rId5" imgW="2349642" imgH="309026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342"/>
                      <a:stretch>
                        <a:fillRect/>
                      </a:stretch>
                    </p:blipFill>
                    <p:spPr bwMode="auto">
                      <a:xfrm>
                        <a:off x="4787900" y="981075"/>
                        <a:ext cx="3600450" cy="482441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5003800" y="5924550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相联存储器检索举例 </a:t>
            </a:r>
          </a:p>
        </p:txBody>
      </p:sp>
      <p:pic>
        <p:nvPicPr>
          <p:cNvPr id="314374" name="Picture 6" descr="back11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三、相联存储器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/>
      <p:bldP spid="31437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DEF7BB-302C-4FF2-9B48-D5BB7543A420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39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P224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5</a:t>
            </a:r>
            <a:r>
              <a:rPr lang="zh-CN" altLang="en-US" smtClean="0"/>
              <a:t>，</a:t>
            </a:r>
            <a:r>
              <a:rPr lang="en-US" altLang="zh-CN" smtClean="0"/>
              <a:t>6</a:t>
            </a:r>
            <a:r>
              <a:rPr lang="zh-CN" altLang="en-US" smtClean="0"/>
              <a:t>，</a:t>
            </a:r>
            <a:r>
              <a:rPr lang="en-US" altLang="zh-CN" smtClean="0"/>
              <a:t>7</a:t>
            </a:r>
            <a:r>
              <a:rPr lang="zh-CN" altLang="en-US" smtClean="0"/>
              <a:t>，</a:t>
            </a:r>
            <a:r>
              <a:rPr lang="en-US" altLang="zh-CN" smtClean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4B6D7A-5217-4F7B-94E3-20C15068D44F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4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一、背景知识</a:t>
            </a:r>
            <a:r>
              <a:rPr lang="en-US" altLang="zh-CN" smtClean="0">
                <a:latin typeface="宋体" panose="02010600030101010101" pitchFamily="2" charset="-122"/>
              </a:rPr>
              <a:t>——</a:t>
            </a:r>
            <a:r>
              <a:rPr lang="zh-CN" altLang="en-US" smtClean="0"/>
              <a:t>存储芯片简介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6818313" cy="735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存储芯片的引脚封装</a:t>
            </a:r>
          </a:p>
        </p:txBody>
      </p:sp>
      <p:graphicFrame>
        <p:nvGraphicFramePr>
          <p:cNvPr id="512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1989138"/>
          <a:ext cx="878522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5895857" imgH="1705043" progId="Visio.Drawing.11">
                  <p:embed/>
                </p:oleObj>
              </mc:Choice>
              <mc:Fallback>
                <p:oleObj name="Visio" r:id="rId3" imgW="5895857" imgH="170504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89138"/>
                        <a:ext cx="8785225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5701" name="Picture 5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1081FE-88F7-4897-B714-052DD8329C56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40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4147" name="WordArt 3"/>
          <p:cNvSpPr>
            <a:spLocks noChangeArrowheads="1" noChangeShapeType="1" noTextEdit="1"/>
          </p:cNvSpPr>
          <p:nvPr/>
        </p:nvSpPr>
        <p:spPr bwMode="auto">
          <a:xfrm>
            <a:off x="2124075" y="2133600"/>
            <a:ext cx="4535488" cy="1728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b="1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Rounded MT Bold"/>
              </a:rPr>
              <a:t>The  End !</a:t>
            </a:r>
            <a:endParaRPr lang="zh-CN" altLang="en-US" sz="3600" b="1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01865E-395D-40FF-BD0D-A4B6DC5920B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5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二、存储器容量扩展的三种方法</a:t>
            </a:r>
          </a:p>
        </p:txBody>
      </p:sp>
      <p:pic>
        <p:nvPicPr>
          <p:cNvPr id="286724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54"/>
          <p:cNvGrpSpPr>
            <a:grpSpLocks/>
          </p:cNvGrpSpPr>
          <p:nvPr/>
        </p:nvGrpSpPr>
        <p:grpSpPr bwMode="auto">
          <a:xfrm>
            <a:off x="900113" y="1196975"/>
            <a:ext cx="7248525" cy="4670425"/>
            <a:chOff x="567" y="1026"/>
            <a:chExt cx="4437" cy="2670"/>
          </a:xfrm>
        </p:grpSpPr>
        <p:sp>
          <p:nvSpPr>
            <p:cNvPr id="6150" name="Freeform 21"/>
            <p:cNvSpPr>
              <a:spLocks noEditPoints="1"/>
            </p:cNvSpPr>
            <p:nvPr/>
          </p:nvSpPr>
          <p:spPr bwMode="gray">
            <a:xfrm>
              <a:off x="624" y="1152"/>
              <a:ext cx="3744" cy="2544"/>
            </a:xfrm>
            <a:custGeom>
              <a:avLst/>
              <a:gdLst>
                <a:gd name="T0" fmla="*/ 1450 w 2820"/>
                <a:gd name="T1" fmla="*/ 44 h 2912"/>
                <a:gd name="T2" fmla="*/ 1091 w 2820"/>
                <a:gd name="T3" fmla="*/ 147 h 2912"/>
                <a:gd name="T4" fmla="*/ 789 w 2820"/>
                <a:gd name="T5" fmla="*/ 262 h 2912"/>
                <a:gd name="T6" fmla="*/ 539 w 2820"/>
                <a:gd name="T7" fmla="*/ 390 h 2912"/>
                <a:gd name="T8" fmla="*/ 337 w 2820"/>
                <a:gd name="T9" fmla="*/ 528 h 2912"/>
                <a:gd name="T10" fmla="*/ 186 w 2820"/>
                <a:gd name="T11" fmla="*/ 674 h 2912"/>
                <a:gd name="T12" fmla="*/ 80 w 2820"/>
                <a:gd name="T13" fmla="*/ 825 h 2912"/>
                <a:gd name="T14" fmla="*/ 19 w 2820"/>
                <a:gd name="T15" fmla="*/ 980 h 2912"/>
                <a:gd name="T16" fmla="*/ 0 w 2820"/>
                <a:gd name="T17" fmla="*/ 1136 h 2912"/>
                <a:gd name="T18" fmla="*/ 24 w 2820"/>
                <a:gd name="T19" fmla="*/ 1289 h 2912"/>
                <a:gd name="T20" fmla="*/ 85 w 2820"/>
                <a:gd name="T21" fmla="*/ 1441 h 2912"/>
                <a:gd name="T22" fmla="*/ 183 w 2820"/>
                <a:gd name="T23" fmla="*/ 1588 h 2912"/>
                <a:gd name="T24" fmla="*/ 316 w 2820"/>
                <a:gd name="T25" fmla="*/ 1728 h 2912"/>
                <a:gd name="T26" fmla="*/ 483 w 2820"/>
                <a:gd name="T27" fmla="*/ 1857 h 2912"/>
                <a:gd name="T28" fmla="*/ 680 w 2820"/>
                <a:gd name="T29" fmla="*/ 1976 h 2912"/>
                <a:gd name="T30" fmla="*/ 908 w 2820"/>
                <a:gd name="T31" fmla="*/ 2081 h 2912"/>
                <a:gd name="T32" fmla="*/ 1160 w 2820"/>
                <a:gd name="T33" fmla="*/ 2170 h 2912"/>
                <a:gd name="T34" fmla="*/ 1442 w 2820"/>
                <a:gd name="T35" fmla="*/ 2240 h 2912"/>
                <a:gd name="T36" fmla="*/ 1745 w 2820"/>
                <a:gd name="T37" fmla="*/ 2291 h 2912"/>
                <a:gd name="T38" fmla="*/ 2068 w 2820"/>
                <a:gd name="T39" fmla="*/ 2319 h 2912"/>
                <a:gd name="T40" fmla="*/ 2414 w 2820"/>
                <a:gd name="T41" fmla="*/ 2322 h 2912"/>
                <a:gd name="T42" fmla="*/ 2775 w 2820"/>
                <a:gd name="T43" fmla="*/ 2299 h 2912"/>
                <a:gd name="T44" fmla="*/ 3152 w 2820"/>
                <a:gd name="T45" fmla="*/ 2249 h 2912"/>
                <a:gd name="T46" fmla="*/ 3378 w 2820"/>
                <a:gd name="T47" fmla="*/ 2544 h 2912"/>
                <a:gd name="T48" fmla="*/ 2480 w 2820"/>
                <a:gd name="T49" fmla="*/ 1356 h 2912"/>
                <a:gd name="T50" fmla="*/ 2597 w 2820"/>
                <a:gd name="T51" fmla="*/ 1672 h 2912"/>
                <a:gd name="T52" fmla="*/ 2374 w 2820"/>
                <a:gd name="T53" fmla="*/ 1691 h 2912"/>
                <a:gd name="T54" fmla="*/ 2145 w 2820"/>
                <a:gd name="T55" fmla="*/ 1690 h 2912"/>
                <a:gd name="T56" fmla="*/ 1914 w 2820"/>
                <a:gd name="T57" fmla="*/ 1670 h 2912"/>
                <a:gd name="T58" fmla="*/ 1689 w 2820"/>
                <a:gd name="T59" fmla="*/ 1635 h 2912"/>
                <a:gd name="T60" fmla="*/ 1471 w 2820"/>
                <a:gd name="T61" fmla="*/ 1583 h 2912"/>
                <a:gd name="T62" fmla="*/ 1264 w 2820"/>
                <a:gd name="T63" fmla="*/ 1517 h 2912"/>
                <a:gd name="T64" fmla="*/ 1075 w 2820"/>
                <a:gd name="T65" fmla="*/ 1438 h 2912"/>
                <a:gd name="T66" fmla="*/ 908 w 2820"/>
                <a:gd name="T67" fmla="*/ 1347 h 2912"/>
                <a:gd name="T68" fmla="*/ 767 w 2820"/>
                <a:gd name="T69" fmla="*/ 1248 h 2912"/>
                <a:gd name="T70" fmla="*/ 656 w 2820"/>
                <a:gd name="T71" fmla="*/ 1139 h 2912"/>
                <a:gd name="T72" fmla="*/ 582 w 2820"/>
                <a:gd name="T73" fmla="*/ 1022 h 2912"/>
                <a:gd name="T74" fmla="*/ 544 w 2820"/>
                <a:gd name="T75" fmla="*/ 902 h 2912"/>
                <a:gd name="T76" fmla="*/ 552 w 2820"/>
                <a:gd name="T77" fmla="*/ 776 h 2912"/>
                <a:gd name="T78" fmla="*/ 611 w 2820"/>
                <a:gd name="T79" fmla="*/ 648 h 2912"/>
                <a:gd name="T80" fmla="*/ 722 w 2820"/>
                <a:gd name="T81" fmla="*/ 517 h 2912"/>
                <a:gd name="T82" fmla="*/ 890 w 2820"/>
                <a:gd name="T83" fmla="*/ 388 h 2912"/>
                <a:gd name="T84" fmla="*/ 1121 w 2820"/>
                <a:gd name="T85" fmla="*/ 260 h 2912"/>
                <a:gd name="T86" fmla="*/ 1421 w 2820"/>
                <a:gd name="T87" fmla="*/ 135 h 2912"/>
                <a:gd name="T88" fmla="*/ 1790 w 2820"/>
                <a:gd name="T89" fmla="*/ 14 h 2912"/>
                <a:gd name="T90" fmla="*/ 1652 w 2820"/>
                <a:gd name="T91" fmla="*/ 0 h 2912"/>
                <a:gd name="T92" fmla="*/ 3744 w 2820"/>
                <a:gd name="T93" fmla="*/ 1690 h 2912"/>
                <a:gd name="T94" fmla="*/ 3744 w 2820"/>
                <a:gd name="T95" fmla="*/ 1690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Oval 22"/>
            <p:cNvSpPr>
              <a:spLocks noChangeArrowheads="1"/>
            </p:cNvSpPr>
            <p:nvPr/>
          </p:nvSpPr>
          <p:spPr bwMode="gray">
            <a:xfrm rot="-723406">
              <a:off x="1897" y="3072"/>
              <a:ext cx="906" cy="42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" name="Oval 23"/>
            <p:cNvSpPr>
              <a:spLocks noChangeArrowheads="1"/>
            </p:cNvSpPr>
            <p:nvPr/>
          </p:nvSpPr>
          <p:spPr bwMode="gray">
            <a:xfrm>
              <a:off x="1854" y="2304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" name="Oval 24"/>
            <p:cNvSpPr>
              <a:spLocks noChangeArrowheads="1"/>
            </p:cNvSpPr>
            <p:nvPr/>
          </p:nvSpPr>
          <p:spPr bwMode="gray">
            <a:xfrm>
              <a:off x="1867" y="2310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4" name="Oval 25"/>
            <p:cNvSpPr>
              <a:spLocks noChangeArrowheads="1"/>
            </p:cNvSpPr>
            <p:nvPr/>
          </p:nvSpPr>
          <p:spPr bwMode="gray">
            <a:xfrm>
              <a:off x="1878" y="2320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5" name="Oval 26"/>
            <p:cNvSpPr>
              <a:spLocks noChangeArrowheads="1"/>
            </p:cNvSpPr>
            <p:nvPr/>
          </p:nvSpPr>
          <p:spPr bwMode="gray">
            <a:xfrm>
              <a:off x="1936" y="2348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6" name="Text Box 27"/>
            <p:cNvSpPr txBox="1">
              <a:spLocks noChangeArrowheads="1"/>
            </p:cNvSpPr>
            <p:nvPr/>
          </p:nvSpPr>
          <p:spPr bwMode="gray">
            <a:xfrm>
              <a:off x="1960" y="2614"/>
              <a:ext cx="862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3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、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字位扩展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7" name="Oval 28"/>
            <p:cNvSpPr>
              <a:spLocks noChangeArrowheads="1"/>
            </p:cNvSpPr>
            <p:nvPr/>
          </p:nvSpPr>
          <p:spPr bwMode="gray">
            <a:xfrm rot="-772996">
              <a:off x="736" y="2688"/>
              <a:ext cx="714" cy="38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8" name="Oval 30"/>
            <p:cNvSpPr>
              <a:spLocks noChangeArrowheads="1"/>
            </p:cNvSpPr>
            <p:nvPr/>
          </p:nvSpPr>
          <p:spPr bwMode="gray">
            <a:xfrm>
              <a:off x="567" y="1759"/>
              <a:ext cx="864" cy="90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gray">
            <a:xfrm>
              <a:off x="578" y="1764"/>
              <a:ext cx="843" cy="88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Oval 32"/>
            <p:cNvSpPr>
              <a:spLocks noChangeArrowheads="1"/>
            </p:cNvSpPr>
            <p:nvPr/>
          </p:nvSpPr>
          <p:spPr bwMode="gray">
            <a:xfrm>
              <a:off x="586" y="1773"/>
              <a:ext cx="802" cy="82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Oval 33"/>
            <p:cNvSpPr>
              <a:spLocks noChangeArrowheads="1"/>
            </p:cNvSpPr>
            <p:nvPr/>
          </p:nvSpPr>
          <p:spPr bwMode="gray">
            <a:xfrm>
              <a:off x="632" y="1796"/>
              <a:ext cx="713" cy="67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2" name="Text Box 34"/>
            <p:cNvSpPr txBox="1">
              <a:spLocks noChangeArrowheads="1"/>
            </p:cNvSpPr>
            <p:nvPr/>
          </p:nvSpPr>
          <p:spPr bwMode="gray">
            <a:xfrm>
              <a:off x="650" y="1979"/>
              <a:ext cx="675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5" action="ppaction://hlinksldjump"/>
                </a:rPr>
                <a:t>2</a:t>
              </a: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5" action="ppaction://hlinksldjump"/>
                </a:rPr>
                <a:t>、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5" action="ppaction://hlinksldjump"/>
                </a:rPr>
                <a:t>字扩展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63" name="Oval 35"/>
            <p:cNvSpPr>
              <a:spLocks noChangeArrowheads="1"/>
            </p:cNvSpPr>
            <p:nvPr/>
          </p:nvSpPr>
          <p:spPr bwMode="gray">
            <a:xfrm>
              <a:off x="1038" y="1408"/>
              <a:ext cx="576" cy="336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4" name="Oval 36"/>
            <p:cNvSpPr>
              <a:spLocks noChangeArrowheads="1"/>
            </p:cNvSpPr>
            <p:nvPr/>
          </p:nvSpPr>
          <p:spPr bwMode="gray">
            <a:xfrm>
              <a:off x="1086" y="1026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5" name="Oval 37"/>
            <p:cNvSpPr>
              <a:spLocks noChangeArrowheads="1"/>
            </p:cNvSpPr>
            <p:nvPr/>
          </p:nvSpPr>
          <p:spPr bwMode="gray">
            <a:xfrm>
              <a:off x="1094" y="1029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6" name="Oval 38"/>
            <p:cNvSpPr>
              <a:spLocks noChangeArrowheads="1"/>
            </p:cNvSpPr>
            <p:nvPr/>
          </p:nvSpPr>
          <p:spPr bwMode="gray">
            <a:xfrm>
              <a:off x="1101" y="1036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Oval 39"/>
            <p:cNvSpPr>
              <a:spLocks noChangeArrowheads="1"/>
            </p:cNvSpPr>
            <p:nvPr/>
          </p:nvSpPr>
          <p:spPr bwMode="gray">
            <a:xfrm>
              <a:off x="1135" y="1052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Text Box 40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1059" y="1026"/>
              <a:ext cx="695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1</a:t>
              </a: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、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位扩展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69" name="Rectangle 50"/>
            <p:cNvSpPr>
              <a:spLocks noChangeArrowheads="1"/>
            </p:cNvSpPr>
            <p:nvPr/>
          </p:nvSpPr>
          <p:spPr bwMode="auto">
            <a:xfrm>
              <a:off x="3016" y="2742"/>
              <a:ext cx="198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从字长和字数方向扩展</a:t>
              </a:r>
            </a:p>
          </p:txBody>
        </p:sp>
        <p:sp>
          <p:nvSpPr>
            <p:cNvPr id="6170" name="Rectangle 51"/>
            <p:cNvSpPr>
              <a:spLocks noChangeArrowheads="1"/>
            </p:cNvSpPr>
            <p:nvPr/>
          </p:nvSpPr>
          <p:spPr bwMode="auto">
            <a:xfrm>
              <a:off x="1882" y="1204"/>
              <a:ext cx="1425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从字长方向扩展</a:t>
              </a:r>
            </a:p>
          </p:txBody>
        </p:sp>
        <p:sp>
          <p:nvSpPr>
            <p:cNvPr id="6171" name="Rectangle 52"/>
            <p:cNvSpPr>
              <a:spLocks noChangeArrowheads="1"/>
            </p:cNvSpPr>
            <p:nvPr/>
          </p:nvSpPr>
          <p:spPr bwMode="auto">
            <a:xfrm>
              <a:off x="1565" y="2020"/>
              <a:ext cx="1425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从字数方向扩展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3A5B0B-FFEB-4CF0-90D8-EF01974AC636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6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、位扩展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643813" cy="5248275"/>
          </a:xfrm>
        </p:spPr>
        <p:txBody>
          <a:bodyPr/>
          <a:lstStyle/>
          <a:p>
            <a:pPr eaLnBrk="1" hangingPunct="1"/>
            <a:r>
              <a:rPr lang="zh-CN" altLang="en-US" smtClean="0"/>
              <a:t>要求：用</a:t>
            </a:r>
            <a:r>
              <a:rPr lang="en-US" altLang="zh-CN" smtClean="0"/>
              <a:t>1K×4</a:t>
            </a:r>
            <a:r>
              <a:rPr lang="zh-CN" altLang="en-US" smtClean="0"/>
              <a:t>位的</a:t>
            </a:r>
            <a:r>
              <a:rPr lang="en-US" altLang="zh-CN" smtClean="0"/>
              <a:t>SRAM</a:t>
            </a:r>
            <a:r>
              <a:rPr lang="zh-CN" altLang="en-US" smtClean="0"/>
              <a:t>芯片 </a:t>
            </a:r>
            <a:r>
              <a:rPr lang="zh-CN" altLang="en-US" smtClean="0">
                <a:sym typeface="Wingdings" panose="05000000000000000000" pitchFamily="2" charset="2"/>
              </a:rPr>
              <a:t> </a:t>
            </a:r>
            <a:r>
              <a:rPr lang="en-US" altLang="zh-CN" smtClean="0"/>
              <a:t>1K×8</a:t>
            </a:r>
            <a:r>
              <a:rPr lang="zh-CN" altLang="en-US" smtClean="0"/>
              <a:t>位的</a:t>
            </a:r>
            <a:r>
              <a:rPr lang="en-US" altLang="zh-CN" smtClean="0"/>
              <a:t>SRAM</a:t>
            </a:r>
            <a:r>
              <a:rPr lang="zh-CN" altLang="en-US" smtClean="0"/>
              <a:t>存储器 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774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2205038"/>
          <a:ext cx="59753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3448016" imgH="2514600" progId="Visio.Drawing.11">
                  <p:embed/>
                </p:oleObj>
              </mc:Choice>
              <mc:Fallback>
                <p:oleObj name="Visio" r:id="rId3" imgW="3448016" imgH="25146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4754"/>
                      <a:stretch>
                        <a:fillRect/>
                      </a:stretch>
                    </p:blipFill>
                    <p:spPr bwMode="auto">
                      <a:xfrm>
                        <a:off x="1476375" y="2205038"/>
                        <a:ext cx="59753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D7D4D9-FD42-4508-833B-7CD4733F40F9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7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、位扩展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2592387" cy="4103687"/>
          </a:xfrm>
        </p:spPr>
        <p:txBody>
          <a:bodyPr/>
          <a:lstStyle/>
          <a:p>
            <a:pPr eaLnBrk="1" hangingPunct="1"/>
            <a:r>
              <a:rPr lang="zh-CN" altLang="en-US" smtClean="0"/>
              <a:t>容量</a:t>
            </a:r>
            <a:r>
              <a:rPr lang="en-US" altLang="zh-CN" smtClean="0"/>
              <a:t>= 2</a:t>
            </a:r>
            <a:r>
              <a:rPr lang="en-US" altLang="zh-CN" baseline="50000" smtClean="0"/>
              <a:t>10</a:t>
            </a:r>
            <a:r>
              <a:rPr lang="en-US" altLang="zh-CN" smtClean="0"/>
              <a:t>×8</a:t>
            </a:r>
            <a:r>
              <a:rPr lang="zh-CN" altLang="en-US" smtClean="0"/>
              <a:t>位</a:t>
            </a:r>
          </a:p>
          <a:p>
            <a:pPr eaLnBrk="1" hangingPunct="1"/>
            <a:r>
              <a:rPr lang="zh-CN" altLang="en-US" smtClean="0"/>
              <a:t>举例验证</a:t>
            </a:r>
            <a:r>
              <a:rPr lang="en-US" altLang="zh-CN" smtClean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读地址为</a:t>
            </a:r>
            <a:r>
              <a:rPr lang="en-US" altLang="zh-CN" smtClean="0"/>
              <a:t>0 </a:t>
            </a:r>
            <a:r>
              <a:rPr lang="zh-CN" altLang="en-US" smtClean="0"/>
              <a:t>的存储单元的内容</a:t>
            </a:r>
          </a:p>
        </p:txBody>
      </p:sp>
      <p:graphicFrame>
        <p:nvGraphicFramePr>
          <p:cNvPr id="8197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987675" y="1341438"/>
          <a:ext cx="5545138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3" imgW="3810000" imgH="2571885" progId="Visio.Drawing.11">
                  <p:embed/>
                </p:oleObj>
              </mc:Choice>
              <mc:Fallback>
                <p:oleObj name="Visio" r:id="rId3" imgW="3810000" imgH="257188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758"/>
                      <a:stretch>
                        <a:fillRect/>
                      </a:stretch>
                    </p:blipFill>
                    <p:spPr bwMode="auto">
                      <a:xfrm>
                        <a:off x="2987675" y="1341438"/>
                        <a:ext cx="5545138" cy="4159250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AB0991-4C3D-4D57-8DE3-B93071CF6BD6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8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、位扩展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5051425"/>
          </a:xfrm>
        </p:spPr>
        <p:txBody>
          <a:bodyPr/>
          <a:lstStyle/>
          <a:p>
            <a:pPr eaLnBrk="1" hangingPunct="1"/>
            <a:r>
              <a:rPr lang="zh-CN" altLang="en-US" smtClean="0"/>
              <a:t>要点：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）芯片的地址线</a:t>
            </a:r>
            <a:r>
              <a:rPr lang="en-US" altLang="zh-CN" smtClean="0"/>
              <a:t>A</a:t>
            </a:r>
            <a:r>
              <a:rPr lang="zh-CN" altLang="en-US" smtClean="0"/>
              <a:t>、读写控制信号</a:t>
            </a:r>
            <a:r>
              <a:rPr lang="en-US" altLang="zh-CN" smtClean="0"/>
              <a:t>WE#</a:t>
            </a:r>
            <a:r>
              <a:rPr lang="zh-CN" altLang="en-US" smtClean="0"/>
              <a:t>、片选信号</a:t>
            </a:r>
            <a:r>
              <a:rPr lang="en-US" altLang="zh-CN" smtClean="0"/>
              <a:t>CS#</a:t>
            </a:r>
            <a:r>
              <a:rPr lang="zh-CN" altLang="en-US" smtClean="0"/>
              <a:t>分别连在一起； 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）芯片的数据线</a:t>
            </a:r>
            <a:r>
              <a:rPr lang="en-US" altLang="zh-CN" smtClean="0"/>
              <a:t>D</a:t>
            </a:r>
            <a:r>
              <a:rPr lang="zh-CN" altLang="en-US" smtClean="0"/>
              <a:t>分别对应于所搭建的存储器的高若干位和低若干位。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即：位并联</a:t>
            </a:r>
          </a:p>
        </p:txBody>
      </p:sp>
      <p:pic>
        <p:nvPicPr>
          <p:cNvPr id="28979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1125CB-6AC3-4C45-B838-B123D6525BD2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9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、字扩展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3735388" cy="5248275"/>
          </a:xfrm>
        </p:spPr>
        <p:txBody>
          <a:bodyPr/>
          <a:lstStyle/>
          <a:p>
            <a:pPr marL="0" indent="0" eaLnBrk="1" hangingPunct="1"/>
            <a:r>
              <a:rPr lang="zh-CN" altLang="en-US" dirty="0" smtClean="0"/>
              <a:t>要求：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用</a:t>
            </a:r>
            <a:r>
              <a:rPr lang="en-US" altLang="zh-CN" smtClean="0"/>
              <a:t>1K×8</a:t>
            </a:r>
            <a:r>
              <a:rPr lang="zh-CN" altLang="en-US" smtClean="0"/>
              <a:t>位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芯片    </a:t>
            </a:r>
            <a:r>
              <a:rPr lang="zh-CN" altLang="en-US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2K×8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存储器 </a:t>
            </a:r>
          </a:p>
        </p:txBody>
      </p:sp>
      <p:graphicFrame>
        <p:nvGraphicFramePr>
          <p:cNvPr id="290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0" y="1268413"/>
          <a:ext cx="3395663" cy="45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3" imgW="2771792" imgH="3048000" progId="Visio.Drawing.11">
                  <p:embed/>
                </p:oleObj>
              </mc:Choice>
              <mc:Fallback>
                <p:oleObj name="Visio" r:id="rId3" imgW="2771792" imgH="30480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588"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3395663" cy="457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2928</TotalTime>
  <Words>1750</Words>
  <Application>Microsoft Office PowerPoint</Application>
  <PresentationFormat>全屏显示(4:3)</PresentationFormat>
  <Paragraphs>206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 Rounded MT Bold</vt:lpstr>
      <vt:lpstr>Gulim</vt:lpstr>
      <vt:lpstr>黑体</vt:lpstr>
      <vt:lpstr>宋体</vt:lpstr>
      <vt:lpstr>Arial</vt:lpstr>
      <vt:lpstr>Times New Roman</vt:lpstr>
      <vt:lpstr>Verdana</vt:lpstr>
      <vt:lpstr>Wingdings</vt:lpstr>
      <vt:lpstr>sample</vt:lpstr>
      <vt:lpstr>Image</vt:lpstr>
      <vt:lpstr>Microsoft Visio Drawing</vt:lpstr>
      <vt:lpstr>Visio</vt:lpstr>
      <vt:lpstr>位图图像</vt:lpstr>
      <vt:lpstr>PowerPoint 演示文稿</vt:lpstr>
      <vt:lpstr>第五章 存储体系</vt:lpstr>
      <vt:lpstr>5.3 主存储器与CPU的连接</vt:lpstr>
      <vt:lpstr>一、背景知识——存储芯片简介</vt:lpstr>
      <vt:lpstr>二、存储器容量扩展的三种方法</vt:lpstr>
      <vt:lpstr>1、位扩展</vt:lpstr>
      <vt:lpstr>1、位扩展</vt:lpstr>
      <vt:lpstr>1、位扩展</vt:lpstr>
      <vt:lpstr>2、字扩展</vt:lpstr>
      <vt:lpstr>2、字扩展</vt:lpstr>
      <vt:lpstr>2、字扩展</vt:lpstr>
      <vt:lpstr>2、字扩展</vt:lpstr>
      <vt:lpstr>3、字位扩展</vt:lpstr>
      <vt:lpstr>3、字位扩展</vt:lpstr>
      <vt:lpstr>例1：1K×4位SRAM→4K×8位</vt:lpstr>
      <vt:lpstr>例2：8K×4位SRAM→40K×8位</vt:lpstr>
      <vt:lpstr>例3：在例2的基础上，假设CPU的地址线有16根，数据线8根，上述40K×8位的RAM存储器位于主存地址空间的高端，？</vt:lpstr>
      <vt:lpstr>例4：在例3的基础上，假设还有一片16K的ROM位于主存地址空间的低端，？</vt:lpstr>
      <vt:lpstr>例5：在例3基础上，假设CPU地址线有18根？</vt:lpstr>
      <vt:lpstr>三、主存储器与CPU的连接</vt:lpstr>
      <vt:lpstr>例5－1</vt:lpstr>
      <vt:lpstr>PowerPoint 演示文稿</vt:lpstr>
      <vt:lpstr>解题</vt:lpstr>
      <vt:lpstr>连接图</vt:lpstr>
      <vt:lpstr>例5－2</vt:lpstr>
      <vt:lpstr>连接图</vt:lpstr>
      <vt:lpstr>5.4 高速存储器 </vt:lpstr>
      <vt:lpstr>5.4 高速存储器</vt:lpstr>
      <vt:lpstr>一、双端口存储器</vt:lpstr>
      <vt:lpstr>PowerPoint 演示文稿</vt:lpstr>
      <vt:lpstr>二、多体交叉存储器 </vt:lpstr>
      <vt:lpstr>顺序编址 </vt:lpstr>
      <vt:lpstr>交叉编址</vt:lpstr>
      <vt:lpstr>4体交叉存储器连接 </vt:lpstr>
      <vt:lpstr>二、多体交叉存储器</vt:lpstr>
      <vt:lpstr>PowerPoint 演示文稿</vt:lpstr>
      <vt:lpstr>三、相联存储器</vt:lpstr>
      <vt:lpstr>三、相联存储器</vt:lpstr>
      <vt:lpstr>作业</vt:lpstr>
      <vt:lpstr>PowerPoint 演示文稿</vt:lpstr>
    </vt:vector>
  </TitlesOfParts>
  <Company>hziee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subject>第5章 存储体系</dc:subject>
  <dc:creator>冯建文</dc:creator>
  <cp:lastModifiedBy>冯建文</cp:lastModifiedBy>
  <cp:revision>143</cp:revision>
  <dcterms:created xsi:type="dcterms:W3CDTF">2004-11-17T05:40:17Z</dcterms:created>
  <dcterms:modified xsi:type="dcterms:W3CDTF">2017-03-31T13:18:31Z</dcterms:modified>
</cp:coreProperties>
</file>