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6"/>
  </p:notesMasterIdLst>
  <p:sldIdLst>
    <p:sldId id="395" r:id="rId2"/>
    <p:sldId id="275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80" r:id="rId15"/>
    <p:sldId id="491" r:id="rId16"/>
    <p:sldId id="492" r:id="rId17"/>
    <p:sldId id="438" r:id="rId18"/>
    <p:sldId id="439" r:id="rId19"/>
    <p:sldId id="483" r:id="rId20"/>
    <p:sldId id="440" r:id="rId21"/>
    <p:sldId id="441" r:id="rId22"/>
    <p:sldId id="484" r:id="rId23"/>
    <p:sldId id="493" r:id="rId24"/>
    <p:sldId id="494" r:id="rId25"/>
    <p:sldId id="442" r:id="rId26"/>
    <p:sldId id="460" r:id="rId27"/>
    <p:sldId id="461" r:id="rId28"/>
    <p:sldId id="462" r:id="rId29"/>
    <p:sldId id="443" r:id="rId30"/>
    <p:sldId id="444" r:id="rId31"/>
    <p:sldId id="463" r:id="rId32"/>
    <p:sldId id="464" r:id="rId33"/>
    <p:sldId id="487" r:id="rId34"/>
    <p:sldId id="465" r:id="rId35"/>
    <p:sldId id="46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89" r:id="rId46"/>
    <p:sldId id="456" r:id="rId47"/>
    <p:sldId id="457" r:id="rId48"/>
    <p:sldId id="458" r:id="rId49"/>
    <p:sldId id="485" r:id="rId50"/>
    <p:sldId id="486" r:id="rId51"/>
    <p:sldId id="459" r:id="rId52"/>
    <p:sldId id="467" r:id="rId53"/>
    <p:sldId id="468" r:id="rId54"/>
    <p:sldId id="469" r:id="rId55"/>
    <p:sldId id="470" r:id="rId56"/>
    <p:sldId id="471" r:id="rId57"/>
    <p:sldId id="472" r:id="rId58"/>
    <p:sldId id="473" r:id="rId59"/>
    <p:sldId id="474" r:id="rId60"/>
    <p:sldId id="477" r:id="rId61"/>
    <p:sldId id="478" r:id="rId62"/>
    <p:sldId id="479" r:id="rId63"/>
    <p:sldId id="476" r:id="rId64"/>
    <p:sldId id="310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FF00"/>
    <a:srgbClr val="FFFF99"/>
    <a:srgbClr val="3333CC"/>
    <a:srgbClr val="CC0000"/>
    <a:srgbClr val="008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81" d="100"/>
          <a:sy n="81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F06B3E-6646-4D44-A468-1FCCEF922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277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0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b="0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b="0" smtClean="0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endParaRPr lang="ko-KR" altLang="en-US" b="0" smtClean="0">
                <a:latin typeface="Times New Roman" pitchFamily="18" charset="0"/>
                <a:ea typeface="Gulim" pitchFamily="34" charset="-127"/>
              </a:endParaRPr>
            </a:p>
          </p:txBody>
        </p:sp>
      </p:grpSp>
      <p:graphicFrame>
        <p:nvGraphicFramePr>
          <p:cNvPr id="13" name="Object 22"/>
          <p:cNvGraphicFramePr>
            <a:graphicFrameLocks noChangeAspect="1"/>
          </p:cNvGraphicFramePr>
          <p:nvPr userDrawn="1"/>
        </p:nvGraphicFramePr>
        <p:xfrm>
          <a:off x="3429000" y="3581400"/>
          <a:ext cx="4419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Image" r:id="rId6" imgW="7720635" imgH="469841" progId="Photoshop.Image.7">
                  <p:embed/>
                </p:oleObj>
              </mc:Choice>
              <mc:Fallback>
                <p:oleObj name="Image" r:id="rId6" imgW="7720635" imgH="4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8DA1B2"/>
                          </a:clrFrom>
                          <a:clrTo>
                            <a:srgbClr val="8DA1B2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4419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/>
          <p:cNvGraphicFramePr>
            <a:graphicFrameLocks noChangeAspect="1"/>
          </p:cNvGraphicFramePr>
          <p:nvPr userDrawn="1"/>
        </p:nvGraphicFramePr>
        <p:xfrm>
          <a:off x="1143000" y="1371600"/>
          <a:ext cx="6762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Image" r:id="rId8" imgW="11123810" imgH="1066291" progId="Photoshop.Image.7">
                  <p:embed/>
                </p:oleObj>
              </mc:Choice>
              <mc:Fallback>
                <p:oleObj name="Image" r:id="rId8" imgW="11123810" imgH="106629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6762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4" descr="hdulogo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905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26"/>
          <p:cNvGraphicFramePr>
            <a:graphicFrameLocks noChangeAspect="1"/>
          </p:cNvGraphicFramePr>
          <p:nvPr userDrawn="1"/>
        </p:nvGraphicFramePr>
        <p:xfrm>
          <a:off x="3582988" y="2781300"/>
          <a:ext cx="422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Image" r:id="rId11" imgW="4228571" imgH="672779" progId="Photoshop.Image.7">
                  <p:embed/>
                </p:oleObj>
              </mc:Choice>
              <mc:Fallback>
                <p:oleObj name="Image" r:id="rId11" imgW="4228571" imgH="67277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7592AB"/>
                          </a:clrFrom>
                          <a:clrTo>
                            <a:srgbClr val="7592AB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2781300"/>
                        <a:ext cx="422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4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74BD9-1863-4FA1-9D79-0E71934FE2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14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F5D52-3CB2-4DE5-9635-3948F95538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CCEFC-1507-4293-A26A-F6921C411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1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A001E-EEC9-419A-A7E4-724A74C242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60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9AB65-57EB-4A8D-BEA1-701F4D431B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1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0C3A1-3DCA-42CC-B17A-BBDC1111E7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9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0B645-AA39-4868-A54F-86D3CE6E84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94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2E6E7-B6D3-4391-B2CE-39A38835D1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5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A3B67-E528-43C9-B4E1-E88FC0D390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72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44DB0-7DB9-4350-A77A-6E2EF6958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50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48DF7-F9E5-406E-981F-D1E2C1497A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1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159643076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8" name="Rectangle 4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Rectangle 5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8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034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24D377C-9596-4DE7-BD5F-653FA67A9C7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3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5" name="AutoShape 14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AutoShape 15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AutoShape 16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slide" Target="slide4.xml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3.xml"/><Relationship Id="rId7" Type="http://schemas.openxmlformats.org/officeDocument/2006/relationships/slide" Target="slide60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32.xml"/><Relationship Id="rId10" Type="http://schemas.openxmlformats.org/officeDocument/2006/relationships/image" Target="../media/image8.gif"/><Relationship Id="rId4" Type="http://schemas.openxmlformats.org/officeDocument/2006/relationships/slide" Target="slide36.xml"/><Relationship Id="rId9" Type="http://schemas.openxmlformats.org/officeDocument/2006/relationships/slide" Target="slide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9.png"/><Relationship Id="rId7" Type="http://schemas.openxmlformats.org/officeDocument/2006/relationships/slide" Target="slide2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9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5" Type="http://schemas.openxmlformats.org/officeDocument/2006/relationships/slide" Target="slide46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2.xml"/><Relationship Id="rId4" Type="http://schemas.openxmlformats.org/officeDocument/2006/relationships/slide" Target="slide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slide" Target="slide52.xml"/><Relationship Id="rId4" Type="http://schemas.openxmlformats.org/officeDocument/2006/relationships/image" Target="../media/image3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png"/><Relationship Id="rId5" Type="http://schemas.openxmlformats.org/officeDocument/2006/relationships/slide" Target="slide52.xml"/><Relationship Id="rId4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3B90AF9-0682-46C3-9B1C-D97C6B20A79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Cache</a:t>
            </a:r>
            <a:r>
              <a:rPr lang="zh-CN" altLang="en-US" smtClean="0"/>
              <a:t>的命中率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052513"/>
            <a:ext cx="7704137" cy="237648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命中率</a:t>
            </a:r>
            <a:r>
              <a:rPr lang="zh-CN" altLang="en-US" smtClean="0"/>
              <a:t>指</a:t>
            </a:r>
            <a:r>
              <a:rPr lang="en-US" altLang="zh-CN" smtClean="0"/>
              <a:t>CPU</a:t>
            </a:r>
            <a:r>
              <a:rPr lang="zh-CN" altLang="en-US" smtClean="0"/>
              <a:t>访问主存数据时，命中</a:t>
            </a:r>
            <a:r>
              <a:rPr lang="en-US" altLang="zh-CN" smtClean="0"/>
              <a:t>Cache</a:t>
            </a:r>
            <a:r>
              <a:rPr lang="zh-CN" altLang="en-US" smtClean="0"/>
              <a:t>的次数，占全部访问次数的比率；失效率就指不命中</a:t>
            </a:r>
            <a:r>
              <a:rPr lang="en-US" altLang="zh-CN" smtClean="0"/>
              <a:t>Cache</a:t>
            </a:r>
            <a:r>
              <a:rPr lang="zh-CN" altLang="en-US" smtClean="0"/>
              <a:t>的次数，占全部访问次数的比率。</a:t>
            </a:r>
            <a:r>
              <a:rPr lang="zh-CN" altLang="en-US" smtClean="0">
                <a:solidFill>
                  <a:srgbClr val="008000"/>
                </a:solidFill>
              </a:rPr>
              <a:t>命中率</a:t>
            </a:r>
            <a:r>
              <a:rPr lang="en-US" altLang="zh-CN" smtClean="0">
                <a:solidFill>
                  <a:srgbClr val="008000"/>
                </a:solidFill>
              </a:rPr>
              <a:t>h</a:t>
            </a:r>
            <a:r>
              <a:rPr lang="zh-CN" altLang="en-US" smtClean="0">
                <a:solidFill>
                  <a:srgbClr val="008000"/>
                </a:solidFill>
              </a:rPr>
              <a:t>取决于程序的行为、</a:t>
            </a:r>
            <a:r>
              <a:rPr lang="en-US" altLang="zh-CN" smtClean="0">
                <a:solidFill>
                  <a:srgbClr val="008000"/>
                </a:solidFill>
              </a:rPr>
              <a:t>Cache</a:t>
            </a:r>
            <a:r>
              <a:rPr lang="zh-CN" altLang="en-US" smtClean="0">
                <a:solidFill>
                  <a:srgbClr val="008000"/>
                </a:solidFill>
              </a:rPr>
              <a:t>的容量、组织方式、块大小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在一个程序执行期间，设</a:t>
            </a:r>
            <a:r>
              <a:rPr lang="en-US" altLang="zh-CN" smtClean="0"/>
              <a:t>Nc</a:t>
            </a:r>
            <a:r>
              <a:rPr lang="zh-CN" altLang="en-US" smtClean="0"/>
              <a:t>表示</a:t>
            </a:r>
            <a:r>
              <a:rPr lang="en-US" altLang="zh-CN" smtClean="0"/>
              <a:t>Cache</a:t>
            </a:r>
            <a:r>
              <a:rPr lang="zh-CN" altLang="en-US" smtClean="0"/>
              <a:t>完成存取的总次数，</a:t>
            </a:r>
            <a:r>
              <a:rPr lang="en-US" altLang="zh-CN" smtClean="0"/>
              <a:t>Nm</a:t>
            </a:r>
            <a:r>
              <a:rPr lang="zh-CN" altLang="en-US" smtClean="0"/>
              <a:t>表示主存完成存取的总次数，则命中率：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2565" name="Object 5"/>
          <p:cNvGraphicFramePr>
            <a:graphicFrameLocks noChangeAspect="1"/>
          </p:cNvGraphicFramePr>
          <p:nvPr/>
        </p:nvGraphicFramePr>
        <p:xfrm>
          <a:off x="827088" y="3587750"/>
          <a:ext cx="17049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3" imgW="774364" imgH="380835" progId="Equation.3">
                  <p:embed/>
                </p:oleObj>
              </mc:Choice>
              <mc:Fallback>
                <p:oleObj name="公式" r:id="rId3" imgW="774364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87750"/>
                        <a:ext cx="1704975" cy="849313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2567" name="Object 7"/>
          <p:cNvGraphicFramePr>
            <a:graphicFrameLocks noChangeAspect="1"/>
          </p:cNvGraphicFramePr>
          <p:nvPr/>
        </p:nvGraphicFramePr>
        <p:xfrm>
          <a:off x="5219700" y="4643438"/>
          <a:ext cx="25415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5" imgW="1167893" imgH="203112" progId="Equation.3">
                  <p:embed/>
                </p:oleObj>
              </mc:Choice>
              <mc:Fallback>
                <p:oleObj name="公式" r:id="rId5" imgW="116789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643438"/>
                        <a:ext cx="2541588" cy="4413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2569" name="Object 9"/>
          <p:cNvGraphicFramePr>
            <a:graphicFrameLocks noChangeAspect="1"/>
          </p:cNvGraphicFramePr>
          <p:nvPr/>
        </p:nvGraphicFramePr>
        <p:xfrm>
          <a:off x="971550" y="4641850"/>
          <a:ext cx="34242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7" imgW="1574800" imgH="203200" progId="Equation.3">
                  <p:embed/>
                </p:oleObj>
              </mc:Choice>
              <mc:Fallback>
                <p:oleObj name="公式" r:id="rId7" imgW="1574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41850"/>
                        <a:ext cx="3424238" cy="4429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2843213" y="3429000"/>
            <a:ext cx="54006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若</a:t>
            </a:r>
            <a:r>
              <a:rPr lang="en-US" altLang="zh-CN"/>
              <a:t>tc</a:t>
            </a:r>
            <a:r>
              <a:rPr lang="zh-CN" altLang="en-US"/>
              <a:t>表示</a:t>
            </a:r>
            <a:r>
              <a:rPr lang="en-US" altLang="zh-CN"/>
              <a:t>Cache</a:t>
            </a:r>
            <a:r>
              <a:rPr lang="zh-CN" altLang="en-US"/>
              <a:t>的访问时间，</a:t>
            </a:r>
            <a:r>
              <a:rPr lang="en-US" altLang="zh-CN"/>
              <a:t>tm</a:t>
            </a:r>
            <a:r>
              <a:rPr lang="zh-CN" altLang="en-US"/>
              <a:t>表示主存的访问时间，则</a:t>
            </a:r>
            <a:r>
              <a:rPr lang="en-US" altLang="zh-CN"/>
              <a:t>Cache/</a:t>
            </a:r>
            <a:r>
              <a:rPr lang="zh-CN" altLang="en-US"/>
              <a:t>主存系统的</a:t>
            </a:r>
            <a:r>
              <a:rPr lang="zh-CN" altLang="en-US">
                <a:solidFill>
                  <a:srgbClr val="CC0000"/>
                </a:solidFill>
              </a:rPr>
              <a:t>平均访问时间</a:t>
            </a:r>
            <a:r>
              <a:rPr lang="en-US" altLang="zh-CN">
                <a:solidFill>
                  <a:srgbClr val="CC0000"/>
                </a:solidFill>
              </a:rPr>
              <a:t>ta</a:t>
            </a:r>
            <a:r>
              <a:rPr lang="zh-CN" altLang="en-US"/>
              <a:t>为：</a:t>
            </a:r>
          </a:p>
        </p:txBody>
      </p:sp>
      <p:sp>
        <p:nvSpPr>
          <p:cNvPr id="322572" name="Rectangle 12"/>
          <p:cNvSpPr>
            <a:spLocks noChangeArrowheads="1"/>
          </p:cNvSpPr>
          <p:nvPr/>
        </p:nvSpPr>
        <p:spPr bwMode="auto">
          <a:xfrm>
            <a:off x="539750" y="5230813"/>
            <a:ext cx="44640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Cache/</a:t>
            </a:r>
            <a:r>
              <a:rPr lang="zh-CN" altLang="en-US"/>
              <a:t>主存系统的</a:t>
            </a:r>
            <a:r>
              <a:rPr lang="zh-CN" altLang="en-US">
                <a:solidFill>
                  <a:srgbClr val="CC0000"/>
                </a:solidFill>
              </a:rPr>
              <a:t>访问效率</a:t>
            </a:r>
            <a:r>
              <a:rPr lang="en-US" altLang="zh-CN">
                <a:solidFill>
                  <a:srgbClr val="CC0000"/>
                </a:solidFill>
              </a:rPr>
              <a:t>e</a:t>
            </a:r>
            <a:r>
              <a:rPr lang="en-US" altLang="zh-CN"/>
              <a:t>:</a:t>
            </a:r>
          </a:p>
        </p:txBody>
      </p:sp>
      <p:graphicFrame>
        <p:nvGraphicFramePr>
          <p:cNvPr id="322573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5292725" y="5157788"/>
          <a:ext cx="9350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公式" r:id="rId9" imgW="380835" imgH="380835" progId="Equation.3">
                  <p:embed/>
                </p:oleObj>
              </mc:Choice>
              <mc:Fallback>
                <p:oleObj name="公式" r:id="rId9" imgW="380835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57788"/>
                        <a:ext cx="935038" cy="935037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2574" name="Picture 14" descr="back11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225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225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  <p:bldP spid="322571" grpId="0"/>
      <p:bldP spid="3225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AF3FE7E-8D8F-4A13-AE75-26B08BCB8D8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二、主存与</a:t>
            </a:r>
            <a:r>
              <a:rPr lang="en-US" altLang="zh-CN" smtClean="0"/>
              <a:t>Cache</a:t>
            </a:r>
            <a:r>
              <a:rPr lang="zh-CN" altLang="en-US" smtClean="0"/>
              <a:t>的地址映射方式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960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讨论的问题：如何根据主存地址，判断</a:t>
            </a:r>
            <a:r>
              <a:rPr lang="en-US" altLang="zh-CN" smtClean="0"/>
              <a:t>Cache</a:t>
            </a:r>
            <a:r>
              <a:rPr lang="zh-CN" altLang="en-US" smtClean="0"/>
              <a:t>有无命中并变换为</a:t>
            </a:r>
            <a:r>
              <a:rPr lang="en-US" altLang="zh-CN" smtClean="0"/>
              <a:t>Cache</a:t>
            </a:r>
            <a:r>
              <a:rPr lang="zh-CN" altLang="en-US" smtClean="0"/>
              <a:t>的地址，以便执行读写。有三种地址映射方式：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讨论前提：</a:t>
            </a:r>
            <a:r>
              <a:rPr lang="en-US" altLang="zh-CN" smtClean="0"/>
              <a:t>Cache</a:t>
            </a:r>
            <a:r>
              <a:rPr lang="zh-CN" altLang="en-US" smtClean="0"/>
              <a:t>的数据块称为</a:t>
            </a:r>
            <a:r>
              <a:rPr lang="zh-CN" altLang="en-US" smtClean="0">
                <a:solidFill>
                  <a:srgbClr val="CC0000"/>
                </a:solidFill>
              </a:rPr>
              <a:t>行</a:t>
            </a:r>
            <a:r>
              <a:rPr lang="zh-CN" altLang="en-US" smtClean="0"/>
              <a:t>，主存的数据块称为</a:t>
            </a:r>
            <a:r>
              <a:rPr lang="zh-CN" altLang="en-US" smtClean="0">
                <a:solidFill>
                  <a:srgbClr val="CC0000"/>
                </a:solidFill>
              </a:rPr>
              <a:t>块</a:t>
            </a:r>
            <a:r>
              <a:rPr lang="zh-CN" altLang="en-US" smtClean="0"/>
              <a:t>，行与块是等长的；主存容量为</a:t>
            </a:r>
            <a:r>
              <a:rPr lang="en-US" altLang="zh-CN" smtClean="0"/>
              <a:t>2</a:t>
            </a:r>
            <a:r>
              <a:rPr lang="en-US" altLang="zh-CN" baseline="30000" smtClean="0"/>
              <a:t>m</a:t>
            </a:r>
            <a:r>
              <a:rPr lang="zh-CN" altLang="en-US" smtClean="0"/>
              <a:t>块，</a:t>
            </a:r>
            <a:r>
              <a:rPr lang="en-US" altLang="zh-CN" smtClean="0"/>
              <a:t>Cache</a:t>
            </a:r>
            <a:r>
              <a:rPr lang="zh-CN" altLang="en-US" smtClean="0"/>
              <a:t>容量为</a:t>
            </a:r>
            <a:r>
              <a:rPr lang="en-US" altLang="zh-CN" smtClean="0"/>
              <a:t>2</a:t>
            </a:r>
            <a:r>
              <a:rPr lang="en-US" altLang="zh-CN" baseline="30000" smtClean="0"/>
              <a:t>c</a:t>
            </a:r>
            <a:r>
              <a:rPr lang="zh-CN" altLang="en-US" smtClean="0"/>
              <a:t>行，每个字块中含</a:t>
            </a:r>
            <a:r>
              <a:rPr lang="en-US" altLang="zh-CN" smtClean="0"/>
              <a:t>2</a:t>
            </a:r>
            <a:r>
              <a:rPr lang="en-US" altLang="zh-CN" baseline="30000" smtClean="0"/>
              <a:t>b</a:t>
            </a:r>
            <a:r>
              <a:rPr lang="zh-CN" altLang="en-US" smtClean="0"/>
              <a:t>字。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3589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3610" name="Group 26"/>
          <p:cNvGrpSpPr>
            <a:grpSpLocks/>
          </p:cNvGrpSpPr>
          <p:nvPr/>
        </p:nvGrpSpPr>
        <p:grpSpPr bwMode="auto">
          <a:xfrm>
            <a:off x="2133600" y="2146300"/>
            <a:ext cx="4724400" cy="2362200"/>
            <a:chOff x="1344" y="1352"/>
            <a:chExt cx="2976" cy="1488"/>
          </a:xfrm>
        </p:grpSpPr>
        <p:grpSp>
          <p:nvGrpSpPr>
            <p:cNvPr id="12296" name="Group 6"/>
            <p:cNvGrpSpPr>
              <a:grpSpLocks/>
            </p:cNvGrpSpPr>
            <p:nvPr/>
          </p:nvGrpSpPr>
          <p:grpSpPr bwMode="auto">
            <a:xfrm>
              <a:off x="1344" y="1352"/>
              <a:ext cx="2976" cy="432"/>
              <a:chOff x="1296" y="1824"/>
              <a:chExt cx="2976" cy="432"/>
            </a:xfrm>
          </p:grpSpPr>
          <p:sp>
            <p:nvSpPr>
              <p:cNvPr id="323591" name="AutoShape 7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tint val="21176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308" name="AutoShape 8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9" name="Text Box 9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hlinkClick r:id="rId4" action="ppaction://hlinksldjump"/>
                  </a:rPr>
                  <a:t>直接映射</a:t>
                </a:r>
                <a:endParaRPr lang="zh-CN" altLang="en-US"/>
              </a:p>
            </p:txBody>
          </p:sp>
          <p:sp>
            <p:nvSpPr>
              <p:cNvPr id="12310" name="Text Box 10"/>
              <p:cNvSpPr txBox="1">
                <a:spLocks noChangeArrowheads="1"/>
              </p:cNvSpPr>
              <p:nvPr/>
            </p:nvSpPr>
            <p:spPr bwMode="gray">
              <a:xfrm>
                <a:off x="1398" y="18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2297" name="Group 11"/>
            <p:cNvGrpSpPr>
              <a:grpSpLocks/>
            </p:cNvGrpSpPr>
            <p:nvPr/>
          </p:nvGrpSpPr>
          <p:grpSpPr bwMode="auto">
            <a:xfrm>
              <a:off x="1344" y="1880"/>
              <a:ext cx="2976" cy="432"/>
              <a:chOff x="1296" y="1824"/>
              <a:chExt cx="2976" cy="432"/>
            </a:xfrm>
          </p:grpSpPr>
          <p:sp>
            <p:nvSpPr>
              <p:cNvPr id="323596" name="AutoShape 12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1">
                      <a:gamma/>
                      <a:tint val="21176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304" name="AutoShape 13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5" name="Text Box 14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hlinkClick r:id="rId5" action="ppaction://hlinksldjump"/>
                  </a:rPr>
                  <a:t>全相联映射</a:t>
                </a:r>
                <a:endParaRPr lang="zh-CN" altLang="en-US"/>
              </a:p>
            </p:txBody>
          </p:sp>
          <p:sp>
            <p:nvSpPr>
              <p:cNvPr id="12306" name="Text Box 15"/>
              <p:cNvSpPr txBox="1">
                <a:spLocks noChangeArrowheads="1"/>
              </p:cNvSpPr>
              <p:nvPr/>
            </p:nvSpPr>
            <p:spPr bwMode="gray">
              <a:xfrm>
                <a:off x="1398" y="18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12298" name="Group 16"/>
            <p:cNvGrpSpPr>
              <a:grpSpLocks/>
            </p:cNvGrpSpPr>
            <p:nvPr/>
          </p:nvGrpSpPr>
          <p:grpSpPr bwMode="auto">
            <a:xfrm>
              <a:off x="1344" y="2408"/>
              <a:ext cx="2976" cy="432"/>
              <a:chOff x="1296" y="1824"/>
              <a:chExt cx="2976" cy="432"/>
            </a:xfrm>
          </p:grpSpPr>
          <p:sp>
            <p:nvSpPr>
              <p:cNvPr id="323601" name="AutoShape 17"/>
              <p:cNvSpPr>
                <a:spLocks noChangeArrowheads="1"/>
              </p:cNvSpPr>
              <p:nvPr/>
            </p:nvSpPr>
            <p:spPr bwMode="gray">
              <a:xfrm>
                <a:off x="1536" y="1899"/>
                <a:ext cx="2736" cy="28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tx2">
                      <a:gamma/>
                      <a:tint val="21176"/>
                      <a:invGamma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12700" algn="ctr">
                <a:solidFill>
                  <a:schemeClr val="bg1"/>
                </a:solidFill>
                <a:round/>
                <a:headEnd/>
                <a:tailEnd/>
              </a:ln>
              <a:effectLst>
                <a:outerShdw dist="99190" dir="238833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300" name="AutoShape 18"/>
              <p:cNvSpPr>
                <a:spLocks noChangeArrowheads="1"/>
              </p:cNvSpPr>
              <p:nvPr/>
            </p:nvSpPr>
            <p:spPr bwMode="gray">
              <a:xfrm>
                <a:off x="1296" y="1824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1" name="Text Box 19"/>
              <p:cNvSpPr txBox="1">
                <a:spLocks noChangeArrowheads="1"/>
              </p:cNvSpPr>
              <p:nvPr/>
            </p:nvSpPr>
            <p:spPr bwMode="gray">
              <a:xfrm>
                <a:off x="1680" y="1934"/>
                <a:ext cx="21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hlinkClick r:id="rId6" action="ppaction://hlinksldjump"/>
                  </a:rPr>
                  <a:t>组相联映射</a:t>
                </a:r>
                <a:endParaRPr lang="zh-CN" altLang="en-US"/>
              </a:p>
            </p:txBody>
          </p:sp>
          <p:sp>
            <p:nvSpPr>
              <p:cNvPr id="12302" name="Text Box 20"/>
              <p:cNvSpPr txBox="1">
                <a:spLocks noChangeArrowheads="1"/>
              </p:cNvSpPr>
              <p:nvPr/>
            </p:nvSpPr>
            <p:spPr bwMode="gray">
              <a:xfrm>
                <a:off x="1398" y="18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36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57C82D0-673D-4D07-B293-A7C6A56E4E7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、直接映射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1285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特点：是一种多对一的映射关系：主存的第</a:t>
            </a:r>
            <a:r>
              <a:rPr lang="en-US" altLang="zh-CN" smtClean="0"/>
              <a:t>i</a:t>
            </a:r>
            <a:r>
              <a:rPr lang="zh-CN" altLang="en-US" smtClean="0"/>
              <a:t>块一定映射到</a:t>
            </a:r>
            <a:r>
              <a:rPr lang="en-US" altLang="zh-CN" smtClean="0"/>
              <a:t>Cache</a:t>
            </a:r>
            <a:r>
              <a:rPr lang="zh-CN" altLang="en-US" smtClean="0"/>
              <a:t>的第</a:t>
            </a:r>
            <a:r>
              <a:rPr lang="en-US" altLang="zh-CN" smtClean="0"/>
              <a:t>j</a:t>
            </a:r>
            <a:r>
              <a:rPr lang="zh-CN" altLang="en-US" smtClean="0"/>
              <a:t>行，且：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4613" name="Object 5"/>
          <p:cNvGraphicFramePr>
            <a:graphicFrameLocks noChangeAspect="1"/>
          </p:cNvGraphicFramePr>
          <p:nvPr/>
        </p:nvGraphicFramePr>
        <p:xfrm>
          <a:off x="2843213" y="1844675"/>
          <a:ext cx="29527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3" imgW="761669" imgH="228501" progId="Equation.3">
                  <p:embed/>
                </p:oleObj>
              </mc:Choice>
              <mc:Fallback>
                <p:oleObj name="公式" r:id="rId3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844675"/>
                        <a:ext cx="29527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471488" y="2924175"/>
            <a:ext cx="77724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优点：</a:t>
            </a:r>
            <a:r>
              <a:rPr lang="zh-CN" altLang="en-US"/>
              <a:t>映射方式简单，易实现。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缺点：</a:t>
            </a:r>
            <a:r>
              <a:rPr lang="zh-CN" altLang="en-US"/>
              <a:t>机制不灵活，</a:t>
            </a:r>
            <a:r>
              <a:rPr lang="en-US" altLang="zh-CN"/>
              <a:t>Cache</a:t>
            </a:r>
            <a:r>
              <a:rPr lang="zh-CN" altLang="en-US"/>
              <a:t>命中率低。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A7283CB-0307-4513-A1DB-2E2310B0F3A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/>
        </p:nvGraphicFramePr>
        <p:xfrm>
          <a:off x="323850" y="981075"/>
          <a:ext cx="8459788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Visio" r:id="rId3" imgW="5699760" imgH="3530346" progId="Visio.Drawing.11">
                  <p:embed/>
                </p:oleObj>
              </mc:Choice>
              <mc:Fallback>
                <p:oleObj name="Visio" r:id="rId3" imgW="5699760" imgH="353034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1075"/>
                        <a:ext cx="8459788" cy="5040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1804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5580063" y="4724400"/>
          <a:ext cx="24669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5" imgW="901309" imgH="241195" progId="Equation.3">
                  <p:embed/>
                </p:oleObj>
              </mc:Choice>
              <mc:Fallback>
                <p:oleObj name="公式" r:id="rId5" imgW="901309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724400"/>
                        <a:ext cx="24669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5940425" y="42926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标记</a:t>
            </a: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</a:p>
        </p:txBody>
      </p:sp>
      <p:sp>
        <p:nvSpPr>
          <p:cNvPr id="1434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、直接映射</a:t>
            </a:r>
          </a:p>
        </p:txBody>
      </p:sp>
      <p:sp>
        <p:nvSpPr>
          <p:cNvPr id="325641" name="AutoShape 9"/>
          <p:cNvSpPr>
            <a:spLocks noChangeArrowheads="1"/>
          </p:cNvSpPr>
          <p:nvPr/>
        </p:nvSpPr>
        <p:spPr bwMode="auto">
          <a:xfrm>
            <a:off x="7237413" y="2222500"/>
            <a:ext cx="1152525" cy="576263"/>
          </a:xfrm>
          <a:prstGeom prst="wedgeRoundRectCallout">
            <a:avLst>
              <a:gd name="adj1" fmla="val -279199"/>
              <a:gd name="adj2" fmla="val 100685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路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8" grpId="0"/>
      <p:bldP spid="3256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463D3E3-33AA-4268-9EC6-892841EF8A7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直接映象法举例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435975" cy="3432175"/>
          </a:xfrm>
        </p:spPr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rgbClr val="CC0000"/>
                </a:solidFill>
              </a:rPr>
              <a:t>例如：主存</a:t>
            </a:r>
            <a:r>
              <a:rPr kumimoji="1" lang="en-US" altLang="zh-CN" smtClean="0">
                <a:solidFill>
                  <a:srgbClr val="CC0000"/>
                </a:solidFill>
              </a:rPr>
              <a:t>4GB</a:t>
            </a:r>
            <a:r>
              <a:rPr kumimoji="1" lang="zh-CN" altLang="en-US" smtClean="0">
                <a:solidFill>
                  <a:srgbClr val="CC0000"/>
                </a:solidFill>
              </a:rPr>
              <a:t>（按字节编址），</a:t>
            </a:r>
            <a:r>
              <a:rPr kumimoji="1" lang="en-US" altLang="zh-CN" smtClean="0">
                <a:solidFill>
                  <a:srgbClr val="CC0000"/>
                </a:solidFill>
              </a:rPr>
              <a:t>Cache 512KB</a:t>
            </a:r>
            <a:r>
              <a:rPr kumimoji="1" lang="zh-CN" altLang="en-US" smtClean="0">
                <a:solidFill>
                  <a:srgbClr val="CC0000"/>
                </a:solidFill>
              </a:rPr>
              <a:t>，块大小</a:t>
            </a:r>
            <a:r>
              <a:rPr kumimoji="1" lang="en-US" altLang="zh-CN" smtClean="0">
                <a:solidFill>
                  <a:srgbClr val="CC0000"/>
                </a:solidFill>
              </a:rPr>
              <a:t>16B</a:t>
            </a:r>
            <a:r>
              <a:rPr kumimoji="1" lang="zh-CN" altLang="en-US" smtClean="0">
                <a:solidFill>
                  <a:srgbClr val="CC0000"/>
                </a:solidFill>
              </a:rPr>
              <a:t>；读主存</a:t>
            </a:r>
            <a:r>
              <a:rPr kumimoji="1" lang="en-US" altLang="zh-CN" smtClean="0">
                <a:solidFill>
                  <a:srgbClr val="CC0000"/>
                </a:solidFill>
              </a:rPr>
              <a:t>234589ABH</a:t>
            </a:r>
            <a:r>
              <a:rPr kumimoji="1" lang="zh-CN" altLang="en-US" smtClean="0">
                <a:solidFill>
                  <a:srgbClr val="CC0000"/>
                </a:solidFill>
              </a:rPr>
              <a:t>的过程（假设</a:t>
            </a:r>
            <a:r>
              <a:rPr kumimoji="1" lang="en-US" altLang="zh-CN" smtClean="0">
                <a:solidFill>
                  <a:srgbClr val="CC0000"/>
                </a:solidFill>
              </a:rPr>
              <a:t>Cache</a:t>
            </a:r>
            <a:r>
              <a:rPr kumimoji="1" lang="zh-CN" altLang="en-US" smtClean="0">
                <a:solidFill>
                  <a:srgbClr val="CC0000"/>
                </a:solidFill>
              </a:rPr>
              <a:t>空白）。</a:t>
            </a:r>
          </a:p>
          <a:p>
            <a:pPr eaLnBrk="1" hangingPunct="1"/>
            <a:r>
              <a:rPr kumimoji="1" lang="zh-CN" altLang="en-US" smtClean="0"/>
              <a:t>主存划分格式</a:t>
            </a:r>
          </a:p>
          <a:p>
            <a:pPr eaLnBrk="1" hangingPunct="1"/>
            <a:r>
              <a:rPr kumimoji="1" lang="zh-CN" altLang="en-US" smtClean="0"/>
              <a:t>主存地址：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32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/>
            <a:r>
              <a:rPr kumimoji="1" lang="zh-CN" altLang="en-US" smtClean="0"/>
              <a:t>块大小</a:t>
            </a:r>
            <a:r>
              <a:rPr kumimoji="1" lang="en-US" altLang="zh-CN" smtClean="0"/>
              <a:t>16B=2</a:t>
            </a:r>
            <a:r>
              <a:rPr kumimoji="1" lang="en-US" altLang="zh-CN" baseline="30000" smtClean="0">
                <a:solidFill>
                  <a:srgbClr val="CC0000"/>
                </a:solidFill>
              </a:rPr>
              <a:t>4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，又是按字节编址的，所以块内地址：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4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位</a:t>
            </a:r>
          </a:p>
          <a:p>
            <a:pPr eaLnBrk="1" hangingPunct="1"/>
            <a:r>
              <a:rPr kumimoji="1" lang="en-US" altLang="zh-CN" smtClean="0"/>
              <a:t>Cache</a:t>
            </a:r>
            <a:r>
              <a:rPr kumimoji="1" lang="zh-CN" altLang="en-US" smtClean="0"/>
              <a:t>分为：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/>
              <a:t>512KB÷16B=2</a:t>
            </a:r>
            <a:r>
              <a:rPr kumimoji="1" lang="en-US" altLang="zh-CN" u="sng" baseline="30000" smtClean="0">
                <a:solidFill>
                  <a:srgbClr val="CC0000"/>
                </a:solidFill>
              </a:rPr>
              <a:t>15</a:t>
            </a:r>
            <a:r>
              <a:rPr kumimoji="1" lang="en-US" altLang="zh-CN" u="sng" smtClean="0"/>
              <a:t> </a:t>
            </a:r>
            <a:r>
              <a:rPr kumimoji="1" lang="zh-CN" altLang="en-US" u="sng" smtClean="0"/>
              <a:t>行（块）</a:t>
            </a:r>
          </a:p>
          <a:p>
            <a:pPr eaLnBrk="1" hangingPunct="1"/>
            <a:r>
              <a:rPr kumimoji="1" lang="en-US" altLang="zh-CN" smtClean="0"/>
              <a:t>Cache</a:t>
            </a:r>
            <a:r>
              <a:rPr kumimoji="1" lang="zh-CN" altLang="en-US" smtClean="0"/>
              <a:t>行地址：</a:t>
            </a:r>
            <a:r>
              <a:rPr kumimoji="1" lang="zh-CN" altLang="en-US" u="sng" smtClean="0"/>
              <a:t>  </a:t>
            </a:r>
            <a:r>
              <a:rPr kumimoji="1" lang="en-US" altLang="zh-CN" u="sng" smtClean="0">
                <a:solidFill>
                  <a:srgbClr val="CC0000"/>
                </a:solidFill>
              </a:rPr>
              <a:t>15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/>
            <a:r>
              <a:rPr kumimoji="1" lang="zh-CN" altLang="en-US" smtClean="0"/>
              <a:t>高位标记：</a:t>
            </a:r>
            <a:r>
              <a:rPr kumimoji="1" lang="en-US" altLang="zh-CN" u="sng" smtClean="0">
                <a:solidFill>
                  <a:srgbClr val="CC0000"/>
                </a:solidFill>
              </a:rPr>
              <a:t>32-15-4= 13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位</a:t>
            </a:r>
          </a:p>
        </p:txBody>
      </p:sp>
      <p:graphicFrame>
        <p:nvGraphicFramePr>
          <p:cNvPr id="38405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30297"/>
              </p:ext>
            </p:extLst>
          </p:nvPr>
        </p:nvGraphicFramePr>
        <p:xfrm>
          <a:off x="683568" y="4956807"/>
          <a:ext cx="7272338" cy="1439863"/>
        </p:xfrm>
        <a:graphic>
          <a:graphicData uri="http://schemas.openxmlformats.org/drawingml/2006/table">
            <a:tbl>
              <a:tblPr/>
              <a:tblGrid>
                <a:gridCol w="2663825"/>
                <a:gridCol w="3097213"/>
                <a:gridCol w="1511300"/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标记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Cache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行（块）地址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块内地址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0010 0011 0100 0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101 1000 1001 1010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44361C-3F2B-44C6-A944-F999E2138E6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直接映象法举例</a:t>
            </a:r>
            <a:r>
              <a:rPr lang="en-US" altLang="zh-CN" smtClean="0"/>
              <a:t>(</a:t>
            </a:r>
            <a:r>
              <a:rPr lang="zh-CN" altLang="en-US" smtClean="0"/>
              <a:t>首次访问：不命中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60198"/>
              </p:ext>
            </p:extLst>
          </p:nvPr>
        </p:nvGraphicFramePr>
        <p:xfrm>
          <a:off x="442529" y="1052736"/>
          <a:ext cx="8294052" cy="522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Visio" r:id="rId3" imgW="6049681" imgH="3814560" progId="Visio.Drawing.11">
                  <p:embed/>
                </p:oleObj>
              </mc:Choice>
              <mc:Fallback>
                <p:oleObj name="Visio" r:id="rId3" imgW="6049681" imgH="381456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29" y="1052736"/>
                        <a:ext cx="8294052" cy="5225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B2D0D5A-A7B3-48A2-A19A-21737C1CE6B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461250" cy="5635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直接映象法举例</a:t>
            </a:r>
            <a:r>
              <a:rPr lang="en-US" altLang="zh-CN" sz="2800" smtClean="0"/>
              <a:t>(</a:t>
            </a:r>
            <a:r>
              <a:rPr lang="zh-CN" altLang="en-US" sz="2800" smtClean="0"/>
              <a:t>装入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；第二次访问命中</a:t>
            </a:r>
            <a:r>
              <a:rPr lang="en-US" altLang="zh-CN" sz="2800" smtClean="0"/>
              <a:t>)</a:t>
            </a:r>
            <a:endParaRPr lang="zh-CN" altLang="en-US" sz="2800" smtClean="0"/>
          </a:p>
        </p:txBody>
      </p:sp>
      <p:pic>
        <p:nvPicPr>
          <p:cNvPr id="9" name="Picture 4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960" y="6399567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89243"/>
              </p:ext>
            </p:extLst>
          </p:nvPr>
        </p:nvGraphicFramePr>
        <p:xfrm>
          <a:off x="395536" y="1017966"/>
          <a:ext cx="8457888" cy="521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Visio" r:id="rId5" imgW="6049681" imgH="3738744" progId="Visio.Drawing.11">
                  <p:embed/>
                </p:oleObj>
              </mc:Choice>
              <mc:Fallback>
                <p:oleObj name="Visio" r:id="rId5" imgW="6049681" imgH="373874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17966"/>
                        <a:ext cx="8457888" cy="52193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BCCECA9-4A3D-43B2-8EE1-68956F16B6D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、全相联映射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561262" cy="4032250"/>
          </a:xfrm>
        </p:spPr>
        <p:txBody>
          <a:bodyPr/>
          <a:lstStyle/>
          <a:p>
            <a:pPr eaLnBrk="1" hangingPunct="1"/>
            <a:r>
              <a:rPr lang="zh-CN" altLang="en-US" smtClean="0"/>
              <a:t>特点：是多对多的映射关系：对于主存的任何一块均可以映射到</a:t>
            </a:r>
            <a:r>
              <a:rPr lang="en-US" altLang="zh-CN" smtClean="0"/>
              <a:t>Cache</a:t>
            </a:r>
            <a:r>
              <a:rPr lang="zh-CN" altLang="en-US" smtClean="0"/>
              <a:t>的任何一行。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优点：</a:t>
            </a:r>
            <a:r>
              <a:rPr lang="zh-CN" altLang="en-US" smtClean="0"/>
              <a:t>机制灵活，命中率高。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缺点：</a:t>
            </a:r>
            <a:r>
              <a:rPr lang="zh-CN" altLang="en-US" smtClean="0"/>
              <a:t>比较器电路难于设计和实现，因此只适合于小容量的</a:t>
            </a:r>
            <a:r>
              <a:rPr lang="en-US" altLang="zh-CN" smtClean="0"/>
              <a:t>Cache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756FE9A-FFC9-46C0-9DC0-C871EF533F2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7682" name="Object 2"/>
          <p:cNvGraphicFramePr>
            <a:graphicFrameLocks noChangeAspect="1"/>
          </p:cNvGraphicFramePr>
          <p:nvPr/>
        </p:nvGraphicFramePr>
        <p:xfrm>
          <a:off x="395288" y="981075"/>
          <a:ext cx="7777162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Visio" r:id="rId3" imgW="6058936" imgH="4226235" progId="Visio.Drawing.11">
                  <p:embed/>
                </p:oleObj>
              </mc:Choice>
              <mc:Fallback>
                <p:oleObj name="Visio" r:id="rId3" imgW="6058936" imgH="422623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410" b="7417"/>
                      <a:stretch>
                        <a:fillRect/>
                      </a:stretch>
                    </p:blipFill>
                    <p:spPr bwMode="auto">
                      <a:xfrm>
                        <a:off x="395288" y="981075"/>
                        <a:ext cx="7777162" cy="5040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、全相联映射</a:t>
            </a:r>
          </a:p>
        </p:txBody>
      </p:sp>
      <p:sp>
        <p:nvSpPr>
          <p:cNvPr id="327685" name="AutoShape 5"/>
          <p:cNvSpPr>
            <a:spLocks noChangeArrowheads="1"/>
          </p:cNvSpPr>
          <p:nvPr/>
        </p:nvSpPr>
        <p:spPr bwMode="auto">
          <a:xfrm>
            <a:off x="7380288" y="1412875"/>
            <a:ext cx="1584325" cy="576263"/>
          </a:xfrm>
          <a:prstGeom prst="wedgeRoundRectCallout">
            <a:avLst>
              <a:gd name="adj1" fmla="val -241181"/>
              <a:gd name="adj2" fmla="val 211708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路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CCE25F-26DF-4B31-9580-F585F2BBF6F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全相联映象法举例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3073400"/>
          </a:xfrm>
        </p:spPr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rgbClr val="CC0000"/>
                </a:solidFill>
              </a:rPr>
              <a:t>例如：主存</a:t>
            </a:r>
            <a:r>
              <a:rPr kumimoji="1" lang="en-US" altLang="zh-CN" smtClean="0">
                <a:solidFill>
                  <a:srgbClr val="CC0000"/>
                </a:solidFill>
              </a:rPr>
              <a:t>4GB</a:t>
            </a:r>
            <a:r>
              <a:rPr kumimoji="1" lang="zh-CN" altLang="en-US" smtClean="0">
                <a:solidFill>
                  <a:srgbClr val="CC0000"/>
                </a:solidFill>
              </a:rPr>
              <a:t>（按字节编址），</a:t>
            </a:r>
            <a:r>
              <a:rPr kumimoji="1" lang="en-US" altLang="zh-CN" smtClean="0">
                <a:solidFill>
                  <a:srgbClr val="CC0000"/>
                </a:solidFill>
              </a:rPr>
              <a:t>Cache 512KB</a:t>
            </a:r>
            <a:r>
              <a:rPr kumimoji="1" lang="zh-CN" altLang="en-US" smtClean="0">
                <a:solidFill>
                  <a:srgbClr val="CC0000"/>
                </a:solidFill>
              </a:rPr>
              <a:t>，块大小</a:t>
            </a:r>
            <a:r>
              <a:rPr kumimoji="1" lang="en-US" altLang="zh-CN" smtClean="0">
                <a:solidFill>
                  <a:srgbClr val="CC0000"/>
                </a:solidFill>
              </a:rPr>
              <a:t>16B</a:t>
            </a:r>
            <a:r>
              <a:rPr kumimoji="1" lang="zh-CN" altLang="en-US" smtClean="0">
                <a:solidFill>
                  <a:srgbClr val="CC0000"/>
                </a:solidFill>
              </a:rPr>
              <a:t>；读主存</a:t>
            </a:r>
            <a:r>
              <a:rPr kumimoji="1" lang="en-US" altLang="zh-CN" smtClean="0">
                <a:solidFill>
                  <a:srgbClr val="CC0000"/>
                </a:solidFill>
              </a:rPr>
              <a:t>234589ABH</a:t>
            </a:r>
            <a:r>
              <a:rPr kumimoji="1" lang="zh-CN" altLang="en-US" smtClean="0">
                <a:solidFill>
                  <a:srgbClr val="CC0000"/>
                </a:solidFill>
              </a:rPr>
              <a:t>的过程（假设</a:t>
            </a:r>
            <a:r>
              <a:rPr kumimoji="1" lang="en-US" altLang="zh-CN" smtClean="0">
                <a:solidFill>
                  <a:srgbClr val="CC0000"/>
                </a:solidFill>
              </a:rPr>
              <a:t>Cache</a:t>
            </a:r>
            <a:r>
              <a:rPr kumimoji="1" lang="zh-CN" altLang="en-US" smtClean="0">
                <a:solidFill>
                  <a:srgbClr val="CC0000"/>
                </a:solidFill>
              </a:rPr>
              <a:t>空白）。</a:t>
            </a:r>
          </a:p>
          <a:p>
            <a:pPr eaLnBrk="1" hangingPunct="1"/>
            <a:r>
              <a:rPr kumimoji="1" lang="zh-CN" altLang="en-US" smtClean="0"/>
              <a:t>主存划分格式</a:t>
            </a:r>
          </a:p>
          <a:p>
            <a:pPr eaLnBrk="1" hangingPunct="1"/>
            <a:r>
              <a:rPr kumimoji="1" lang="zh-CN" altLang="en-US" smtClean="0"/>
              <a:t>主存地址：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32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/>
            <a:r>
              <a:rPr kumimoji="1" lang="zh-CN" altLang="en-US" smtClean="0"/>
              <a:t>块大小</a:t>
            </a:r>
            <a:r>
              <a:rPr kumimoji="1" lang="en-US" altLang="zh-CN" smtClean="0"/>
              <a:t>16B=2</a:t>
            </a:r>
            <a:r>
              <a:rPr kumimoji="1" lang="en-US" altLang="zh-CN" baseline="30000" smtClean="0">
                <a:solidFill>
                  <a:srgbClr val="CC0000"/>
                </a:solidFill>
              </a:rPr>
              <a:t>4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，又是按字节编址的，所以块内地址：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4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位</a:t>
            </a:r>
          </a:p>
          <a:p>
            <a:pPr eaLnBrk="1" hangingPunct="1"/>
            <a:r>
              <a:rPr kumimoji="1" lang="zh-CN" altLang="en-US" smtClean="0"/>
              <a:t>高位标记：</a:t>
            </a:r>
            <a:r>
              <a:rPr kumimoji="1" lang="en-US" altLang="zh-CN" u="sng" smtClean="0">
                <a:solidFill>
                  <a:srgbClr val="CC0000"/>
                </a:solidFill>
              </a:rPr>
              <a:t>32-4= 28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位</a:t>
            </a:r>
            <a:endParaRPr kumimoji="1" lang="zh-CN" altLang="en-US" sz="2000" smtClean="0">
              <a:solidFill>
                <a:srgbClr val="CC0000"/>
              </a:solidFill>
            </a:endParaRPr>
          </a:p>
        </p:txBody>
      </p:sp>
      <p:graphicFrame>
        <p:nvGraphicFramePr>
          <p:cNvPr id="387108" name="Group 36"/>
          <p:cNvGraphicFramePr>
            <a:graphicFrameLocks noGrp="1"/>
          </p:cNvGraphicFramePr>
          <p:nvPr/>
        </p:nvGraphicFramePr>
        <p:xfrm>
          <a:off x="827088" y="4221163"/>
          <a:ext cx="7272337" cy="1827213"/>
        </p:xfrm>
        <a:graphic>
          <a:graphicData uri="http://schemas.openxmlformats.org/drawingml/2006/table">
            <a:tbl>
              <a:tblPr/>
              <a:tblGrid>
                <a:gridCol w="5761037"/>
                <a:gridCol w="1511300"/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标记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块内地址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28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0010 0011 0100 0101 1000 1001 1010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B71BD1C-C1DF-4F97-8471-BE1C910CA08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存储体系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gray">
          <a:xfrm rot="5400000">
            <a:off x="831056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gray">
          <a:xfrm rot="5400000">
            <a:off x="13890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gray">
          <a:xfrm>
            <a:off x="2054225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gray">
          <a:xfrm rot="5400000">
            <a:off x="-686593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0" name="AutoShape 9"/>
          <p:cNvSpPr>
            <a:spLocks noChangeArrowheads="1"/>
          </p:cNvSpPr>
          <p:nvPr/>
        </p:nvSpPr>
        <p:spPr bwMode="gray">
          <a:xfrm>
            <a:off x="1258888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gray">
          <a:xfrm rot="5400000">
            <a:off x="-1478756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2" name="AutoShape 11"/>
          <p:cNvSpPr>
            <a:spLocks noChangeArrowheads="1"/>
          </p:cNvSpPr>
          <p:nvPr/>
        </p:nvSpPr>
        <p:spPr bwMode="gray">
          <a:xfrm>
            <a:off x="469900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gray">
          <a:xfrm>
            <a:off x="493713" y="2060575"/>
            <a:ext cx="549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存储体系概述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gray">
          <a:xfrm>
            <a:off x="2870200" y="2060575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高速存储器</a:t>
            </a:r>
          </a:p>
        </p:txBody>
      </p:sp>
      <p:grpSp>
        <p:nvGrpSpPr>
          <p:cNvPr id="3085" name="Group 75"/>
          <p:cNvGrpSpPr>
            <a:grpSpLocks/>
          </p:cNvGrpSpPr>
          <p:nvPr/>
        </p:nvGrpSpPr>
        <p:grpSpPr bwMode="auto">
          <a:xfrm rot="-5400000">
            <a:off x="2879725" y="1160463"/>
            <a:ext cx="647700" cy="863600"/>
            <a:chOff x="1752" y="755"/>
            <a:chExt cx="408" cy="544"/>
          </a:xfrm>
        </p:grpSpPr>
        <p:sp>
          <p:nvSpPr>
            <p:cNvPr id="3118" name="AutoShape 5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9" name="Text Box 14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5.4</a:t>
              </a:r>
            </a:p>
          </p:txBody>
        </p:sp>
      </p:grpSp>
      <p:sp>
        <p:nvSpPr>
          <p:cNvPr id="3086" name="Text Box 16"/>
          <p:cNvSpPr txBox="1">
            <a:spLocks noChangeArrowheads="1"/>
          </p:cNvSpPr>
          <p:nvPr/>
        </p:nvSpPr>
        <p:spPr bwMode="gray">
          <a:xfrm>
            <a:off x="2143125" y="2057400"/>
            <a:ext cx="5492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主存储器与</a:t>
            </a:r>
            <a:r>
              <a:rPr lang="en-US" altLang="zh-CN"/>
              <a:t>CPU</a:t>
            </a:r>
            <a:r>
              <a:rPr lang="zh-CN" altLang="en-US"/>
              <a:t>的连接</a:t>
            </a: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gray">
          <a:xfrm>
            <a:off x="2128838" y="1381125"/>
            <a:ext cx="617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5.3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gray">
          <a:xfrm>
            <a:off x="1331913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5.2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gray">
          <a:xfrm>
            <a:off x="512763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5.1</a:t>
            </a:r>
          </a:p>
        </p:txBody>
      </p:sp>
      <p:sp>
        <p:nvSpPr>
          <p:cNvPr id="88140" name="AutoShape 76"/>
          <p:cNvSpPr>
            <a:spLocks noChangeArrowheads="1"/>
          </p:cNvSpPr>
          <p:nvPr/>
        </p:nvSpPr>
        <p:spPr bwMode="gray">
          <a:xfrm rot="5400000">
            <a:off x="3928269" y="3652044"/>
            <a:ext cx="45418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8141" name="AutoShape 77"/>
          <p:cNvSpPr>
            <a:spLocks noChangeArrowheads="1"/>
          </p:cNvSpPr>
          <p:nvPr/>
        </p:nvSpPr>
        <p:spPr bwMode="gray">
          <a:xfrm rot="5400000">
            <a:off x="32361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2" name="AutoShape 78"/>
          <p:cNvSpPr>
            <a:spLocks noChangeArrowheads="1"/>
          </p:cNvSpPr>
          <p:nvPr/>
        </p:nvSpPr>
        <p:spPr bwMode="gray">
          <a:xfrm>
            <a:off x="5151438" y="1196975"/>
            <a:ext cx="717550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43" name="AutoShape 79"/>
          <p:cNvSpPr>
            <a:spLocks noChangeArrowheads="1"/>
          </p:cNvSpPr>
          <p:nvPr/>
        </p:nvSpPr>
        <p:spPr bwMode="gray">
          <a:xfrm rot="5400000">
            <a:off x="2410619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4" name="AutoShape 80"/>
          <p:cNvSpPr>
            <a:spLocks noChangeArrowheads="1"/>
          </p:cNvSpPr>
          <p:nvPr/>
        </p:nvSpPr>
        <p:spPr bwMode="gray">
          <a:xfrm>
            <a:off x="4356100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45" name="AutoShape 81"/>
          <p:cNvSpPr>
            <a:spLocks noChangeArrowheads="1"/>
          </p:cNvSpPr>
          <p:nvPr/>
        </p:nvSpPr>
        <p:spPr bwMode="gray">
          <a:xfrm rot="5400000">
            <a:off x="1618457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6" name="AutoShape 82"/>
          <p:cNvSpPr>
            <a:spLocks noChangeArrowheads="1"/>
          </p:cNvSpPr>
          <p:nvPr/>
        </p:nvSpPr>
        <p:spPr bwMode="gray">
          <a:xfrm>
            <a:off x="3567113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7" name="Text Box 83"/>
          <p:cNvSpPr txBox="1">
            <a:spLocks noChangeArrowheads="1"/>
          </p:cNvSpPr>
          <p:nvPr/>
        </p:nvSpPr>
        <p:spPr bwMode="gray">
          <a:xfrm rot="5400000">
            <a:off x="2082800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3098" name="Text Box 84"/>
          <p:cNvSpPr txBox="1">
            <a:spLocks noChangeArrowheads="1"/>
          </p:cNvSpPr>
          <p:nvPr/>
        </p:nvSpPr>
        <p:spPr bwMode="gray">
          <a:xfrm>
            <a:off x="5940425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2" action="ppaction://hlinksldjump"/>
              </a:rPr>
              <a:t>存储保护</a:t>
            </a:r>
            <a:endParaRPr lang="zh-CN" altLang="en-US"/>
          </a:p>
        </p:txBody>
      </p:sp>
      <p:grpSp>
        <p:nvGrpSpPr>
          <p:cNvPr id="3099" name="Group 85"/>
          <p:cNvGrpSpPr>
            <a:grpSpLocks/>
          </p:cNvGrpSpPr>
          <p:nvPr/>
        </p:nvGrpSpPr>
        <p:grpSpPr bwMode="auto">
          <a:xfrm rot="-5400000">
            <a:off x="5976938" y="1160463"/>
            <a:ext cx="647700" cy="863600"/>
            <a:chOff x="1752" y="755"/>
            <a:chExt cx="408" cy="544"/>
          </a:xfrm>
        </p:grpSpPr>
        <p:sp>
          <p:nvSpPr>
            <p:cNvPr id="3116" name="AutoShape 86"/>
            <p:cNvSpPr>
              <a:spLocks noChangeArrowheads="1"/>
            </p:cNvSpPr>
            <p:nvPr/>
          </p:nvSpPr>
          <p:spPr bwMode="gray">
            <a:xfrm rot="5400000">
              <a:off x="1730" y="777"/>
              <a:ext cx="452" cy="408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7" name="Text Box 87"/>
            <p:cNvSpPr txBox="1">
              <a:spLocks noChangeArrowheads="1"/>
            </p:cNvSpPr>
            <p:nvPr/>
          </p:nvSpPr>
          <p:spPr bwMode="gray">
            <a:xfrm rot="5400000">
              <a:off x="1718" y="925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5.8</a:t>
              </a:r>
            </a:p>
          </p:txBody>
        </p:sp>
      </p:grpSp>
      <p:sp>
        <p:nvSpPr>
          <p:cNvPr id="3100" name="Text Box 88"/>
          <p:cNvSpPr txBox="1">
            <a:spLocks noChangeArrowheads="1"/>
          </p:cNvSpPr>
          <p:nvPr/>
        </p:nvSpPr>
        <p:spPr bwMode="gray">
          <a:xfrm>
            <a:off x="3635375" y="2051050"/>
            <a:ext cx="5492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3" action="ppaction://hlinksldjump"/>
              </a:rPr>
              <a:t>高速缓冲存储器</a:t>
            </a:r>
            <a:r>
              <a:rPr lang="en-US" altLang="zh-CN">
                <a:hlinkClick r:id="rId3" action="ppaction://hlinksldjump"/>
              </a:rPr>
              <a:t>Cache</a:t>
            </a:r>
            <a:endParaRPr lang="en-US" altLang="zh-CN"/>
          </a:p>
        </p:txBody>
      </p:sp>
      <p:sp>
        <p:nvSpPr>
          <p:cNvPr id="3101" name="Text Box 89"/>
          <p:cNvSpPr txBox="1">
            <a:spLocks noChangeArrowheads="1"/>
          </p:cNvSpPr>
          <p:nvPr/>
        </p:nvSpPr>
        <p:spPr bwMode="gray">
          <a:xfrm>
            <a:off x="5246688" y="209232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4" action="ppaction://hlinksldjump"/>
              </a:rPr>
              <a:t>外存储器</a:t>
            </a:r>
            <a:endParaRPr lang="zh-CN" altLang="en-US"/>
          </a:p>
        </p:txBody>
      </p:sp>
      <p:sp>
        <p:nvSpPr>
          <p:cNvPr id="3102" name="Text Box 90"/>
          <p:cNvSpPr txBox="1">
            <a:spLocks noChangeArrowheads="1"/>
          </p:cNvSpPr>
          <p:nvPr/>
        </p:nvSpPr>
        <p:spPr bwMode="gray">
          <a:xfrm>
            <a:off x="5226050" y="1381125"/>
            <a:ext cx="61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5.7</a:t>
            </a:r>
          </a:p>
        </p:txBody>
      </p:sp>
      <p:sp>
        <p:nvSpPr>
          <p:cNvPr id="3103" name="Text Box 91"/>
          <p:cNvSpPr txBox="1">
            <a:spLocks noChangeArrowheads="1"/>
          </p:cNvSpPr>
          <p:nvPr/>
        </p:nvSpPr>
        <p:spPr bwMode="gray">
          <a:xfrm>
            <a:off x="4427538" y="2087563"/>
            <a:ext cx="54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hlinkClick r:id="rId5" action="ppaction://hlinksldjump"/>
              </a:rPr>
              <a:t>虚拟存储器</a:t>
            </a:r>
            <a:endParaRPr lang="zh-CN" altLang="en-US"/>
          </a:p>
        </p:txBody>
      </p:sp>
      <p:sp>
        <p:nvSpPr>
          <p:cNvPr id="3104" name="Text Box 92"/>
          <p:cNvSpPr txBox="1">
            <a:spLocks noChangeArrowheads="1"/>
          </p:cNvSpPr>
          <p:nvPr/>
        </p:nvSpPr>
        <p:spPr bwMode="gray">
          <a:xfrm>
            <a:off x="4429125" y="1376363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5.6</a:t>
            </a:r>
          </a:p>
        </p:txBody>
      </p:sp>
      <p:sp>
        <p:nvSpPr>
          <p:cNvPr id="3105" name="Text Box 93"/>
          <p:cNvSpPr txBox="1">
            <a:spLocks noChangeArrowheads="1"/>
          </p:cNvSpPr>
          <p:nvPr/>
        </p:nvSpPr>
        <p:spPr bwMode="gray">
          <a:xfrm>
            <a:off x="3609975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5.5</a:t>
            </a:r>
          </a:p>
        </p:txBody>
      </p:sp>
      <p:sp>
        <p:nvSpPr>
          <p:cNvPr id="88161" name="AutoShape 97"/>
          <p:cNvSpPr>
            <a:spLocks noChangeArrowheads="1"/>
          </p:cNvSpPr>
          <p:nvPr/>
        </p:nvSpPr>
        <p:spPr bwMode="gray">
          <a:xfrm rot="5400000">
            <a:off x="5506244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gamma/>
                  <a:tint val="2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7" name="AutoShape 98"/>
          <p:cNvSpPr>
            <a:spLocks noChangeArrowheads="1"/>
          </p:cNvSpPr>
          <p:nvPr/>
        </p:nvSpPr>
        <p:spPr bwMode="gray">
          <a:xfrm>
            <a:off x="7451725" y="1196975"/>
            <a:ext cx="717550" cy="720725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163" name="AutoShape 99"/>
          <p:cNvSpPr>
            <a:spLocks noChangeArrowheads="1"/>
          </p:cNvSpPr>
          <p:nvPr/>
        </p:nvSpPr>
        <p:spPr bwMode="gray">
          <a:xfrm rot="5400000">
            <a:off x="4714082" y="3628231"/>
            <a:ext cx="4541838" cy="479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09" name="AutoShape 100"/>
          <p:cNvSpPr>
            <a:spLocks noChangeArrowheads="1"/>
          </p:cNvSpPr>
          <p:nvPr/>
        </p:nvSpPr>
        <p:spPr bwMode="gray">
          <a:xfrm>
            <a:off x="6662738" y="1198563"/>
            <a:ext cx="717550" cy="720725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10" name="Text Box 101"/>
          <p:cNvSpPr txBox="1">
            <a:spLocks noChangeArrowheads="1"/>
          </p:cNvSpPr>
          <p:nvPr/>
        </p:nvSpPr>
        <p:spPr bwMode="gray">
          <a:xfrm rot="5400000">
            <a:off x="5178425" y="3400426"/>
            <a:ext cx="358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</a:t>
            </a:r>
          </a:p>
        </p:txBody>
      </p:sp>
      <p:sp>
        <p:nvSpPr>
          <p:cNvPr id="3111" name="Text Box 106"/>
          <p:cNvSpPr txBox="1">
            <a:spLocks noChangeArrowheads="1"/>
          </p:cNvSpPr>
          <p:nvPr/>
        </p:nvSpPr>
        <p:spPr bwMode="gray">
          <a:xfrm>
            <a:off x="6700838" y="2060575"/>
            <a:ext cx="5492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hlinkClick r:id="rId6" action="ppaction://hlinksldjump"/>
              </a:rPr>
              <a:t>IA32</a:t>
            </a:r>
            <a:r>
              <a:rPr lang="zh-CN" altLang="en-US">
                <a:hlinkClick r:id="rId6" action="ppaction://hlinksldjump"/>
              </a:rPr>
              <a:t>架构的存储系统举例</a:t>
            </a:r>
            <a:r>
              <a:rPr lang="zh-CN" altLang="en-US" b="0">
                <a:hlinkClick r:id="rId6" action="ppaction://hlinksldjump"/>
              </a:rPr>
              <a:t> </a:t>
            </a:r>
            <a:endParaRPr lang="zh-CN" altLang="en-US" b="0"/>
          </a:p>
        </p:txBody>
      </p:sp>
      <p:sp>
        <p:nvSpPr>
          <p:cNvPr id="3112" name="Text Box 109"/>
          <p:cNvSpPr txBox="1">
            <a:spLocks noChangeArrowheads="1"/>
          </p:cNvSpPr>
          <p:nvPr/>
        </p:nvSpPr>
        <p:spPr bwMode="gray">
          <a:xfrm>
            <a:off x="7551738" y="2133600"/>
            <a:ext cx="54927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GB">
                <a:hlinkClick r:id="rId7" action="ppaction://hlinksldjump"/>
              </a:rPr>
              <a:t>本章小结</a:t>
            </a:r>
            <a:r>
              <a:rPr lang="zh-CN" altLang="en-GB"/>
              <a:t>   </a:t>
            </a:r>
            <a:r>
              <a:rPr lang="zh-CN" altLang="en-GB">
                <a:hlinkClick r:id="rId8" action="ppaction://hlinksldjump"/>
              </a:rPr>
              <a:t>作业</a:t>
            </a:r>
            <a:endParaRPr lang="zh-CN" altLang="en-US"/>
          </a:p>
        </p:txBody>
      </p:sp>
      <p:sp>
        <p:nvSpPr>
          <p:cNvPr id="3113" name="Text Box 111"/>
          <p:cNvSpPr txBox="1">
            <a:spLocks noChangeArrowheads="1"/>
          </p:cNvSpPr>
          <p:nvPr/>
        </p:nvSpPr>
        <p:spPr bwMode="gray">
          <a:xfrm>
            <a:off x="6705600" y="1397000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5.9</a:t>
            </a:r>
          </a:p>
        </p:txBody>
      </p:sp>
      <p:sp>
        <p:nvSpPr>
          <p:cNvPr id="3114" name="Rectangle 122"/>
          <p:cNvSpPr>
            <a:spLocks noChangeArrowheads="1"/>
          </p:cNvSpPr>
          <p:nvPr/>
        </p:nvSpPr>
        <p:spPr bwMode="auto">
          <a:xfrm>
            <a:off x="1331913" y="2060575"/>
            <a:ext cx="549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主存储器</a:t>
            </a:r>
          </a:p>
        </p:txBody>
      </p:sp>
      <p:pic>
        <p:nvPicPr>
          <p:cNvPr id="3115" name="Picture 125" descr="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402388"/>
            <a:ext cx="7191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42017B2-5A7B-4558-9422-85E4AD4F3EF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、组相联映射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1560513"/>
          </a:xfrm>
        </p:spPr>
        <p:txBody>
          <a:bodyPr/>
          <a:lstStyle/>
          <a:p>
            <a:pPr eaLnBrk="1" hangingPunct="1"/>
            <a:r>
              <a:rPr lang="zh-CN" altLang="en-US" smtClean="0"/>
              <a:t>特点：将</a:t>
            </a:r>
            <a:r>
              <a:rPr lang="en-US" altLang="zh-CN" smtClean="0"/>
              <a:t>Cache</a:t>
            </a:r>
            <a:r>
              <a:rPr lang="zh-CN" altLang="en-US" smtClean="0"/>
              <a:t>的行分成</a:t>
            </a:r>
            <a:r>
              <a:rPr lang="en-US" altLang="zh-CN" smtClean="0"/>
              <a:t>2</a:t>
            </a:r>
            <a:r>
              <a:rPr lang="en-US" altLang="zh-CN" baseline="30000" smtClean="0"/>
              <a:t>c-r</a:t>
            </a:r>
            <a:r>
              <a:rPr lang="zh-CN" altLang="en-US" smtClean="0"/>
              <a:t>组，每组</a:t>
            </a:r>
            <a:r>
              <a:rPr lang="en-US" altLang="zh-CN" smtClean="0"/>
              <a:t>2</a:t>
            </a:r>
            <a:r>
              <a:rPr lang="en-US" altLang="zh-CN" baseline="30000" smtClean="0"/>
              <a:t>r</a:t>
            </a:r>
            <a:r>
              <a:rPr lang="zh-CN" altLang="en-US" smtClean="0"/>
              <a:t>行。主存的字块存放到</a:t>
            </a:r>
            <a:r>
              <a:rPr lang="en-US" altLang="zh-CN" smtClean="0"/>
              <a:t>Cache</a:t>
            </a:r>
            <a:r>
              <a:rPr lang="zh-CN" altLang="en-US" smtClean="0"/>
              <a:t>中的固定组，至于映射到该组哪一行是灵活的，即有如下函数关系：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2411413" y="2276475"/>
          <a:ext cx="33686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3" imgW="1346200" imgH="241300" progId="Equation.3">
                  <p:embed/>
                </p:oleObj>
              </mc:Choice>
              <mc:Fallback>
                <p:oleObj name="公式" r:id="rId3" imgW="1346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76475"/>
                        <a:ext cx="3368675" cy="6032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539750" y="2997200"/>
            <a:ext cx="748506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       </a:t>
            </a:r>
            <a:r>
              <a:rPr lang="zh-CN" altLang="en-US"/>
              <a:t>其中  </a:t>
            </a:r>
            <a:r>
              <a:rPr lang="en-US" altLang="zh-CN"/>
              <a:t>0≤k≤2</a:t>
            </a:r>
            <a:r>
              <a:rPr lang="en-US" altLang="zh-CN" baseline="30000"/>
              <a:t>r-1</a:t>
            </a:r>
          </a:p>
          <a:p>
            <a:pPr eaLnBrk="1" hangingPunct="1"/>
            <a:r>
              <a:rPr lang="zh-CN" altLang="en-US"/>
              <a:t>优点：大大增加了映射的灵活性，主存中一块可映射到</a:t>
            </a:r>
            <a:r>
              <a:rPr lang="en-US" altLang="zh-CN"/>
              <a:t>Cache </a:t>
            </a:r>
            <a:r>
              <a:rPr lang="zh-CN" altLang="en-US"/>
              <a:t>的</a:t>
            </a:r>
            <a:r>
              <a:rPr lang="en-US" altLang="zh-CN"/>
              <a:t>2</a:t>
            </a:r>
            <a:r>
              <a:rPr lang="en-US" altLang="zh-CN" baseline="30000"/>
              <a:t>r</a:t>
            </a:r>
            <a:r>
              <a:rPr lang="zh-CN" altLang="en-US"/>
              <a:t>块，提高了命中率。每次比较只是进行</a:t>
            </a:r>
            <a:r>
              <a:rPr lang="en-US" altLang="zh-CN"/>
              <a:t>2</a:t>
            </a:r>
            <a:r>
              <a:rPr lang="en-US" altLang="zh-CN" baseline="30000"/>
              <a:t>r</a:t>
            </a:r>
            <a:r>
              <a:rPr lang="zh-CN" altLang="en-US"/>
              <a:t>路比较，</a:t>
            </a:r>
            <a:r>
              <a:rPr lang="en-US" altLang="zh-CN"/>
              <a:t>r </a:t>
            </a:r>
            <a:r>
              <a:rPr lang="zh-CN" altLang="en-US"/>
              <a:t>较小时，硬件开销不是很大。</a:t>
            </a:r>
          </a:p>
          <a:p>
            <a:pPr eaLnBrk="1" hangingPunct="1"/>
            <a:r>
              <a:rPr lang="zh-CN" altLang="en-US"/>
              <a:t>组相联映像通常采用</a:t>
            </a:r>
            <a:r>
              <a:rPr lang="en-US" altLang="zh-CN"/>
              <a:t>2</a:t>
            </a:r>
            <a:r>
              <a:rPr lang="zh-CN" altLang="en-US"/>
              <a:t>路、</a:t>
            </a:r>
            <a:r>
              <a:rPr lang="en-US" altLang="zh-CN"/>
              <a:t>4</a:t>
            </a:r>
            <a:r>
              <a:rPr lang="zh-CN" altLang="en-US"/>
              <a:t>路和</a:t>
            </a:r>
            <a:r>
              <a:rPr lang="en-US" altLang="zh-CN"/>
              <a:t>8</a:t>
            </a:r>
            <a:r>
              <a:rPr lang="zh-CN" altLang="en-US"/>
              <a:t>路比较，即取</a:t>
            </a:r>
            <a:r>
              <a:rPr lang="en-US" altLang="zh-CN"/>
              <a:t>r=1,r=2,r=3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D0B62C-F5CC-4F1A-A2FC-3CFB28D4CEF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1738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r>
              <a:rPr lang="zh-CN" altLang="en-US" sz="3200">
                <a:solidFill>
                  <a:schemeClr val="bg1"/>
                </a:solidFill>
              </a:rPr>
              <a:t>、组相联映射</a:t>
            </a:r>
          </a:p>
        </p:txBody>
      </p:sp>
      <p:graphicFrame>
        <p:nvGraphicFramePr>
          <p:cNvPr id="329735" name="Object 7"/>
          <p:cNvGraphicFramePr>
            <a:graphicFrameLocks noChangeAspect="1"/>
          </p:cNvGraphicFramePr>
          <p:nvPr/>
        </p:nvGraphicFramePr>
        <p:xfrm>
          <a:off x="250825" y="981075"/>
          <a:ext cx="7993063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Visio" r:id="rId3" imgW="6306312" imgH="3733419" progId="Visio.Drawing.11">
                  <p:embed/>
                </p:oleObj>
              </mc:Choice>
              <mc:Fallback>
                <p:oleObj name="Visio" r:id="rId3" imgW="6306312" imgH="373341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83"/>
                      <a:stretch>
                        <a:fillRect/>
                      </a:stretch>
                    </p:blipFill>
                    <p:spPr bwMode="auto">
                      <a:xfrm>
                        <a:off x="250825" y="981075"/>
                        <a:ext cx="7993063" cy="5511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4" name="AutoShape 6"/>
          <p:cNvSpPr>
            <a:spLocks noChangeArrowheads="1"/>
          </p:cNvSpPr>
          <p:nvPr/>
        </p:nvSpPr>
        <p:spPr bwMode="auto">
          <a:xfrm>
            <a:off x="3276600" y="836613"/>
            <a:ext cx="1584325" cy="576262"/>
          </a:xfrm>
          <a:prstGeom prst="wedgeRoundRectCallout">
            <a:avLst>
              <a:gd name="adj1" fmla="val -66032"/>
              <a:gd name="adj2" fmla="val 401792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aseline="30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路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t+r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04D03D-4648-4AD0-A2A2-5A079E8673F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组相联映象法举例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507413" cy="372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mtClean="0">
                <a:solidFill>
                  <a:srgbClr val="CC0000"/>
                </a:solidFill>
              </a:rPr>
              <a:t>例如：主存</a:t>
            </a:r>
            <a:r>
              <a:rPr kumimoji="1" lang="en-US" altLang="zh-CN" smtClean="0">
                <a:solidFill>
                  <a:srgbClr val="CC0000"/>
                </a:solidFill>
              </a:rPr>
              <a:t>4GB(</a:t>
            </a:r>
            <a:r>
              <a:rPr kumimoji="1" lang="zh-CN" altLang="en-US" smtClean="0">
                <a:solidFill>
                  <a:srgbClr val="CC0000"/>
                </a:solidFill>
              </a:rPr>
              <a:t>按字节编址</a:t>
            </a:r>
            <a:r>
              <a:rPr kumimoji="1" lang="en-US" altLang="zh-CN" smtClean="0">
                <a:solidFill>
                  <a:srgbClr val="CC0000"/>
                </a:solidFill>
              </a:rPr>
              <a:t>)</a:t>
            </a:r>
            <a:r>
              <a:rPr kumimoji="1" lang="zh-CN" altLang="en-US" smtClean="0">
                <a:solidFill>
                  <a:srgbClr val="CC0000"/>
                </a:solidFill>
              </a:rPr>
              <a:t>，</a:t>
            </a:r>
            <a:r>
              <a:rPr kumimoji="1" lang="en-US" altLang="zh-CN" smtClean="0">
                <a:solidFill>
                  <a:srgbClr val="CC0000"/>
                </a:solidFill>
              </a:rPr>
              <a:t>Cache 512KB</a:t>
            </a:r>
            <a:r>
              <a:rPr kumimoji="1" lang="zh-CN" altLang="en-US" smtClean="0">
                <a:solidFill>
                  <a:srgbClr val="CC0000"/>
                </a:solidFill>
              </a:rPr>
              <a:t>，块大小</a:t>
            </a:r>
            <a:r>
              <a:rPr kumimoji="1" lang="en-US" altLang="zh-CN" smtClean="0">
                <a:solidFill>
                  <a:srgbClr val="CC0000"/>
                </a:solidFill>
              </a:rPr>
              <a:t>16B</a:t>
            </a:r>
            <a:r>
              <a:rPr kumimoji="1" lang="zh-CN" altLang="en-US" smtClean="0">
                <a:solidFill>
                  <a:srgbClr val="CC0000"/>
                </a:solidFill>
              </a:rPr>
              <a:t>；</a:t>
            </a:r>
            <a:r>
              <a:rPr kumimoji="1" lang="en-US" altLang="zh-CN" smtClean="0">
                <a:solidFill>
                  <a:srgbClr val="3333CC"/>
                </a:solidFill>
              </a:rPr>
              <a:t>4</a:t>
            </a:r>
            <a:r>
              <a:rPr kumimoji="1" lang="zh-CN" altLang="en-US" smtClean="0">
                <a:solidFill>
                  <a:srgbClr val="3333CC"/>
                </a:solidFill>
              </a:rPr>
              <a:t>路组相联，</a:t>
            </a:r>
            <a:r>
              <a:rPr kumimoji="1" lang="zh-CN" altLang="en-US" smtClean="0">
                <a:solidFill>
                  <a:srgbClr val="CC0000"/>
                </a:solidFill>
              </a:rPr>
              <a:t>读主存</a:t>
            </a:r>
            <a:r>
              <a:rPr kumimoji="1" lang="en-US" altLang="zh-CN" smtClean="0">
                <a:solidFill>
                  <a:srgbClr val="CC0000"/>
                </a:solidFill>
              </a:rPr>
              <a:t>234589ABH</a:t>
            </a:r>
            <a:r>
              <a:rPr kumimoji="1" lang="zh-CN" altLang="en-US" smtClean="0">
                <a:solidFill>
                  <a:srgbClr val="CC0000"/>
                </a:solidFill>
              </a:rPr>
              <a:t>的过程</a:t>
            </a:r>
            <a:r>
              <a:rPr kumimoji="1" lang="en-US" altLang="zh-CN" smtClean="0">
                <a:solidFill>
                  <a:srgbClr val="CC0000"/>
                </a:solidFill>
              </a:rPr>
              <a:t>(</a:t>
            </a:r>
            <a:r>
              <a:rPr kumimoji="1" lang="zh-CN" altLang="en-US" smtClean="0">
                <a:solidFill>
                  <a:srgbClr val="CC0000"/>
                </a:solidFill>
              </a:rPr>
              <a:t>假设</a:t>
            </a:r>
            <a:r>
              <a:rPr kumimoji="1" lang="en-US" altLang="zh-CN" smtClean="0">
                <a:solidFill>
                  <a:srgbClr val="CC0000"/>
                </a:solidFill>
              </a:rPr>
              <a:t>Cache</a:t>
            </a:r>
            <a:r>
              <a:rPr kumimoji="1" lang="zh-CN" altLang="en-US" smtClean="0">
                <a:solidFill>
                  <a:srgbClr val="CC0000"/>
                </a:solidFill>
              </a:rPr>
              <a:t>空白</a:t>
            </a:r>
            <a:r>
              <a:rPr kumimoji="1" lang="en-US" altLang="zh-CN" smtClean="0">
                <a:solidFill>
                  <a:srgbClr val="CC0000"/>
                </a:solidFill>
              </a:rPr>
              <a:t>)</a:t>
            </a:r>
            <a:r>
              <a:rPr kumimoji="1" lang="zh-CN" altLang="en-US" smtClean="0">
                <a:solidFill>
                  <a:srgbClr val="CC0000"/>
                </a:solidFill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主存划分格式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主存地址：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32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块大小</a:t>
            </a:r>
            <a:r>
              <a:rPr kumimoji="1" lang="en-US" altLang="zh-CN" smtClean="0"/>
              <a:t>16B=2</a:t>
            </a:r>
            <a:r>
              <a:rPr kumimoji="1" lang="en-US" altLang="zh-CN" baseline="30000" smtClean="0">
                <a:solidFill>
                  <a:srgbClr val="CC0000"/>
                </a:solidFill>
              </a:rPr>
              <a:t>4</a:t>
            </a:r>
            <a:r>
              <a:rPr kumimoji="1" lang="en-US" altLang="zh-CN" smtClean="0"/>
              <a:t>B</a:t>
            </a:r>
            <a:r>
              <a:rPr kumimoji="1" lang="zh-CN" altLang="en-US" smtClean="0"/>
              <a:t>，又是按字节编址的，故块内地址：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>
                <a:solidFill>
                  <a:srgbClr val="CC0000"/>
                </a:solidFill>
              </a:rPr>
              <a:t>4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位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Cache</a:t>
            </a:r>
            <a:r>
              <a:rPr kumimoji="1" lang="zh-CN" altLang="en-US" smtClean="0"/>
              <a:t>分为：</a:t>
            </a:r>
            <a:r>
              <a:rPr kumimoji="1" lang="zh-CN" altLang="en-US" u="sng" smtClean="0"/>
              <a:t> </a:t>
            </a:r>
            <a:r>
              <a:rPr kumimoji="1" lang="en-US" altLang="zh-CN" u="sng" smtClean="0"/>
              <a:t>512KB÷16B=2</a:t>
            </a:r>
            <a:r>
              <a:rPr kumimoji="1" lang="en-US" altLang="zh-CN" u="sng" baseline="30000" smtClean="0">
                <a:solidFill>
                  <a:srgbClr val="CC0000"/>
                </a:solidFill>
              </a:rPr>
              <a:t>15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行（块）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4</a:t>
            </a:r>
            <a:r>
              <a:rPr kumimoji="1" lang="zh-CN" altLang="en-US" smtClean="0"/>
              <a:t>路组相联，即</a:t>
            </a:r>
            <a:r>
              <a:rPr kumimoji="1" lang="en-US" altLang="zh-CN" smtClean="0"/>
              <a:t>4</a:t>
            </a:r>
            <a:r>
              <a:rPr kumimoji="1" lang="zh-CN" altLang="en-US" smtClean="0"/>
              <a:t>块</a:t>
            </a:r>
            <a:r>
              <a:rPr kumimoji="1" lang="en-US" altLang="zh-CN" smtClean="0"/>
              <a:t>/</a:t>
            </a:r>
            <a:r>
              <a:rPr kumimoji="1" lang="zh-CN" altLang="en-US" smtClean="0"/>
              <a:t>组，</a:t>
            </a:r>
            <a:r>
              <a:rPr kumimoji="1" lang="en-US" altLang="zh-CN" smtClean="0"/>
              <a:t>Cache</a:t>
            </a:r>
            <a:r>
              <a:rPr kumimoji="1" lang="zh-CN" altLang="en-US" smtClean="0"/>
              <a:t>分为： </a:t>
            </a:r>
            <a:r>
              <a:rPr kumimoji="1" lang="en-US" altLang="zh-CN" u="sng" smtClean="0"/>
              <a:t>2</a:t>
            </a:r>
            <a:r>
              <a:rPr kumimoji="1" lang="en-US" altLang="zh-CN" u="sng" baseline="30000" smtClean="0"/>
              <a:t>15</a:t>
            </a:r>
            <a:r>
              <a:rPr kumimoji="1" lang="en-US" altLang="zh-CN" u="sng" smtClean="0"/>
              <a:t>÷4=2</a:t>
            </a:r>
            <a:r>
              <a:rPr kumimoji="1" lang="en-US" altLang="zh-CN" u="sng" baseline="30000" smtClean="0">
                <a:solidFill>
                  <a:srgbClr val="CC0000"/>
                </a:solidFill>
              </a:rPr>
              <a:t>13</a:t>
            </a:r>
            <a:r>
              <a:rPr kumimoji="1" lang="en-US" altLang="zh-CN" u="sng" smtClean="0"/>
              <a:t> </a:t>
            </a:r>
            <a:r>
              <a:rPr kumimoji="1" lang="zh-CN" altLang="en-US" smtClean="0"/>
              <a:t>组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Cache</a:t>
            </a:r>
            <a:r>
              <a:rPr kumimoji="1" lang="zh-CN" altLang="en-US" smtClean="0"/>
              <a:t>组地址：</a:t>
            </a:r>
            <a:r>
              <a:rPr kumimoji="1" lang="zh-CN" altLang="en-US" u="sng" smtClean="0"/>
              <a:t>  </a:t>
            </a:r>
            <a:r>
              <a:rPr kumimoji="1" lang="en-US" altLang="zh-CN" u="sng" smtClean="0">
                <a:solidFill>
                  <a:srgbClr val="CC0000"/>
                </a:solidFill>
              </a:rPr>
              <a:t>13</a:t>
            </a:r>
            <a:r>
              <a:rPr kumimoji="1" lang="en-US" altLang="zh-CN" u="sng" smtClean="0"/>
              <a:t>  </a:t>
            </a:r>
            <a:r>
              <a:rPr kumimoji="1" lang="zh-CN" altLang="en-US" smtClean="0"/>
              <a:t>位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mtClean="0"/>
              <a:t>高位标记：</a:t>
            </a:r>
            <a:r>
              <a:rPr kumimoji="1" lang="en-US" altLang="zh-CN" u="sng" smtClean="0">
                <a:solidFill>
                  <a:srgbClr val="CC0000"/>
                </a:solidFill>
              </a:rPr>
              <a:t>32-13-4= 15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位</a:t>
            </a:r>
          </a:p>
        </p:txBody>
      </p:sp>
      <p:graphicFrame>
        <p:nvGraphicFramePr>
          <p:cNvPr id="388135" name="Group 39"/>
          <p:cNvGraphicFramePr>
            <a:graphicFrameLocks noGrp="1"/>
          </p:cNvGraphicFramePr>
          <p:nvPr/>
        </p:nvGraphicFramePr>
        <p:xfrm>
          <a:off x="828675" y="4797425"/>
          <a:ext cx="7488238" cy="1378014"/>
        </p:xfrm>
        <a:graphic>
          <a:graphicData uri="http://schemas.openxmlformats.org/drawingml/2006/table">
            <a:tbl>
              <a:tblPr/>
              <a:tblGrid>
                <a:gridCol w="3024188"/>
                <a:gridCol w="2952750"/>
                <a:gridCol w="1511300"/>
              </a:tblGrid>
              <a:tr h="459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标记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Cache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组地址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块内地址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位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93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0010 0011 0100 010</a:t>
                      </a:r>
                    </a:p>
                  </a:txBody>
                  <a:tcPr marL="90000" marR="90000" marT="46789" marB="4678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1 1000 1001 1010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1011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245350" cy="563563"/>
          </a:xfrm>
        </p:spPr>
        <p:txBody>
          <a:bodyPr/>
          <a:lstStyle/>
          <a:p>
            <a:r>
              <a:rPr lang="zh-CN" altLang="en-US" smtClean="0"/>
              <a:t>组相联映象法举例</a:t>
            </a:r>
            <a:r>
              <a:rPr lang="en-US" altLang="zh-CN" smtClean="0"/>
              <a:t>(</a:t>
            </a:r>
            <a:r>
              <a:rPr lang="zh-CN" altLang="en-US" smtClean="0"/>
              <a:t>首次访问：不命中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3317B0-4A0C-43A8-8748-23AD9265499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54902"/>
              </p:ext>
            </p:extLst>
          </p:nvPr>
        </p:nvGraphicFramePr>
        <p:xfrm>
          <a:off x="179512" y="1106661"/>
          <a:ext cx="8856984" cy="5117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Visio" r:id="rId3" imgW="7584036" imgH="3598560" progId="Visio.Drawing.11">
                  <p:embed/>
                </p:oleObj>
              </mc:Choice>
              <mc:Fallback>
                <p:oleObj name="Visio" r:id="rId3" imgW="7584036" imgH="35985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06661"/>
                        <a:ext cx="8856984" cy="51177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50175" cy="563563"/>
          </a:xfrm>
        </p:spPr>
        <p:txBody>
          <a:bodyPr/>
          <a:lstStyle/>
          <a:p>
            <a:r>
              <a:rPr lang="zh-CN" altLang="en-US" sz="2400" smtClean="0"/>
              <a:t>组相联映象法举例</a:t>
            </a:r>
            <a:r>
              <a:rPr lang="en-US" altLang="zh-CN" sz="2400" smtClean="0"/>
              <a:t>(</a:t>
            </a:r>
            <a:r>
              <a:rPr lang="zh-CN" altLang="en-US" sz="2400" smtClean="0"/>
              <a:t>装入</a:t>
            </a:r>
            <a:r>
              <a:rPr lang="en-US" altLang="zh-CN" sz="2400" smtClean="0"/>
              <a:t>Cache</a:t>
            </a:r>
            <a:r>
              <a:rPr lang="zh-CN" altLang="en-US" sz="2400" smtClean="0"/>
              <a:t>；第二次访问命中</a:t>
            </a:r>
            <a:r>
              <a:rPr lang="en-US" altLang="zh-CN" sz="2400" smtClean="0"/>
              <a:t>)</a:t>
            </a:r>
            <a:endParaRPr lang="zh-CN" altLang="en-US" sz="240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E46E589-1735-4994-9E5B-1817A85AC3F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4149"/>
              </p:ext>
            </p:extLst>
          </p:nvPr>
        </p:nvGraphicFramePr>
        <p:xfrm>
          <a:off x="251520" y="1268760"/>
          <a:ext cx="8814621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Visio" r:id="rId5" imgW="7584036" imgH="3598560" progId="Visio.Drawing.11">
                  <p:embed/>
                </p:oleObj>
              </mc:Choice>
              <mc:Fallback>
                <p:oleObj name="Visio" r:id="rId5" imgW="7584036" imgH="35985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8814621" cy="4608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CF54A3A-547C-4C83-82C9-3BE0033AE0C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960938"/>
          </a:xfrm>
        </p:spPr>
        <p:txBody>
          <a:bodyPr/>
          <a:lstStyle/>
          <a:p>
            <a:pPr marL="182563" indent="-182563" eaLnBrk="1" hangingPunct="1">
              <a:lnSpc>
                <a:spcPct val="12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、随机替换算法</a:t>
            </a:r>
          </a:p>
          <a:p>
            <a:pPr marL="182563" indent="-182563" eaLnBrk="1" hangingPunct="1">
              <a:lnSpc>
                <a:spcPct val="12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、先进先出算法（</a:t>
            </a:r>
            <a:r>
              <a:rPr lang="en-US" altLang="zh-CN" smtClean="0"/>
              <a:t>FIFO</a:t>
            </a:r>
            <a:r>
              <a:rPr lang="zh-CN" altLang="en-US" smtClean="0"/>
              <a:t>）</a:t>
            </a:r>
          </a:p>
          <a:p>
            <a:pPr marL="182563" indent="-182563" eaLnBrk="1" hangingPunct="1">
              <a:lnSpc>
                <a:spcPct val="12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、最近最少使用算法（</a:t>
            </a:r>
            <a:r>
              <a:rPr lang="en-US" altLang="zh-CN" smtClean="0"/>
              <a:t>LRU</a:t>
            </a:r>
            <a:r>
              <a:rPr lang="zh-CN" altLang="en-US" smtClean="0"/>
              <a:t>）</a:t>
            </a:r>
          </a:p>
          <a:p>
            <a:pPr marL="625475" lvl="1" indent="-260350" eaLnBrk="1" hangingPunct="1">
              <a:lnSpc>
                <a:spcPct val="120000"/>
              </a:lnSpc>
            </a:pPr>
            <a:r>
              <a:rPr lang="zh-CN" altLang="en-US" smtClean="0"/>
              <a:t>该算法统计哪一个</a:t>
            </a:r>
            <a:r>
              <a:rPr lang="en-US" altLang="zh-CN" smtClean="0"/>
              <a:t>Cache</a:t>
            </a:r>
            <a:r>
              <a:rPr lang="zh-CN" altLang="en-US" smtClean="0"/>
              <a:t>行是近段时间使用次数最少的</a:t>
            </a:r>
            <a:r>
              <a:rPr lang="en-US" altLang="zh-CN" smtClean="0"/>
              <a:t>Cache</a:t>
            </a:r>
            <a:r>
              <a:rPr lang="zh-CN" altLang="en-US" smtClean="0"/>
              <a:t>行，需替换时就将它替换出去。</a:t>
            </a:r>
          </a:p>
          <a:p>
            <a:pPr marL="625475" lvl="1" indent="-260350" eaLnBrk="1" hangingPunct="1">
              <a:lnSpc>
                <a:spcPct val="120000"/>
              </a:lnSpc>
            </a:pPr>
            <a:r>
              <a:rPr lang="en-US" altLang="zh-CN" smtClean="0"/>
              <a:t>LRU</a:t>
            </a:r>
            <a:r>
              <a:rPr lang="zh-CN" altLang="en-US" smtClean="0"/>
              <a:t>替换算法可以通过为每个</a:t>
            </a:r>
            <a:r>
              <a:rPr lang="en-US" altLang="zh-CN" smtClean="0"/>
              <a:t>Cache</a:t>
            </a:r>
            <a:r>
              <a:rPr lang="zh-CN" altLang="en-US" smtClean="0"/>
              <a:t>行设置一个计数器来实现</a:t>
            </a:r>
            <a:r>
              <a:rPr lang="en-US" altLang="zh-CN" smtClean="0"/>
              <a:t>LRU</a:t>
            </a:r>
            <a:r>
              <a:rPr lang="zh-CN" altLang="en-US" smtClean="0"/>
              <a:t>替换算法，</a:t>
            </a:r>
            <a:r>
              <a:rPr lang="en-US" altLang="zh-CN" smtClean="0"/>
              <a:t>Cache</a:t>
            </a:r>
            <a:r>
              <a:rPr lang="zh-CN" altLang="en-US" smtClean="0"/>
              <a:t>每命中一次，命中行的计数器被清零，其他行的计数器加</a:t>
            </a:r>
            <a:r>
              <a:rPr lang="en-US" altLang="zh-CN" smtClean="0"/>
              <a:t>1</a:t>
            </a:r>
            <a:r>
              <a:rPr lang="zh-CN" altLang="en-US" smtClean="0"/>
              <a:t>，需要替换的话，就将计数器值最大的行替换出去。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三、替换算法</a:t>
            </a:r>
          </a:p>
        </p:txBody>
      </p:sp>
      <p:pic>
        <p:nvPicPr>
          <p:cNvPr id="33075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30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19A7012-0A27-4104-8E23-F85671B56E1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四、写策略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440238"/>
          </a:xfrm>
        </p:spPr>
        <p:txBody>
          <a:bodyPr/>
          <a:lstStyle/>
          <a:p>
            <a:pPr marL="457200" indent="-457200" eaLnBrk="1" hangingPunct="1"/>
            <a:r>
              <a:rPr lang="zh-CN" altLang="en-US" sz="2800" dirty="0" smtClean="0"/>
              <a:t>常用的写策略通常有</a:t>
            </a:r>
            <a:r>
              <a:rPr lang="zh-CN" altLang="en-US" sz="2800" dirty="0" smtClean="0">
                <a:solidFill>
                  <a:srgbClr val="CC0000"/>
                </a:solidFill>
              </a:rPr>
              <a:t>写贯穿和写回</a:t>
            </a:r>
            <a:r>
              <a:rPr lang="zh-CN" altLang="en-US" sz="2800" dirty="0" smtClean="0"/>
              <a:t>两种 </a:t>
            </a:r>
          </a:p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dirty="0" smtClean="0">
                <a:solidFill>
                  <a:srgbClr val="CC0000"/>
                </a:solidFill>
              </a:rPr>
              <a:t>写贯穿策略</a:t>
            </a:r>
          </a:p>
          <a:p>
            <a:pPr marL="914400" lvl="1" indent="-457200" eaLnBrk="1" hangingPunct="1"/>
            <a:r>
              <a:rPr lang="en-US" altLang="zh-CN" dirty="0" smtClean="0"/>
              <a:t>CPU</a:t>
            </a:r>
            <a:r>
              <a:rPr lang="zh-CN" altLang="en-US" dirty="0" smtClean="0">
                <a:solidFill>
                  <a:srgbClr val="008000"/>
                </a:solidFill>
              </a:rPr>
              <a:t>写</a:t>
            </a:r>
            <a:r>
              <a:rPr lang="en-US" altLang="zh-CN" dirty="0" smtClean="0">
                <a:solidFill>
                  <a:srgbClr val="008000"/>
                </a:solidFill>
              </a:rPr>
              <a:t>Cache</a:t>
            </a:r>
            <a:r>
              <a:rPr lang="zh-CN" altLang="en-US" dirty="0" smtClean="0">
                <a:solidFill>
                  <a:srgbClr val="008000"/>
                </a:solidFill>
              </a:rPr>
              <a:t>命中</a:t>
            </a:r>
            <a:r>
              <a:rPr lang="zh-CN" altLang="en-US" dirty="0" smtClean="0"/>
              <a:t>：同时写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和写主存</a:t>
            </a:r>
          </a:p>
          <a:p>
            <a:pPr marL="914400" lvl="1" indent="-457200" eaLnBrk="1" hangingPunct="1"/>
            <a:r>
              <a:rPr lang="en-US" altLang="zh-CN" dirty="0" smtClean="0"/>
              <a:t>CPU</a:t>
            </a:r>
            <a:r>
              <a:rPr lang="zh-CN" altLang="en-US" dirty="0" smtClean="0">
                <a:solidFill>
                  <a:srgbClr val="008000"/>
                </a:solidFill>
              </a:rPr>
              <a:t>写</a:t>
            </a:r>
            <a:r>
              <a:rPr lang="en-US" altLang="zh-CN" dirty="0" smtClean="0">
                <a:solidFill>
                  <a:srgbClr val="008000"/>
                </a:solidFill>
              </a:rPr>
              <a:t>Cache</a:t>
            </a:r>
            <a:r>
              <a:rPr lang="zh-CN" altLang="en-US" dirty="0" smtClean="0">
                <a:solidFill>
                  <a:srgbClr val="008000"/>
                </a:solidFill>
              </a:rPr>
              <a:t>不命中</a:t>
            </a:r>
            <a:r>
              <a:rPr lang="zh-CN" altLang="en-US" dirty="0" smtClean="0"/>
              <a:t>：直接写主存，有两种做法：</a:t>
            </a:r>
          </a:p>
          <a:p>
            <a:pPr marL="1371600" lvl="2" indent="-457200" eaLnBrk="1" hangingPunct="1"/>
            <a:r>
              <a:rPr lang="en-US" altLang="zh-CN" dirty="0" smtClean="0"/>
              <a:t>WTNWA</a:t>
            </a:r>
            <a:r>
              <a:rPr lang="zh-CN" altLang="en-US" dirty="0" smtClean="0"/>
              <a:t>法：不写入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</a:t>
            </a:r>
          </a:p>
          <a:p>
            <a:pPr marL="1371600" lvl="2" indent="-457200" eaLnBrk="1" hangingPunct="1"/>
            <a:r>
              <a:rPr lang="en-US" altLang="zh-CN" dirty="0" smtClean="0"/>
              <a:t>WTWA</a:t>
            </a:r>
            <a:r>
              <a:rPr lang="zh-CN" altLang="en-US" dirty="0" smtClean="0"/>
              <a:t>法：写入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A279A04-88B8-48CC-A2EB-49C18D378DC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四、写策略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5847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Clr>
                <a:srgbClr val="CC000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smtClean="0">
                <a:solidFill>
                  <a:srgbClr val="CC0000"/>
                </a:solidFill>
              </a:rPr>
              <a:t>写回策略（</a:t>
            </a:r>
            <a:r>
              <a:rPr lang="en-US" altLang="zh-CN" sz="2800" smtClean="0">
                <a:solidFill>
                  <a:srgbClr val="CC0000"/>
                </a:solidFill>
              </a:rPr>
              <a:t>Write Back</a:t>
            </a:r>
            <a:r>
              <a:rPr lang="zh-CN" altLang="en-US" sz="2800" smtClean="0">
                <a:solidFill>
                  <a:srgbClr val="CC0000"/>
                </a:solidFill>
              </a:rPr>
              <a:t>）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en-US" smtClean="0"/>
              <a:t>无论</a:t>
            </a:r>
            <a:r>
              <a:rPr lang="en-US" altLang="zh-CN" smtClean="0"/>
              <a:t>CPU</a:t>
            </a:r>
            <a:r>
              <a:rPr lang="zh-CN" altLang="en-US" smtClean="0"/>
              <a:t>写</a:t>
            </a:r>
            <a:r>
              <a:rPr lang="en-US" altLang="zh-CN" smtClean="0"/>
              <a:t>Cache</a:t>
            </a:r>
            <a:r>
              <a:rPr lang="zh-CN" altLang="en-US" smtClean="0"/>
              <a:t>命中还是不命中：</a:t>
            </a:r>
            <a:r>
              <a:rPr lang="zh-CN" altLang="en-US" smtClean="0">
                <a:solidFill>
                  <a:srgbClr val="CC0000"/>
                </a:solidFill>
              </a:rPr>
              <a:t>只写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，不修改主存</a:t>
            </a:r>
            <a:r>
              <a:rPr lang="zh-CN" altLang="en-US" smtClean="0"/>
              <a:t>，仅当此</a:t>
            </a:r>
            <a:r>
              <a:rPr lang="en-US" altLang="zh-CN" smtClean="0"/>
              <a:t>Cache</a:t>
            </a:r>
            <a:r>
              <a:rPr lang="zh-CN" altLang="en-US" smtClean="0"/>
              <a:t>行被换出时，相应的主存内容才被修改；</a:t>
            </a:r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en-US" smtClean="0"/>
              <a:t>为了区别</a:t>
            </a:r>
            <a:r>
              <a:rPr lang="en-US" altLang="zh-CN" smtClean="0"/>
              <a:t>Cache</a:t>
            </a:r>
            <a:r>
              <a:rPr lang="zh-CN" altLang="en-US" smtClean="0"/>
              <a:t>行是否被改写过，必须为每个</a:t>
            </a:r>
            <a:r>
              <a:rPr lang="en-US" altLang="zh-CN" smtClean="0"/>
              <a:t>Cache</a:t>
            </a:r>
            <a:r>
              <a:rPr lang="zh-CN" altLang="en-US" smtClean="0"/>
              <a:t>行设置一个</a:t>
            </a:r>
            <a:r>
              <a:rPr lang="zh-CN" altLang="en-US" smtClean="0">
                <a:solidFill>
                  <a:srgbClr val="FF3300"/>
                </a:solidFill>
              </a:rPr>
              <a:t>修改位</a:t>
            </a:r>
            <a:r>
              <a:rPr lang="zh-CN" altLang="en-US" smtClean="0"/>
              <a:t>，</a:t>
            </a:r>
            <a:r>
              <a:rPr lang="en-US" altLang="zh-CN" smtClean="0"/>
              <a:t>CPU</a:t>
            </a:r>
            <a:r>
              <a:rPr lang="zh-CN" altLang="en-US" smtClean="0"/>
              <a:t>修改</a:t>
            </a:r>
            <a:r>
              <a:rPr lang="en-US" altLang="zh-CN" smtClean="0"/>
              <a:t>Cache</a:t>
            </a:r>
            <a:r>
              <a:rPr lang="zh-CN" altLang="en-US" smtClean="0"/>
              <a:t>行时，标记其修改位，当此</a:t>
            </a:r>
            <a:r>
              <a:rPr lang="en-US" altLang="zh-CN" smtClean="0"/>
              <a:t>Cache</a:t>
            </a:r>
            <a:r>
              <a:rPr lang="zh-CN" altLang="en-US" smtClean="0"/>
              <a:t>行被换出时，判别此</a:t>
            </a:r>
            <a:r>
              <a:rPr lang="en-US" altLang="zh-CN" smtClean="0"/>
              <a:t>Cache</a:t>
            </a:r>
            <a:r>
              <a:rPr lang="zh-CN" altLang="en-US" smtClean="0"/>
              <a:t>行的修改位，从而决定是否将</a:t>
            </a:r>
            <a:r>
              <a:rPr lang="en-US" altLang="zh-CN" smtClean="0"/>
              <a:t>Cache</a:t>
            </a:r>
            <a:r>
              <a:rPr lang="zh-CN" altLang="en-US" smtClean="0"/>
              <a:t>行数据写回主存相应单元。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8685335-C8BD-450F-A626-9A056963865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四、写策略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513263"/>
          </a:xfrm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zh-CN" altLang="en-US" sz="2800" smtClean="0"/>
              <a:t>两种写策略比较</a:t>
            </a:r>
          </a:p>
          <a:p>
            <a:pPr lvl="1" eaLnBrk="1" hangingPunct="1"/>
            <a:r>
              <a:rPr lang="zh-CN" altLang="en-US" smtClean="0"/>
              <a:t>写贯穿策略保证了主存数据总是有效，写回策略可能导致</a:t>
            </a:r>
            <a:r>
              <a:rPr lang="en-US" altLang="zh-CN" smtClean="0"/>
              <a:t>Cache</a:t>
            </a:r>
            <a:r>
              <a:rPr lang="zh-CN" altLang="en-US" smtClean="0"/>
              <a:t>和主存数据不一致；</a:t>
            </a:r>
          </a:p>
          <a:p>
            <a:pPr lvl="1" eaLnBrk="1" hangingPunct="1"/>
            <a:r>
              <a:rPr lang="zh-CN" altLang="en-US" smtClean="0"/>
              <a:t>写回策略的效率高于写贯穿策略；</a:t>
            </a:r>
          </a:p>
          <a:p>
            <a:pPr lvl="1" eaLnBrk="1" hangingPunct="1"/>
            <a:r>
              <a:rPr lang="zh-CN" altLang="en-US" smtClean="0"/>
              <a:t>写回策略的控制比写贯穿策略的控制复杂。</a:t>
            </a:r>
          </a:p>
        </p:txBody>
      </p:sp>
      <p:pic>
        <p:nvPicPr>
          <p:cNvPr id="351236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B2570CA-B059-4992-94FC-242CAB9EDF8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0084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设计</a:t>
            </a:r>
            <a:r>
              <a:rPr lang="en-US" altLang="zh-CN" sz="2800" smtClean="0"/>
              <a:t>Cache</a:t>
            </a:r>
            <a:r>
              <a:rPr lang="zh-CN" altLang="en-US" sz="2800" smtClean="0"/>
              <a:t>主要考虑五个问题：</a:t>
            </a:r>
          </a:p>
          <a:p>
            <a:pPr lvl="1" eaLnBrk="1" hangingPunct="1"/>
            <a:r>
              <a:rPr lang="zh-CN" altLang="en-US" smtClean="0"/>
              <a:t>第一，容量。</a:t>
            </a:r>
          </a:p>
          <a:p>
            <a:pPr lvl="1" eaLnBrk="1" hangingPunct="1"/>
            <a:r>
              <a:rPr lang="zh-CN" altLang="en-US" smtClean="0"/>
              <a:t>第二，</a:t>
            </a:r>
            <a:r>
              <a:rPr lang="en-US" altLang="zh-CN" smtClean="0"/>
              <a:t>Cache</a:t>
            </a:r>
            <a:r>
              <a:rPr lang="zh-CN" altLang="en-US" smtClean="0"/>
              <a:t>中行的大小。</a:t>
            </a:r>
          </a:p>
          <a:p>
            <a:pPr lvl="1" eaLnBrk="1" hangingPunct="1"/>
            <a:r>
              <a:rPr lang="zh-CN" altLang="en-US" smtClean="0"/>
              <a:t>第三，</a:t>
            </a:r>
            <a:r>
              <a:rPr lang="en-US" altLang="zh-CN" smtClean="0"/>
              <a:t>Cache</a:t>
            </a:r>
            <a:r>
              <a:rPr lang="zh-CN" altLang="en-US" smtClean="0"/>
              <a:t>的组织（地址映射方式）。</a:t>
            </a:r>
          </a:p>
          <a:p>
            <a:pPr lvl="1" eaLnBrk="1" hangingPunct="1"/>
            <a:r>
              <a:rPr lang="zh-CN" altLang="en-US" smtClean="0"/>
              <a:t>第四，指令和数据共用同一个</a:t>
            </a:r>
            <a:r>
              <a:rPr lang="en-US" altLang="zh-CN" smtClean="0"/>
              <a:t>Cache</a:t>
            </a:r>
            <a:r>
              <a:rPr lang="zh-CN" altLang="en-US" smtClean="0"/>
              <a:t>还是分享不同</a:t>
            </a:r>
            <a:r>
              <a:rPr lang="en-US" altLang="zh-CN" smtClean="0"/>
              <a:t>Cache</a:t>
            </a:r>
            <a:r>
              <a:rPr lang="zh-CN" altLang="en-US" smtClean="0"/>
              <a:t>。</a:t>
            </a:r>
          </a:p>
          <a:p>
            <a:pPr lvl="1" eaLnBrk="1" hangingPunct="1"/>
            <a:r>
              <a:rPr lang="zh-CN" altLang="en-US" smtClean="0"/>
              <a:t>第五，</a:t>
            </a:r>
            <a:r>
              <a:rPr lang="en-US" altLang="zh-CN" smtClean="0"/>
              <a:t>Cache</a:t>
            </a:r>
            <a:r>
              <a:rPr lang="zh-CN" altLang="en-US" smtClean="0"/>
              <a:t>的层次。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五、</a:t>
            </a:r>
            <a:r>
              <a:rPr lang="en-US" altLang="zh-CN" smtClean="0"/>
              <a:t>Cache</a:t>
            </a:r>
            <a:r>
              <a:rPr lang="zh-CN" altLang="en-US" smtClean="0"/>
              <a:t>的多层次设计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1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1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31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31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1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3D21257-E0CB-41F4-BBD5-6FF26596E48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5.5  </a:t>
            </a:r>
            <a:r>
              <a:rPr lang="zh-CN" altLang="en-US" smtClean="0"/>
              <a:t>高速缓冲存储器</a:t>
            </a:r>
            <a:r>
              <a:rPr lang="en-US" altLang="zh-CN" smtClean="0"/>
              <a:t>Cache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5397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2" name="Group 56"/>
          <p:cNvGrpSpPr>
            <a:grpSpLocks/>
          </p:cNvGrpSpPr>
          <p:nvPr/>
        </p:nvGrpSpPr>
        <p:grpSpPr bwMode="auto">
          <a:xfrm>
            <a:off x="539750" y="1100138"/>
            <a:ext cx="7632700" cy="4979987"/>
            <a:chOff x="340" y="693"/>
            <a:chExt cx="4748" cy="3047"/>
          </a:xfrm>
        </p:grpSpPr>
        <p:sp>
          <p:nvSpPr>
            <p:cNvPr id="315399" name="Oval 7"/>
            <p:cNvSpPr>
              <a:spLocks noChangeArrowheads="1"/>
            </p:cNvSpPr>
            <p:nvPr/>
          </p:nvSpPr>
          <p:spPr bwMode="auto">
            <a:xfrm>
              <a:off x="1546" y="1195"/>
              <a:ext cx="2289" cy="23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27451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04" name="Group 8"/>
            <p:cNvGrpSpPr>
              <a:grpSpLocks/>
            </p:cNvGrpSpPr>
            <p:nvPr/>
          </p:nvGrpSpPr>
          <p:grpSpPr bwMode="auto">
            <a:xfrm>
              <a:off x="2107" y="1778"/>
              <a:ext cx="1167" cy="1257"/>
              <a:chOff x="2016" y="1920"/>
              <a:chExt cx="1680" cy="1680"/>
            </a:xfrm>
          </p:grpSpPr>
          <p:sp>
            <p:nvSpPr>
              <p:cNvPr id="4149" name="Oval 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742E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50" name="Freeform 10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5403" name="Text Box 11"/>
            <p:cNvSpPr txBox="1">
              <a:spLocks noChangeArrowheads="1"/>
            </p:cNvSpPr>
            <p:nvPr/>
          </p:nvSpPr>
          <p:spPr bwMode="gray">
            <a:xfrm>
              <a:off x="2414" y="2260"/>
              <a:ext cx="60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Cache</a:t>
              </a:r>
            </a:p>
          </p:txBody>
        </p:sp>
        <p:grpSp>
          <p:nvGrpSpPr>
            <p:cNvPr id="4106" name="Group 12"/>
            <p:cNvGrpSpPr>
              <a:grpSpLocks/>
            </p:cNvGrpSpPr>
            <p:nvPr/>
          </p:nvGrpSpPr>
          <p:grpSpPr bwMode="auto">
            <a:xfrm>
              <a:off x="2453" y="970"/>
              <a:ext cx="389" cy="388"/>
              <a:chOff x="2640" y="1088"/>
              <a:chExt cx="432" cy="415"/>
            </a:xfrm>
          </p:grpSpPr>
          <p:grpSp>
            <p:nvGrpSpPr>
              <p:cNvPr id="4145" name="Group 13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315406" name="Oval 14"/>
                <p:cNvSpPr>
                  <a:spLocks noChangeArrowheads="1"/>
                </p:cNvSpPr>
                <p:nvPr/>
              </p:nvSpPr>
              <p:spPr bwMode="gray">
                <a:xfrm>
                  <a:off x="2017" y="1919"/>
                  <a:ext cx="1680" cy="16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48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08" name="Text Box 1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2696" y="1145"/>
                <a:ext cx="339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二</a:t>
                </a:r>
              </a:p>
            </p:txBody>
          </p:sp>
        </p:grpSp>
        <p:grpSp>
          <p:nvGrpSpPr>
            <p:cNvPr id="4107" name="Group 17"/>
            <p:cNvGrpSpPr>
              <a:grpSpLocks/>
            </p:cNvGrpSpPr>
            <p:nvPr/>
          </p:nvGrpSpPr>
          <p:grpSpPr bwMode="auto">
            <a:xfrm>
              <a:off x="2089" y="2922"/>
              <a:ext cx="181" cy="165"/>
              <a:chOff x="2236" y="3191"/>
              <a:chExt cx="201" cy="176"/>
            </a:xfrm>
          </p:grpSpPr>
          <p:sp>
            <p:nvSpPr>
              <p:cNvPr id="315410" name="Oval 18"/>
              <p:cNvSpPr>
                <a:spLocks noChangeArrowheads="1"/>
              </p:cNvSpPr>
              <p:nvPr/>
            </p:nvSpPr>
            <p:spPr bwMode="gray">
              <a:xfrm rot="18227093">
                <a:off x="2236" y="3285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5411" name="Oval 19"/>
              <p:cNvSpPr>
                <a:spLocks noChangeArrowheads="1"/>
              </p:cNvSpPr>
              <p:nvPr/>
            </p:nvSpPr>
            <p:spPr bwMode="gray">
              <a:xfrm rot="18227093">
                <a:off x="2350" y="319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108" name="Group 20"/>
            <p:cNvGrpSpPr>
              <a:grpSpLocks/>
            </p:cNvGrpSpPr>
            <p:nvPr/>
          </p:nvGrpSpPr>
          <p:grpSpPr bwMode="auto">
            <a:xfrm>
              <a:off x="1718" y="3077"/>
              <a:ext cx="389" cy="405"/>
              <a:chOff x="1824" y="3357"/>
              <a:chExt cx="432" cy="432"/>
            </a:xfrm>
          </p:grpSpPr>
          <p:grpSp>
            <p:nvGrpSpPr>
              <p:cNvPr id="4139" name="Group 21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315414" name="Oval 22"/>
                <p:cNvSpPr>
                  <a:spLocks noChangeArrowheads="1"/>
                </p:cNvSpPr>
                <p:nvPr/>
              </p:nvSpPr>
              <p:spPr bwMode="gray">
                <a:xfrm>
                  <a:off x="2014" y="1918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42" name="Freeform 23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16" name="Text Box 24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1863" y="3429"/>
                <a:ext cx="34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五</a:t>
                </a:r>
              </a:p>
            </p:txBody>
          </p:sp>
        </p:grpSp>
        <p:grpSp>
          <p:nvGrpSpPr>
            <p:cNvPr id="4109" name="Group 25"/>
            <p:cNvGrpSpPr>
              <a:grpSpLocks/>
            </p:cNvGrpSpPr>
            <p:nvPr/>
          </p:nvGrpSpPr>
          <p:grpSpPr bwMode="auto">
            <a:xfrm>
              <a:off x="3621" y="1778"/>
              <a:ext cx="387" cy="409"/>
              <a:chOff x="3938" y="1968"/>
              <a:chExt cx="430" cy="437"/>
            </a:xfrm>
          </p:grpSpPr>
          <p:grpSp>
            <p:nvGrpSpPr>
              <p:cNvPr id="4135" name="Group 26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315419" name="Oval 27"/>
                <p:cNvSpPr>
                  <a:spLocks noChangeArrowheads="1"/>
                </p:cNvSpPr>
                <p:nvPr/>
              </p:nvSpPr>
              <p:spPr bwMode="gray">
                <a:xfrm>
                  <a:off x="2014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38" name="Freeform 2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21" name="Text Box 29">
                <a:hlinkClick r:id="rId6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3977" y="2020"/>
                <a:ext cx="339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三</a:t>
                </a:r>
              </a:p>
            </p:txBody>
          </p:sp>
        </p:grpSp>
        <p:grpSp>
          <p:nvGrpSpPr>
            <p:cNvPr id="4110" name="Group 30"/>
            <p:cNvGrpSpPr>
              <a:grpSpLocks/>
            </p:cNvGrpSpPr>
            <p:nvPr/>
          </p:nvGrpSpPr>
          <p:grpSpPr bwMode="auto">
            <a:xfrm>
              <a:off x="3274" y="3080"/>
              <a:ext cx="370" cy="367"/>
              <a:chOff x="3552" y="3339"/>
              <a:chExt cx="412" cy="392"/>
            </a:xfrm>
          </p:grpSpPr>
          <p:grpSp>
            <p:nvGrpSpPr>
              <p:cNvPr id="4131" name="Group 31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315424" name="Oval 32"/>
                <p:cNvSpPr>
                  <a:spLocks noChangeArrowheads="1"/>
                </p:cNvSpPr>
                <p:nvPr/>
              </p:nvSpPr>
              <p:spPr bwMode="gray">
                <a:xfrm>
                  <a:off x="2016" y="1922"/>
                  <a:ext cx="1681" cy="167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34" name="Freeform 33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26" name="Text Box 34">
                <a:hlinkClick r:id="rId7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3609" y="3353"/>
                <a:ext cx="340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四</a:t>
                </a:r>
              </a:p>
            </p:txBody>
          </p:sp>
        </p:grpSp>
        <p:grpSp>
          <p:nvGrpSpPr>
            <p:cNvPr id="4111" name="Group 35"/>
            <p:cNvGrpSpPr>
              <a:grpSpLocks/>
            </p:cNvGrpSpPr>
            <p:nvPr/>
          </p:nvGrpSpPr>
          <p:grpSpPr bwMode="auto">
            <a:xfrm>
              <a:off x="1416" y="1778"/>
              <a:ext cx="389" cy="404"/>
              <a:chOff x="1488" y="1968"/>
              <a:chExt cx="432" cy="432"/>
            </a:xfrm>
          </p:grpSpPr>
          <p:grpSp>
            <p:nvGrpSpPr>
              <p:cNvPr id="4127" name="Group 36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315429" name="Oval 37"/>
                <p:cNvSpPr>
                  <a:spLocks noChangeArrowheads="1"/>
                </p:cNvSpPr>
                <p:nvPr/>
              </p:nvSpPr>
              <p:spPr bwMode="gray">
                <a:xfrm>
                  <a:off x="2018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4130" name="Freeform 3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5431" name="Text Box 39">
                <a:hlinkClick r:id="rId8" action="ppaction://hlinksldjump"/>
              </p:cNvPr>
              <p:cNvSpPr txBox="1">
                <a:spLocks noChangeArrowheads="1"/>
              </p:cNvSpPr>
              <p:nvPr/>
            </p:nvSpPr>
            <p:spPr bwMode="gray">
              <a:xfrm>
                <a:off x="1543" y="2008"/>
                <a:ext cx="339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zh-CN" alt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一</a:t>
                </a:r>
              </a:p>
            </p:txBody>
          </p:sp>
        </p:grpSp>
        <p:sp>
          <p:nvSpPr>
            <p:cNvPr id="315432" name="Oval 40"/>
            <p:cNvSpPr>
              <a:spLocks noChangeArrowheads="1"/>
            </p:cNvSpPr>
            <p:nvPr/>
          </p:nvSpPr>
          <p:spPr bwMode="gray">
            <a:xfrm rot="18227093">
              <a:off x="3234" y="2989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5433" name="Oval 41"/>
            <p:cNvSpPr>
              <a:spLocks noChangeArrowheads="1"/>
            </p:cNvSpPr>
            <p:nvPr/>
          </p:nvSpPr>
          <p:spPr bwMode="gray">
            <a:xfrm rot="18227093">
              <a:off x="3145" y="2900"/>
              <a:ext cx="76" cy="7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14" name="Group 42"/>
            <p:cNvGrpSpPr>
              <a:grpSpLocks/>
            </p:cNvGrpSpPr>
            <p:nvPr/>
          </p:nvGrpSpPr>
          <p:grpSpPr bwMode="auto">
            <a:xfrm>
              <a:off x="1848" y="2048"/>
              <a:ext cx="208" cy="121"/>
              <a:chOff x="2016" y="2304"/>
              <a:chExt cx="231" cy="130"/>
            </a:xfrm>
          </p:grpSpPr>
          <p:sp>
            <p:nvSpPr>
              <p:cNvPr id="315435" name="Oval 43"/>
              <p:cNvSpPr>
                <a:spLocks noChangeArrowheads="1"/>
              </p:cNvSpPr>
              <p:nvPr/>
            </p:nvSpPr>
            <p:spPr bwMode="gray">
              <a:xfrm rot="18227093">
                <a:off x="2017" y="2302"/>
                <a:ext cx="82" cy="8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5436" name="Oval 44"/>
              <p:cNvSpPr>
                <a:spLocks noChangeArrowheads="1"/>
              </p:cNvSpPr>
              <p:nvPr/>
            </p:nvSpPr>
            <p:spPr bwMode="gray">
              <a:xfrm rot="18227093">
                <a:off x="2163" y="235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115" name="Group 45"/>
            <p:cNvGrpSpPr>
              <a:grpSpLocks/>
            </p:cNvGrpSpPr>
            <p:nvPr/>
          </p:nvGrpSpPr>
          <p:grpSpPr bwMode="auto">
            <a:xfrm>
              <a:off x="2626" y="1445"/>
              <a:ext cx="78" cy="243"/>
              <a:chOff x="2832" y="1612"/>
              <a:chExt cx="87" cy="260"/>
            </a:xfrm>
          </p:grpSpPr>
          <p:sp>
            <p:nvSpPr>
              <p:cNvPr id="315438" name="Oval 46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5439" name="Oval 47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315440" name="Oval 48"/>
            <p:cNvSpPr>
              <a:spLocks noChangeArrowheads="1"/>
            </p:cNvSpPr>
            <p:nvPr/>
          </p:nvSpPr>
          <p:spPr bwMode="gray">
            <a:xfrm rot="18227093">
              <a:off x="3455" y="2063"/>
              <a:ext cx="80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5441" name="Oval 49"/>
            <p:cNvSpPr>
              <a:spLocks noChangeArrowheads="1"/>
            </p:cNvSpPr>
            <p:nvPr/>
          </p:nvSpPr>
          <p:spPr bwMode="gray">
            <a:xfrm rot="18227093">
              <a:off x="3320" y="2137"/>
              <a:ext cx="77" cy="7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18" name="Text Box 50"/>
            <p:cNvSpPr txBox="1">
              <a:spLocks noChangeArrowheads="1"/>
            </p:cNvSpPr>
            <p:nvPr/>
          </p:nvSpPr>
          <p:spPr bwMode="auto">
            <a:xfrm>
              <a:off x="340" y="1868"/>
              <a:ext cx="1076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hlinkClick r:id="rId8" action="ppaction://hlinksldjump"/>
                </a:rPr>
                <a:t>Cache</a:t>
              </a:r>
              <a:r>
                <a:rPr lang="zh-CN" altLang="en-US">
                  <a:solidFill>
                    <a:schemeClr val="tx2"/>
                  </a:solidFill>
                  <a:hlinkClick r:id="rId8" action="ppaction://hlinksldjump"/>
                </a:rPr>
                <a:t>的基本原理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19" name="Text Box 51"/>
            <p:cNvSpPr txBox="1">
              <a:spLocks noChangeArrowheads="1"/>
            </p:cNvSpPr>
            <p:nvPr/>
          </p:nvSpPr>
          <p:spPr bwMode="auto">
            <a:xfrm>
              <a:off x="1338" y="693"/>
              <a:ext cx="2631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hlinkClick r:id="rId4" action="ppaction://hlinksldjump"/>
                </a:rPr>
                <a:t>主存与</a:t>
              </a:r>
              <a:r>
                <a:rPr lang="en-US" altLang="zh-CN">
                  <a:solidFill>
                    <a:schemeClr val="tx2"/>
                  </a:solidFill>
                  <a:hlinkClick r:id="rId4" action="ppaction://hlinksldjump"/>
                </a:rPr>
                <a:t>Cache</a:t>
              </a:r>
              <a:r>
                <a:rPr lang="zh-CN" altLang="en-US">
                  <a:solidFill>
                    <a:schemeClr val="tx2"/>
                  </a:solidFill>
                  <a:hlinkClick r:id="rId4" action="ppaction://hlinksldjump"/>
                </a:rPr>
                <a:t>的地址映射方式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20" name="Text Box 52"/>
            <p:cNvSpPr txBox="1">
              <a:spLocks noChangeArrowheads="1"/>
            </p:cNvSpPr>
            <p:nvPr/>
          </p:nvSpPr>
          <p:spPr bwMode="auto">
            <a:xfrm>
              <a:off x="4008" y="1876"/>
              <a:ext cx="108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hlinkClick r:id="rId6" action="ppaction://hlinksldjump"/>
                </a:rPr>
                <a:t>替换算法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21" name="Text Box 53"/>
            <p:cNvSpPr txBox="1">
              <a:spLocks noChangeArrowheads="1"/>
            </p:cNvSpPr>
            <p:nvPr/>
          </p:nvSpPr>
          <p:spPr bwMode="auto">
            <a:xfrm>
              <a:off x="3334" y="3414"/>
              <a:ext cx="108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>
                  <a:hlinkClick r:id="rId7" action="ppaction://hlinksldjump"/>
                </a:rPr>
                <a:t>写策略</a:t>
              </a:r>
              <a:endParaRPr lang="zh-CN" altLang="en-US"/>
            </a:p>
          </p:txBody>
        </p:sp>
        <p:sp>
          <p:nvSpPr>
            <p:cNvPr id="4122" name="Text Box 54"/>
            <p:cNvSpPr txBox="1">
              <a:spLocks noChangeArrowheads="1"/>
            </p:cNvSpPr>
            <p:nvPr/>
          </p:nvSpPr>
          <p:spPr bwMode="auto">
            <a:xfrm>
              <a:off x="340" y="3460"/>
              <a:ext cx="180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hlinkClick r:id="rId5" action="ppaction://hlinksldjump"/>
                </a:rPr>
                <a:t>Cache</a:t>
              </a:r>
              <a:r>
                <a:rPr lang="zh-CN" altLang="en-US">
                  <a:solidFill>
                    <a:schemeClr val="tx2"/>
                  </a:solidFill>
                  <a:hlinkClick r:id="rId5" action="ppaction://hlinksldjump"/>
                </a:rPr>
                <a:t>的多层次设计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16EA7D-999A-4204-B702-AB8C3EF9740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7488238" cy="4608512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CC0000"/>
                </a:solidFill>
              </a:rPr>
              <a:t>统一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和分离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统一</a:t>
            </a:r>
            <a:r>
              <a:rPr lang="en-US" altLang="zh-CN" smtClean="0"/>
              <a:t>Cache</a:t>
            </a:r>
            <a:r>
              <a:rPr lang="zh-CN" altLang="en-US" smtClean="0"/>
              <a:t>：只有一个</a:t>
            </a:r>
            <a:r>
              <a:rPr lang="en-US" altLang="zh-CN" smtClean="0"/>
              <a:t>Cache</a:t>
            </a:r>
            <a:r>
              <a:rPr lang="zh-CN" altLang="en-US" smtClean="0"/>
              <a:t>，指令和数据混放。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分离</a:t>
            </a:r>
            <a:r>
              <a:rPr lang="en-US" altLang="zh-CN" smtClean="0"/>
              <a:t>Cache</a:t>
            </a:r>
            <a:r>
              <a:rPr lang="zh-CN" altLang="en-US" smtClean="0"/>
              <a:t>：分为指令</a:t>
            </a:r>
            <a:r>
              <a:rPr lang="en-US" altLang="zh-CN" smtClean="0"/>
              <a:t>Cache</a:t>
            </a:r>
            <a:r>
              <a:rPr lang="zh-CN" altLang="en-US" smtClean="0"/>
              <a:t>和数据</a:t>
            </a:r>
            <a:r>
              <a:rPr lang="en-US" altLang="zh-CN" smtClean="0"/>
              <a:t>Cache</a:t>
            </a:r>
            <a:r>
              <a:rPr lang="zh-CN" altLang="en-US" smtClean="0"/>
              <a:t>。它消除了流水线中指令处理器和执行单元间的竞争，因此，特别适用于</a:t>
            </a:r>
            <a:r>
              <a:rPr lang="en-US" altLang="zh-CN" smtClean="0"/>
              <a:t>Pentium Ⅱ</a:t>
            </a:r>
            <a:r>
              <a:rPr lang="zh-CN" altLang="en-US" smtClean="0"/>
              <a:t>和</a:t>
            </a:r>
            <a:r>
              <a:rPr lang="en-US" altLang="zh-CN" smtClean="0"/>
              <a:t>Power PC</a:t>
            </a:r>
            <a:r>
              <a:rPr lang="zh-CN" altLang="en-US" smtClean="0"/>
              <a:t>这样的超标量流水线中；是</a:t>
            </a:r>
            <a:r>
              <a:rPr lang="en-US" altLang="zh-CN" smtClean="0"/>
              <a:t>Cache</a:t>
            </a:r>
            <a:r>
              <a:rPr lang="zh-CN" altLang="en-US" smtClean="0"/>
              <a:t>结构发展的趋势。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CC0000"/>
                </a:solidFill>
              </a:rPr>
              <a:t>单级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与两级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一级</a:t>
            </a:r>
            <a:r>
              <a:rPr lang="en-US" altLang="zh-CN" smtClean="0"/>
              <a:t>Cache</a:t>
            </a:r>
            <a:r>
              <a:rPr lang="zh-CN" altLang="en-US" smtClean="0"/>
              <a:t>（</a:t>
            </a:r>
            <a:r>
              <a:rPr lang="en-US" altLang="zh-CN" smtClean="0"/>
              <a:t>L1</a:t>
            </a:r>
            <a:r>
              <a:rPr lang="zh-CN" altLang="en-US" smtClean="0"/>
              <a:t>）和二级</a:t>
            </a:r>
            <a:r>
              <a:rPr lang="en-US" altLang="zh-CN" smtClean="0"/>
              <a:t>Cache</a:t>
            </a:r>
            <a:r>
              <a:rPr lang="zh-CN" altLang="en-US" smtClean="0"/>
              <a:t>（</a:t>
            </a:r>
            <a:r>
              <a:rPr lang="en-US" altLang="zh-CN" smtClean="0"/>
              <a:t>L2</a:t>
            </a:r>
            <a:r>
              <a:rPr lang="zh-CN" altLang="en-US" smtClean="0"/>
              <a:t>）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采用两级</a:t>
            </a:r>
            <a:r>
              <a:rPr lang="en-US" altLang="zh-CN" smtClean="0"/>
              <a:t>Cache</a:t>
            </a:r>
            <a:r>
              <a:rPr lang="zh-CN" altLang="en-US" smtClean="0"/>
              <a:t>结构可以提高性能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五、</a:t>
            </a:r>
            <a:r>
              <a:rPr lang="en-US" altLang="zh-CN" smtClean="0"/>
              <a:t>Cache</a:t>
            </a:r>
            <a:r>
              <a:rPr lang="zh-CN" altLang="en-US" smtClean="0"/>
              <a:t>的多层次设计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2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2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32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32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32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B543227-864F-4D70-84E1-CF50A7031402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7488238" cy="8636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AutoNum type="arabicPeriod" startAt="3"/>
            </a:pP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一致性问题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五、</a:t>
            </a:r>
            <a:r>
              <a:rPr lang="en-US" altLang="zh-CN" smtClean="0"/>
              <a:t>Cache</a:t>
            </a:r>
            <a:r>
              <a:rPr lang="zh-CN" altLang="en-US" smtClean="0"/>
              <a:t>的多层次设计</a:t>
            </a:r>
          </a:p>
        </p:txBody>
      </p:sp>
      <p:pic>
        <p:nvPicPr>
          <p:cNvPr id="352260" name="Picture 4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2376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395288" y="1628775"/>
          <a:ext cx="54737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Visio" r:id="rId5" imgW="4268343" imgH="2161413" progId="Visio.Drawing.11">
                  <p:embed/>
                </p:oleObj>
              </mc:Choice>
              <mc:Fallback>
                <p:oleObj name="Visio" r:id="rId5" imgW="4268343" imgH="216141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28775"/>
                        <a:ext cx="5473700" cy="2743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1476375" y="4437063"/>
            <a:ext cx="279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MESI</a:t>
            </a:r>
            <a:r>
              <a:rPr lang="zh-CN" altLang="en-US"/>
              <a:t>协议的状态图 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6011863" y="981075"/>
            <a:ext cx="2878137" cy="4838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RH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读命中；</a:t>
            </a:r>
            <a:r>
              <a:rPr lang="en-US" altLang="zh-CN"/>
              <a:t>RMS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读不命中，共享；</a:t>
            </a:r>
            <a:r>
              <a:rPr lang="en-US" altLang="zh-CN"/>
              <a:t>RME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读不命中，专有；</a:t>
            </a:r>
            <a:r>
              <a:rPr lang="en-US" altLang="zh-CN"/>
              <a:t>WH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写命中；</a:t>
            </a:r>
            <a:r>
              <a:rPr lang="en-US" altLang="zh-CN"/>
              <a:t>WM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写不命中；</a:t>
            </a:r>
            <a:r>
              <a:rPr lang="en-US" altLang="zh-CN"/>
              <a:t>SHR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读监听命中；</a:t>
            </a:r>
            <a:r>
              <a:rPr lang="en-US" altLang="zh-CN"/>
              <a:t>SHW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写监听命中或读是用于修改；</a:t>
            </a:r>
            <a:r>
              <a:rPr lang="en-US" altLang="zh-CN"/>
              <a:t>+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无效处理；↑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en-US" altLang="zh-CN"/>
              <a:t>Cache</a:t>
            </a:r>
            <a:r>
              <a:rPr lang="zh-CN" altLang="en-US"/>
              <a:t>行填入；↓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无效行拷回；</a:t>
            </a:r>
            <a:r>
              <a:rPr lang="en-US" altLang="zh-CN"/>
              <a:t>×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读用于修改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build="p"/>
      <p:bldP spid="352263" grpId="0"/>
      <p:bldP spid="3522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46FEB07-00F8-4E7A-90FF-A5D74C01C25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虚拟存储器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86688" cy="5305425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 smtClean="0"/>
              <a:t>虚拟存储器：指存储体系中</a:t>
            </a:r>
            <a:r>
              <a:rPr lang="zh-CN" altLang="en-US" dirty="0" smtClean="0">
                <a:solidFill>
                  <a:srgbClr val="CC0000"/>
                </a:solidFill>
              </a:rPr>
              <a:t>主存</a:t>
            </a:r>
            <a:r>
              <a:rPr lang="en-US" altLang="zh-CN" dirty="0" smtClean="0">
                <a:solidFill>
                  <a:srgbClr val="CC0000"/>
                </a:solidFill>
              </a:rPr>
              <a:t>-</a:t>
            </a:r>
            <a:r>
              <a:rPr lang="zh-CN" altLang="en-US" dirty="0" smtClean="0">
                <a:solidFill>
                  <a:srgbClr val="CC0000"/>
                </a:solidFill>
              </a:rPr>
              <a:t>辅存层次</a:t>
            </a:r>
            <a:r>
              <a:rPr lang="zh-CN" altLang="en-US" dirty="0" smtClean="0"/>
              <a:t>，由存储管理部件（</a:t>
            </a:r>
            <a:r>
              <a:rPr lang="zh-CN" altLang="en-US" dirty="0" smtClean="0">
                <a:solidFill>
                  <a:srgbClr val="CC0000"/>
                </a:solidFill>
              </a:rPr>
              <a:t>硬件</a:t>
            </a:r>
            <a:r>
              <a:rPr lang="zh-CN" altLang="en-US" dirty="0" smtClean="0"/>
              <a:t>）和操作系统的存储管理</a:t>
            </a:r>
            <a:r>
              <a:rPr lang="zh-CN" altLang="en-US" dirty="0" smtClean="0">
                <a:solidFill>
                  <a:srgbClr val="CC0000"/>
                </a:solidFill>
              </a:rPr>
              <a:t>软件</a:t>
            </a:r>
            <a:r>
              <a:rPr lang="zh-CN" altLang="en-US" dirty="0" smtClean="0"/>
              <a:t>共同支持，借助于硬盘等辅助存储器，具有</a:t>
            </a:r>
            <a:r>
              <a:rPr lang="zh-CN" altLang="en-US" dirty="0" smtClean="0">
                <a:solidFill>
                  <a:srgbClr val="CC0000"/>
                </a:solidFill>
              </a:rPr>
              <a:t>自动实现装入和替换功能</a:t>
            </a:r>
            <a:r>
              <a:rPr lang="zh-CN" altLang="en-US" dirty="0" smtClean="0"/>
              <a:t>，能从逻辑上为用户提供一个</a:t>
            </a:r>
            <a:r>
              <a:rPr lang="zh-CN" altLang="en-US" dirty="0" smtClean="0">
                <a:solidFill>
                  <a:srgbClr val="CC0000"/>
                </a:solidFill>
              </a:rPr>
              <a:t>具有辅存容量、接近主存速度</a:t>
            </a:r>
            <a:r>
              <a:rPr lang="zh-CN" altLang="en-US" dirty="0" smtClean="0"/>
              <a:t>的存储器。</a:t>
            </a:r>
          </a:p>
          <a:p>
            <a:pPr marL="457200" indent="-457200" eaLnBrk="1" hangingPunct="1"/>
            <a:r>
              <a:rPr lang="zh-CN" altLang="en-US" dirty="0" smtClean="0"/>
              <a:t>虚拟存储区的容量与物理主存大小无关，而受限于计算机的地址结构和可用磁盘容量。 </a:t>
            </a:r>
          </a:p>
          <a:p>
            <a:pPr marL="457200" indent="-457200" eaLnBrk="1" hangingPunct="1"/>
            <a:r>
              <a:rPr lang="zh-CN" altLang="en-US" dirty="0" smtClean="0"/>
              <a:t>计算机中三种存储地址空间：</a:t>
            </a:r>
          </a:p>
          <a:p>
            <a:pPr marL="914400" lvl="1" indent="-457200" eaLnBrk="1" hangingPunct="1"/>
            <a:r>
              <a:rPr lang="zh-CN" altLang="en-US" dirty="0" smtClean="0"/>
              <a:t>主存地址空间：存放正在运行的程序和数据；</a:t>
            </a:r>
            <a:r>
              <a:rPr lang="zh-CN" altLang="en-US" dirty="0" smtClean="0">
                <a:solidFill>
                  <a:srgbClr val="008000"/>
                </a:solidFill>
              </a:rPr>
              <a:t>物理地址</a:t>
            </a:r>
          </a:p>
          <a:p>
            <a:pPr marL="914400" lvl="1" indent="-457200" eaLnBrk="1" hangingPunct="1"/>
            <a:r>
              <a:rPr lang="zh-CN" altLang="en-US" dirty="0" smtClean="0"/>
              <a:t>虚拟地址空间：程序员编写程序时所使用的地址空间；</a:t>
            </a:r>
            <a:r>
              <a:rPr lang="zh-CN" altLang="en-US" dirty="0" smtClean="0">
                <a:solidFill>
                  <a:srgbClr val="008000"/>
                </a:solidFill>
              </a:rPr>
              <a:t>逻辑地址</a:t>
            </a:r>
          </a:p>
          <a:p>
            <a:pPr marL="914400" lvl="1" indent="-457200" eaLnBrk="1" hangingPunct="1"/>
            <a:r>
              <a:rPr lang="zh-CN" altLang="en-US" dirty="0" smtClean="0"/>
              <a:t>辅存地址空间：存放暂时不用的程序和数据；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DA387BB-F171-43A0-A947-F0CFFF4EF76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虚拟存储器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86688" cy="1128713"/>
          </a:xfrm>
        </p:spPr>
        <p:txBody>
          <a:bodyPr/>
          <a:lstStyle/>
          <a:p>
            <a:pPr marL="457200" indent="-457200" eaLnBrk="1" hangingPunct="1"/>
            <a:r>
              <a:rPr lang="zh-CN" altLang="en-US" smtClean="0"/>
              <a:t>虚拟存储器的实现方式有三种：段式、页式或段页式</a:t>
            </a:r>
          </a:p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zh-CN" altLang="en-US" smtClean="0">
                <a:solidFill>
                  <a:srgbClr val="CC0000"/>
                </a:solidFill>
              </a:rPr>
              <a:t>页式虚拟存储器  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536" y="3141663"/>
            <a:ext cx="30241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页式虚拟存储器中逻辑地址与物理地址的转换关系 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3419475" y="1628775"/>
          <a:ext cx="5435600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位图图像" r:id="rId3" imgW="3258005" imgH="2419048" progId="Paint.Picture">
                  <p:embed/>
                </p:oleObj>
              </mc:Choice>
              <mc:Fallback>
                <p:oleObj name="位图图像" r:id="rId3" imgW="3258005" imgH="241904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628775"/>
                        <a:ext cx="5435600" cy="4037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  <p:bldP spid="3911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5003C63-512B-4212-A731-178F8C326E2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虚拟存储器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endParaRPr lang="en-US" altLang="zh-CN" smtClean="0"/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endParaRPr lang="en-US" altLang="zh-CN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457200" y="1076325"/>
            <a:ext cx="7786688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>
                <a:solidFill>
                  <a:srgbClr val="CC0000"/>
                </a:solidFill>
              </a:rPr>
              <a:t>段式虚拟存储器 </a:t>
            </a:r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3706813" y="1125538"/>
          <a:ext cx="5329237" cy="512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Visio" r:id="rId3" imgW="2943343" imgH="2848043" progId="Visio.Drawing.11">
                  <p:embed/>
                </p:oleObj>
              </mc:Choice>
              <mc:Fallback>
                <p:oleObj name="Visio" r:id="rId3" imgW="2943343" imgH="284804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125538"/>
                        <a:ext cx="5329237" cy="51292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900113" y="3068638"/>
            <a:ext cx="2663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段式虚拟存储器中逻辑地址与物理地址的转换关系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1" grpId="0"/>
      <p:bldP spid="3543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7D9652F-898F-48D2-8B1B-C9C49E1C0AF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5.6  </a:t>
            </a:r>
            <a:r>
              <a:rPr lang="zh-CN" altLang="en-US" smtClean="0"/>
              <a:t>虚拟存储器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2962275" cy="98425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CC0000"/>
                </a:solidFill>
              </a:rPr>
              <a:t>段页式虚拟存储器 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3457575" y="981075"/>
          <a:ext cx="56515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Visio" r:id="rId3" imgW="3438576" imgH="2543243" progId="Visio.Drawing.11">
                  <p:embed/>
                </p:oleObj>
              </mc:Choice>
              <mc:Fallback>
                <p:oleObj name="Visio" r:id="rId3" imgW="3438576" imgH="25432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981075"/>
                        <a:ext cx="5651500" cy="439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684213" y="2349500"/>
            <a:ext cx="28813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段页式虚拟存储器中逻辑地址与物理地址的转换关系 </a:t>
            </a:r>
          </a:p>
        </p:txBody>
      </p:sp>
      <p:pic>
        <p:nvPicPr>
          <p:cNvPr id="357383" name="Picture 7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  <p:bldP spid="3573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8477746-FEEF-4136-A622-7BBF30A02A5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5.7  </a:t>
            </a:r>
            <a:r>
              <a:rPr lang="zh-CN" altLang="en-US" smtClean="0"/>
              <a:t>外存储器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5248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常见的外存储器有磁盘、磁带、光盘、闪存盘等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特点：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大都采用磁性和光学材料制成。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与内存相比，容量大，价格低，速度慢。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在断电的情况下可以长期保存信息，所以称为</a:t>
            </a:r>
            <a:r>
              <a:rPr lang="zh-CN" altLang="en-US" dirty="0" smtClean="0">
                <a:solidFill>
                  <a:srgbClr val="FF0000"/>
                </a:solidFill>
              </a:rPr>
              <a:t>永久性存储器</a:t>
            </a:r>
            <a:r>
              <a:rPr lang="zh-CN" altLang="en-US" dirty="0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一般为</a:t>
            </a:r>
            <a:r>
              <a:rPr lang="zh-CN" altLang="en-US" dirty="0" smtClean="0">
                <a:solidFill>
                  <a:srgbClr val="FF0000"/>
                </a:solidFill>
              </a:rPr>
              <a:t>顺序存取的存储器</a:t>
            </a:r>
            <a:r>
              <a:rPr lang="zh-CN" altLang="en-US" dirty="0" smtClean="0"/>
              <a:t>，即访问所需时间 与数据所在的地址相关。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7EB844A-2142-45A8-86B6-AFD3F912FDE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5.7  </a:t>
            </a:r>
            <a:r>
              <a:rPr lang="zh-CN" altLang="en-US" smtClean="0"/>
              <a:t>外存储器</a:t>
            </a:r>
          </a:p>
        </p:txBody>
      </p:sp>
      <p:pic>
        <p:nvPicPr>
          <p:cNvPr id="33690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20"/>
          <p:cNvGrpSpPr>
            <a:grpSpLocks/>
          </p:cNvGrpSpPr>
          <p:nvPr/>
        </p:nvGrpSpPr>
        <p:grpSpPr bwMode="auto">
          <a:xfrm>
            <a:off x="1619250" y="1268413"/>
            <a:ext cx="4724400" cy="2362200"/>
            <a:chOff x="1020" y="1715"/>
            <a:chExt cx="2976" cy="1488"/>
          </a:xfrm>
        </p:grpSpPr>
        <p:sp>
          <p:nvSpPr>
            <p:cNvPr id="336917" name="AutoShape 21"/>
            <p:cNvSpPr>
              <a:spLocks noChangeArrowheads="1"/>
            </p:cNvSpPr>
            <p:nvPr/>
          </p:nvSpPr>
          <p:spPr bwMode="gray">
            <a:xfrm>
              <a:off x="1247" y="1784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919" name="Text Box 22"/>
            <p:cNvSpPr txBox="1">
              <a:spLocks noChangeArrowheads="1"/>
            </p:cNvSpPr>
            <p:nvPr/>
          </p:nvSpPr>
          <p:spPr bwMode="gray">
            <a:xfrm>
              <a:off x="1404" y="1825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r>
                <a:rPr lang="zh-CN" altLang="en-US">
                  <a:solidFill>
                    <a:srgbClr val="0000FF"/>
                  </a:solidFill>
                  <a:hlinkClick r:id="rId4" action="ppaction://hlinksldjump"/>
                </a:rPr>
                <a:t>磁盘存储器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36919" name="AutoShape 23"/>
            <p:cNvSpPr>
              <a:spLocks noChangeArrowheads="1"/>
            </p:cNvSpPr>
            <p:nvPr/>
          </p:nvSpPr>
          <p:spPr bwMode="gray">
            <a:xfrm>
              <a:off x="1260" y="231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921" name="Text Box 24"/>
            <p:cNvSpPr txBox="1">
              <a:spLocks noChangeArrowheads="1"/>
            </p:cNvSpPr>
            <p:nvPr/>
          </p:nvSpPr>
          <p:spPr bwMode="gray">
            <a:xfrm>
              <a:off x="1404" y="2353"/>
              <a:ext cx="2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r>
                <a:rPr lang="zh-CN" altLang="en-US">
                  <a:solidFill>
                    <a:srgbClr val="0000FF"/>
                  </a:solidFill>
                  <a:hlinkClick r:id="rId5" action="ppaction://hlinksldjump"/>
                </a:rPr>
                <a:t>光盘存储器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36921" name="AutoShape 25"/>
            <p:cNvSpPr>
              <a:spLocks noChangeArrowheads="1"/>
            </p:cNvSpPr>
            <p:nvPr/>
          </p:nvSpPr>
          <p:spPr bwMode="gray">
            <a:xfrm>
              <a:off x="1260" y="2846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923" name="Text Box 26"/>
            <p:cNvSpPr txBox="1">
              <a:spLocks noChangeArrowheads="1"/>
            </p:cNvSpPr>
            <p:nvPr/>
          </p:nvSpPr>
          <p:spPr bwMode="gray">
            <a:xfrm>
              <a:off x="1404" y="2881"/>
              <a:ext cx="2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r>
                <a:rPr lang="zh-CN" altLang="en-US">
                  <a:solidFill>
                    <a:srgbClr val="0000FF"/>
                  </a:solidFill>
                  <a:hlinkClick r:id="rId6" action="ppaction://hlinksldjump"/>
                </a:rPr>
                <a:t>闪存盘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38924" name="Group 27"/>
            <p:cNvGrpSpPr>
              <a:grpSpLocks/>
            </p:cNvGrpSpPr>
            <p:nvPr/>
          </p:nvGrpSpPr>
          <p:grpSpPr bwMode="auto">
            <a:xfrm>
              <a:off x="1020" y="1715"/>
              <a:ext cx="432" cy="1488"/>
              <a:chOff x="1020" y="1616"/>
              <a:chExt cx="432" cy="1488"/>
            </a:xfrm>
          </p:grpSpPr>
          <p:sp>
            <p:nvSpPr>
              <p:cNvPr id="38925" name="AutoShape 28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6" name="Text Box 29"/>
              <p:cNvSpPr txBox="1">
                <a:spLocks noChangeArrowheads="1"/>
              </p:cNvSpPr>
              <p:nvPr/>
            </p:nvSpPr>
            <p:spPr bwMode="gray">
              <a:xfrm>
                <a:off x="1075" y="166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</a:t>
                </a:r>
              </a:p>
            </p:txBody>
          </p:sp>
          <p:sp>
            <p:nvSpPr>
              <p:cNvPr id="38927" name="AutoShape 30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8" name="Text Box 31"/>
              <p:cNvSpPr txBox="1">
                <a:spLocks noChangeArrowheads="1"/>
              </p:cNvSpPr>
              <p:nvPr/>
            </p:nvSpPr>
            <p:spPr bwMode="gray">
              <a:xfrm>
                <a:off x="1075" y="219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二</a:t>
                </a:r>
              </a:p>
            </p:txBody>
          </p:sp>
          <p:sp>
            <p:nvSpPr>
              <p:cNvPr id="38929" name="AutoShape 32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0" name="Text Box 33"/>
              <p:cNvSpPr txBox="1">
                <a:spLocks noChangeArrowheads="1"/>
              </p:cNvSpPr>
              <p:nvPr/>
            </p:nvSpPr>
            <p:spPr bwMode="gray">
              <a:xfrm>
                <a:off x="1075" y="272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三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0932B28-B3F2-4061-BE35-6664151CA37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一、磁盘存储器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52538"/>
            <a:ext cx="7561262" cy="4264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磁盘特点：</a:t>
            </a:r>
          </a:p>
          <a:p>
            <a:pPr lvl="1" eaLnBrk="1" hangingPunct="1"/>
            <a:r>
              <a:rPr lang="zh-CN" altLang="en-US" dirty="0" smtClean="0"/>
              <a:t>是微型计算机系统中最重要的</a:t>
            </a:r>
            <a:r>
              <a:rPr lang="zh-CN" altLang="en-US" dirty="0" smtClean="0">
                <a:solidFill>
                  <a:srgbClr val="FF0000"/>
                </a:solidFill>
              </a:rPr>
              <a:t>外部存储器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zh-CN" altLang="en-US" dirty="0" smtClean="0"/>
              <a:t>同时它又是重要的</a:t>
            </a:r>
            <a:r>
              <a:rPr lang="zh-CN" altLang="en-US" dirty="0" smtClean="0">
                <a:solidFill>
                  <a:srgbClr val="FF0000"/>
                </a:solidFill>
              </a:rPr>
              <a:t>输入输出设备</a:t>
            </a:r>
            <a:r>
              <a:rPr lang="zh-CN" altLang="en-US" dirty="0" smtClean="0"/>
              <a:t>，它即可作为输入设备，又可作为输出设备。</a:t>
            </a:r>
          </a:p>
          <a:p>
            <a:pPr lvl="1" eaLnBrk="1" hangingPunct="1"/>
            <a:r>
              <a:rPr lang="zh-CN" altLang="en-US" dirty="0" smtClean="0"/>
              <a:t>磁盘属于</a:t>
            </a:r>
            <a:r>
              <a:rPr lang="zh-CN" altLang="en-US" dirty="0" smtClean="0">
                <a:solidFill>
                  <a:srgbClr val="FF0000"/>
                </a:solidFill>
              </a:rPr>
              <a:t>磁表面存储设备</a:t>
            </a:r>
            <a:r>
              <a:rPr lang="zh-CN" altLang="en-US" dirty="0" smtClean="0"/>
              <a:t>。它的信息存储是一种电磁转换过程，它是通过磁头与磁盘片的相对运动来实现。</a:t>
            </a:r>
          </a:p>
          <a:p>
            <a:pPr eaLnBrk="1" hangingPunct="1"/>
            <a:r>
              <a:rPr lang="zh-CN" altLang="en-US" dirty="0" smtClean="0"/>
              <a:t>磁盘存储器由</a:t>
            </a:r>
            <a:r>
              <a:rPr lang="zh-CN" altLang="en-US" dirty="0" smtClean="0">
                <a:solidFill>
                  <a:srgbClr val="FF0000"/>
                </a:solidFill>
              </a:rPr>
              <a:t>磁盘控制器、磁盘驱动器和磁盘盘片</a:t>
            </a:r>
            <a:r>
              <a:rPr lang="zh-CN" altLang="en-US" dirty="0" smtClean="0"/>
              <a:t>三部分构成。</a:t>
            </a:r>
          </a:p>
          <a:p>
            <a:pPr eaLnBrk="1" hangingPunct="1"/>
            <a:r>
              <a:rPr lang="zh-CN" altLang="en-US" dirty="0" smtClean="0"/>
              <a:t>磁盘分为</a:t>
            </a:r>
            <a:r>
              <a:rPr lang="zh-CN" altLang="en-US" dirty="0" smtClean="0">
                <a:solidFill>
                  <a:srgbClr val="008000"/>
                </a:solidFill>
              </a:rPr>
              <a:t>软磁盘存储器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8000"/>
                </a:solidFill>
              </a:rPr>
              <a:t>硬磁盘存储器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092E84B-4DA1-4C0A-8CB4-626D120F024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、软磁盘存储器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7488237" cy="4391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软盘驱动器：软盘驱动器简称软驱。</a:t>
            </a:r>
          </a:p>
          <a:p>
            <a:pPr lvl="1" eaLnBrk="1" hangingPunct="1"/>
            <a:r>
              <a:rPr lang="zh-CN" altLang="en-US" dirty="0" smtClean="0"/>
              <a:t>软驱是数据和程序进入微机的一个门户。</a:t>
            </a:r>
          </a:p>
          <a:p>
            <a:pPr lvl="1" eaLnBrk="1" hangingPunct="1"/>
            <a:r>
              <a:rPr lang="zh-CN" altLang="en-US" dirty="0" smtClean="0"/>
              <a:t>早期的微机中常配置</a:t>
            </a:r>
            <a:r>
              <a:rPr lang="en-US" altLang="zh-CN" dirty="0" smtClean="0"/>
              <a:t>3.5</a:t>
            </a:r>
            <a:r>
              <a:rPr lang="zh-CN" altLang="en-US" dirty="0" smtClean="0"/>
              <a:t>英寸驱动器一个，其容量为</a:t>
            </a:r>
            <a:r>
              <a:rPr lang="en-US" altLang="zh-CN" dirty="0" smtClean="0"/>
              <a:t>1.44MB</a:t>
            </a:r>
            <a:r>
              <a:rPr lang="zh-CN" altLang="en-US" dirty="0" smtClean="0"/>
              <a:t>，盘符为</a:t>
            </a:r>
            <a:r>
              <a:rPr lang="zh-CN" altLang="en-US" dirty="0" smtClean="0">
                <a:latin typeface="Arial" panose="020B0604020202020204" pitchFamily="34" charset="0"/>
              </a:rPr>
              <a:t>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Arial" panose="020B0604020202020204" pitchFamily="34" charset="0"/>
              </a:rPr>
              <a:t>”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软盘盘片：记录信息的载体，使用塑料基底。</a:t>
            </a:r>
          </a:p>
          <a:p>
            <a:pPr lvl="1" eaLnBrk="1" hangingPunct="1"/>
            <a:r>
              <a:rPr lang="zh-CN" altLang="en-US" dirty="0" smtClean="0"/>
              <a:t>信息的存储组织方式：是按</a:t>
            </a:r>
            <a:r>
              <a:rPr lang="zh-CN" altLang="en-US" dirty="0" smtClean="0">
                <a:solidFill>
                  <a:srgbClr val="FF0000"/>
                </a:solidFill>
              </a:rPr>
              <a:t>磁道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扇区</a:t>
            </a:r>
            <a:r>
              <a:rPr lang="zh-CN" altLang="en-US" dirty="0" smtClean="0"/>
              <a:t>组织的</a:t>
            </a:r>
          </a:p>
          <a:p>
            <a:pPr lvl="1" eaLnBrk="1" hangingPunct="1"/>
            <a:r>
              <a:rPr lang="zh-CN" altLang="en-US" dirty="0" smtClean="0"/>
              <a:t>格式化：格式化就是对软磁盘划分磁道和扇区。</a:t>
            </a:r>
          </a:p>
          <a:p>
            <a:pPr eaLnBrk="1" hangingPunct="1"/>
            <a:r>
              <a:rPr lang="zh-CN" altLang="en-US" dirty="0" smtClean="0"/>
              <a:t>软盘的特点：</a:t>
            </a:r>
          </a:p>
          <a:p>
            <a:pPr lvl="1" eaLnBrk="1" hangingPunct="1"/>
            <a:r>
              <a:rPr lang="zh-CN" altLang="en-US" dirty="0" smtClean="0"/>
              <a:t>优点：成本低，重量轻，价格便宜，便于携带</a:t>
            </a:r>
          </a:p>
          <a:p>
            <a:pPr lvl="1" eaLnBrk="1" hangingPunct="1"/>
            <a:r>
              <a:rPr lang="zh-CN" altLang="en-US" dirty="0" smtClean="0"/>
              <a:t>缺点：存储容量小，且容易损坏。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0C3FF34-2710-49C4-BB0C-1789940D1CF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一、</a:t>
            </a:r>
            <a:r>
              <a:rPr lang="en-US" altLang="zh-CN" smtClean="0"/>
              <a:t>Cache</a:t>
            </a:r>
            <a:r>
              <a:rPr lang="zh-CN" altLang="en-US" smtClean="0"/>
              <a:t>的基本原理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6421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3570288" y="3313113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hlinkClick r:id="rId4" action="ppaction://hlinksldjump"/>
              </a:rPr>
              <a:t>Cache</a:t>
            </a:r>
            <a:r>
              <a:rPr lang="zh-CN" altLang="en-US" sz="2800">
                <a:solidFill>
                  <a:schemeClr val="tx2"/>
                </a:solidFill>
                <a:hlinkClick r:id="rId4" action="ppaction://hlinksldjump"/>
              </a:rPr>
              <a:t>的工作原理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066800" y="3313113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hlinkClick r:id="rId5" action="ppaction://hlinksldjump"/>
              </a:rPr>
              <a:t>Cache</a:t>
            </a:r>
            <a:r>
              <a:rPr lang="zh-CN" altLang="en-US" sz="2800">
                <a:solidFill>
                  <a:schemeClr val="tx2"/>
                </a:solidFill>
                <a:hlinkClick r:id="rId5" action="ppaction://hlinksldjump"/>
              </a:rPr>
              <a:t>的特点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6096000" y="3313113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3098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hlinkClick r:id="rId6" action="ppaction://hlinksldjump"/>
              </a:rPr>
              <a:t>Cache</a:t>
            </a:r>
            <a:r>
              <a:rPr lang="zh-CN" altLang="en-US" sz="2800">
                <a:solidFill>
                  <a:schemeClr val="tx2"/>
                </a:solidFill>
                <a:hlinkClick r:id="rId6" action="ppaction://hlinksldjump"/>
              </a:rPr>
              <a:t>的命中率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2998788" y="2108200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5461000" y="2108200"/>
            <a:ext cx="398463" cy="449263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gray">
          <a:xfrm>
            <a:off x="6069013" y="1489075"/>
            <a:ext cx="1703387" cy="1687513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28" name="Oval 12"/>
          <p:cNvSpPr>
            <a:spLocks noChangeArrowheads="1"/>
          </p:cNvSpPr>
          <p:nvPr/>
        </p:nvSpPr>
        <p:spPr bwMode="gray">
          <a:xfrm>
            <a:off x="6069013" y="1489075"/>
            <a:ext cx="1703387" cy="1687513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gray">
          <a:xfrm>
            <a:off x="6180138" y="1600200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30" name="Oval 14">
            <a:hlinkClick r:id="rId6" action="ppaction://hlinksldjump"/>
          </p:cNvPr>
          <p:cNvSpPr>
            <a:spLocks noChangeArrowheads="1"/>
          </p:cNvSpPr>
          <p:nvPr/>
        </p:nvSpPr>
        <p:spPr bwMode="gray">
          <a:xfrm>
            <a:off x="6205538" y="160813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gray">
          <a:xfrm>
            <a:off x="6259513" y="1671638"/>
            <a:ext cx="1335087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6432" name="Oval 16"/>
          <p:cNvSpPr>
            <a:spLocks noChangeArrowheads="1"/>
          </p:cNvSpPr>
          <p:nvPr/>
        </p:nvSpPr>
        <p:spPr bwMode="gray">
          <a:xfrm>
            <a:off x="1143000" y="148431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33" name="Oval 17"/>
          <p:cNvSpPr>
            <a:spLocks noChangeArrowheads="1"/>
          </p:cNvSpPr>
          <p:nvPr/>
        </p:nvSpPr>
        <p:spPr bwMode="gray">
          <a:xfrm>
            <a:off x="1143000" y="148431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34" name="Oval 18"/>
          <p:cNvSpPr>
            <a:spLocks noChangeArrowheads="1"/>
          </p:cNvSpPr>
          <p:nvPr/>
        </p:nvSpPr>
        <p:spPr bwMode="gray">
          <a:xfrm>
            <a:off x="1254125" y="1593850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35" name="Oval 19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1255713" y="15970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gray">
          <a:xfrm>
            <a:off x="1328738" y="1668463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1349375" y="1687513"/>
            <a:ext cx="1290638" cy="1277937"/>
            <a:chOff x="4166" y="1706"/>
            <a:chExt cx="1252" cy="1252"/>
          </a:xfrm>
        </p:grpSpPr>
        <p:sp>
          <p:nvSpPr>
            <p:cNvPr id="5160" name="Oval 22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1" name="Oval 23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2" name="Oval 24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3" name="Oval 25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6442" name="Oval 26"/>
          <p:cNvSpPr>
            <a:spLocks noChangeArrowheads="1"/>
          </p:cNvSpPr>
          <p:nvPr/>
        </p:nvSpPr>
        <p:spPr bwMode="gray">
          <a:xfrm>
            <a:off x="3606800" y="1489075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43" name="Oval 27"/>
          <p:cNvSpPr>
            <a:spLocks noChangeArrowheads="1"/>
          </p:cNvSpPr>
          <p:nvPr/>
        </p:nvSpPr>
        <p:spPr bwMode="gray">
          <a:xfrm>
            <a:off x="3606800" y="1489075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44" name="Oval 28"/>
          <p:cNvSpPr>
            <a:spLocks noChangeArrowheads="1"/>
          </p:cNvSpPr>
          <p:nvPr/>
        </p:nvSpPr>
        <p:spPr bwMode="gray">
          <a:xfrm>
            <a:off x="3717925" y="1600200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6445" name="Oval 29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3719513" y="16017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46" name="Oval 30"/>
          <p:cNvSpPr>
            <a:spLocks noChangeArrowheads="1"/>
          </p:cNvSpPr>
          <p:nvPr/>
        </p:nvSpPr>
        <p:spPr bwMode="gray">
          <a:xfrm>
            <a:off x="3790950" y="1671638"/>
            <a:ext cx="1333500" cy="1320800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47" name="Group 31"/>
          <p:cNvGrpSpPr>
            <a:grpSpLocks/>
          </p:cNvGrpSpPr>
          <p:nvPr/>
        </p:nvGrpSpPr>
        <p:grpSpPr bwMode="auto">
          <a:xfrm>
            <a:off x="3813175" y="1687513"/>
            <a:ext cx="1290638" cy="1277937"/>
            <a:chOff x="4166" y="1706"/>
            <a:chExt cx="1252" cy="1252"/>
          </a:xfrm>
        </p:grpSpPr>
        <p:sp>
          <p:nvSpPr>
            <p:cNvPr id="5156" name="Oval 32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7" name="Oval 33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8" name="Oval 34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9" name="Oval 35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48" name="Group 36"/>
          <p:cNvGrpSpPr>
            <a:grpSpLocks/>
          </p:cNvGrpSpPr>
          <p:nvPr/>
        </p:nvGrpSpPr>
        <p:grpSpPr bwMode="auto">
          <a:xfrm>
            <a:off x="6283325" y="1687513"/>
            <a:ext cx="1292225" cy="1277937"/>
            <a:chOff x="4166" y="1706"/>
            <a:chExt cx="1252" cy="1252"/>
          </a:xfrm>
        </p:grpSpPr>
        <p:sp>
          <p:nvSpPr>
            <p:cNvPr id="5152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3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4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5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49" name="Text Box 41">
            <a:hlinkClick r:id="rId5" action="ppaction://hlinksldjump"/>
          </p:cNvPr>
          <p:cNvSpPr txBox="1">
            <a:spLocks noChangeArrowheads="1"/>
          </p:cNvSpPr>
          <p:nvPr/>
        </p:nvSpPr>
        <p:spPr bwMode="gray">
          <a:xfrm>
            <a:off x="1817688" y="20891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150" name="Text Box 42">
            <a:hlinkClick r:id="rId4" action="ppaction://hlinksldjump"/>
          </p:cNvPr>
          <p:cNvSpPr txBox="1">
            <a:spLocks noChangeArrowheads="1"/>
          </p:cNvSpPr>
          <p:nvPr/>
        </p:nvSpPr>
        <p:spPr bwMode="gray">
          <a:xfrm>
            <a:off x="4286250" y="20891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151" name="Text Box 43">
            <a:hlinkClick r:id="rId6" action="ppaction://hlinksldjump"/>
          </p:cNvPr>
          <p:cNvSpPr txBox="1">
            <a:spLocks noChangeArrowheads="1"/>
          </p:cNvSpPr>
          <p:nvPr/>
        </p:nvSpPr>
        <p:spPr bwMode="gray">
          <a:xfrm>
            <a:off x="6753225" y="20891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843434-6C09-4188-97F8-2BC3C8EB173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、软磁盘存储器 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7643813" cy="1344613"/>
          </a:xfrm>
        </p:spPr>
        <p:txBody>
          <a:bodyPr/>
          <a:lstStyle/>
          <a:p>
            <a:pPr marL="179388" indent="-179388" eaLnBrk="1" hangingPunct="1">
              <a:tabLst>
                <a:tab pos="809625" algn="l"/>
              </a:tabLst>
            </a:pPr>
            <a:r>
              <a:rPr lang="zh-CN" altLang="en-US" smtClean="0"/>
              <a:t>软盘数据定位：</a:t>
            </a:r>
            <a:r>
              <a:rPr lang="zh-CN" altLang="en-US" smtClean="0">
                <a:solidFill>
                  <a:srgbClr val="008000"/>
                </a:solidFill>
              </a:rPr>
              <a:t>磁道号、记录面、扇区号</a:t>
            </a:r>
            <a:endParaRPr lang="zh-CN" altLang="en-US" smtClean="0"/>
          </a:p>
          <a:p>
            <a:pPr marL="179388" indent="-179388" eaLnBrk="1" hangingPunct="1">
              <a:tabLst>
                <a:tab pos="809625" algn="l"/>
              </a:tabLst>
            </a:pPr>
            <a:r>
              <a:rPr lang="zh-CN" altLang="en-US" smtClean="0">
                <a:solidFill>
                  <a:srgbClr val="008000"/>
                </a:solidFill>
              </a:rPr>
              <a:t>容量</a:t>
            </a:r>
            <a:r>
              <a:rPr lang="en-US" altLang="zh-CN" smtClean="0">
                <a:solidFill>
                  <a:srgbClr val="008000"/>
                </a:solidFill>
              </a:rPr>
              <a:t>=</a:t>
            </a:r>
            <a:r>
              <a:rPr lang="zh-CN" altLang="en-US" smtClean="0">
                <a:solidFill>
                  <a:srgbClr val="008000"/>
                </a:solidFill>
              </a:rPr>
              <a:t>记录面数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每面磁道数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每磁道扇区数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每扇区字节数（字节）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539750" y="5229225"/>
            <a:ext cx="7416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ct val="10000"/>
              </a:spcAft>
              <a:buClr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容量＝</a:t>
            </a:r>
            <a:r>
              <a:rPr kumimoji="1" lang="en-US" altLang="zh-CN" dirty="0">
                <a:solidFill>
                  <a:srgbClr val="FF0000"/>
                </a:solidFill>
              </a:rPr>
              <a:t>2×80×18×512=1474560(B)=1.44(MB)</a:t>
            </a:r>
            <a:r>
              <a:rPr kumimoji="1" lang="en-US" altLang="zh-CN" dirty="0"/>
              <a:t> </a:t>
            </a:r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433388" y="4221163"/>
            <a:ext cx="8099425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0230" name="Group 262"/>
          <p:cNvGraphicFramePr>
            <a:graphicFrameLocks noGrp="1"/>
          </p:cNvGraphicFramePr>
          <p:nvPr>
            <p:ph sz="half" idx="2"/>
          </p:nvPr>
        </p:nvGraphicFramePr>
        <p:xfrm>
          <a:off x="468313" y="2420938"/>
          <a:ext cx="7991475" cy="2666999"/>
        </p:xfrm>
        <a:graphic>
          <a:graphicData uri="http://schemas.openxmlformats.org/drawingml/2006/table">
            <a:tbl>
              <a:tblPr/>
              <a:tblGrid>
                <a:gridCol w="2303462"/>
                <a:gridCol w="684213"/>
                <a:gridCol w="1268412"/>
                <a:gridCol w="1420813"/>
                <a:gridCol w="1119187"/>
                <a:gridCol w="1195388"/>
              </a:tblGrid>
              <a:tr h="46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5113" algn="l"/>
                        </a:tabLs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5113" algn="l"/>
                        </a:tabLst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软盘片规格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面数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磁道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面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822325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230313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383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扇区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道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字节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扇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容量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/KB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5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5.25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英寸双面双密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0--39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5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5.25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英寸双面高密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0--79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英寸双面低密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0--79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1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英寸双面高密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0--79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1--18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1440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51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3.5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英寸双面超高密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0--79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1--36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2880</a:t>
                      </a:r>
                    </a:p>
                  </a:txBody>
                  <a:tcPr marL="18000" marR="18000" marT="46802" marB="468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02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99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  <p:bldP spid="339972" grpId="0"/>
      <p:bldP spid="3399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858D20-CDC6-4386-80DB-4EEE497E28B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、软磁盘存储器</a:t>
            </a:r>
          </a:p>
        </p:txBody>
      </p:sp>
      <p:pic>
        <p:nvPicPr>
          <p:cNvPr id="340995" name="Picture 3" descr="lesson1_2_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5832475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EAFBBB1-B092-4AE0-99A8-21906315257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、硬磁盘存储器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488237" cy="4681537"/>
          </a:xfrm>
        </p:spPr>
        <p:txBody>
          <a:bodyPr/>
          <a:lstStyle/>
          <a:p>
            <a:pPr marL="179388" indent="-179388" eaLnBrk="1" hangingPunct="1"/>
            <a:r>
              <a:rPr lang="zh-CN" altLang="en-US" dirty="0" smtClean="0"/>
              <a:t>硬盘：也称固定盘。目前微型计算机中普遍使用了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英寸和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英寸硬盘，大都采用</a:t>
            </a:r>
            <a:r>
              <a:rPr lang="zh-CN" altLang="en-US" dirty="0" smtClean="0">
                <a:solidFill>
                  <a:srgbClr val="FF0000"/>
                </a:solidFill>
              </a:rPr>
              <a:t>温盘</a:t>
            </a:r>
            <a:r>
              <a:rPr lang="zh-CN" altLang="en-US" dirty="0" smtClean="0"/>
              <a:t>。 </a:t>
            </a:r>
          </a:p>
          <a:p>
            <a:pPr marL="179388" indent="-179388" eaLnBrk="1" hangingPunct="1"/>
            <a:r>
              <a:rPr lang="zh-CN" altLang="en-US" dirty="0" smtClean="0"/>
              <a:t>温切斯特 （</a:t>
            </a:r>
            <a:r>
              <a:rPr lang="en-US" altLang="zh-CN" dirty="0" err="1" smtClean="0"/>
              <a:t>wenchester</a:t>
            </a:r>
            <a:r>
              <a:rPr lang="zh-CN" altLang="en-US" dirty="0" smtClean="0"/>
              <a:t>） 技术</a:t>
            </a:r>
            <a:r>
              <a:rPr lang="zh-CN" altLang="en-US" dirty="0" smtClean="0">
                <a:solidFill>
                  <a:srgbClr val="003399"/>
                </a:solidFill>
              </a:rPr>
              <a:t>：</a:t>
            </a:r>
            <a:r>
              <a:rPr lang="zh-CN" altLang="en-US" dirty="0" smtClean="0"/>
              <a:t>将盘片和驱动器密封在外壳内，在盘片飞速旋转时，磁头靠空气垫浮在盘片上。</a:t>
            </a:r>
          </a:p>
          <a:p>
            <a:pPr marL="179388" indent="-179388" eaLnBrk="1" hangingPunct="1"/>
            <a:r>
              <a:rPr lang="zh-CN" altLang="en-US" dirty="0" smtClean="0"/>
              <a:t>硬盘的特点：</a:t>
            </a:r>
          </a:p>
          <a:p>
            <a:pPr marL="630238" lvl="1" indent="-269875" eaLnBrk="1" hangingPunct="1"/>
            <a:r>
              <a:rPr lang="zh-CN" altLang="en-US" dirty="0" smtClean="0"/>
              <a:t>优点：可靠性高，存储容量大，读写速度快，对环境要求不高。</a:t>
            </a:r>
          </a:p>
          <a:p>
            <a:pPr marL="630238" lvl="1" indent="-269875" eaLnBrk="1" hangingPunct="1"/>
            <a:r>
              <a:rPr lang="zh-CN" altLang="en-US" dirty="0" smtClean="0"/>
              <a:t>缺点：不便于携带，且工作时应避免振动。 </a:t>
            </a:r>
          </a:p>
          <a:p>
            <a:pPr marL="179388" indent="-179388" eaLnBrk="1" hangingPunct="1"/>
            <a:r>
              <a:rPr lang="zh-CN" altLang="en-US" dirty="0" smtClean="0"/>
              <a:t>硬盘盘片：按</a:t>
            </a:r>
            <a:r>
              <a:rPr lang="zh-CN" altLang="en-US" dirty="0" smtClean="0">
                <a:solidFill>
                  <a:srgbClr val="FF0000"/>
                </a:solidFill>
              </a:rPr>
              <a:t>柱面、磁头号和扇区</a:t>
            </a:r>
            <a:r>
              <a:rPr lang="zh-CN" altLang="en-US" dirty="0" smtClean="0"/>
              <a:t>的格式组织信息。</a:t>
            </a:r>
          </a:p>
          <a:p>
            <a:pPr marL="179388" indent="-179388" eaLnBrk="1" hangingPunct="1"/>
            <a:r>
              <a:rPr lang="zh-CN" altLang="en-US" dirty="0" smtClean="0">
                <a:solidFill>
                  <a:srgbClr val="CC0000"/>
                </a:solidFill>
              </a:rPr>
              <a:t>硬盘接口</a:t>
            </a:r>
            <a:r>
              <a:rPr lang="zh-CN" altLang="en-US" dirty="0" smtClean="0"/>
              <a:t>：用得较多的是</a:t>
            </a:r>
            <a:r>
              <a:rPr lang="en-US" altLang="zh-CN" dirty="0" smtClean="0"/>
              <a:t>IDE(ATA)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771871D-ACDD-479B-895E-7EB187858B20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、硬磁盘存储器</a:t>
            </a:r>
          </a:p>
        </p:txBody>
      </p:sp>
      <p:pic>
        <p:nvPicPr>
          <p:cNvPr id="343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54006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80063" y="1196975"/>
            <a:ext cx="2808287" cy="4608513"/>
          </a:xfrm>
        </p:spPr>
        <p:txBody>
          <a:bodyPr/>
          <a:lstStyle/>
          <a:p>
            <a:pPr marL="360363" indent="-360363" eaLnBrk="1" hangingPunct="1"/>
            <a:r>
              <a:rPr lang="zh-CN" altLang="en-US" dirty="0" smtClean="0">
                <a:solidFill>
                  <a:srgbClr val="FF0000"/>
                </a:solidFill>
              </a:rPr>
              <a:t>柱面</a:t>
            </a:r>
            <a:r>
              <a:rPr lang="zh-CN" altLang="en-US" dirty="0" smtClean="0"/>
              <a:t>由一组盘片的同一磁道在纵向上所形成的同心圆构成。</a:t>
            </a:r>
          </a:p>
          <a:p>
            <a:pPr marL="360363" indent="-360363" eaLnBrk="1" hangingPunct="1"/>
            <a:r>
              <a:rPr lang="zh-CN" altLang="en-US" dirty="0" smtClean="0"/>
              <a:t>每一个记录面上均有一个</a:t>
            </a:r>
            <a:r>
              <a:rPr lang="zh-CN" altLang="en-US" dirty="0" smtClean="0">
                <a:solidFill>
                  <a:srgbClr val="FF0000"/>
                </a:solidFill>
              </a:rPr>
              <a:t>磁头</a:t>
            </a:r>
            <a:r>
              <a:rPr lang="zh-CN" altLang="en-US" dirty="0" smtClean="0"/>
              <a:t>，所有记录面上的磁头均固定在步进电机上。</a:t>
            </a:r>
          </a:p>
          <a:p>
            <a:pPr marL="360363" indent="-360363" eaLnBrk="1" hangingPunct="1"/>
            <a:r>
              <a:rPr lang="zh-CN" altLang="en-US" dirty="0" smtClean="0">
                <a:solidFill>
                  <a:srgbClr val="006600"/>
                </a:solidFill>
              </a:rPr>
              <a:t>数据定位：</a:t>
            </a:r>
            <a:r>
              <a:rPr lang="zh-CN" altLang="en-US" dirty="0" smtClean="0">
                <a:solidFill>
                  <a:srgbClr val="FF0000"/>
                </a:solidFill>
              </a:rPr>
              <a:t>柱面号、磁头号、扇区号。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770A65A-092F-4CD1-B2B0-A100B110A8A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、硬磁盘存储器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133475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smtClean="0"/>
              <a:t>硬盘的盘符通常为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C</a:t>
            </a:r>
            <a:r>
              <a:rPr lang="zh-CN" altLang="en-US" smtClean="0"/>
              <a:t>：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，若系统配有多个硬盘或将一个物理硬盘划分为多个逻辑硬盘，则盘符可依次为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C</a:t>
            </a:r>
            <a:r>
              <a:rPr lang="zh-CN" altLang="en-US" smtClean="0"/>
              <a:t>：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D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E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、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en-US" altLang="zh-CN" smtClean="0"/>
              <a:t>F</a:t>
            </a:r>
            <a:r>
              <a:rPr lang="en-US" altLang="zh-CN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等。</a:t>
            </a:r>
          </a:p>
          <a:p>
            <a:pPr eaLnBrk="1" hangingPunct="1"/>
            <a:r>
              <a:rPr lang="zh-CN" altLang="en-US" smtClean="0"/>
              <a:t>硬盘容量的计算公式为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硬盘容量</a:t>
            </a:r>
            <a:r>
              <a:rPr lang="en-US" altLang="zh-CN" smtClean="0">
                <a:solidFill>
                  <a:srgbClr val="008000"/>
                </a:solidFill>
              </a:rPr>
              <a:t>=</a:t>
            </a:r>
            <a:r>
              <a:rPr lang="zh-CN" altLang="en-US" smtClean="0">
                <a:solidFill>
                  <a:srgbClr val="008000"/>
                </a:solidFill>
              </a:rPr>
              <a:t>磁头数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柱面数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每磁道扇区数</a:t>
            </a:r>
            <a:r>
              <a:rPr lang="en-US" altLang="zh-CN" smtClean="0">
                <a:solidFill>
                  <a:srgbClr val="008000"/>
                </a:solidFill>
              </a:rPr>
              <a:t>× 512 </a:t>
            </a:r>
            <a:r>
              <a:rPr lang="zh-CN" altLang="en-US" smtClean="0">
                <a:solidFill>
                  <a:srgbClr val="008000"/>
                </a:solidFill>
              </a:rPr>
              <a:t>（字节）</a:t>
            </a:r>
          </a:p>
          <a:p>
            <a:pPr lvl="1" eaLnBrk="1" hangingPunct="1"/>
            <a:r>
              <a:rPr lang="zh-CN" altLang="en-US" smtClean="0">
                <a:solidFill>
                  <a:srgbClr val="008000"/>
                </a:solidFill>
              </a:rPr>
              <a:t>硬盘容量</a:t>
            </a:r>
            <a:r>
              <a:rPr lang="en-US" altLang="zh-CN" smtClean="0">
                <a:solidFill>
                  <a:srgbClr val="008000"/>
                </a:solidFill>
              </a:rPr>
              <a:t>=</a:t>
            </a:r>
            <a:r>
              <a:rPr lang="zh-CN" altLang="en-US" smtClean="0">
                <a:solidFill>
                  <a:srgbClr val="008000"/>
                </a:solidFill>
              </a:rPr>
              <a:t>记录面数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每面磁道数</a:t>
            </a:r>
            <a:r>
              <a:rPr lang="en-US" altLang="zh-CN" smtClean="0">
                <a:solidFill>
                  <a:srgbClr val="008000"/>
                </a:solidFill>
              </a:rPr>
              <a:t>×</a:t>
            </a:r>
            <a:r>
              <a:rPr lang="zh-CN" altLang="en-US" smtClean="0">
                <a:solidFill>
                  <a:srgbClr val="008000"/>
                </a:solidFill>
              </a:rPr>
              <a:t>每磁道扇区数</a:t>
            </a:r>
            <a:r>
              <a:rPr lang="en-US" altLang="zh-CN" smtClean="0">
                <a:solidFill>
                  <a:srgbClr val="008000"/>
                </a:solidFill>
              </a:rPr>
              <a:t>× 512 </a:t>
            </a:r>
            <a:r>
              <a:rPr lang="zh-CN" altLang="en-US" smtClean="0">
                <a:solidFill>
                  <a:srgbClr val="008000"/>
                </a:solidFill>
              </a:rPr>
              <a:t>（字节）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88AD956-61AC-462C-B23E-788B60A1D71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硬盘技术参数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133475"/>
            <a:ext cx="7715250" cy="52482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直径：有</a:t>
            </a:r>
            <a:r>
              <a:rPr lang="en-US" altLang="zh-CN" dirty="0" smtClean="0"/>
              <a:t>1.8in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2.5in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3.5in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5.25in 4</a:t>
            </a:r>
            <a:r>
              <a:rPr lang="zh-CN" altLang="en-US" dirty="0" smtClean="0"/>
              <a:t>种，其中</a:t>
            </a:r>
            <a:r>
              <a:rPr lang="en-US" altLang="zh-CN" dirty="0" smtClean="0"/>
              <a:t>2.5in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3.5in</a:t>
            </a:r>
            <a:r>
              <a:rPr lang="zh-CN" altLang="en-US" dirty="0" smtClean="0"/>
              <a:t>盘片应用最广</a:t>
            </a:r>
          </a:p>
          <a:p>
            <a:pPr eaLnBrk="1" hangingPunct="1"/>
            <a:r>
              <a:rPr lang="zh-CN" altLang="en-US" dirty="0" smtClean="0"/>
              <a:t>转速：</a:t>
            </a:r>
          </a:p>
          <a:p>
            <a:pPr lvl="1" eaLnBrk="1" hangingPunct="1"/>
            <a:r>
              <a:rPr lang="en-US" altLang="zh-CN" sz="2000" dirty="0" smtClean="0"/>
              <a:t>2.5in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5400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7200r/ min</a:t>
            </a:r>
            <a:r>
              <a:rPr lang="zh-CN" altLang="en-US" sz="2000" dirty="0" smtClean="0"/>
              <a:t>；（笔记本）</a:t>
            </a:r>
          </a:p>
          <a:p>
            <a:pPr lvl="1" eaLnBrk="1" hangingPunct="1"/>
            <a:r>
              <a:rPr lang="en-US" altLang="zh-CN" sz="2000" dirty="0" smtClean="0"/>
              <a:t>3.5in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4500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5400r/min</a:t>
            </a:r>
            <a:r>
              <a:rPr lang="zh-CN" altLang="en-US" sz="2000" dirty="0" smtClean="0"/>
              <a:t>；（台式机）</a:t>
            </a:r>
          </a:p>
          <a:p>
            <a:pPr lvl="1" eaLnBrk="1" hangingPunct="1"/>
            <a:r>
              <a:rPr lang="en-US" altLang="zh-CN" sz="2000" dirty="0" smtClean="0"/>
              <a:t>5.25in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3600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4500r/min</a:t>
            </a:r>
          </a:p>
          <a:p>
            <a:pPr eaLnBrk="1" hangingPunct="1"/>
            <a:r>
              <a:rPr lang="zh-CN" altLang="en-US" dirty="0" smtClean="0"/>
              <a:t>磁道密度：已高达</a:t>
            </a:r>
            <a:r>
              <a:rPr lang="en-US" altLang="zh-CN" dirty="0" smtClean="0"/>
              <a:t>5 400Tpi</a:t>
            </a:r>
            <a:r>
              <a:rPr lang="zh-CN" altLang="en-US" dirty="0" smtClean="0"/>
              <a:t>或更高</a:t>
            </a:r>
          </a:p>
          <a:p>
            <a:pPr eaLnBrk="1" hangingPunct="1"/>
            <a:r>
              <a:rPr lang="zh-CN" altLang="en-US" dirty="0" smtClean="0"/>
              <a:t>盘片组：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14</a:t>
            </a:r>
            <a:r>
              <a:rPr lang="zh-CN" altLang="en-US" dirty="0" smtClean="0"/>
              <a:t>片不等，通常有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个盘片，盘面号（磁头号）为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每面磁道数：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始编码</a:t>
            </a:r>
          </a:p>
          <a:p>
            <a:pPr eaLnBrk="1" hangingPunct="1"/>
            <a:r>
              <a:rPr lang="zh-CN" altLang="en-US" dirty="0" smtClean="0"/>
              <a:t>每道扇区数：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63</a:t>
            </a:r>
            <a:r>
              <a:rPr lang="zh-CN" altLang="en-US" dirty="0" smtClean="0"/>
              <a:t>扇区，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始编码</a:t>
            </a:r>
          </a:p>
          <a:p>
            <a:pPr eaLnBrk="1" hangingPunct="1"/>
            <a:r>
              <a:rPr lang="zh-CN" altLang="en-US" dirty="0" smtClean="0"/>
              <a:t>每扇区字节数：</a:t>
            </a:r>
            <a:r>
              <a:rPr lang="en-US" altLang="zh-CN" dirty="0" smtClean="0"/>
              <a:t>512B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4KB</a:t>
            </a:r>
          </a:p>
        </p:txBody>
      </p:sp>
      <p:pic>
        <p:nvPicPr>
          <p:cNvPr id="39322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3221" name="AutoShape 5"/>
          <p:cNvSpPr>
            <a:spLocks noChangeArrowheads="1"/>
          </p:cNvSpPr>
          <p:nvPr/>
        </p:nvSpPr>
        <p:spPr bwMode="auto">
          <a:xfrm>
            <a:off x="4714875" y="1557338"/>
            <a:ext cx="1584325" cy="719137"/>
          </a:xfrm>
          <a:prstGeom prst="wedgeRoundRectCallout">
            <a:avLst>
              <a:gd name="adj1" fmla="val -121144"/>
              <a:gd name="adj2" fmla="val 7582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最高达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15000 r/min</a:t>
            </a:r>
          </a:p>
        </p:txBody>
      </p:sp>
      <p:sp>
        <p:nvSpPr>
          <p:cNvPr id="393222" name="AutoShape 6"/>
          <p:cNvSpPr>
            <a:spLocks noChangeArrowheads="1"/>
          </p:cNvSpPr>
          <p:nvPr/>
        </p:nvSpPr>
        <p:spPr bwMode="auto">
          <a:xfrm>
            <a:off x="5435600" y="2349500"/>
            <a:ext cx="1655763" cy="719138"/>
          </a:xfrm>
          <a:prstGeom prst="wedgeRoundRectCallout">
            <a:avLst>
              <a:gd name="adj1" fmla="val -122481"/>
              <a:gd name="adj2" fmla="val 458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最高达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12000 r/min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3932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  <p:bldP spid="393221" grpId="0" animBg="1"/>
      <p:bldP spid="3932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D94754A-C051-4A20-93F8-A52FEFB4B037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二、光盘存储器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561263" cy="46799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光盘的特点：</a:t>
            </a:r>
            <a:r>
              <a:rPr lang="zh-CN" altLang="en-US" smtClean="0"/>
              <a:t>存储容量大</a:t>
            </a:r>
            <a:r>
              <a:rPr lang="en-US" altLang="zh-CN" smtClean="0"/>
              <a:t>,</a:t>
            </a:r>
            <a:r>
              <a:rPr lang="zh-CN" altLang="en-US" smtClean="0"/>
              <a:t>价格低</a:t>
            </a:r>
            <a:r>
              <a:rPr lang="en-US" altLang="zh-CN" smtClean="0"/>
              <a:t>;</a:t>
            </a:r>
            <a:r>
              <a:rPr lang="zh-CN" altLang="en-US" smtClean="0"/>
              <a:t>不怕电磁干扰</a:t>
            </a:r>
            <a:r>
              <a:rPr lang="en-US" altLang="zh-CN" smtClean="0"/>
              <a:t>,</a:t>
            </a:r>
            <a:r>
              <a:rPr lang="zh-CN" altLang="en-US" smtClean="0"/>
              <a:t>存储密度高</a:t>
            </a:r>
            <a:r>
              <a:rPr lang="en-US" altLang="zh-CN" smtClean="0"/>
              <a:t>,</a:t>
            </a:r>
            <a:r>
              <a:rPr lang="zh-CN" altLang="en-US" smtClean="0"/>
              <a:t>可靠性高；存取速度不断提高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光盘分类：</a:t>
            </a:r>
          </a:p>
          <a:p>
            <a:pPr marL="784225" lvl="1" indent="-327025" eaLnBrk="1" hangingPunct="1"/>
            <a:r>
              <a:rPr lang="zh-CN" altLang="en-US" smtClean="0">
                <a:solidFill>
                  <a:srgbClr val="008000"/>
                </a:solidFill>
              </a:rPr>
              <a:t>只读式光盘</a:t>
            </a:r>
            <a:r>
              <a:rPr lang="en-US" altLang="zh-CN" smtClean="0">
                <a:solidFill>
                  <a:srgbClr val="008000"/>
                </a:solidFill>
              </a:rPr>
              <a:t>CD-ROM</a:t>
            </a:r>
            <a:r>
              <a:rPr lang="zh-CN" altLang="en-US" smtClean="0"/>
              <a:t>（</a:t>
            </a:r>
            <a:r>
              <a:rPr lang="en-US" altLang="zh-CN" smtClean="0"/>
              <a:t>COMPACT DISK READ ONLY MEMORY</a:t>
            </a:r>
            <a:r>
              <a:rPr lang="zh-CN" altLang="en-US" smtClean="0"/>
              <a:t>）</a:t>
            </a:r>
            <a:endParaRPr lang="zh-CN" altLang="en-US" smtClean="0">
              <a:solidFill>
                <a:srgbClr val="008000"/>
              </a:solidFill>
            </a:endParaRPr>
          </a:p>
          <a:p>
            <a:pPr marL="784225" lvl="1" indent="-327025" eaLnBrk="1" hangingPunct="1"/>
            <a:r>
              <a:rPr lang="zh-CN" altLang="en-US" smtClean="0">
                <a:solidFill>
                  <a:srgbClr val="008000"/>
                </a:solidFill>
              </a:rPr>
              <a:t>一次性写入光盘</a:t>
            </a:r>
            <a:r>
              <a:rPr lang="en-US" altLang="zh-CN" smtClean="0">
                <a:solidFill>
                  <a:srgbClr val="008000"/>
                </a:solidFill>
              </a:rPr>
              <a:t>WORM</a:t>
            </a:r>
            <a:r>
              <a:rPr lang="zh-CN" altLang="en-US" smtClean="0"/>
              <a:t>（</a:t>
            </a:r>
            <a:r>
              <a:rPr lang="en-US" altLang="zh-CN" smtClean="0"/>
              <a:t>Write-Once-Read- Many</a:t>
            </a:r>
            <a:r>
              <a:rPr lang="zh-CN" altLang="en-US" smtClean="0"/>
              <a:t>）：用户可以写入一次，多次读取，但无法修改其中的数据。</a:t>
            </a:r>
          </a:p>
          <a:p>
            <a:pPr marL="784225" lvl="1" indent="-327025" eaLnBrk="1" hangingPunct="1"/>
            <a:r>
              <a:rPr lang="zh-CN" altLang="en-US" smtClean="0">
                <a:solidFill>
                  <a:srgbClr val="008000"/>
                </a:solidFill>
              </a:rPr>
              <a:t>可擦除光盘</a:t>
            </a:r>
            <a:r>
              <a:rPr lang="en-US" altLang="zh-CN" smtClean="0">
                <a:solidFill>
                  <a:srgbClr val="008000"/>
                </a:solidFill>
              </a:rPr>
              <a:t>EOD</a:t>
            </a:r>
            <a:r>
              <a:rPr lang="zh-CN" altLang="en-US" smtClean="0"/>
              <a:t>（</a:t>
            </a:r>
            <a:r>
              <a:rPr lang="en-US" altLang="zh-CN" smtClean="0"/>
              <a:t>Erasable Optical Disk</a:t>
            </a:r>
            <a:r>
              <a:rPr lang="zh-CN" altLang="en-US" smtClean="0"/>
              <a:t>）：用户可以像用软盘一样对其进行多次读</a:t>
            </a:r>
            <a:r>
              <a:rPr lang="en-US" altLang="zh-CN" smtClean="0"/>
              <a:t>/</a:t>
            </a:r>
            <a:r>
              <a:rPr lang="zh-CN" altLang="en-US" smtClean="0"/>
              <a:t>写操作。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光盘的接口类型：</a:t>
            </a:r>
            <a:r>
              <a:rPr lang="zh-CN" altLang="en-US" smtClean="0"/>
              <a:t>常用的有</a:t>
            </a:r>
            <a:r>
              <a:rPr lang="en-US" altLang="zh-CN" smtClean="0"/>
              <a:t>IDE</a:t>
            </a:r>
            <a:r>
              <a:rPr lang="zh-CN" altLang="en-US" smtClean="0"/>
              <a:t>或</a:t>
            </a:r>
            <a:r>
              <a:rPr lang="en-US" altLang="zh-CN" smtClean="0"/>
              <a:t>EIDE</a:t>
            </a:r>
            <a:r>
              <a:rPr lang="zh-CN" altLang="en-US" smtClean="0"/>
              <a:t>接口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pic>
        <p:nvPicPr>
          <p:cNvPr id="345092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0213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8979813-31F1-443B-ADDC-72A71AD971C6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三、 闪存盘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715250" cy="4297363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代表：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移动硬盘、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盘等。</a:t>
            </a:r>
          </a:p>
          <a:p>
            <a:pPr eaLnBrk="1" hangingPunct="1"/>
            <a:r>
              <a:rPr lang="zh-CN" altLang="en-US" dirty="0" smtClean="0"/>
              <a:t>特点：非易失性、高密度、价格低廉、低功耗、便于携带等</a:t>
            </a:r>
          </a:p>
          <a:p>
            <a:pPr eaLnBrk="1" hangingPunct="1"/>
            <a:r>
              <a:rPr lang="zh-CN" altLang="en-US" dirty="0" smtClean="0"/>
              <a:t>工作原理：闪速存储器是</a:t>
            </a:r>
            <a:r>
              <a:rPr lang="zh-CN" altLang="en-US" dirty="0" smtClean="0">
                <a:solidFill>
                  <a:srgbClr val="008000"/>
                </a:solidFill>
              </a:rPr>
              <a:t>在</a:t>
            </a:r>
            <a:r>
              <a:rPr lang="en-US" altLang="zh-CN" dirty="0" smtClean="0">
                <a:solidFill>
                  <a:srgbClr val="008000"/>
                </a:solidFill>
              </a:rPr>
              <a:t>EPROM</a:t>
            </a:r>
            <a:r>
              <a:rPr lang="zh-CN" altLang="en-US" dirty="0" smtClean="0">
                <a:solidFill>
                  <a:srgbClr val="008000"/>
                </a:solidFill>
              </a:rPr>
              <a:t>基础上增加了电路的电擦除和重新编程功能</a:t>
            </a:r>
            <a:r>
              <a:rPr lang="zh-CN" altLang="en-US" dirty="0" smtClean="0"/>
              <a:t>。</a:t>
            </a:r>
          </a:p>
          <a:p>
            <a:pPr lvl="1" eaLnBrk="1" hangingPunct="1"/>
            <a:r>
              <a:rPr lang="zh-CN" altLang="en-US" dirty="0" smtClean="0"/>
              <a:t>只读状态：只能读出，写保护</a:t>
            </a:r>
          </a:p>
          <a:p>
            <a:pPr lvl="1" eaLnBrk="1" hangingPunct="1"/>
            <a:r>
              <a:rPr lang="zh-CN" altLang="en-US" dirty="0" smtClean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写状态：读、写。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C86430-9C51-4190-A1DB-6C698AB28DF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7139" name="Object 3"/>
          <p:cNvGraphicFramePr>
            <a:graphicFrameLocks noChangeAspect="1"/>
          </p:cNvGraphicFramePr>
          <p:nvPr/>
        </p:nvGraphicFramePr>
        <p:xfrm>
          <a:off x="684213" y="906463"/>
          <a:ext cx="7848600" cy="505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Visio" r:id="rId3" imgW="6400800" imgH="4048057" progId="Visio.Drawing.11">
                  <p:embed/>
                </p:oleObj>
              </mc:Choice>
              <mc:Fallback>
                <p:oleObj name="Visio" r:id="rId3" imgW="6400800" imgH="404805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06463"/>
                        <a:ext cx="7848600" cy="505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4"/>
          <p:cNvSpPr txBox="1">
            <a:spLocks noChangeArrowheads="1"/>
          </p:cNvSpPr>
          <p:nvPr/>
        </p:nvSpPr>
        <p:spPr bwMode="white">
          <a:xfrm>
            <a:off x="2268538" y="333375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bg1"/>
                </a:solidFill>
              </a:rPr>
              <a:t>28F256A</a:t>
            </a:r>
            <a:r>
              <a:rPr lang="zh-CN" altLang="en-US" sz="3200">
                <a:solidFill>
                  <a:schemeClr val="bg1"/>
                </a:solidFill>
              </a:rPr>
              <a:t>逻辑框图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6CF1BA-862E-4B1F-B664-3FB3C1621E1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固态硬盘（</a:t>
            </a:r>
            <a:r>
              <a:rPr lang="en-US" altLang="zh-CN" sz="2800" dirty="0" smtClean="0"/>
              <a:t>Solid State Disk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IDE FLASH DISK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21367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固态硬盘：用固态电子存储芯片阵列而制成的硬盘，由</a:t>
            </a:r>
            <a:r>
              <a:rPr lang="zh-CN" altLang="en-US" dirty="0" smtClean="0">
                <a:solidFill>
                  <a:srgbClr val="CC0000"/>
                </a:solidFill>
              </a:rPr>
              <a:t>控制单元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C0000"/>
                </a:solidFill>
              </a:rPr>
              <a:t>存储芯片</a:t>
            </a:r>
            <a:r>
              <a:rPr lang="zh-CN" altLang="en-US" dirty="0" smtClean="0"/>
              <a:t>组成。</a:t>
            </a:r>
          </a:p>
          <a:p>
            <a:pPr eaLnBrk="1" hangingPunct="1"/>
            <a:r>
              <a:rPr lang="zh-CN" altLang="en-US" dirty="0" smtClean="0"/>
              <a:t>固态硬盘的接口规范：</a:t>
            </a:r>
            <a:r>
              <a:rPr lang="en-US" altLang="zh-CN" dirty="0" smtClean="0"/>
              <a:t>SATA Ⅱ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SATA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Ⅲ</a:t>
            </a:r>
          </a:p>
          <a:p>
            <a:pPr eaLnBrk="1" hangingPunct="1"/>
            <a:r>
              <a:rPr lang="zh-CN" altLang="en-US" dirty="0" smtClean="0"/>
              <a:t>存储介质：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闪存存储器芯片（主流）、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芯片（非主流）</a:t>
            </a:r>
          </a:p>
        </p:txBody>
      </p:sp>
      <p:pic>
        <p:nvPicPr>
          <p:cNvPr id="51205" name="Picture 4" descr="NAND固态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30563"/>
            <a:ext cx="3887787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5" descr="DRAM固态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3213100"/>
            <a:ext cx="388937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7B9D680-EA1B-4AC1-A41E-EB9D9C9E2D7E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Cache</a:t>
            </a:r>
            <a:r>
              <a:rPr lang="zh-CN" altLang="en-US" smtClean="0"/>
              <a:t>的特点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489825" cy="4103688"/>
          </a:xfrm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是指位于</a:t>
            </a:r>
            <a:r>
              <a:rPr lang="en-US" altLang="zh-CN" smtClean="0"/>
              <a:t>CPU</a:t>
            </a:r>
            <a:r>
              <a:rPr lang="zh-CN" altLang="en-US" smtClean="0"/>
              <a:t>和主存之间的一个</a:t>
            </a:r>
            <a:r>
              <a:rPr lang="zh-CN" altLang="en-US" smtClean="0">
                <a:solidFill>
                  <a:srgbClr val="006600"/>
                </a:solidFill>
              </a:rPr>
              <a:t>高速小容量的存储器</a:t>
            </a:r>
            <a:r>
              <a:rPr lang="zh-CN" altLang="en-US" smtClean="0"/>
              <a:t>，一般由</a:t>
            </a:r>
            <a:r>
              <a:rPr lang="en-US" altLang="zh-CN" smtClean="0"/>
              <a:t>SRAM</a:t>
            </a:r>
            <a:r>
              <a:rPr lang="zh-CN" altLang="en-US" smtClean="0"/>
              <a:t>构成。 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>
                <a:solidFill>
                  <a:srgbClr val="CC0000"/>
                </a:solidFill>
              </a:rPr>
              <a:t>功能：</a:t>
            </a:r>
            <a:r>
              <a:rPr lang="zh-CN" altLang="en-US" smtClean="0"/>
              <a:t>用于</a:t>
            </a:r>
            <a:r>
              <a:rPr lang="zh-CN" altLang="en-US" smtClean="0">
                <a:solidFill>
                  <a:srgbClr val="006600"/>
                </a:solidFill>
              </a:rPr>
              <a:t>弥补</a:t>
            </a:r>
            <a:r>
              <a:rPr lang="en-US" altLang="zh-CN" smtClean="0">
                <a:solidFill>
                  <a:srgbClr val="006600"/>
                </a:solidFill>
              </a:rPr>
              <a:t>CPU</a:t>
            </a:r>
            <a:r>
              <a:rPr lang="zh-CN" altLang="en-US" smtClean="0">
                <a:solidFill>
                  <a:srgbClr val="006600"/>
                </a:solidFill>
              </a:rPr>
              <a:t>和主存之间的速度差异</a:t>
            </a:r>
            <a:r>
              <a:rPr lang="zh-CN" altLang="en-US" smtClean="0"/>
              <a:t>，提高</a:t>
            </a:r>
            <a:r>
              <a:rPr lang="en-US" altLang="zh-CN" smtClean="0"/>
              <a:t>CPU</a:t>
            </a:r>
            <a:r>
              <a:rPr lang="zh-CN" altLang="en-US" smtClean="0"/>
              <a:t>访问主存的平均速度。</a:t>
            </a:r>
          </a:p>
          <a:p>
            <a:pPr eaLnBrk="1" hangingPunct="1"/>
            <a:r>
              <a:rPr lang="zh-CN" altLang="en-US" smtClean="0"/>
              <a:t>设置</a:t>
            </a:r>
            <a:r>
              <a:rPr lang="en-US" altLang="zh-CN" smtClean="0"/>
              <a:t>Cache</a:t>
            </a:r>
            <a:r>
              <a:rPr lang="zh-CN" altLang="en-US" smtClean="0"/>
              <a:t>的理论基础，是程序访问的局部性原理。</a:t>
            </a:r>
          </a:p>
          <a:p>
            <a:pPr lvl="1" eaLnBrk="1" hangingPunct="1"/>
            <a:r>
              <a:rPr lang="zh-CN" altLang="en-US" smtClean="0"/>
              <a:t>空间局部性</a:t>
            </a:r>
          </a:p>
          <a:p>
            <a:pPr lvl="1" eaLnBrk="1" hangingPunct="1"/>
            <a:r>
              <a:rPr lang="zh-CN" altLang="en-US" smtClean="0"/>
              <a:t>时间局部性</a:t>
            </a:r>
          </a:p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的内容是主存部分内容的副本，</a:t>
            </a:r>
            <a:r>
              <a:rPr lang="en-US" altLang="zh-CN" smtClean="0"/>
              <a:t>Cache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C0000"/>
                </a:solidFill>
              </a:rPr>
              <a:t>功能均由硬件实现，对程序员是透明的</a:t>
            </a:r>
            <a:r>
              <a:rPr lang="zh-CN" altLang="en-US" smtClean="0"/>
              <a:t>。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445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8658C14-8ACB-4711-87FE-F6EBAB6E7EB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固态硬盘和传统硬盘对比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786063" y="1990725"/>
            <a:ext cx="1993900" cy="244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000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固态硬盘和传统硬盘特性的比较</a:t>
            </a:r>
            <a:r>
              <a:rPr lang="zh-CN" altLang="en-US" sz="90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graphicFrame>
        <p:nvGraphicFramePr>
          <p:cNvPr id="390485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27719"/>
              </p:ext>
            </p:extLst>
          </p:nvPr>
        </p:nvGraphicFramePr>
        <p:xfrm>
          <a:off x="900113" y="1125538"/>
          <a:ext cx="7200900" cy="5480072"/>
        </p:xfrm>
        <a:graphic>
          <a:graphicData uri="http://schemas.openxmlformats.org/drawingml/2006/table">
            <a:tbl>
              <a:tblPr/>
              <a:tblGrid>
                <a:gridCol w="1800225"/>
                <a:gridCol w="2808287"/>
                <a:gridCol w="2592388"/>
              </a:tblGrid>
              <a:tr h="4095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固态硬盘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传统硬盘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容量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较小（百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TB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价格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/GB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低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元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/GB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01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存取速度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极快（字＜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0.1ms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500MB/s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一般（字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15ms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50MB/s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6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随机存取（电子）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半顺序存取（机械）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6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记录方式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闪存（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NAND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磁性材料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010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写入次数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SLC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万次 </a:t>
                      </a:r>
                      <a:b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MLC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万次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无限制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工作噪音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工作温度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范围大（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-40~80 ℃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范围小（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5~55 ℃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防震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很好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较差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095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数据恢复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难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可以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重量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轻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重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390486" name="Picture 342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419100" cy="4191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490" name="AutoShape 346"/>
          <p:cNvSpPr>
            <a:spLocks noChangeArrowheads="1"/>
          </p:cNvSpPr>
          <p:nvPr/>
        </p:nvSpPr>
        <p:spPr bwMode="auto">
          <a:xfrm>
            <a:off x="0" y="2565400"/>
            <a:ext cx="1331913" cy="790575"/>
          </a:xfrm>
          <a:prstGeom prst="cloudCallout">
            <a:avLst>
              <a:gd name="adj1" fmla="val 205421"/>
              <a:gd name="adj2" fmla="val 126106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单级单元，</a:t>
            </a:r>
            <a:r>
              <a:rPr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1b</a:t>
            </a:r>
          </a:p>
        </p:txBody>
      </p:sp>
      <p:sp>
        <p:nvSpPr>
          <p:cNvPr id="390491" name="AutoShape 347"/>
          <p:cNvSpPr>
            <a:spLocks noChangeArrowheads="1"/>
          </p:cNvSpPr>
          <p:nvPr/>
        </p:nvSpPr>
        <p:spPr bwMode="auto">
          <a:xfrm>
            <a:off x="7164388" y="3860800"/>
            <a:ext cx="1331912" cy="790575"/>
          </a:xfrm>
          <a:prstGeom prst="cloudCallout">
            <a:avLst>
              <a:gd name="adj1" fmla="val -300537"/>
              <a:gd name="adj2" fmla="val 11847"/>
            </a:avLst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多级单元，</a:t>
            </a:r>
            <a:r>
              <a:rPr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904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904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490" grpId="0" animBg="1"/>
      <p:bldP spid="39049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FA2FFA-DB3E-444A-B55E-4CA9CCF05AB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5.8  </a:t>
            </a:r>
            <a:r>
              <a:rPr lang="zh-CN" altLang="en-US" smtClean="0"/>
              <a:t>存储保护 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643813" cy="4008438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存储保护包括两方面：存储区域保护和访问方式保护。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存储区域保护：</a:t>
            </a:r>
            <a:r>
              <a:rPr lang="zh-CN" altLang="en-US" smtClean="0"/>
              <a:t>当多个用户共享主存时，应防止由于一个用户程序出错而破坏其他用户的程序和系统软件，以及一个用户程序不合法地访问不是分配给它的主存区域。</a:t>
            </a:r>
          </a:p>
          <a:p>
            <a:pPr lvl="1" eaLnBrk="1" hangingPunct="1"/>
            <a:r>
              <a:rPr lang="zh-CN" altLang="en-US" smtClean="0"/>
              <a:t>在虚拟存储系统中，通常采用页表保护、段表保护、键式保护和环保护方法。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访问方式保护：</a:t>
            </a:r>
            <a:r>
              <a:rPr lang="zh-CN" altLang="en-US" smtClean="0"/>
              <a:t>对主存信息的使用可以有三种方式：读（</a:t>
            </a:r>
            <a:r>
              <a:rPr lang="en-US" altLang="zh-CN" smtClean="0"/>
              <a:t>R</a:t>
            </a:r>
            <a:r>
              <a:rPr lang="zh-CN" altLang="en-US" smtClean="0"/>
              <a:t>）、写（</a:t>
            </a:r>
            <a:r>
              <a:rPr lang="en-US" altLang="zh-CN" smtClean="0"/>
              <a:t>W</a:t>
            </a:r>
            <a:r>
              <a:rPr lang="zh-CN" altLang="en-US" smtClean="0"/>
              <a:t>）、执行（</a:t>
            </a:r>
            <a:r>
              <a:rPr lang="en-US" altLang="zh-CN" smtClean="0"/>
              <a:t>E</a:t>
            </a:r>
            <a:r>
              <a:rPr lang="zh-CN" altLang="en-US" smtClean="0"/>
              <a:t>） </a:t>
            </a:r>
          </a:p>
        </p:txBody>
      </p:sp>
      <p:pic>
        <p:nvPicPr>
          <p:cNvPr id="348164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FFDDCB1-E877-48E5-A2A7-9C82DA99778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5.9  IA32</a:t>
            </a:r>
            <a:r>
              <a:rPr lang="zh-CN" altLang="en-US" smtClean="0"/>
              <a:t>架构的存储系统举例 </a:t>
            </a:r>
          </a:p>
        </p:txBody>
      </p:sp>
      <p:grpSp>
        <p:nvGrpSpPr>
          <p:cNvPr id="358419" name="Group 19"/>
          <p:cNvGrpSpPr>
            <a:grpSpLocks/>
          </p:cNvGrpSpPr>
          <p:nvPr/>
        </p:nvGrpSpPr>
        <p:grpSpPr bwMode="auto">
          <a:xfrm>
            <a:off x="647700" y="1427163"/>
            <a:ext cx="7885113" cy="2362200"/>
            <a:chOff x="408" y="899"/>
            <a:chExt cx="4967" cy="1488"/>
          </a:xfrm>
        </p:grpSpPr>
        <p:sp>
          <p:nvSpPr>
            <p:cNvPr id="358405" name="AutoShape 5"/>
            <p:cNvSpPr>
              <a:spLocks noChangeArrowheads="1"/>
            </p:cNvSpPr>
            <p:nvPr/>
          </p:nvSpPr>
          <p:spPr bwMode="gray">
            <a:xfrm>
              <a:off x="544" y="968"/>
              <a:ext cx="45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79" name="Text Box 6"/>
            <p:cNvSpPr txBox="1">
              <a:spLocks noChangeArrowheads="1"/>
            </p:cNvSpPr>
            <p:nvPr/>
          </p:nvSpPr>
          <p:spPr bwMode="gray">
            <a:xfrm>
              <a:off x="701" y="935"/>
              <a:ext cx="40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0000FF"/>
                  </a:solidFill>
                </a:rPr>
                <a:t>  </a:t>
              </a:r>
              <a:r>
                <a:rPr lang="en-US" altLang="zh-CN" sz="2800">
                  <a:hlinkClick r:id="rId2" action="ppaction://hlinksldjump"/>
                </a:rPr>
                <a:t>P6</a:t>
              </a:r>
              <a:r>
                <a:rPr lang="zh-CN" altLang="en-US" sz="2800">
                  <a:hlinkClick r:id="rId2" action="ppaction://hlinksldjump"/>
                </a:rPr>
                <a:t>微架构下的</a:t>
              </a:r>
              <a:r>
                <a:rPr lang="en-US" altLang="zh-CN" sz="2800">
                  <a:hlinkClick r:id="rId2" action="ppaction://hlinksldjump"/>
                </a:rPr>
                <a:t>Cache</a:t>
              </a:r>
              <a:r>
                <a:rPr lang="en-US" altLang="zh-CN" sz="2800" b="0">
                  <a:hlinkClick r:id="rId2" action="ppaction://hlinksldjump"/>
                </a:rPr>
                <a:t> </a:t>
              </a:r>
              <a:endParaRPr lang="en-US" altLang="zh-CN" sz="2800" b="0"/>
            </a:p>
          </p:txBody>
        </p:sp>
        <p:sp>
          <p:nvSpPr>
            <p:cNvPr id="358407" name="AutoShape 7"/>
            <p:cNvSpPr>
              <a:spLocks noChangeArrowheads="1"/>
            </p:cNvSpPr>
            <p:nvPr/>
          </p:nvSpPr>
          <p:spPr bwMode="gray">
            <a:xfrm>
              <a:off x="557" y="1502"/>
              <a:ext cx="45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81" name="Text Box 8"/>
            <p:cNvSpPr txBox="1">
              <a:spLocks noChangeArrowheads="1"/>
            </p:cNvSpPr>
            <p:nvPr/>
          </p:nvSpPr>
          <p:spPr bwMode="gray">
            <a:xfrm>
              <a:off x="701" y="1480"/>
              <a:ext cx="40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0000FF"/>
                  </a:solidFill>
                </a:rPr>
                <a:t>  </a:t>
              </a:r>
              <a:r>
                <a:rPr lang="en-US" altLang="zh-CN" sz="2800">
                  <a:hlinkClick r:id="rId3" action="ppaction://hlinksldjump"/>
                </a:rPr>
                <a:t>Intel NetBurst</a:t>
              </a:r>
              <a:r>
                <a:rPr lang="zh-CN" altLang="en-US" sz="2800">
                  <a:hlinkClick r:id="rId3" action="ppaction://hlinksldjump"/>
                </a:rPr>
                <a:t>微架构下的</a:t>
              </a:r>
              <a:r>
                <a:rPr lang="en-US" altLang="zh-CN" sz="2800">
                  <a:hlinkClick r:id="rId3" action="ppaction://hlinksldjump"/>
                </a:rPr>
                <a:t>Cache</a:t>
              </a:r>
              <a:r>
                <a:rPr lang="en-US" altLang="zh-CN" sz="2800" b="0">
                  <a:hlinkClick r:id="rId3" action="ppaction://hlinksldjump"/>
                </a:rPr>
                <a:t> </a:t>
              </a:r>
              <a:endParaRPr lang="en-US" altLang="zh-CN" sz="2800" b="0"/>
            </a:p>
          </p:txBody>
        </p:sp>
        <p:sp>
          <p:nvSpPr>
            <p:cNvPr id="358409" name="AutoShape 9"/>
            <p:cNvSpPr>
              <a:spLocks noChangeArrowheads="1"/>
            </p:cNvSpPr>
            <p:nvPr/>
          </p:nvSpPr>
          <p:spPr bwMode="gray">
            <a:xfrm>
              <a:off x="557" y="2030"/>
              <a:ext cx="45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4283" name="Text Box 10"/>
            <p:cNvSpPr txBox="1">
              <a:spLocks noChangeArrowheads="1"/>
            </p:cNvSpPr>
            <p:nvPr/>
          </p:nvSpPr>
          <p:spPr bwMode="gray">
            <a:xfrm>
              <a:off x="928" y="2024"/>
              <a:ext cx="4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hlinkClick r:id="rId4" action="ppaction://hlinksldjump"/>
                </a:rPr>
                <a:t>Intel Core</a:t>
              </a:r>
              <a:r>
                <a:rPr lang="zh-CN" altLang="en-US">
                  <a:hlinkClick r:id="rId4" action="ppaction://hlinksldjump"/>
                </a:rPr>
                <a:t>微架构的多核高效内存管理技术</a:t>
              </a:r>
              <a:r>
                <a:rPr lang="zh-CN" altLang="en-US" b="0">
                  <a:hlinkClick r:id="rId4" action="ppaction://hlinksldjump"/>
                </a:rPr>
                <a:t> </a:t>
              </a:r>
              <a:endParaRPr lang="zh-CN" altLang="en-US" b="0"/>
            </a:p>
          </p:txBody>
        </p:sp>
        <p:grpSp>
          <p:nvGrpSpPr>
            <p:cNvPr id="54284" name="Group 11"/>
            <p:cNvGrpSpPr>
              <a:grpSpLocks/>
            </p:cNvGrpSpPr>
            <p:nvPr/>
          </p:nvGrpSpPr>
          <p:grpSpPr bwMode="auto">
            <a:xfrm>
              <a:off x="408" y="899"/>
              <a:ext cx="432" cy="1488"/>
              <a:chOff x="1020" y="1616"/>
              <a:chExt cx="432" cy="1488"/>
            </a:xfrm>
          </p:grpSpPr>
          <p:sp>
            <p:nvSpPr>
              <p:cNvPr id="54285" name="AutoShape 12"/>
              <p:cNvSpPr>
                <a:spLocks noChangeArrowheads="1"/>
              </p:cNvSpPr>
              <p:nvPr/>
            </p:nvSpPr>
            <p:spPr bwMode="gray">
              <a:xfrm>
                <a:off x="1020" y="1616"/>
                <a:ext cx="432" cy="432"/>
              </a:xfrm>
              <a:prstGeom prst="diamond">
                <a:avLst/>
              </a:prstGeom>
              <a:solidFill>
                <a:schemeClr val="accent2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6" name="Text Box 13"/>
              <p:cNvSpPr txBox="1">
                <a:spLocks noChangeArrowheads="1"/>
              </p:cNvSpPr>
              <p:nvPr/>
            </p:nvSpPr>
            <p:spPr bwMode="gray">
              <a:xfrm>
                <a:off x="1075" y="166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</a:t>
                </a:r>
              </a:p>
            </p:txBody>
          </p:sp>
          <p:sp>
            <p:nvSpPr>
              <p:cNvPr id="54287" name="AutoShape 14"/>
              <p:cNvSpPr>
                <a:spLocks noChangeArrowheads="1"/>
              </p:cNvSpPr>
              <p:nvPr/>
            </p:nvSpPr>
            <p:spPr bwMode="gray">
              <a:xfrm>
                <a:off x="1020" y="2144"/>
                <a:ext cx="432" cy="432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88" name="Text Box 15"/>
              <p:cNvSpPr txBox="1">
                <a:spLocks noChangeArrowheads="1"/>
              </p:cNvSpPr>
              <p:nvPr/>
            </p:nvSpPr>
            <p:spPr bwMode="gray">
              <a:xfrm>
                <a:off x="1075" y="219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二</a:t>
                </a:r>
              </a:p>
            </p:txBody>
          </p:sp>
          <p:sp>
            <p:nvSpPr>
              <p:cNvPr id="54289" name="AutoShape 16"/>
              <p:cNvSpPr>
                <a:spLocks noChangeArrowheads="1"/>
              </p:cNvSpPr>
              <p:nvPr/>
            </p:nvSpPr>
            <p:spPr bwMode="gray">
              <a:xfrm>
                <a:off x="1020" y="2672"/>
                <a:ext cx="432" cy="432"/>
              </a:xfrm>
              <a:prstGeom prst="diamond">
                <a:avLst/>
              </a:prstGeom>
              <a:solidFill>
                <a:schemeClr val="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90" name="Text Box 17"/>
              <p:cNvSpPr txBox="1">
                <a:spLocks noChangeArrowheads="1"/>
              </p:cNvSpPr>
              <p:nvPr/>
            </p:nvSpPr>
            <p:spPr bwMode="gray">
              <a:xfrm>
                <a:off x="1075" y="272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2457" dir="984327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三</a:t>
                </a:r>
              </a:p>
            </p:txBody>
          </p:sp>
        </p:grpSp>
      </p:grpSp>
      <p:pic>
        <p:nvPicPr>
          <p:cNvPr id="358418" name="Picture 18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A6A0AB7-2CA5-4F36-8657-2E151AD9391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一、</a:t>
            </a:r>
            <a:r>
              <a:rPr lang="en-US" altLang="zh-CN" smtClean="0"/>
              <a:t>P6</a:t>
            </a:r>
            <a:r>
              <a:rPr lang="zh-CN" altLang="en-US" smtClean="0"/>
              <a:t>微架构下的</a:t>
            </a:r>
            <a:r>
              <a:rPr lang="en-US" altLang="zh-CN" smtClean="0"/>
              <a:t>Cache 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0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9428" name="Object 4"/>
          <p:cNvGraphicFramePr>
            <a:graphicFrameLocks noChangeAspect="1"/>
          </p:cNvGraphicFramePr>
          <p:nvPr/>
        </p:nvGraphicFramePr>
        <p:xfrm>
          <a:off x="684213" y="1052513"/>
          <a:ext cx="4792662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Visio" r:id="rId3" imgW="2895600" imgH="3190943" progId="Visio.Drawing.11">
                  <p:embed/>
                </p:oleObj>
              </mc:Choice>
              <mc:Fallback>
                <p:oleObj name="Visio" r:id="rId3" imgW="2895600" imgH="31909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4792662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5724525" y="119697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PentiumⅡ</a:t>
            </a:r>
            <a:r>
              <a:rPr lang="zh-CN" altLang="en-US"/>
              <a:t>处理器框图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CBDC566-83C6-4724-86CC-237D0DD07BA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L1</a:t>
            </a:r>
            <a:r>
              <a:rPr lang="zh-CN" altLang="en-US" smtClean="0"/>
              <a:t>级数据</a:t>
            </a:r>
            <a:r>
              <a:rPr lang="en-US" altLang="zh-CN" smtClean="0"/>
              <a:t>Cache</a:t>
            </a:r>
            <a:r>
              <a:rPr lang="zh-CN" altLang="en-US" smtClean="0"/>
              <a:t>的结构 </a:t>
            </a:r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1482" name="Picture 10" descr="back1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308725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1483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981075"/>
          <a:ext cx="7345363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Visio" r:id="rId5" imgW="3610737" imgH="3475863" progId="Visio.Drawing.11">
                  <p:embed/>
                </p:oleObj>
              </mc:Choice>
              <mc:Fallback>
                <p:oleObj name="Visio" r:id="rId5" imgW="3610737" imgH="3475863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851" b="3107"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7345363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AutoShape 14"/>
          <p:cNvSpPr>
            <a:spLocks noChangeArrowheads="1"/>
          </p:cNvSpPr>
          <p:nvPr/>
        </p:nvSpPr>
        <p:spPr bwMode="auto">
          <a:xfrm>
            <a:off x="6443663" y="0"/>
            <a:ext cx="2305050" cy="836613"/>
          </a:xfrm>
          <a:prstGeom prst="wedgeRoundRectCallout">
            <a:avLst>
              <a:gd name="adj1" fmla="val -102963"/>
              <a:gd name="adj2" fmla="val 1264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路组相联，每块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32B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0DB0186-B6F1-4C8B-A50E-830084D0C464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50175" cy="563563"/>
          </a:xfrm>
        </p:spPr>
        <p:txBody>
          <a:bodyPr/>
          <a:lstStyle/>
          <a:p>
            <a:pPr eaLnBrk="1" hangingPunct="1"/>
            <a:r>
              <a:rPr lang="zh-CN" altLang="en-US" smtClean="0"/>
              <a:t>二、</a:t>
            </a:r>
            <a:r>
              <a:rPr lang="en-US" altLang="zh-CN" smtClean="0"/>
              <a:t>Intel NetBurst</a:t>
            </a:r>
            <a:r>
              <a:rPr lang="zh-CN" altLang="en-US" smtClean="0"/>
              <a:t>微架构下的</a:t>
            </a:r>
            <a:r>
              <a:rPr lang="en-US" altLang="zh-CN" smtClean="0"/>
              <a:t>Cache 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611188" y="1052513"/>
          <a:ext cx="7921625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Visio" r:id="rId3" imgW="6600943" imgH="4095885" progId="Visio.Drawing.11">
                  <p:embed/>
                </p:oleObj>
              </mc:Choice>
              <mc:Fallback>
                <p:oleObj name="Visio" r:id="rId3" imgW="6600943" imgH="40958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7921625" cy="492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1403350" y="1196975"/>
            <a:ext cx="279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Pentium4</a:t>
            </a:r>
            <a:r>
              <a:rPr lang="zh-CN" altLang="en-US"/>
              <a:t>的简化图 </a:t>
            </a:r>
          </a:p>
        </p:txBody>
      </p:sp>
      <p:pic>
        <p:nvPicPr>
          <p:cNvPr id="364551" name="Picture 7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2499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73019F8-FA54-4FD3-AE99-AAE98BC570A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381000"/>
            <a:ext cx="7848600" cy="5635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三、</a:t>
            </a:r>
            <a:r>
              <a:rPr lang="en-US" altLang="zh-CN" sz="2800" smtClean="0"/>
              <a:t>Intel Core</a:t>
            </a:r>
            <a:r>
              <a:rPr lang="zh-CN" altLang="en-US" sz="2800" smtClean="0"/>
              <a:t>微架构的多核高效内存管理技术 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250825" y="1052513"/>
          <a:ext cx="3851275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Visio" r:id="rId3" imgW="2486143" imgH="3400357" progId="Visio.Drawing.11">
                  <p:embed/>
                </p:oleObj>
              </mc:Choice>
              <mc:Fallback>
                <p:oleObj name="Visio" r:id="rId3" imgW="2486143" imgH="340035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52513"/>
                        <a:ext cx="3851275" cy="525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179388" y="6021388"/>
            <a:ext cx="478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Intel Core</a:t>
            </a:r>
            <a:r>
              <a:rPr lang="zh-CN" altLang="en-US"/>
              <a:t>的微架构的两个核心 </a:t>
            </a:r>
          </a:p>
        </p:txBody>
      </p:sp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4140200" y="1341438"/>
            <a:ext cx="40322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65113" indent="-265113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Char char="•"/>
            </a:pPr>
            <a:r>
              <a:rPr lang="en-US" altLang="zh-CN"/>
              <a:t>Intel Core</a:t>
            </a:r>
            <a:r>
              <a:rPr lang="zh-CN" altLang="en-US"/>
              <a:t>微架构在一个芯片内封装了两个计算内核，两个核各具有一个</a:t>
            </a:r>
            <a:r>
              <a:rPr lang="en-US" altLang="zh-CN"/>
              <a:t>8</a:t>
            </a:r>
            <a:r>
              <a:rPr lang="zh-CN" altLang="en-US"/>
              <a:t>路</a:t>
            </a:r>
            <a:r>
              <a:rPr lang="en-US" altLang="zh-CN"/>
              <a:t>32KB</a:t>
            </a:r>
            <a:r>
              <a:rPr lang="zh-CN" altLang="en-US"/>
              <a:t>的</a:t>
            </a:r>
            <a:r>
              <a:rPr lang="en-US" altLang="zh-CN"/>
              <a:t>L1</a:t>
            </a:r>
            <a:r>
              <a:rPr lang="zh-CN" altLang="en-US"/>
              <a:t>级指令</a:t>
            </a:r>
            <a:r>
              <a:rPr lang="en-US" altLang="zh-CN"/>
              <a:t>Cache</a:t>
            </a:r>
            <a:r>
              <a:rPr lang="zh-CN" altLang="en-US"/>
              <a:t>和</a:t>
            </a:r>
            <a:r>
              <a:rPr lang="en-US" altLang="zh-CN"/>
              <a:t>32KB</a:t>
            </a:r>
            <a:r>
              <a:rPr lang="zh-CN" altLang="en-US"/>
              <a:t>的双端口</a:t>
            </a:r>
            <a:r>
              <a:rPr lang="en-US" altLang="zh-CN"/>
              <a:t>L1</a:t>
            </a:r>
            <a:r>
              <a:rPr lang="zh-CN" altLang="en-US"/>
              <a:t>级数据</a:t>
            </a:r>
            <a:r>
              <a:rPr lang="en-US" altLang="zh-CN"/>
              <a:t>Cache</a:t>
            </a:r>
            <a:r>
              <a:rPr lang="zh-CN" altLang="en-US"/>
              <a:t>。</a:t>
            </a:r>
          </a:p>
          <a:p>
            <a:pPr eaLnBrk="1" hangingPunct="1">
              <a:buClrTx/>
              <a:buFontTx/>
              <a:buChar char="•"/>
            </a:pPr>
            <a:r>
              <a:rPr lang="zh-CN" altLang="en-US"/>
              <a:t>两核共享一个</a:t>
            </a:r>
            <a:r>
              <a:rPr lang="en-US" altLang="zh-CN"/>
              <a:t>16</a:t>
            </a:r>
            <a:r>
              <a:rPr lang="zh-CN" altLang="en-US"/>
              <a:t>路、容量为</a:t>
            </a:r>
            <a:r>
              <a:rPr lang="en-US" altLang="zh-CN"/>
              <a:t>2MB</a:t>
            </a:r>
            <a:r>
              <a:rPr lang="zh-CN" altLang="en-US"/>
              <a:t>或</a:t>
            </a:r>
            <a:r>
              <a:rPr lang="en-US" altLang="zh-CN"/>
              <a:t>4MB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级</a:t>
            </a:r>
            <a:r>
              <a:rPr lang="en-US" altLang="zh-CN"/>
              <a:t>Cache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/>
      <p:bldP spid="36659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752BD04-071F-40E5-8418-85CEEB92C16F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229600" cy="696913"/>
          </a:xfrm>
        </p:spPr>
        <p:txBody>
          <a:bodyPr/>
          <a:lstStyle/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smtClean="0">
                <a:solidFill>
                  <a:srgbClr val="CC0000"/>
                </a:solidFill>
              </a:rPr>
              <a:t>CACHE</a:t>
            </a:r>
            <a:r>
              <a:rPr lang="zh-CN" altLang="en-US" sz="2800" smtClean="0">
                <a:solidFill>
                  <a:srgbClr val="CC0000"/>
                </a:solidFill>
              </a:rPr>
              <a:t>管理</a:t>
            </a:r>
            <a:r>
              <a:rPr lang="zh-CN" altLang="en-US" sz="2800" smtClean="0"/>
              <a:t> </a:t>
            </a: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9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539750" y="2133600"/>
          <a:ext cx="7993063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Visio" r:id="rId3" imgW="4838767" imgH="2362200" progId="Visio.Drawing.11">
                  <p:embed/>
                </p:oleObj>
              </mc:Choice>
              <mc:Fallback>
                <p:oleObj name="Visio" r:id="rId3" imgW="4838767" imgH="23622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993063" cy="393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684213" y="1628775"/>
            <a:ext cx="740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Core</a:t>
            </a:r>
            <a:r>
              <a:rPr lang="zh-CN" altLang="en-US"/>
              <a:t>微架构的共享</a:t>
            </a:r>
            <a:r>
              <a:rPr lang="en-US" altLang="zh-CN"/>
              <a:t>L2 Cache</a:t>
            </a:r>
            <a:r>
              <a:rPr lang="zh-CN" altLang="en-US"/>
              <a:t>与非共享</a:t>
            </a:r>
            <a:r>
              <a:rPr lang="en-US" altLang="zh-CN"/>
              <a:t>L2 Cache</a:t>
            </a:r>
            <a:r>
              <a:rPr lang="zh-CN" altLang="en-US"/>
              <a:t>的比较 </a:t>
            </a:r>
          </a:p>
        </p:txBody>
      </p:sp>
      <p:sp>
        <p:nvSpPr>
          <p:cNvPr id="5940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44575" y="381000"/>
            <a:ext cx="7848600" cy="563563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/>
              <a:t>三、</a:t>
            </a:r>
            <a:r>
              <a:rPr lang="en-US" altLang="zh-CN" sz="2800" smtClean="0"/>
              <a:t>Intel Core</a:t>
            </a:r>
            <a:r>
              <a:rPr lang="zh-CN" altLang="en-US" sz="2800" smtClean="0"/>
              <a:t>微架构的多核高效内存管理技术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7" grpId="0" build="p"/>
      <p:bldP spid="3686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867AEEE-0028-4A4E-AFB3-62ED6BAB1C9A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993062" cy="5635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三、</a:t>
            </a:r>
            <a:r>
              <a:rPr lang="en-US" altLang="zh-CN" sz="2800" smtClean="0"/>
              <a:t>Intel Core</a:t>
            </a:r>
            <a:r>
              <a:rPr lang="zh-CN" altLang="en-US" sz="2800" smtClean="0"/>
              <a:t>微架构的多核高效内存管理技术 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6325"/>
            <a:ext cx="8002588" cy="623888"/>
          </a:xfrm>
        </p:spPr>
        <p:txBody>
          <a:bodyPr/>
          <a:lstStyle/>
          <a:p>
            <a:pPr marL="457200" indent="-457200" eaLnBrk="1" hangingPunct="1">
              <a:buClr>
                <a:srgbClr val="CC000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smtClean="0">
                <a:solidFill>
                  <a:srgbClr val="CC0000"/>
                </a:solidFill>
              </a:rPr>
              <a:t>内存消歧（</a:t>
            </a:r>
            <a:r>
              <a:rPr lang="en-US" altLang="zh-CN" sz="2800" smtClean="0">
                <a:solidFill>
                  <a:srgbClr val="CC0000"/>
                </a:solidFill>
              </a:rPr>
              <a:t>Memory Disambiguation</a:t>
            </a:r>
            <a:r>
              <a:rPr lang="zh-CN" altLang="en-US" sz="2800" smtClean="0">
                <a:solidFill>
                  <a:srgbClr val="CC0000"/>
                </a:solidFill>
              </a:rPr>
              <a:t>）技术 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755650" y="5708650"/>
            <a:ext cx="43211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传统微架构里的内存读取顺序 </a:t>
            </a:r>
          </a:p>
        </p:txBody>
      </p:sp>
      <p:sp>
        <p:nvSpPr>
          <p:cNvPr id="60424" name="Rectangle 9"/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0696" name="Object 8"/>
          <p:cNvGraphicFramePr>
            <a:graphicFrameLocks noChangeAspect="1"/>
          </p:cNvGraphicFramePr>
          <p:nvPr/>
        </p:nvGraphicFramePr>
        <p:xfrm>
          <a:off x="250825" y="2111375"/>
          <a:ext cx="561657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Visio" r:id="rId3" imgW="3286887" imgH="2120646" progId="Visio.Drawing.11">
                  <p:embed/>
                </p:oleObj>
              </mc:Choice>
              <mc:Fallback>
                <p:oleObj name="Visio" r:id="rId3" imgW="3286887" imgH="212064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11375"/>
                        <a:ext cx="5616575" cy="3622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3995738" y="1557338"/>
            <a:ext cx="43243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Core</a:t>
            </a:r>
            <a:r>
              <a:rPr lang="zh-CN" altLang="en-US"/>
              <a:t>微架构里的内存读取顺序 </a:t>
            </a:r>
          </a:p>
        </p:txBody>
      </p:sp>
      <p:pic>
        <p:nvPicPr>
          <p:cNvPr id="37070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89138"/>
            <a:ext cx="5867400" cy="3784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06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707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  <p:bldP spid="370695" grpId="0" animBg="1"/>
      <p:bldP spid="37070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B45C63E-1989-4CDB-BCF4-A75ECA7424A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44575" y="417513"/>
            <a:ext cx="7848600" cy="5635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三、</a:t>
            </a:r>
            <a:r>
              <a:rPr lang="en-US" altLang="zh-CN" sz="2800" smtClean="0"/>
              <a:t>Intel Core</a:t>
            </a:r>
            <a:r>
              <a:rPr lang="zh-CN" altLang="en-US" sz="2800" smtClean="0"/>
              <a:t>微架构的多核高效内存管理技术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0" y="1595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1981200" y="1114425"/>
          <a:ext cx="6694488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Visio" r:id="rId3" imgW="5448367" imgH="4543357" progId="Visio.Drawing.11">
                  <p:embed/>
                </p:oleObj>
              </mc:Choice>
              <mc:Fallback>
                <p:oleObj name="Visio" r:id="rId3" imgW="5448367" imgH="454335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14425"/>
                        <a:ext cx="6694488" cy="559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323850" y="1125538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Intel Core</a:t>
            </a:r>
            <a:r>
              <a:rPr lang="zh-CN" altLang="en-US"/>
              <a:t>微架构简图 </a:t>
            </a:r>
          </a:p>
        </p:txBody>
      </p:sp>
      <p:pic>
        <p:nvPicPr>
          <p:cNvPr id="372745" name="Picture 9" descr="back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2372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88336C-D53D-4E78-8AA1-4118229256BD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Cache</a:t>
            </a:r>
            <a:r>
              <a:rPr lang="zh-CN" altLang="en-US" smtClean="0"/>
              <a:t>的工作原理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2268538" y="4797425"/>
            <a:ext cx="436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Cache</a:t>
            </a:r>
            <a:r>
              <a:rPr lang="zh-CN" altLang="en-US"/>
              <a:t>、主存与</a:t>
            </a:r>
            <a:r>
              <a:rPr lang="en-US" altLang="zh-CN"/>
              <a:t>CPU</a:t>
            </a:r>
            <a:r>
              <a:rPr lang="zh-CN" altLang="en-US"/>
              <a:t>的关系 </a:t>
            </a:r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7499350" cy="8255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的速度比主存快</a:t>
            </a:r>
            <a:r>
              <a:rPr lang="en-US" altLang="zh-CN" smtClean="0"/>
              <a:t>5</a:t>
            </a:r>
            <a:r>
              <a:rPr lang="zh-CN" altLang="en-US" smtClean="0"/>
              <a:t>－</a:t>
            </a:r>
            <a:r>
              <a:rPr lang="en-US" altLang="zh-CN" smtClean="0"/>
              <a:t>10</a:t>
            </a:r>
            <a:r>
              <a:rPr lang="zh-CN" altLang="en-US" smtClean="0"/>
              <a:t>倍。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8471" name="Object 7"/>
          <p:cNvGraphicFramePr>
            <a:graphicFrameLocks noChangeAspect="1"/>
          </p:cNvGraphicFramePr>
          <p:nvPr/>
        </p:nvGraphicFramePr>
        <p:xfrm>
          <a:off x="1116013" y="2060575"/>
          <a:ext cx="6408737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isio" r:id="rId3" imgW="3905216" imgH="1495357" progId="Visio.Drawing.11">
                  <p:embed/>
                </p:oleObj>
              </mc:Choice>
              <mc:Fallback>
                <p:oleObj name="Visio" r:id="rId3" imgW="3905216" imgH="149535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6408737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8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/>
      <p:bldP spid="31847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6E8086D-D541-4914-9BAE-366F2467B273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 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68413"/>
            <a:ext cx="7920038" cy="4537075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存储器的层次结构</a:t>
            </a:r>
          </a:p>
          <a:p>
            <a:pPr eaLnBrk="1" hangingPunct="1"/>
            <a:r>
              <a:rPr lang="zh-CN" altLang="en-US" smtClean="0"/>
              <a:t>主存的主要性能指标：容量、速度和价格</a:t>
            </a:r>
          </a:p>
          <a:p>
            <a:pPr eaLnBrk="1" hangingPunct="1"/>
            <a:r>
              <a:rPr lang="zh-CN" altLang="en-US" smtClean="0"/>
              <a:t>主存的分类</a:t>
            </a:r>
          </a:p>
          <a:p>
            <a:pPr lvl="1" eaLnBrk="1" hangingPunct="1"/>
            <a:r>
              <a:rPr lang="zh-CN" altLang="en-US" smtClean="0"/>
              <a:t>随机读写存储器：</a:t>
            </a:r>
          </a:p>
          <a:p>
            <a:pPr lvl="2" eaLnBrk="1" hangingPunct="1"/>
            <a:r>
              <a:rPr lang="en-US" altLang="zh-CN" smtClean="0">
                <a:solidFill>
                  <a:srgbClr val="006600"/>
                </a:solidFill>
              </a:rPr>
              <a:t>SRAM</a:t>
            </a:r>
          </a:p>
          <a:p>
            <a:pPr lvl="2" eaLnBrk="1" hangingPunct="1"/>
            <a:r>
              <a:rPr lang="en-US" altLang="zh-CN" smtClean="0">
                <a:solidFill>
                  <a:srgbClr val="006600"/>
                </a:solidFill>
              </a:rPr>
              <a:t>DRAM</a:t>
            </a:r>
          </a:p>
          <a:p>
            <a:pPr lvl="1" eaLnBrk="1" hangingPunct="1"/>
            <a:r>
              <a:rPr lang="zh-CN" altLang="en-US" smtClean="0"/>
              <a:t>只读存储器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主存的扩展（</a:t>
            </a:r>
            <a:r>
              <a:rPr lang="en-US" altLang="zh-CN" smtClean="0">
                <a:solidFill>
                  <a:srgbClr val="CC0000"/>
                </a:solidFill>
              </a:rPr>
              <a:t>SRAM</a:t>
            </a:r>
            <a:r>
              <a:rPr lang="zh-CN" altLang="en-US" smtClean="0">
                <a:solidFill>
                  <a:srgbClr val="CC0000"/>
                </a:solidFill>
              </a:rPr>
              <a:t>）及与</a:t>
            </a:r>
            <a:r>
              <a:rPr lang="en-US" altLang="zh-CN" smtClean="0">
                <a:solidFill>
                  <a:srgbClr val="CC0000"/>
                </a:solidFill>
              </a:rPr>
              <a:t>CPU</a:t>
            </a:r>
            <a:r>
              <a:rPr lang="zh-CN" altLang="en-US" smtClean="0">
                <a:solidFill>
                  <a:srgbClr val="CC0000"/>
                </a:solidFill>
              </a:rPr>
              <a:t>的连接</a:t>
            </a:r>
            <a:r>
              <a:rPr lang="zh-CN" altLang="en-US" smtClean="0"/>
              <a:t>是本章学习的一个重点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C2D32A3-84DC-40EE-BF33-895E3D8C110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 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68413"/>
            <a:ext cx="7920038" cy="482441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提高主存速度的各种方法</a:t>
            </a:r>
            <a:r>
              <a:rPr lang="zh-CN" altLang="en-US" smtClean="0">
                <a:solidFill>
                  <a:srgbClr val="0000FF"/>
                </a:solidFill>
              </a:rPr>
              <a:t>也是本章学习的一个重点，这几种方法是：</a:t>
            </a:r>
          </a:p>
          <a:p>
            <a:pPr lvl="1" eaLnBrk="1" hangingPunct="1"/>
            <a:r>
              <a:rPr lang="zh-CN" altLang="en-US" smtClean="0"/>
              <a:t>多端口存储器</a:t>
            </a:r>
          </a:p>
          <a:p>
            <a:pPr lvl="1" eaLnBrk="1" hangingPunct="1"/>
            <a:r>
              <a:rPr lang="zh-CN" altLang="en-US" smtClean="0"/>
              <a:t>高速缓冲存储器</a:t>
            </a:r>
          </a:p>
          <a:p>
            <a:pPr lvl="1" eaLnBrk="1" hangingPunct="1"/>
            <a:r>
              <a:rPr lang="zh-CN" altLang="en-US" smtClean="0"/>
              <a:t>多体交叉存储器</a:t>
            </a:r>
          </a:p>
          <a:p>
            <a:pPr lvl="1" eaLnBrk="1" hangingPunct="1"/>
            <a:r>
              <a:rPr lang="zh-CN" altLang="en-US" smtClean="0"/>
              <a:t>相联存储器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高速缓存</a:t>
            </a:r>
            <a:r>
              <a:rPr lang="en-US" altLang="zh-CN" smtClean="0">
                <a:solidFill>
                  <a:srgbClr val="CC0000"/>
                </a:solidFill>
              </a:rPr>
              <a:t>Cache</a:t>
            </a:r>
            <a:r>
              <a:rPr lang="zh-CN" altLang="en-US" smtClean="0"/>
              <a:t>是本章学习的另一个重点</a:t>
            </a:r>
          </a:p>
          <a:p>
            <a:pPr lvl="1" eaLnBrk="1" hangingPunct="1"/>
            <a:r>
              <a:rPr lang="en-US" altLang="zh-CN" smtClean="0"/>
              <a:t>Cache</a:t>
            </a:r>
            <a:r>
              <a:rPr lang="zh-CN" altLang="en-US" smtClean="0"/>
              <a:t>的特点和命中率</a:t>
            </a:r>
          </a:p>
          <a:p>
            <a:pPr lvl="1" eaLnBrk="1" hangingPunct="1"/>
            <a:r>
              <a:rPr lang="en-US" altLang="zh-CN" smtClean="0"/>
              <a:t>Cache</a:t>
            </a:r>
            <a:r>
              <a:rPr lang="zh-CN" altLang="en-US" smtClean="0"/>
              <a:t>的地址映射方式：直接映射、全相联映射和组相联映射</a:t>
            </a:r>
          </a:p>
          <a:p>
            <a:pPr lvl="1" eaLnBrk="1" hangingPunct="1"/>
            <a:r>
              <a:rPr lang="en-US" altLang="zh-CN" smtClean="0"/>
              <a:t>Cache</a:t>
            </a:r>
            <a:r>
              <a:rPr lang="zh-CN" altLang="en-US" smtClean="0"/>
              <a:t>的替换算法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192D934-F752-4462-A815-5C55352DA518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 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489825" cy="44656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外存储器的特点</a:t>
            </a:r>
          </a:p>
          <a:p>
            <a:pPr lvl="1" eaLnBrk="1" hangingPunct="1"/>
            <a:r>
              <a:rPr lang="zh-CN" altLang="en-US" smtClean="0"/>
              <a:t>硬盘存储器</a:t>
            </a:r>
          </a:p>
          <a:p>
            <a:pPr lvl="1" eaLnBrk="1" hangingPunct="1"/>
            <a:r>
              <a:rPr lang="zh-CN" altLang="en-US" smtClean="0"/>
              <a:t>软盘存储器</a:t>
            </a:r>
          </a:p>
          <a:p>
            <a:pPr lvl="1" eaLnBrk="1" hangingPunct="1"/>
            <a:r>
              <a:rPr lang="zh-CN" altLang="en-US" smtClean="0"/>
              <a:t>光盘存储器</a:t>
            </a:r>
          </a:p>
          <a:p>
            <a:pPr lvl="1" eaLnBrk="1" hangingPunct="1"/>
            <a:r>
              <a:rPr lang="zh-CN" altLang="en-US" smtClean="0"/>
              <a:t>闪存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摩尔定律：</a:t>
            </a:r>
            <a:r>
              <a:rPr lang="zh-CN" altLang="en-US" smtClean="0"/>
              <a:t>当价格不变时，集成电路上可容纳的晶体管数目，约每隔</a:t>
            </a:r>
            <a:r>
              <a:rPr lang="en-US" altLang="zh-CN" smtClean="0"/>
              <a:t>18</a:t>
            </a:r>
            <a:r>
              <a:rPr lang="zh-CN" altLang="en-US" smtClean="0"/>
              <a:t>个月便会增加一倍，性能也将提升一倍。 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软件第一定律：</a:t>
            </a:r>
            <a:r>
              <a:rPr lang="zh-CN" altLang="en-US" smtClean="0"/>
              <a:t>软件是一种可以膨胀到充满整个容器的气体。</a:t>
            </a:r>
          </a:p>
        </p:txBody>
      </p:sp>
      <p:pic>
        <p:nvPicPr>
          <p:cNvPr id="382981" name="Picture 5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61658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D348AFA-0DE3-4450-B934-DC037C50F83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P224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6</a:t>
            </a:r>
            <a:r>
              <a:rPr lang="zh-CN" altLang="en-US" smtClean="0"/>
              <a:t>，</a:t>
            </a:r>
            <a:r>
              <a:rPr lang="en-US" altLang="zh-CN" smtClean="0"/>
              <a:t>7</a:t>
            </a:r>
            <a:r>
              <a:rPr lang="zh-CN" altLang="en-US" smtClean="0"/>
              <a:t>，</a:t>
            </a:r>
            <a:r>
              <a:rPr lang="en-US" altLang="zh-CN" smtClean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3515D02-9091-4EDB-83D0-B61637B7FF6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4147" name="WordArt 3"/>
          <p:cNvSpPr>
            <a:spLocks noChangeArrowheads="1" noChangeShapeType="1" noTextEdit="1"/>
          </p:cNvSpPr>
          <p:nvPr/>
        </p:nvSpPr>
        <p:spPr bwMode="auto"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 Rounded MT Bold"/>
              </a:rPr>
              <a:t>The  End 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73DCA32-4159-43AE-8705-C3936EC2E049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9491" name="Object 3"/>
          <p:cNvGraphicFramePr>
            <a:graphicFrameLocks noChangeAspect="1"/>
          </p:cNvGraphicFramePr>
          <p:nvPr/>
        </p:nvGraphicFramePr>
        <p:xfrm>
          <a:off x="1258888" y="1176338"/>
          <a:ext cx="6265862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3" imgW="3600416" imgH="3190943" progId="Visio.Drawing.11">
                  <p:embed/>
                </p:oleObj>
              </mc:Choice>
              <mc:Fallback>
                <p:oleObj name="Visio" r:id="rId3" imgW="3600416" imgH="319094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9079"/>
                      <a:stretch>
                        <a:fillRect/>
                      </a:stretch>
                    </p:blipFill>
                    <p:spPr bwMode="auto">
                      <a:xfrm>
                        <a:off x="1258888" y="1176338"/>
                        <a:ext cx="6265862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的组成原理图</a:t>
            </a:r>
          </a:p>
        </p:txBody>
      </p:sp>
      <p:sp>
        <p:nvSpPr>
          <p:cNvPr id="319494" name="AutoShape 6"/>
          <p:cNvSpPr>
            <a:spLocks noChangeArrowheads="1"/>
          </p:cNvSpPr>
          <p:nvPr/>
        </p:nvSpPr>
        <p:spPr bwMode="auto">
          <a:xfrm>
            <a:off x="5508625" y="1268413"/>
            <a:ext cx="1944688" cy="1079500"/>
          </a:xfrm>
          <a:prstGeom prst="cloudCallout">
            <a:avLst>
              <a:gd name="adj1" fmla="val -69102"/>
              <a:gd name="adj2" fmla="val 75148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目录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SRAM</a:t>
            </a:r>
          </a:p>
        </p:txBody>
      </p:sp>
      <p:sp>
        <p:nvSpPr>
          <p:cNvPr id="319495" name="AutoShape 7"/>
          <p:cNvSpPr>
            <a:spLocks noChangeArrowheads="1"/>
          </p:cNvSpPr>
          <p:nvPr/>
        </p:nvSpPr>
        <p:spPr bwMode="auto">
          <a:xfrm>
            <a:off x="5651500" y="5445125"/>
            <a:ext cx="1944688" cy="1079500"/>
          </a:xfrm>
          <a:prstGeom prst="cloudCallout">
            <a:avLst>
              <a:gd name="adj1" fmla="val -84778"/>
              <a:gd name="adj2" fmla="val -133824"/>
            </a:avLst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SRAM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4" grpId="0" animBg="1"/>
      <p:bldP spid="3194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1CDDF80-55F1-465A-976E-C6BF74393B7B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7162" cy="4679950"/>
          </a:xfrm>
        </p:spPr>
        <p:txBody>
          <a:bodyPr/>
          <a:lstStyle/>
          <a:p>
            <a:pPr marL="274638" indent="-274638" eaLnBrk="1" hangingPunct="1"/>
            <a:r>
              <a:rPr lang="en-US" altLang="zh-CN" smtClean="0"/>
              <a:t>CPU</a:t>
            </a:r>
            <a:r>
              <a:rPr lang="zh-CN" altLang="en-US" smtClean="0"/>
              <a:t>在读写存储器时，</a:t>
            </a:r>
            <a:r>
              <a:rPr lang="en-US" altLang="zh-CN" smtClean="0"/>
              <a:t>Cache</a:t>
            </a:r>
            <a:r>
              <a:rPr lang="zh-CN" altLang="en-US" smtClean="0"/>
              <a:t>控制逻辑首先要依据地址来判断这个字是否在</a:t>
            </a:r>
            <a:r>
              <a:rPr lang="en-US" altLang="zh-CN" smtClean="0"/>
              <a:t>Cache</a:t>
            </a:r>
            <a:r>
              <a:rPr lang="zh-CN" altLang="en-US" smtClean="0"/>
              <a:t>中，若在</a:t>
            </a:r>
            <a:r>
              <a:rPr lang="en-US" altLang="zh-CN" smtClean="0"/>
              <a:t>Cache</a:t>
            </a:r>
            <a:r>
              <a:rPr lang="zh-CN" altLang="en-US" smtClean="0"/>
              <a:t>中，则称为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>
                <a:solidFill>
                  <a:srgbClr val="FF3300"/>
                </a:solidFill>
              </a:rPr>
              <a:t>命中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；若不在，则称为</a:t>
            </a:r>
            <a:r>
              <a:rPr lang="zh-CN" altLang="en-US" smtClean="0">
                <a:latin typeface="Arial" panose="020B0604020202020204" pitchFamily="34" charset="0"/>
              </a:rPr>
              <a:t>“</a:t>
            </a:r>
            <a:r>
              <a:rPr lang="zh-CN" altLang="en-US" smtClean="0">
                <a:solidFill>
                  <a:srgbClr val="FF3300"/>
                </a:solidFill>
              </a:rPr>
              <a:t>不命中</a:t>
            </a:r>
            <a:r>
              <a:rPr lang="zh-CN" altLang="en-US" smtClean="0">
                <a:latin typeface="Arial" panose="020B0604020202020204" pitchFamily="34" charset="0"/>
              </a:rPr>
              <a:t>”</a:t>
            </a:r>
            <a:r>
              <a:rPr lang="zh-CN" altLang="en-US" smtClean="0"/>
              <a:t>。</a:t>
            </a:r>
          </a:p>
          <a:p>
            <a:pPr marL="274638" indent="-274638" eaLnBrk="1" hangingPunct="1"/>
            <a:r>
              <a:rPr lang="zh-CN" altLang="en-US" smtClean="0"/>
              <a:t>针对命中</a:t>
            </a:r>
            <a:r>
              <a:rPr lang="en-US" altLang="zh-CN" smtClean="0"/>
              <a:t>/</a:t>
            </a:r>
            <a:r>
              <a:rPr lang="zh-CN" altLang="en-US" smtClean="0"/>
              <a:t>不命中、读</a:t>
            </a:r>
            <a:r>
              <a:rPr lang="en-US" altLang="zh-CN" smtClean="0"/>
              <a:t>/</a:t>
            </a:r>
            <a:r>
              <a:rPr lang="zh-CN" altLang="en-US" smtClean="0"/>
              <a:t>写操作，</a:t>
            </a:r>
            <a:r>
              <a:rPr lang="en-US" altLang="zh-CN" smtClean="0"/>
              <a:t>Cache</a:t>
            </a:r>
            <a:r>
              <a:rPr lang="zh-CN" altLang="en-US" smtClean="0"/>
              <a:t>的处理是不同的：</a:t>
            </a:r>
          </a:p>
          <a:p>
            <a:pPr marL="454025" lvl="1" indent="0" eaLnBrk="1" hangingPunct="1">
              <a:spcAft>
                <a:spcPct val="20000"/>
              </a:spcAft>
            </a:pPr>
            <a:r>
              <a:rPr lang="zh-CN" altLang="en-US" smtClean="0">
                <a:solidFill>
                  <a:srgbClr val="008000"/>
                </a:solidFill>
              </a:rPr>
              <a:t>读命中：</a:t>
            </a:r>
            <a:r>
              <a:rPr lang="zh-CN" altLang="en-US" smtClean="0"/>
              <a:t>立即从</a:t>
            </a:r>
            <a:r>
              <a:rPr lang="en-US" altLang="zh-CN" smtClean="0"/>
              <a:t>Cache</a:t>
            </a:r>
            <a:r>
              <a:rPr lang="zh-CN" altLang="en-US" smtClean="0"/>
              <a:t>读出送给</a:t>
            </a:r>
            <a:r>
              <a:rPr lang="en-US" altLang="zh-CN" smtClean="0"/>
              <a:t>CPU</a:t>
            </a:r>
            <a:r>
              <a:rPr lang="zh-CN" altLang="en-US" smtClean="0"/>
              <a:t>；</a:t>
            </a:r>
          </a:p>
          <a:p>
            <a:pPr marL="454025" lvl="1" indent="0" eaLnBrk="1" hangingPunct="1">
              <a:spcAft>
                <a:spcPct val="20000"/>
              </a:spcAft>
            </a:pPr>
            <a:r>
              <a:rPr lang="zh-CN" altLang="en-US" smtClean="0">
                <a:solidFill>
                  <a:srgbClr val="008000"/>
                </a:solidFill>
              </a:rPr>
              <a:t>读不命中：</a:t>
            </a:r>
            <a:r>
              <a:rPr lang="zh-CN" altLang="en-US" smtClean="0"/>
              <a:t>通常有两种解决方法：</a:t>
            </a:r>
          </a:p>
          <a:p>
            <a:pPr marL="808038" lvl="2" indent="-174625" eaLnBrk="1" hangingPunct="1">
              <a:spcAft>
                <a:spcPct val="20000"/>
              </a:spcAft>
            </a:pPr>
            <a:r>
              <a:rPr lang="en-US" altLang="zh-CN" smtClean="0"/>
              <a:t>A</a:t>
            </a:r>
            <a:r>
              <a:rPr lang="zh-CN" altLang="en-US" smtClean="0"/>
              <a:t>）将主存中该字所在的数据块复制到</a:t>
            </a:r>
            <a:r>
              <a:rPr lang="en-US" altLang="zh-CN" smtClean="0"/>
              <a:t>Cache</a:t>
            </a:r>
            <a:r>
              <a:rPr lang="zh-CN" altLang="en-US" smtClean="0"/>
              <a:t>中，然后再把这个字传送给</a:t>
            </a:r>
            <a:r>
              <a:rPr lang="en-US" altLang="zh-CN" smtClean="0"/>
              <a:t>CPU</a:t>
            </a:r>
            <a:r>
              <a:rPr lang="zh-CN" altLang="en-US" smtClean="0"/>
              <a:t>；</a:t>
            </a:r>
          </a:p>
          <a:p>
            <a:pPr marL="808038" lvl="2" indent="-174625" eaLnBrk="1" hangingPunct="1">
              <a:spcAft>
                <a:spcPct val="20000"/>
              </a:spcAft>
            </a:pPr>
            <a:r>
              <a:rPr lang="en-US" altLang="zh-CN" smtClean="0"/>
              <a:t>B</a:t>
            </a:r>
            <a:r>
              <a:rPr lang="zh-CN" altLang="en-US" smtClean="0"/>
              <a:t>）把此字从主存读出送到</a:t>
            </a:r>
            <a:r>
              <a:rPr lang="en-US" altLang="zh-CN" smtClean="0"/>
              <a:t>CPU</a:t>
            </a:r>
            <a:r>
              <a:rPr lang="zh-CN" altLang="en-US" smtClean="0"/>
              <a:t>，同时，把包含这个字的数据块从主存中读出送到</a:t>
            </a:r>
            <a:r>
              <a:rPr lang="en-US" altLang="zh-CN" smtClean="0"/>
              <a:t>Cache</a:t>
            </a:r>
            <a:r>
              <a:rPr lang="zh-CN" altLang="en-US" smtClean="0"/>
              <a:t>中。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的读写操作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95A644-C2E0-4C3F-92CA-DF412C1CC825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561262" cy="3671888"/>
          </a:xfrm>
        </p:spPr>
        <p:txBody>
          <a:bodyPr/>
          <a:lstStyle/>
          <a:p>
            <a:pPr marL="808038" lvl="1" indent="-354013" eaLnBrk="1" hangingPunct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zh-CN" altLang="en-US" smtClean="0">
                <a:solidFill>
                  <a:srgbClr val="008000"/>
                </a:solidFill>
              </a:rPr>
              <a:t>写不命中：</a:t>
            </a:r>
            <a:r>
              <a:rPr lang="zh-CN" altLang="en-US" smtClean="0"/>
              <a:t>可以直接将该字写入主存中，且不再调入</a:t>
            </a:r>
            <a:r>
              <a:rPr lang="en-US" altLang="zh-CN" smtClean="0"/>
              <a:t>Cache</a:t>
            </a:r>
            <a:r>
              <a:rPr lang="zh-CN" altLang="en-US" smtClean="0"/>
              <a:t>；也可以将该字先写入</a:t>
            </a:r>
            <a:r>
              <a:rPr lang="en-US" altLang="zh-CN" smtClean="0"/>
              <a:t>Cache</a:t>
            </a:r>
          </a:p>
          <a:p>
            <a:pPr marL="808038" lvl="1" indent="-354013" eaLnBrk="1" hangingPunct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zh-CN" altLang="en-US" smtClean="0">
                <a:solidFill>
                  <a:srgbClr val="008000"/>
                </a:solidFill>
              </a:rPr>
              <a:t>写命中：</a:t>
            </a:r>
            <a:r>
              <a:rPr lang="zh-CN" altLang="en-US" smtClean="0"/>
              <a:t>通常也有两种方法进行处理：</a:t>
            </a:r>
          </a:p>
          <a:p>
            <a:pPr marL="1162050" lvl="2" indent="-174625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写贯穿方法</a:t>
            </a:r>
            <a:r>
              <a:rPr lang="zh-CN" altLang="en-US" smtClean="0">
                <a:solidFill>
                  <a:srgbClr val="006600"/>
                </a:solidFill>
              </a:rPr>
              <a:t>：</a:t>
            </a:r>
            <a:r>
              <a:rPr lang="zh-CN" altLang="en-US" smtClean="0"/>
              <a:t>同时对</a:t>
            </a:r>
            <a:r>
              <a:rPr lang="en-US" altLang="zh-CN" smtClean="0"/>
              <a:t>Cache</a:t>
            </a:r>
            <a:r>
              <a:rPr lang="zh-CN" altLang="en-US" smtClean="0"/>
              <a:t>和主存进行写操作；</a:t>
            </a:r>
          </a:p>
          <a:p>
            <a:pPr marL="1162050" lvl="2" indent="-174625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写回</a:t>
            </a:r>
            <a:r>
              <a:rPr lang="zh-CN" altLang="en-US" smtClean="0">
                <a:solidFill>
                  <a:srgbClr val="006600"/>
                </a:solidFill>
              </a:rPr>
              <a:t>：</a:t>
            </a:r>
            <a:r>
              <a:rPr lang="zh-CN" altLang="en-US" smtClean="0"/>
              <a:t>只写</a:t>
            </a:r>
            <a:r>
              <a:rPr lang="en-US" altLang="zh-CN" smtClean="0"/>
              <a:t>Cache</a:t>
            </a:r>
            <a:r>
              <a:rPr lang="zh-CN" altLang="en-US" smtClean="0"/>
              <a:t>，仅当此</a:t>
            </a:r>
            <a:r>
              <a:rPr lang="en-US" altLang="zh-CN" smtClean="0"/>
              <a:t>Cache</a:t>
            </a:r>
            <a:r>
              <a:rPr lang="zh-CN" altLang="en-US" smtClean="0"/>
              <a:t>块被替换时，才将该块写入主存</a:t>
            </a:r>
          </a:p>
          <a:p>
            <a:pPr marL="808038" lvl="1" indent="-354013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写策略：写回和写贯穿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Cache</a:t>
            </a:r>
            <a:r>
              <a:rPr lang="zh-CN" altLang="en-US" smtClean="0"/>
              <a:t>的读写操作</a:t>
            </a:r>
          </a:p>
        </p:txBody>
      </p:sp>
      <p:pic>
        <p:nvPicPr>
          <p:cNvPr id="321540" name="Picture 4" descr="back11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2F0FB"/>
              </a:clrFrom>
              <a:clrTo>
                <a:srgbClr val="E2F0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594995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3619</TotalTime>
  <Words>3811</Words>
  <Application>Microsoft Office PowerPoint</Application>
  <PresentationFormat>全屏显示(4:3)</PresentationFormat>
  <Paragraphs>500</Paragraphs>
  <Slides>64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Arial Rounded MT Bold</vt:lpstr>
      <vt:lpstr>Gulim</vt:lpstr>
      <vt:lpstr>黑体</vt:lpstr>
      <vt:lpstr>楷体_GB2312</vt:lpstr>
      <vt:lpstr>宋体</vt:lpstr>
      <vt:lpstr>Arial</vt:lpstr>
      <vt:lpstr>Tahoma</vt:lpstr>
      <vt:lpstr>Times New Roman</vt:lpstr>
      <vt:lpstr>Verdana</vt:lpstr>
      <vt:lpstr>Wingdings</vt:lpstr>
      <vt:lpstr>sample</vt:lpstr>
      <vt:lpstr>Image</vt:lpstr>
      <vt:lpstr>Visio</vt:lpstr>
      <vt:lpstr>公式</vt:lpstr>
      <vt:lpstr>位图图像</vt:lpstr>
      <vt:lpstr>PowerPoint 演示文稿</vt:lpstr>
      <vt:lpstr>第五章 存储体系</vt:lpstr>
      <vt:lpstr>5.5  高速缓冲存储器Cache </vt:lpstr>
      <vt:lpstr>一、Cache的基本原理 </vt:lpstr>
      <vt:lpstr>1、Cache的特点</vt:lpstr>
      <vt:lpstr>2、Cache的工作原理</vt:lpstr>
      <vt:lpstr>Cache的组成原理图</vt:lpstr>
      <vt:lpstr>Cache的读写操作</vt:lpstr>
      <vt:lpstr>Cache的读写操作</vt:lpstr>
      <vt:lpstr>3、Cache的命中率</vt:lpstr>
      <vt:lpstr>二、主存与Cache的地址映射方式</vt:lpstr>
      <vt:lpstr>1、直接映射</vt:lpstr>
      <vt:lpstr>1、直接映射</vt:lpstr>
      <vt:lpstr>直接映象法举例</vt:lpstr>
      <vt:lpstr>直接映象法举例(首次访问：不命中)</vt:lpstr>
      <vt:lpstr>直接映象法举例(装入Cache；第二次访问命中)</vt:lpstr>
      <vt:lpstr>2、全相联映射</vt:lpstr>
      <vt:lpstr>2、全相联映射</vt:lpstr>
      <vt:lpstr>全相联映象法举例</vt:lpstr>
      <vt:lpstr>3、组相联映射</vt:lpstr>
      <vt:lpstr>PowerPoint 演示文稿</vt:lpstr>
      <vt:lpstr>组相联映象法举例</vt:lpstr>
      <vt:lpstr>组相联映象法举例(首次访问：不命中)</vt:lpstr>
      <vt:lpstr>组相联映象法举例(装入Cache；第二次访问命中)</vt:lpstr>
      <vt:lpstr>三、替换算法</vt:lpstr>
      <vt:lpstr>四、写策略</vt:lpstr>
      <vt:lpstr>四、写策略</vt:lpstr>
      <vt:lpstr>四、写策略</vt:lpstr>
      <vt:lpstr>五、Cache的多层次设计</vt:lpstr>
      <vt:lpstr>五、Cache的多层次设计</vt:lpstr>
      <vt:lpstr>五、Cache的多层次设计</vt:lpstr>
      <vt:lpstr>5.6  虚拟存储器</vt:lpstr>
      <vt:lpstr>5.6  虚拟存储器</vt:lpstr>
      <vt:lpstr>5.6  虚拟存储器</vt:lpstr>
      <vt:lpstr>5.6  虚拟存储器</vt:lpstr>
      <vt:lpstr>5.7  外存储器</vt:lpstr>
      <vt:lpstr>5.7  外存储器</vt:lpstr>
      <vt:lpstr>一、磁盘存储器</vt:lpstr>
      <vt:lpstr>1、软磁盘存储器 </vt:lpstr>
      <vt:lpstr>1、软磁盘存储器 </vt:lpstr>
      <vt:lpstr>1、软磁盘存储器</vt:lpstr>
      <vt:lpstr>2、硬磁盘存储器</vt:lpstr>
      <vt:lpstr>2、硬磁盘存储器</vt:lpstr>
      <vt:lpstr>2、硬磁盘存储器</vt:lpstr>
      <vt:lpstr>硬盘技术参数</vt:lpstr>
      <vt:lpstr>二、光盘存储器</vt:lpstr>
      <vt:lpstr>三、 闪存盘</vt:lpstr>
      <vt:lpstr>PowerPoint 演示文稿</vt:lpstr>
      <vt:lpstr>固态硬盘（Solid State Disk、IDE FLASH DISK）</vt:lpstr>
      <vt:lpstr>固态硬盘和传统硬盘对比</vt:lpstr>
      <vt:lpstr>5.8  存储保护 </vt:lpstr>
      <vt:lpstr>5.9  IA32架构的存储系统举例 </vt:lpstr>
      <vt:lpstr>一、P6微架构下的Cache </vt:lpstr>
      <vt:lpstr>L1级数据Cache的结构 </vt:lpstr>
      <vt:lpstr>二、Intel NetBurst微架构下的Cache </vt:lpstr>
      <vt:lpstr>三、Intel Core微架构的多核高效内存管理技术 </vt:lpstr>
      <vt:lpstr>三、Intel Core微架构的多核高效内存管理技术 </vt:lpstr>
      <vt:lpstr>三、Intel Core微架构的多核高效内存管理技术 </vt:lpstr>
      <vt:lpstr>三、Intel Core微架构的多核高效内存管理技术</vt:lpstr>
      <vt:lpstr>本章小结 </vt:lpstr>
      <vt:lpstr>本章小结 </vt:lpstr>
      <vt:lpstr>本章小结 </vt:lpstr>
      <vt:lpstr>作业</vt:lpstr>
      <vt:lpstr>PowerPoint 演示文稿</vt:lpstr>
    </vt:vector>
  </TitlesOfParts>
  <Company>hziee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subject>第5章 存储体系</dc:subject>
  <dc:creator>冯建文</dc:creator>
  <cp:lastModifiedBy>冯建文</cp:lastModifiedBy>
  <cp:revision>176</cp:revision>
  <dcterms:created xsi:type="dcterms:W3CDTF">2004-11-17T05:40:17Z</dcterms:created>
  <dcterms:modified xsi:type="dcterms:W3CDTF">2017-03-28T13:01:40Z</dcterms:modified>
</cp:coreProperties>
</file>