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16"/>
  </p:notesMasterIdLst>
  <p:sldIdLst>
    <p:sldId id="531" r:id="rId2"/>
    <p:sldId id="275" r:id="rId3"/>
    <p:sldId id="412" r:id="rId4"/>
    <p:sldId id="494" r:id="rId5"/>
    <p:sldId id="495" r:id="rId6"/>
    <p:sldId id="496" r:id="rId7"/>
    <p:sldId id="501" r:id="rId8"/>
    <p:sldId id="497" r:id="rId9"/>
    <p:sldId id="499" r:id="rId10"/>
    <p:sldId id="532" r:id="rId11"/>
    <p:sldId id="498" r:id="rId12"/>
    <p:sldId id="533" r:id="rId13"/>
    <p:sldId id="534" r:id="rId14"/>
    <p:sldId id="535" r:id="rId15"/>
    <p:sldId id="503" r:id="rId16"/>
    <p:sldId id="612" r:id="rId17"/>
    <p:sldId id="504" r:id="rId18"/>
    <p:sldId id="536" r:id="rId19"/>
    <p:sldId id="505" r:id="rId20"/>
    <p:sldId id="506" r:id="rId21"/>
    <p:sldId id="507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92" r:id="rId33"/>
    <p:sldId id="585" r:id="rId34"/>
    <p:sldId id="613" r:id="rId35"/>
    <p:sldId id="587" r:id="rId36"/>
    <p:sldId id="588" r:id="rId37"/>
    <p:sldId id="589" r:id="rId38"/>
    <p:sldId id="590" r:id="rId39"/>
    <p:sldId id="591" r:id="rId40"/>
    <p:sldId id="605" r:id="rId41"/>
    <p:sldId id="524" r:id="rId42"/>
    <p:sldId id="530" r:id="rId43"/>
    <p:sldId id="515" r:id="rId44"/>
    <p:sldId id="614" r:id="rId45"/>
    <p:sldId id="538" r:id="rId46"/>
    <p:sldId id="483" r:id="rId47"/>
    <p:sldId id="547" r:id="rId48"/>
    <p:sldId id="541" r:id="rId49"/>
    <p:sldId id="542" r:id="rId50"/>
    <p:sldId id="548" r:id="rId51"/>
    <p:sldId id="549" r:id="rId52"/>
    <p:sldId id="550" r:id="rId53"/>
    <p:sldId id="545" r:id="rId54"/>
    <p:sldId id="546" r:id="rId55"/>
    <p:sldId id="552" r:id="rId56"/>
    <p:sldId id="553" r:id="rId57"/>
    <p:sldId id="554" r:id="rId58"/>
    <p:sldId id="617" r:id="rId59"/>
    <p:sldId id="615" r:id="rId60"/>
    <p:sldId id="618" r:id="rId61"/>
    <p:sldId id="619" r:id="rId62"/>
    <p:sldId id="635" r:id="rId63"/>
    <p:sldId id="621" r:id="rId64"/>
    <p:sldId id="622" r:id="rId65"/>
    <p:sldId id="623" r:id="rId66"/>
    <p:sldId id="624" r:id="rId67"/>
    <p:sldId id="636" r:id="rId68"/>
    <p:sldId id="625" r:id="rId69"/>
    <p:sldId id="637" r:id="rId70"/>
    <p:sldId id="626" r:id="rId71"/>
    <p:sldId id="638" r:id="rId72"/>
    <p:sldId id="627" r:id="rId73"/>
    <p:sldId id="628" r:id="rId74"/>
    <p:sldId id="629" r:id="rId75"/>
    <p:sldId id="630" r:id="rId76"/>
    <p:sldId id="631" r:id="rId77"/>
    <p:sldId id="632" r:id="rId78"/>
    <p:sldId id="633" r:id="rId79"/>
    <p:sldId id="634" r:id="rId80"/>
    <p:sldId id="555" r:id="rId81"/>
    <p:sldId id="556" r:id="rId82"/>
    <p:sldId id="557" r:id="rId83"/>
    <p:sldId id="558" r:id="rId84"/>
    <p:sldId id="559" r:id="rId85"/>
    <p:sldId id="560" r:id="rId86"/>
    <p:sldId id="561" r:id="rId87"/>
    <p:sldId id="562" r:id="rId88"/>
    <p:sldId id="566" r:id="rId89"/>
    <p:sldId id="567" r:id="rId90"/>
    <p:sldId id="568" r:id="rId91"/>
    <p:sldId id="569" r:id="rId92"/>
    <p:sldId id="570" r:id="rId93"/>
    <p:sldId id="571" r:id="rId94"/>
    <p:sldId id="572" r:id="rId95"/>
    <p:sldId id="610" r:id="rId96"/>
    <p:sldId id="573" r:id="rId97"/>
    <p:sldId id="606" r:id="rId98"/>
    <p:sldId id="607" r:id="rId99"/>
    <p:sldId id="609" r:id="rId100"/>
    <p:sldId id="608" r:id="rId101"/>
    <p:sldId id="574" r:id="rId102"/>
    <p:sldId id="594" r:id="rId103"/>
    <p:sldId id="595" r:id="rId104"/>
    <p:sldId id="596" r:id="rId105"/>
    <p:sldId id="597" r:id="rId106"/>
    <p:sldId id="598" r:id="rId107"/>
    <p:sldId id="599" r:id="rId108"/>
    <p:sldId id="603" r:id="rId109"/>
    <p:sldId id="611" r:id="rId110"/>
    <p:sldId id="600" r:id="rId111"/>
    <p:sldId id="601" r:id="rId112"/>
    <p:sldId id="602" r:id="rId113"/>
    <p:sldId id="604" r:id="rId114"/>
    <p:sldId id="310" r:id="rId1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366"/>
    <a:srgbClr val="0033CC"/>
    <a:srgbClr val="00CC00"/>
    <a:srgbClr val="FFCCFF"/>
    <a:srgbClr val="A50021"/>
    <a:srgbClr val="6600CC"/>
    <a:srgbClr val="FFFF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9" autoAdjust="0"/>
    <p:restoredTop sz="94660"/>
  </p:normalViewPr>
  <p:slideViewPr>
    <p:cSldViewPr>
      <p:cViewPr varScale="1">
        <p:scale>
          <a:sx n="106" d="100"/>
          <a:sy n="106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5BE4E6-F09A-4BC6-86FB-9138002B5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1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>
                <a:defRPr/>
              </a:pPr>
              <a:endParaRPr lang="ko-KR" altLang="en-US" sz="1800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>
                <a:defRPr/>
              </a:pPr>
              <a:endParaRPr lang="ko-KR" altLang="en-US" sz="1800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>
                <a:defRPr/>
              </a:pPr>
              <a:endParaRPr lang="ko-KR" altLang="en-US" sz="1800" smtClean="0"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0"/>
          <p:cNvGraphicFramePr>
            <a:graphicFrameLocks noChangeAspect="1"/>
          </p:cNvGraphicFramePr>
          <p:nvPr userDrawn="1"/>
        </p:nvGraphicFramePr>
        <p:xfrm>
          <a:off x="3490913" y="2606675"/>
          <a:ext cx="4394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3" name="Image" r:id="rId6" imgW="5765079" imgH="888889" progId="Photoshop.Image.7">
                  <p:embed/>
                </p:oleObj>
              </mc:Choice>
              <mc:Fallback>
                <p:oleObj name="Image" r:id="rId6" imgW="5765079" imgH="8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606675"/>
                        <a:ext cx="4394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4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5" name="Image" r:id="rId10" imgW="7720635" imgH="469841" progId="Photoshop.Image.7">
                  <p:embed/>
                </p:oleObj>
              </mc:Choice>
              <mc:Fallback>
                <p:oleObj name="Image" r:id="rId10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3" descr="hdulogo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80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08DF-DCD1-4C70-B564-82E6E2F2E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99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381000"/>
            <a:ext cx="2057400" cy="5919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81000"/>
            <a:ext cx="6019800" cy="5919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E076E-021A-48F0-8CBE-3BDCA11A46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9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A19F5-C3F2-4F33-95D8-D4831F5A1C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752850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5DB1C-AB4D-4CAA-87EF-056FE4D906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584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8E3C9-B9B5-4399-B1F1-673EE01E9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3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FE9C9-7BBA-4C7D-8C0C-189CA8D23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5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2181-655D-4996-816B-928F7EF21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0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932FB-E8D3-41AF-9BF1-9DC5CDF60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1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86AC-0EB4-4F67-9FA5-74AA12351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84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AE044-B15C-454A-89B2-F29E65643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75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B02B2-FC85-4B71-9D50-B9DB8F231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7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ABC0D-FABF-4E0D-92A2-3D06FAB2FB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3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96F46-D94A-4D4A-8009-97061A523F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3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15964307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0381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0382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30FD97-E722-4472-A537-80531E910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3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03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03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03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03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7" grpId="0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38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503817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38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503817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38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503817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38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503817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38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503817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slide" Target="slide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35.xml"/><Relationship Id="rId3" Type="http://schemas.openxmlformats.org/officeDocument/2006/relationships/image" Target="../media/image10.png"/><Relationship Id="rId7" Type="http://schemas.openxmlformats.org/officeDocument/2006/relationships/slide" Target="slide24.xml"/><Relationship Id="rId12" Type="http://schemas.openxmlformats.org/officeDocument/2006/relationships/image" Target="../media/image9.png"/><Relationship Id="rId2" Type="http://schemas.openxmlformats.org/officeDocument/2006/relationships/slide" Target="slide15.xml"/><Relationship Id="rId16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16.xml"/><Relationship Id="rId5" Type="http://schemas.openxmlformats.org/officeDocument/2006/relationships/slide" Target="slide27.xml"/><Relationship Id="rId15" Type="http://schemas.openxmlformats.org/officeDocument/2006/relationships/slide" Target="slide32.xml"/><Relationship Id="rId10" Type="http://schemas.openxmlformats.org/officeDocument/2006/relationships/slide" Target="slide20.xml"/><Relationship Id="rId4" Type="http://schemas.openxmlformats.org/officeDocument/2006/relationships/slide" Target="slide30.xml"/><Relationship Id="rId9" Type="http://schemas.openxmlformats.org/officeDocument/2006/relationships/slide" Target="slide21.xml"/><Relationship Id="rId14" Type="http://schemas.openxmlformats.org/officeDocument/2006/relationships/slide" Target="slide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slide" Target="slide101.xml"/><Relationship Id="rId7" Type="http://schemas.openxmlformats.org/officeDocument/2006/relationships/slide" Target="slide1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4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8.xml"/><Relationship Id="rId7" Type="http://schemas.openxmlformats.org/officeDocument/2006/relationships/slide" Target="slide2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5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image" Target="../media/image9.png"/><Relationship Id="rId4" Type="http://schemas.openxmlformats.org/officeDocument/2006/relationships/slide" Target="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60.xml"/><Relationship Id="rId7" Type="http://schemas.openxmlformats.org/officeDocument/2006/relationships/slide" Target="slide87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5.xml"/><Relationship Id="rId5" Type="http://schemas.openxmlformats.org/officeDocument/2006/relationships/slide" Target="slide81.xml"/><Relationship Id="rId4" Type="http://schemas.openxmlformats.org/officeDocument/2006/relationships/slide" Target="slide66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55.xml"/><Relationship Id="rId4" Type="http://schemas.openxmlformats.org/officeDocument/2006/relationships/slide" Target="slide8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slide" Target="slide97.xml"/><Relationship Id="rId3" Type="http://schemas.openxmlformats.org/officeDocument/2006/relationships/slide" Target="slide90.xml"/><Relationship Id="rId7" Type="http://schemas.openxmlformats.org/officeDocument/2006/relationships/slide" Target="slide94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3.xml"/><Relationship Id="rId11" Type="http://schemas.openxmlformats.org/officeDocument/2006/relationships/image" Target="../media/image9.png"/><Relationship Id="rId5" Type="http://schemas.openxmlformats.org/officeDocument/2006/relationships/slide" Target="slide92.xml"/><Relationship Id="rId10" Type="http://schemas.openxmlformats.org/officeDocument/2006/relationships/slide" Target="slide87.xml"/><Relationship Id="rId4" Type="http://schemas.openxmlformats.org/officeDocument/2006/relationships/slide" Target="slide91.xml"/><Relationship Id="rId9" Type="http://schemas.openxmlformats.org/officeDocument/2006/relationships/slide" Target="slide9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DBB6B0-99B8-4DFF-ACBE-AC0A7E39310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二、指令字长和操作码扩展</a:t>
            </a:r>
          </a:p>
        </p:txBody>
      </p: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1116013" y="1524000"/>
            <a:ext cx="6732587" cy="3128963"/>
            <a:chOff x="703" y="960"/>
            <a:chExt cx="4241" cy="1971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504" y="2046"/>
              <a:ext cx="1440" cy="8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720" y="2046"/>
              <a:ext cx="1440" cy="8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Text Box 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03" y="2280"/>
              <a:ext cx="1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hlinkClick r:id="rId2" action="ppaction://hlinksldjump"/>
                </a:rPr>
                <a:t>1</a:t>
              </a:r>
              <a:r>
                <a:rPr lang="zh-CN" altLang="en-US" sz="2400">
                  <a:hlinkClick r:id="rId2" action="ppaction://hlinksldjump"/>
                </a:rPr>
                <a:t>、指令字长度 </a:t>
              </a:r>
              <a:endParaRPr lang="zh-CN" altLang="en-US" sz="2400"/>
            </a:p>
          </p:txBody>
        </p:sp>
        <p:sp>
          <p:nvSpPr>
            <p:cNvPr id="508936" name="Freeform 8"/>
            <p:cNvSpPr>
              <a:spLocks/>
            </p:cNvSpPr>
            <p:nvPr/>
          </p:nvSpPr>
          <p:spPr bwMode="gray">
            <a:xfrm>
              <a:off x="2030" y="1985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2298" name="AutoShape 9"/>
            <p:cNvSpPr>
              <a:spLocks noChangeAspect="1" noChangeArrowheads="1" noTextEdit="1"/>
            </p:cNvSpPr>
            <p:nvPr/>
          </p:nvSpPr>
          <p:spPr bwMode="gray">
            <a:xfrm flipH="1">
              <a:off x="3067" y="1983"/>
              <a:ext cx="57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38" name="Freeform 10"/>
            <p:cNvSpPr>
              <a:spLocks/>
            </p:cNvSpPr>
            <p:nvPr/>
          </p:nvSpPr>
          <p:spPr bwMode="gray">
            <a:xfrm flipH="1">
              <a:off x="3071" y="1985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12300" name="Group 11"/>
            <p:cNvGrpSpPr>
              <a:grpSpLocks/>
            </p:cNvGrpSpPr>
            <p:nvPr/>
          </p:nvGrpSpPr>
          <p:grpSpPr bwMode="auto">
            <a:xfrm>
              <a:off x="1920" y="960"/>
              <a:ext cx="1889" cy="1009"/>
              <a:chOff x="1997" y="1314"/>
              <a:chExt cx="1889" cy="1009"/>
            </a:xfrm>
          </p:grpSpPr>
          <p:grpSp>
            <p:nvGrpSpPr>
              <p:cNvPr id="12303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508941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508942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>
                        <a:gamma/>
                        <a:tint val="44314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508943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08944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08945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08946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12301" name="Text Box 19"/>
            <p:cNvSpPr txBox="1">
              <a:spLocks noChangeArrowheads="1"/>
            </p:cNvSpPr>
            <p:nvPr/>
          </p:nvSpPr>
          <p:spPr bwMode="auto">
            <a:xfrm>
              <a:off x="2154" y="1117"/>
              <a:ext cx="137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指令字长和操作码扩展</a:t>
              </a:r>
            </a:p>
          </p:txBody>
        </p:sp>
        <p:sp>
          <p:nvSpPr>
            <p:cNvPr id="12302" name="Text Box 20"/>
            <p:cNvSpPr txBox="1">
              <a:spLocks noChangeArrowheads="1"/>
            </p:cNvSpPr>
            <p:nvPr/>
          </p:nvSpPr>
          <p:spPr bwMode="auto">
            <a:xfrm>
              <a:off x="3660" y="2232"/>
              <a:ext cx="12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hlinkClick r:id="rId3" action="ppaction://hlinksldjump"/>
                </a:rPr>
                <a:t>2</a:t>
              </a:r>
              <a:r>
                <a:rPr lang="zh-CN" altLang="en-US" sz="2400">
                  <a:hlinkClick r:id="rId3" action="ppaction://hlinksldjump"/>
                </a:rPr>
                <a:t>、指令操作码扩展 </a:t>
              </a:r>
              <a:endParaRPr lang="zh-CN" altLang="en-US" sz="2400"/>
            </a:p>
          </p:txBody>
        </p:sp>
      </p:grpSp>
      <p:pic>
        <p:nvPicPr>
          <p:cNvPr id="508949" name="Picture 21" descr="back1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2D4F13-206E-47C9-885A-108986CFF85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变量在内存和寄存器中的分配</a:t>
            </a:r>
          </a:p>
        </p:txBody>
      </p:sp>
      <p:graphicFrame>
        <p:nvGraphicFramePr>
          <p:cNvPr id="601153" name="Group 65"/>
          <p:cNvGraphicFramePr>
            <a:graphicFrameLocks noGrp="1"/>
          </p:cNvGraphicFramePr>
          <p:nvPr>
            <p:ph idx="4294967295"/>
          </p:nvPr>
        </p:nvGraphicFramePr>
        <p:xfrm>
          <a:off x="395288" y="1196975"/>
          <a:ext cx="8280400" cy="2378076"/>
        </p:xfrm>
        <a:graphic>
          <a:graphicData uri="http://schemas.openxmlformats.org/drawingml/2006/table">
            <a:tbl>
              <a:tblPr/>
              <a:tblGrid>
                <a:gridCol w="733425"/>
                <a:gridCol w="1566862"/>
                <a:gridCol w="2595563"/>
                <a:gridCol w="3384550"/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20H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N[0]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21H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N[1]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29H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N[9]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累加和，相当于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变量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0393" name="Text Box 49"/>
          <p:cNvSpPr txBox="1">
            <a:spLocks noChangeArrowheads="1"/>
          </p:cNvSpPr>
          <p:nvPr/>
        </p:nvSpPr>
        <p:spPr bwMode="auto">
          <a:xfrm>
            <a:off x="539750" y="3933825"/>
            <a:ext cx="56165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/>
              <a:t>等价于</a:t>
            </a:r>
            <a:r>
              <a:rPr lang="en-US" altLang="zh-CN" sz="2400"/>
              <a:t>C</a:t>
            </a:r>
            <a:r>
              <a:rPr lang="zh-CN" altLang="en-US" sz="2400"/>
              <a:t>语言程序：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/>
              <a:t>Char N[10],i,Sum=0;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/>
              <a:t>For(i=0;i&lt;10;i++)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/>
              <a:t>	Sum+=N[i];</a:t>
            </a:r>
          </a:p>
        </p:txBody>
      </p:sp>
      <p:pic>
        <p:nvPicPr>
          <p:cNvPr id="601138" name="Picture 50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95" name="Line 56"/>
          <p:cNvSpPr>
            <a:spLocks noChangeShapeType="1"/>
          </p:cNvSpPr>
          <p:nvPr/>
        </p:nvSpPr>
        <p:spPr bwMode="auto">
          <a:xfrm flipH="1" flipV="1">
            <a:off x="971550" y="1773238"/>
            <a:ext cx="504825" cy="280828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96" name="Line 57"/>
          <p:cNvSpPr>
            <a:spLocks noChangeShapeType="1"/>
          </p:cNvSpPr>
          <p:nvPr/>
        </p:nvSpPr>
        <p:spPr bwMode="auto">
          <a:xfrm flipH="1" flipV="1">
            <a:off x="1042988" y="3429000"/>
            <a:ext cx="1800225" cy="12255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97" name="AutoShape 58"/>
          <p:cNvSpPr>
            <a:spLocks noChangeArrowheads="1"/>
          </p:cNvSpPr>
          <p:nvPr/>
        </p:nvSpPr>
        <p:spPr bwMode="auto">
          <a:xfrm>
            <a:off x="4356100" y="3502025"/>
            <a:ext cx="2303463" cy="792163"/>
          </a:xfrm>
          <a:prstGeom prst="wedgeRoundRectCallout">
            <a:avLst>
              <a:gd name="adj1" fmla="val -132287"/>
              <a:gd name="adj2" fmla="val 934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为</a:t>
            </a:r>
            <a:r>
              <a:rPr lang="en-US" altLang="zh-CN" sz="2400">
                <a:latin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</a:rPr>
              <a:t>分配了</a:t>
            </a:r>
            <a:r>
              <a:rPr lang="en-US" altLang="zh-CN" sz="2400">
                <a:latin typeface="Arial" panose="020B0604020202020204" pitchFamily="34" charset="0"/>
              </a:rPr>
              <a:t>R2</a:t>
            </a:r>
            <a:r>
              <a:rPr lang="zh-CN" altLang="en-US" sz="2400">
                <a:latin typeface="Arial" panose="020B0604020202020204" pitchFamily="34" charset="0"/>
              </a:rPr>
              <a:t>寄存器</a:t>
            </a:r>
          </a:p>
        </p:txBody>
      </p:sp>
      <p:sp>
        <p:nvSpPr>
          <p:cNvPr id="100398" name="AutoShape 60"/>
          <p:cNvSpPr>
            <a:spLocks noChangeArrowheads="1"/>
          </p:cNvSpPr>
          <p:nvPr/>
        </p:nvSpPr>
        <p:spPr bwMode="auto">
          <a:xfrm>
            <a:off x="5148263" y="4437063"/>
            <a:ext cx="2303462" cy="792162"/>
          </a:xfrm>
          <a:prstGeom prst="wedgeRoundRectCallout">
            <a:avLst>
              <a:gd name="adj1" fmla="val -149037"/>
              <a:gd name="adj2" fmla="val 1165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分配</a:t>
            </a:r>
            <a:r>
              <a:rPr lang="en-US" altLang="zh-CN" sz="2400">
                <a:latin typeface="Arial" panose="020B0604020202020204" pitchFamily="34" charset="0"/>
              </a:rPr>
              <a:t>R1</a:t>
            </a:r>
            <a:r>
              <a:rPr lang="zh-CN" altLang="en-US" sz="2400">
                <a:latin typeface="Arial" panose="020B0604020202020204" pitchFamily="34" charset="0"/>
              </a:rPr>
              <a:t>寄存器来存储</a:t>
            </a:r>
            <a:r>
              <a:rPr lang="en-US" altLang="zh-CN" sz="2400">
                <a:latin typeface="Arial" panose="020B0604020202020204" pitchFamily="34" charset="0"/>
              </a:rPr>
              <a:t>N[i]</a:t>
            </a:r>
          </a:p>
        </p:txBody>
      </p:sp>
      <p:sp>
        <p:nvSpPr>
          <p:cNvPr id="100399" name="AutoShape 63"/>
          <p:cNvSpPr>
            <a:spLocks noChangeArrowheads="1"/>
          </p:cNvSpPr>
          <p:nvPr/>
        </p:nvSpPr>
        <p:spPr bwMode="auto">
          <a:xfrm>
            <a:off x="4932363" y="5518150"/>
            <a:ext cx="2519362" cy="792163"/>
          </a:xfrm>
          <a:prstGeom prst="wedgeRoundRectCallout">
            <a:avLst>
              <a:gd name="adj1" fmla="val -170102"/>
              <a:gd name="adj2" fmla="val 2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分配</a:t>
            </a:r>
            <a:r>
              <a:rPr lang="en-US" altLang="zh-CN" sz="2000">
                <a:latin typeface="Arial" panose="020B0604020202020204" pitchFamily="34" charset="0"/>
              </a:rPr>
              <a:t>R0</a:t>
            </a:r>
            <a:r>
              <a:rPr lang="zh-CN" altLang="en-US" sz="2000">
                <a:latin typeface="Arial" panose="020B0604020202020204" pitchFamily="34" charset="0"/>
              </a:rPr>
              <a:t>寄存器来存储中间运算结果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00F8D9-19E6-43C8-AC11-3573899610B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990033"/>
                </a:solidFill>
              </a:rPr>
              <a:t>指令系统</a:t>
            </a:r>
            <a:r>
              <a:rPr lang="zh-CN" altLang="en-US" sz="2400" smtClean="0"/>
              <a:t>是计算机硬件的语言系统，它即表明了计算机所具有的最基本的硬件功能，又为程序员呈现了计算机的主要属性，它是软硬件的交界面。</a:t>
            </a:r>
          </a:p>
          <a:p>
            <a:pPr eaLnBrk="1" hangingPunct="1"/>
            <a:r>
              <a:rPr lang="zh-CN" altLang="en-US" sz="2400" smtClean="0">
                <a:solidFill>
                  <a:srgbClr val="990033"/>
                </a:solidFill>
              </a:rPr>
              <a:t>机器指令</a:t>
            </a:r>
            <a:r>
              <a:rPr lang="zh-CN" altLang="en-US" sz="2400" smtClean="0"/>
              <a:t>由操作码字段和地址码字段组成：</a:t>
            </a:r>
          </a:p>
          <a:p>
            <a:pPr lvl="1" eaLnBrk="1" hangingPunct="1"/>
            <a:r>
              <a:rPr lang="zh-CN" altLang="en-US" smtClean="0"/>
              <a:t>操作码字段确定指令所要执行的操作</a:t>
            </a:r>
          </a:p>
          <a:p>
            <a:pPr lvl="1" eaLnBrk="1" hangingPunct="1"/>
            <a:r>
              <a:rPr lang="zh-CN" altLang="en-US" smtClean="0"/>
              <a:t>地址码字段是用来寻找运算所需要的操作数</a:t>
            </a:r>
          </a:p>
          <a:p>
            <a:pPr eaLnBrk="1" hangingPunct="1"/>
            <a:r>
              <a:rPr lang="zh-CN" altLang="en-GB" sz="2400" smtClean="0"/>
              <a:t>扩展操作码技术实现指令优化，但也增加了硬件设计难度。</a:t>
            </a:r>
          </a:p>
          <a:p>
            <a:pPr eaLnBrk="1" hangingPunct="1"/>
            <a:r>
              <a:rPr lang="zh-CN" altLang="en-US" sz="2400" smtClean="0">
                <a:solidFill>
                  <a:srgbClr val="990033"/>
                </a:solidFill>
              </a:rPr>
              <a:t>指令的寻址方式</a:t>
            </a:r>
            <a:r>
              <a:rPr lang="zh-CN" altLang="en-US" sz="2400" smtClean="0"/>
              <a:t>包括指令寻址和数据寻址，指令寻址主要是顺序和跳跃两种方式；数据寻址有许多种寻址方式，其目的是获得本条指令执行所需要的操作数。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75B51D-3F3E-412F-92B1-512AD12DA36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GB" sz="2400" smtClean="0"/>
              <a:t>根据指令的功能，可将指令分类为数据传送、算术逻辑运算类、移位操作类、转移类、堆栈操作类、输入输出类等指令。</a:t>
            </a:r>
          </a:p>
          <a:p>
            <a:pPr eaLnBrk="1" hangingPunct="1"/>
            <a:r>
              <a:rPr lang="zh-CN" altLang="en-GB" sz="2400" smtClean="0">
                <a:solidFill>
                  <a:srgbClr val="CC0000"/>
                </a:solidFill>
              </a:rPr>
              <a:t>指令系统的设计</a:t>
            </a:r>
            <a:r>
              <a:rPr lang="zh-CN" altLang="en-GB" sz="2400" smtClean="0"/>
              <a:t>应满足完备性、有效性、规整性、兼容性四个方面的要求。</a:t>
            </a:r>
          </a:p>
          <a:p>
            <a:pPr eaLnBrk="1" hangingPunct="1"/>
            <a:r>
              <a:rPr lang="en-US" altLang="zh-CN" sz="2400" smtClean="0"/>
              <a:t>CISC</a:t>
            </a:r>
            <a:r>
              <a:rPr lang="zh-CN" altLang="en-US" sz="2400" smtClean="0"/>
              <a:t>指令系统庞大的指令集及其存在问题，</a:t>
            </a:r>
            <a:r>
              <a:rPr lang="en-US" altLang="zh-CN" sz="2400" smtClean="0"/>
              <a:t>RISC</a:t>
            </a:r>
            <a:r>
              <a:rPr lang="zh-CN" altLang="en-US" sz="2400" smtClean="0"/>
              <a:t>指令以它简洁、高效等特点而得到快速地发展。</a:t>
            </a:r>
          </a:p>
          <a:p>
            <a:pPr eaLnBrk="1" hangingPunct="1"/>
            <a:r>
              <a:rPr lang="zh-CN" altLang="en-US" sz="2400" smtClean="0"/>
              <a:t>通过两种指令系统例子，细述了模型机指令系统设计方法，使读者结合实际理解和掌握指令系统的设计方法。 </a:t>
            </a:r>
          </a:p>
        </p:txBody>
      </p:sp>
      <p:pic>
        <p:nvPicPr>
          <p:cNvPr id="58368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BEDF48-73F5-4A8B-AD29-38192F58A49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P253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smtClean="0"/>
              <a:t>，</a:t>
            </a:r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12</a:t>
            </a:r>
            <a:r>
              <a:rPr lang="zh-CN" altLang="en-US" smtClean="0"/>
              <a:t>，</a:t>
            </a:r>
            <a:r>
              <a:rPr lang="en-US" altLang="zh-CN" smtClean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CD25A5-879E-4C09-A803-3A47A538110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6705600" cy="300038"/>
          </a:xfrm>
        </p:spPr>
        <p:txBody>
          <a:bodyPr/>
          <a:lstStyle/>
          <a:p>
            <a:pPr eaLnBrk="1" hangingPunct="1"/>
            <a:r>
              <a:rPr lang="zh-CN" altLang="en-US" smtClean="0"/>
              <a:t>课堂练习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25538"/>
            <a:ext cx="7632700" cy="504825"/>
          </a:xfrm>
        </p:spPr>
        <p:txBody>
          <a:bodyPr/>
          <a:lstStyle/>
          <a:p>
            <a:pPr marL="274638" indent="-274638" eaLnBrk="1" hangingPunct="1">
              <a:lnSpc>
                <a:spcPct val="90000"/>
              </a:lnSpc>
            </a:pPr>
            <a:r>
              <a:rPr lang="zh-CN" altLang="en-US" smtClean="0"/>
              <a:t>设某</a:t>
            </a:r>
            <a:r>
              <a:rPr lang="en-US" altLang="zh-CN" smtClean="0"/>
              <a:t>8</a:t>
            </a:r>
            <a:r>
              <a:rPr lang="zh-CN" altLang="en-US" smtClean="0"/>
              <a:t>位计算机指令格式如下：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533400" y="3048000"/>
            <a:ext cx="76390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1414463" indent="-609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2127250" indent="-5334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763838" indent="-4572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3400425" indent="-4572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38576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43148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47720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52292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Arial" panose="020B0604020202020204" pitchFamily="34" charset="0"/>
              </a:rPr>
              <a:t>其中， </a:t>
            </a:r>
            <a:r>
              <a:rPr kumimoji="1" lang="en-US" altLang="zh-CN" dirty="0">
                <a:latin typeface="Arial" panose="020B0604020202020204" pitchFamily="34" charset="0"/>
              </a:rPr>
              <a:t>DR</a:t>
            </a:r>
            <a:r>
              <a:rPr kumimoji="1" lang="zh-CN" altLang="en-US" dirty="0">
                <a:latin typeface="Arial" panose="020B0604020202020204" pitchFamily="34" charset="0"/>
              </a:rPr>
              <a:t>为目的寄存器号，</a:t>
            </a:r>
            <a:r>
              <a:rPr kumimoji="1" lang="en-US" altLang="zh-CN" dirty="0">
                <a:latin typeface="Arial" panose="020B0604020202020204" pitchFamily="34" charset="0"/>
              </a:rPr>
              <a:t>MOD</a:t>
            </a:r>
            <a:r>
              <a:rPr kumimoji="1" lang="zh-CN" altLang="en-US" dirty="0">
                <a:latin typeface="Arial" panose="020B0604020202020204" pitchFamily="34" charset="0"/>
              </a:rPr>
              <a:t>为寻址方式码字段，指令第二字为地址、数据或偏移量；源操作数由</a:t>
            </a:r>
            <a:r>
              <a:rPr kumimoji="1" lang="en-US" altLang="zh-CN" dirty="0">
                <a:latin typeface="Arial" panose="020B0604020202020204" pitchFamily="34" charset="0"/>
              </a:rPr>
              <a:t>MOD</a:t>
            </a:r>
            <a:r>
              <a:rPr kumimoji="1" lang="zh-CN" altLang="en-US" dirty="0">
                <a:latin typeface="Arial" panose="020B0604020202020204" pitchFamily="34" charset="0"/>
              </a:rPr>
              <a:t>字段和指令第二字共同确定。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Arial" panose="020B0604020202020204" pitchFamily="34" charset="0"/>
              </a:rPr>
              <a:t>注意：除了</a:t>
            </a:r>
            <a:r>
              <a:rPr kumimoji="1" lang="en-US" altLang="zh-CN" dirty="0">
                <a:latin typeface="Arial" panose="020B0604020202020204" pitchFamily="34" charset="0"/>
              </a:rPr>
              <a:t>HALT</a:t>
            </a:r>
            <a:r>
              <a:rPr kumimoji="1" lang="zh-CN" altLang="en-US" dirty="0">
                <a:latin typeface="Arial" panose="020B0604020202020204" pitchFamily="34" charset="0"/>
              </a:rPr>
              <a:t>指令、</a:t>
            </a:r>
            <a:r>
              <a:rPr kumimoji="1" lang="en-US" altLang="zh-CN" dirty="0">
                <a:latin typeface="Arial" panose="020B0604020202020204" pitchFamily="34" charset="0"/>
              </a:rPr>
              <a:t>INC</a:t>
            </a:r>
            <a:r>
              <a:rPr kumimoji="1" lang="zh-CN" altLang="en-US" dirty="0">
                <a:latin typeface="Arial" panose="020B0604020202020204" pitchFamily="34" charset="0"/>
              </a:rPr>
              <a:t>指令、</a:t>
            </a:r>
            <a:r>
              <a:rPr kumimoji="1" lang="en-US" altLang="zh-CN" dirty="0">
                <a:latin typeface="Arial" panose="020B0604020202020204" pitchFamily="34" charset="0"/>
              </a:rPr>
              <a:t>DEC</a:t>
            </a:r>
            <a:r>
              <a:rPr kumimoji="1" lang="zh-CN" altLang="en-US" dirty="0">
                <a:latin typeface="Arial" panose="020B0604020202020204" pitchFamily="34" charset="0"/>
              </a:rPr>
              <a:t>指令为单字指令外，其他指令均为双字指令；跳转指令则由源操作数指出跳转地址。</a:t>
            </a:r>
          </a:p>
        </p:txBody>
      </p:sp>
      <p:graphicFrame>
        <p:nvGraphicFramePr>
          <p:cNvPr id="585745" name="Group 17"/>
          <p:cNvGraphicFramePr>
            <a:graphicFrameLocks noGrp="1"/>
          </p:cNvGraphicFramePr>
          <p:nvPr>
            <p:ph sz="half" idx="2"/>
          </p:nvPr>
        </p:nvGraphicFramePr>
        <p:xfrm>
          <a:off x="1258888" y="1700213"/>
          <a:ext cx="6294437" cy="1150937"/>
        </p:xfrm>
        <a:graphic>
          <a:graphicData uri="http://schemas.openxmlformats.org/drawingml/2006/table">
            <a:tbl>
              <a:tblPr/>
              <a:tblGrid>
                <a:gridCol w="2081212"/>
                <a:gridCol w="1982788"/>
                <a:gridCol w="2230437"/>
              </a:tblGrid>
              <a:tr h="6826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68313"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ADDR/ DATA / DISP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57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2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B83277-A7D5-4F45-9E2D-AADE4F6A6F2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2763"/>
            <a:ext cx="6705600" cy="300037"/>
          </a:xfrm>
        </p:spPr>
        <p:txBody>
          <a:bodyPr/>
          <a:lstStyle/>
          <a:p>
            <a:pPr eaLnBrk="1" hangingPunct="1"/>
            <a:r>
              <a:rPr lang="zh-CN" altLang="en-US" smtClean="0"/>
              <a:t>机器指令各字段的编码： </a:t>
            </a:r>
          </a:p>
        </p:txBody>
      </p:sp>
      <p:graphicFrame>
        <p:nvGraphicFramePr>
          <p:cNvPr id="586824" name="Group 72"/>
          <p:cNvGraphicFramePr>
            <a:graphicFrameLocks noGrp="1"/>
          </p:cNvGraphicFramePr>
          <p:nvPr/>
        </p:nvGraphicFramePr>
        <p:xfrm>
          <a:off x="3657600" y="1524000"/>
          <a:ext cx="5054600" cy="3800476"/>
        </p:xfrm>
        <a:graphic>
          <a:graphicData uri="http://schemas.openxmlformats.org/drawingml/2006/table">
            <a:tbl>
              <a:tblPr/>
              <a:tblGrid>
                <a:gridCol w="1019175"/>
                <a:gridCol w="1658938"/>
                <a:gridCol w="973137"/>
                <a:gridCol w="1403350"/>
              </a:tblGrid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寻址方式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寄存器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立即寻址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直接寻址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065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变址寻址（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相对寻址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6834" name="Group 82"/>
          <p:cNvGraphicFramePr>
            <a:graphicFrameLocks noGrp="1"/>
          </p:cNvGraphicFramePr>
          <p:nvPr/>
        </p:nvGraphicFramePr>
        <p:xfrm>
          <a:off x="304800" y="1524000"/>
          <a:ext cx="3124200" cy="4572000"/>
        </p:xfrm>
        <a:graphic>
          <a:graphicData uri="http://schemas.openxmlformats.org/drawingml/2006/table">
            <a:tbl>
              <a:tblPr/>
              <a:tblGrid>
                <a:gridCol w="2057400"/>
                <a:gridCol w="1066800"/>
              </a:tblGrid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SBB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MOV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HALT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68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868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37A618-8BEE-4BAF-9380-0D8F53230F4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2763"/>
            <a:ext cx="6705600" cy="3000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内存地址的部分单元内容如下：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684213" y="3860800"/>
            <a:ext cx="77724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1414463" indent="-609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2127250" indent="-5334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763838" indent="-4572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3400425" indent="-4572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38576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43148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47720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52292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） 若（</a:t>
            </a:r>
            <a:r>
              <a:rPr lang="en-US" altLang="zh-CN">
                <a:latin typeface="Arial" panose="020B0604020202020204" pitchFamily="34" charset="0"/>
              </a:rPr>
              <a:t>PC</a:t>
            </a:r>
            <a:r>
              <a:rPr lang="zh-CN" altLang="en-US">
                <a:latin typeface="Arial" panose="020B0604020202020204" pitchFamily="34" charset="0"/>
              </a:rPr>
              <a:t>）＝</a:t>
            </a:r>
            <a:r>
              <a:rPr lang="en-US" altLang="zh-CN">
                <a:latin typeface="Arial" panose="020B0604020202020204" pitchFamily="34" charset="0"/>
              </a:rPr>
              <a:t>20H</a:t>
            </a:r>
            <a:r>
              <a:rPr lang="zh-CN" altLang="en-US">
                <a:latin typeface="Arial" panose="020B0604020202020204" pitchFamily="34" charset="0"/>
              </a:rPr>
              <a:t>，变址寄存器（</a:t>
            </a:r>
            <a:r>
              <a:rPr lang="en-US" altLang="zh-CN">
                <a:latin typeface="Arial" panose="020B0604020202020204" pitchFamily="34" charset="0"/>
              </a:rPr>
              <a:t>SI</a:t>
            </a:r>
            <a:r>
              <a:rPr lang="zh-CN" altLang="en-US">
                <a:latin typeface="Arial" panose="020B0604020202020204" pitchFamily="34" charset="0"/>
              </a:rPr>
              <a:t>）＝</a:t>
            </a:r>
            <a:r>
              <a:rPr lang="en-US" altLang="zh-CN">
                <a:latin typeface="Arial" panose="020B0604020202020204" pitchFamily="34" charset="0"/>
              </a:rPr>
              <a:t>10H</a:t>
            </a:r>
            <a:r>
              <a:rPr lang="zh-CN" altLang="en-US">
                <a:latin typeface="Arial" panose="020B0604020202020204" pitchFamily="34" charset="0"/>
              </a:rPr>
              <a:t>，则此时启动程序执行，问执行了几条指令程序停止？写出每条指令的助记符、寻址方式、</a:t>
            </a:r>
            <a:r>
              <a:rPr lang="en-US" altLang="zh-CN">
                <a:latin typeface="Arial" panose="020B0604020202020204" pitchFamily="34" charset="0"/>
              </a:rPr>
              <a:t>EA</a:t>
            </a:r>
            <a:r>
              <a:rPr lang="zh-CN" altLang="en-US">
                <a:latin typeface="Arial" panose="020B0604020202020204" pitchFamily="34" charset="0"/>
              </a:rPr>
              <a:t>、操作数和执行结果。 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）写出以下程序段的机器码。</a:t>
            </a:r>
          </a:p>
        </p:txBody>
      </p:sp>
      <p:graphicFrame>
        <p:nvGraphicFramePr>
          <p:cNvPr id="587825" name="Group 49"/>
          <p:cNvGraphicFramePr>
            <a:graphicFrameLocks noGrp="1"/>
          </p:cNvGraphicFramePr>
          <p:nvPr/>
        </p:nvGraphicFramePr>
        <p:xfrm>
          <a:off x="971550" y="1447800"/>
          <a:ext cx="7334250" cy="2286000"/>
        </p:xfrm>
        <a:graphic>
          <a:graphicData uri="http://schemas.openxmlformats.org/drawingml/2006/table">
            <a:tbl>
              <a:tblPr/>
              <a:tblGrid>
                <a:gridCol w="1587500"/>
                <a:gridCol w="858838"/>
                <a:gridCol w="1562100"/>
                <a:gridCol w="882650"/>
                <a:gridCol w="1536700"/>
                <a:gridCol w="906462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单元地址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单元地址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单元地址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25H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27H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78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1B7285-ED60-4D38-BD67-F7992F2DAB3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2763"/>
            <a:ext cx="6705600" cy="3000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）指令码分析：</a:t>
            </a:r>
          </a:p>
        </p:txBody>
      </p:sp>
      <p:graphicFrame>
        <p:nvGraphicFramePr>
          <p:cNvPr id="588864" name="Group 64"/>
          <p:cNvGraphicFramePr>
            <a:graphicFrameLocks noGrp="1"/>
          </p:cNvGraphicFramePr>
          <p:nvPr/>
        </p:nvGraphicFramePr>
        <p:xfrm>
          <a:off x="377825" y="1600200"/>
          <a:ext cx="8515350" cy="4103694"/>
        </p:xfrm>
        <a:graphic>
          <a:graphicData uri="http://schemas.openxmlformats.org/drawingml/2006/table">
            <a:tbl>
              <a:tblPr/>
              <a:tblGrid>
                <a:gridCol w="814388"/>
                <a:gridCol w="828675"/>
                <a:gridCol w="1344612"/>
                <a:gridCol w="896938"/>
                <a:gridCol w="1371600"/>
                <a:gridCol w="1260475"/>
                <a:gridCol w="1998662"/>
              </a:tblGrid>
              <a:tr h="822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单元地址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指令码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寻址方式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执行结果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5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20H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40H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MOV R0,23H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立即数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――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(R0)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5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21H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5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22H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02H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ADD R0, [SI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3H]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变址寻址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(SI)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(13H)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(R0)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03H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5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24H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SUB R0, [12H]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直接寻址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(12H)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(R0)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92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25H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5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26H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F0H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HALT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――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――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――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――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88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63A01A-9CF9-4389-B1D9-F698C00EE9D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）写出程序的机器码</a:t>
            </a:r>
          </a:p>
        </p:txBody>
      </p:sp>
      <p:graphicFrame>
        <p:nvGraphicFramePr>
          <p:cNvPr id="594661" name="Group 741"/>
          <p:cNvGraphicFramePr>
            <a:graphicFrameLocks noGrp="1"/>
          </p:cNvGraphicFramePr>
          <p:nvPr>
            <p:ph sz="half" idx="1"/>
          </p:nvPr>
        </p:nvGraphicFramePr>
        <p:xfrm>
          <a:off x="844550" y="981075"/>
          <a:ext cx="5256213" cy="5184777"/>
        </p:xfrm>
        <a:graphic>
          <a:graphicData uri="http://schemas.openxmlformats.org/drawingml/2006/table">
            <a:tbl>
              <a:tblPr/>
              <a:tblGrid>
                <a:gridCol w="1008063"/>
                <a:gridCol w="2303462"/>
                <a:gridCol w="1944688"/>
              </a:tblGrid>
              <a:tr h="612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序号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程序助记符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1014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MOV SI,#0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0→SI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1046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MOV R0,#0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0→R0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973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pt-BR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ADD R0</a:t>
                      </a:r>
                      <a:r>
                        <a:rPr kumimoji="0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[SI+80H]</a:t>
                      </a:r>
                      <a:endParaRPr kumimoji="0" lang="pt-BR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(R0)+(SI+80H)</a:t>
                      </a:r>
                      <a:r>
                        <a:rPr kumimoji="0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→</a:t>
                      </a: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  <a:endParaRPr kumimoji="0" lang="pt-BR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INC SI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SI+1 →SI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1047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JMP 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PC-5 →PC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</a:tbl>
          </a:graphicData>
        </a:graphic>
      </p:graphicFrame>
      <p:sp>
        <p:nvSpPr>
          <p:cNvPr id="594553" name="AutoShape 633"/>
          <p:cNvSpPr>
            <a:spLocks noChangeArrowheads="1"/>
          </p:cNvSpPr>
          <p:nvPr/>
        </p:nvSpPr>
        <p:spPr bwMode="auto">
          <a:xfrm>
            <a:off x="1763713" y="5949950"/>
            <a:ext cx="1800225" cy="719138"/>
          </a:xfrm>
          <a:prstGeom prst="cloudCallout">
            <a:avLst>
              <a:gd name="adj1" fmla="val 92593"/>
              <a:gd name="adj2" fmla="val -67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相对寻址</a:t>
            </a:r>
          </a:p>
        </p:txBody>
      </p:sp>
      <p:graphicFrame>
        <p:nvGraphicFramePr>
          <p:cNvPr id="594627" name="Group 707"/>
          <p:cNvGraphicFramePr>
            <a:graphicFrameLocks noGrp="1"/>
          </p:cNvGraphicFramePr>
          <p:nvPr>
            <p:ph sz="half" idx="2"/>
          </p:nvPr>
        </p:nvGraphicFramePr>
        <p:xfrm>
          <a:off x="6172200" y="981075"/>
          <a:ext cx="2360613" cy="5184777"/>
        </p:xfrm>
        <a:graphic>
          <a:graphicData uri="http://schemas.openxmlformats.org/drawingml/2006/table">
            <a:tbl>
              <a:tblPr/>
              <a:tblGrid>
                <a:gridCol w="849313"/>
                <a:gridCol w="1511300"/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4CH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02H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04H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02H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05H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07H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83H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08H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FBH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46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945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5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EB2245-9712-442A-B632-611E0D7F187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）写出程序的机器码</a:t>
            </a:r>
          </a:p>
        </p:txBody>
      </p:sp>
      <p:graphicFrame>
        <p:nvGraphicFramePr>
          <p:cNvPr id="608333" name="Group 77"/>
          <p:cNvGraphicFramePr>
            <a:graphicFrameLocks noGrp="1"/>
          </p:cNvGraphicFramePr>
          <p:nvPr>
            <p:ph sz="half" idx="1"/>
          </p:nvPr>
        </p:nvGraphicFramePr>
        <p:xfrm>
          <a:off x="844550" y="981075"/>
          <a:ext cx="5256213" cy="5184777"/>
        </p:xfrm>
        <a:graphic>
          <a:graphicData uri="http://schemas.openxmlformats.org/drawingml/2006/table">
            <a:tbl>
              <a:tblPr/>
              <a:tblGrid>
                <a:gridCol w="1008063"/>
                <a:gridCol w="2303462"/>
                <a:gridCol w="1944688"/>
              </a:tblGrid>
              <a:tr h="612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序号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程序助记符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1014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MOV SI,#0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0→SI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1046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MOV R0,#0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0→R0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973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pt-BR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ADD R0</a:t>
                      </a:r>
                      <a:r>
                        <a:rPr kumimoji="0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[SI+80H]</a:t>
                      </a:r>
                      <a:endParaRPr kumimoji="0" lang="pt-BR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(R0)+(SI+80H)</a:t>
                      </a:r>
                      <a:r>
                        <a:rPr kumimoji="0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→</a:t>
                      </a:r>
                      <a:r>
                        <a:rPr kumimoji="0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  <a:endParaRPr kumimoji="0" lang="pt-BR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INC SI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SI+1 →SI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1047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JMP 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L→PC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</a:tbl>
          </a:graphicData>
        </a:graphic>
      </p:graphicFrame>
      <p:pic>
        <p:nvPicPr>
          <p:cNvPr id="608294" name="Picture 3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8296" name="AutoShape 40"/>
          <p:cNvSpPr>
            <a:spLocks noChangeArrowheads="1"/>
          </p:cNvSpPr>
          <p:nvPr/>
        </p:nvSpPr>
        <p:spPr bwMode="auto">
          <a:xfrm>
            <a:off x="1476375" y="5949950"/>
            <a:ext cx="2016125" cy="719138"/>
          </a:xfrm>
          <a:prstGeom prst="cloudCallout">
            <a:avLst>
              <a:gd name="adj1" fmla="val 110708"/>
              <a:gd name="adj2" fmla="val -7781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直接寻址</a:t>
            </a:r>
          </a:p>
        </p:txBody>
      </p:sp>
      <p:graphicFrame>
        <p:nvGraphicFramePr>
          <p:cNvPr id="608297" name="Group 41"/>
          <p:cNvGraphicFramePr>
            <a:graphicFrameLocks noGrp="1"/>
          </p:cNvGraphicFramePr>
          <p:nvPr>
            <p:ph sz="half" idx="2"/>
          </p:nvPr>
        </p:nvGraphicFramePr>
        <p:xfrm>
          <a:off x="6172200" y="981075"/>
          <a:ext cx="2360613" cy="5184777"/>
        </p:xfrm>
        <a:graphic>
          <a:graphicData uri="http://schemas.openxmlformats.org/drawingml/2006/table">
            <a:tbl>
              <a:tblPr/>
              <a:tblGrid>
                <a:gridCol w="849313"/>
                <a:gridCol w="1511300"/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4CH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02H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04H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02H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05H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80H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07H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81H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B5C4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08H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04H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83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082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3F6A1B-D45B-4063-8315-854D920CD3B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、指令字长度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01725"/>
            <a:ext cx="7556500" cy="42481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机器指令是用二进制机器字来表示的，表示一条指令的机器字，就称为</a:t>
            </a:r>
            <a:r>
              <a:rPr lang="zh-CN" altLang="en-US" sz="2400" smtClean="0">
                <a:solidFill>
                  <a:srgbClr val="CC0000"/>
                </a:solidFill>
              </a:rPr>
              <a:t>指令字</a:t>
            </a:r>
            <a:r>
              <a:rPr lang="zh-CN" altLang="en-US" sz="2400" smtClean="0"/>
              <a:t>。一条指令中所包含的二进制码的位数，称为指令字长度或指令字长。它主要取决于操作码的长度、操作数地址的长度和操作数地址的个数。</a:t>
            </a:r>
            <a:r>
              <a:rPr lang="zh-CN" altLang="en-US" sz="2400" smtClean="0">
                <a:solidFill>
                  <a:srgbClr val="006600"/>
                </a:solidFill>
              </a:rPr>
              <a:t>不同机器的指令字长是不相同的</a:t>
            </a:r>
            <a:r>
              <a:rPr lang="zh-CN" altLang="en-US" sz="2400" smtClean="0"/>
              <a:t>。</a:t>
            </a:r>
            <a:endParaRPr lang="zh-CN" altLang="en-US" sz="2400" smtClean="0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 sz="2400" smtClean="0"/>
              <a:t>按指令长度固定与否可以分为</a:t>
            </a:r>
            <a:r>
              <a:rPr lang="zh-CN" altLang="en-US" sz="2000" smtClean="0"/>
              <a:t>：</a:t>
            </a:r>
          </a:p>
          <a:p>
            <a:pPr lvl="1" eaLnBrk="1" hangingPunct="1"/>
            <a:r>
              <a:rPr lang="zh-CN" altLang="en-US" smtClean="0">
                <a:solidFill>
                  <a:srgbClr val="CC0000"/>
                </a:solidFill>
              </a:rPr>
              <a:t>固定指令字长的指令</a:t>
            </a:r>
            <a:r>
              <a:rPr lang="zh-CN" altLang="en-US" smtClean="0"/>
              <a:t>：所有指令的字长均相等，一般等于机器字长。</a:t>
            </a:r>
          </a:p>
          <a:p>
            <a:pPr lvl="1" eaLnBrk="1" hangingPunct="1"/>
            <a:r>
              <a:rPr lang="zh-CN" altLang="en-US" smtClean="0">
                <a:solidFill>
                  <a:srgbClr val="CC0000"/>
                </a:solidFill>
              </a:rPr>
              <a:t>可变指令字长的指令</a:t>
            </a:r>
            <a:r>
              <a:rPr lang="zh-CN" altLang="en-US" smtClean="0"/>
              <a:t>：指令字长不固定，</a:t>
            </a:r>
            <a:r>
              <a:rPr lang="zh-CN" altLang="en-GB" smtClean="0"/>
              <a:t>通常取字节的整数倍。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0C56E0-3BE6-4AEC-823A-3D78C8FBA90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2763"/>
            <a:ext cx="6705600" cy="3000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课后练习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7632700" cy="504825"/>
          </a:xfrm>
        </p:spPr>
        <p:txBody>
          <a:bodyPr/>
          <a:lstStyle/>
          <a:p>
            <a:pPr marL="274638" indent="-274638" eaLnBrk="1" hangingPunct="1"/>
            <a:r>
              <a:rPr lang="zh-CN" altLang="en-US" smtClean="0">
                <a:latin typeface="Arial" panose="020B0604020202020204" pitchFamily="34" charset="0"/>
              </a:rPr>
              <a:t>设某</a:t>
            </a:r>
            <a:r>
              <a:rPr lang="en-US" altLang="zh-CN" smtClean="0">
                <a:latin typeface="Arial" panose="020B0604020202020204" pitchFamily="34" charset="0"/>
              </a:rPr>
              <a:t>8</a:t>
            </a:r>
            <a:r>
              <a:rPr lang="zh-CN" altLang="en-US" smtClean="0">
                <a:latin typeface="Arial" panose="020B0604020202020204" pitchFamily="34" charset="0"/>
              </a:rPr>
              <a:t>位计算机指令格式如下：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609600" y="3200400"/>
            <a:ext cx="7562850" cy="225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1414463" indent="-609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2127250" indent="-5334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763838" indent="-4572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3400425" indent="-4572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38576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43148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47720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52292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>
                <a:latin typeface="Arial" panose="020B0604020202020204" pitchFamily="34" charset="0"/>
              </a:rPr>
              <a:t>其中， </a:t>
            </a:r>
            <a:r>
              <a:rPr kumimoji="1" lang="en-US" altLang="zh-CN">
                <a:latin typeface="Arial" panose="020B0604020202020204" pitchFamily="34" charset="0"/>
              </a:rPr>
              <a:t>SR</a:t>
            </a:r>
            <a:r>
              <a:rPr kumimoji="1" lang="zh-CN" altLang="en-US">
                <a:latin typeface="Arial" panose="020B0604020202020204" pitchFamily="34" charset="0"/>
              </a:rPr>
              <a:t>为源寄存器号， </a:t>
            </a:r>
            <a:r>
              <a:rPr kumimoji="1" lang="en-US" altLang="zh-CN">
                <a:latin typeface="Arial" panose="020B0604020202020204" pitchFamily="34" charset="0"/>
              </a:rPr>
              <a:t>DR</a:t>
            </a:r>
            <a:r>
              <a:rPr kumimoji="1" lang="zh-CN" altLang="en-US">
                <a:latin typeface="Arial" panose="020B0604020202020204" pitchFamily="34" charset="0"/>
              </a:rPr>
              <a:t>为目的寄存器号，指令第二字为地址、数据或偏移量。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>
                <a:latin typeface="Arial" panose="020B0604020202020204" pitchFamily="34" charset="0"/>
              </a:rPr>
              <a:t>注意：</a:t>
            </a:r>
            <a:r>
              <a:rPr kumimoji="1" lang="en-US" altLang="zh-CN">
                <a:latin typeface="Arial" panose="020B0604020202020204" pitchFamily="34" charset="0"/>
              </a:rPr>
              <a:t>HALT</a:t>
            </a:r>
            <a:r>
              <a:rPr kumimoji="1" lang="zh-CN" altLang="en-US">
                <a:latin typeface="Arial" panose="020B0604020202020204" pitchFamily="34" charset="0"/>
              </a:rPr>
              <a:t>、</a:t>
            </a:r>
            <a:r>
              <a:rPr kumimoji="1" lang="en-US" altLang="zh-CN">
                <a:latin typeface="Arial" panose="020B0604020202020204" pitchFamily="34" charset="0"/>
              </a:rPr>
              <a:t>MOV3</a:t>
            </a:r>
            <a:r>
              <a:rPr kumimoji="1" lang="zh-CN" altLang="en-US">
                <a:latin typeface="Arial" panose="020B0604020202020204" pitchFamily="34" charset="0"/>
              </a:rPr>
              <a:t>、</a:t>
            </a:r>
            <a:r>
              <a:rPr kumimoji="1" lang="en-US" altLang="zh-CN">
                <a:latin typeface="Arial" panose="020B0604020202020204" pitchFamily="34" charset="0"/>
              </a:rPr>
              <a:t>ADD1</a:t>
            </a:r>
            <a:r>
              <a:rPr kumimoji="1" lang="zh-CN" altLang="en-US">
                <a:latin typeface="Arial" panose="020B0604020202020204" pitchFamily="34" charset="0"/>
              </a:rPr>
              <a:t>、</a:t>
            </a:r>
            <a:r>
              <a:rPr kumimoji="1" lang="en-US" altLang="zh-CN">
                <a:latin typeface="Arial" panose="020B0604020202020204" pitchFamily="34" charset="0"/>
              </a:rPr>
              <a:t>ADD2</a:t>
            </a:r>
            <a:r>
              <a:rPr kumimoji="1" lang="zh-CN" altLang="en-US">
                <a:latin typeface="Arial" panose="020B0604020202020204" pitchFamily="34" charset="0"/>
              </a:rPr>
              <a:t>指令为单字指令外，其他指令均为双字指令；</a:t>
            </a:r>
          </a:p>
        </p:txBody>
      </p:sp>
      <p:graphicFrame>
        <p:nvGraphicFramePr>
          <p:cNvPr id="589841" name="Group 17"/>
          <p:cNvGraphicFramePr>
            <a:graphicFrameLocks noGrp="1"/>
          </p:cNvGraphicFramePr>
          <p:nvPr>
            <p:ph sz="half" idx="2"/>
          </p:nvPr>
        </p:nvGraphicFramePr>
        <p:xfrm>
          <a:off x="1547813" y="1916113"/>
          <a:ext cx="5718175" cy="1143000"/>
        </p:xfrm>
        <a:graphic>
          <a:graphicData uri="http://schemas.openxmlformats.org/drawingml/2006/table">
            <a:tbl>
              <a:tblPr/>
              <a:tblGrid>
                <a:gridCol w="2047875"/>
                <a:gridCol w="1827212"/>
                <a:gridCol w="1843088"/>
              </a:tblGrid>
              <a:tr h="571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71500"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A/ DATA / DISP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98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75394A-AC22-4896-B7F4-ADDE7688ECE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4813"/>
            <a:ext cx="7245350" cy="515937"/>
          </a:xfrm>
        </p:spPr>
        <p:txBody>
          <a:bodyPr/>
          <a:lstStyle/>
          <a:p>
            <a:pPr eaLnBrk="1" hangingPunct="1"/>
            <a:r>
              <a:rPr lang="zh-CN" altLang="en-US" smtClean="0"/>
              <a:t>下面是该模型机的指令系统的一部分： </a:t>
            </a:r>
          </a:p>
        </p:txBody>
      </p:sp>
      <p:graphicFrame>
        <p:nvGraphicFramePr>
          <p:cNvPr id="590922" name="Group 74"/>
          <p:cNvGraphicFramePr>
            <a:graphicFrameLocks noGrp="1"/>
          </p:cNvGraphicFramePr>
          <p:nvPr>
            <p:ph idx="1"/>
          </p:nvPr>
        </p:nvGraphicFramePr>
        <p:xfrm>
          <a:off x="395288" y="1125538"/>
          <a:ext cx="8370887" cy="5154614"/>
        </p:xfrm>
        <a:graphic>
          <a:graphicData uri="http://schemas.openxmlformats.org/drawingml/2006/table">
            <a:tbl>
              <a:tblPr/>
              <a:tblGrid>
                <a:gridCol w="2954337"/>
                <a:gridCol w="4257675"/>
                <a:gridCol w="1158875"/>
              </a:tblGrid>
              <a:tr h="506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指令助记符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功能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99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MOV1	DR,DATA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DATA→DR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MOV2	[Addr],SR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）→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MOV3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）→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ADD1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）→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ADD2 DR,[SR]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((SR))+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 →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ADD3 DR,[[Addr]]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(DR)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((Addr))→DR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04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SUB DR, [SI+A]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(DR)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((SI)+Addr)→DR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JMP	    DISP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(PC)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DISP→PC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HALT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停机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54A285-E174-4930-AA4C-9CAFF28E3D5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2763"/>
            <a:ext cx="6705600" cy="3000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内存地址的部分单元内容如下：</a:t>
            </a:r>
          </a:p>
        </p:txBody>
      </p:sp>
      <p:graphicFrame>
        <p:nvGraphicFramePr>
          <p:cNvPr id="591921" name="Group 49"/>
          <p:cNvGraphicFramePr>
            <a:graphicFrameLocks noGrp="1"/>
          </p:cNvGraphicFramePr>
          <p:nvPr>
            <p:ph idx="1"/>
          </p:nvPr>
        </p:nvGraphicFramePr>
        <p:xfrm>
          <a:off x="684213" y="1196975"/>
          <a:ext cx="7772400" cy="2705102"/>
        </p:xfrm>
        <a:graphic>
          <a:graphicData uri="http://schemas.openxmlformats.org/drawingml/2006/table">
            <a:tbl>
              <a:tblPr/>
              <a:tblGrid>
                <a:gridCol w="1649412"/>
                <a:gridCol w="941388"/>
                <a:gridCol w="1649412"/>
                <a:gridCol w="941388"/>
                <a:gridCol w="1649412"/>
                <a:gridCol w="941388"/>
              </a:tblGrid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单元地址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单元地址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单元地址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39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25H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27H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12688" name="Rectangle 47"/>
          <p:cNvSpPr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1414463" indent="-609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2127250" indent="-5334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763838" indent="-4572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3400425" indent="-4572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38576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43148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47720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522922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</a:rPr>
              <a:t>(1)</a:t>
            </a:r>
            <a:r>
              <a:rPr lang="zh-CN" altLang="en-US">
                <a:latin typeface="Arial" panose="020B0604020202020204" pitchFamily="34" charset="0"/>
              </a:rPr>
              <a:t>若（</a:t>
            </a:r>
            <a:r>
              <a:rPr lang="en-US" altLang="zh-CN">
                <a:latin typeface="Arial" panose="020B0604020202020204" pitchFamily="34" charset="0"/>
              </a:rPr>
              <a:t>PC</a:t>
            </a:r>
            <a:r>
              <a:rPr lang="zh-CN" altLang="en-US">
                <a:latin typeface="Arial" panose="020B0604020202020204" pitchFamily="34" charset="0"/>
              </a:rPr>
              <a:t>）＝</a:t>
            </a:r>
            <a:r>
              <a:rPr lang="en-US" altLang="zh-CN">
                <a:latin typeface="Arial" panose="020B0604020202020204" pitchFamily="34" charset="0"/>
              </a:rPr>
              <a:t>20H</a:t>
            </a:r>
            <a:r>
              <a:rPr lang="zh-CN" altLang="en-US">
                <a:latin typeface="Arial" panose="020B0604020202020204" pitchFamily="34" charset="0"/>
              </a:rPr>
              <a:t>，变址寄存器（</a:t>
            </a:r>
            <a:r>
              <a:rPr lang="en-US" altLang="zh-CN">
                <a:latin typeface="Arial" panose="020B0604020202020204" pitchFamily="34" charset="0"/>
              </a:rPr>
              <a:t>SI</a:t>
            </a:r>
            <a:r>
              <a:rPr lang="zh-CN" altLang="en-US">
                <a:latin typeface="Arial" panose="020B0604020202020204" pitchFamily="34" charset="0"/>
              </a:rPr>
              <a:t>）＝</a:t>
            </a:r>
            <a:r>
              <a:rPr lang="en-US" altLang="zh-CN">
                <a:latin typeface="Arial" panose="020B0604020202020204" pitchFamily="34" charset="0"/>
              </a:rPr>
              <a:t>10H</a:t>
            </a:r>
            <a:r>
              <a:rPr lang="zh-CN" altLang="en-US">
                <a:latin typeface="Arial" panose="020B0604020202020204" pitchFamily="34" charset="0"/>
              </a:rPr>
              <a:t>，则此时启动程序执行，问执行了几条指令程序停止？写出每条指令的助记符、寻址方式、</a:t>
            </a:r>
            <a:r>
              <a:rPr lang="en-US" altLang="zh-CN">
                <a:latin typeface="Arial" panose="020B0604020202020204" pitchFamily="34" charset="0"/>
              </a:rPr>
              <a:t>EA</a:t>
            </a:r>
            <a:r>
              <a:rPr lang="zh-CN" altLang="en-US">
                <a:latin typeface="Arial" panose="020B0604020202020204" pitchFamily="34" charset="0"/>
              </a:rPr>
              <a:t>、操作数和执行结果。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D67998-9C50-4D60-886F-9DBC92C26CD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608512"/>
          </a:xfrm>
        </p:spPr>
        <p:txBody>
          <a:bodyPr/>
          <a:lstStyle/>
          <a:p>
            <a:pPr eaLnBrk="1" hangingPunct="1"/>
            <a:r>
              <a:rPr lang="en-US" altLang="zh-CN" smtClean="0"/>
              <a:t>(2)</a:t>
            </a:r>
            <a:r>
              <a:rPr lang="zh-CN" altLang="en-US" smtClean="0"/>
              <a:t>写出下列程序的指令码。</a:t>
            </a:r>
          </a:p>
          <a:p>
            <a:pPr eaLnBrk="1" hangingPunct="1"/>
            <a:r>
              <a:rPr lang="en-US" altLang="zh-CN" smtClean="0"/>
              <a:t>MOV R0,#0</a:t>
            </a:r>
          </a:p>
          <a:p>
            <a:pPr eaLnBrk="1" hangingPunct="1"/>
            <a:r>
              <a:rPr lang="en-US" altLang="zh-CN" smtClean="0"/>
              <a:t>MOV R1,#80</a:t>
            </a:r>
          </a:p>
          <a:p>
            <a:pPr eaLnBrk="1" hangingPunct="1"/>
            <a:r>
              <a:rPr lang="en-US" altLang="zh-CN" smtClean="0"/>
              <a:t>MOV R2,#1</a:t>
            </a:r>
          </a:p>
          <a:p>
            <a:pPr eaLnBrk="1" hangingPunct="1"/>
            <a:r>
              <a:rPr lang="en-US" altLang="zh-CN" smtClean="0"/>
              <a:t>L:ADD R0,[R1]</a:t>
            </a:r>
          </a:p>
          <a:p>
            <a:pPr eaLnBrk="1" hangingPunct="1"/>
            <a:r>
              <a:rPr lang="en-US" altLang="zh-CN" smtClean="0"/>
              <a:t>ADD R1,R2</a:t>
            </a:r>
          </a:p>
          <a:p>
            <a:pPr eaLnBrk="1" hangingPunct="1"/>
            <a:r>
              <a:rPr lang="en-US" altLang="zh-CN" smtClean="0"/>
              <a:t>JMP L</a:t>
            </a:r>
          </a:p>
        </p:txBody>
      </p:sp>
      <p:pic>
        <p:nvPicPr>
          <p:cNvPr id="59597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DADE7D-E939-466D-9647-1B608C960FE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4147" name="WordArt 3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201612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b="1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CB2489-1F55-4F85-B37D-FA7A24A858A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、指令字长度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01725"/>
            <a:ext cx="7556500" cy="4056063"/>
          </a:xfrm>
        </p:spPr>
        <p:txBody>
          <a:bodyPr/>
          <a:lstStyle/>
          <a:p>
            <a:pPr eaLnBrk="1" hangingPunct="1"/>
            <a:r>
              <a:rPr lang="zh-CN" altLang="en-GB" smtClean="0"/>
              <a:t>按照指令字长与机器字长的关系分类</a:t>
            </a:r>
            <a:r>
              <a:rPr lang="zh-CN" altLang="en-GB" sz="2400" smtClean="0">
                <a:solidFill>
                  <a:schemeClr val="hlink"/>
                </a:solidFill>
              </a:rPr>
              <a:t>：</a:t>
            </a:r>
          </a:p>
          <a:p>
            <a:pPr lvl="1" eaLnBrk="1" hangingPunct="1"/>
            <a:r>
              <a:rPr lang="zh-CN" altLang="en-GB" smtClean="0">
                <a:solidFill>
                  <a:srgbClr val="CC0000"/>
                </a:solidFill>
              </a:rPr>
              <a:t>短格式指令</a:t>
            </a:r>
            <a:r>
              <a:rPr lang="zh-CN" altLang="en-GB" smtClean="0"/>
              <a:t>：指令字长小于或等于机器字长。</a:t>
            </a:r>
          </a:p>
          <a:p>
            <a:pPr lvl="1" eaLnBrk="1" hangingPunct="1"/>
            <a:r>
              <a:rPr lang="zh-CN" altLang="en-GB" smtClean="0">
                <a:solidFill>
                  <a:srgbClr val="CC0000"/>
                </a:solidFill>
              </a:rPr>
              <a:t>长格式指令</a:t>
            </a:r>
            <a:r>
              <a:rPr lang="zh-CN" altLang="en-GB" smtClean="0"/>
              <a:t>：指令字长大于机器字长。</a:t>
            </a:r>
          </a:p>
          <a:p>
            <a:pPr lvl="1" eaLnBrk="1" hangingPunct="1"/>
            <a:r>
              <a:rPr lang="zh-CN" altLang="en-GB" smtClean="0"/>
              <a:t>一个机器的指令系统中，</a:t>
            </a:r>
            <a:r>
              <a:rPr lang="zh-CN" altLang="en-GB" smtClean="0">
                <a:solidFill>
                  <a:srgbClr val="006600"/>
                </a:solidFill>
              </a:rPr>
              <a:t>短格式指令和长格式指令可以并存</a:t>
            </a:r>
            <a:r>
              <a:rPr lang="zh-CN" altLang="en-GB" smtClean="0">
                <a:solidFill>
                  <a:schemeClr val="hlink"/>
                </a:solidFill>
              </a:rPr>
              <a:t>，</a:t>
            </a:r>
            <a:r>
              <a:rPr lang="zh-CN" altLang="en-GB" smtClean="0"/>
              <a:t>通常将最常用的指令设计成短格式指令，可以节省存储空间、提高指令的执行速度。</a:t>
            </a:r>
            <a:endParaRPr lang="zh-CN" altLang="en-US" smtClean="0"/>
          </a:p>
        </p:txBody>
      </p:sp>
      <p:pic>
        <p:nvPicPr>
          <p:cNvPr id="51098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EDC902-D924-46A0-AF9E-330F0012555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、指令操作码扩展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052513"/>
            <a:ext cx="7488238" cy="5064125"/>
          </a:xfrm>
        </p:spPr>
        <p:txBody>
          <a:bodyPr/>
          <a:lstStyle/>
          <a:p>
            <a:pPr eaLnBrk="1" hangingPunct="1"/>
            <a:r>
              <a:rPr lang="zh-CN" altLang="en-GB" sz="2400" dirty="0" smtClean="0"/>
              <a:t>固定操作码长度的格式和可变操作码长度格式</a:t>
            </a:r>
          </a:p>
          <a:p>
            <a:pPr eaLnBrk="1" hangingPunct="1"/>
            <a:r>
              <a:rPr lang="zh-CN" altLang="en-US" sz="2400" dirty="0" smtClean="0"/>
              <a:t>在设计操作码不固定的指令系统时，应安排指令</a:t>
            </a:r>
            <a:r>
              <a:rPr lang="zh-CN" altLang="en-US" sz="2400" dirty="0" smtClean="0">
                <a:solidFill>
                  <a:srgbClr val="0099FF"/>
                </a:solidFill>
              </a:rPr>
              <a:t>使用频度高的指令占用短的操作码，对使用频度低的指令可占用较长的操作码，</a:t>
            </a:r>
            <a:r>
              <a:rPr lang="zh-CN" altLang="en-US" sz="2400" dirty="0" smtClean="0"/>
              <a:t>这样可以缩短经常使用的指令的译码时间。</a:t>
            </a:r>
          </a:p>
          <a:p>
            <a:pPr eaLnBrk="1" hangingPunct="1"/>
            <a:r>
              <a:rPr lang="zh-CN" altLang="en-GB" sz="2400" smtClean="0"/>
              <a:t>采用</a:t>
            </a:r>
            <a:r>
              <a:rPr lang="zh-CN" altLang="en-GB" sz="2400" smtClean="0">
                <a:solidFill>
                  <a:srgbClr val="CC0000"/>
                </a:solidFill>
              </a:rPr>
              <a:t>扩展操作码</a:t>
            </a:r>
            <a:r>
              <a:rPr lang="zh-CN" altLang="en-GB" sz="2400" smtClean="0"/>
              <a:t>技术，使操作码的长度随地址数的减少而增加，即</a:t>
            </a:r>
            <a:r>
              <a:rPr lang="zh-CN" altLang="en-GB" sz="2400" smtClean="0">
                <a:solidFill>
                  <a:srgbClr val="CC0000"/>
                </a:solidFill>
              </a:rPr>
              <a:t>不同地址数的指令可以具有不同长度的操作码</a:t>
            </a:r>
            <a:r>
              <a:rPr lang="zh-CN" altLang="en-GB" sz="2400" smtClean="0"/>
              <a:t>，从而可以有效地缩短指令字长。</a:t>
            </a:r>
          </a:p>
          <a:p>
            <a:pPr eaLnBrk="1" hangingPunct="1"/>
            <a:r>
              <a:rPr lang="zh-CN" altLang="en-US" sz="2400" dirty="0" smtClean="0"/>
              <a:t>指令操作码扩展技术是一种重要的指令优化技术，它可以</a:t>
            </a:r>
            <a:r>
              <a:rPr lang="zh-CN" altLang="en-US" sz="2400" dirty="0" smtClean="0">
                <a:solidFill>
                  <a:srgbClr val="0099FF"/>
                </a:solidFill>
              </a:rPr>
              <a:t>缩短指令的平均长度，增加指令字所能表示的操作信息</a:t>
            </a:r>
            <a:r>
              <a:rPr lang="zh-CN" altLang="en-US" sz="2400" dirty="0" smtClean="0"/>
              <a:t>。但指令操作码扩展技术需要更多的硬件支持，它的指令译码更加复杂，使控制器设计难度增大。</a:t>
            </a:r>
            <a:r>
              <a:rPr lang="zh-CN" altLang="en-US" sz="2400" dirty="0" smtClean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F7E20-2A6D-45BE-873D-AD95F146732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3090" name="Rectangle 66"/>
          <p:cNvSpPr>
            <a:spLocks noChangeArrowheads="1"/>
          </p:cNvSpPr>
          <p:nvPr/>
        </p:nvSpPr>
        <p:spPr bwMode="auto">
          <a:xfrm>
            <a:off x="1187450" y="5445125"/>
            <a:ext cx="4298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16</a:t>
            </a:r>
            <a:r>
              <a:rPr lang="zh-CN" altLang="en-US" sz="2400">
                <a:cs typeface="Times New Roman" panose="02020603050405020304" pitchFamily="18" charset="0"/>
              </a:rPr>
              <a:t>位操作码，</a:t>
            </a:r>
            <a:r>
              <a:rPr lang="en-US" altLang="zh-CN" sz="2400">
                <a:cs typeface="Times New Roman" panose="02020603050405020304" pitchFamily="18" charset="0"/>
              </a:rPr>
              <a:t>16</a:t>
            </a:r>
            <a:r>
              <a:rPr lang="zh-CN" altLang="en-US" sz="2400">
                <a:cs typeface="Times New Roman" panose="02020603050405020304" pitchFamily="18" charset="0"/>
              </a:rPr>
              <a:t>条零地址指令 </a:t>
            </a:r>
          </a:p>
        </p:txBody>
      </p:sp>
      <p:sp>
        <p:nvSpPr>
          <p:cNvPr id="513077" name="Rectangle 53"/>
          <p:cNvSpPr>
            <a:spLocks noChangeArrowheads="1"/>
          </p:cNvSpPr>
          <p:nvPr/>
        </p:nvSpPr>
        <p:spPr bwMode="auto">
          <a:xfrm>
            <a:off x="1476375" y="4221163"/>
            <a:ext cx="4017963" cy="4572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522288" algn="ctr"/>
              </a:tabLst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22288" algn="ctr"/>
              </a:tabLs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12</a:t>
            </a:r>
            <a:r>
              <a:rPr lang="zh-CN" altLang="en-US" sz="2400">
                <a:solidFill>
                  <a:srgbClr val="000000"/>
                </a:solidFill>
              </a:rPr>
              <a:t>位操作码</a:t>
            </a:r>
            <a:r>
              <a:rPr lang="en-US" altLang="zh-CN" sz="2400">
                <a:solidFill>
                  <a:srgbClr val="000000"/>
                </a:solidFill>
              </a:rPr>
              <a:t>,15</a:t>
            </a:r>
            <a:r>
              <a:rPr lang="zh-CN" altLang="en-US" sz="2400">
                <a:solidFill>
                  <a:srgbClr val="000000"/>
                </a:solidFill>
              </a:rPr>
              <a:t>条一地址指令</a:t>
            </a:r>
          </a:p>
        </p:txBody>
      </p:sp>
      <p:sp>
        <p:nvSpPr>
          <p:cNvPr id="513064" name="Rectangle 40"/>
          <p:cNvSpPr>
            <a:spLocks noChangeArrowheads="1"/>
          </p:cNvSpPr>
          <p:nvPr/>
        </p:nvSpPr>
        <p:spPr bwMode="auto">
          <a:xfrm>
            <a:off x="1624013" y="2827338"/>
            <a:ext cx="4171950" cy="4572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00"/>
                </a:solidFill>
              </a:rPr>
              <a:t>8</a:t>
            </a:r>
            <a:r>
              <a:rPr lang="zh-CN" altLang="en-US" sz="2400">
                <a:solidFill>
                  <a:srgbClr val="CC0000"/>
                </a:solidFill>
              </a:rPr>
              <a:t>位操作码</a:t>
            </a:r>
            <a:r>
              <a:rPr lang="en-US" altLang="zh-CN" sz="2400">
                <a:solidFill>
                  <a:srgbClr val="CC0000"/>
                </a:solidFill>
              </a:rPr>
              <a:t>,15</a:t>
            </a:r>
            <a:r>
              <a:rPr lang="zh-CN" altLang="en-US" sz="2400">
                <a:solidFill>
                  <a:srgbClr val="CC0000"/>
                </a:solidFill>
              </a:rPr>
              <a:t>条二地址指令  </a:t>
            </a:r>
          </a:p>
        </p:txBody>
      </p:sp>
      <p:sp>
        <p:nvSpPr>
          <p:cNvPr id="513051" name="Rectangle 27"/>
          <p:cNvSpPr>
            <a:spLocks noChangeArrowheads="1"/>
          </p:cNvSpPr>
          <p:nvPr/>
        </p:nvSpPr>
        <p:spPr bwMode="auto">
          <a:xfrm>
            <a:off x="1644650" y="1387475"/>
            <a:ext cx="3863975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/>
              <a:t>4</a:t>
            </a:r>
            <a:r>
              <a:rPr lang="zh-CN" altLang="en-GB" sz="2400"/>
              <a:t>位操作码</a:t>
            </a:r>
            <a:r>
              <a:rPr lang="en-GB" altLang="zh-CN" sz="2400"/>
              <a:t>,15</a:t>
            </a:r>
            <a:r>
              <a:rPr lang="zh-CN" altLang="en-GB" sz="2400"/>
              <a:t>条三地址指令</a:t>
            </a:r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5903912" cy="431800"/>
          </a:xfrm>
        </p:spPr>
        <p:txBody>
          <a:bodyPr/>
          <a:lstStyle/>
          <a:p>
            <a:pPr eaLnBrk="1" hangingPunct="1"/>
            <a:r>
              <a:rPr lang="zh-CN" altLang="en-US" smtClean="0"/>
              <a:t>举例</a:t>
            </a:r>
          </a:p>
        </p:txBody>
      </p:sp>
      <p:graphicFrame>
        <p:nvGraphicFramePr>
          <p:cNvPr id="513100" name="Group 76"/>
          <p:cNvGraphicFramePr>
            <a:graphicFrameLocks noGrp="1"/>
          </p:cNvGraphicFramePr>
          <p:nvPr/>
        </p:nvGraphicFramePr>
        <p:xfrm>
          <a:off x="5508625" y="476250"/>
          <a:ext cx="3167063" cy="396875"/>
        </p:xfrm>
        <a:graphic>
          <a:graphicData uri="http://schemas.openxmlformats.org/drawingml/2006/table">
            <a:tbl>
              <a:tblPr/>
              <a:tblGrid>
                <a:gridCol w="811213"/>
                <a:gridCol w="792162"/>
                <a:gridCol w="831850"/>
                <a:gridCol w="731838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OP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103" name="Group 79"/>
          <p:cNvGraphicFramePr>
            <a:graphicFrameLocks noGrp="1"/>
          </p:cNvGraphicFramePr>
          <p:nvPr/>
        </p:nvGraphicFramePr>
        <p:xfrm>
          <a:off x="5508625" y="981075"/>
          <a:ext cx="3181350" cy="1368425"/>
        </p:xfrm>
        <a:graphic>
          <a:graphicData uri="http://schemas.openxmlformats.org/drawingml/2006/table">
            <a:tbl>
              <a:tblPr/>
              <a:tblGrid>
                <a:gridCol w="815975"/>
                <a:gridCol w="815975"/>
                <a:gridCol w="814388"/>
                <a:gridCol w="735012"/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116" name="Group 92"/>
          <p:cNvGraphicFramePr>
            <a:graphicFrameLocks noGrp="1"/>
          </p:cNvGraphicFramePr>
          <p:nvPr/>
        </p:nvGraphicFramePr>
        <p:xfrm>
          <a:off x="5508625" y="2420938"/>
          <a:ext cx="3167063" cy="1311275"/>
        </p:xfrm>
        <a:graphic>
          <a:graphicData uri="http://schemas.openxmlformats.org/drawingml/2006/table">
            <a:tbl>
              <a:tblPr/>
              <a:tblGrid>
                <a:gridCol w="792163"/>
                <a:gridCol w="857250"/>
                <a:gridCol w="798512"/>
                <a:gridCol w="719138"/>
              </a:tblGrid>
              <a:tr h="1311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1110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GB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GB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108" name="Group 84"/>
          <p:cNvGraphicFramePr>
            <a:graphicFrameLocks noGrp="1"/>
          </p:cNvGraphicFramePr>
          <p:nvPr/>
        </p:nvGraphicFramePr>
        <p:xfrm>
          <a:off x="5508625" y="3789363"/>
          <a:ext cx="3167063" cy="1311275"/>
        </p:xfrm>
        <a:graphic>
          <a:graphicData uri="http://schemas.openxmlformats.org/drawingml/2006/table">
            <a:tbl>
              <a:tblPr/>
              <a:tblGrid>
                <a:gridCol w="827088"/>
                <a:gridCol w="796925"/>
                <a:gridCol w="823912"/>
                <a:gridCol w="719138"/>
              </a:tblGrid>
              <a:tr h="1311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1110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123" name="Group 99"/>
          <p:cNvGraphicFramePr>
            <a:graphicFrameLocks noGrp="1"/>
          </p:cNvGraphicFramePr>
          <p:nvPr/>
        </p:nvGraphicFramePr>
        <p:xfrm>
          <a:off x="5508625" y="5229225"/>
          <a:ext cx="3187700" cy="1311275"/>
        </p:xfrm>
        <a:graphic>
          <a:graphicData uri="http://schemas.openxmlformats.org/drawingml/2006/table">
            <a:tbl>
              <a:tblPr/>
              <a:tblGrid>
                <a:gridCol w="792163"/>
                <a:gridCol w="842962"/>
                <a:gridCol w="803275"/>
                <a:gridCol w="749300"/>
              </a:tblGrid>
              <a:tr h="1311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  <a:endParaRPr kumimoji="0" lang="en-GB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13091" name="Picture 6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3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3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13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13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130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513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5130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513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513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90" grpId="0" animBg="1" autoUpdateAnimBg="0"/>
      <p:bldP spid="513077" grpId="0" animBg="1" autoUpdateAnimBg="0"/>
      <p:bldP spid="513064" grpId="0" animBg="1" autoUpdateAnimBg="0"/>
      <p:bldP spid="51305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3FB5F3-1487-45AE-87DD-8491BECBB12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寻址方式</a:t>
            </a:r>
          </a:p>
        </p:txBody>
      </p:sp>
      <p:sp>
        <p:nvSpPr>
          <p:cNvPr id="1741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定义：</a:t>
            </a:r>
            <a:r>
              <a:rPr lang="zh-CN" altLang="en-US" smtClean="0"/>
              <a:t>是指确定本条指令的</a:t>
            </a:r>
            <a:r>
              <a:rPr lang="zh-CN" altLang="en-US" smtClean="0">
                <a:solidFill>
                  <a:srgbClr val="0000FF"/>
                </a:solidFill>
              </a:rPr>
              <a:t>操作数地址</a:t>
            </a:r>
            <a:r>
              <a:rPr lang="zh-CN" altLang="en-US" smtClean="0"/>
              <a:t>，以及下一条将要执行的</a:t>
            </a:r>
            <a:r>
              <a:rPr lang="zh-CN" altLang="en-US" smtClean="0">
                <a:solidFill>
                  <a:srgbClr val="0000FF"/>
                </a:solidFill>
              </a:rPr>
              <a:t>指令地址</a:t>
            </a:r>
            <a:r>
              <a:rPr lang="zh-CN" altLang="en-US" smtClean="0"/>
              <a:t>的方法。</a:t>
            </a: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特性：</a:t>
            </a:r>
          </a:p>
          <a:p>
            <a:pPr lvl="1" eaLnBrk="1" hangingPunct="1"/>
            <a:r>
              <a:rPr lang="zh-CN" altLang="en-US" smtClean="0"/>
              <a:t>寻址方式与硬件结构紧密相关，由</a:t>
            </a:r>
            <a:r>
              <a:rPr lang="zh-CN" altLang="en-US" smtClean="0">
                <a:solidFill>
                  <a:srgbClr val="0000FF"/>
                </a:solidFill>
              </a:rPr>
              <a:t>硬件完成寻址过程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直接影响指令格式和指令功能。</a:t>
            </a:r>
          </a:p>
          <a:p>
            <a:pPr lvl="1" eaLnBrk="1" hangingPunct="1"/>
            <a:r>
              <a:rPr lang="zh-CN" altLang="en-US" smtClean="0"/>
              <a:t>对程序设计的效率、程序占用存储空间等方面都起着重要作用。 </a:t>
            </a: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为何引入寻址方式？</a:t>
            </a:r>
          </a:p>
          <a:p>
            <a:pPr lvl="1" eaLnBrk="1" hangingPunct="1"/>
            <a:r>
              <a:rPr lang="zh-CN" altLang="en-US" smtClean="0"/>
              <a:t>提高编程的灵活性与程序效率</a:t>
            </a:r>
          </a:p>
          <a:p>
            <a:pPr lvl="1" eaLnBrk="1" hangingPunct="1"/>
            <a:r>
              <a:rPr lang="zh-CN" altLang="en-US" smtClean="0"/>
              <a:t>压缩程序占用的存储空间</a:t>
            </a:r>
          </a:p>
          <a:p>
            <a:pPr lvl="1" eaLnBrk="1" hangingPunct="1"/>
            <a:r>
              <a:rPr lang="zh-CN" altLang="en-US" smtClean="0"/>
              <a:t>扩大指令访问的存储空间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FA60EC-F067-49D4-AA2F-B6D7FD4393D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寻址方式</a:t>
            </a:r>
          </a:p>
        </p:txBody>
      </p:sp>
      <p:pic>
        <p:nvPicPr>
          <p:cNvPr id="609283" name="Picture 3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1116013" y="1524000"/>
            <a:ext cx="6732587" cy="3128963"/>
            <a:chOff x="703" y="960"/>
            <a:chExt cx="4241" cy="1971"/>
          </a:xfrm>
        </p:grpSpPr>
        <p:sp>
          <p:nvSpPr>
            <p:cNvPr id="18438" name="AutoShape 5"/>
            <p:cNvSpPr>
              <a:spLocks noChangeArrowheads="1"/>
            </p:cNvSpPr>
            <p:nvPr/>
          </p:nvSpPr>
          <p:spPr bwMode="auto">
            <a:xfrm>
              <a:off x="3504" y="2046"/>
              <a:ext cx="1440" cy="8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AutoShape 6"/>
            <p:cNvSpPr>
              <a:spLocks noChangeArrowheads="1"/>
            </p:cNvSpPr>
            <p:nvPr/>
          </p:nvSpPr>
          <p:spPr bwMode="auto">
            <a:xfrm>
              <a:off x="720" y="2046"/>
              <a:ext cx="1440" cy="8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Text Box 7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03" y="2280"/>
              <a:ext cx="1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hlinkClick r:id="rId5" action="ppaction://hlinksldjump"/>
                </a:rPr>
                <a:t>一、指令寻址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09288" name="Freeform 8"/>
            <p:cNvSpPr>
              <a:spLocks/>
            </p:cNvSpPr>
            <p:nvPr/>
          </p:nvSpPr>
          <p:spPr bwMode="gray">
            <a:xfrm>
              <a:off x="2030" y="1985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8442" name="AutoShape 9"/>
            <p:cNvSpPr>
              <a:spLocks noChangeAspect="1" noChangeArrowheads="1" noTextEdit="1"/>
            </p:cNvSpPr>
            <p:nvPr/>
          </p:nvSpPr>
          <p:spPr bwMode="gray">
            <a:xfrm flipH="1">
              <a:off x="3067" y="1983"/>
              <a:ext cx="57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290" name="Freeform 10"/>
            <p:cNvSpPr>
              <a:spLocks/>
            </p:cNvSpPr>
            <p:nvPr/>
          </p:nvSpPr>
          <p:spPr bwMode="gray">
            <a:xfrm flipH="1">
              <a:off x="3071" y="1985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18444" name="Group 11"/>
            <p:cNvGrpSpPr>
              <a:grpSpLocks/>
            </p:cNvGrpSpPr>
            <p:nvPr/>
          </p:nvGrpSpPr>
          <p:grpSpPr bwMode="auto">
            <a:xfrm>
              <a:off x="1920" y="960"/>
              <a:ext cx="1889" cy="1009"/>
              <a:chOff x="1997" y="1314"/>
              <a:chExt cx="1889" cy="1009"/>
            </a:xfrm>
          </p:grpSpPr>
          <p:grpSp>
            <p:nvGrpSpPr>
              <p:cNvPr id="18447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09293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609294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>
                        <a:gamma/>
                        <a:tint val="44314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609295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09296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09297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09298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18445" name="Text Box 19"/>
            <p:cNvSpPr txBox="1">
              <a:spLocks noChangeArrowheads="1"/>
            </p:cNvSpPr>
            <p:nvPr/>
          </p:nvSpPr>
          <p:spPr bwMode="auto">
            <a:xfrm>
              <a:off x="2154" y="1198"/>
              <a:ext cx="1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寻址方式</a:t>
              </a:r>
            </a:p>
          </p:txBody>
        </p:sp>
        <p:sp>
          <p:nvSpPr>
            <p:cNvPr id="18446" name="Text Box 20"/>
            <p:cNvSpPr txBox="1">
              <a:spLocks noChangeArrowheads="1"/>
            </p:cNvSpPr>
            <p:nvPr/>
          </p:nvSpPr>
          <p:spPr bwMode="auto">
            <a:xfrm>
              <a:off x="3660" y="2232"/>
              <a:ext cx="1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hlinkClick r:id="rId6" action="ppaction://hlinksldjump"/>
                </a:rPr>
                <a:t>二、数据寻址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B29869-8804-4326-987F-C820324282E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322263"/>
            <a:ext cx="5684838" cy="658812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一、指令寻址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3163"/>
            <a:ext cx="7980363" cy="2832100"/>
          </a:xfrm>
        </p:spPr>
        <p:txBody>
          <a:bodyPr/>
          <a:lstStyle/>
          <a:p>
            <a:pPr eaLnBrk="1" hangingPunct="1"/>
            <a:r>
              <a:rPr lang="zh-CN" altLang="en-US" smtClean="0"/>
              <a:t>指令的地址总是由</a:t>
            </a:r>
            <a:r>
              <a:rPr lang="zh-CN" altLang="en-US" smtClean="0">
                <a:solidFill>
                  <a:srgbClr val="CC0000"/>
                </a:solidFill>
              </a:rPr>
              <a:t>程序计数器</a:t>
            </a:r>
            <a:r>
              <a:rPr lang="en-US" altLang="zh-CN" smtClean="0">
                <a:solidFill>
                  <a:srgbClr val="CC0000"/>
                </a:solidFill>
              </a:rPr>
              <a:t>PC</a:t>
            </a:r>
            <a:r>
              <a:rPr lang="zh-CN" altLang="en-US" smtClean="0"/>
              <a:t>来指示，即</a:t>
            </a:r>
            <a:r>
              <a:rPr lang="en-US" altLang="zh-CN" smtClean="0"/>
              <a:t>PC</a:t>
            </a:r>
            <a:r>
              <a:rPr lang="zh-CN" altLang="en-US" smtClean="0"/>
              <a:t>的内容就是</a:t>
            </a:r>
            <a:r>
              <a:rPr lang="zh-CN" altLang="en-US" smtClean="0">
                <a:solidFill>
                  <a:srgbClr val="CC0000"/>
                </a:solidFill>
              </a:rPr>
              <a:t>指令在内存中的地址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指令在内存中按顺序存放。</a:t>
            </a:r>
          </a:p>
          <a:p>
            <a:pPr lvl="1" eaLnBrk="1" hangingPunct="1"/>
            <a:r>
              <a:rPr lang="zh-CN" altLang="en-US" smtClean="0"/>
              <a:t>取指令：</a:t>
            </a:r>
            <a:r>
              <a:rPr lang="zh-CN" altLang="en-US" smtClean="0">
                <a:solidFill>
                  <a:srgbClr val="CC0000"/>
                </a:solidFill>
              </a:rPr>
              <a:t>根据</a:t>
            </a:r>
            <a:r>
              <a:rPr lang="en-US" altLang="zh-CN" smtClean="0">
                <a:solidFill>
                  <a:srgbClr val="CC0000"/>
                </a:solidFill>
              </a:rPr>
              <a:t>PC</a:t>
            </a:r>
            <a:r>
              <a:rPr lang="zh-CN" altLang="en-US" smtClean="0">
                <a:solidFill>
                  <a:srgbClr val="CC0000"/>
                </a:solidFill>
              </a:rPr>
              <a:t>从存储器取出当前指令，</a:t>
            </a:r>
            <a:r>
              <a:rPr lang="en-US" altLang="zh-CN" smtClean="0">
                <a:solidFill>
                  <a:srgbClr val="CC0000"/>
                </a:solidFill>
              </a:rPr>
              <a:t>PC</a:t>
            </a:r>
            <a:r>
              <a:rPr lang="zh-CN" altLang="en-US" smtClean="0">
                <a:solidFill>
                  <a:srgbClr val="CC0000"/>
                </a:solidFill>
              </a:rPr>
              <a:t>自动＋</a:t>
            </a:r>
            <a:r>
              <a:rPr lang="en-US" altLang="zh-CN" smtClean="0">
                <a:solidFill>
                  <a:srgbClr val="CC0000"/>
                </a:solidFill>
              </a:rPr>
              <a:t>1</a:t>
            </a:r>
            <a:r>
              <a:rPr lang="zh-CN" altLang="en-US" smtClean="0">
                <a:solidFill>
                  <a:srgbClr val="CC0000"/>
                </a:solidFill>
              </a:rPr>
              <a:t>；</a:t>
            </a:r>
          </a:p>
          <a:p>
            <a:pPr lvl="1" eaLnBrk="1" hangingPunct="1"/>
            <a:r>
              <a:rPr lang="zh-CN" altLang="en-US" smtClean="0"/>
              <a:t>执行这条指令；</a:t>
            </a:r>
          </a:p>
        </p:txBody>
      </p:sp>
      <p:sp>
        <p:nvSpPr>
          <p:cNvPr id="428039" name="AutoShape 7"/>
          <p:cNvSpPr>
            <a:spLocks noChangeArrowheads="1"/>
          </p:cNvSpPr>
          <p:nvPr/>
        </p:nvSpPr>
        <p:spPr bwMode="auto">
          <a:xfrm flipV="1">
            <a:off x="827088" y="2781300"/>
            <a:ext cx="360362" cy="792163"/>
          </a:xfrm>
          <a:prstGeom prst="curvedRightArrow">
            <a:avLst>
              <a:gd name="adj1" fmla="val 43965"/>
              <a:gd name="adj2" fmla="val 8793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827088" y="5013325"/>
            <a:ext cx="3168650" cy="12636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、顺序寻址方式：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Arial" panose="020B0604020202020204" pitchFamily="34" charset="0"/>
              </a:rPr>
              <a:t>通过</a:t>
            </a:r>
            <a:r>
              <a:rPr lang="en-US" altLang="zh-CN" sz="2400">
                <a:solidFill>
                  <a:srgbClr val="A50021"/>
                </a:solidFill>
                <a:latin typeface="Arial" panose="020B0604020202020204" pitchFamily="34" charset="0"/>
              </a:rPr>
              <a:t>PC+1</a:t>
            </a:r>
            <a:r>
              <a:rPr lang="zh-CN" altLang="en-US" sz="2400">
                <a:latin typeface="Arial" panose="020B0604020202020204" pitchFamily="34" charset="0"/>
              </a:rPr>
              <a:t>得到下条指令的地址，置入</a:t>
            </a:r>
            <a:r>
              <a:rPr lang="en-US" altLang="zh-CN" sz="2400">
                <a:latin typeface="Arial" panose="020B0604020202020204" pitchFamily="34" charset="0"/>
              </a:rPr>
              <a:t>PC</a:t>
            </a:r>
          </a:p>
        </p:txBody>
      </p:sp>
      <p:sp>
        <p:nvSpPr>
          <p:cNvPr id="428041" name="AutoShape 9"/>
          <p:cNvSpPr>
            <a:spLocks noChangeArrowheads="1"/>
          </p:cNvSpPr>
          <p:nvPr/>
        </p:nvSpPr>
        <p:spPr bwMode="auto">
          <a:xfrm rot="-3763497">
            <a:off x="2077244" y="4252119"/>
            <a:ext cx="1239838" cy="425450"/>
          </a:xfrm>
          <a:prstGeom prst="leftArrow">
            <a:avLst>
              <a:gd name="adj1" fmla="val 50000"/>
              <a:gd name="adj2" fmla="val 728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539750" y="40767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非转移类指令</a:t>
            </a:r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4643438" y="4724400"/>
            <a:ext cx="3816350" cy="16287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、跳跃寻址方式：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Arial" panose="020B0604020202020204" pitchFamily="34" charset="0"/>
              </a:rPr>
              <a:t>由该条</a:t>
            </a:r>
            <a:r>
              <a:rPr lang="zh-CN" altLang="en-US" sz="2400">
                <a:solidFill>
                  <a:srgbClr val="A50021"/>
                </a:solidFill>
                <a:latin typeface="Arial" panose="020B0604020202020204" pitchFamily="34" charset="0"/>
              </a:rPr>
              <a:t>转移指令的地址码字段</a:t>
            </a:r>
            <a:r>
              <a:rPr lang="zh-CN" altLang="en-US" sz="2400">
                <a:latin typeface="Arial" panose="020B0604020202020204" pitchFamily="34" charset="0"/>
              </a:rPr>
              <a:t>得到下条指令地址，并置入</a:t>
            </a:r>
            <a:r>
              <a:rPr lang="en-US" altLang="zh-CN" sz="2400">
                <a:latin typeface="Arial" panose="020B0604020202020204" pitchFamily="34" charset="0"/>
              </a:rPr>
              <a:t>PC</a:t>
            </a:r>
            <a:r>
              <a:rPr lang="zh-CN" altLang="en-US" sz="2400">
                <a:latin typeface="Arial" panose="020B0604020202020204" pitchFamily="34" charset="0"/>
              </a:rPr>
              <a:t>中</a:t>
            </a:r>
          </a:p>
        </p:txBody>
      </p:sp>
      <p:sp>
        <p:nvSpPr>
          <p:cNvPr id="428044" name="AutoShape 12"/>
          <p:cNvSpPr>
            <a:spLocks noChangeArrowheads="1"/>
          </p:cNvSpPr>
          <p:nvPr/>
        </p:nvSpPr>
        <p:spPr bwMode="auto">
          <a:xfrm rot="1566870" flipH="1">
            <a:off x="3276600" y="4076700"/>
            <a:ext cx="2016125" cy="425450"/>
          </a:xfrm>
          <a:prstGeom prst="leftArrow">
            <a:avLst>
              <a:gd name="adj1" fmla="val 50000"/>
              <a:gd name="adj2" fmla="val 118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 flipH="1">
            <a:off x="4211638" y="3789363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转移类指令</a:t>
            </a:r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6372225" y="3068638"/>
            <a:ext cx="2160588" cy="1008062"/>
          </a:xfrm>
          <a:prstGeom prst="wedgeRoundRectCallout">
            <a:avLst>
              <a:gd name="adj1" fmla="val -109884"/>
              <a:gd name="adj2" fmla="val 31574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基本功能：修改</a:t>
            </a:r>
            <a:r>
              <a:rPr lang="en-US" altLang="zh-CN" sz="2000">
                <a:latin typeface="Arial" panose="020B0604020202020204" pitchFamily="34" charset="0"/>
              </a:rPr>
              <a:t>PC</a:t>
            </a:r>
            <a:r>
              <a:rPr lang="zh-CN" altLang="en-US" sz="2000">
                <a:latin typeface="Arial" panose="020B0604020202020204" pitchFamily="34" charset="0"/>
              </a:rPr>
              <a:t>的值为转移目标地址</a:t>
            </a:r>
          </a:p>
        </p:txBody>
      </p:sp>
      <p:pic>
        <p:nvPicPr>
          <p:cNvPr id="428048" name="Picture 16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249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280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9" grpId="0" animBg="1"/>
      <p:bldP spid="428040" grpId="0" animBg="1"/>
      <p:bldP spid="428041" grpId="0" animBg="1"/>
      <p:bldP spid="428042" grpId="0"/>
      <p:bldP spid="428043" grpId="0" animBg="1"/>
      <p:bldP spid="428044" grpId="0" animBg="1"/>
      <p:bldP spid="428045" grpId="0"/>
      <p:bldP spid="4280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F7049B-EB49-4E61-BEEE-EC437F9F59E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二、数据寻址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7559675" cy="3960812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形式地址：</a:t>
            </a:r>
            <a:r>
              <a:rPr lang="zh-CN" altLang="en-US" sz="2400" smtClean="0"/>
              <a:t>指指令的地址码字段，通常都不代表操作数的真实地址，记为</a:t>
            </a:r>
            <a:r>
              <a:rPr lang="en-US" altLang="zh-CN" sz="2400" smtClean="0">
                <a:solidFill>
                  <a:srgbClr val="CC0000"/>
                </a:solidFill>
              </a:rPr>
              <a:t>A</a:t>
            </a:r>
            <a:r>
              <a:rPr lang="zh-CN" altLang="en-US" sz="2400" smtClean="0"/>
              <a:t>。</a:t>
            </a:r>
          </a:p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有效地址：</a:t>
            </a:r>
            <a:r>
              <a:rPr lang="zh-CN" altLang="en-US" sz="2400" smtClean="0"/>
              <a:t>指操作数在</a:t>
            </a:r>
            <a:r>
              <a:rPr lang="zh-CN" altLang="en-US" sz="2400" smtClean="0">
                <a:solidFill>
                  <a:srgbClr val="A50021"/>
                </a:solidFill>
              </a:rPr>
              <a:t>存储器中的真实地址</a:t>
            </a:r>
            <a:r>
              <a:rPr lang="zh-CN" altLang="en-US" sz="2400" smtClean="0"/>
              <a:t>，记作</a:t>
            </a:r>
            <a:r>
              <a:rPr lang="en-US" altLang="zh-CN" sz="2400" smtClean="0">
                <a:solidFill>
                  <a:srgbClr val="CC0000"/>
                </a:solidFill>
              </a:rPr>
              <a:t>EA</a:t>
            </a:r>
            <a:r>
              <a:rPr lang="zh-CN" altLang="en-US" sz="2400" smtClean="0"/>
              <a:t>，它是由寻址方式和形式地址共同来确定的。</a:t>
            </a:r>
          </a:p>
          <a:p>
            <a:pPr lvl="1" eaLnBrk="1" hangingPunct="1"/>
            <a:r>
              <a:rPr lang="zh-CN" altLang="en-US" smtClean="0">
                <a:solidFill>
                  <a:srgbClr val="339933"/>
                </a:solidFill>
              </a:rPr>
              <a:t>问题：在实模式和保护模式下，</a:t>
            </a:r>
            <a:r>
              <a:rPr lang="en-US" altLang="zh-CN" smtClean="0">
                <a:solidFill>
                  <a:srgbClr val="339933"/>
                </a:solidFill>
              </a:rPr>
              <a:t>EA</a:t>
            </a:r>
            <a:r>
              <a:rPr lang="zh-CN" altLang="en-US" smtClean="0">
                <a:solidFill>
                  <a:srgbClr val="339933"/>
                </a:solidFill>
              </a:rPr>
              <a:t>是？</a:t>
            </a:r>
          </a:p>
          <a:p>
            <a:pPr eaLnBrk="1" hangingPunct="1"/>
            <a:r>
              <a:rPr lang="zh-CN" altLang="en-US" sz="2400" smtClean="0"/>
              <a:t>常见的有</a:t>
            </a:r>
            <a:r>
              <a:rPr lang="en-US" altLang="zh-CN" sz="2400" smtClean="0"/>
              <a:t>9</a:t>
            </a:r>
            <a:r>
              <a:rPr lang="zh-CN" altLang="en-US" sz="2400" smtClean="0"/>
              <a:t>种基本的寻址方式</a:t>
            </a:r>
          </a:p>
          <a:p>
            <a:pPr lvl="1" eaLnBrk="1" hangingPunct="1"/>
            <a:r>
              <a:rPr lang="zh-CN" altLang="en-US" smtClean="0">
                <a:solidFill>
                  <a:srgbClr val="339933"/>
                </a:solidFill>
              </a:rPr>
              <a:t>复合寻址：基本寻址方式的组合</a:t>
            </a:r>
          </a:p>
          <a:p>
            <a:pPr eaLnBrk="1" hangingPunct="1"/>
            <a:r>
              <a:rPr lang="zh-CN" altLang="en-US" sz="2400" smtClean="0"/>
              <a:t>所有的计算机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均采用多种寻址方式</a:t>
            </a:r>
          </a:p>
          <a:p>
            <a:pPr lvl="1" eaLnBrk="1" hangingPunct="1"/>
            <a:r>
              <a:rPr lang="zh-CN" altLang="en-US" smtClean="0">
                <a:solidFill>
                  <a:srgbClr val="339933"/>
                </a:solidFill>
              </a:rPr>
              <a:t>问题：如何识别是哪种寻址方式？</a:t>
            </a:r>
          </a:p>
        </p:txBody>
      </p:sp>
      <p:graphicFrame>
        <p:nvGraphicFramePr>
          <p:cNvPr id="514095" name="Group 47"/>
          <p:cNvGraphicFramePr>
            <a:graphicFrameLocks noGrp="1"/>
          </p:cNvGraphicFramePr>
          <p:nvPr>
            <p:ph sz="half" idx="2"/>
          </p:nvPr>
        </p:nvGraphicFramePr>
        <p:xfrm>
          <a:off x="1331913" y="5157788"/>
          <a:ext cx="5976937" cy="576262"/>
        </p:xfrm>
        <a:graphic>
          <a:graphicData uri="http://schemas.openxmlformats.org/drawingml/2006/table">
            <a:tbl>
              <a:tblPr/>
              <a:tblGrid>
                <a:gridCol w="1819275"/>
                <a:gridCol w="2078037"/>
                <a:gridCol w="2079625"/>
              </a:tblGrid>
              <a:tr h="5762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操作码</a:t>
                      </a:r>
                      <a:endParaRPr kumimoji="0" lang="zh-CN" alt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寻址特征</a:t>
                      </a:r>
                      <a:r>
                        <a:rPr kumimoji="0" lang="en-GB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MOD</a:t>
                      </a:r>
                      <a:endParaRPr kumimoji="0" lang="en-GB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形式地址</a:t>
                      </a:r>
                      <a:r>
                        <a:rPr kumimoji="0" lang="en-GB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GB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096" name="Group 48"/>
          <p:cNvGraphicFramePr>
            <a:graphicFrameLocks noGrp="1"/>
          </p:cNvGraphicFramePr>
          <p:nvPr/>
        </p:nvGraphicFramePr>
        <p:xfrm>
          <a:off x="2411413" y="5805488"/>
          <a:ext cx="3124200" cy="549275"/>
        </p:xfrm>
        <a:graphic>
          <a:graphicData uri="http://schemas.openxmlformats.org/drawingml/2006/table">
            <a:tbl>
              <a:tblPr/>
              <a:tblGrid>
                <a:gridCol w="1468437"/>
                <a:gridCol w="1655763"/>
              </a:tblGrid>
              <a:tr h="549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操作码</a:t>
                      </a:r>
                      <a:endParaRPr kumimoji="0" lang="zh-CN" alt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形式地址</a:t>
                      </a:r>
                      <a:r>
                        <a:rPr kumimoji="0" lang="en-GB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GB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514100" name="Group 52"/>
          <p:cNvGrpSpPr>
            <a:grpSpLocks/>
          </p:cNvGrpSpPr>
          <p:nvPr/>
        </p:nvGrpSpPr>
        <p:grpSpPr bwMode="auto">
          <a:xfrm>
            <a:off x="2843213" y="4868863"/>
            <a:ext cx="936625" cy="1152525"/>
            <a:chOff x="1791" y="3067"/>
            <a:chExt cx="590" cy="726"/>
          </a:xfrm>
        </p:grpSpPr>
        <p:sp>
          <p:nvSpPr>
            <p:cNvPr id="20504" name="Line 49"/>
            <p:cNvSpPr>
              <a:spLocks noChangeShapeType="1"/>
            </p:cNvSpPr>
            <p:nvPr/>
          </p:nvSpPr>
          <p:spPr bwMode="auto">
            <a:xfrm>
              <a:off x="1791" y="306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50"/>
            <p:cNvSpPr>
              <a:spLocks noChangeShapeType="1"/>
            </p:cNvSpPr>
            <p:nvPr/>
          </p:nvSpPr>
          <p:spPr bwMode="auto">
            <a:xfrm>
              <a:off x="2018" y="3067"/>
              <a:ext cx="363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51"/>
            <p:cNvSpPr>
              <a:spLocks noChangeShapeType="1"/>
            </p:cNvSpPr>
            <p:nvPr/>
          </p:nvSpPr>
          <p:spPr bwMode="auto">
            <a:xfrm flipH="1">
              <a:off x="1837" y="3067"/>
              <a:ext cx="18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4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40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58A081-B94C-4056-B569-79CA779E507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二、数据寻址</a:t>
            </a:r>
          </a:p>
        </p:txBody>
      </p:sp>
      <p:pic>
        <p:nvPicPr>
          <p:cNvPr id="21508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303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62" name="AutoShape 6"/>
          <p:cNvSpPr>
            <a:spLocks noChangeArrowheads="1"/>
          </p:cNvSpPr>
          <p:nvPr/>
        </p:nvSpPr>
        <p:spPr bwMode="gray">
          <a:xfrm rot="5400000">
            <a:off x="4932363" y="35496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10" name="AutoShape 7"/>
          <p:cNvSpPr>
            <a:spLocks noChangeArrowheads="1"/>
          </p:cNvSpPr>
          <p:nvPr/>
        </p:nvSpPr>
        <p:spPr bwMode="gray">
          <a:xfrm rot="5400000">
            <a:off x="6765925" y="122555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gray">
          <a:xfrm>
            <a:off x="6946900" y="13287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gray">
          <a:xfrm rot="5400000">
            <a:off x="4213225" y="35496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13" name="AutoShape 12"/>
          <p:cNvSpPr>
            <a:spLocks noChangeArrowheads="1"/>
          </p:cNvSpPr>
          <p:nvPr/>
        </p:nvSpPr>
        <p:spPr bwMode="gray">
          <a:xfrm rot="5400000">
            <a:off x="6046788" y="122555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gray">
          <a:xfrm>
            <a:off x="6234113" y="1368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gray">
          <a:xfrm rot="5400000">
            <a:off x="3492500" y="35496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16" name="AutoShape 17"/>
          <p:cNvSpPr>
            <a:spLocks noChangeArrowheads="1"/>
          </p:cNvSpPr>
          <p:nvPr/>
        </p:nvSpPr>
        <p:spPr bwMode="gray">
          <a:xfrm rot="5400000">
            <a:off x="5326063" y="122555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17" name="Text Box 18"/>
          <p:cNvSpPr txBox="1">
            <a:spLocks noChangeArrowheads="1"/>
          </p:cNvSpPr>
          <p:nvPr/>
        </p:nvSpPr>
        <p:spPr bwMode="gray">
          <a:xfrm>
            <a:off x="5435600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4" action="ppaction://hlinksldjump"/>
              </a:rPr>
              <a:t>基址寻址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18" name="Text Box 19"/>
          <p:cNvSpPr txBox="1">
            <a:spLocks noChangeArrowheads="1"/>
          </p:cNvSpPr>
          <p:nvPr/>
        </p:nvSpPr>
        <p:spPr bwMode="gray">
          <a:xfrm>
            <a:off x="5513388" y="1368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gray">
          <a:xfrm rot="5400000">
            <a:off x="2771775" y="35496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20" name="AutoShape 22"/>
          <p:cNvSpPr>
            <a:spLocks noChangeArrowheads="1"/>
          </p:cNvSpPr>
          <p:nvPr/>
        </p:nvSpPr>
        <p:spPr bwMode="gray">
          <a:xfrm rot="5400000">
            <a:off x="4605338" y="1225550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21" name="Text Box 23"/>
          <p:cNvSpPr txBox="1">
            <a:spLocks noChangeArrowheads="1"/>
          </p:cNvSpPr>
          <p:nvPr/>
        </p:nvSpPr>
        <p:spPr bwMode="gray">
          <a:xfrm>
            <a:off x="4743450" y="2020888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5" action="ppaction://hlinksldjump"/>
              </a:rPr>
              <a:t>变址寻址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22" name="Text Box 24"/>
          <p:cNvSpPr txBox="1">
            <a:spLocks noChangeArrowheads="1"/>
          </p:cNvSpPr>
          <p:nvPr/>
        </p:nvSpPr>
        <p:spPr bwMode="gray">
          <a:xfrm>
            <a:off x="4792663" y="1368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gray">
          <a:xfrm rot="5400000">
            <a:off x="2052638" y="35718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24" name="AutoShape 27"/>
          <p:cNvSpPr>
            <a:spLocks noChangeArrowheads="1"/>
          </p:cNvSpPr>
          <p:nvPr/>
        </p:nvSpPr>
        <p:spPr bwMode="gray">
          <a:xfrm>
            <a:off x="3851275" y="12303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25" name="Text Box 28"/>
          <p:cNvSpPr txBox="1">
            <a:spLocks noChangeArrowheads="1"/>
          </p:cNvSpPr>
          <p:nvPr/>
        </p:nvSpPr>
        <p:spPr bwMode="gray">
          <a:xfrm>
            <a:off x="3995738" y="1851025"/>
            <a:ext cx="5492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6" action="ppaction://hlinksldjump"/>
              </a:rPr>
              <a:t>寄存器间接寻址方式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26" name="Text Box 29"/>
          <p:cNvSpPr txBox="1">
            <a:spLocks noChangeArrowheads="1"/>
          </p:cNvSpPr>
          <p:nvPr/>
        </p:nvSpPr>
        <p:spPr bwMode="gray">
          <a:xfrm>
            <a:off x="4002088" y="13874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29087" name="AutoShape 31"/>
          <p:cNvSpPr>
            <a:spLocks noChangeArrowheads="1"/>
          </p:cNvSpPr>
          <p:nvPr/>
        </p:nvSpPr>
        <p:spPr bwMode="gray">
          <a:xfrm rot="5400000">
            <a:off x="1333500" y="354012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28" name="AutoShape 32"/>
          <p:cNvSpPr>
            <a:spLocks noChangeArrowheads="1"/>
          </p:cNvSpPr>
          <p:nvPr/>
        </p:nvSpPr>
        <p:spPr bwMode="gray">
          <a:xfrm rot="5400000">
            <a:off x="3167063" y="121602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29" name="Text Box 33"/>
          <p:cNvSpPr txBox="1">
            <a:spLocks noChangeArrowheads="1"/>
          </p:cNvSpPr>
          <p:nvPr/>
        </p:nvSpPr>
        <p:spPr bwMode="gray">
          <a:xfrm>
            <a:off x="3302000" y="1916113"/>
            <a:ext cx="5492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7" action="ppaction://hlinksldjump"/>
              </a:rPr>
              <a:t>寄存器寻址方式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30" name="Text Box 34"/>
          <p:cNvSpPr txBox="1">
            <a:spLocks noChangeArrowheads="1"/>
          </p:cNvSpPr>
          <p:nvPr/>
        </p:nvSpPr>
        <p:spPr bwMode="gray">
          <a:xfrm>
            <a:off x="3354388" y="13589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29092" name="AutoShape 36"/>
          <p:cNvSpPr>
            <a:spLocks noChangeArrowheads="1"/>
          </p:cNvSpPr>
          <p:nvPr/>
        </p:nvSpPr>
        <p:spPr bwMode="gray">
          <a:xfrm rot="5400000">
            <a:off x="611188" y="354012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32" name="AutoShape 37"/>
          <p:cNvSpPr>
            <a:spLocks noChangeArrowheads="1"/>
          </p:cNvSpPr>
          <p:nvPr/>
        </p:nvSpPr>
        <p:spPr bwMode="gray">
          <a:xfrm rot="5400000">
            <a:off x="2444750" y="1214438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33" name="Text Box 38"/>
          <p:cNvSpPr txBox="1">
            <a:spLocks noChangeArrowheads="1"/>
          </p:cNvSpPr>
          <p:nvPr/>
        </p:nvSpPr>
        <p:spPr bwMode="gray">
          <a:xfrm>
            <a:off x="2543175" y="1989138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8" action="ppaction://hlinksldjump"/>
              </a:rPr>
              <a:t>间接寻址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34" name="Text Box 39"/>
          <p:cNvSpPr txBox="1">
            <a:spLocks noChangeArrowheads="1"/>
          </p:cNvSpPr>
          <p:nvPr/>
        </p:nvSpPr>
        <p:spPr bwMode="gray">
          <a:xfrm>
            <a:off x="2632075" y="13573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9097" name="AutoShape 41"/>
          <p:cNvSpPr>
            <a:spLocks noChangeArrowheads="1"/>
          </p:cNvSpPr>
          <p:nvPr/>
        </p:nvSpPr>
        <p:spPr bwMode="gray">
          <a:xfrm rot="5400000">
            <a:off x="-107950" y="354012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36" name="AutoShape 42"/>
          <p:cNvSpPr>
            <a:spLocks noChangeArrowheads="1"/>
          </p:cNvSpPr>
          <p:nvPr/>
        </p:nvSpPr>
        <p:spPr bwMode="gray">
          <a:xfrm rot="5400000">
            <a:off x="1725613" y="1214438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37" name="Text Box 43"/>
          <p:cNvSpPr txBox="1">
            <a:spLocks noChangeArrowheads="1"/>
          </p:cNvSpPr>
          <p:nvPr/>
        </p:nvSpPr>
        <p:spPr bwMode="gray">
          <a:xfrm>
            <a:off x="1822450" y="1989138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9" action="ppaction://hlinksldjump"/>
              </a:rPr>
              <a:t>直接寻址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38" name="Text Box 44"/>
          <p:cNvSpPr txBox="1">
            <a:spLocks noChangeArrowheads="1"/>
          </p:cNvSpPr>
          <p:nvPr/>
        </p:nvSpPr>
        <p:spPr bwMode="gray">
          <a:xfrm>
            <a:off x="1912938" y="13573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9102" name="AutoShape 46"/>
          <p:cNvSpPr>
            <a:spLocks noChangeArrowheads="1"/>
          </p:cNvSpPr>
          <p:nvPr/>
        </p:nvSpPr>
        <p:spPr bwMode="gray">
          <a:xfrm rot="5400000">
            <a:off x="-862012" y="354012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40" name="AutoShape 47"/>
          <p:cNvSpPr>
            <a:spLocks noChangeArrowheads="1"/>
          </p:cNvSpPr>
          <p:nvPr/>
        </p:nvSpPr>
        <p:spPr bwMode="gray">
          <a:xfrm rot="5400000">
            <a:off x="969963" y="12176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41" name="Text Box 48"/>
          <p:cNvSpPr txBox="1">
            <a:spLocks noChangeArrowheads="1"/>
          </p:cNvSpPr>
          <p:nvPr/>
        </p:nvSpPr>
        <p:spPr bwMode="gray">
          <a:xfrm>
            <a:off x="1069975" y="1989138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10" action="ppaction://hlinksldjump"/>
              </a:rPr>
              <a:t>立即寻址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42" name="Text Box 49"/>
          <p:cNvSpPr txBox="1">
            <a:spLocks noChangeArrowheads="1"/>
          </p:cNvSpPr>
          <p:nvPr/>
        </p:nvSpPr>
        <p:spPr bwMode="gray">
          <a:xfrm>
            <a:off x="1157288" y="13589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429108" name="Picture 52" descr="back11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4" name="Picture 56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3131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113" name="AutoShape 57"/>
          <p:cNvSpPr>
            <a:spLocks noChangeArrowheads="1"/>
          </p:cNvSpPr>
          <p:nvPr/>
        </p:nvSpPr>
        <p:spPr bwMode="gray">
          <a:xfrm rot="5400000">
            <a:off x="5653088" y="35496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46" name="AutoShape 58"/>
          <p:cNvSpPr>
            <a:spLocks noChangeArrowheads="1"/>
          </p:cNvSpPr>
          <p:nvPr/>
        </p:nvSpPr>
        <p:spPr bwMode="gray">
          <a:xfrm rot="5400000">
            <a:off x="7486650" y="12239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1547" name="Text Box 60"/>
          <p:cNvSpPr txBox="1">
            <a:spLocks noChangeArrowheads="1"/>
          </p:cNvSpPr>
          <p:nvPr/>
        </p:nvSpPr>
        <p:spPr bwMode="gray">
          <a:xfrm>
            <a:off x="7524750" y="1366838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1548" name="Text Box 8"/>
          <p:cNvSpPr txBox="1">
            <a:spLocks noChangeArrowheads="1"/>
          </p:cNvSpPr>
          <p:nvPr/>
        </p:nvSpPr>
        <p:spPr bwMode="gray">
          <a:xfrm>
            <a:off x="7597775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13" action="ppaction://hlinksldjump"/>
              </a:rPr>
              <a:t>堆栈寻址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49" name="Text Box 13"/>
          <p:cNvSpPr txBox="1">
            <a:spLocks noChangeArrowheads="1"/>
          </p:cNvSpPr>
          <p:nvPr/>
        </p:nvSpPr>
        <p:spPr bwMode="gray">
          <a:xfrm>
            <a:off x="6877050" y="2020888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14" action="ppaction://hlinksldjump"/>
              </a:rPr>
              <a:t>相对寻址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550" name="Text Box 61"/>
          <p:cNvSpPr txBox="1">
            <a:spLocks noChangeArrowheads="1"/>
          </p:cNvSpPr>
          <p:nvPr/>
        </p:nvSpPr>
        <p:spPr bwMode="gray">
          <a:xfrm>
            <a:off x="6156325" y="2205038"/>
            <a:ext cx="54927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hlinkClick r:id="rId15" action="ppaction://hlinksldjump"/>
              </a:rPr>
              <a:t>基址变地寻址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29118" name="Text Box 62"/>
          <p:cNvSpPr txBox="1">
            <a:spLocks noChangeArrowheads="1"/>
          </p:cNvSpPr>
          <p:nvPr/>
        </p:nvSpPr>
        <p:spPr bwMode="auto">
          <a:xfrm>
            <a:off x="1692275" y="6237288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hlinkClick r:id="rId16" action="ppaction://hlinksldjump"/>
              </a:rPr>
              <a:t>总结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725785-E4C2-4506-B417-BD7DC8F9E1C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086" name="AutoShape 22"/>
          <p:cNvSpPr>
            <a:spLocks noChangeArrowheads="1"/>
          </p:cNvSpPr>
          <p:nvPr/>
        </p:nvSpPr>
        <p:spPr bwMode="gray">
          <a:xfrm>
            <a:off x="1901825" y="4549775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指令系统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gray">
          <a:xfrm>
            <a:off x="1874838" y="1308100"/>
            <a:ext cx="454183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gray">
          <a:xfrm>
            <a:off x="1476375" y="1195388"/>
            <a:ext cx="717550" cy="6477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gray">
          <a:xfrm>
            <a:off x="1874838" y="2112963"/>
            <a:ext cx="4541837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gray">
          <a:xfrm>
            <a:off x="1476375" y="1987550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gray">
          <a:xfrm>
            <a:off x="1874838" y="2867025"/>
            <a:ext cx="4541837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gray">
          <a:xfrm>
            <a:off x="1476375" y="2741613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gray">
          <a:xfrm>
            <a:off x="1874838" y="3697288"/>
            <a:ext cx="4541837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gray">
          <a:xfrm>
            <a:off x="1476375" y="3571875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gray">
          <a:xfrm>
            <a:off x="2114550" y="3756025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 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gray">
          <a:xfrm>
            <a:off x="2139950" y="1314450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>
                <a:hlinkClick r:id="rId2" action="ppaction://hlinksldjump"/>
              </a:rPr>
              <a:t>指令格式</a:t>
            </a:r>
            <a:endParaRPr lang="zh-CN" altLang="en-US" sz="2400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gray">
          <a:xfrm>
            <a:off x="1506538" y="1276350"/>
            <a:ext cx="64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6.1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gray">
          <a:xfrm>
            <a:off x="2114550" y="4554538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>
                <a:hlinkClick r:id="rId3" action="ppaction://hlinksldjump"/>
              </a:rPr>
              <a:t>本章小结</a:t>
            </a:r>
            <a:endParaRPr lang="zh-CN" altLang="en-US" sz="2400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gray">
          <a:xfrm>
            <a:off x="2114550" y="2147888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>
                <a:hlinkClick r:id="rId4" action="ppaction://hlinksldjump"/>
              </a:rPr>
              <a:t>寻址方式</a:t>
            </a:r>
            <a:endParaRPr lang="zh-CN" altLang="en-US" sz="2400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gray">
          <a:xfrm>
            <a:off x="1506538" y="2106613"/>
            <a:ext cx="64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gray">
          <a:xfrm>
            <a:off x="2114550" y="2924175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>
                <a:hlinkClick r:id="rId5" action="ppaction://hlinksldjump"/>
              </a:rPr>
              <a:t>指令类型</a:t>
            </a:r>
            <a:endParaRPr lang="zh-CN" altLang="en-US" sz="2400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gray">
          <a:xfrm>
            <a:off x="1506538" y="2860675"/>
            <a:ext cx="64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6.3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gray">
          <a:xfrm>
            <a:off x="1476375" y="3698875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6.4</a:t>
            </a:r>
          </a:p>
        </p:txBody>
      </p:sp>
      <p:sp>
        <p:nvSpPr>
          <p:cNvPr id="4118" name="AutoShape 23"/>
          <p:cNvSpPr>
            <a:spLocks noChangeArrowheads="1"/>
          </p:cNvSpPr>
          <p:nvPr/>
        </p:nvSpPr>
        <p:spPr bwMode="gray">
          <a:xfrm>
            <a:off x="1503363" y="4437063"/>
            <a:ext cx="717550" cy="6477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4119" name="Rectangle 26"/>
          <p:cNvSpPr>
            <a:spLocks noChangeArrowheads="1"/>
          </p:cNvSpPr>
          <p:nvPr/>
        </p:nvSpPr>
        <p:spPr bwMode="auto">
          <a:xfrm>
            <a:off x="2124075" y="37671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>
                <a:hlinkClick r:id="rId6" action="ppaction://hlinksldjump"/>
              </a:rPr>
              <a:t>指令系统</a:t>
            </a:r>
            <a:endParaRPr lang="zh-CN" altLang="en-US" sz="2400"/>
          </a:p>
        </p:txBody>
      </p:sp>
      <p:pic>
        <p:nvPicPr>
          <p:cNvPr id="4120" name="Picture 28" descr="2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6237288"/>
            <a:ext cx="719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4C5A4F-7DED-482A-995D-D645DFAE226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21613" cy="563563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、立即寻址</a:t>
            </a:r>
            <a:r>
              <a:rPr lang="en-US" altLang="zh-CN" smtClean="0"/>
              <a:t>(Immediate Addressing</a:t>
            </a:r>
            <a:r>
              <a:rPr lang="zh-CN" altLang="en-US" smtClean="0"/>
              <a:t>）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632700" cy="43211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操作数在指令的地址码字段</a:t>
            </a:r>
            <a:r>
              <a:rPr lang="zh-CN" altLang="en-US" smtClean="0">
                <a:latin typeface="Arial" panose="020B0604020202020204" pitchFamily="34" charset="0"/>
              </a:rPr>
              <a:t>，即：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例如：</a:t>
            </a:r>
          </a:p>
          <a:p>
            <a:pPr lvl="2" eaLnBrk="1" hangingPunct="1">
              <a:buFontTx/>
              <a:buNone/>
            </a:pP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MOV  AL, 5</a:t>
            </a:r>
          </a:p>
          <a:p>
            <a:pPr lvl="2" eaLnBrk="1" hangingPunct="1">
              <a:buFontTx/>
              <a:buNone/>
            </a:pP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ADD  AX, 3064H</a:t>
            </a:r>
          </a:p>
          <a:p>
            <a:pPr lvl="2" eaLnBrk="1" hangingPunct="1">
              <a:buFontTx/>
              <a:buNone/>
            </a:pP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MOV  AL, ‘A’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  <a:latin typeface="Arial" panose="020B0604020202020204" pitchFamily="34" charset="0"/>
              </a:rPr>
              <a:t>取出指令，就立即得到了操作数。</a:t>
            </a:r>
          </a:p>
        </p:txBody>
      </p:sp>
      <p:pic>
        <p:nvPicPr>
          <p:cNvPr id="430087" name="Picture 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090" name="Group 10"/>
          <p:cNvGraphicFramePr>
            <a:graphicFrameLocks noGrp="1"/>
          </p:cNvGraphicFramePr>
          <p:nvPr/>
        </p:nvGraphicFramePr>
        <p:xfrm>
          <a:off x="5219700" y="1773238"/>
          <a:ext cx="3124200" cy="609600"/>
        </p:xfrm>
        <a:graphic>
          <a:graphicData uri="http://schemas.openxmlformats.org/drawingml/2006/table">
            <a:tbl>
              <a:tblPr/>
              <a:tblGrid>
                <a:gridCol w="1041400"/>
                <a:gridCol w="1041400"/>
                <a:gridCol w="104140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30100" name="Line 20"/>
          <p:cNvSpPr>
            <a:spLocks noChangeShapeType="1"/>
          </p:cNvSpPr>
          <p:nvPr/>
        </p:nvSpPr>
        <p:spPr bwMode="auto">
          <a:xfrm>
            <a:off x="7810500" y="2382838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7200900" y="31448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/>
              <a:t>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30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30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0" grpId="0" animBg="1"/>
      <p:bldP spid="430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B90005-CAA3-4057-A77E-F81A6CD3937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、直接寻址</a:t>
            </a:r>
            <a:r>
              <a:rPr lang="en-US" altLang="zh-CN" smtClean="0"/>
              <a:t>(Direct Addressing)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7704137" cy="41052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操作数位于存储器中，操作数所在的存储器单元的地址存放在指令的地址字段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中</a:t>
            </a:r>
            <a:r>
              <a:rPr lang="zh-CN" altLang="en-US" smtClean="0">
                <a:latin typeface="Arial" panose="020B0604020202020204" pitchFamily="34" charset="0"/>
              </a:rPr>
              <a:t>，即：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EA=A</a:t>
            </a:r>
          </a:p>
          <a:p>
            <a:pPr eaLnBrk="1" hangingPunct="1"/>
            <a:endParaRPr lang="en-US" altLang="zh-CN" sz="240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例如：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MOV  AX,[1000H]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ADD   [2000H],BX</a:t>
            </a:r>
          </a:p>
          <a:p>
            <a:pPr eaLnBrk="1" hangingPunct="1"/>
            <a:endParaRPr lang="en-US" altLang="zh-CN" sz="2400" smtClean="0">
              <a:latin typeface="Arial" panose="020B0604020202020204" pitchFamily="34" charset="0"/>
            </a:endParaRPr>
          </a:p>
        </p:txBody>
      </p:sp>
      <p:pic>
        <p:nvPicPr>
          <p:cNvPr id="433158" name="Picture 6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3190" name="Group 38"/>
          <p:cNvGraphicFramePr>
            <a:graphicFrameLocks noGrp="1"/>
          </p:cNvGraphicFramePr>
          <p:nvPr/>
        </p:nvGraphicFramePr>
        <p:xfrm>
          <a:off x="4067175" y="2924175"/>
          <a:ext cx="3192463" cy="459078"/>
        </p:xfrm>
        <a:graphic>
          <a:graphicData uri="http://schemas.openxmlformats.org/drawingml/2006/table">
            <a:tbl>
              <a:tblPr/>
              <a:tblGrid>
                <a:gridCol w="1065213"/>
                <a:gridCol w="1023937"/>
                <a:gridCol w="1103313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659" marB="4665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172" name="Group 20"/>
          <p:cNvGraphicFramePr>
            <a:graphicFrameLocks noGrp="1"/>
          </p:cNvGraphicFramePr>
          <p:nvPr/>
        </p:nvGraphicFramePr>
        <p:xfrm>
          <a:off x="7599363" y="3609975"/>
          <a:ext cx="1223962" cy="2362201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6731000" y="4506913"/>
            <a:ext cx="865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楷体_GB2312" pitchFamily="49" charset="-122"/>
              </a:rPr>
              <a:t>EA:</a:t>
            </a:r>
          </a:p>
        </p:txBody>
      </p:sp>
      <p:cxnSp>
        <p:nvCxnSpPr>
          <p:cNvPr id="433185" name="AutoShape 33"/>
          <p:cNvCxnSpPr>
            <a:cxnSpLocks noChangeShapeType="1"/>
          </p:cNvCxnSpPr>
          <p:nvPr/>
        </p:nvCxnSpPr>
        <p:spPr bwMode="auto">
          <a:xfrm rot="16200000" flipH="1">
            <a:off x="6302375" y="3787775"/>
            <a:ext cx="1703388" cy="89058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7599363" y="3035300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主存</a:t>
            </a:r>
          </a:p>
        </p:txBody>
      </p:sp>
      <p:sp>
        <p:nvSpPr>
          <p:cNvPr id="23583" name="Rectangle 40"/>
          <p:cNvSpPr>
            <a:spLocks noChangeArrowheads="1"/>
          </p:cNvSpPr>
          <p:nvPr/>
        </p:nvSpPr>
        <p:spPr bwMode="auto">
          <a:xfrm>
            <a:off x="539750" y="4941888"/>
            <a:ext cx="5184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取出指令，就得到了</a:t>
            </a: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EA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，还需访问主存</a:t>
            </a: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次，才能得到操作数。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31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3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33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33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33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84" grpId="0" autoUpdateAnimBg="0"/>
      <p:bldP spid="4331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378BBF-AD98-4351-ACEE-7613C6FD8AF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79413"/>
            <a:ext cx="7875587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、间接寻址</a:t>
            </a:r>
            <a:r>
              <a:rPr lang="en-US" altLang="zh-CN" smtClean="0"/>
              <a:t>( Indirect Addressing 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7632700" cy="36718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操作数位于存储器中，操作数所在的存储器单元地址也存放在存储器中，该存储器地址则存放在指令的地址字段中</a:t>
            </a:r>
            <a:r>
              <a:rPr lang="zh-CN" altLang="en-US" smtClean="0">
                <a:latin typeface="Arial" panose="020B0604020202020204" pitchFamily="34" charset="0"/>
              </a:rPr>
              <a:t>，即：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smtClean="0">
                <a:latin typeface="Arial" panose="020B0604020202020204" pitchFamily="34" charset="0"/>
              </a:rPr>
              <a:t>EA=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panose="020B0604020202020204" pitchFamily="34" charset="0"/>
              </a:rPr>
              <a:t>即：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为操作数地址的地址</a:t>
            </a:r>
          </a:p>
        </p:txBody>
      </p:sp>
      <p:graphicFrame>
        <p:nvGraphicFramePr>
          <p:cNvPr id="562209" name="Group 33"/>
          <p:cNvGraphicFramePr>
            <a:graphicFrameLocks noGrp="1"/>
          </p:cNvGraphicFramePr>
          <p:nvPr/>
        </p:nvGraphicFramePr>
        <p:xfrm>
          <a:off x="4010025" y="2730500"/>
          <a:ext cx="3192463" cy="508000"/>
        </p:xfrm>
        <a:graphic>
          <a:graphicData uri="http://schemas.openxmlformats.org/drawingml/2006/table">
            <a:tbl>
              <a:tblPr/>
              <a:tblGrid>
                <a:gridCol w="1065213"/>
                <a:gridCol w="1062037"/>
                <a:gridCol w="1065213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2190" name="Group 14"/>
          <p:cNvGraphicFramePr>
            <a:graphicFrameLocks noGrp="1"/>
          </p:cNvGraphicFramePr>
          <p:nvPr/>
        </p:nvGraphicFramePr>
        <p:xfrm>
          <a:off x="7537450" y="2997200"/>
          <a:ext cx="1223963" cy="2959101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562204" name="Text Box 28"/>
          <p:cNvSpPr txBox="1">
            <a:spLocks noChangeArrowheads="1"/>
          </p:cNvSpPr>
          <p:nvPr/>
        </p:nvSpPr>
        <p:spPr bwMode="auto">
          <a:xfrm>
            <a:off x="6745288" y="4868863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EA:</a:t>
            </a:r>
          </a:p>
        </p:txBody>
      </p:sp>
      <p:cxnSp>
        <p:nvCxnSpPr>
          <p:cNvPr id="562205" name="AutoShape 29"/>
          <p:cNvCxnSpPr>
            <a:cxnSpLocks noChangeShapeType="1"/>
          </p:cNvCxnSpPr>
          <p:nvPr/>
        </p:nvCxnSpPr>
        <p:spPr bwMode="auto">
          <a:xfrm rot="16200000" flipH="1">
            <a:off x="6781006" y="3128169"/>
            <a:ext cx="646113" cy="8667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2206" name="AutoShape 30"/>
          <p:cNvCxnSpPr>
            <a:cxnSpLocks noChangeShapeType="1"/>
          </p:cNvCxnSpPr>
          <p:nvPr/>
        </p:nvCxnSpPr>
        <p:spPr bwMode="auto">
          <a:xfrm>
            <a:off x="8761413" y="3884613"/>
            <a:ext cx="1587" cy="1179512"/>
          </a:xfrm>
          <a:prstGeom prst="bentConnector3">
            <a:avLst>
              <a:gd name="adj1" fmla="val 143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7" name="Text Box 31"/>
          <p:cNvSpPr txBox="1">
            <a:spLocks noChangeArrowheads="1"/>
          </p:cNvSpPr>
          <p:nvPr/>
        </p:nvSpPr>
        <p:spPr bwMode="auto">
          <a:xfrm>
            <a:off x="7753350" y="2420938"/>
            <a:ext cx="100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主存</a:t>
            </a:r>
          </a:p>
        </p:txBody>
      </p:sp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468313" y="5157788"/>
            <a:ext cx="583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取出指令，就得到了</a:t>
            </a: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EA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在主存的地址，还需访问主存</a:t>
            </a: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次，才能得到操作数。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622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622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62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5622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04" grpId="0" autoUpdateAnimBg="0"/>
      <p:bldP spid="56220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31B836-7026-4C21-BAE3-F2DDA01153E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3202" name="Group 2"/>
          <p:cNvGrpSpPr>
            <a:grpSpLocks/>
          </p:cNvGrpSpPr>
          <p:nvPr/>
        </p:nvGrpSpPr>
        <p:grpSpPr bwMode="auto">
          <a:xfrm>
            <a:off x="5867400" y="188913"/>
            <a:ext cx="1682750" cy="2303462"/>
            <a:chOff x="3696" y="119"/>
            <a:chExt cx="1060" cy="1451"/>
          </a:xfrm>
        </p:grpSpPr>
        <p:grpSp>
          <p:nvGrpSpPr>
            <p:cNvPr id="25624" name="Group 3"/>
            <p:cNvGrpSpPr>
              <a:grpSpLocks/>
            </p:cNvGrpSpPr>
            <p:nvPr/>
          </p:nvGrpSpPr>
          <p:grpSpPr bwMode="auto">
            <a:xfrm>
              <a:off x="3741" y="527"/>
              <a:ext cx="863" cy="1043"/>
              <a:chOff x="3741" y="527"/>
              <a:chExt cx="863" cy="1043"/>
            </a:xfrm>
          </p:grpSpPr>
          <p:sp>
            <p:nvSpPr>
              <p:cNvPr id="25626" name="Rectangle 4"/>
              <p:cNvSpPr>
                <a:spLocks noChangeArrowheads="1"/>
              </p:cNvSpPr>
              <p:nvPr/>
            </p:nvSpPr>
            <p:spPr bwMode="auto">
              <a:xfrm>
                <a:off x="3741" y="527"/>
                <a:ext cx="863" cy="317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25627" name="Rectangle 5"/>
              <p:cNvSpPr>
                <a:spLocks noChangeArrowheads="1"/>
              </p:cNvSpPr>
              <p:nvPr/>
            </p:nvSpPr>
            <p:spPr bwMode="auto">
              <a:xfrm>
                <a:off x="3742" y="905"/>
                <a:ext cx="862" cy="296"/>
              </a:xfrm>
              <a:prstGeom prst="rect">
                <a:avLst/>
              </a:prstGeom>
              <a:solidFill>
                <a:srgbClr val="99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CCFF"/>
                </a:extrusionClr>
                <a:contourClr>
                  <a:srgbClr val="99CC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rgbClr val="CC0000"/>
                    </a:solidFill>
                    <a:latin typeface="Arial" panose="020B0604020202020204" pitchFamily="34" charset="0"/>
                  </a:rPr>
                  <a:t>操作数</a:t>
                </a:r>
                <a:endParaRPr kumimoji="1" lang="zh-CN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28" name="Rectangle 6"/>
              <p:cNvSpPr>
                <a:spLocks noChangeArrowheads="1"/>
              </p:cNvSpPr>
              <p:nvPr/>
            </p:nvSpPr>
            <p:spPr bwMode="auto">
              <a:xfrm>
                <a:off x="3741" y="1253"/>
                <a:ext cx="863" cy="317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625" name="Text Box 7"/>
            <p:cNvSpPr txBox="1">
              <a:spLocks noChangeArrowheads="1"/>
            </p:cNvSpPr>
            <p:nvPr/>
          </p:nvSpPr>
          <p:spPr bwMode="auto">
            <a:xfrm>
              <a:off x="3696" y="119"/>
              <a:ext cx="1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>
                  <a:solidFill>
                    <a:srgbClr val="FF6600"/>
                  </a:solidFill>
                  <a:latin typeface="Arial" panose="020B0604020202020204" pitchFamily="34" charset="0"/>
                </a:rPr>
                <a:t>存储器</a:t>
              </a:r>
            </a:p>
          </p:txBody>
        </p:sp>
      </p:grpSp>
      <p:sp>
        <p:nvSpPr>
          <p:cNvPr id="563208" name="Line 8"/>
          <p:cNvSpPr>
            <a:spLocks noChangeShapeType="1"/>
          </p:cNvSpPr>
          <p:nvPr/>
        </p:nvSpPr>
        <p:spPr bwMode="auto">
          <a:xfrm flipV="1">
            <a:off x="3490913" y="1700213"/>
            <a:ext cx="2449512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63209" name="Group 9"/>
          <p:cNvGrpSpPr>
            <a:grpSpLocks/>
          </p:cNvGrpSpPr>
          <p:nvPr/>
        </p:nvGrpSpPr>
        <p:grpSpPr bwMode="auto">
          <a:xfrm>
            <a:off x="990600" y="609600"/>
            <a:ext cx="2593975" cy="1571625"/>
            <a:chOff x="612" y="391"/>
            <a:chExt cx="1634" cy="990"/>
          </a:xfrm>
        </p:grpSpPr>
        <p:sp>
          <p:nvSpPr>
            <p:cNvPr id="25621" name="Rectangle 10"/>
            <p:cNvSpPr>
              <a:spLocks noChangeArrowheads="1"/>
            </p:cNvSpPr>
            <p:nvPr/>
          </p:nvSpPr>
          <p:spPr bwMode="auto">
            <a:xfrm>
              <a:off x="1700" y="850"/>
              <a:ext cx="454" cy="373"/>
            </a:xfrm>
            <a:prstGeom prst="rect">
              <a:avLst/>
            </a:prstGeom>
            <a:solidFill>
              <a:srgbClr val="F4F92D"/>
            </a:solidFill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3200">
                  <a:solidFill>
                    <a:srgbClr val="CC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5622" name="Text Box 11"/>
            <p:cNvSpPr txBox="1">
              <a:spLocks noChangeArrowheads="1"/>
            </p:cNvSpPr>
            <p:nvPr/>
          </p:nvSpPr>
          <p:spPr bwMode="auto">
            <a:xfrm>
              <a:off x="1610" y="391"/>
              <a:ext cx="6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>
                  <a:latin typeface="Arial" panose="020B0604020202020204" pitchFamily="34" charset="0"/>
                </a:rPr>
                <a:t>指令</a:t>
              </a:r>
            </a:p>
          </p:txBody>
        </p:sp>
        <p:sp>
          <p:nvSpPr>
            <p:cNvPr id="563212" name="Text Box 12"/>
            <p:cNvSpPr txBox="1">
              <a:spLocks noChangeArrowheads="1"/>
            </p:cNvSpPr>
            <p:nvPr/>
          </p:nvSpPr>
          <p:spPr bwMode="auto">
            <a:xfrm>
              <a:off x="612" y="709"/>
              <a:ext cx="10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直接寻址方式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:</a:t>
              </a:r>
            </a:p>
          </p:txBody>
        </p:sp>
      </p:grpSp>
      <p:grpSp>
        <p:nvGrpSpPr>
          <p:cNvPr id="563213" name="Group 13"/>
          <p:cNvGrpSpPr>
            <a:grpSpLocks/>
          </p:cNvGrpSpPr>
          <p:nvPr/>
        </p:nvGrpSpPr>
        <p:grpSpPr bwMode="auto">
          <a:xfrm>
            <a:off x="971550" y="2420938"/>
            <a:ext cx="2593975" cy="1427162"/>
            <a:chOff x="612" y="1525"/>
            <a:chExt cx="1634" cy="899"/>
          </a:xfrm>
        </p:grpSpPr>
        <p:sp>
          <p:nvSpPr>
            <p:cNvPr id="563214" name="Text Box 14"/>
            <p:cNvSpPr txBox="1">
              <a:spLocks noChangeArrowheads="1"/>
            </p:cNvSpPr>
            <p:nvPr/>
          </p:nvSpPr>
          <p:spPr bwMode="auto">
            <a:xfrm>
              <a:off x="612" y="1752"/>
              <a:ext cx="10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间接寻址方式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:</a:t>
              </a:r>
            </a:p>
          </p:txBody>
        </p:sp>
        <p:sp>
          <p:nvSpPr>
            <p:cNvPr id="25619" name="Rectangle 15"/>
            <p:cNvSpPr>
              <a:spLocks noChangeArrowheads="1"/>
            </p:cNvSpPr>
            <p:nvPr/>
          </p:nvSpPr>
          <p:spPr bwMode="auto">
            <a:xfrm>
              <a:off x="1701" y="1986"/>
              <a:ext cx="454" cy="373"/>
            </a:xfrm>
            <a:prstGeom prst="rect">
              <a:avLst/>
            </a:prstGeom>
            <a:solidFill>
              <a:srgbClr val="F4F92D"/>
            </a:solidFill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3200">
                  <a:solidFill>
                    <a:srgbClr val="CC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5620" name="Text Box 16"/>
            <p:cNvSpPr txBox="1">
              <a:spLocks noChangeArrowheads="1"/>
            </p:cNvSpPr>
            <p:nvPr/>
          </p:nvSpPr>
          <p:spPr bwMode="auto">
            <a:xfrm>
              <a:off x="1610" y="1525"/>
              <a:ext cx="6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>
                  <a:latin typeface="Arial" panose="020B0604020202020204" pitchFamily="34" charset="0"/>
                </a:rPr>
                <a:t>指令</a:t>
              </a:r>
            </a:p>
          </p:txBody>
        </p:sp>
      </p:grpSp>
      <p:sp>
        <p:nvSpPr>
          <p:cNvPr id="563217" name="Line 17"/>
          <p:cNvSpPr>
            <a:spLocks noChangeShapeType="1"/>
          </p:cNvSpPr>
          <p:nvPr/>
        </p:nvSpPr>
        <p:spPr bwMode="auto">
          <a:xfrm>
            <a:off x="3492500" y="3429000"/>
            <a:ext cx="2447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63219" name="Group 19"/>
          <p:cNvGrpSpPr>
            <a:grpSpLocks/>
          </p:cNvGrpSpPr>
          <p:nvPr/>
        </p:nvGrpSpPr>
        <p:grpSpPr bwMode="auto">
          <a:xfrm>
            <a:off x="4643438" y="2565400"/>
            <a:ext cx="2667000" cy="3381375"/>
            <a:chOff x="2925" y="1616"/>
            <a:chExt cx="1680" cy="2130"/>
          </a:xfrm>
        </p:grpSpPr>
        <p:sp>
          <p:nvSpPr>
            <p:cNvPr id="25610" name="Rectangle 20"/>
            <p:cNvSpPr>
              <a:spLocks noChangeArrowheads="1"/>
            </p:cNvSpPr>
            <p:nvPr/>
          </p:nvSpPr>
          <p:spPr bwMode="auto">
            <a:xfrm>
              <a:off x="3741" y="1616"/>
              <a:ext cx="863" cy="31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5611" name="Rectangle 21"/>
            <p:cNvSpPr>
              <a:spLocks noChangeArrowheads="1"/>
            </p:cNvSpPr>
            <p:nvPr/>
          </p:nvSpPr>
          <p:spPr bwMode="auto">
            <a:xfrm>
              <a:off x="3742" y="1998"/>
              <a:ext cx="862" cy="296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Arial" panose="020B0604020202020204" pitchFamily="34" charset="0"/>
                </a:rPr>
                <a:t>EA</a:t>
              </a:r>
            </a:p>
          </p:txBody>
        </p:sp>
        <p:sp>
          <p:nvSpPr>
            <p:cNvPr id="25612" name="Rectangle 22"/>
            <p:cNvSpPr>
              <a:spLocks noChangeArrowheads="1"/>
            </p:cNvSpPr>
            <p:nvPr/>
          </p:nvSpPr>
          <p:spPr bwMode="auto">
            <a:xfrm>
              <a:off x="3741" y="2341"/>
              <a:ext cx="863" cy="31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5613" name="Rectangle 23"/>
            <p:cNvSpPr>
              <a:spLocks noChangeArrowheads="1"/>
            </p:cNvSpPr>
            <p:nvPr/>
          </p:nvSpPr>
          <p:spPr bwMode="auto">
            <a:xfrm>
              <a:off x="3731" y="2704"/>
              <a:ext cx="873" cy="296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CC0000"/>
                  </a:solidFill>
                  <a:latin typeface="Arial" panose="020B0604020202020204" pitchFamily="34" charset="0"/>
                </a:rPr>
                <a:t>操作数</a:t>
              </a:r>
            </a:p>
          </p:txBody>
        </p:sp>
        <p:sp>
          <p:nvSpPr>
            <p:cNvPr id="25614" name="Rectangle 24"/>
            <p:cNvSpPr>
              <a:spLocks noChangeArrowheads="1"/>
            </p:cNvSpPr>
            <p:nvPr/>
          </p:nvSpPr>
          <p:spPr bwMode="auto">
            <a:xfrm>
              <a:off x="3742" y="3067"/>
              <a:ext cx="863" cy="31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5615" name="Rectangle 25"/>
            <p:cNvSpPr>
              <a:spLocks noChangeArrowheads="1"/>
            </p:cNvSpPr>
            <p:nvPr/>
          </p:nvSpPr>
          <p:spPr bwMode="auto">
            <a:xfrm>
              <a:off x="3741" y="3429"/>
              <a:ext cx="863" cy="31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5616" name="Text Box 26"/>
            <p:cNvSpPr txBox="1">
              <a:spLocks noChangeArrowheads="1"/>
            </p:cNvSpPr>
            <p:nvPr/>
          </p:nvSpPr>
          <p:spPr bwMode="auto">
            <a:xfrm>
              <a:off x="2925" y="270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</a:rPr>
                <a:t>EA</a:t>
              </a:r>
              <a:r>
                <a:rPr lang="zh-CN" altLang="en-US">
                  <a:solidFill>
                    <a:srgbClr val="CC0000"/>
                  </a:solidFill>
                  <a:latin typeface="Arial" panose="020B0604020202020204" pitchFamily="34" charset="0"/>
                </a:rPr>
                <a:t>：</a:t>
              </a:r>
            </a:p>
          </p:txBody>
        </p:sp>
        <p:cxnSp>
          <p:nvCxnSpPr>
            <p:cNvPr id="25617" name="AutoShape 27"/>
            <p:cNvCxnSpPr>
              <a:cxnSpLocks noChangeShapeType="1"/>
              <a:stCxn id="25611" idx="3"/>
              <a:endCxn id="25613" idx="3"/>
            </p:cNvCxnSpPr>
            <p:nvPr/>
          </p:nvCxnSpPr>
          <p:spPr bwMode="auto">
            <a:xfrm>
              <a:off x="4604" y="2146"/>
              <a:ext cx="1" cy="706"/>
            </a:xfrm>
            <a:prstGeom prst="bentConnector3">
              <a:avLst>
                <a:gd name="adj1" fmla="val 365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63228" name="Picture 2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32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632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632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63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632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8" grpId="0" animBg="1"/>
      <p:bldP spid="5632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DF74E4-8F0D-4FEB-A7D7-1FCFEB36195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7561263" cy="40322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操作数位于寄存器中，操作数所在的寄存器编号存放在指令的地址字段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中</a:t>
            </a:r>
            <a:r>
              <a:rPr lang="zh-CN" altLang="en-US" smtClean="0">
                <a:latin typeface="Arial" panose="020B0604020202020204" pitchFamily="34" charset="0"/>
              </a:rPr>
              <a:t>，即：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25000" smtClean="0">
                <a:latin typeface="Arial" panose="020B0604020202020204" pitchFamily="34" charset="0"/>
              </a:rPr>
              <a:t>i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例如：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MOV  AX, BX  ;000,011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MOV  AL, BH  ;000,111</a:t>
            </a:r>
            <a:endParaRPr lang="en-US" altLang="zh-CN" sz="3200" smtClean="0">
              <a:latin typeface="Arial" panose="020B0604020202020204" pitchFamily="34" charset="0"/>
            </a:endParaRPr>
          </a:p>
        </p:txBody>
      </p:sp>
      <p:graphicFrame>
        <p:nvGraphicFramePr>
          <p:cNvPr id="564260" name="Group 36"/>
          <p:cNvGraphicFramePr>
            <a:graphicFrameLocks noGrp="1"/>
          </p:cNvGraphicFramePr>
          <p:nvPr/>
        </p:nvGraphicFramePr>
        <p:xfrm>
          <a:off x="3924300" y="2709863"/>
          <a:ext cx="3192463" cy="459076"/>
        </p:xfrm>
        <a:graphic>
          <a:graphicData uri="http://schemas.openxmlformats.org/drawingml/2006/table">
            <a:tbl>
              <a:tblPr/>
              <a:tblGrid>
                <a:gridCol w="1065213"/>
                <a:gridCol w="1062037"/>
                <a:gridCol w="1065213"/>
              </a:tblGrid>
              <a:tr h="458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658" marB="4665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658" marB="4665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</a:t>
                      </a:r>
                    </a:p>
                  </a:txBody>
                  <a:tcPr marL="90000" marR="90000" marT="46658" marB="4665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4238" name="Group 14"/>
          <p:cNvGraphicFramePr>
            <a:graphicFrameLocks noGrp="1"/>
          </p:cNvGraphicFramePr>
          <p:nvPr/>
        </p:nvGraphicFramePr>
        <p:xfrm>
          <a:off x="7451725" y="2925763"/>
          <a:ext cx="1223963" cy="3095627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6629400" y="4192588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Ri:</a:t>
            </a:r>
          </a:p>
        </p:txBody>
      </p:sp>
      <p:cxnSp>
        <p:nvCxnSpPr>
          <p:cNvPr id="564255" name="AutoShape 31"/>
          <p:cNvCxnSpPr>
            <a:cxnSpLocks noChangeShapeType="1"/>
          </p:cNvCxnSpPr>
          <p:nvPr/>
        </p:nvCxnSpPr>
        <p:spPr bwMode="auto">
          <a:xfrm rot="16200000" flipH="1">
            <a:off x="6235700" y="3516313"/>
            <a:ext cx="1565275" cy="8667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Text Box 32"/>
          <p:cNvSpPr txBox="1">
            <a:spLocks noChangeArrowheads="1"/>
          </p:cNvSpPr>
          <p:nvPr/>
        </p:nvSpPr>
        <p:spPr bwMode="auto">
          <a:xfrm>
            <a:off x="7451725" y="2349500"/>
            <a:ext cx="138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寄存器</a:t>
            </a:r>
          </a:p>
        </p:txBody>
      </p:sp>
      <p:sp>
        <p:nvSpPr>
          <p:cNvPr id="26657" name="Rectangle 35"/>
          <p:cNvSpPr>
            <a:spLocks noGrp="1" noChangeArrowheads="1"/>
          </p:cNvSpPr>
          <p:nvPr>
            <p:ph type="title"/>
          </p:nvPr>
        </p:nvSpPr>
        <p:spPr>
          <a:xfrm>
            <a:off x="971550" y="381000"/>
            <a:ext cx="7848600" cy="563563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、寄存器寻址方式</a:t>
            </a:r>
          </a:p>
        </p:txBody>
      </p:sp>
      <p:pic>
        <p:nvPicPr>
          <p:cNvPr id="564261" name="Picture 3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64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642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54" grpId="0" autoUpdateAnimBg="0"/>
      <p:bldP spid="56425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E4A668-C1CD-4C78-ADB5-BCEAC1F9CCE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993063" cy="647700"/>
          </a:xfrm>
        </p:spPr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、寄存器间接寻址方式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4025" y="1268413"/>
            <a:ext cx="7775575" cy="4392612"/>
          </a:xfrm>
        </p:spPr>
        <p:txBody>
          <a:bodyPr/>
          <a:lstStyle/>
          <a:p>
            <a:pPr marL="274638" indent="-274638" eaLnBrk="1" hangingPunct="1"/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操作数位于存储器中，操作数所在的存储器地址存放在寄存器</a:t>
            </a:r>
            <a:r>
              <a:rPr lang="zh-CN" altLang="en-US" smtClean="0">
                <a:latin typeface="Arial" panose="020B0604020202020204" pitchFamily="34" charset="0"/>
              </a:rPr>
              <a:t>中，而该寄存器编号存放在指令的地址字段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</a:rPr>
              <a:t>中，即：</a:t>
            </a:r>
          </a:p>
          <a:p>
            <a:pPr marL="454025" lvl="1" indent="0"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marL="454025" lvl="1" indent="0"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marL="454025" lvl="1" indent="0" eaLnBrk="1" hangingPunct="1"/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marL="454025" lvl="1" indent="0" eaLnBrk="1" hangingPunct="1"/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25000" smtClean="0">
                <a:latin typeface="Arial" panose="020B0604020202020204" pitchFamily="34" charset="0"/>
              </a:rPr>
              <a:t>i 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marL="274638" indent="-274638" eaLnBrk="1" hangingPunct="1"/>
            <a:r>
              <a:rPr lang="zh-CN" altLang="en-US" smtClean="0">
                <a:latin typeface="Arial" panose="020B0604020202020204" pitchFamily="34" charset="0"/>
              </a:rPr>
              <a:t>例如：</a:t>
            </a:r>
          </a:p>
          <a:p>
            <a:pPr marL="454025" lvl="1" indent="0" eaLnBrk="1" hangingPunct="1"/>
            <a:r>
              <a:rPr lang="en-US" altLang="zh-CN" smtClean="0">
                <a:latin typeface="Arial" panose="020B0604020202020204" pitchFamily="34" charset="0"/>
              </a:rPr>
              <a:t>SUB	DX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[ESI]</a:t>
            </a:r>
          </a:p>
        </p:txBody>
      </p:sp>
      <p:graphicFrame>
        <p:nvGraphicFramePr>
          <p:cNvPr id="565299" name="Group 51"/>
          <p:cNvGraphicFramePr>
            <a:graphicFrameLocks noGrp="1"/>
          </p:cNvGraphicFramePr>
          <p:nvPr/>
        </p:nvGraphicFramePr>
        <p:xfrm>
          <a:off x="1922463" y="2852738"/>
          <a:ext cx="3192462" cy="459076"/>
        </p:xfrm>
        <a:graphic>
          <a:graphicData uri="http://schemas.openxmlformats.org/drawingml/2006/table">
            <a:tbl>
              <a:tblPr/>
              <a:tblGrid>
                <a:gridCol w="1065212"/>
                <a:gridCol w="1062038"/>
                <a:gridCol w="1065212"/>
              </a:tblGrid>
              <a:tr h="458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658" marB="4665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658" marB="4665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</a:t>
                      </a:r>
                    </a:p>
                  </a:txBody>
                  <a:tcPr marL="90000" marR="90000" marT="46658" marB="4665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5262" name="Group 14"/>
          <p:cNvGraphicFramePr>
            <a:graphicFrameLocks noGrp="1"/>
          </p:cNvGraphicFramePr>
          <p:nvPr/>
        </p:nvGraphicFramePr>
        <p:xfrm>
          <a:off x="5449888" y="3213100"/>
          <a:ext cx="1223962" cy="3111502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4586288" y="4652963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Ri:</a:t>
            </a:r>
          </a:p>
        </p:txBody>
      </p:sp>
      <p:cxnSp>
        <p:nvCxnSpPr>
          <p:cNvPr id="565279" name="AutoShape 31"/>
          <p:cNvCxnSpPr>
            <a:cxnSpLocks noChangeShapeType="1"/>
          </p:cNvCxnSpPr>
          <p:nvPr/>
        </p:nvCxnSpPr>
        <p:spPr bwMode="auto">
          <a:xfrm rot="16200000" flipH="1">
            <a:off x="4161632" y="3731419"/>
            <a:ext cx="1709737" cy="8667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80" name="Text Box 32"/>
          <p:cNvSpPr txBox="1">
            <a:spLocks noChangeArrowheads="1"/>
          </p:cNvSpPr>
          <p:nvPr/>
        </p:nvSpPr>
        <p:spPr bwMode="auto">
          <a:xfrm>
            <a:off x="5449888" y="2636838"/>
            <a:ext cx="1408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寄存器</a:t>
            </a:r>
          </a:p>
        </p:txBody>
      </p:sp>
      <p:graphicFrame>
        <p:nvGraphicFramePr>
          <p:cNvPr id="565281" name="Group 33"/>
          <p:cNvGraphicFramePr>
            <a:graphicFrameLocks noGrp="1"/>
          </p:cNvGraphicFramePr>
          <p:nvPr/>
        </p:nvGraphicFramePr>
        <p:xfrm>
          <a:off x="7539038" y="3213100"/>
          <a:ext cx="1223962" cy="3024189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565295" name="Text Box 47"/>
          <p:cNvSpPr txBox="1">
            <a:spLocks noChangeArrowheads="1"/>
          </p:cNvSpPr>
          <p:nvPr/>
        </p:nvSpPr>
        <p:spPr bwMode="auto">
          <a:xfrm>
            <a:off x="6804025" y="4508500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EA:</a:t>
            </a:r>
          </a:p>
        </p:txBody>
      </p:sp>
      <p:sp>
        <p:nvSpPr>
          <p:cNvPr id="565296" name="Text Box 48"/>
          <p:cNvSpPr txBox="1">
            <a:spLocks noChangeArrowheads="1"/>
          </p:cNvSpPr>
          <p:nvPr/>
        </p:nvSpPr>
        <p:spPr bwMode="auto">
          <a:xfrm>
            <a:off x="7754938" y="2636838"/>
            <a:ext cx="108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主存</a:t>
            </a:r>
          </a:p>
        </p:txBody>
      </p:sp>
      <p:cxnSp>
        <p:nvCxnSpPr>
          <p:cNvPr id="565297" name="AutoShape 49"/>
          <p:cNvCxnSpPr>
            <a:cxnSpLocks noChangeShapeType="1"/>
          </p:cNvCxnSpPr>
          <p:nvPr/>
        </p:nvCxnSpPr>
        <p:spPr bwMode="auto">
          <a:xfrm flipV="1">
            <a:off x="6673850" y="4725988"/>
            <a:ext cx="865188" cy="293687"/>
          </a:xfrm>
          <a:prstGeom prst="bentConnector3">
            <a:avLst>
              <a:gd name="adj1" fmla="val 499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5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652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652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5652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5652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65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5652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5652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78" grpId="0" autoUpdateAnimBg="0"/>
      <p:bldP spid="565280" grpId="0" autoUpdateAnimBg="0"/>
      <p:bldP spid="565295" grpId="0" autoUpdateAnimBg="0"/>
      <p:bldP spid="5652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D3AD7E-27A8-4616-A415-A33D31C492B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6274" name="Group 2"/>
          <p:cNvGrpSpPr>
            <a:grpSpLocks/>
          </p:cNvGrpSpPr>
          <p:nvPr/>
        </p:nvGrpSpPr>
        <p:grpSpPr bwMode="auto">
          <a:xfrm>
            <a:off x="7235825" y="765175"/>
            <a:ext cx="1439863" cy="4608513"/>
            <a:chOff x="4558" y="482"/>
            <a:chExt cx="907" cy="2903"/>
          </a:xfrm>
        </p:grpSpPr>
        <p:sp>
          <p:nvSpPr>
            <p:cNvPr id="28698" name="Rectangle 3"/>
            <p:cNvSpPr>
              <a:spLocks noChangeArrowheads="1"/>
            </p:cNvSpPr>
            <p:nvPr/>
          </p:nvSpPr>
          <p:spPr bwMode="auto">
            <a:xfrm>
              <a:off x="4648" y="890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699" name="Rectangle 4"/>
            <p:cNvSpPr>
              <a:spLocks noChangeArrowheads="1"/>
            </p:cNvSpPr>
            <p:nvPr/>
          </p:nvSpPr>
          <p:spPr bwMode="auto">
            <a:xfrm>
              <a:off x="4649" y="1162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700" name="Rectangle 5"/>
            <p:cNvSpPr>
              <a:spLocks noChangeArrowheads="1"/>
            </p:cNvSpPr>
            <p:nvPr/>
          </p:nvSpPr>
          <p:spPr bwMode="auto">
            <a:xfrm>
              <a:off x="4648" y="1434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701" name="Rectangle 6"/>
            <p:cNvSpPr>
              <a:spLocks noChangeArrowheads="1"/>
            </p:cNvSpPr>
            <p:nvPr/>
          </p:nvSpPr>
          <p:spPr bwMode="auto">
            <a:xfrm>
              <a:off x="4648" y="1707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702" name="Rectangle 7"/>
            <p:cNvSpPr>
              <a:spLocks noChangeArrowheads="1"/>
            </p:cNvSpPr>
            <p:nvPr/>
          </p:nvSpPr>
          <p:spPr bwMode="auto">
            <a:xfrm>
              <a:off x="4648" y="1979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703" name="Rectangle 8"/>
            <p:cNvSpPr>
              <a:spLocks noChangeArrowheads="1"/>
            </p:cNvSpPr>
            <p:nvPr/>
          </p:nvSpPr>
          <p:spPr bwMode="auto">
            <a:xfrm>
              <a:off x="4649" y="2272"/>
              <a:ext cx="726" cy="296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28704" name="Rectangle 9"/>
            <p:cNvSpPr>
              <a:spLocks noChangeArrowheads="1"/>
            </p:cNvSpPr>
            <p:nvPr/>
          </p:nvSpPr>
          <p:spPr bwMode="auto">
            <a:xfrm>
              <a:off x="4648" y="2614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705" name="Rectangle 10"/>
            <p:cNvSpPr>
              <a:spLocks noChangeArrowheads="1"/>
            </p:cNvSpPr>
            <p:nvPr/>
          </p:nvSpPr>
          <p:spPr bwMode="auto">
            <a:xfrm>
              <a:off x="4648" y="2885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706" name="Rectangle 11"/>
            <p:cNvSpPr>
              <a:spLocks noChangeArrowheads="1"/>
            </p:cNvSpPr>
            <p:nvPr/>
          </p:nvSpPr>
          <p:spPr bwMode="auto">
            <a:xfrm>
              <a:off x="4648" y="3158"/>
              <a:ext cx="727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707" name="Text Box 12"/>
            <p:cNvSpPr txBox="1">
              <a:spLocks noChangeArrowheads="1"/>
            </p:cNvSpPr>
            <p:nvPr/>
          </p:nvSpPr>
          <p:spPr bwMode="auto">
            <a:xfrm>
              <a:off x="4558" y="482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CC0000"/>
                  </a:solidFill>
                  <a:latin typeface="Arial" panose="020B0604020202020204" pitchFamily="34" charset="0"/>
                </a:rPr>
                <a:t>存储器</a:t>
              </a:r>
            </a:p>
          </p:txBody>
        </p:sp>
      </p:grpSp>
      <p:grpSp>
        <p:nvGrpSpPr>
          <p:cNvPr id="566307" name="Group 35"/>
          <p:cNvGrpSpPr>
            <a:grpSpLocks/>
          </p:cNvGrpSpPr>
          <p:nvPr/>
        </p:nvGrpSpPr>
        <p:grpSpPr bwMode="auto">
          <a:xfrm>
            <a:off x="323850" y="836613"/>
            <a:ext cx="6119813" cy="1884362"/>
            <a:chOff x="204" y="527"/>
            <a:chExt cx="3855" cy="1187"/>
          </a:xfrm>
        </p:grpSpPr>
        <p:sp>
          <p:nvSpPr>
            <p:cNvPr id="28689" name="Text Box 15"/>
            <p:cNvSpPr txBox="1">
              <a:spLocks noChangeArrowheads="1"/>
            </p:cNvSpPr>
            <p:nvPr/>
          </p:nvSpPr>
          <p:spPr bwMode="auto">
            <a:xfrm>
              <a:off x="793" y="889"/>
              <a:ext cx="1089" cy="335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rgbClr val="003300"/>
                  </a:solidFill>
                  <a:latin typeface="Arial" panose="020B0604020202020204" pitchFamily="34" charset="0"/>
                </a:rPr>
                <a:t>寄存器号</a:t>
              </a:r>
            </a:p>
          </p:txBody>
        </p:sp>
        <p:sp>
          <p:nvSpPr>
            <p:cNvPr id="28690" name="Text Box 16"/>
            <p:cNvSpPr txBox="1">
              <a:spLocks noChangeArrowheads="1"/>
            </p:cNvSpPr>
            <p:nvPr/>
          </p:nvSpPr>
          <p:spPr bwMode="auto">
            <a:xfrm>
              <a:off x="204" y="890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指令</a:t>
              </a: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2653" y="582"/>
              <a:ext cx="725" cy="272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2643" y="910"/>
              <a:ext cx="736" cy="296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6600"/>
                  </a:solidFill>
                  <a:latin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2653" y="1262"/>
              <a:ext cx="726" cy="272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694" name="Text Box 20"/>
            <p:cNvSpPr txBox="1">
              <a:spLocks noChangeArrowheads="1"/>
            </p:cNvSpPr>
            <p:nvPr/>
          </p:nvSpPr>
          <p:spPr bwMode="auto">
            <a:xfrm>
              <a:off x="3696" y="572"/>
              <a:ext cx="363" cy="1142"/>
            </a:xfrm>
            <a:prstGeom prst="rect">
              <a:avLst/>
            </a:prstGeom>
            <a:noFill/>
            <a:ln w="12700" cap="sq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rgbClr val="CC0000"/>
                  </a:solidFill>
                  <a:latin typeface="Arial" panose="020B0604020202020204" pitchFamily="34" charset="0"/>
                </a:rPr>
                <a:t>寄存器堆</a:t>
              </a:r>
            </a:p>
          </p:txBody>
        </p:sp>
        <p:sp>
          <p:nvSpPr>
            <p:cNvPr id="28695" name="AutoShape 21"/>
            <p:cNvSpPr>
              <a:spLocks/>
            </p:cNvSpPr>
            <p:nvPr/>
          </p:nvSpPr>
          <p:spPr bwMode="auto">
            <a:xfrm>
              <a:off x="3470" y="672"/>
              <a:ext cx="136" cy="726"/>
            </a:xfrm>
            <a:prstGeom prst="rightBrace">
              <a:avLst>
                <a:gd name="adj1" fmla="val 44485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566294" name="Text Box 22"/>
            <p:cNvSpPr txBox="1">
              <a:spLocks noChangeArrowheads="1"/>
            </p:cNvSpPr>
            <p:nvPr/>
          </p:nvSpPr>
          <p:spPr bwMode="auto">
            <a:xfrm>
              <a:off x="612" y="527"/>
              <a:ext cx="19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寄存器寻址方式：</a:t>
              </a:r>
            </a:p>
          </p:txBody>
        </p:sp>
        <p:cxnSp>
          <p:nvCxnSpPr>
            <p:cNvPr id="28697" name="AutoShape 23"/>
            <p:cNvCxnSpPr>
              <a:cxnSpLocks noChangeShapeType="1"/>
              <a:stCxn id="28689" idx="3"/>
              <a:endCxn id="28692" idx="1"/>
            </p:cNvCxnSpPr>
            <p:nvPr/>
          </p:nvCxnSpPr>
          <p:spPr bwMode="auto">
            <a:xfrm>
              <a:off x="1882" y="1057"/>
              <a:ext cx="761" cy="1"/>
            </a:xfrm>
            <a:prstGeom prst="bentConnector3">
              <a:avLst>
                <a:gd name="adj1" fmla="val 4993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6308" name="Group 36"/>
          <p:cNvGrpSpPr>
            <a:grpSpLocks/>
          </p:cNvGrpSpPr>
          <p:nvPr/>
        </p:nvGrpSpPr>
        <p:grpSpPr bwMode="auto">
          <a:xfrm>
            <a:off x="1044575" y="2420938"/>
            <a:ext cx="6335713" cy="3295650"/>
            <a:chOff x="658" y="1525"/>
            <a:chExt cx="3991" cy="2076"/>
          </a:xfrm>
        </p:grpSpPr>
        <p:sp>
          <p:nvSpPr>
            <p:cNvPr id="28679" name="AutoShape 25"/>
            <p:cNvSpPr>
              <a:spLocks/>
            </p:cNvSpPr>
            <p:nvPr/>
          </p:nvSpPr>
          <p:spPr bwMode="auto">
            <a:xfrm>
              <a:off x="2154" y="2115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680" name="Rectangle 26"/>
            <p:cNvSpPr>
              <a:spLocks noChangeArrowheads="1"/>
            </p:cNvSpPr>
            <p:nvPr/>
          </p:nvSpPr>
          <p:spPr bwMode="auto">
            <a:xfrm>
              <a:off x="1801" y="3266"/>
              <a:ext cx="1024" cy="335"/>
            </a:xfrm>
            <a:prstGeom prst="rect">
              <a:avLst/>
            </a:prstGeom>
            <a:solidFill>
              <a:srgbClr val="FF9900"/>
            </a:solidFill>
            <a:ln w="127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rgbClr val="003300"/>
                  </a:solidFill>
                  <a:latin typeface="Arial" panose="020B0604020202020204" pitchFamily="34" charset="0"/>
                </a:rPr>
                <a:t>寄存器号</a:t>
              </a:r>
            </a:p>
          </p:txBody>
        </p:sp>
        <p:sp>
          <p:nvSpPr>
            <p:cNvPr id="28681" name="Text Box 27"/>
            <p:cNvSpPr txBox="1">
              <a:spLocks noChangeArrowheads="1"/>
            </p:cNvSpPr>
            <p:nvPr/>
          </p:nvSpPr>
          <p:spPr bwMode="auto">
            <a:xfrm>
              <a:off x="1156" y="3249"/>
              <a:ext cx="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指令</a:t>
              </a:r>
            </a:p>
          </p:txBody>
        </p:sp>
        <p:sp>
          <p:nvSpPr>
            <p:cNvPr id="28682" name="Rectangle 28"/>
            <p:cNvSpPr>
              <a:spLocks noChangeArrowheads="1"/>
            </p:cNvSpPr>
            <p:nvPr/>
          </p:nvSpPr>
          <p:spPr bwMode="auto">
            <a:xfrm>
              <a:off x="2471" y="2069"/>
              <a:ext cx="1089" cy="273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683" name="Rectangle 29"/>
            <p:cNvSpPr>
              <a:spLocks noChangeArrowheads="1"/>
            </p:cNvSpPr>
            <p:nvPr/>
          </p:nvSpPr>
          <p:spPr bwMode="auto">
            <a:xfrm>
              <a:off x="2472" y="2387"/>
              <a:ext cx="1087" cy="296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</a:rPr>
                <a:t>EA</a:t>
              </a:r>
            </a:p>
          </p:txBody>
        </p:sp>
        <p:sp>
          <p:nvSpPr>
            <p:cNvPr id="28684" name="Rectangle 30"/>
            <p:cNvSpPr>
              <a:spLocks noChangeArrowheads="1"/>
            </p:cNvSpPr>
            <p:nvPr/>
          </p:nvSpPr>
          <p:spPr bwMode="auto">
            <a:xfrm>
              <a:off x="2471" y="2749"/>
              <a:ext cx="1089" cy="273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28685" name="Text Box 31"/>
            <p:cNvSpPr txBox="1">
              <a:spLocks noChangeArrowheads="1"/>
            </p:cNvSpPr>
            <p:nvPr/>
          </p:nvSpPr>
          <p:spPr bwMode="auto">
            <a:xfrm>
              <a:off x="1701" y="1916"/>
              <a:ext cx="362" cy="1142"/>
            </a:xfrm>
            <a:prstGeom prst="rect">
              <a:avLst/>
            </a:prstGeom>
            <a:noFill/>
            <a:ln w="12700" cap="sq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rgbClr val="CC0000"/>
                  </a:solidFill>
                  <a:latin typeface="Arial" panose="020B0604020202020204" pitchFamily="34" charset="0"/>
                </a:rPr>
                <a:t>寄存器堆</a:t>
              </a:r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658" y="1525"/>
              <a:ext cx="2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寄存器间接寻址方式：</a:t>
              </a:r>
            </a:p>
          </p:txBody>
        </p:sp>
        <p:cxnSp>
          <p:nvCxnSpPr>
            <p:cNvPr id="28687" name="AutoShape 33"/>
            <p:cNvCxnSpPr>
              <a:cxnSpLocks noChangeShapeType="1"/>
              <a:stCxn id="28680" idx="0"/>
              <a:endCxn id="28683" idx="1"/>
            </p:cNvCxnSpPr>
            <p:nvPr/>
          </p:nvCxnSpPr>
          <p:spPr bwMode="auto">
            <a:xfrm rot="-5400000">
              <a:off x="2027" y="2821"/>
              <a:ext cx="731" cy="15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8" name="AutoShape 34"/>
            <p:cNvCxnSpPr>
              <a:cxnSpLocks noChangeShapeType="1"/>
              <a:stCxn id="28683" idx="3"/>
              <a:endCxn id="28703" idx="1"/>
            </p:cNvCxnSpPr>
            <p:nvPr/>
          </p:nvCxnSpPr>
          <p:spPr bwMode="auto">
            <a:xfrm flipV="1">
              <a:off x="3559" y="2420"/>
              <a:ext cx="1090" cy="115"/>
            </a:xfrm>
            <a:prstGeom prst="bentConnector3">
              <a:avLst>
                <a:gd name="adj1" fmla="val 4990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66309" name="Picture 3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876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63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663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6A2CF9-D4CF-459D-811D-0D2E6A6BA82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、变址寻址（</a:t>
            </a:r>
            <a:r>
              <a:rPr lang="en-US" altLang="zh-CN" smtClean="0"/>
              <a:t>Indexed Addressing</a:t>
            </a:r>
            <a:r>
              <a:rPr lang="zh-CN" altLang="en-US" smtClean="0"/>
              <a:t>）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7632700" cy="48958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操作数位于存储器中，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操作数所在的存储器地址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EA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由变址寄存器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RI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和指令的地址字段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指出：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RI</a:t>
            </a:r>
            <a:r>
              <a:rPr lang="en-US" altLang="zh-CN" baseline="-25000" smtClean="0">
                <a:latin typeface="Arial" panose="020B0604020202020204" pitchFamily="34" charset="0"/>
              </a:rPr>
              <a:t> </a:t>
            </a:r>
            <a:r>
              <a:rPr lang="zh-CN" altLang="en-US" smtClean="0">
                <a:latin typeface="Arial" panose="020B0604020202020204" pitchFamily="34" charset="0"/>
              </a:rPr>
              <a:t>）＋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567300" name="Group 4"/>
          <p:cNvGraphicFramePr>
            <a:graphicFrameLocks noGrp="1"/>
          </p:cNvGraphicFramePr>
          <p:nvPr/>
        </p:nvGraphicFramePr>
        <p:xfrm>
          <a:off x="1187450" y="2908300"/>
          <a:ext cx="3529013" cy="459078"/>
        </p:xfrm>
        <a:graphic>
          <a:graphicData uri="http://schemas.openxmlformats.org/drawingml/2006/table">
            <a:tbl>
              <a:tblPr/>
              <a:tblGrid>
                <a:gridCol w="876300"/>
                <a:gridCol w="901700"/>
                <a:gridCol w="901700"/>
                <a:gridCol w="849313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659" marB="4665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7312" name="Group 16"/>
          <p:cNvGraphicFramePr>
            <a:graphicFrameLocks noGrp="1"/>
          </p:cNvGraphicFramePr>
          <p:nvPr/>
        </p:nvGraphicFramePr>
        <p:xfrm>
          <a:off x="5075238" y="3060700"/>
          <a:ext cx="1223962" cy="3097214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4593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R1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变址值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Rn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67328" name="Text Box 32"/>
          <p:cNvSpPr txBox="1">
            <a:spLocks noChangeArrowheads="1"/>
          </p:cNvSpPr>
          <p:nvPr/>
        </p:nvSpPr>
        <p:spPr bwMode="auto">
          <a:xfrm>
            <a:off x="4211638" y="4419600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RI:</a:t>
            </a:r>
          </a:p>
        </p:txBody>
      </p:sp>
      <p:cxnSp>
        <p:nvCxnSpPr>
          <p:cNvPr id="567329" name="AutoShape 33"/>
          <p:cNvCxnSpPr>
            <a:cxnSpLocks noChangeShapeType="1"/>
          </p:cNvCxnSpPr>
          <p:nvPr/>
        </p:nvCxnSpPr>
        <p:spPr bwMode="auto">
          <a:xfrm rot="16200000" flipH="1">
            <a:off x="3509962" y="3271838"/>
            <a:ext cx="1471613" cy="16589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7330" name="Text Box 34"/>
          <p:cNvSpPr txBox="1">
            <a:spLocks noChangeArrowheads="1"/>
          </p:cNvSpPr>
          <p:nvPr/>
        </p:nvSpPr>
        <p:spPr bwMode="auto">
          <a:xfrm>
            <a:off x="5076825" y="2611438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寄存器</a:t>
            </a:r>
          </a:p>
        </p:txBody>
      </p:sp>
      <p:graphicFrame>
        <p:nvGraphicFramePr>
          <p:cNvPr id="567354" name="Group 58"/>
          <p:cNvGraphicFramePr>
            <a:graphicFrameLocks noGrp="1"/>
          </p:cNvGraphicFramePr>
          <p:nvPr/>
        </p:nvGraphicFramePr>
        <p:xfrm>
          <a:off x="7667625" y="3090863"/>
          <a:ext cx="1223963" cy="2976564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567347" name="Text Box 51"/>
          <p:cNvSpPr txBox="1">
            <a:spLocks noChangeArrowheads="1"/>
          </p:cNvSpPr>
          <p:nvPr/>
        </p:nvSpPr>
        <p:spPr bwMode="auto">
          <a:xfrm>
            <a:off x="6781800" y="3398838"/>
            <a:ext cx="1044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基准地址</a:t>
            </a:r>
          </a:p>
        </p:txBody>
      </p:sp>
      <p:sp>
        <p:nvSpPr>
          <p:cNvPr id="567348" name="Text Box 52"/>
          <p:cNvSpPr txBox="1">
            <a:spLocks noChangeArrowheads="1"/>
          </p:cNvSpPr>
          <p:nvPr/>
        </p:nvSpPr>
        <p:spPr bwMode="auto">
          <a:xfrm>
            <a:off x="7883525" y="2514600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主存</a:t>
            </a:r>
          </a:p>
        </p:txBody>
      </p:sp>
      <p:cxnSp>
        <p:nvCxnSpPr>
          <p:cNvPr id="567349" name="AutoShape 53"/>
          <p:cNvCxnSpPr>
            <a:cxnSpLocks noChangeShapeType="1"/>
            <a:endCxn id="567350" idx="2"/>
          </p:cNvCxnSpPr>
          <p:nvPr/>
        </p:nvCxnSpPr>
        <p:spPr bwMode="auto">
          <a:xfrm>
            <a:off x="6299200" y="4837113"/>
            <a:ext cx="274638" cy="1587"/>
          </a:xfrm>
          <a:prstGeom prst="bentConnector3">
            <a:avLst>
              <a:gd name="adj1" fmla="val 5202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7350" name="Oval 54"/>
          <p:cNvSpPr>
            <a:spLocks noChangeArrowheads="1"/>
          </p:cNvSpPr>
          <p:nvPr/>
        </p:nvSpPr>
        <p:spPr bwMode="auto">
          <a:xfrm>
            <a:off x="6588125" y="4606925"/>
            <a:ext cx="431800" cy="463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+</a:t>
            </a:r>
          </a:p>
        </p:txBody>
      </p:sp>
      <p:cxnSp>
        <p:nvCxnSpPr>
          <p:cNvPr id="567351" name="AutoShape 55"/>
          <p:cNvCxnSpPr>
            <a:cxnSpLocks noChangeShapeType="1"/>
            <a:endCxn id="567350" idx="0"/>
          </p:cNvCxnSpPr>
          <p:nvPr/>
        </p:nvCxnSpPr>
        <p:spPr bwMode="auto">
          <a:xfrm rot="5400000" flipV="1">
            <a:off x="4706144" y="2494756"/>
            <a:ext cx="1684338" cy="2511425"/>
          </a:xfrm>
          <a:prstGeom prst="bentConnector3">
            <a:avLst>
              <a:gd name="adj1" fmla="val -1357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7352" name="AutoShape 56"/>
          <p:cNvCxnSpPr>
            <a:cxnSpLocks noChangeShapeType="1"/>
            <a:stCxn id="567350" idx="6"/>
          </p:cNvCxnSpPr>
          <p:nvPr/>
        </p:nvCxnSpPr>
        <p:spPr bwMode="auto">
          <a:xfrm>
            <a:off x="7034213" y="4838700"/>
            <a:ext cx="633412" cy="1588"/>
          </a:xfrm>
          <a:prstGeom prst="bentConnector3">
            <a:avLst>
              <a:gd name="adj1" fmla="val 4887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7353" name="AutoShape 57"/>
          <p:cNvCxnSpPr>
            <a:cxnSpLocks noChangeShapeType="1"/>
          </p:cNvCxnSpPr>
          <p:nvPr/>
        </p:nvCxnSpPr>
        <p:spPr bwMode="auto">
          <a:xfrm rot="5400000" flipV="1">
            <a:off x="5510213" y="1690687"/>
            <a:ext cx="939800" cy="3375025"/>
          </a:xfrm>
          <a:prstGeom prst="bentConnector4">
            <a:avLst>
              <a:gd name="adj1" fmla="val -24324"/>
              <a:gd name="adj2" fmla="val 74269"/>
            </a:avLst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73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673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673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5673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5673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673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673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5673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5673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5673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5673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5673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28" grpId="0" autoUpdateAnimBg="0"/>
      <p:bldP spid="567330" grpId="0" autoUpdateAnimBg="0"/>
      <p:bldP spid="567347" grpId="0" autoUpdateAnimBg="0"/>
      <p:bldP spid="567348" grpId="0" autoUpdateAnimBg="0"/>
      <p:bldP spid="56735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D7178A-AB66-4DEE-80E1-90D8A209854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、变址寻址（</a:t>
            </a:r>
            <a:r>
              <a:rPr lang="en-US" altLang="zh-CN" smtClean="0"/>
              <a:t>Indexed Addressing</a:t>
            </a:r>
            <a:r>
              <a:rPr lang="zh-CN" altLang="en-US" smtClean="0"/>
              <a:t>）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559675" cy="48672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变址寻址通常用来</a:t>
            </a:r>
            <a:r>
              <a:rPr lang="zh-CN" altLang="en-US" sz="2400" smtClean="0">
                <a:solidFill>
                  <a:srgbClr val="CC0000"/>
                </a:solidFill>
              </a:rPr>
              <a:t>对字符串处理、数组运算等成组数据处理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例如字符串处理时，字符串在主存的</a:t>
            </a:r>
            <a:r>
              <a:rPr lang="zh-CN" altLang="en-US" sz="2400" smtClean="0">
                <a:solidFill>
                  <a:srgbClr val="006600"/>
                </a:solidFill>
              </a:rPr>
              <a:t>首地址</a:t>
            </a:r>
            <a:r>
              <a:rPr lang="en-US" altLang="zh-CN" sz="2400" smtClean="0">
                <a:solidFill>
                  <a:srgbClr val="006600"/>
                </a:solidFill>
              </a:rPr>
              <a:t>A</a:t>
            </a:r>
            <a:r>
              <a:rPr lang="zh-CN" altLang="en-US" sz="2400" smtClean="0">
                <a:solidFill>
                  <a:srgbClr val="006600"/>
                </a:solidFill>
              </a:rPr>
              <a:t>由指令的地址码字段指出</a:t>
            </a:r>
            <a:r>
              <a:rPr lang="zh-CN" altLang="en-US" sz="2400" smtClean="0"/>
              <a:t>，作为基准地址，</a:t>
            </a:r>
            <a:r>
              <a:rPr lang="zh-CN" altLang="en-US" sz="2400" smtClean="0">
                <a:solidFill>
                  <a:srgbClr val="006600"/>
                </a:solidFill>
              </a:rPr>
              <a:t>变址寄存器的内容即为字符串的字符序号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数组运算中，数组首地址（第</a:t>
            </a:r>
            <a:r>
              <a:rPr lang="en-US" altLang="zh-CN" sz="2400" smtClean="0"/>
              <a:t>0</a:t>
            </a:r>
            <a:r>
              <a:rPr lang="zh-CN" altLang="en-US" sz="2400" smtClean="0"/>
              <a:t>个元素地址）作为指令的地址码，变址寄存器内容则为元素的序号（下标）。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82D8D2-7B92-4A6B-855B-BF86A3597F3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zh-CN" altLang="en-US" smtClean="0"/>
              <a:t>、变址寻址（</a:t>
            </a:r>
            <a:r>
              <a:rPr lang="en-US" altLang="zh-CN" smtClean="0"/>
              <a:t>Indexed Addressing</a:t>
            </a:r>
            <a:r>
              <a:rPr lang="zh-CN" altLang="en-US" smtClean="0"/>
              <a:t>）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例如：</a:t>
            </a:r>
            <a:r>
              <a:rPr lang="en-US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10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数值相加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.data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dw</a:t>
            </a:r>
            <a:r>
              <a:rPr lang="en-US" altLang="zh-CN" dirty="0" smtClean="0">
                <a:latin typeface="Arial" panose="020B0604020202020204" pitchFamily="34" charset="0"/>
              </a:rPr>
              <a:t>	1,5,7,28,97,100,23,89,65,45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.code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 MOV	ESI,0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   MOV	AX,0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   MOV    CX,10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L:ADD	AX, </a:t>
            </a:r>
            <a:r>
              <a:rPr lang="en-US" altLang="zh-CN" dirty="0" err="1" smtClean="0">
                <a:latin typeface="Arial" panose="020B0604020202020204" pitchFamily="34" charset="0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</a:rPr>
              <a:t>[ESI]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 INC	ESI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 INC	ESI</a:t>
            </a:r>
          </a:p>
          <a:p>
            <a:pPr marL="450850" lvl="1" indent="-185738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   LOOP  L</a:t>
            </a:r>
          </a:p>
        </p:txBody>
      </p:sp>
      <p:sp>
        <p:nvSpPr>
          <p:cNvPr id="569348" name="AutoShape 4"/>
          <p:cNvSpPr>
            <a:spLocks noChangeArrowheads="1"/>
          </p:cNvSpPr>
          <p:nvPr/>
        </p:nvSpPr>
        <p:spPr bwMode="auto">
          <a:xfrm>
            <a:off x="3708400" y="2781300"/>
            <a:ext cx="1657350" cy="504825"/>
          </a:xfrm>
          <a:prstGeom prst="wedgeRoundRectCallout">
            <a:avLst>
              <a:gd name="adj1" fmla="val -77009"/>
              <a:gd name="adj2" fmla="val 24402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数组首址</a:t>
            </a:r>
          </a:p>
        </p:txBody>
      </p:sp>
      <p:sp>
        <p:nvSpPr>
          <p:cNvPr id="569349" name="AutoShape 5"/>
          <p:cNvSpPr>
            <a:spLocks noChangeArrowheads="1"/>
          </p:cNvSpPr>
          <p:nvPr/>
        </p:nvSpPr>
        <p:spPr bwMode="auto">
          <a:xfrm>
            <a:off x="4716463" y="5300663"/>
            <a:ext cx="1873250" cy="574675"/>
          </a:xfrm>
          <a:prstGeom prst="wedgeRoundRectCallout">
            <a:avLst>
              <a:gd name="adj1" fmla="val -94491"/>
              <a:gd name="adj2" fmla="val -2022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变址寄存器</a:t>
            </a:r>
          </a:p>
        </p:txBody>
      </p:sp>
      <p:pic>
        <p:nvPicPr>
          <p:cNvPr id="569351" name="Picture 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9352" name="Text Box 8"/>
          <p:cNvSpPr txBox="1">
            <a:spLocks noChangeArrowheads="1"/>
          </p:cNvSpPr>
          <p:nvPr/>
        </p:nvSpPr>
        <p:spPr bwMode="auto">
          <a:xfrm>
            <a:off x="3238500" y="981075"/>
            <a:ext cx="5905500" cy="22828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等价于：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 num[]= {1,5,7,28,97,100,23,89,65,45}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 i,sum;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sum=0;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(i=0;i&lt;10;i++)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sum+=num[i]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93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 animBg="1"/>
      <p:bldP spid="569349" grpId="0" animBg="1"/>
      <p:bldP spid="5693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1EE916-BE6D-45C0-A626-11C2098B086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6.1 </a:t>
            </a:r>
            <a:r>
              <a:rPr lang="zh-CN" altLang="en-US" smtClean="0"/>
              <a:t>指令格式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pic>
        <p:nvPicPr>
          <p:cNvPr id="309255" name="Picture 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273" name="Group 25"/>
          <p:cNvGrpSpPr>
            <a:grpSpLocks/>
          </p:cNvGrpSpPr>
          <p:nvPr/>
        </p:nvGrpSpPr>
        <p:grpSpPr bwMode="auto">
          <a:xfrm>
            <a:off x="1143000" y="2747963"/>
            <a:ext cx="6884988" cy="3128962"/>
            <a:chOff x="720" y="960"/>
            <a:chExt cx="4224" cy="1971"/>
          </a:xfrm>
        </p:grpSpPr>
        <p:sp>
          <p:nvSpPr>
            <p:cNvPr id="5130" name="AutoShape 8"/>
            <p:cNvSpPr>
              <a:spLocks noChangeArrowheads="1"/>
            </p:cNvSpPr>
            <p:nvPr/>
          </p:nvSpPr>
          <p:spPr bwMode="auto">
            <a:xfrm>
              <a:off x="3504" y="2046"/>
              <a:ext cx="1440" cy="8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AutoShape 9"/>
            <p:cNvSpPr>
              <a:spLocks noChangeArrowheads="1"/>
            </p:cNvSpPr>
            <p:nvPr/>
          </p:nvSpPr>
          <p:spPr bwMode="auto">
            <a:xfrm>
              <a:off x="720" y="2046"/>
              <a:ext cx="1440" cy="8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780" y="2172"/>
              <a:ext cx="12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  <a:hlinkClick r:id="rId4" action="ppaction://hlinksldjump"/>
                </a:rPr>
                <a:t>一、指令操作码与地址码</a:t>
              </a: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09259" name="Freeform 11"/>
            <p:cNvSpPr>
              <a:spLocks/>
            </p:cNvSpPr>
            <p:nvPr/>
          </p:nvSpPr>
          <p:spPr bwMode="gray">
            <a:xfrm>
              <a:off x="2030" y="1985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134" name="AutoShape 12"/>
            <p:cNvSpPr>
              <a:spLocks noChangeAspect="1" noChangeArrowheads="1" noTextEdit="1"/>
            </p:cNvSpPr>
            <p:nvPr/>
          </p:nvSpPr>
          <p:spPr bwMode="gray">
            <a:xfrm flipH="1">
              <a:off x="3067" y="1983"/>
              <a:ext cx="57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61" name="Freeform 13"/>
            <p:cNvSpPr>
              <a:spLocks/>
            </p:cNvSpPr>
            <p:nvPr/>
          </p:nvSpPr>
          <p:spPr bwMode="gray">
            <a:xfrm flipH="1">
              <a:off x="3071" y="1985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5136" name="Group 14"/>
            <p:cNvGrpSpPr>
              <a:grpSpLocks/>
            </p:cNvGrpSpPr>
            <p:nvPr/>
          </p:nvGrpSpPr>
          <p:grpSpPr bwMode="auto">
            <a:xfrm>
              <a:off x="1920" y="960"/>
              <a:ext cx="1889" cy="1009"/>
              <a:chOff x="1997" y="1314"/>
              <a:chExt cx="1889" cy="1009"/>
            </a:xfrm>
          </p:grpSpPr>
          <p:grpSp>
            <p:nvGrpSpPr>
              <p:cNvPr id="5139" name="Group 15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309264" name="Oval 16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8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309265" name="Oval 17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8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>
                        <a:gamma/>
                        <a:tint val="44314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309266" name="Oval 18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4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09267" name="Oval 19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3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09268" name="Oval 20"/>
              <p:cNvSpPr>
                <a:spLocks noChangeArrowheads="1"/>
              </p:cNvSpPr>
              <p:nvPr/>
            </p:nvSpPr>
            <p:spPr bwMode="gray">
              <a:xfrm>
                <a:off x="2124" y="1327"/>
                <a:ext cx="1573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09269" name="Oval 21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5137" name="Text Box 22"/>
            <p:cNvSpPr txBox="1">
              <a:spLocks noChangeArrowheads="1"/>
            </p:cNvSpPr>
            <p:nvPr/>
          </p:nvSpPr>
          <p:spPr bwMode="auto">
            <a:xfrm>
              <a:off x="2400" y="1192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指令格式</a:t>
              </a:r>
              <a:endParaRPr lang="zh-CN" alt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8" name="Text Box 23"/>
            <p:cNvSpPr txBox="1">
              <a:spLocks noChangeArrowheads="1"/>
            </p:cNvSpPr>
            <p:nvPr/>
          </p:nvSpPr>
          <p:spPr bwMode="auto">
            <a:xfrm>
              <a:off x="3660" y="2160"/>
              <a:ext cx="12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hlinkClick r:id="rId5" action="ppaction://hlinksldjump"/>
                </a:rPr>
                <a:t>二、指令字长和操作码扩展</a:t>
              </a:r>
              <a:endParaRPr lang="zh-CN" altLang="en-US" sz="2400"/>
            </a:p>
          </p:txBody>
        </p:sp>
      </p:grpSp>
      <p:sp>
        <p:nvSpPr>
          <p:cNvPr id="512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1116013" y="1052513"/>
            <a:ext cx="6985000" cy="1439862"/>
          </a:xfrm>
        </p:spPr>
        <p:txBody>
          <a:bodyPr/>
          <a:lstStyle/>
          <a:p>
            <a:pPr eaLnBrk="1" hangingPunct="1"/>
            <a:r>
              <a:rPr lang="zh-CN" altLang="en-US" smtClean="0"/>
              <a:t>机器指令？</a:t>
            </a:r>
          </a:p>
          <a:p>
            <a:pPr eaLnBrk="1" hangingPunct="1"/>
            <a:r>
              <a:rPr lang="zh-CN" altLang="en-US" smtClean="0"/>
              <a:t>指令系统？</a:t>
            </a:r>
          </a:p>
        </p:txBody>
      </p:sp>
      <p:sp>
        <p:nvSpPr>
          <p:cNvPr id="309275" name="Rectangle 27"/>
          <p:cNvSpPr>
            <a:spLocks noChangeArrowheads="1"/>
          </p:cNvSpPr>
          <p:nvPr/>
        </p:nvSpPr>
        <p:spPr bwMode="auto">
          <a:xfrm>
            <a:off x="827088" y="1700213"/>
            <a:ext cx="7921625" cy="86518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指令系统</a:t>
            </a:r>
            <a:r>
              <a:rPr lang="zh-CN" altLang="en-US" sz="2400"/>
              <a:t>是一台计算机中所有机器指令的集合，它体现了计算机的性能。</a:t>
            </a:r>
          </a:p>
        </p:txBody>
      </p:sp>
      <p:sp>
        <p:nvSpPr>
          <p:cNvPr id="309276" name="Rectangle 28"/>
          <p:cNvSpPr>
            <a:spLocks noChangeArrowheads="1"/>
          </p:cNvSpPr>
          <p:nvPr/>
        </p:nvSpPr>
        <p:spPr bwMode="auto">
          <a:xfrm>
            <a:off x="827088" y="1052513"/>
            <a:ext cx="7921625" cy="5048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机器指令</a:t>
            </a:r>
            <a:r>
              <a:rPr lang="zh-CN" altLang="en-US" sz="2400"/>
              <a:t>是指能被计算机硬件识别并执行的</a:t>
            </a:r>
            <a:r>
              <a:rPr lang="en-US" altLang="zh-CN" sz="2400"/>
              <a:t>0</a:t>
            </a:r>
            <a:r>
              <a:rPr lang="zh-CN" altLang="en-US" sz="2400"/>
              <a:t>、</a:t>
            </a:r>
            <a:r>
              <a:rPr lang="en-US" altLang="zh-CN" sz="2400"/>
              <a:t>1</a:t>
            </a:r>
            <a:r>
              <a:rPr lang="zh-CN" altLang="en-US" sz="2400"/>
              <a:t>代码串。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92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5" grpId="0" animBg="1"/>
      <p:bldP spid="30927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422FF8-62E0-4B9C-AC56-0DC143A39D7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、基址寻址 </a:t>
            </a:r>
            <a:r>
              <a:rPr lang="en-US" altLang="zh-CN" smtClean="0"/>
              <a:t>( Based Addressing 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23950"/>
            <a:ext cx="7632700" cy="47529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操作数位于存储器中，操作数所在的存储器地址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由基址寄存器</a:t>
            </a:r>
            <a:r>
              <a:rPr lang="en-US" altLang="zh-CN" smtClean="0">
                <a:latin typeface="Arial" panose="020B0604020202020204" pitchFamily="34" charset="0"/>
              </a:rPr>
              <a:t>Rb</a:t>
            </a:r>
            <a:r>
              <a:rPr lang="zh-CN" altLang="en-US" smtClean="0">
                <a:latin typeface="Arial" panose="020B0604020202020204" pitchFamily="34" charset="0"/>
              </a:rPr>
              <a:t>和指令的地址字段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</a:rPr>
              <a:t>指出：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Rb</a:t>
            </a:r>
            <a:r>
              <a:rPr lang="en-US" altLang="zh-CN" baseline="-25000" smtClean="0">
                <a:latin typeface="Arial" panose="020B0604020202020204" pitchFamily="34" charset="0"/>
              </a:rPr>
              <a:t> </a:t>
            </a:r>
            <a:r>
              <a:rPr lang="zh-CN" altLang="en-US" smtClean="0">
                <a:latin typeface="Arial" panose="020B0604020202020204" pitchFamily="34" charset="0"/>
              </a:rPr>
              <a:t>）＋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570372" name="Group 4"/>
          <p:cNvGraphicFramePr>
            <a:graphicFrameLocks noGrp="1"/>
          </p:cNvGraphicFramePr>
          <p:nvPr/>
        </p:nvGraphicFramePr>
        <p:xfrm>
          <a:off x="1116013" y="2565400"/>
          <a:ext cx="3529012" cy="496888"/>
        </p:xfrm>
        <a:graphic>
          <a:graphicData uri="http://schemas.openxmlformats.org/drawingml/2006/table">
            <a:tbl>
              <a:tblPr/>
              <a:tblGrid>
                <a:gridCol w="876300"/>
                <a:gridCol w="901700"/>
                <a:gridCol w="901700"/>
                <a:gridCol w="849312"/>
              </a:tblGrid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384" name="Group 16"/>
          <p:cNvGraphicFramePr>
            <a:graphicFrameLocks noGrp="1"/>
          </p:cNvGraphicFramePr>
          <p:nvPr/>
        </p:nvGraphicFramePr>
        <p:xfrm>
          <a:off x="5029200" y="2709863"/>
          <a:ext cx="1198563" cy="3097211"/>
        </p:xfrm>
        <a:graphic>
          <a:graphicData uri="http://schemas.openxmlformats.org/drawingml/2006/table">
            <a:tbl>
              <a:tblPr/>
              <a:tblGrid>
                <a:gridCol w="1198563"/>
              </a:tblGrid>
              <a:tr h="4593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R1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基址值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Rn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70400" name="Text Box 32"/>
          <p:cNvSpPr txBox="1">
            <a:spLocks noChangeArrowheads="1"/>
          </p:cNvSpPr>
          <p:nvPr/>
        </p:nvSpPr>
        <p:spPr bwMode="auto">
          <a:xfrm>
            <a:off x="4140200" y="4111625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6600"/>
                </a:solidFill>
                <a:latin typeface="Arial" panose="020B0604020202020204" pitchFamily="34" charset="0"/>
              </a:rPr>
              <a:t>Rb:</a:t>
            </a:r>
          </a:p>
        </p:txBody>
      </p:sp>
      <p:cxnSp>
        <p:nvCxnSpPr>
          <p:cNvPr id="570401" name="AutoShape 33"/>
          <p:cNvCxnSpPr>
            <a:cxnSpLocks noChangeShapeType="1"/>
          </p:cNvCxnSpPr>
          <p:nvPr/>
        </p:nvCxnSpPr>
        <p:spPr bwMode="auto">
          <a:xfrm rot="16200000" flipH="1">
            <a:off x="3475038" y="2932113"/>
            <a:ext cx="1423987" cy="16843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0402" name="Text Box 34"/>
          <p:cNvSpPr txBox="1">
            <a:spLocks noChangeArrowheads="1"/>
          </p:cNvSpPr>
          <p:nvPr/>
        </p:nvSpPr>
        <p:spPr bwMode="auto">
          <a:xfrm>
            <a:off x="5029200" y="227806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寄存器</a:t>
            </a:r>
          </a:p>
        </p:txBody>
      </p:sp>
      <p:graphicFrame>
        <p:nvGraphicFramePr>
          <p:cNvPr id="570403" name="Group 35"/>
          <p:cNvGraphicFramePr>
            <a:graphicFrameLocks noGrp="1"/>
          </p:cNvGraphicFramePr>
          <p:nvPr/>
        </p:nvGraphicFramePr>
        <p:xfrm>
          <a:off x="7620000" y="2736850"/>
          <a:ext cx="1200150" cy="2987676"/>
        </p:xfrm>
        <a:graphic>
          <a:graphicData uri="http://schemas.openxmlformats.org/drawingml/2006/table">
            <a:tbl>
              <a:tblPr/>
              <a:tblGrid>
                <a:gridCol w="1200150"/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570419" name="Text Box 51"/>
          <p:cNvSpPr txBox="1">
            <a:spLocks noChangeArrowheads="1"/>
          </p:cNvSpPr>
          <p:nvPr/>
        </p:nvSpPr>
        <p:spPr bwMode="auto">
          <a:xfrm>
            <a:off x="6732588" y="2565400"/>
            <a:ext cx="1008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基准地址</a:t>
            </a:r>
          </a:p>
        </p:txBody>
      </p:sp>
      <p:sp>
        <p:nvSpPr>
          <p:cNvPr id="570420" name="Text Box 52"/>
          <p:cNvSpPr txBox="1">
            <a:spLocks noChangeArrowheads="1"/>
          </p:cNvSpPr>
          <p:nvPr/>
        </p:nvSpPr>
        <p:spPr bwMode="auto">
          <a:xfrm>
            <a:off x="7812088" y="2206625"/>
            <a:ext cx="95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主存</a:t>
            </a:r>
          </a:p>
        </p:txBody>
      </p:sp>
      <p:cxnSp>
        <p:nvCxnSpPr>
          <p:cNvPr id="570421" name="AutoShape 53"/>
          <p:cNvCxnSpPr>
            <a:cxnSpLocks noChangeShapeType="1"/>
            <a:endCxn id="570422" idx="2"/>
          </p:cNvCxnSpPr>
          <p:nvPr/>
        </p:nvCxnSpPr>
        <p:spPr bwMode="auto">
          <a:xfrm>
            <a:off x="6227763" y="4486275"/>
            <a:ext cx="2746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0422" name="Oval 54"/>
          <p:cNvSpPr>
            <a:spLocks noChangeArrowheads="1"/>
          </p:cNvSpPr>
          <p:nvPr/>
        </p:nvSpPr>
        <p:spPr bwMode="auto">
          <a:xfrm>
            <a:off x="6516688" y="4254500"/>
            <a:ext cx="431800" cy="463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+</a:t>
            </a:r>
          </a:p>
        </p:txBody>
      </p:sp>
      <p:cxnSp>
        <p:nvCxnSpPr>
          <p:cNvPr id="570423" name="AutoShape 55"/>
          <p:cNvCxnSpPr>
            <a:cxnSpLocks noChangeShapeType="1"/>
            <a:endCxn id="570422" idx="0"/>
          </p:cNvCxnSpPr>
          <p:nvPr/>
        </p:nvCxnSpPr>
        <p:spPr bwMode="auto">
          <a:xfrm rot="5400000" flipV="1">
            <a:off x="4639469" y="2147094"/>
            <a:ext cx="1674813" cy="2511425"/>
          </a:xfrm>
          <a:prstGeom prst="bentConnector3">
            <a:avLst>
              <a:gd name="adj1" fmla="val -1364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0424" name="AutoShape 56"/>
          <p:cNvCxnSpPr>
            <a:cxnSpLocks noChangeShapeType="1"/>
            <a:stCxn id="570422" idx="6"/>
          </p:cNvCxnSpPr>
          <p:nvPr/>
        </p:nvCxnSpPr>
        <p:spPr bwMode="auto">
          <a:xfrm>
            <a:off x="6962775" y="4486275"/>
            <a:ext cx="657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0425" name="AutoShape 57"/>
          <p:cNvCxnSpPr>
            <a:cxnSpLocks noChangeShapeType="1"/>
          </p:cNvCxnSpPr>
          <p:nvPr/>
        </p:nvCxnSpPr>
        <p:spPr bwMode="auto">
          <a:xfrm flipV="1">
            <a:off x="6227763" y="3494088"/>
            <a:ext cx="1392237" cy="992187"/>
          </a:xfrm>
          <a:prstGeom prst="bentConnector3">
            <a:avLst>
              <a:gd name="adj1" fmla="val 9005"/>
            </a:avLst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0426" name="Line 58"/>
          <p:cNvSpPr>
            <a:spLocks noChangeShapeType="1"/>
          </p:cNvSpPr>
          <p:nvPr/>
        </p:nvSpPr>
        <p:spPr bwMode="auto">
          <a:xfrm>
            <a:off x="7380288" y="3502025"/>
            <a:ext cx="0" cy="1008063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427" name="Text Box 59"/>
          <p:cNvSpPr txBox="1">
            <a:spLocks noChangeArrowheads="1"/>
          </p:cNvSpPr>
          <p:nvPr/>
        </p:nvSpPr>
        <p:spPr bwMode="auto">
          <a:xfrm>
            <a:off x="6877050" y="3502025"/>
            <a:ext cx="360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位移量</a:t>
            </a:r>
          </a:p>
        </p:txBody>
      </p:sp>
      <p:sp>
        <p:nvSpPr>
          <p:cNvPr id="570428" name="Line 60"/>
          <p:cNvSpPr>
            <a:spLocks noChangeShapeType="1"/>
          </p:cNvSpPr>
          <p:nvPr/>
        </p:nvSpPr>
        <p:spPr bwMode="auto">
          <a:xfrm>
            <a:off x="6732588" y="3760788"/>
            <a:ext cx="658812" cy="122237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03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04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704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704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5703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5704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704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704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5704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5704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5704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5704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5704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5704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5704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00" grpId="0" autoUpdateAnimBg="0"/>
      <p:bldP spid="570402" grpId="0" autoUpdateAnimBg="0"/>
      <p:bldP spid="570419" grpId="0" autoUpdateAnimBg="0"/>
      <p:bldP spid="570420" grpId="0" autoUpdateAnimBg="0"/>
      <p:bldP spid="570422" grpId="0" animBg="1" autoUpdateAnimBg="0"/>
      <p:bldP spid="570426" grpId="0" animBg="1"/>
      <p:bldP spid="570427" grpId="0" autoUpdateAnimBg="0"/>
      <p:bldP spid="5704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74FEB3-110C-4A70-9580-C9B620BCD74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、基址寻址 </a:t>
            </a:r>
            <a:r>
              <a:rPr lang="en-US" altLang="zh-CN" smtClean="0"/>
              <a:t>( Based Addressing 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559675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smtClean="0"/>
              <a:t>基址寻址适合于</a:t>
            </a:r>
            <a:r>
              <a:rPr lang="zh-CN" altLang="en-US" sz="2400" smtClean="0">
                <a:solidFill>
                  <a:srgbClr val="CC0000"/>
                </a:solidFill>
              </a:rPr>
              <a:t>多用户计算机系统</a:t>
            </a:r>
            <a:r>
              <a:rPr lang="zh-CN" altLang="en-US" sz="2400" smtClean="0"/>
              <a:t>，当操作系统为多道程序分配主存空间，将用户程序装入主存时，需要进行逻辑地址到物理地址的变换。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smtClean="0">
                <a:solidFill>
                  <a:srgbClr val="CC0000"/>
                </a:solidFill>
              </a:rPr>
              <a:t>操作系统给每个用户一个基地址并放入其相应的基址寄存器</a:t>
            </a:r>
            <a:r>
              <a:rPr lang="zh-CN" altLang="en-US" sz="2400" smtClean="0"/>
              <a:t>，在程序执行时，以基址为基准自动进行逻辑地址到物理地址的变换。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smtClean="0"/>
              <a:t>在应用场合上，</a:t>
            </a:r>
            <a:r>
              <a:rPr lang="zh-CN" altLang="en-US" sz="2400" smtClean="0">
                <a:solidFill>
                  <a:srgbClr val="006600"/>
                </a:solidFill>
              </a:rPr>
              <a:t>基址寻址面向系统</a:t>
            </a:r>
            <a:r>
              <a:rPr lang="zh-CN" altLang="en-US" sz="2400" smtClean="0"/>
              <a:t>，可以用来解决程序在主存中的重定位和扩大寻址空间等问题。而</a:t>
            </a:r>
            <a:r>
              <a:rPr lang="zh-CN" altLang="en-US" sz="2400" smtClean="0">
                <a:solidFill>
                  <a:srgbClr val="006600"/>
                </a:solidFill>
              </a:rPr>
              <a:t>变址寻址是面向用户编程</a:t>
            </a:r>
            <a:r>
              <a:rPr lang="zh-CN" altLang="en-US" sz="2400" smtClean="0"/>
              <a:t>，用来访问字符串、向量和成批数据。  </a:t>
            </a:r>
          </a:p>
        </p:txBody>
      </p:sp>
      <p:pic>
        <p:nvPicPr>
          <p:cNvPr id="571397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31E6FB-011B-450A-9953-D17F616D738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</a:t>
            </a:r>
            <a:r>
              <a:rPr lang="zh-CN" altLang="en-US" smtClean="0"/>
              <a:t>、基址变址寻址 </a:t>
            </a:r>
          </a:p>
        </p:txBody>
      </p:sp>
      <p:sp>
        <p:nvSpPr>
          <p:cNvPr id="34820" name="Rectangle 7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Arial" panose="020B0604020202020204" pitchFamily="34" charset="0"/>
              </a:rPr>
              <a:t>在指令中指定一个基址寄存器和一个变址寄存器，指令中的地址码给出位移量。</a:t>
            </a:r>
            <a:r>
              <a:rPr lang="zh-CN" altLang="en-US" sz="2400" smtClean="0">
                <a:solidFill>
                  <a:srgbClr val="CC0000"/>
                </a:solidFill>
                <a:latin typeface="Arial" panose="020B0604020202020204" pitchFamily="34" charset="0"/>
              </a:rPr>
              <a:t>有效地址是由基址寄存器中的值、变址寄存器中的值和位移量三者相加而成</a:t>
            </a:r>
            <a:r>
              <a:rPr lang="zh-CN" altLang="en-US" sz="2400" smtClean="0">
                <a:latin typeface="Arial" panose="020B0604020202020204" pitchFamily="34" charset="0"/>
              </a:rPr>
              <a:t>。</a:t>
            </a:r>
          </a:p>
          <a:p>
            <a:pPr eaLnBrk="1" hangingPunct="1"/>
            <a:endParaRPr lang="zh-CN" altLang="en-US" sz="2400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z="2400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z="2400" smtClean="0">
              <a:latin typeface="Arial" panose="020B0604020202020204" pitchFamily="34" charset="0"/>
            </a:endParaRPr>
          </a:p>
          <a:p>
            <a:pPr lvl="1"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DATA=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） 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EA=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Rb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  <a:r>
              <a:rPr lang="en-US" altLang="zh-CN" smtClean="0">
                <a:latin typeface="Arial" panose="020B0604020202020204" pitchFamily="34" charset="0"/>
              </a:rPr>
              <a:t>+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RI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  <a:r>
              <a:rPr lang="en-US" altLang="zh-CN" smtClean="0">
                <a:latin typeface="Arial" panose="020B0604020202020204" pitchFamily="34" charset="0"/>
              </a:rPr>
              <a:t>+A </a:t>
            </a:r>
          </a:p>
        </p:txBody>
      </p:sp>
      <p:pic>
        <p:nvPicPr>
          <p:cNvPr id="579588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9652" name="Group 68"/>
          <p:cNvGraphicFramePr>
            <a:graphicFrameLocks noGrp="1"/>
          </p:cNvGraphicFramePr>
          <p:nvPr/>
        </p:nvGraphicFramePr>
        <p:xfrm>
          <a:off x="1331913" y="2781300"/>
          <a:ext cx="3744912" cy="496888"/>
        </p:xfrm>
        <a:graphic>
          <a:graphicData uri="http://schemas.openxmlformats.org/drawingml/2006/table">
            <a:tbl>
              <a:tblPr/>
              <a:tblGrid>
                <a:gridCol w="876300"/>
                <a:gridCol w="901700"/>
                <a:gridCol w="741362"/>
                <a:gridCol w="649288"/>
                <a:gridCol w="576262"/>
              </a:tblGrid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656" name="Group 72"/>
          <p:cNvGraphicFramePr>
            <a:graphicFrameLocks noGrp="1"/>
          </p:cNvGraphicFramePr>
          <p:nvPr/>
        </p:nvGraphicFramePr>
        <p:xfrm>
          <a:off x="5245100" y="2925763"/>
          <a:ext cx="1198563" cy="3141664"/>
        </p:xfrm>
        <a:graphic>
          <a:graphicData uri="http://schemas.openxmlformats.org/drawingml/2006/table">
            <a:tbl>
              <a:tblPr/>
              <a:tblGrid>
                <a:gridCol w="1198563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变址值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基址值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79617" name="Text Box 33"/>
          <p:cNvSpPr txBox="1">
            <a:spLocks noChangeArrowheads="1"/>
          </p:cNvSpPr>
          <p:nvPr/>
        </p:nvSpPr>
        <p:spPr bwMode="auto">
          <a:xfrm>
            <a:off x="4356100" y="4327525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6600"/>
                </a:solidFill>
                <a:latin typeface="Arial" panose="020B0604020202020204" pitchFamily="34" charset="0"/>
              </a:rPr>
              <a:t>Rb:</a:t>
            </a:r>
          </a:p>
        </p:txBody>
      </p:sp>
      <p:cxnSp>
        <p:nvCxnSpPr>
          <p:cNvPr id="579618" name="AutoShape 34"/>
          <p:cNvCxnSpPr>
            <a:cxnSpLocks noChangeShapeType="1"/>
          </p:cNvCxnSpPr>
          <p:nvPr/>
        </p:nvCxnSpPr>
        <p:spPr bwMode="auto">
          <a:xfrm rot="16200000" flipH="1">
            <a:off x="3628231" y="3131345"/>
            <a:ext cx="1470025" cy="176371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9619" name="Text Box 35"/>
          <p:cNvSpPr txBox="1">
            <a:spLocks noChangeArrowheads="1"/>
          </p:cNvSpPr>
          <p:nvPr/>
        </p:nvSpPr>
        <p:spPr bwMode="auto">
          <a:xfrm>
            <a:off x="5245100" y="249396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寄存器</a:t>
            </a:r>
          </a:p>
        </p:txBody>
      </p:sp>
      <p:graphicFrame>
        <p:nvGraphicFramePr>
          <p:cNvPr id="579659" name="Group 75"/>
          <p:cNvGraphicFramePr>
            <a:graphicFrameLocks noGrp="1"/>
          </p:cNvGraphicFramePr>
          <p:nvPr/>
        </p:nvGraphicFramePr>
        <p:xfrm>
          <a:off x="7835900" y="2889250"/>
          <a:ext cx="1200150" cy="3027364"/>
        </p:xfrm>
        <a:graphic>
          <a:graphicData uri="http://schemas.openxmlformats.org/drawingml/2006/table">
            <a:tbl>
              <a:tblPr/>
              <a:tblGrid>
                <a:gridCol w="1200150"/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579637" name="Text Box 53"/>
          <p:cNvSpPr txBox="1">
            <a:spLocks noChangeArrowheads="1"/>
          </p:cNvSpPr>
          <p:nvPr/>
        </p:nvSpPr>
        <p:spPr bwMode="auto">
          <a:xfrm>
            <a:off x="8027988" y="2420938"/>
            <a:ext cx="95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主存</a:t>
            </a:r>
          </a:p>
        </p:txBody>
      </p:sp>
      <p:cxnSp>
        <p:nvCxnSpPr>
          <p:cNvPr id="579638" name="AutoShape 54"/>
          <p:cNvCxnSpPr>
            <a:cxnSpLocks noChangeShapeType="1"/>
            <a:endCxn id="579639" idx="4"/>
          </p:cNvCxnSpPr>
          <p:nvPr/>
        </p:nvCxnSpPr>
        <p:spPr bwMode="auto">
          <a:xfrm flipV="1">
            <a:off x="6443663" y="3922713"/>
            <a:ext cx="720725" cy="8255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9639" name="Oval 55"/>
          <p:cNvSpPr>
            <a:spLocks noChangeArrowheads="1"/>
          </p:cNvSpPr>
          <p:nvPr/>
        </p:nvSpPr>
        <p:spPr bwMode="auto">
          <a:xfrm>
            <a:off x="6948488" y="3476625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+</a:t>
            </a:r>
          </a:p>
        </p:txBody>
      </p:sp>
      <p:cxnSp>
        <p:nvCxnSpPr>
          <p:cNvPr id="579640" name="AutoShape 56"/>
          <p:cNvCxnSpPr>
            <a:cxnSpLocks noChangeShapeType="1"/>
            <a:endCxn id="579639" idx="0"/>
          </p:cNvCxnSpPr>
          <p:nvPr/>
        </p:nvCxnSpPr>
        <p:spPr bwMode="auto">
          <a:xfrm rot="5400000" flipV="1">
            <a:off x="5636419" y="1934369"/>
            <a:ext cx="681038" cy="2374900"/>
          </a:xfrm>
          <a:prstGeom prst="bentConnector3">
            <a:avLst>
              <a:gd name="adj1" fmla="val -3356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53" name="AutoShape 69"/>
          <p:cNvCxnSpPr>
            <a:cxnSpLocks noChangeShapeType="1"/>
          </p:cNvCxnSpPr>
          <p:nvPr/>
        </p:nvCxnSpPr>
        <p:spPr bwMode="auto">
          <a:xfrm rot="16200000" flipH="1">
            <a:off x="4502944" y="2951957"/>
            <a:ext cx="415925" cy="106838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9654" name="Text Box 70"/>
          <p:cNvSpPr txBox="1">
            <a:spLocks noChangeArrowheads="1"/>
          </p:cNvSpPr>
          <p:nvPr/>
        </p:nvSpPr>
        <p:spPr bwMode="auto">
          <a:xfrm>
            <a:off x="4427538" y="3403600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6600"/>
                </a:solidFill>
                <a:latin typeface="Arial" panose="020B0604020202020204" pitchFamily="34" charset="0"/>
              </a:rPr>
              <a:t>RI:</a:t>
            </a:r>
          </a:p>
        </p:txBody>
      </p:sp>
      <p:sp>
        <p:nvSpPr>
          <p:cNvPr id="579660" name="Line 76"/>
          <p:cNvSpPr>
            <a:spLocks noChangeShapeType="1"/>
          </p:cNvSpPr>
          <p:nvPr/>
        </p:nvSpPr>
        <p:spPr bwMode="auto">
          <a:xfrm>
            <a:off x="7380288" y="37163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61" name="Line 77"/>
          <p:cNvSpPr>
            <a:spLocks noChangeShapeType="1"/>
          </p:cNvSpPr>
          <p:nvPr/>
        </p:nvSpPr>
        <p:spPr bwMode="auto">
          <a:xfrm>
            <a:off x="6443663" y="371633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79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796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796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796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5796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5796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5796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5796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5796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5796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5796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5796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5796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" dur="1" fill="hold"/>
                                        <p:tgtEl>
                                          <p:spTgt spid="5796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17" grpId="0" autoUpdateAnimBg="0"/>
      <p:bldP spid="579619" grpId="0" autoUpdateAnimBg="0"/>
      <p:bldP spid="579637" grpId="0" autoUpdateAnimBg="0"/>
      <p:bldP spid="579639" grpId="0" animBg="1" autoUpdateAnimBg="0"/>
      <p:bldP spid="579654" grpId="0" autoUpdateAnimBg="0"/>
      <p:bldP spid="579660" grpId="0" animBg="1"/>
      <p:bldP spid="5796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E9CDC2-B7F7-4C89-9B0F-19B13CD1227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en-US" altLang="zh-CN" smtClean="0"/>
              <a:t>9</a:t>
            </a:r>
            <a:r>
              <a:rPr lang="zh-CN" altLang="en-US" smtClean="0"/>
              <a:t>、相对寻址 </a:t>
            </a:r>
            <a:r>
              <a:rPr lang="en-US" altLang="zh-CN" smtClean="0"/>
              <a:t>( Relative Addressing 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7489825" cy="496887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" panose="020B0604020202020204" pitchFamily="34" charset="0"/>
              </a:rPr>
              <a:t>操作数位于存储器中，操作数所在的存储器地址</a:t>
            </a:r>
            <a:r>
              <a:rPr lang="en-US" altLang="zh-CN" sz="2400" dirty="0" smtClean="0">
                <a:latin typeface="Arial" panose="020B0604020202020204" pitchFamily="34" charset="0"/>
              </a:rPr>
              <a:t>EA</a:t>
            </a:r>
            <a:r>
              <a:rPr lang="zh-CN" altLang="en-US" sz="2400" dirty="0" smtClean="0">
                <a:latin typeface="Arial" panose="020B0604020202020204" pitchFamily="34" charset="0"/>
              </a:rPr>
              <a:t>由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程序计数器</a:t>
            </a:r>
            <a:r>
              <a:rPr lang="en-US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PC</a:t>
            </a:r>
            <a:r>
              <a:rPr lang="zh-CN" altLang="en-US" sz="2400" dirty="0" smtClean="0">
                <a:latin typeface="Arial" panose="020B0604020202020204" pitchFamily="34" charset="0"/>
              </a:rPr>
              <a:t>和指令的地址字段</a:t>
            </a:r>
            <a:r>
              <a:rPr lang="en-US" altLang="zh-CN" sz="2400" dirty="0" smtClean="0">
                <a:latin typeface="Arial" panose="020B0604020202020204" pitchFamily="34" charset="0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</a:rPr>
              <a:t>指出：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DATA</a:t>
            </a:r>
            <a:r>
              <a:rPr lang="zh-CN" altLang="en-US" dirty="0" smtClean="0">
                <a:latin typeface="Arial" panose="020B0604020202020204" pitchFamily="34" charset="0"/>
              </a:rPr>
              <a:t>＝（</a:t>
            </a:r>
            <a:r>
              <a:rPr lang="en-US" altLang="zh-CN" dirty="0" smtClean="0">
                <a:latin typeface="Arial" panose="020B0604020202020204" pitchFamily="34" charset="0"/>
              </a:rPr>
              <a:t>EA</a:t>
            </a:r>
            <a:r>
              <a:rPr lang="zh-CN" altLang="en-US" dirty="0" smtClean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EA</a:t>
            </a:r>
            <a:r>
              <a:rPr lang="zh-CN" altLang="en-US" dirty="0" smtClean="0">
                <a:latin typeface="Arial" panose="020B0604020202020204" pitchFamily="34" charset="0"/>
              </a:rPr>
              <a:t>＝（</a:t>
            </a:r>
            <a:r>
              <a:rPr lang="en-US" altLang="zh-CN" dirty="0" smtClean="0">
                <a:latin typeface="Arial" panose="020B0604020202020204" pitchFamily="34" charset="0"/>
              </a:rPr>
              <a:t>PC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）＋</a:t>
            </a: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又称</a:t>
            </a: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相对偏移量</a:t>
            </a: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DISP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</a:p>
          <a:p>
            <a:pPr eaLnBrk="1" hangingPunct="1"/>
            <a:r>
              <a:rPr lang="zh-CN" altLang="en-US" sz="2400" dirty="0" smtClean="0"/>
              <a:t>主要</a:t>
            </a:r>
            <a:r>
              <a:rPr lang="zh-CN" altLang="en-US" sz="2400" dirty="0" smtClean="0">
                <a:solidFill>
                  <a:srgbClr val="CC0000"/>
                </a:solidFill>
              </a:rPr>
              <a:t>用于转移指令</a:t>
            </a:r>
            <a:r>
              <a:rPr lang="zh-CN" altLang="en-US" sz="2400" dirty="0" smtClean="0"/>
              <a:t>，指令执行之后，程序将转移到</a:t>
            </a:r>
            <a:r>
              <a:rPr lang="zh-CN" altLang="en-US" sz="2400" dirty="0" smtClean="0">
                <a:solidFill>
                  <a:srgbClr val="CC0000"/>
                </a:solidFill>
              </a:rPr>
              <a:t>（</a:t>
            </a:r>
            <a:r>
              <a:rPr lang="en-US" altLang="zh-CN" sz="2400" dirty="0" smtClean="0">
                <a:solidFill>
                  <a:srgbClr val="CC0000"/>
                </a:solidFill>
              </a:rPr>
              <a:t>PC</a:t>
            </a:r>
            <a:r>
              <a:rPr lang="zh-CN" altLang="en-US" sz="2400" dirty="0" smtClean="0">
                <a:solidFill>
                  <a:srgbClr val="CC0000"/>
                </a:solidFill>
              </a:rPr>
              <a:t>）＋偏移量</a:t>
            </a:r>
            <a:r>
              <a:rPr lang="zh-CN" altLang="en-US" sz="2400" dirty="0" smtClean="0"/>
              <a:t>为地址的指令去执行。</a:t>
            </a:r>
          </a:p>
          <a:p>
            <a:pPr eaLnBrk="1" hangingPunct="1"/>
            <a:r>
              <a:rPr lang="zh-CN" altLang="en-US" sz="2400" dirty="0" smtClean="0"/>
              <a:t>相对转移是</a:t>
            </a:r>
            <a:r>
              <a:rPr lang="zh-CN" altLang="en-US" sz="2400" dirty="0" smtClean="0">
                <a:solidFill>
                  <a:srgbClr val="00CC00"/>
                </a:solidFill>
              </a:rPr>
              <a:t>以下一条指令地址为基准</a:t>
            </a:r>
            <a:r>
              <a:rPr lang="zh-CN" altLang="en-US" sz="2400" dirty="0" smtClean="0"/>
              <a:t>的。</a:t>
            </a: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偏移量可正、可负</a:t>
            </a:r>
            <a:r>
              <a:rPr lang="zh-CN" altLang="en-US" sz="2400" dirty="0" smtClean="0"/>
              <a:t>，通常用补码表示，可相对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值向后或向前转移。</a:t>
            </a:r>
          </a:p>
          <a:p>
            <a:pPr eaLnBrk="1" hangingPunct="1"/>
            <a:r>
              <a:rPr lang="zh-CN" altLang="en-US" sz="2400" dirty="0" smtClean="0"/>
              <a:t>相对寻址实现了</a:t>
            </a:r>
            <a:r>
              <a:rPr lang="zh-CN" altLang="en-US" sz="2400" dirty="0" smtClean="0">
                <a:solidFill>
                  <a:srgbClr val="00CC00"/>
                </a:solidFill>
              </a:rPr>
              <a:t>程序的浮动存储</a:t>
            </a:r>
            <a:r>
              <a:rPr lang="zh-CN" altLang="en-US" sz="2400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F72565-B346-4B35-AC84-714B097CDA0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en-US" altLang="zh-CN" smtClean="0"/>
              <a:t>9</a:t>
            </a:r>
            <a:r>
              <a:rPr lang="zh-CN" altLang="en-US" smtClean="0"/>
              <a:t>、相对寻址 </a:t>
            </a:r>
            <a:r>
              <a:rPr lang="en-US" altLang="zh-CN" smtClean="0"/>
              <a:t>( Relative Addressing 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7489825" cy="13684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假如主存</a:t>
            </a:r>
            <a:r>
              <a:rPr lang="en-US" altLang="zh-CN" sz="2400" smtClean="0"/>
              <a:t>1000H</a:t>
            </a:r>
            <a:r>
              <a:rPr lang="zh-CN" altLang="en-US" sz="2400" smtClean="0"/>
              <a:t>单元存放了一条相对转移指令，占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个字，第二个字为其偏移量，则在下图中，新指令的地址是多少？</a:t>
            </a:r>
          </a:p>
        </p:txBody>
      </p:sp>
      <p:pic>
        <p:nvPicPr>
          <p:cNvPr id="61133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438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1513" name="Group 185"/>
          <p:cNvGraphicFramePr>
            <a:graphicFrameLocks noGrp="1"/>
          </p:cNvGraphicFramePr>
          <p:nvPr/>
        </p:nvGraphicFramePr>
        <p:xfrm>
          <a:off x="539750" y="2565400"/>
          <a:ext cx="3529013" cy="3148015"/>
        </p:xfrm>
        <a:graphic>
          <a:graphicData uri="http://schemas.openxmlformats.org/drawingml/2006/table">
            <a:tbl>
              <a:tblPr/>
              <a:tblGrid>
                <a:gridCol w="1176338"/>
                <a:gridCol w="1176337"/>
                <a:gridCol w="1176338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主存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1000H: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1001H: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2000H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1508" name="Group 180"/>
          <p:cNvGraphicFramePr>
            <a:graphicFrameLocks noGrp="1"/>
          </p:cNvGraphicFramePr>
          <p:nvPr/>
        </p:nvGraphicFramePr>
        <p:xfrm>
          <a:off x="4787900" y="2420938"/>
          <a:ext cx="3529013" cy="3221038"/>
        </p:xfrm>
        <a:graphic>
          <a:graphicData uri="http://schemas.openxmlformats.org/drawingml/2006/table">
            <a:tbl>
              <a:tblPr/>
              <a:tblGrid>
                <a:gridCol w="1176338"/>
                <a:gridCol w="1176337"/>
                <a:gridCol w="1176338"/>
              </a:tblGrid>
              <a:tr h="576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主存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87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1000H: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1001H: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FF00H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1509" name="Rectangle 181"/>
          <p:cNvSpPr>
            <a:spLocks noChangeArrowheads="1"/>
          </p:cNvSpPr>
          <p:nvPr/>
        </p:nvSpPr>
        <p:spPr bwMode="auto">
          <a:xfrm>
            <a:off x="1258888" y="5805488"/>
            <a:ext cx="30956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下一条指令地址</a:t>
            </a:r>
            <a:r>
              <a:rPr lang="en-US" altLang="zh-CN" sz="2400"/>
              <a:t>=</a:t>
            </a:r>
            <a:r>
              <a:rPr lang="zh-CN" altLang="en-US" sz="2400"/>
              <a:t>？</a:t>
            </a:r>
          </a:p>
        </p:txBody>
      </p:sp>
      <p:sp>
        <p:nvSpPr>
          <p:cNvPr id="611510" name="Rectangle 182"/>
          <p:cNvSpPr>
            <a:spLocks noChangeArrowheads="1"/>
          </p:cNvSpPr>
          <p:nvPr/>
        </p:nvSpPr>
        <p:spPr bwMode="auto">
          <a:xfrm>
            <a:off x="5148263" y="5734050"/>
            <a:ext cx="28797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下一条指令地址</a:t>
            </a:r>
            <a:r>
              <a:rPr lang="en-US" altLang="zh-CN" sz="2400"/>
              <a:t>=</a:t>
            </a:r>
            <a:r>
              <a:rPr lang="zh-CN" altLang="en-US" sz="2400"/>
              <a:t>？</a:t>
            </a:r>
          </a:p>
        </p:txBody>
      </p:sp>
      <p:sp>
        <p:nvSpPr>
          <p:cNvPr id="611511" name="Rectangle 183"/>
          <p:cNvSpPr>
            <a:spLocks noChangeArrowheads="1"/>
          </p:cNvSpPr>
          <p:nvPr/>
        </p:nvSpPr>
        <p:spPr bwMode="auto">
          <a:xfrm>
            <a:off x="755650" y="5734050"/>
            <a:ext cx="3816350" cy="7191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下一条指令地址</a:t>
            </a:r>
            <a:r>
              <a:rPr lang="en-US" altLang="zh-CN" sz="2000">
                <a:latin typeface="Arial" panose="020B0604020202020204" pitchFamily="34" charset="0"/>
              </a:rPr>
              <a:t>=1002H+2000H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               =3002H</a:t>
            </a:r>
          </a:p>
        </p:txBody>
      </p:sp>
      <p:sp>
        <p:nvSpPr>
          <p:cNvPr id="611512" name="Rectangle 184"/>
          <p:cNvSpPr>
            <a:spLocks noChangeArrowheads="1"/>
          </p:cNvSpPr>
          <p:nvPr/>
        </p:nvSpPr>
        <p:spPr bwMode="auto">
          <a:xfrm>
            <a:off x="5076825" y="5734050"/>
            <a:ext cx="3852863" cy="7191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下一条指令地址</a:t>
            </a:r>
            <a:r>
              <a:rPr lang="en-US" altLang="zh-CN" sz="2000">
                <a:latin typeface="Arial" panose="020B0604020202020204" pitchFamily="34" charset="0"/>
              </a:rPr>
              <a:t>=1002H+FF00H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                =0F02H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115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11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115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6115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509" grpId="0"/>
      <p:bldP spid="611510" grpId="0"/>
      <p:bldP spid="611511" grpId="0" animBg="1"/>
      <p:bldP spid="6115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827543-7C0A-4DC8-BA21-5B1CD27FC00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11975" cy="563563"/>
          </a:xfrm>
        </p:spPr>
        <p:txBody>
          <a:bodyPr/>
          <a:lstStyle/>
          <a:p>
            <a:pPr eaLnBrk="1" hangingPunct="1"/>
            <a:r>
              <a:rPr lang="en-US" altLang="zh-CN" smtClean="0"/>
              <a:t>10</a:t>
            </a:r>
            <a:r>
              <a:rPr lang="zh-CN" altLang="en-US" smtClean="0"/>
              <a:t>、堆栈寻址 </a:t>
            </a:r>
            <a:r>
              <a:rPr lang="en-US" altLang="zh-CN" smtClean="0"/>
              <a:t>( Stack Addressing 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6264275" cy="29527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操作数位于存储器中，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操作数所在的存储器地址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EA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由堆栈指针寄存器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SP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隐含指出</a:t>
            </a:r>
            <a:r>
              <a:rPr lang="zh-CN" altLang="en-US" smtClean="0">
                <a:latin typeface="Arial" panose="020B0604020202020204" pitchFamily="34" charset="0"/>
              </a:rPr>
              <a:t>，通常用于堆栈指令。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DATA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</a:rPr>
              <a:t>EA</a:t>
            </a:r>
            <a:r>
              <a:rPr lang="zh-CN" altLang="en-US" smtClean="0">
                <a:latin typeface="Arial" panose="020B0604020202020204" pitchFamily="34" charset="0"/>
              </a:rPr>
              <a:t>＝（</a:t>
            </a:r>
            <a:r>
              <a:rPr lang="en-US" altLang="zh-CN" smtClean="0">
                <a:latin typeface="Arial" panose="020B0604020202020204" pitchFamily="34" charset="0"/>
              </a:rPr>
              <a:t>SP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304800" y="4343400"/>
            <a:ext cx="56515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堆栈：</a:t>
            </a:r>
            <a:r>
              <a:rPr kumimoji="1" lang="zh-CN" altLang="en-US">
                <a:latin typeface="Arial" panose="020B0604020202020204" pitchFamily="34" charset="0"/>
              </a:rPr>
              <a:t>由若干个连续主存单元组成的先进后出（</a:t>
            </a:r>
            <a:r>
              <a:rPr kumimoji="1" lang="en-US" altLang="zh-CN">
                <a:latin typeface="Arial" panose="020B0604020202020204" pitchFamily="34" charset="0"/>
              </a:rPr>
              <a:t>first in last out</a:t>
            </a:r>
            <a:r>
              <a:rPr kumimoji="1" lang="zh-CN" altLang="en-US">
                <a:latin typeface="Arial" panose="020B0604020202020204" pitchFamily="34" charset="0"/>
              </a:rPr>
              <a:t>，即</a:t>
            </a:r>
            <a:r>
              <a:rPr kumimoji="1" lang="en-US" altLang="zh-CN">
                <a:latin typeface="Arial" panose="020B0604020202020204" pitchFamily="34" charset="0"/>
              </a:rPr>
              <a:t>FILO</a:t>
            </a:r>
            <a:r>
              <a:rPr kumimoji="1" lang="zh-CN" altLang="en-US">
                <a:latin typeface="Arial" panose="020B0604020202020204" pitchFamily="34" charset="0"/>
              </a:rPr>
              <a:t>）存储区。</a:t>
            </a:r>
          </a:p>
        </p:txBody>
      </p:sp>
      <p:grpSp>
        <p:nvGrpSpPr>
          <p:cNvPr id="574469" name="Group 5"/>
          <p:cNvGrpSpPr>
            <a:grpSpLocks/>
          </p:cNvGrpSpPr>
          <p:nvPr/>
        </p:nvGrpSpPr>
        <p:grpSpPr bwMode="auto">
          <a:xfrm>
            <a:off x="5472113" y="1266825"/>
            <a:ext cx="3443287" cy="4826000"/>
            <a:chOff x="3447" y="798"/>
            <a:chExt cx="2169" cy="3040"/>
          </a:xfrm>
        </p:grpSpPr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4545" y="1705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4545" y="1977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4545" y="2249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4545" y="2522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4545" y="3340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4309" y="798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存储器</a:t>
              </a:r>
            </a:p>
          </p:txBody>
        </p:sp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4545" y="3611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902" name="AutoShape 13"/>
            <p:cNvSpPr>
              <a:spLocks/>
            </p:cNvSpPr>
            <p:nvPr/>
          </p:nvSpPr>
          <p:spPr bwMode="auto">
            <a:xfrm>
              <a:off x="5261" y="1706"/>
              <a:ext cx="55" cy="1587"/>
            </a:xfrm>
            <a:prstGeom prst="rightBrace">
              <a:avLst>
                <a:gd name="adj1" fmla="val 240455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5231" y="2016"/>
              <a:ext cx="385" cy="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堆栈段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3901" y="302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栈底</a:t>
              </a:r>
            </a:p>
          </p:txBody>
        </p:sp>
        <p:sp>
          <p:nvSpPr>
            <p:cNvPr id="37905" name="Text Box 16"/>
            <p:cNvSpPr txBox="1">
              <a:spLocks noChangeArrowheads="1"/>
            </p:cNvSpPr>
            <p:nvPr/>
          </p:nvSpPr>
          <p:spPr bwMode="auto">
            <a:xfrm>
              <a:off x="3447" y="2194"/>
              <a:ext cx="454" cy="335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003300"/>
                  </a:solidFill>
                  <a:latin typeface="Arial" panose="020B0604020202020204" pitchFamily="34" charset="0"/>
                </a:rPr>
                <a:t>SP</a:t>
              </a:r>
            </a:p>
          </p:txBody>
        </p:sp>
        <p:sp>
          <p:nvSpPr>
            <p:cNvPr id="37906" name="Text Box 17"/>
            <p:cNvSpPr txBox="1">
              <a:spLocks noChangeArrowheads="1"/>
            </p:cNvSpPr>
            <p:nvPr/>
          </p:nvSpPr>
          <p:spPr bwMode="auto">
            <a:xfrm>
              <a:off x="3855" y="1978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栈顶</a:t>
              </a:r>
            </a:p>
          </p:txBody>
        </p:sp>
        <p:sp>
          <p:nvSpPr>
            <p:cNvPr id="37907" name="Rectangle 18"/>
            <p:cNvSpPr>
              <a:spLocks noChangeArrowheads="1"/>
            </p:cNvSpPr>
            <p:nvPr/>
          </p:nvSpPr>
          <p:spPr bwMode="auto">
            <a:xfrm>
              <a:off x="4545" y="1161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908" name="Rectangle 19"/>
            <p:cNvSpPr>
              <a:spLocks noChangeArrowheads="1"/>
            </p:cNvSpPr>
            <p:nvPr/>
          </p:nvSpPr>
          <p:spPr bwMode="auto">
            <a:xfrm>
              <a:off x="4545" y="1433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cxnSp>
          <p:nvCxnSpPr>
            <p:cNvPr id="37909" name="AutoShape 20"/>
            <p:cNvCxnSpPr>
              <a:cxnSpLocks noChangeShapeType="1"/>
              <a:stCxn id="37905" idx="3"/>
              <a:endCxn id="37897" idx="1"/>
            </p:cNvCxnSpPr>
            <p:nvPr/>
          </p:nvCxnSpPr>
          <p:spPr bwMode="auto">
            <a:xfrm>
              <a:off x="3901" y="2362"/>
              <a:ext cx="644" cy="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10" name="Rectangle 21"/>
            <p:cNvSpPr>
              <a:spLocks noChangeArrowheads="1"/>
            </p:cNvSpPr>
            <p:nvPr/>
          </p:nvSpPr>
          <p:spPr bwMode="auto">
            <a:xfrm>
              <a:off x="4545" y="2794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37911" name="Rectangle 22"/>
            <p:cNvSpPr>
              <a:spLocks noChangeArrowheads="1"/>
            </p:cNvSpPr>
            <p:nvPr/>
          </p:nvSpPr>
          <p:spPr bwMode="auto">
            <a:xfrm>
              <a:off x="4559" y="3067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610B00-6429-4681-986D-6415FF7B647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</p:spPr>
        <p:txBody>
          <a:bodyPr/>
          <a:lstStyle/>
          <a:p>
            <a:pPr eaLnBrk="1" hangingPunct="1"/>
            <a:r>
              <a:rPr lang="en-US" altLang="zh-CN" smtClean="0"/>
              <a:t>10</a:t>
            </a:r>
            <a:r>
              <a:rPr lang="zh-CN" altLang="en-US" smtClean="0"/>
              <a:t>、堆栈寻址 </a:t>
            </a:r>
            <a:r>
              <a:rPr lang="en-US" altLang="zh-CN" smtClean="0"/>
              <a:t>( Stack Addressing 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96975"/>
            <a:ext cx="8305800" cy="4575175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0000"/>
                </a:solidFill>
              </a:rPr>
              <a:t>栈底：</a:t>
            </a:r>
            <a:r>
              <a:rPr lang="zh-CN" altLang="en-US" sz="3200" smtClean="0"/>
              <a:t>第</a:t>
            </a:r>
            <a:r>
              <a:rPr lang="en-US" altLang="zh-CN" sz="3200" smtClean="0"/>
              <a:t>1</a:t>
            </a:r>
            <a:r>
              <a:rPr lang="zh-CN" altLang="en-US" sz="3200" smtClean="0"/>
              <a:t>个放入堆栈的数据所存放的单元，</a:t>
            </a:r>
            <a:r>
              <a:rPr lang="zh-CN" altLang="en-US" sz="3200" smtClean="0">
                <a:solidFill>
                  <a:srgbClr val="CC0000"/>
                </a:solidFill>
              </a:rPr>
              <a:t>栈底是固定不变的</a:t>
            </a:r>
            <a:r>
              <a:rPr lang="zh-CN" altLang="en-US" sz="3200" smtClean="0">
                <a:solidFill>
                  <a:schemeClr val="folHlink"/>
                </a:solidFill>
              </a:rPr>
              <a:t>。</a:t>
            </a:r>
          </a:p>
          <a:p>
            <a:pPr eaLnBrk="1" hangingPunct="1"/>
            <a:r>
              <a:rPr lang="zh-CN" altLang="en-US" sz="3200" smtClean="0">
                <a:solidFill>
                  <a:srgbClr val="CC0000"/>
                </a:solidFill>
              </a:rPr>
              <a:t>栈顶：</a:t>
            </a:r>
            <a:r>
              <a:rPr lang="zh-CN" altLang="en-US" sz="3200" smtClean="0"/>
              <a:t>最近放入的数据所存放的单元；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smtClean="0"/>
              <a:t>栈顶是随着数据的入栈和出栈在时刻变化；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smtClean="0"/>
              <a:t>栈顶的地址由</a:t>
            </a:r>
            <a:r>
              <a:rPr lang="zh-CN" altLang="en-US" sz="2800" smtClean="0">
                <a:solidFill>
                  <a:srgbClr val="CC0000"/>
                </a:solidFill>
              </a:rPr>
              <a:t>堆栈指针</a:t>
            </a:r>
            <a:r>
              <a:rPr lang="en-US" altLang="zh-CN" sz="2800" smtClean="0">
                <a:solidFill>
                  <a:srgbClr val="CC0000"/>
                </a:solidFill>
              </a:rPr>
              <a:t>SP</a:t>
            </a:r>
            <a:r>
              <a:rPr lang="zh-CN" altLang="en-US" sz="2800" smtClean="0"/>
              <a:t>指明。</a:t>
            </a:r>
          </a:p>
          <a:p>
            <a:pPr eaLnBrk="1" hangingPunct="1"/>
            <a:r>
              <a:rPr lang="zh-CN" altLang="en-US" sz="3200" smtClean="0"/>
              <a:t>堆栈寻址主要用来</a:t>
            </a:r>
            <a:r>
              <a:rPr lang="zh-CN" altLang="en-US" sz="3200" smtClean="0">
                <a:solidFill>
                  <a:srgbClr val="CC0000"/>
                </a:solidFill>
              </a:rPr>
              <a:t>暂存中断和子程序调用时现场数据及返回地址</a:t>
            </a:r>
            <a:r>
              <a:rPr lang="zh-CN" altLang="en-US" sz="320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7AA841-7C4D-4684-A0C7-5B9F000C173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8625"/>
            <a:ext cx="6705600" cy="479425"/>
          </a:xfrm>
        </p:spPr>
        <p:txBody>
          <a:bodyPr/>
          <a:lstStyle/>
          <a:p>
            <a:pPr eaLnBrk="1" hangingPunct="1"/>
            <a:r>
              <a:rPr lang="zh-CN" altLang="en-US" smtClean="0"/>
              <a:t>堆栈的结构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7920038" cy="42481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一般计算机中，堆栈从高地址向低地址扩展，即栈底的地址总是大于或等于栈顶的地址，称为</a:t>
            </a:r>
            <a:r>
              <a:rPr lang="zh-CN" altLang="en-US" sz="3200" smtClean="0">
                <a:solidFill>
                  <a:srgbClr val="CC0000"/>
                </a:solidFill>
              </a:rPr>
              <a:t>上推堆栈</a:t>
            </a:r>
            <a:r>
              <a:rPr lang="zh-CN" altLang="en-US" sz="3200" smtClean="0"/>
              <a:t>；也有少数计算机相反，称为</a:t>
            </a:r>
            <a:r>
              <a:rPr lang="zh-CN" altLang="en-US" sz="3200" smtClean="0">
                <a:solidFill>
                  <a:srgbClr val="CC0000"/>
                </a:solidFill>
              </a:rPr>
              <a:t>下推堆栈</a:t>
            </a:r>
            <a:r>
              <a:rPr lang="zh-CN" altLang="en-US" sz="3200" smtClean="0"/>
              <a:t>。</a:t>
            </a:r>
          </a:p>
          <a:p>
            <a:pPr eaLnBrk="1" hangingPunct="1"/>
            <a:r>
              <a:rPr lang="zh-CN" altLang="en-US" sz="3200" smtClean="0">
                <a:solidFill>
                  <a:srgbClr val="CC0000"/>
                </a:solidFill>
              </a:rPr>
              <a:t>堆栈指针的管理</a:t>
            </a:r>
            <a:r>
              <a:rPr lang="zh-CN" altLang="en-US" sz="3200" smtClean="0">
                <a:solidFill>
                  <a:schemeClr val="folHlink"/>
                </a:solidFill>
              </a:rPr>
              <a:t>：</a:t>
            </a:r>
          </a:p>
          <a:p>
            <a:pPr lvl="1" eaLnBrk="1" hangingPunct="1"/>
            <a:r>
              <a:rPr lang="en-US" altLang="zh-CN" sz="2800" smtClean="0"/>
              <a:t>SP</a:t>
            </a:r>
            <a:r>
              <a:rPr lang="zh-CN" altLang="en-US" sz="2800" smtClean="0"/>
              <a:t>总是</a:t>
            </a:r>
            <a:r>
              <a:rPr lang="zh-CN" altLang="en-US" sz="2800" smtClean="0">
                <a:solidFill>
                  <a:srgbClr val="00CC00"/>
                </a:solidFill>
              </a:rPr>
              <a:t>指向最后压入的有效数据</a:t>
            </a:r>
          </a:p>
          <a:p>
            <a:pPr lvl="1" eaLnBrk="1" hangingPunct="1"/>
            <a:r>
              <a:rPr lang="en-US" altLang="zh-CN" sz="2800" smtClean="0"/>
              <a:t>SP</a:t>
            </a:r>
            <a:r>
              <a:rPr lang="zh-CN" altLang="en-US" sz="2800" smtClean="0"/>
              <a:t>总是</a:t>
            </a:r>
            <a:r>
              <a:rPr lang="zh-CN" altLang="en-US" sz="2800" smtClean="0">
                <a:solidFill>
                  <a:srgbClr val="00CC00"/>
                </a:solidFill>
              </a:rPr>
              <a:t>指向栈顶的空单元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719F83-B5AE-484C-9871-9415644466F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28625"/>
            <a:ext cx="6661150" cy="479425"/>
          </a:xfrm>
        </p:spPr>
        <p:txBody>
          <a:bodyPr/>
          <a:lstStyle/>
          <a:p>
            <a:pPr eaLnBrk="1" hangingPunct="1"/>
            <a:r>
              <a:rPr lang="zh-CN" altLang="en-US" smtClean="0"/>
              <a:t>对堆栈的访问与操作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4105275" cy="4903787"/>
          </a:xfrm>
        </p:spPr>
        <p:txBody>
          <a:bodyPr/>
          <a:lstStyle/>
          <a:p>
            <a:pPr marL="441325" indent="-441325" eaLnBrk="1" hangingPunct="1"/>
            <a:r>
              <a:rPr lang="zh-CN" altLang="en-US" sz="3200" smtClean="0">
                <a:latin typeface="Arial" panose="020B0604020202020204" pitchFamily="34" charset="0"/>
              </a:rPr>
              <a:t>只对栈顶操作；</a:t>
            </a:r>
          </a:p>
          <a:p>
            <a:pPr marL="441325" indent="-441325" eaLnBrk="1" hangingPunct="1"/>
            <a:r>
              <a:rPr lang="zh-CN" altLang="en-US" sz="3200" smtClean="0">
                <a:latin typeface="Arial" panose="020B0604020202020204" pitchFamily="34" charset="0"/>
              </a:rPr>
              <a:t>两种操作：</a:t>
            </a:r>
          </a:p>
          <a:p>
            <a:pPr marL="792163" lvl="1" indent="-171450" eaLnBrk="1" hangingPunct="1"/>
            <a:r>
              <a:rPr lang="zh-CN" altLang="en-US" sz="2800" smtClean="0">
                <a:solidFill>
                  <a:srgbClr val="CC0000"/>
                </a:solidFill>
                <a:latin typeface="Arial" panose="020B0604020202020204" pitchFamily="34" charset="0"/>
              </a:rPr>
              <a:t>压入：</a:t>
            </a:r>
            <a:r>
              <a:rPr lang="en-US" altLang="zh-CN" sz="2800" smtClean="0">
                <a:latin typeface="Arial" panose="020B0604020202020204" pitchFamily="34" charset="0"/>
              </a:rPr>
              <a:t>PUSH</a:t>
            </a:r>
            <a:r>
              <a:rPr lang="zh-CN" altLang="en-US" sz="2800" smtClean="0">
                <a:latin typeface="Arial" panose="020B0604020202020204" pitchFamily="34" charset="0"/>
              </a:rPr>
              <a:t>指令；数据存入堆栈</a:t>
            </a:r>
          </a:p>
          <a:p>
            <a:pPr marL="792163" lvl="1" indent="-171450" eaLnBrk="1" hangingPunct="1"/>
            <a:r>
              <a:rPr lang="zh-CN" altLang="en-US" sz="2800" smtClean="0">
                <a:solidFill>
                  <a:srgbClr val="CC0000"/>
                </a:solidFill>
                <a:latin typeface="Arial" panose="020B0604020202020204" pitchFamily="34" charset="0"/>
              </a:rPr>
              <a:t>弹出：</a:t>
            </a:r>
            <a:r>
              <a:rPr lang="en-US" altLang="zh-CN" sz="2800" smtClean="0">
                <a:latin typeface="Arial" panose="020B0604020202020204" pitchFamily="34" charset="0"/>
              </a:rPr>
              <a:t>POP</a:t>
            </a:r>
            <a:r>
              <a:rPr lang="zh-CN" altLang="en-US" sz="2800" smtClean="0">
                <a:latin typeface="Arial" panose="020B0604020202020204" pitchFamily="34" charset="0"/>
              </a:rPr>
              <a:t>指令；从堆栈取出数据</a:t>
            </a:r>
          </a:p>
          <a:p>
            <a:pPr marL="441325" indent="-441325" eaLnBrk="1" hangingPunct="1"/>
            <a:r>
              <a:rPr lang="zh-CN" altLang="en-US" sz="3200" smtClean="0">
                <a:latin typeface="Arial" panose="020B0604020202020204" pitchFamily="34" charset="0"/>
              </a:rPr>
              <a:t>假设一堆栈：</a:t>
            </a:r>
          </a:p>
          <a:p>
            <a:pPr marL="792163" lvl="1" indent="-171450" eaLnBrk="1" hangingPunct="1"/>
            <a:r>
              <a:rPr lang="zh-CN" altLang="en-US" sz="2800" smtClean="0">
                <a:latin typeface="Arial" panose="020B0604020202020204" pitchFamily="34" charset="0"/>
              </a:rPr>
              <a:t>结构？</a:t>
            </a:r>
          </a:p>
          <a:p>
            <a:pPr marL="792163" lvl="1" indent="-171450" eaLnBrk="1" hangingPunct="1"/>
            <a:r>
              <a:rPr lang="zh-CN" altLang="en-US" sz="2800" smtClean="0">
                <a:latin typeface="Arial" panose="020B0604020202020204" pitchFamily="34" charset="0"/>
              </a:rPr>
              <a:t>数据字长为</a:t>
            </a:r>
            <a:r>
              <a:rPr lang="en-US" altLang="zh-CN" sz="2800" smtClean="0">
                <a:latin typeface="Arial" panose="020B0604020202020204" pitchFamily="34" charset="0"/>
              </a:rPr>
              <a:t>1B</a:t>
            </a:r>
            <a:r>
              <a:rPr lang="zh-CN" altLang="en-US" sz="2800" smtClean="0">
                <a:latin typeface="Arial" panose="020B0604020202020204" pitchFamily="34" charset="0"/>
              </a:rPr>
              <a:t>；</a:t>
            </a:r>
          </a:p>
        </p:txBody>
      </p:sp>
      <p:grpSp>
        <p:nvGrpSpPr>
          <p:cNvPr id="577540" name="Group 4"/>
          <p:cNvGrpSpPr>
            <a:grpSpLocks/>
          </p:cNvGrpSpPr>
          <p:nvPr/>
        </p:nvGrpSpPr>
        <p:grpSpPr bwMode="auto">
          <a:xfrm>
            <a:off x="5105400" y="1295400"/>
            <a:ext cx="3563938" cy="4826000"/>
            <a:chOff x="3220" y="798"/>
            <a:chExt cx="2245" cy="3040"/>
          </a:xfrm>
        </p:grpSpPr>
        <p:sp>
          <p:nvSpPr>
            <p:cNvPr id="40974" name="Rectangle 5"/>
            <p:cNvSpPr>
              <a:spLocks noChangeArrowheads="1"/>
            </p:cNvSpPr>
            <p:nvPr/>
          </p:nvSpPr>
          <p:spPr bwMode="auto">
            <a:xfrm>
              <a:off x="4318" y="1705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75" name="Rectangle 6"/>
            <p:cNvSpPr>
              <a:spLocks noChangeArrowheads="1"/>
            </p:cNvSpPr>
            <p:nvPr/>
          </p:nvSpPr>
          <p:spPr bwMode="auto">
            <a:xfrm>
              <a:off x="4318" y="1977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76" name="Rectangle 7"/>
            <p:cNvSpPr>
              <a:spLocks noChangeArrowheads="1"/>
            </p:cNvSpPr>
            <p:nvPr/>
          </p:nvSpPr>
          <p:spPr bwMode="auto">
            <a:xfrm>
              <a:off x="4318" y="2249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77" name="Rectangle 8"/>
            <p:cNvSpPr>
              <a:spLocks noChangeArrowheads="1"/>
            </p:cNvSpPr>
            <p:nvPr/>
          </p:nvSpPr>
          <p:spPr bwMode="auto">
            <a:xfrm>
              <a:off x="4318" y="2522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78" name="Rectangle 9"/>
            <p:cNvSpPr>
              <a:spLocks noChangeArrowheads="1"/>
            </p:cNvSpPr>
            <p:nvPr/>
          </p:nvSpPr>
          <p:spPr bwMode="auto">
            <a:xfrm>
              <a:off x="4318" y="3340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79" name="Text Box 10"/>
            <p:cNvSpPr txBox="1">
              <a:spLocks noChangeArrowheads="1"/>
            </p:cNvSpPr>
            <p:nvPr/>
          </p:nvSpPr>
          <p:spPr bwMode="auto">
            <a:xfrm>
              <a:off x="4082" y="798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存储器</a:t>
              </a:r>
            </a:p>
          </p:txBody>
        </p:sp>
        <p:sp>
          <p:nvSpPr>
            <p:cNvPr id="40980" name="Rectangle 11"/>
            <p:cNvSpPr>
              <a:spLocks noChangeArrowheads="1"/>
            </p:cNvSpPr>
            <p:nvPr/>
          </p:nvSpPr>
          <p:spPr bwMode="auto">
            <a:xfrm>
              <a:off x="4318" y="3611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81" name="AutoShape 12"/>
            <p:cNvSpPr>
              <a:spLocks/>
            </p:cNvSpPr>
            <p:nvPr/>
          </p:nvSpPr>
          <p:spPr bwMode="auto">
            <a:xfrm>
              <a:off x="5034" y="1706"/>
              <a:ext cx="55" cy="1587"/>
            </a:xfrm>
            <a:prstGeom prst="rightBrace">
              <a:avLst>
                <a:gd name="adj1" fmla="val 240455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82" name="Text Box 13"/>
            <p:cNvSpPr txBox="1">
              <a:spLocks noChangeArrowheads="1"/>
            </p:cNvSpPr>
            <p:nvPr/>
          </p:nvSpPr>
          <p:spPr bwMode="auto">
            <a:xfrm>
              <a:off x="5119" y="2250"/>
              <a:ext cx="34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堆栈段</a:t>
              </a:r>
            </a:p>
          </p:txBody>
        </p:sp>
        <p:sp>
          <p:nvSpPr>
            <p:cNvPr id="40983" name="Text Box 14"/>
            <p:cNvSpPr txBox="1">
              <a:spLocks noChangeArrowheads="1"/>
            </p:cNvSpPr>
            <p:nvPr/>
          </p:nvSpPr>
          <p:spPr bwMode="auto">
            <a:xfrm>
              <a:off x="3674" y="302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栈底</a:t>
              </a:r>
            </a:p>
          </p:txBody>
        </p:sp>
        <p:sp>
          <p:nvSpPr>
            <p:cNvPr id="40984" name="Text Box 15"/>
            <p:cNvSpPr txBox="1">
              <a:spLocks noChangeArrowheads="1"/>
            </p:cNvSpPr>
            <p:nvPr/>
          </p:nvSpPr>
          <p:spPr bwMode="auto">
            <a:xfrm>
              <a:off x="3220" y="2194"/>
              <a:ext cx="454" cy="335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003300"/>
                  </a:solidFill>
                  <a:latin typeface="Arial" panose="020B0604020202020204" pitchFamily="34" charset="0"/>
                </a:rPr>
                <a:t>SP</a:t>
              </a:r>
            </a:p>
          </p:txBody>
        </p:sp>
        <p:sp>
          <p:nvSpPr>
            <p:cNvPr id="40985" name="Text Box 16"/>
            <p:cNvSpPr txBox="1">
              <a:spLocks noChangeArrowheads="1"/>
            </p:cNvSpPr>
            <p:nvPr/>
          </p:nvSpPr>
          <p:spPr bwMode="auto">
            <a:xfrm>
              <a:off x="3628" y="1978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</a:rPr>
                <a:t>栈顶</a:t>
              </a:r>
            </a:p>
          </p:txBody>
        </p:sp>
        <p:sp>
          <p:nvSpPr>
            <p:cNvPr id="40986" name="Rectangle 17"/>
            <p:cNvSpPr>
              <a:spLocks noChangeArrowheads="1"/>
            </p:cNvSpPr>
            <p:nvPr/>
          </p:nvSpPr>
          <p:spPr bwMode="auto">
            <a:xfrm>
              <a:off x="4318" y="1161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87" name="Rectangle 18"/>
            <p:cNvSpPr>
              <a:spLocks noChangeArrowheads="1"/>
            </p:cNvSpPr>
            <p:nvPr/>
          </p:nvSpPr>
          <p:spPr bwMode="auto">
            <a:xfrm>
              <a:off x="4318" y="1433"/>
              <a:ext cx="590" cy="227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cxnSp>
          <p:nvCxnSpPr>
            <p:cNvPr id="40988" name="AutoShape 19"/>
            <p:cNvCxnSpPr>
              <a:cxnSpLocks noChangeShapeType="1"/>
              <a:stCxn id="40984" idx="3"/>
              <a:endCxn id="40976" idx="1"/>
            </p:cNvCxnSpPr>
            <p:nvPr/>
          </p:nvCxnSpPr>
          <p:spPr bwMode="auto">
            <a:xfrm>
              <a:off x="3674" y="2362"/>
              <a:ext cx="644" cy="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89" name="Rectangle 20"/>
            <p:cNvSpPr>
              <a:spLocks noChangeArrowheads="1"/>
            </p:cNvSpPr>
            <p:nvPr/>
          </p:nvSpPr>
          <p:spPr bwMode="auto">
            <a:xfrm>
              <a:off x="4318" y="2794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0990" name="Rectangle 21"/>
            <p:cNvSpPr>
              <a:spLocks noChangeArrowheads="1"/>
            </p:cNvSpPr>
            <p:nvPr/>
          </p:nvSpPr>
          <p:spPr bwMode="auto">
            <a:xfrm>
              <a:off x="4332" y="3067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77558" name="Group 22"/>
          <p:cNvGrpSpPr>
            <a:grpSpLocks/>
          </p:cNvGrpSpPr>
          <p:nvPr/>
        </p:nvGrpSpPr>
        <p:grpSpPr bwMode="auto">
          <a:xfrm>
            <a:off x="4716463" y="1773238"/>
            <a:ext cx="2879725" cy="4344987"/>
            <a:chOff x="2971" y="1117"/>
            <a:chExt cx="1814" cy="2737"/>
          </a:xfrm>
        </p:grpSpPr>
        <p:sp>
          <p:nvSpPr>
            <p:cNvPr id="40968" name="Text Box 23"/>
            <p:cNvSpPr txBox="1">
              <a:spLocks noChangeArrowheads="1"/>
            </p:cNvSpPr>
            <p:nvPr/>
          </p:nvSpPr>
          <p:spPr bwMode="auto">
            <a:xfrm>
              <a:off x="3152" y="1117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00000000H:</a:t>
              </a:r>
            </a:p>
          </p:txBody>
        </p:sp>
        <p:sp>
          <p:nvSpPr>
            <p:cNvPr id="40969" name="Text Box 24"/>
            <p:cNvSpPr txBox="1">
              <a:spLocks noChangeArrowheads="1"/>
            </p:cNvSpPr>
            <p:nvPr/>
          </p:nvSpPr>
          <p:spPr bwMode="auto">
            <a:xfrm>
              <a:off x="2971" y="3566"/>
              <a:ext cx="1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0FFFFFFFFH:</a:t>
              </a:r>
            </a:p>
          </p:txBody>
        </p:sp>
        <p:sp>
          <p:nvSpPr>
            <p:cNvPr id="40970" name="Text Box 25"/>
            <p:cNvSpPr txBox="1">
              <a:spLocks noChangeArrowheads="1"/>
            </p:cNvSpPr>
            <p:nvPr/>
          </p:nvSpPr>
          <p:spPr bwMode="auto">
            <a:xfrm>
              <a:off x="4377" y="2251"/>
              <a:ext cx="4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0066"/>
                  </a:solidFill>
                  <a:latin typeface="Arial" panose="020B0604020202020204" pitchFamily="34" charset="0"/>
                  <a:ea typeface="楷体_GB2312" pitchFamily="49" charset="-122"/>
                </a:rPr>
                <a:t>××</a:t>
              </a:r>
            </a:p>
          </p:txBody>
        </p:sp>
        <p:sp>
          <p:nvSpPr>
            <p:cNvPr id="40971" name="Text Box 26"/>
            <p:cNvSpPr txBox="1">
              <a:spLocks noChangeArrowheads="1"/>
            </p:cNvSpPr>
            <p:nvPr/>
          </p:nvSpPr>
          <p:spPr bwMode="auto">
            <a:xfrm>
              <a:off x="4377" y="2523"/>
              <a:ext cx="4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0066"/>
                  </a:solidFill>
                  <a:latin typeface="Arial" panose="020B0604020202020204" pitchFamily="34" charset="0"/>
                  <a:ea typeface="楷体_GB2312" pitchFamily="49" charset="-122"/>
                </a:rPr>
                <a:t>××</a:t>
              </a:r>
            </a:p>
          </p:txBody>
        </p:sp>
        <p:sp>
          <p:nvSpPr>
            <p:cNvPr id="40972" name="Text Box 27"/>
            <p:cNvSpPr txBox="1">
              <a:spLocks noChangeArrowheads="1"/>
            </p:cNvSpPr>
            <p:nvPr/>
          </p:nvSpPr>
          <p:spPr bwMode="auto">
            <a:xfrm>
              <a:off x="4377" y="2795"/>
              <a:ext cx="4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0066"/>
                  </a:solidFill>
                  <a:latin typeface="Arial" panose="020B0604020202020204" pitchFamily="34" charset="0"/>
                  <a:ea typeface="楷体_GB2312" pitchFamily="49" charset="-122"/>
                </a:rPr>
                <a:t>××</a:t>
              </a:r>
            </a:p>
          </p:txBody>
        </p:sp>
        <p:sp>
          <p:nvSpPr>
            <p:cNvPr id="40973" name="Text Box 28"/>
            <p:cNvSpPr txBox="1">
              <a:spLocks noChangeArrowheads="1"/>
            </p:cNvSpPr>
            <p:nvPr/>
          </p:nvSpPr>
          <p:spPr bwMode="auto">
            <a:xfrm>
              <a:off x="4377" y="3067"/>
              <a:ext cx="4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0066"/>
                  </a:solidFill>
                  <a:latin typeface="Arial" panose="020B0604020202020204" pitchFamily="34" charset="0"/>
                  <a:ea typeface="楷体_GB2312" pitchFamily="49" charset="-122"/>
                </a:rPr>
                <a:t>××</a:t>
              </a:r>
            </a:p>
          </p:txBody>
        </p:sp>
      </p:grpSp>
      <p:sp>
        <p:nvSpPr>
          <p:cNvPr id="577565" name="Rectangle 29"/>
          <p:cNvSpPr>
            <a:spLocks noChangeArrowheads="1"/>
          </p:cNvSpPr>
          <p:nvPr/>
        </p:nvSpPr>
        <p:spPr bwMode="auto">
          <a:xfrm>
            <a:off x="468313" y="4868863"/>
            <a:ext cx="5300662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上推堆栈，</a:t>
            </a: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</a:rPr>
              <a:t>SP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</a:rPr>
              <a:t>指向栈顶有效数据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7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6ADCF1-05AC-44F3-B58D-990DDDB4A90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19100"/>
            <a:ext cx="6705600" cy="41751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堆栈指令的实现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395288" y="2852738"/>
            <a:ext cx="453231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08025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079500" indent="-92075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46238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弹出指令</a:t>
            </a:r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POP Ri</a:t>
            </a: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r>
              <a:rPr kumimoji="1" lang="zh-CN" altLang="en-US" sz="2400">
                <a:latin typeface="Arial" panose="020B0604020202020204" pitchFamily="34" charset="0"/>
              </a:rPr>
              <a:t>从堆栈中弹出</a:t>
            </a:r>
            <a:r>
              <a:rPr kumimoji="1" lang="en-US" altLang="zh-CN" sz="2400">
                <a:latin typeface="Arial" panose="020B0604020202020204" pitchFamily="34" charset="0"/>
              </a:rPr>
              <a:t>1</a:t>
            </a:r>
            <a:r>
              <a:rPr kumimoji="1" lang="zh-CN" altLang="en-US" sz="2400">
                <a:latin typeface="Arial" panose="020B0604020202020204" pitchFamily="34" charset="0"/>
              </a:rPr>
              <a:t>个数据送</a:t>
            </a:r>
            <a:r>
              <a:rPr kumimoji="1" lang="en-US" altLang="zh-CN" sz="2400">
                <a:latin typeface="Arial" panose="020B0604020202020204" pitchFamily="34" charset="0"/>
              </a:rPr>
              <a:t>Ri</a:t>
            </a:r>
            <a:r>
              <a:rPr kumimoji="1" lang="zh-CN" altLang="en-US" sz="2400">
                <a:latin typeface="Arial" panose="020B0604020202020204" pitchFamily="34" charset="0"/>
              </a:rPr>
              <a:t>寄存器</a:t>
            </a:r>
            <a:r>
              <a:rPr kumimoji="1" lang="en-US" altLang="zh-CN" sz="240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6600"/>
                </a:solidFill>
                <a:latin typeface="Arial" panose="020B0604020202020204" pitchFamily="34" charset="0"/>
              </a:rPr>
              <a:t>((SP)) → Ri  ,(SP)</a:t>
            </a:r>
            <a:r>
              <a:rPr kumimoji="1" lang="zh-CN" altLang="en-US">
                <a:solidFill>
                  <a:srgbClr val="006600"/>
                </a:solidFill>
                <a:latin typeface="Arial" panose="020B0604020202020204" pitchFamily="34" charset="0"/>
              </a:rPr>
              <a:t>＋</a:t>
            </a:r>
            <a:r>
              <a:rPr kumimoji="1" lang="en-US" altLang="zh-CN">
                <a:solidFill>
                  <a:srgbClr val="006600"/>
                </a:solidFill>
                <a:latin typeface="Arial" panose="020B0604020202020204" pitchFamily="34" charset="0"/>
              </a:rPr>
              <a:t>1→SP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395288" y="4508500"/>
            <a:ext cx="47529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0850" indent="-1841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073150" indent="-92075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46238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思考：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kumimoji="1" lang="zh-CN" altLang="en-US">
                <a:latin typeface="Arial" panose="020B0604020202020204" pitchFamily="34" charset="0"/>
              </a:rPr>
              <a:t>指令的两个操作，顺序互换？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kumimoji="1" lang="zh-CN" altLang="en-US">
                <a:latin typeface="Arial" panose="020B0604020202020204" pitchFamily="34" charset="0"/>
              </a:rPr>
              <a:t>堆栈结构改变后，如何实现？</a:t>
            </a: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468313" y="1268413"/>
            <a:ext cx="44592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08025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063625" indent="-92075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46238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压入指令 </a:t>
            </a:r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PUSH Ri</a:t>
            </a:r>
            <a:r>
              <a:rPr kumimoji="1" lang="zh-CN" altLang="en-US" sz="240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r>
              <a:rPr kumimoji="1" lang="zh-CN" altLang="en-US" sz="2400">
                <a:latin typeface="Arial" panose="020B0604020202020204" pitchFamily="34" charset="0"/>
              </a:rPr>
              <a:t>将</a:t>
            </a:r>
            <a:r>
              <a:rPr kumimoji="1" lang="en-US" altLang="zh-CN" sz="2400">
                <a:latin typeface="Arial" panose="020B0604020202020204" pitchFamily="34" charset="0"/>
              </a:rPr>
              <a:t>Ri</a:t>
            </a:r>
            <a:r>
              <a:rPr kumimoji="1" lang="zh-CN" altLang="en-US" sz="2400">
                <a:latin typeface="Arial" panose="020B0604020202020204" pitchFamily="34" charset="0"/>
              </a:rPr>
              <a:t>寄存器内容压入堆栈</a:t>
            </a:r>
            <a:r>
              <a:rPr kumimoji="1" lang="en-US" altLang="zh-CN" sz="240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6600"/>
                </a:solidFill>
                <a:latin typeface="Arial" panose="020B0604020202020204" pitchFamily="34" charset="0"/>
              </a:rPr>
              <a:t>(SP)</a:t>
            </a:r>
            <a:r>
              <a:rPr kumimoji="1" lang="zh-CN" altLang="en-US">
                <a:solidFill>
                  <a:srgbClr val="006600"/>
                </a:solidFill>
                <a:latin typeface="Arial" panose="020B0604020202020204" pitchFamily="34" charset="0"/>
              </a:rPr>
              <a:t>－</a:t>
            </a:r>
            <a:r>
              <a:rPr kumimoji="1" lang="en-US" altLang="zh-CN">
                <a:solidFill>
                  <a:srgbClr val="006600"/>
                </a:solidFill>
                <a:latin typeface="Arial" panose="020B0604020202020204" pitchFamily="34" charset="0"/>
              </a:rPr>
              <a:t>1→SP</a:t>
            </a:r>
            <a:r>
              <a:rPr kumimoji="1" lang="zh-CN" altLang="en-US">
                <a:solidFill>
                  <a:srgbClr val="006600"/>
                </a:solidFill>
                <a:latin typeface="Arial" panose="020B0604020202020204" pitchFamily="34" charset="0"/>
              </a:rPr>
              <a:t>，</a:t>
            </a:r>
            <a:r>
              <a:rPr kumimoji="1" lang="en-US" altLang="zh-CN">
                <a:solidFill>
                  <a:srgbClr val="006600"/>
                </a:solidFill>
                <a:latin typeface="Arial" panose="020B0604020202020204" pitchFamily="34" charset="0"/>
              </a:rPr>
              <a:t>(Ri) →(SP)</a:t>
            </a:r>
          </a:p>
        </p:txBody>
      </p:sp>
      <p:grpSp>
        <p:nvGrpSpPr>
          <p:cNvPr id="578567" name="Group 7"/>
          <p:cNvGrpSpPr>
            <a:grpSpLocks/>
          </p:cNvGrpSpPr>
          <p:nvPr/>
        </p:nvGrpSpPr>
        <p:grpSpPr bwMode="auto">
          <a:xfrm>
            <a:off x="5148263" y="1268413"/>
            <a:ext cx="3952875" cy="4826000"/>
            <a:chOff x="3222" y="816"/>
            <a:chExt cx="2490" cy="3040"/>
          </a:xfrm>
        </p:grpSpPr>
        <p:grpSp>
          <p:nvGrpSpPr>
            <p:cNvPr id="41993" name="Group 8"/>
            <p:cNvGrpSpPr>
              <a:grpSpLocks/>
            </p:cNvGrpSpPr>
            <p:nvPr/>
          </p:nvGrpSpPr>
          <p:grpSpPr bwMode="auto">
            <a:xfrm>
              <a:off x="3467" y="816"/>
              <a:ext cx="2245" cy="3040"/>
              <a:chOff x="3220" y="798"/>
              <a:chExt cx="2245" cy="3040"/>
            </a:xfrm>
          </p:grpSpPr>
          <p:sp>
            <p:nvSpPr>
              <p:cNvPr id="42001" name="Rectangle 9"/>
              <p:cNvSpPr>
                <a:spLocks noChangeArrowheads="1"/>
              </p:cNvSpPr>
              <p:nvPr/>
            </p:nvSpPr>
            <p:spPr bwMode="auto">
              <a:xfrm>
                <a:off x="4318" y="1705"/>
                <a:ext cx="590" cy="227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02" name="Rectangle 10"/>
              <p:cNvSpPr>
                <a:spLocks noChangeArrowheads="1"/>
              </p:cNvSpPr>
              <p:nvPr/>
            </p:nvSpPr>
            <p:spPr bwMode="auto">
              <a:xfrm>
                <a:off x="4318" y="1977"/>
                <a:ext cx="590" cy="227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03" name="Rectangle 11"/>
              <p:cNvSpPr>
                <a:spLocks noChangeArrowheads="1"/>
              </p:cNvSpPr>
              <p:nvPr/>
            </p:nvSpPr>
            <p:spPr bwMode="auto">
              <a:xfrm>
                <a:off x="4318" y="2249"/>
                <a:ext cx="590" cy="227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04" name="Rectangle 12"/>
              <p:cNvSpPr>
                <a:spLocks noChangeArrowheads="1"/>
              </p:cNvSpPr>
              <p:nvPr/>
            </p:nvSpPr>
            <p:spPr bwMode="auto">
              <a:xfrm>
                <a:off x="4318" y="2522"/>
                <a:ext cx="590" cy="227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05" name="Rectangle 13"/>
              <p:cNvSpPr>
                <a:spLocks noChangeArrowheads="1"/>
              </p:cNvSpPr>
              <p:nvPr/>
            </p:nvSpPr>
            <p:spPr bwMode="auto">
              <a:xfrm>
                <a:off x="4318" y="3340"/>
                <a:ext cx="590" cy="227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06" name="Text Box 14"/>
              <p:cNvSpPr txBox="1">
                <a:spLocks noChangeArrowheads="1"/>
              </p:cNvSpPr>
              <p:nvPr/>
            </p:nvSpPr>
            <p:spPr bwMode="auto">
              <a:xfrm>
                <a:off x="4082" y="798"/>
                <a:ext cx="9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>
                    <a:latin typeface="Arial" panose="020B0604020202020204" pitchFamily="34" charset="0"/>
                  </a:rPr>
                  <a:t>存储器</a:t>
                </a:r>
              </a:p>
            </p:txBody>
          </p:sp>
          <p:sp>
            <p:nvSpPr>
              <p:cNvPr id="42007" name="Rectangle 15"/>
              <p:cNvSpPr>
                <a:spLocks noChangeArrowheads="1"/>
              </p:cNvSpPr>
              <p:nvPr/>
            </p:nvSpPr>
            <p:spPr bwMode="auto">
              <a:xfrm>
                <a:off x="4318" y="3611"/>
                <a:ext cx="590" cy="227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08" name="AutoShape 16"/>
              <p:cNvSpPr>
                <a:spLocks/>
              </p:cNvSpPr>
              <p:nvPr/>
            </p:nvSpPr>
            <p:spPr bwMode="auto">
              <a:xfrm>
                <a:off x="5034" y="1706"/>
                <a:ext cx="55" cy="1587"/>
              </a:xfrm>
              <a:prstGeom prst="rightBrace">
                <a:avLst>
                  <a:gd name="adj1" fmla="val 240455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09" name="Text Box 17"/>
              <p:cNvSpPr txBox="1">
                <a:spLocks noChangeArrowheads="1"/>
              </p:cNvSpPr>
              <p:nvPr/>
            </p:nvSpPr>
            <p:spPr bwMode="auto">
              <a:xfrm>
                <a:off x="5119" y="2250"/>
                <a:ext cx="346" cy="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>
                    <a:latin typeface="Arial" panose="020B0604020202020204" pitchFamily="34" charset="0"/>
                  </a:rPr>
                  <a:t>堆栈段</a:t>
                </a:r>
              </a:p>
            </p:txBody>
          </p:sp>
          <p:sp>
            <p:nvSpPr>
              <p:cNvPr id="42010" name="Text Box 18"/>
              <p:cNvSpPr txBox="1">
                <a:spLocks noChangeArrowheads="1"/>
              </p:cNvSpPr>
              <p:nvPr/>
            </p:nvSpPr>
            <p:spPr bwMode="auto">
              <a:xfrm>
                <a:off x="3674" y="3021"/>
                <a:ext cx="5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>
                    <a:latin typeface="Arial" panose="020B0604020202020204" pitchFamily="34" charset="0"/>
                  </a:rPr>
                  <a:t>栈底</a:t>
                </a:r>
              </a:p>
            </p:txBody>
          </p:sp>
          <p:sp>
            <p:nvSpPr>
              <p:cNvPr id="42011" name="Text Box 19"/>
              <p:cNvSpPr txBox="1">
                <a:spLocks noChangeArrowheads="1"/>
              </p:cNvSpPr>
              <p:nvPr/>
            </p:nvSpPr>
            <p:spPr bwMode="auto">
              <a:xfrm>
                <a:off x="3220" y="2194"/>
                <a:ext cx="454" cy="335"/>
              </a:xfrm>
              <a:prstGeom prst="rect">
                <a:avLst/>
              </a:prstGeom>
              <a:solidFill>
                <a:srgbClr val="FF66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003300"/>
                    </a:solidFill>
                    <a:latin typeface="Arial" panose="020B0604020202020204" pitchFamily="34" charset="0"/>
                  </a:rPr>
                  <a:t>SP</a:t>
                </a:r>
              </a:p>
            </p:txBody>
          </p:sp>
          <p:sp>
            <p:nvSpPr>
              <p:cNvPr id="42012" name="Text Box 20"/>
              <p:cNvSpPr txBox="1">
                <a:spLocks noChangeArrowheads="1"/>
              </p:cNvSpPr>
              <p:nvPr/>
            </p:nvSpPr>
            <p:spPr bwMode="auto">
              <a:xfrm>
                <a:off x="3628" y="1978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>
                    <a:latin typeface="Arial" panose="020B0604020202020204" pitchFamily="34" charset="0"/>
                  </a:rPr>
                  <a:t>栈顶</a:t>
                </a:r>
              </a:p>
            </p:txBody>
          </p:sp>
          <p:sp>
            <p:nvSpPr>
              <p:cNvPr id="42013" name="Rectangle 21"/>
              <p:cNvSpPr>
                <a:spLocks noChangeArrowheads="1"/>
              </p:cNvSpPr>
              <p:nvPr/>
            </p:nvSpPr>
            <p:spPr bwMode="auto">
              <a:xfrm>
                <a:off x="4318" y="1161"/>
                <a:ext cx="590" cy="227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14" name="Rectangle 22"/>
              <p:cNvSpPr>
                <a:spLocks noChangeArrowheads="1"/>
              </p:cNvSpPr>
              <p:nvPr/>
            </p:nvSpPr>
            <p:spPr bwMode="auto">
              <a:xfrm>
                <a:off x="4318" y="1433"/>
                <a:ext cx="590" cy="227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  <a:contourClr>
                  <a:schemeClr val="folHlink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cxnSp>
            <p:nvCxnSpPr>
              <p:cNvPr id="42015" name="AutoShape 23"/>
              <p:cNvCxnSpPr>
                <a:cxnSpLocks noChangeShapeType="1"/>
                <a:stCxn id="42011" idx="3"/>
                <a:endCxn id="42003" idx="1"/>
              </p:cNvCxnSpPr>
              <p:nvPr/>
            </p:nvCxnSpPr>
            <p:spPr bwMode="auto">
              <a:xfrm>
                <a:off x="3674" y="2362"/>
                <a:ext cx="644" cy="1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016" name="Rectangle 24"/>
              <p:cNvSpPr>
                <a:spLocks noChangeArrowheads="1"/>
              </p:cNvSpPr>
              <p:nvPr/>
            </p:nvSpPr>
            <p:spPr bwMode="auto">
              <a:xfrm>
                <a:off x="4318" y="2794"/>
                <a:ext cx="590" cy="227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017" name="Rectangle 25"/>
              <p:cNvSpPr>
                <a:spLocks noChangeArrowheads="1"/>
              </p:cNvSpPr>
              <p:nvPr/>
            </p:nvSpPr>
            <p:spPr bwMode="auto">
              <a:xfrm>
                <a:off x="4332" y="3067"/>
                <a:ext cx="590" cy="227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994" name="Group 26"/>
            <p:cNvGrpSpPr>
              <a:grpSpLocks/>
            </p:cNvGrpSpPr>
            <p:nvPr/>
          </p:nvGrpSpPr>
          <p:grpSpPr bwMode="auto">
            <a:xfrm>
              <a:off x="3222" y="1117"/>
              <a:ext cx="1814" cy="2737"/>
              <a:chOff x="2971" y="1117"/>
              <a:chExt cx="1814" cy="2737"/>
            </a:xfrm>
          </p:grpSpPr>
          <p:sp>
            <p:nvSpPr>
              <p:cNvPr id="41995" name="Text Box 27"/>
              <p:cNvSpPr txBox="1">
                <a:spLocks noChangeArrowheads="1"/>
              </p:cNvSpPr>
              <p:nvPr/>
            </p:nvSpPr>
            <p:spPr bwMode="auto">
              <a:xfrm>
                <a:off x="3152" y="1117"/>
                <a:ext cx="11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</a:rPr>
                  <a:t>00000000H:</a:t>
                </a:r>
              </a:p>
            </p:txBody>
          </p:sp>
          <p:sp>
            <p:nvSpPr>
              <p:cNvPr id="41996" name="Text Box 28"/>
              <p:cNvSpPr txBox="1">
                <a:spLocks noChangeArrowheads="1"/>
              </p:cNvSpPr>
              <p:nvPr/>
            </p:nvSpPr>
            <p:spPr bwMode="auto">
              <a:xfrm>
                <a:off x="2971" y="3566"/>
                <a:ext cx="1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</a:rPr>
                  <a:t>0FFFFFFFFH:</a:t>
                </a:r>
              </a:p>
            </p:txBody>
          </p:sp>
          <p:sp>
            <p:nvSpPr>
              <p:cNvPr id="41997" name="Text Box 29"/>
              <p:cNvSpPr txBox="1">
                <a:spLocks noChangeArrowheads="1"/>
              </p:cNvSpPr>
              <p:nvPr/>
            </p:nvSpPr>
            <p:spPr bwMode="auto">
              <a:xfrm>
                <a:off x="4377" y="2251"/>
                <a:ext cx="40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Arial" panose="020B0604020202020204" pitchFamily="34" charset="0"/>
                  </a:rPr>
                  <a:t>××</a:t>
                </a:r>
              </a:p>
            </p:txBody>
          </p:sp>
          <p:sp>
            <p:nvSpPr>
              <p:cNvPr id="41998" name="Text Box 30"/>
              <p:cNvSpPr txBox="1">
                <a:spLocks noChangeArrowheads="1"/>
              </p:cNvSpPr>
              <p:nvPr/>
            </p:nvSpPr>
            <p:spPr bwMode="auto">
              <a:xfrm>
                <a:off x="4377" y="2523"/>
                <a:ext cx="40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Arial" panose="020B0604020202020204" pitchFamily="34" charset="0"/>
                  </a:rPr>
                  <a:t>××</a:t>
                </a:r>
              </a:p>
            </p:txBody>
          </p:sp>
          <p:sp>
            <p:nvSpPr>
              <p:cNvPr id="41999" name="Text Box 31"/>
              <p:cNvSpPr txBox="1">
                <a:spLocks noChangeArrowheads="1"/>
              </p:cNvSpPr>
              <p:nvPr/>
            </p:nvSpPr>
            <p:spPr bwMode="auto">
              <a:xfrm>
                <a:off x="4377" y="2795"/>
                <a:ext cx="40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Arial" panose="020B0604020202020204" pitchFamily="34" charset="0"/>
                  </a:rPr>
                  <a:t>××</a:t>
                </a:r>
              </a:p>
            </p:txBody>
          </p:sp>
          <p:sp>
            <p:nvSpPr>
              <p:cNvPr id="42000" name="Text Box 32"/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40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FF0066"/>
                    </a:solidFill>
                    <a:latin typeface="Arial" panose="020B0604020202020204" pitchFamily="34" charset="0"/>
                  </a:rPr>
                  <a:t>××</a:t>
                </a:r>
              </a:p>
            </p:txBody>
          </p:sp>
        </p:grpSp>
      </p:grpSp>
      <p:pic>
        <p:nvPicPr>
          <p:cNvPr id="578593" name="Picture 33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785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4" grpId="0" autoUpdateAnimBg="0"/>
      <p:bldP spid="578565" grpId="0" autoUpdateAnimBg="0"/>
      <p:bldP spid="5785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73101-3DE4-444A-95AD-D64C747FD1B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一、指令操作码与地址码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325" y="1052513"/>
            <a:ext cx="7704138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指令是由操作码和地址码两部分组成的</a:t>
            </a:r>
            <a:r>
              <a:rPr lang="en-US" altLang="zh-CN" sz="2400" smtClean="0"/>
              <a:t>:</a:t>
            </a:r>
          </a:p>
        </p:txBody>
      </p:sp>
      <p:graphicFrame>
        <p:nvGraphicFramePr>
          <p:cNvPr id="409617" name="Group 17"/>
          <p:cNvGraphicFramePr>
            <a:graphicFrameLocks noGrp="1"/>
          </p:cNvGraphicFramePr>
          <p:nvPr>
            <p:ph sz="half" idx="2"/>
          </p:nvPr>
        </p:nvGraphicFramePr>
        <p:xfrm>
          <a:off x="838200" y="1603375"/>
          <a:ext cx="7253288" cy="661988"/>
        </p:xfrm>
        <a:graphic>
          <a:graphicData uri="http://schemas.openxmlformats.org/drawingml/2006/table">
            <a:tbl>
              <a:tblPr/>
              <a:tblGrid>
                <a:gridCol w="3632200"/>
                <a:gridCol w="3621088"/>
              </a:tblGrid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操作码字段（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地址码字段（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684213" y="2349500"/>
            <a:ext cx="7488237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C0000"/>
                </a:solidFill>
              </a:rPr>
              <a:t>操作码：</a:t>
            </a:r>
            <a:r>
              <a:rPr lang="zh-CN" altLang="en-US" sz="2400" dirty="0"/>
              <a:t>用来指明该指令所要完成的操作，如加法、减法、传送、移位、转移等等。</a:t>
            </a:r>
          </a:p>
          <a:p>
            <a:pPr lvl="1" eaLnBrk="1" hangingPunct="1"/>
            <a:r>
              <a:rPr lang="zh-CN" altLang="en-US" sz="2000" dirty="0"/>
              <a:t>位数反映了机器的操作种类，也即机器允许的指令条数，如果</a:t>
            </a:r>
            <a:r>
              <a:rPr lang="zh-CN" altLang="en-US" sz="2000" dirty="0">
                <a:solidFill>
                  <a:srgbClr val="0000FF"/>
                </a:solidFill>
              </a:rPr>
              <a:t>操作码有</a:t>
            </a:r>
            <a:r>
              <a:rPr lang="en-GB" altLang="zh-CN" sz="2000" dirty="0">
                <a:solidFill>
                  <a:srgbClr val="0000FF"/>
                </a:solidFill>
              </a:rPr>
              <a:t>n</a:t>
            </a:r>
            <a:r>
              <a:rPr lang="zh-CN" altLang="en-GB" sz="2000" dirty="0">
                <a:solidFill>
                  <a:srgbClr val="0000FF"/>
                </a:solidFill>
              </a:rPr>
              <a:t>位</a:t>
            </a:r>
            <a:r>
              <a:rPr lang="zh-CN" altLang="en-GB" sz="2000" dirty="0"/>
              <a:t>二进制数</a:t>
            </a:r>
            <a:r>
              <a:rPr lang="en-GB" altLang="zh-CN" sz="2000" dirty="0"/>
              <a:t>,</a:t>
            </a:r>
            <a:r>
              <a:rPr lang="zh-CN" altLang="en-GB" sz="2000" dirty="0"/>
              <a:t>则</a:t>
            </a:r>
            <a:r>
              <a:rPr lang="zh-CN" altLang="en-GB" sz="2000" dirty="0">
                <a:solidFill>
                  <a:srgbClr val="0000FF"/>
                </a:solidFill>
              </a:rPr>
              <a:t>最多可表示</a:t>
            </a:r>
            <a:r>
              <a:rPr lang="en-GB" altLang="zh-CN" sz="2000" dirty="0">
                <a:solidFill>
                  <a:srgbClr val="0000FF"/>
                </a:solidFill>
              </a:rPr>
              <a:t>2</a:t>
            </a:r>
            <a:r>
              <a:rPr lang="en-GB" altLang="zh-CN" sz="2000" baseline="30000" dirty="0">
                <a:solidFill>
                  <a:srgbClr val="0000FF"/>
                </a:solidFill>
              </a:rPr>
              <a:t>n</a:t>
            </a:r>
            <a:r>
              <a:rPr lang="zh-CN" altLang="en-GB" sz="2000" dirty="0">
                <a:solidFill>
                  <a:srgbClr val="0000FF"/>
                </a:solidFill>
              </a:rPr>
              <a:t>种指令</a:t>
            </a:r>
            <a:r>
              <a:rPr lang="zh-CN" altLang="en-GB" sz="2000" dirty="0"/>
              <a:t>。</a:t>
            </a:r>
          </a:p>
          <a:p>
            <a:pPr eaLnBrk="1" hangingPunct="1"/>
            <a:r>
              <a:rPr lang="zh-CN" altLang="en-US" sz="2400" dirty="0">
                <a:solidFill>
                  <a:srgbClr val="CC0000"/>
                </a:solidFill>
              </a:rPr>
              <a:t>地址码：</a:t>
            </a:r>
            <a:r>
              <a:rPr lang="zh-CN" altLang="en-US" sz="2400" dirty="0"/>
              <a:t>用来寻找运算所需要的操作数（</a:t>
            </a:r>
            <a:r>
              <a:rPr lang="zh-CN" altLang="en-US" sz="2400" dirty="0">
                <a:solidFill>
                  <a:srgbClr val="0000FF"/>
                </a:solidFill>
              </a:rPr>
              <a:t>源操作数和目的操作数</a:t>
            </a:r>
            <a:r>
              <a:rPr lang="zh-CN" altLang="en-US" sz="2400" dirty="0"/>
              <a:t>）。</a:t>
            </a:r>
          </a:p>
          <a:p>
            <a:pPr lvl="1" eaLnBrk="1" hangingPunct="1"/>
            <a:r>
              <a:rPr lang="zh-CN" altLang="en-US" sz="2000" dirty="0"/>
              <a:t>地址码包括：源操作数地址、目的操作数地址和下一条指令的地址。 </a:t>
            </a:r>
          </a:p>
          <a:p>
            <a:pPr lvl="1" eaLnBrk="1" hangingPunct="1"/>
            <a:r>
              <a:rPr lang="zh-CN" altLang="en-US" sz="2000" dirty="0"/>
              <a:t>地址含义：主存的地址、寄存器地址或者</a:t>
            </a:r>
            <a:r>
              <a:rPr lang="en-US" altLang="zh-CN" sz="2000" dirty="0"/>
              <a:t>I/O</a:t>
            </a:r>
            <a:r>
              <a:rPr lang="zh-CN" altLang="en-US" sz="2000" dirty="0"/>
              <a:t>设备地址。</a:t>
            </a:r>
            <a:r>
              <a:rPr lang="zh-CN" altLang="en-US" sz="2000" dirty="0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6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96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21654B-F9B9-4DCE-B7CA-9250214DF20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总结</a:t>
            </a:r>
          </a:p>
        </p:txBody>
      </p:sp>
      <p:graphicFrame>
        <p:nvGraphicFramePr>
          <p:cNvPr id="597135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713"/>
              </p:ext>
            </p:extLst>
          </p:nvPr>
        </p:nvGraphicFramePr>
        <p:xfrm>
          <a:off x="468313" y="1052513"/>
          <a:ext cx="8280400" cy="4968877"/>
        </p:xfrm>
        <a:graphic>
          <a:graphicData uri="http://schemas.openxmlformats.org/drawingml/2006/table">
            <a:tbl>
              <a:tblPr/>
              <a:tblGrid>
                <a:gridCol w="1889125"/>
                <a:gridCol w="1816100"/>
                <a:gridCol w="2181225"/>
                <a:gridCol w="2393950"/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寻址方式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操作数类型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地址码字段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立即寻址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立即数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立即数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Data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——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直接寻址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直接地址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EA=A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间接寻址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间接地址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EA=(A)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寄存器寻址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寄存器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寄存器号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——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909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寄存器间接寻址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寄存器号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变址寻址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形式地址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EA=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+X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基址寻址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相对偏移量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Disp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EA=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Disp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相对寻址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相对偏移量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Disp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EA=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Disp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pic>
        <p:nvPicPr>
          <p:cNvPr id="597093" name="Picture 101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323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AC04FC-D27E-4828-8EAC-F0D56E69BD7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指令类型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15250" cy="453707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hlink"/>
                </a:solidFill>
              </a:rPr>
              <a:t>1</a:t>
            </a:r>
            <a:r>
              <a:rPr lang="zh-CN" altLang="en-US" sz="2400" smtClean="0">
                <a:solidFill>
                  <a:schemeClr val="hlink"/>
                </a:solidFill>
              </a:rPr>
              <a:t>． 数据传送指令</a:t>
            </a:r>
          </a:p>
          <a:p>
            <a:pPr lvl="1" eaLnBrk="1" hangingPunct="1"/>
            <a:r>
              <a:rPr lang="zh-CN" altLang="en-US" smtClean="0"/>
              <a:t>包括寄存器与寄存器、寄存器与存储单元、存储单元与存储单元之间的传送。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．算术逻辑运算指令</a:t>
            </a:r>
          </a:p>
          <a:p>
            <a:pPr lvl="1" eaLnBrk="1" hangingPunct="1"/>
            <a:r>
              <a:rPr lang="zh-CN" altLang="en-US" smtClean="0"/>
              <a:t>实现算术运算（加、减、乘、除等）和逻辑运算（与、或、非、异或）。有些计算机还设置有位操作指令，如位测试（测试指定位的值）、位清零、位求反指令等。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． 移位操作指令</a:t>
            </a:r>
          </a:p>
          <a:p>
            <a:pPr lvl="1" eaLnBrk="1" hangingPunct="1"/>
            <a:r>
              <a:rPr lang="zh-CN" altLang="en-US" smtClean="0"/>
              <a:t>可分为算术移位、逻辑移位和循环移位。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F98120-4472-4090-8872-939A6F6FA5B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0738" name="Group 2"/>
          <p:cNvGrpSpPr>
            <a:grpSpLocks/>
          </p:cNvGrpSpPr>
          <p:nvPr/>
        </p:nvGrpSpPr>
        <p:grpSpPr bwMode="auto">
          <a:xfrm>
            <a:off x="1563688" y="404813"/>
            <a:ext cx="4992687" cy="1008062"/>
            <a:chOff x="985" y="119"/>
            <a:chExt cx="3145" cy="635"/>
          </a:xfrm>
        </p:grpSpPr>
        <p:sp>
          <p:nvSpPr>
            <p:cNvPr id="45144" name="Text Box 3"/>
            <p:cNvSpPr txBox="1">
              <a:spLocks noChangeArrowheads="1"/>
            </p:cNvSpPr>
            <p:nvPr/>
          </p:nvSpPr>
          <p:spPr bwMode="auto">
            <a:xfrm>
              <a:off x="1111" y="119"/>
              <a:ext cx="3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逻辑左移、算术左移</a:t>
              </a:r>
              <a:r>
                <a:rPr kumimoji="1"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endParaRPr kumimoji="1" lang="zh-CN" alt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5145" name="Group 4"/>
            <p:cNvGrpSpPr>
              <a:grpSpLocks/>
            </p:cNvGrpSpPr>
            <p:nvPr/>
          </p:nvGrpSpPr>
          <p:grpSpPr bwMode="auto">
            <a:xfrm>
              <a:off x="985" y="466"/>
              <a:ext cx="3120" cy="288"/>
              <a:chOff x="1344" y="1248"/>
              <a:chExt cx="3120" cy="288"/>
            </a:xfrm>
          </p:grpSpPr>
          <p:grpSp>
            <p:nvGrpSpPr>
              <p:cNvPr id="45146" name="Group 5"/>
              <p:cNvGrpSpPr>
                <a:grpSpLocks/>
              </p:cNvGrpSpPr>
              <p:nvPr/>
            </p:nvGrpSpPr>
            <p:grpSpPr bwMode="auto">
              <a:xfrm>
                <a:off x="1824" y="1248"/>
                <a:ext cx="2352" cy="240"/>
                <a:chOff x="1680" y="1152"/>
                <a:chExt cx="2352" cy="288"/>
              </a:xfrm>
            </p:grpSpPr>
            <p:sp>
              <p:nvSpPr>
                <p:cNvPr id="45148" name="Rectangle 6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63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49" name="Rectangle 7"/>
                <p:cNvSpPr>
                  <a:spLocks noChangeArrowheads="1"/>
                </p:cNvSpPr>
                <p:nvPr/>
              </p:nvSpPr>
              <p:spPr bwMode="auto">
                <a:xfrm>
                  <a:off x="1680" y="115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50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5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824" y="1296"/>
                  <a:ext cx="57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152" name="Rectangle 10"/>
                <p:cNvSpPr>
                  <a:spLocks noChangeArrowheads="1"/>
                </p:cNvSpPr>
                <p:nvPr/>
              </p:nvSpPr>
              <p:spPr bwMode="auto">
                <a:xfrm>
                  <a:off x="3600" y="115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5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744" y="1296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15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640" y="1296"/>
                  <a:ext cx="86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5147" name="Text Box 13"/>
              <p:cNvSpPr txBox="1">
                <a:spLocks noChangeArrowheads="1"/>
              </p:cNvSpPr>
              <p:nvPr/>
            </p:nvSpPr>
            <p:spPr bwMode="auto">
              <a:xfrm>
                <a:off x="1344" y="1248"/>
                <a:ext cx="31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en-US" sz="2400">
                    <a:latin typeface="Arial" panose="020B0604020202020204" pitchFamily="34" charset="0"/>
                  </a:rPr>
                  <a:t>  </a:t>
                </a:r>
                <a:r>
                  <a:rPr kumimoji="1" lang="en-US" altLang="zh-CN" sz="20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CF                                                          0</a:t>
                </a:r>
              </a:p>
            </p:txBody>
          </p:sp>
        </p:grpSp>
      </p:grpSp>
      <p:grpSp>
        <p:nvGrpSpPr>
          <p:cNvPr id="500750" name="Group 14"/>
          <p:cNvGrpSpPr>
            <a:grpSpLocks/>
          </p:cNvGrpSpPr>
          <p:nvPr/>
        </p:nvGrpSpPr>
        <p:grpSpPr bwMode="auto">
          <a:xfrm>
            <a:off x="323850" y="2667000"/>
            <a:ext cx="4343400" cy="1114425"/>
            <a:chOff x="-37" y="1933"/>
            <a:chExt cx="2736" cy="702"/>
          </a:xfrm>
        </p:grpSpPr>
        <p:sp>
          <p:nvSpPr>
            <p:cNvPr id="45129" name="Text Box 15"/>
            <p:cNvSpPr txBox="1">
              <a:spLocks noChangeArrowheads="1"/>
            </p:cNvSpPr>
            <p:nvPr/>
          </p:nvSpPr>
          <p:spPr bwMode="auto">
            <a:xfrm>
              <a:off x="476" y="1933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循环左移</a:t>
              </a:r>
            </a:p>
          </p:txBody>
        </p:sp>
        <p:grpSp>
          <p:nvGrpSpPr>
            <p:cNvPr id="45130" name="Group 16"/>
            <p:cNvGrpSpPr>
              <a:grpSpLocks/>
            </p:cNvGrpSpPr>
            <p:nvPr/>
          </p:nvGrpSpPr>
          <p:grpSpPr bwMode="auto">
            <a:xfrm>
              <a:off x="-37" y="2251"/>
              <a:ext cx="2736" cy="384"/>
              <a:chOff x="1200" y="816"/>
              <a:chExt cx="2736" cy="384"/>
            </a:xfrm>
          </p:grpSpPr>
          <p:sp>
            <p:nvSpPr>
              <p:cNvPr id="45131" name="Text Box 17"/>
              <p:cNvSpPr txBox="1">
                <a:spLocks noChangeArrowheads="1"/>
              </p:cNvSpPr>
              <p:nvPr/>
            </p:nvSpPr>
            <p:spPr bwMode="auto">
              <a:xfrm>
                <a:off x="1200" y="8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CF</a:t>
                </a:r>
                <a:r>
                  <a:rPr kumimoji="1" lang="en-US" altLang="zh-CN" sz="200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>
                    <a:latin typeface="Arial" panose="020B0604020202020204" pitchFamily="34" charset="0"/>
                  </a:rPr>
                  <a:t>                                                   </a:t>
                </a:r>
              </a:p>
            </p:txBody>
          </p:sp>
          <p:grpSp>
            <p:nvGrpSpPr>
              <p:cNvPr id="45132" name="Group 18"/>
              <p:cNvGrpSpPr>
                <a:grpSpLocks/>
              </p:cNvGrpSpPr>
              <p:nvPr/>
            </p:nvGrpSpPr>
            <p:grpSpPr bwMode="auto">
              <a:xfrm>
                <a:off x="1584" y="816"/>
                <a:ext cx="2352" cy="384"/>
                <a:chOff x="1392" y="912"/>
                <a:chExt cx="2352" cy="432"/>
              </a:xfrm>
            </p:grpSpPr>
            <p:grpSp>
              <p:nvGrpSpPr>
                <p:cNvPr id="45133" name="Group 19"/>
                <p:cNvGrpSpPr>
                  <a:grpSpLocks/>
                </p:cNvGrpSpPr>
                <p:nvPr/>
              </p:nvGrpSpPr>
              <p:grpSpPr bwMode="auto">
                <a:xfrm>
                  <a:off x="1392" y="912"/>
                  <a:ext cx="2352" cy="288"/>
                  <a:chOff x="1680" y="1152"/>
                  <a:chExt cx="2352" cy="288"/>
                </a:xfrm>
              </p:grpSpPr>
              <p:sp>
                <p:nvSpPr>
                  <p:cNvPr id="4513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152"/>
                    <a:ext cx="1632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513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152"/>
                    <a:ext cx="288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513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152"/>
                    <a:ext cx="288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514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4" y="1296"/>
                    <a:ext cx="57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4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52"/>
                    <a:ext cx="288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Char char="v"/>
                      <a:defRPr sz="28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4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5142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1296"/>
                    <a:ext cx="288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43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0" y="1296"/>
                    <a:ext cx="86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34" name="Line 27"/>
                <p:cNvSpPr>
                  <a:spLocks noChangeShapeType="1"/>
                </p:cNvSpPr>
                <p:nvPr/>
              </p:nvSpPr>
              <p:spPr bwMode="auto">
                <a:xfrm>
                  <a:off x="1824" y="105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135" name="Line 28"/>
                <p:cNvSpPr>
                  <a:spLocks noChangeShapeType="1"/>
                </p:cNvSpPr>
                <p:nvPr/>
              </p:nvSpPr>
              <p:spPr bwMode="auto">
                <a:xfrm>
                  <a:off x="1824" y="1344"/>
                  <a:ext cx="192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13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744" y="105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0766" name="Group 30"/>
          <p:cNvGrpSpPr>
            <a:grpSpLocks/>
          </p:cNvGrpSpPr>
          <p:nvPr/>
        </p:nvGrpSpPr>
        <p:grpSpPr bwMode="auto">
          <a:xfrm>
            <a:off x="4643438" y="3243263"/>
            <a:ext cx="3962400" cy="1262062"/>
            <a:chOff x="3016" y="1706"/>
            <a:chExt cx="2496" cy="795"/>
          </a:xfrm>
        </p:grpSpPr>
        <p:grpSp>
          <p:nvGrpSpPr>
            <p:cNvPr id="45114" name="Group 31"/>
            <p:cNvGrpSpPr>
              <a:grpSpLocks/>
            </p:cNvGrpSpPr>
            <p:nvPr/>
          </p:nvGrpSpPr>
          <p:grpSpPr bwMode="auto">
            <a:xfrm>
              <a:off x="3016" y="2069"/>
              <a:ext cx="2496" cy="432"/>
              <a:chOff x="1440" y="2640"/>
              <a:chExt cx="2496" cy="432"/>
            </a:xfrm>
          </p:grpSpPr>
          <p:grpSp>
            <p:nvGrpSpPr>
              <p:cNvPr id="45117" name="Group 32"/>
              <p:cNvGrpSpPr>
                <a:grpSpLocks/>
              </p:cNvGrpSpPr>
              <p:nvPr/>
            </p:nvGrpSpPr>
            <p:grpSpPr bwMode="auto">
              <a:xfrm>
                <a:off x="1584" y="2640"/>
                <a:ext cx="2352" cy="259"/>
                <a:chOff x="1680" y="1152"/>
                <a:chExt cx="2352" cy="288"/>
              </a:xfrm>
            </p:grpSpPr>
            <p:sp>
              <p:nvSpPr>
                <p:cNvPr id="45122" name="Rectangle 33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63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23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0" y="115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24" name="Rectangle 35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2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824" y="1296"/>
                  <a:ext cx="57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126" name="Rectangle 37"/>
                <p:cNvSpPr>
                  <a:spLocks noChangeArrowheads="1"/>
                </p:cNvSpPr>
                <p:nvPr/>
              </p:nvSpPr>
              <p:spPr bwMode="auto">
                <a:xfrm>
                  <a:off x="3600" y="115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2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744" y="1296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12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640" y="1296"/>
                  <a:ext cx="86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5118" name="Line 40"/>
              <p:cNvSpPr>
                <a:spLocks noChangeShapeType="1"/>
              </p:cNvSpPr>
              <p:nvPr/>
            </p:nvSpPr>
            <p:spPr bwMode="auto">
              <a:xfrm flipH="1">
                <a:off x="1440" y="2770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119" name="Line 41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0" cy="30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120" name="Line 42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24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121" name="Line 43"/>
              <p:cNvSpPr>
                <a:spLocks noChangeShapeType="1"/>
              </p:cNvSpPr>
              <p:nvPr/>
            </p:nvSpPr>
            <p:spPr bwMode="auto">
              <a:xfrm flipV="1">
                <a:off x="3936" y="2770"/>
                <a:ext cx="0" cy="30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115" name="Text Box 44"/>
            <p:cNvSpPr txBox="1">
              <a:spLocks noChangeArrowheads="1"/>
            </p:cNvSpPr>
            <p:nvPr/>
          </p:nvSpPr>
          <p:spPr bwMode="auto">
            <a:xfrm>
              <a:off x="3375" y="2251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en-US" sz="1800">
                  <a:latin typeface="Arial" panose="020B0604020202020204" pitchFamily="34" charset="0"/>
                </a:rPr>
                <a:t> </a:t>
              </a:r>
              <a:r>
                <a:rPr kumimoji="1" lang="en-US" altLang="en-US" sz="1800">
                  <a:solidFill>
                    <a:schemeClr val="hlink"/>
                  </a:solidFill>
                  <a:latin typeface="Arial" panose="020B0604020202020204" pitchFamily="34" charset="0"/>
                </a:rPr>
                <a:t> </a:t>
              </a:r>
              <a:r>
                <a:rPr kumimoji="1" lang="en-US" altLang="zh-CN" sz="1800">
                  <a:solidFill>
                    <a:schemeClr val="hlink"/>
                  </a:solidFill>
                  <a:latin typeface="Arial" panose="020B0604020202020204" pitchFamily="34" charset="0"/>
                </a:rPr>
                <a:t>CF</a:t>
              </a:r>
            </a:p>
          </p:txBody>
        </p:sp>
        <p:sp>
          <p:nvSpPr>
            <p:cNvPr id="45116" name="Text Box 45"/>
            <p:cNvSpPr txBox="1">
              <a:spLocks noChangeArrowheads="1"/>
            </p:cNvSpPr>
            <p:nvPr/>
          </p:nvSpPr>
          <p:spPr bwMode="auto">
            <a:xfrm>
              <a:off x="3243" y="1706"/>
              <a:ext cx="1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带进位循环左移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500782" name="Group 46"/>
          <p:cNvGrpSpPr>
            <a:grpSpLocks/>
          </p:cNvGrpSpPr>
          <p:nvPr/>
        </p:nvGrpSpPr>
        <p:grpSpPr bwMode="auto">
          <a:xfrm>
            <a:off x="4932363" y="1443038"/>
            <a:ext cx="3776662" cy="1249362"/>
            <a:chOff x="3099" y="829"/>
            <a:chExt cx="2379" cy="787"/>
          </a:xfrm>
        </p:grpSpPr>
        <p:sp>
          <p:nvSpPr>
            <p:cNvPr id="45103" name="Text Box 47"/>
            <p:cNvSpPr txBox="1">
              <a:spLocks noChangeArrowheads="1"/>
            </p:cNvSpPr>
            <p:nvPr/>
          </p:nvSpPr>
          <p:spPr bwMode="auto">
            <a:xfrm>
              <a:off x="5103" y="1366"/>
              <a:ext cx="3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CF</a:t>
              </a:r>
            </a:p>
          </p:txBody>
        </p:sp>
        <p:sp>
          <p:nvSpPr>
            <p:cNvPr id="45104" name="Rectangle 48"/>
            <p:cNvSpPr>
              <a:spLocks noChangeArrowheads="1"/>
            </p:cNvSpPr>
            <p:nvPr/>
          </p:nvSpPr>
          <p:spPr bwMode="auto">
            <a:xfrm>
              <a:off x="3420" y="1150"/>
              <a:ext cx="1417" cy="25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5163" y="1150"/>
              <a:ext cx="250" cy="25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106" name="Rectangle 50"/>
            <p:cNvSpPr>
              <a:spLocks noChangeArrowheads="1"/>
            </p:cNvSpPr>
            <p:nvPr/>
          </p:nvSpPr>
          <p:spPr bwMode="auto">
            <a:xfrm>
              <a:off x="3243" y="1150"/>
              <a:ext cx="250" cy="25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107" name="Rectangle 51"/>
            <p:cNvSpPr>
              <a:spLocks noChangeArrowheads="1"/>
            </p:cNvSpPr>
            <p:nvPr/>
          </p:nvSpPr>
          <p:spPr bwMode="auto">
            <a:xfrm>
              <a:off x="4587" y="1150"/>
              <a:ext cx="250" cy="25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 rot="10800000" flipH="1">
              <a:off x="3099" y="1275"/>
              <a:ext cx="25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 rot="10800000" flipH="1">
              <a:off x="3703" y="1275"/>
              <a:ext cx="75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>
              <a:off x="3099" y="1532"/>
              <a:ext cx="25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 flipV="1">
              <a:off x="3349" y="1320"/>
              <a:ext cx="0" cy="2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rot="10800000" flipH="1">
              <a:off x="4769" y="1275"/>
              <a:ext cx="50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3" name="Text Box 57"/>
            <p:cNvSpPr txBox="1">
              <a:spLocks noChangeArrowheads="1"/>
            </p:cNvSpPr>
            <p:nvPr/>
          </p:nvSpPr>
          <p:spPr bwMode="auto">
            <a:xfrm>
              <a:off x="3651" y="829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算术右移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500794" name="Group 58"/>
          <p:cNvGrpSpPr>
            <a:grpSpLocks/>
          </p:cNvGrpSpPr>
          <p:nvPr/>
        </p:nvGrpSpPr>
        <p:grpSpPr bwMode="auto">
          <a:xfrm>
            <a:off x="107950" y="1443038"/>
            <a:ext cx="4824413" cy="1093787"/>
            <a:chOff x="68" y="845"/>
            <a:chExt cx="3039" cy="689"/>
          </a:xfrm>
        </p:grpSpPr>
        <p:sp>
          <p:nvSpPr>
            <p:cNvPr id="45093" name="Rectangle 59"/>
            <p:cNvSpPr>
              <a:spLocks noChangeArrowheads="1"/>
            </p:cNvSpPr>
            <p:nvPr/>
          </p:nvSpPr>
          <p:spPr bwMode="auto">
            <a:xfrm>
              <a:off x="452" y="1185"/>
              <a:ext cx="1632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094" name="Rectangle 60"/>
            <p:cNvSpPr>
              <a:spLocks noChangeArrowheads="1"/>
            </p:cNvSpPr>
            <p:nvPr/>
          </p:nvSpPr>
          <p:spPr bwMode="auto">
            <a:xfrm>
              <a:off x="2372" y="1185"/>
              <a:ext cx="28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095" name="Rectangle 61"/>
            <p:cNvSpPr>
              <a:spLocks noChangeArrowheads="1"/>
            </p:cNvSpPr>
            <p:nvPr/>
          </p:nvSpPr>
          <p:spPr bwMode="auto">
            <a:xfrm>
              <a:off x="452" y="1185"/>
              <a:ext cx="28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096" name="Rectangle 62"/>
            <p:cNvSpPr>
              <a:spLocks noChangeArrowheads="1"/>
            </p:cNvSpPr>
            <p:nvPr/>
          </p:nvSpPr>
          <p:spPr bwMode="auto">
            <a:xfrm>
              <a:off x="1796" y="1185"/>
              <a:ext cx="288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5097" name="Line 63"/>
            <p:cNvSpPr>
              <a:spLocks noChangeShapeType="1"/>
            </p:cNvSpPr>
            <p:nvPr/>
          </p:nvSpPr>
          <p:spPr bwMode="auto">
            <a:xfrm rot="10800000" flipH="1">
              <a:off x="836" y="1305"/>
              <a:ext cx="864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8" name="Text Box 64"/>
            <p:cNvSpPr txBox="1">
              <a:spLocks noChangeArrowheads="1"/>
            </p:cNvSpPr>
            <p:nvPr/>
          </p:nvSpPr>
          <p:spPr bwMode="auto">
            <a:xfrm>
              <a:off x="68" y="120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0                                                          CF</a:t>
              </a:r>
            </a:p>
          </p:txBody>
        </p:sp>
        <p:sp>
          <p:nvSpPr>
            <p:cNvPr id="45099" name="Line 65"/>
            <p:cNvSpPr>
              <a:spLocks noChangeShapeType="1"/>
            </p:cNvSpPr>
            <p:nvPr/>
          </p:nvSpPr>
          <p:spPr bwMode="auto">
            <a:xfrm flipV="1">
              <a:off x="3107" y="1267"/>
              <a:ext cx="0" cy="26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0" name="Line 66"/>
            <p:cNvSpPr>
              <a:spLocks noChangeShapeType="1"/>
            </p:cNvSpPr>
            <p:nvPr/>
          </p:nvSpPr>
          <p:spPr bwMode="auto">
            <a:xfrm rot="10800000" flipH="1">
              <a:off x="1940" y="1305"/>
              <a:ext cx="57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1" name="Line 67"/>
            <p:cNvSpPr>
              <a:spLocks noChangeShapeType="1"/>
            </p:cNvSpPr>
            <p:nvPr/>
          </p:nvSpPr>
          <p:spPr bwMode="auto">
            <a:xfrm rot="10800000" flipH="1">
              <a:off x="308" y="1305"/>
              <a:ext cx="28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2" name="Text Box 68"/>
            <p:cNvSpPr txBox="1">
              <a:spLocks noChangeArrowheads="1"/>
            </p:cNvSpPr>
            <p:nvPr/>
          </p:nvSpPr>
          <p:spPr bwMode="auto">
            <a:xfrm>
              <a:off x="567" y="845"/>
              <a:ext cx="1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逻辑右移</a:t>
              </a:r>
            </a:p>
          </p:txBody>
        </p:sp>
      </p:grpSp>
      <p:grpSp>
        <p:nvGrpSpPr>
          <p:cNvPr id="500805" name="Group 69"/>
          <p:cNvGrpSpPr>
            <a:grpSpLocks/>
          </p:cNvGrpSpPr>
          <p:nvPr/>
        </p:nvGrpSpPr>
        <p:grpSpPr bwMode="auto">
          <a:xfrm>
            <a:off x="395288" y="4251325"/>
            <a:ext cx="4419600" cy="1125538"/>
            <a:chOff x="141" y="2704"/>
            <a:chExt cx="2784" cy="709"/>
          </a:xfrm>
        </p:grpSpPr>
        <p:grpSp>
          <p:nvGrpSpPr>
            <p:cNvPr id="45080" name="Group 70"/>
            <p:cNvGrpSpPr>
              <a:grpSpLocks/>
            </p:cNvGrpSpPr>
            <p:nvPr/>
          </p:nvGrpSpPr>
          <p:grpSpPr bwMode="auto">
            <a:xfrm>
              <a:off x="141" y="3029"/>
              <a:ext cx="2784" cy="384"/>
              <a:chOff x="2016" y="1680"/>
              <a:chExt cx="2784" cy="384"/>
            </a:xfrm>
          </p:grpSpPr>
          <p:sp>
            <p:nvSpPr>
              <p:cNvPr id="45082" name="Rectangle 71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1632" cy="251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83" name="Rectangle 72"/>
              <p:cNvSpPr>
                <a:spLocks noChangeArrowheads="1"/>
              </p:cNvSpPr>
              <p:nvPr/>
            </p:nvSpPr>
            <p:spPr bwMode="auto">
              <a:xfrm>
                <a:off x="4080" y="1680"/>
                <a:ext cx="288" cy="251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84" name="Rectangle 7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288" cy="251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85" name="Rectangle 74"/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288" cy="251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86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016" y="1805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7" name="Line 76"/>
              <p:cNvSpPr>
                <a:spLocks noChangeShapeType="1"/>
              </p:cNvSpPr>
              <p:nvPr/>
            </p:nvSpPr>
            <p:spPr bwMode="auto">
              <a:xfrm rot="10800000" flipH="1">
                <a:off x="2544" y="1805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8" name="Text Box 77"/>
              <p:cNvSpPr txBox="1">
                <a:spLocks noChangeArrowheads="1"/>
              </p:cNvSpPr>
              <p:nvPr/>
            </p:nvSpPr>
            <p:spPr bwMode="auto">
              <a:xfrm>
                <a:off x="4416" y="168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CF</a:t>
                </a:r>
              </a:p>
            </p:txBody>
          </p:sp>
          <p:sp>
            <p:nvSpPr>
              <p:cNvPr id="45089" name="Line 78"/>
              <p:cNvSpPr>
                <a:spLocks noChangeShapeType="1"/>
              </p:cNvSpPr>
              <p:nvPr/>
            </p:nvSpPr>
            <p:spPr bwMode="auto">
              <a:xfrm>
                <a:off x="3936" y="1808"/>
                <a:ext cx="0" cy="2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90" name="Line 79"/>
              <p:cNvSpPr>
                <a:spLocks noChangeShapeType="1"/>
              </p:cNvSpPr>
              <p:nvPr/>
            </p:nvSpPr>
            <p:spPr bwMode="auto">
              <a:xfrm flipH="1">
                <a:off x="2016" y="2064"/>
                <a:ext cx="19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91" name="Line 80"/>
              <p:cNvSpPr>
                <a:spLocks noChangeShapeType="1"/>
              </p:cNvSpPr>
              <p:nvPr/>
            </p:nvSpPr>
            <p:spPr bwMode="auto">
              <a:xfrm flipV="1">
                <a:off x="2016" y="1808"/>
                <a:ext cx="0" cy="2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92" name="Line 81"/>
              <p:cNvSpPr>
                <a:spLocks noChangeShapeType="1"/>
              </p:cNvSpPr>
              <p:nvPr/>
            </p:nvSpPr>
            <p:spPr bwMode="auto">
              <a:xfrm rot="10800000" flipH="1">
                <a:off x="3648" y="1805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081" name="Text Box 82"/>
            <p:cNvSpPr txBox="1">
              <a:spLocks noChangeArrowheads="1"/>
            </p:cNvSpPr>
            <p:nvPr/>
          </p:nvSpPr>
          <p:spPr bwMode="auto">
            <a:xfrm>
              <a:off x="657" y="2704"/>
              <a:ext cx="1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循环右移</a:t>
              </a:r>
            </a:p>
          </p:txBody>
        </p:sp>
      </p:grpSp>
      <p:grpSp>
        <p:nvGrpSpPr>
          <p:cNvPr id="500819" name="Group 83"/>
          <p:cNvGrpSpPr>
            <a:grpSpLocks/>
          </p:cNvGrpSpPr>
          <p:nvPr/>
        </p:nvGrpSpPr>
        <p:grpSpPr bwMode="auto">
          <a:xfrm>
            <a:off x="4643438" y="4970463"/>
            <a:ext cx="3962400" cy="1266825"/>
            <a:chOff x="2925" y="2976"/>
            <a:chExt cx="2496" cy="798"/>
          </a:xfrm>
        </p:grpSpPr>
        <p:grpSp>
          <p:nvGrpSpPr>
            <p:cNvPr id="45066" name="Group 84"/>
            <p:cNvGrpSpPr>
              <a:grpSpLocks/>
            </p:cNvGrpSpPr>
            <p:nvPr/>
          </p:nvGrpSpPr>
          <p:grpSpPr bwMode="auto">
            <a:xfrm>
              <a:off x="2925" y="3294"/>
              <a:ext cx="2496" cy="480"/>
              <a:chOff x="2208" y="3504"/>
              <a:chExt cx="2496" cy="480"/>
            </a:xfrm>
          </p:grpSpPr>
          <p:sp>
            <p:nvSpPr>
              <p:cNvPr id="45068" name="Rectangle 85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1632" cy="28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69" name="Rectangle 86"/>
              <p:cNvSpPr>
                <a:spLocks noChangeArrowheads="1"/>
              </p:cNvSpPr>
              <p:nvPr/>
            </p:nvSpPr>
            <p:spPr bwMode="auto">
              <a:xfrm>
                <a:off x="4272" y="3504"/>
                <a:ext cx="288" cy="28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70" name="Rectangle 87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288" cy="28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71" name="Rectangle 88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288" cy="28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072" name="Line 89"/>
              <p:cNvSpPr>
                <a:spLocks noChangeShapeType="1"/>
              </p:cNvSpPr>
              <p:nvPr/>
            </p:nvSpPr>
            <p:spPr bwMode="auto">
              <a:xfrm rot="10800000" flipH="1">
                <a:off x="2208" y="3645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3" name="Line 90"/>
              <p:cNvSpPr>
                <a:spLocks noChangeShapeType="1"/>
              </p:cNvSpPr>
              <p:nvPr/>
            </p:nvSpPr>
            <p:spPr bwMode="auto">
              <a:xfrm rot="10800000" flipH="1">
                <a:off x="2736" y="3645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4" name="Line 91"/>
              <p:cNvSpPr>
                <a:spLocks noChangeShapeType="1"/>
              </p:cNvSpPr>
              <p:nvPr/>
            </p:nvSpPr>
            <p:spPr bwMode="auto">
              <a:xfrm>
                <a:off x="4464" y="3648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5" name="Line 92"/>
              <p:cNvSpPr>
                <a:spLocks noChangeShapeType="1"/>
              </p:cNvSpPr>
              <p:nvPr/>
            </p:nvSpPr>
            <p:spPr bwMode="auto">
              <a:xfrm>
                <a:off x="4704" y="3648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6" name="Line 93"/>
              <p:cNvSpPr>
                <a:spLocks noChangeShapeType="1"/>
              </p:cNvSpPr>
              <p:nvPr/>
            </p:nvSpPr>
            <p:spPr bwMode="auto">
              <a:xfrm flipH="1">
                <a:off x="2208" y="3936"/>
                <a:ext cx="24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7" name="Line 94"/>
              <p:cNvSpPr>
                <a:spLocks noChangeShapeType="1"/>
              </p:cNvSpPr>
              <p:nvPr/>
            </p:nvSpPr>
            <p:spPr bwMode="auto">
              <a:xfrm flipV="1">
                <a:off x="2208" y="3648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8" name="Text Box 95"/>
              <p:cNvSpPr txBox="1">
                <a:spLocks noChangeArrowheads="1"/>
              </p:cNvSpPr>
              <p:nvPr/>
            </p:nvSpPr>
            <p:spPr bwMode="auto">
              <a:xfrm>
                <a:off x="4264" y="3753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CF</a:t>
                </a:r>
              </a:p>
            </p:txBody>
          </p:sp>
          <p:sp>
            <p:nvSpPr>
              <p:cNvPr id="45079" name="Line 96"/>
              <p:cNvSpPr>
                <a:spLocks noChangeShapeType="1"/>
              </p:cNvSpPr>
              <p:nvPr/>
            </p:nvSpPr>
            <p:spPr bwMode="auto">
              <a:xfrm rot="10800000" flipH="1">
                <a:off x="3840" y="3645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067" name="Text Box 97"/>
            <p:cNvSpPr txBox="1">
              <a:spLocks noChangeArrowheads="1"/>
            </p:cNvSpPr>
            <p:nvPr/>
          </p:nvSpPr>
          <p:spPr bwMode="auto">
            <a:xfrm>
              <a:off x="3288" y="2976"/>
              <a:ext cx="14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带进位循环右移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07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07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07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0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07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008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008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0D44CC-34D4-4989-A16D-B4EE4353571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指令类型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055688"/>
            <a:ext cx="7488238" cy="4821237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</a:rPr>
              <a:t>．程序控制类指令</a:t>
            </a:r>
          </a:p>
          <a:p>
            <a:pPr marL="822325" lvl="1" indent="-457200" eaLnBrk="1" hangingPunct="1">
              <a:buClr>
                <a:srgbClr val="A5002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latin typeface="Arial" panose="020B0604020202020204" pitchFamily="34" charset="0"/>
              </a:rPr>
              <a:t>无条件转移指令：无条件转至目的地址处执行。（</a:t>
            </a:r>
            <a:r>
              <a:rPr lang="en-US" altLang="zh-CN" sz="2800" smtClean="0">
                <a:latin typeface="Arial" panose="020B0604020202020204" pitchFamily="34" charset="0"/>
              </a:rPr>
              <a:t>JMP</a:t>
            </a:r>
            <a:r>
              <a:rPr lang="zh-CN" altLang="en-US" sz="2800" smtClean="0">
                <a:latin typeface="Arial" panose="020B0604020202020204" pitchFamily="34" charset="0"/>
              </a:rPr>
              <a:t>）</a:t>
            </a:r>
          </a:p>
          <a:p>
            <a:pPr marL="1265238" lvl="2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GB" smtClean="0">
                <a:latin typeface="Arial" panose="020B0604020202020204" pitchFamily="34" charset="0"/>
              </a:rPr>
              <a:t>有效转移地址（目的地址）</a:t>
            </a:r>
            <a:r>
              <a:rPr lang="en-GB" altLang="zh-CN" smtClean="0">
                <a:latin typeface="Arial" panose="020B0604020202020204" pitchFamily="34" charset="0"/>
              </a:rPr>
              <a:t>→PC</a:t>
            </a:r>
          </a:p>
          <a:p>
            <a:pPr marL="822325" lvl="1" indent="-457200" eaLnBrk="1" hangingPunct="1">
              <a:buClr>
                <a:srgbClr val="A5002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latin typeface="Arial" panose="020B0604020202020204" pitchFamily="34" charset="0"/>
              </a:rPr>
              <a:t>条件转移指令：条件满足转至目的地址处执行，否则顺序执行。（</a:t>
            </a:r>
            <a:r>
              <a:rPr lang="en-US" altLang="zh-CN" sz="2800" smtClean="0">
                <a:latin typeface="Arial" panose="020B0604020202020204" pitchFamily="34" charset="0"/>
              </a:rPr>
              <a:t>Jcc</a:t>
            </a:r>
            <a:r>
              <a:rPr lang="zh-CN" altLang="en-US" sz="2800" smtClean="0">
                <a:latin typeface="Arial" panose="020B0604020202020204" pitchFamily="34" charset="0"/>
              </a:rPr>
              <a:t>）</a:t>
            </a:r>
          </a:p>
          <a:p>
            <a:pPr marL="1265238" lvl="2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en-US" altLang="zh-CN" smtClean="0">
                <a:latin typeface="Arial" panose="020B0604020202020204" pitchFamily="34" charset="0"/>
              </a:rPr>
              <a:t>cc=1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zh-CN" altLang="en-GB" smtClean="0">
                <a:latin typeface="Arial" panose="020B0604020202020204" pitchFamily="34" charset="0"/>
              </a:rPr>
              <a:t>有效转移地址（目的地址） →</a:t>
            </a:r>
            <a:r>
              <a:rPr lang="en-GB" altLang="zh-CN" smtClean="0">
                <a:latin typeface="Arial" panose="020B0604020202020204" pitchFamily="34" charset="0"/>
              </a:rPr>
              <a:t>PC</a:t>
            </a:r>
          </a:p>
          <a:p>
            <a:pPr marL="1265238" lvl="2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en-US" altLang="zh-CN" smtClean="0">
                <a:latin typeface="Arial" panose="020B0604020202020204" pitchFamily="34" charset="0"/>
              </a:rPr>
              <a:t>cc=0</a:t>
            </a:r>
            <a:r>
              <a:rPr lang="zh-CN" altLang="en-US" smtClean="0">
                <a:latin typeface="Arial" panose="020B0604020202020204" pitchFamily="34" charset="0"/>
              </a:rPr>
              <a:t>：空操作（指令结束）</a:t>
            </a:r>
          </a:p>
          <a:p>
            <a:pPr marL="822325" lvl="1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endParaRPr lang="zh-CN" altLang="en-GB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CD343B-41F9-499B-8BB5-EC14387DECD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指令类型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055688"/>
            <a:ext cx="7488238" cy="4821237"/>
          </a:xfrm>
        </p:spPr>
        <p:txBody>
          <a:bodyPr/>
          <a:lstStyle/>
          <a:p>
            <a:pPr marL="533400" indent="-533400" eaLnBrk="1" hangingPunct="1"/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．程序控制类指令</a:t>
            </a:r>
          </a:p>
          <a:p>
            <a:pPr marL="822325" lvl="1" indent="-457200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A50021"/>
                </a:solidFill>
                <a:latin typeface="Arial" panose="020B0604020202020204" pitchFamily="34" charset="0"/>
              </a:rPr>
              <a:t>③</a:t>
            </a:r>
            <a:r>
              <a:rPr lang="zh-CN" altLang="en-US" smtClean="0">
                <a:latin typeface="Arial" panose="020B0604020202020204" pitchFamily="34" charset="0"/>
              </a:rPr>
              <a:t> 调用与返回指令：</a:t>
            </a:r>
          </a:p>
          <a:p>
            <a:pPr marL="822325" lvl="1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调用指令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CALL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用于从当前的程序位置转至子程序的入口；</a:t>
            </a:r>
          </a:p>
          <a:p>
            <a:pPr marL="1265238" lvl="2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en-US" altLang="zh-CN" smtClean="0">
                <a:latin typeface="Arial" panose="020B0604020202020204" pitchFamily="34" charset="0"/>
              </a:rPr>
              <a:t>PC</a:t>
            </a:r>
            <a:r>
              <a:rPr lang="zh-CN" altLang="en-US" smtClean="0">
                <a:latin typeface="Arial" panose="020B0604020202020204" pitchFamily="34" charset="0"/>
              </a:rPr>
              <a:t>压栈，子程序入口地址→</a:t>
            </a:r>
            <a:r>
              <a:rPr lang="en-US" altLang="zh-CN" smtClean="0">
                <a:latin typeface="Arial" panose="020B0604020202020204" pitchFamily="34" charset="0"/>
              </a:rPr>
              <a:t>PC</a:t>
            </a:r>
          </a:p>
          <a:p>
            <a:pPr marL="822325" lvl="1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返回指令</a:t>
            </a:r>
            <a:r>
              <a:rPr lang="en-US" altLang="zh-CN" smtClean="0">
                <a:solidFill>
                  <a:srgbClr val="CC0000"/>
                </a:solidFill>
                <a:latin typeface="Arial" panose="020B0604020202020204" pitchFamily="34" charset="0"/>
              </a:rPr>
              <a:t>RETURN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用于子程序执行完后重新返回到原程序的断点。</a:t>
            </a:r>
          </a:p>
          <a:p>
            <a:pPr marL="1265238" lvl="2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Arial" panose="020B0604020202020204" pitchFamily="34" charset="0"/>
              </a:rPr>
              <a:t>出栈→</a:t>
            </a:r>
            <a:r>
              <a:rPr lang="en-US" altLang="zh-CN" smtClean="0">
                <a:latin typeface="Arial" panose="020B0604020202020204" pitchFamily="34" charset="0"/>
              </a:rPr>
              <a:t>PC</a:t>
            </a:r>
          </a:p>
          <a:p>
            <a:pPr marL="822325" lvl="1" indent="-45720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A50021"/>
                </a:solidFill>
                <a:latin typeface="Arial" panose="020B0604020202020204" pitchFamily="34" charset="0"/>
              </a:rPr>
              <a:t>④ </a:t>
            </a:r>
            <a:r>
              <a:rPr lang="zh-CN" altLang="en-US" smtClean="0">
                <a:latin typeface="Arial" panose="020B0604020202020204" pitchFamily="34" charset="0"/>
              </a:rPr>
              <a:t>陷阱指令</a:t>
            </a:r>
          </a:p>
          <a:p>
            <a:pPr marL="822325" lvl="1" indent="-457200" eaLnBrk="1" hangingPunct="1">
              <a:buClr>
                <a:srgbClr val="FF6600"/>
              </a:buClr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Arial" panose="020B0604020202020204" pitchFamily="34" charset="0"/>
              </a:rPr>
              <a:t>陷阱其实是一种意外事故的中断。</a:t>
            </a:r>
            <a:endParaRPr lang="zh-CN" altLang="en-GB" smtClean="0">
              <a:latin typeface="Arial" panose="020B0604020202020204" pitchFamily="34" charset="0"/>
            </a:endParaRPr>
          </a:p>
        </p:txBody>
      </p:sp>
      <p:sp>
        <p:nvSpPr>
          <p:cNvPr id="612356" name="AutoShape 4"/>
          <p:cNvSpPr>
            <a:spLocks noChangeArrowheads="1"/>
          </p:cNvSpPr>
          <p:nvPr/>
        </p:nvSpPr>
        <p:spPr bwMode="auto">
          <a:xfrm>
            <a:off x="5292725" y="692150"/>
            <a:ext cx="2233613" cy="863600"/>
          </a:xfrm>
          <a:prstGeom prst="wedgeRoundRectCallout">
            <a:avLst>
              <a:gd name="adj1" fmla="val -83546"/>
              <a:gd name="adj2" fmla="val 19907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子程序第一条指令的地址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B061C0-D726-45EA-AD64-09555A6C8AD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指令类型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055688"/>
            <a:ext cx="7488238" cy="4392612"/>
          </a:xfrm>
        </p:spPr>
        <p:txBody>
          <a:bodyPr/>
          <a:lstStyle/>
          <a:p>
            <a:pPr marL="182563" indent="-182563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．堆栈操作指令</a:t>
            </a:r>
          </a:p>
          <a:p>
            <a:pPr marL="182563" indent="-182563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．输入输出指令：</a:t>
            </a:r>
            <a:r>
              <a:rPr lang="zh-CN" altLang="en-US" sz="2400" smtClean="0">
                <a:latin typeface="Arial" panose="020B0604020202020204" pitchFamily="34" charset="0"/>
              </a:rPr>
              <a:t>它完成从外设端口读入一个数据到</a:t>
            </a:r>
            <a:r>
              <a:rPr lang="en-US" altLang="zh-CN" sz="2400" smtClean="0">
                <a:latin typeface="Arial" panose="020B0604020202020204" pitchFamily="34" charset="0"/>
              </a:rPr>
              <a:t>CPU</a:t>
            </a:r>
            <a:r>
              <a:rPr lang="zh-CN" altLang="en-US" sz="2400" smtClean="0">
                <a:latin typeface="Arial" panose="020B0604020202020204" pitchFamily="34" charset="0"/>
              </a:rPr>
              <a:t>的寄存器内，或将数据从</a:t>
            </a:r>
            <a:r>
              <a:rPr lang="en-US" altLang="zh-CN" sz="2400" smtClean="0">
                <a:latin typeface="Arial" panose="020B0604020202020204" pitchFamily="34" charset="0"/>
              </a:rPr>
              <a:t>CPU</a:t>
            </a:r>
            <a:r>
              <a:rPr lang="zh-CN" altLang="en-US" sz="2400" smtClean="0">
                <a:latin typeface="Arial" panose="020B0604020202020204" pitchFamily="34" charset="0"/>
              </a:rPr>
              <a:t>的寄存器输出到某外设的端口中。 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  <a:p>
            <a:pPr marL="182563" indent="-182563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．处理器控制指令：</a:t>
            </a:r>
            <a:r>
              <a:rPr lang="zh-CN" altLang="en-US" sz="2400" smtClean="0">
                <a:latin typeface="Arial" panose="020B0604020202020204" pitchFamily="34" charset="0"/>
              </a:rPr>
              <a:t>包括等待指令、停机指令、空操作指令、开中断指令等</a:t>
            </a:r>
            <a:r>
              <a:rPr lang="zh-CN" altLang="en-US" sz="2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marL="182563" indent="-182563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8.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特权指令</a:t>
            </a:r>
            <a:r>
              <a:rPr lang="en-US" altLang="zh-CN" sz="2400" smtClean="0">
                <a:latin typeface="Arial" panose="020B0604020202020204" pitchFamily="34" charset="0"/>
              </a:rPr>
              <a:t>:</a:t>
            </a:r>
            <a:r>
              <a:rPr lang="zh-CN" altLang="en-US" sz="2400" smtClean="0">
                <a:latin typeface="Arial" panose="020B0604020202020204" pitchFamily="34" charset="0"/>
              </a:rPr>
              <a:t>特权指令只能给操作系统或其他系统软件，而不能提供给用户使用，以防止破坏系统或其他用户信息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917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D48D2A-8522-4F01-9C25-A265B25B30C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  </a:t>
            </a:r>
            <a:r>
              <a:rPr lang="zh-CN" altLang="en-US" smtClean="0"/>
              <a:t>指令系统的设计技术 </a:t>
            </a:r>
          </a:p>
        </p:txBody>
      </p:sp>
      <p:grpSp>
        <p:nvGrpSpPr>
          <p:cNvPr id="49156" name="Group 5"/>
          <p:cNvGrpSpPr>
            <a:grpSpLocks/>
          </p:cNvGrpSpPr>
          <p:nvPr/>
        </p:nvGrpSpPr>
        <p:grpSpPr bwMode="auto">
          <a:xfrm>
            <a:off x="1619250" y="1204913"/>
            <a:ext cx="4724400" cy="685800"/>
            <a:chOff x="1296" y="1824"/>
            <a:chExt cx="2976" cy="432"/>
          </a:xfrm>
        </p:grpSpPr>
        <p:sp>
          <p:nvSpPr>
            <p:cNvPr id="397318" name="AutoShape 6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9179" name="AutoShape 7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9180" name="Text Box 8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  </a:t>
              </a:r>
              <a:r>
                <a:rPr lang="zh-CN" altLang="en-US" sz="2400">
                  <a:hlinkClick r:id="rId2" action="ppaction://hlinksldjump"/>
                </a:rPr>
                <a:t>指令系统的要求</a:t>
              </a:r>
              <a:endParaRPr lang="zh-CN" altLang="en-US" sz="2400"/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gray">
            <a:xfrm>
              <a:off x="1351" y="187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一</a:t>
              </a:r>
            </a:p>
          </p:txBody>
        </p:sp>
      </p:grpSp>
      <p:grpSp>
        <p:nvGrpSpPr>
          <p:cNvPr id="49157" name="Group 10"/>
          <p:cNvGrpSpPr>
            <a:grpSpLocks/>
          </p:cNvGrpSpPr>
          <p:nvPr/>
        </p:nvGrpSpPr>
        <p:grpSpPr bwMode="auto">
          <a:xfrm>
            <a:off x="1619250" y="2070100"/>
            <a:ext cx="4724400" cy="685800"/>
            <a:chOff x="1296" y="1824"/>
            <a:chExt cx="2976" cy="432"/>
          </a:xfrm>
        </p:grpSpPr>
        <p:sp>
          <p:nvSpPr>
            <p:cNvPr id="397323" name="AutoShape 11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9175" name="AutoShape 12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9176" name="Text Box 13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  </a:t>
              </a:r>
              <a:r>
                <a:rPr lang="zh-CN" altLang="en-US" sz="2400">
                  <a:hlinkClick r:id="rId3" action="ppaction://hlinksldjump"/>
                </a:rPr>
                <a:t>指令系统的发展 </a:t>
              </a:r>
              <a:endParaRPr lang="zh-CN" altLang="en-US" sz="2400"/>
            </a:p>
          </p:txBody>
        </p:sp>
        <p:sp>
          <p:nvSpPr>
            <p:cNvPr id="49177" name="Text Box 14"/>
            <p:cNvSpPr txBox="1">
              <a:spLocks noChangeArrowheads="1"/>
            </p:cNvSpPr>
            <p:nvPr/>
          </p:nvSpPr>
          <p:spPr bwMode="gray">
            <a:xfrm>
              <a:off x="1351" y="187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二</a:t>
              </a:r>
            </a:p>
          </p:txBody>
        </p:sp>
      </p:grpSp>
      <p:grpSp>
        <p:nvGrpSpPr>
          <p:cNvPr id="49158" name="Group 15"/>
          <p:cNvGrpSpPr>
            <a:grpSpLocks/>
          </p:cNvGrpSpPr>
          <p:nvPr/>
        </p:nvGrpSpPr>
        <p:grpSpPr bwMode="auto">
          <a:xfrm>
            <a:off x="1619250" y="2908300"/>
            <a:ext cx="4724400" cy="685800"/>
            <a:chOff x="1296" y="1824"/>
            <a:chExt cx="2976" cy="432"/>
          </a:xfrm>
        </p:grpSpPr>
        <p:sp>
          <p:nvSpPr>
            <p:cNvPr id="397328" name="AutoShape 16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9171" name="AutoShape 17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9172" name="Text Box 18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  </a:t>
              </a:r>
              <a:r>
                <a:rPr lang="en-US" altLang="zh-CN" sz="2400">
                  <a:hlinkClick r:id="rId4" action="ppaction://hlinksldjump"/>
                </a:rPr>
                <a:t>CISC</a:t>
              </a:r>
              <a:r>
                <a:rPr lang="zh-CN" altLang="en-US" sz="2400">
                  <a:hlinkClick r:id="rId4" action="ppaction://hlinksldjump"/>
                </a:rPr>
                <a:t>的特点 </a:t>
              </a:r>
              <a:endParaRPr lang="zh-CN" altLang="en-US" sz="2400"/>
            </a:p>
          </p:txBody>
        </p:sp>
        <p:sp>
          <p:nvSpPr>
            <p:cNvPr id="49173" name="Text Box 19"/>
            <p:cNvSpPr txBox="1">
              <a:spLocks noChangeArrowheads="1"/>
            </p:cNvSpPr>
            <p:nvPr/>
          </p:nvSpPr>
          <p:spPr bwMode="gray">
            <a:xfrm>
              <a:off x="1351" y="187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三</a:t>
              </a:r>
            </a:p>
          </p:txBody>
        </p:sp>
      </p:grpSp>
      <p:grpSp>
        <p:nvGrpSpPr>
          <p:cNvPr id="49159" name="Group 20"/>
          <p:cNvGrpSpPr>
            <a:grpSpLocks/>
          </p:cNvGrpSpPr>
          <p:nvPr/>
        </p:nvGrpSpPr>
        <p:grpSpPr bwMode="auto">
          <a:xfrm>
            <a:off x="1619250" y="3822700"/>
            <a:ext cx="4724400" cy="685800"/>
            <a:chOff x="1296" y="1824"/>
            <a:chExt cx="2976" cy="432"/>
          </a:xfrm>
        </p:grpSpPr>
        <p:sp>
          <p:nvSpPr>
            <p:cNvPr id="397333" name="AutoShape 21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9167" name="AutoShape 22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9168" name="Text Box 23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  </a:t>
              </a:r>
              <a:r>
                <a:rPr lang="en-US" altLang="zh-CN" sz="2400">
                  <a:hlinkClick r:id="rId5" action="ppaction://hlinksldjump"/>
                </a:rPr>
                <a:t>RISC</a:t>
              </a:r>
              <a:r>
                <a:rPr lang="zh-CN" altLang="en-US" sz="2400">
                  <a:hlinkClick r:id="rId5" action="ppaction://hlinksldjump"/>
                </a:rPr>
                <a:t>的特点 </a:t>
              </a:r>
              <a:endParaRPr lang="zh-CN" altLang="en-US" sz="2400"/>
            </a:p>
          </p:txBody>
        </p:sp>
        <p:sp>
          <p:nvSpPr>
            <p:cNvPr id="49169" name="Text Box 24"/>
            <p:cNvSpPr txBox="1">
              <a:spLocks noChangeArrowheads="1"/>
            </p:cNvSpPr>
            <p:nvPr/>
          </p:nvSpPr>
          <p:spPr bwMode="gray">
            <a:xfrm>
              <a:off x="1351" y="187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四</a:t>
              </a:r>
            </a:p>
          </p:txBody>
        </p:sp>
      </p:grpSp>
      <p:grpSp>
        <p:nvGrpSpPr>
          <p:cNvPr id="49160" name="Group 35"/>
          <p:cNvGrpSpPr>
            <a:grpSpLocks/>
          </p:cNvGrpSpPr>
          <p:nvPr/>
        </p:nvGrpSpPr>
        <p:grpSpPr bwMode="auto">
          <a:xfrm>
            <a:off x="1619250" y="4687888"/>
            <a:ext cx="4724400" cy="685800"/>
            <a:chOff x="1296" y="1824"/>
            <a:chExt cx="2976" cy="432"/>
          </a:xfrm>
        </p:grpSpPr>
        <p:sp>
          <p:nvSpPr>
            <p:cNvPr id="397348" name="AutoShape 36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9163" name="AutoShape 37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49164" name="Text Box 38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  </a:t>
              </a:r>
              <a:r>
                <a:rPr lang="zh-CN" altLang="en-US" sz="2400">
                  <a:hlinkClick r:id="rId6" action="ppaction://hlinksldjump"/>
                </a:rPr>
                <a:t>指令系统举例 </a:t>
              </a:r>
              <a:endParaRPr lang="zh-CN" altLang="en-US" sz="2400"/>
            </a:p>
          </p:txBody>
        </p:sp>
        <p:sp>
          <p:nvSpPr>
            <p:cNvPr id="49165" name="Text Box 39"/>
            <p:cNvSpPr txBox="1">
              <a:spLocks noChangeArrowheads="1"/>
            </p:cNvSpPr>
            <p:nvPr/>
          </p:nvSpPr>
          <p:spPr bwMode="gray">
            <a:xfrm>
              <a:off x="1351" y="187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五</a:t>
              </a:r>
            </a:p>
          </p:txBody>
        </p:sp>
      </p:grpSp>
      <p:pic>
        <p:nvPicPr>
          <p:cNvPr id="397352" name="Picture 40" descr="back11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22C860-7065-459B-852B-774273558AD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一、指令系统的要求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777162" cy="4824412"/>
          </a:xfrm>
        </p:spPr>
        <p:txBody>
          <a:bodyPr/>
          <a:lstStyle/>
          <a:p>
            <a:pPr marL="533400" indent="-533400" eaLnBrk="1" hangingPunct="1"/>
            <a:r>
              <a:rPr lang="en-US" altLang="zh-CN" sz="2400" smtClean="0">
                <a:solidFill>
                  <a:srgbClr val="CC0000"/>
                </a:solidFill>
              </a:rPr>
              <a:t>1</a:t>
            </a:r>
            <a:r>
              <a:rPr lang="zh-CN" altLang="en-US" sz="2400" smtClean="0">
                <a:solidFill>
                  <a:srgbClr val="CC0000"/>
                </a:solidFill>
              </a:rPr>
              <a:t>、完备性：</a:t>
            </a:r>
            <a:r>
              <a:rPr lang="zh-CN" altLang="en-US" sz="2400" smtClean="0"/>
              <a:t>指指令系统直接提供的指令</a:t>
            </a:r>
            <a:r>
              <a:rPr lang="zh-CN" altLang="en-US" sz="2400" smtClean="0">
                <a:solidFill>
                  <a:srgbClr val="CC0000"/>
                </a:solidFill>
              </a:rPr>
              <a:t>足够使用</a:t>
            </a:r>
            <a:r>
              <a:rPr lang="zh-CN" altLang="en-US" sz="2400" smtClean="0"/>
              <a:t>，而不必用软件来实现。</a:t>
            </a:r>
          </a:p>
          <a:p>
            <a:pPr marL="533400" indent="-533400" eaLnBrk="1" hangingPunct="1"/>
            <a:r>
              <a:rPr lang="en-US" altLang="zh-CN" sz="2400" smtClean="0">
                <a:solidFill>
                  <a:srgbClr val="CC0000"/>
                </a:solidFill>
              </a:rPr>
              <a:t>2</a:t>
            </a:r>
            <a:r>
              <a:rPr lang="zh-CN" altLang="en-US" sz="2400" smtClean="0">
                <a:solidFill>
                  <a:srgbClr val="CC0000"/>
                </a:solidFill>
              </a:rPr>
              <a:t>、有效性：</a:t>
            </a:r>
            <a:r>
              <a:rPr lang="zh-CN" altLang="en-US" sz="2400" smtClean="0"/>
              <a:t>是指利用该指令系统所编写的程序能够</a:t>
            </a:r>
            <a:r>
              <a:rPr lang="zh-CN" altLang="en-US" sz="2400" smtClean="0">
                <a:solidFill>
                  <a:srgbClr val="CC0000"/>
                </a:solidFill>
              </a:rPr>
              <a:t>高效</a:t>
            </a:r>
            <a:r>
              <a:rPr lang="zh-CN" altLang="en-US" sz="2400" smtClean="0"/>
              <a:t>地运行。程序占据存储空间小、执行速度快。</a:t>
            </a:r>
          </a:p>
          <a:p>
            <a:pPr marL="533400" indent="-533400" eaLnBrk="1" hangingPunct="1"/>
            <a:r>
              <a:rPr lang="en-US" altLang="zh-CN" sz="2400" smtClean="0">
                <a:solidFill>
                  <a:srgbClr val="CC0000"/>
                </a:solidFill>
              </a:rPr>
              <a:t>3</a:t>
            </a:r>
            <a:r>
              <a:rPr lang="zh-CN" altLang="en-US" sz="2400" smtClean="0">
                <a:solidFill>
                  <a:srgbClr val="CC0000"/>
                </a:solidFill>
              </a:rPr>
              <a:t>、规整性：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6600"/>
                </a:solidFill>
              </a:rPr>
              <a:t>对称性：所有的指令都可使用各种寻址方式；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6600"/>
                </a:solidFill>
              </a:rPr>
              <a:t>匀齐性：指令可以支持各种数据类型；</a:t>
            </a:r>
          </a:p>
          <a:p>
            <a:pPr marL="914400" lvl="1" indent="-457200" eaLnBrk="1" hangingPunct="1"/>
            <a:r>
              <a:rPr lang="zh-CN" altLang="en-US" smtClean="0">
                <a:solidFill>
                  <a:srgbClr val="006600"/>
                </a:solidFill>
              </a:rPr>
              <a:t>指令格式和数据格式的一致性：指令长度和数据长度有一定的关系，以方便处理和存取。</a:t>
            </a:r>
          </a:p>
          <a:p>
            <a:pPr marL="533400" indent="-533400" eaLnBrk="1" hangingPunct="1"/>
            <a:r>
              <a:rPr lang="en-US" altLang="zh-CN" sz="2400" smtClean="0">
                <a:solidFill>
                  <a:srgbClr val="CC0000"/>
                </a:solidFill>
              </a:rPr>
              <a:t>4</a:t>
            </a:r>
            <a:r>
              <a:rPr lang="zh-CN" altLang="en-US" sz="2400" smtClean="0">
                <a:solidFill>
                  <a:srgbClr val="CC0000"/>
                </a:solidFill>
              </a:rPr>
              <a:t>、兼容性：</a:t>
            </a:r>
            <a:r>
              <a:rPr lang="zh-CN" altLang="en-US" sz="2400" smtClean="0">
                <a:latin typeface="Arial" panose="020B0604020202020204" pitchFamily="34" charset="0"/>
              </a:rPr>
              <a:t>“</a:t>
            </a:r>
            <a:r>
              <a:rPr lang="zh-CN" altLang="en-US" sz="2400" smtClean="0"/>
              <a:t>向上兼容</a:t>
            </a:r>
            <a:r>
              <a:rPr lang="zh-CN" altLang="en-US" sz="2400" smtClean="0">
                <a:latin typeface="Arial" panose="020B0604020202020204" pitchFamily="34" charset="0"/>
              </a:rPr>
              <a:t>”</a:t>
            </a:r>
            <a:r>
              <a:rPr lang="zh-CN" altLang="en-US" sz="2400" smtClean="0"/>
              <a:t>，即低档机上运行的软件可以在高档机上运行。 </a:t>
            </a:r>
          </a:p>
        </p:txBody>
      </p:sp>
      <p:pic>
        <p:nvPicPr>
          <p:cNvPr id="528388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CD9F60-F0CD-4DD7-B16C-9E5DB168C9A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二、指令系统的发展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73163"/>
            <a:ext cx="7632700" cy="4464050"/>
          </a:xfrm>
        </p:spPr>
        <p:txBody>
          <a:bodyPr/>
          <a:lstStyle/>
          <a:p>
            <a:pPr eaLnBrk="1" hangingPunct="1"/>
            <a:r>
              <a:rPr lang="zh-CN" altLang="en-GB" dirty="0" smtClean="0">
                <a:latin typeface="Arial" panose="020B0604020202020204" pitchFamily="34" charset="0"/>
              </a:rPr>
              <a:t>“</a:t>
            </a:r>
            <a:r>
              <a:rPr lang="zh-CN" altLang="en-GB" dirty="0" smtClean="0"/>
              <a:t>复杂指令系统计算机</a:t>
            </a:r>
            <a:r>
              <a:rPr lang="zh-CN" altLang="en-GB" dirty="0" smtClean="0">
                <a:latin typeface="Arial" panose="020B0604020202020204" pitchFamily="34" charset="0"/>
              </a:rPr>
              <a:t>”</a:t>
            </a:r>
            <a:r>
              <a:rPr lang="zh-CN" altLang="en-GB" dirty="0" smtClean="0"/>
              <a:t>，简称</a:t>
            </a:r>
            <a:r>
              <a:rPr lang="en-GB" altLang="zh-CN" dirty="0" smtClean="0">
                <a:solidFill>
                  <a:srgbClr val="CC0000"/>
                </a:solidFill>
              </a:rPr>
              <a:t>CISC</a:t>
            </a:r>
            <a:r>
              <a:rPr lang="zh-CN" altLang="en-GB" dirty="0" smtClean="0"/>
              <a:t>（</a:t>
            </a:r>
            <a:r>
              <a:rPr lang="en-GB" altLang="zh-CN" dirty="0" smtClean="0"/>
              <a:t>Complex Instruction Set Computer</a:t>
            </a:r>
            <a:r>
              <a:rPr lang="zh-CN" altLang="en-GB" dirty="0" smtClean="0"/>
              <a:t>）</a:t>
            </a:r>
          </a:p>
          <a:p>
            <a:pPr lvl="1" eaLnBrk="1" hangingPunct="1"/>
            <a:r>
              <a:rPr lang="zh-CN" altLang="en-GB" sz="2800" dirty="0" smtClean="0">
                <a:solidFill>
                  <a:srgbClr val="CC0000"/>
                </a:solidFill>
              </a:rPr>
              <a:t>指令格式不固定，寻址方式丰富，功能复杂</a:t>
            </a:r>
          </a:p>
          <a:p>
            <a:pPr lvl="1" eaLnBrk="1" hangingPunct="1"/>
            <a:r>
              <a:rPr lang="zh-CN" altLang="en-GB" sz="2800" dirty="0" smtClean="0"/>
              <a:t>一些比较简单的指令，仅占指令系统中指令总数的</a:t>
            </a:r>
            <a:r>
              <a:rPr lang="en-GB" altLang="zh-CN" sz="2800" dirty="0" smtClean="0">
                <a:solidFill>
                  <a:srgbClr val="CC3300"/>
                </a:solidFill>
              </a:rPr>
              <a:t>20%</a:t>
            </a:r>
            <a:r>
              <a:rPr lang="zh-CN" altLang="en-GB" sz="2800" dirty="0" smtClean="0"/>
              <a:t>，但在程序中出现的频率却占</a:t>
            </a:r>
            <a:r>
              <a:rPr lang="en-GB" altLang="zh-CN" sz="2800" dirty="0" smtClean="0">
                <a:solidFill>
                  <a:srgbClr val="CC3300"/>
                </a:solidFill>
              </a:rPr>
              <a:t>80%</a:t>
            </a:r>
            <a:r>
              <a:rPr lang="zh-CN" altLang="en-GB" sz="2800" dirty="0" smtClean="0"/>
              <a:t>；占指令总数</a:t>
            </a:r>
            <a:r>
              <a:rPr lang="en-GB" altLang="zh-CN" sz="2800" dirty="0" smtClean="0">
                <a:solidFill>
                  <a:srgbClr val="CC3300"/>
                </a:solidFill>
              </a:rPr>
              <a:t>20%</a:t>
            </a:r>
            <a:r>
              <a:rPr lang="zh-CN" altLang="en-GB" sz="2800" dirty="0" smtClean="0"/>
              <a:t>的最复杂的指令，却占用了控制存储器容量的</a:t>
            </a:r>
            <a:r>
              <a:rPr lang="en-GB" altLang="zh-CN" sz="2800" dirty="0" smtClean="0">
                <a:solidFill>
                  <a:srgbClr val="CC3300"/>
                </a:solidFill>
              </a:rPr>
              <a:t>80%</a:t>
            </a:r>
            <a:r>
              <a:rPr lang="zh-CN" altLang="en-GB" sz="2800" dirty="0" smtClean="0"/>
              <a:t>，且使用频率却不高。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20DFF6-C543-46FB-B7CD-9826436B96B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561262" cy="5016500"/>
          </a:xfrm>
        </p:spPr>
        <p:txBody>
          <a:bodyPr/>
          <a:lstStyle/>
          <a:p>
            <a:pPr marL="185738" indent="-185738" eaLnBrk="1" hangingPunct="1"/>
            <a:r>
              <a:rPr lang="zh-CN" altLang="en-GB" sz="2400" smtClean="0">
                <a:latin typeface="Arial" panose="020B0604020202020204" pitchFamily="34" charset="0"/>
              </a:rPr>
              <a:t>精简指令系统计算机（</a:t>
            </a:r>
            <a:r>
              <a:rPr lang="en-GB" altLang="zh-CN" sz="2400" smtClean="0">
                <a:latin typeface="Arial" panose="020B0604020202020204" pitchFamily="34" charset="0"/>
              </a:rPr>
              <a:t>Reduced Instruction Set Computer</a:t>
            </a:r>
            <a:r>
              <a:rPr lang="zh-CN" altLang="en-GB" sz="2400" smtClean="0">
                <a:latin typeface="Arial" panose="020B0604020202020204" pitchFamily="34" charset="0"/>
              </a:rPr>
              <a:t>，简称</a:t>
            </a:r>
            <a:r>
              <a:rPr lang="en-GB" altLang="zh-CN" sz="2400" smtClean="0">
                <a:solidFill>
                  <a:srgbClr val="CC0000"/>
                </a:solidFill>
                <a:latin typeface="Arial" panose="020B0604020202020204" pitchFamily="34" charset="0"/>
              </a:rPr>
              <a:t>RISC</a:t>
            </a:r>
            <a:r>
              <a:rPr lang="zh-CN" altLang="en-GB" sz="2400" smtClean="0">
                <a:latin typeface="Arial" panose="020B0604020202020204" pitchFamily="34" charset="0"/>
              </a:rPr>
              <a:t>）</a:t>
            </a:r>
          </a:p>
          <a:p>
            <a:pPr marL="185738" indent="-185738" eaLnBrk="1" hangingPunct="1"/>
            <a:r>
              <a:rPr lang="en-GB" altLang="zh-CN" sz="2400" smtClean="0">
                <a:latin typeface="Arial" panose="020B0604020202020204" pitchFamily="34" charset="0"/>
              </a:rPr>
              <a:t>RISC</a:t>
            </a:r>
            <a:r>
              <a:rPr lang="zh-CN" altLang="en-GB" sz="2400" smtClean="0">
                <a:latin typeface="Arial" panose="020B0604020202020204" pitchFamily="34" charset="0"/>
              </a:rPr>
              <a:t>体系结构的芯片经历了三代：</a:t>
            </a:r>
          </a:p>
          <a:p>
            <a:pPr marL="622300" lvl="1" indent="-257175" eaLnBrk="1" hangingPunct="1"/>
            <a:r>
              <a:rPr lang="zh-CN" altLang="en-GB" sz="2000" smtClean="0">
                <a:latin typeface="Arial" panose="020B0604020202020204" pitchFamily="34" charset="0"/>
              </a:rPr>
              <a:t>第一代以</a:t>
            </a:r>
            <a:r>
              <a:rPr lang="en-GB" altLang="zh-CN" sz="2000" smtClean="0">
                <a:latin typeface="Arial" panose="020B0604020202020204" pitchFamily="34" charset="0"/>
              </a:rPr>
              <a:t>32</a:t>
            </a:r>
            <a:r>
              <a:rPr lang="zh-CN" altLang="en-GB" sz="2000" smtClean="0">
                <a:latin typeface="Arial" panose="020B0604020202020204" pitchFamily="34" charset="0"/>
              </a:rPr>
              <a:t>位数据通路为代表，支持</a:t>
            </a:r>
            <a:r>
              <a:rPr lang="en-GB" altLang="zh-CN" sz="2000" smtClean="0">
                <a:latin typeface="Arial" panose="020B0604020202020204" pitchFamily="34" charset="0"/>
              </a:rPr>
              <a:t>Cache,</a:t>
            </a:r>
            <a:r>
              <a:rPr lang="zh-CN" altLang="en-GB" sz="2000" smtClean="0">
                <a:latin typeface="Arial" panose="020B0604020202020204" pitchFamily="34" charset="0"/>
              </a:rPr>
              <a:t>软件支持较少，性能与</a:t>
            </a:r>
            <a:r>
              <a:rPr lang="en-GB" altLang="zh-CN" sz="2000" smtClean="0">
                <a:latin typeface="Arial" panose="020B0604020202020204" pitchFamily="34" charset="0"/>
              </a:rPr>
              <a:t>CISC</a:t>
            </a:r>
            <a:r>
              <a:rPr lang="zh-CN" altLang="en-GB" sz="2000" smtClean="0">
                <a:latin typeface="Arial" panose="020B0604020202020204" pitchFamily="34" charset="0"/>
              </a:rPr>
              <a:t>体系结构的产品相当，如</a:t>
            </a:r>
            <a:r>
              <a:rPr lang="en-GB" altLang="zh-CN" sz="2000" smtClean="0">
                <a:latin typeface="Arial" panose="020B0604020202020204" pitchFamily="34" charset="0"/>
              </a:rPr>
              <a:t>RISC Ⅰ</a:t>
            </a:r>
            <a:r>
              <a:rPr lang="zh-CN" altLang="en-GB" sz="2000" smtClean="0">
                <a:latin typeface="Arial" panose="020B0604020202020204" pitchFamily="34" charset="0"/>
              </a:rPr>
              <a:t>、</a:t>
            </a:r>
            <a:r>
              <a:rPr lang="en-GB" altLang="zh-CN" sz="2000" smtClean="0">
                <a:latin typeface="Arial" panose="020B0604020202020204" pitchFamily="34" charset="0"/>
              </a:rPr>
              <a:t>MIPS</a:t>
            </a:r>
            <a:r>
              <a:rPr lang="zh-CN" altLang="en-GB" sz="2000" smtClean="0">
                <a:latin typeface="Arial" panose="020B0604020202020204" pitchFamily="34" charset="0"/>
              </a:rPr>
              <a:t>、</a:t>
            </a:r>
            <a:r>
              <a:rPr lang="en-GB" altLang="zh-CN" sz="2000" smtClean="0">
                <a:latin typeface="Arial" panose="020B0604020202020204" pitchFamily="34" charset="0"/>
              </a:rPr>
              <a:t>IBM801</a:t>
            </a:r>
            <a:r>
              <a:rPr lang="zh-CN" altLang="en-GB" sz="2000" smtClean="0">
                <a:latin typeface="Arial" panose="020B0604020202020204" pitchFamily="34" charset="0"/>
              </a:rPr>
              <a:t>等。</a:t>
            </a:r>
          </a:p>
          <a:p>
            <a:pPr marL="622300" lvl="1" indent="-257175" eaLnBrk="1" hangingPunct="1"/>
            <a:r>
              <a:rPr lang="zh-CN" altLang="en-GB" sz="2000" smtClean="0">
                <a:latin typeface="Arial" panose="020B0604020202020204" pitchFamily="34" charset="0"/>
              </a:rPr>
              <a:t>第二代产品提高了集成度，增加了对多处理机系统的支持，提高了时钟频率，建立了完善的存储管理体系，软件支持系统也逐渐完善。它们已具有单指令流水线，可同时执行多条指令。</a:t>
            </a:r>
          </a:p>
          <a:p>
            <a:pPr marL="622300" lvl="1" indent="-257175" eaLnBrk="1" hangingPunct="1"/>
            <a:r>
              <a:rPr lang="zh-CN" altLang="en-GB" sz="2000" smtClean="0">
                <a:latin typeface="Arial" panose="020B0604020202020204" pitchFamily="34" charset="0"/>
              </a:rPr>
              <a:t>第三代</a:t>
            </a:r>
            <a:r>
              <a:rPr lang="en-GB" altLang="zh-CN" sz="2000" smtClean="0">
                <a:latin typeface="Arial" panose="020B0604020202020204" pitchFamily="34" charset="0"/>
              </a:rPr>
              <a:t>RISC</a:t>
            </a:r>
            <a:r>
              <a:rPr lang="zh-CN" altLang="en-GB" sz="2000" smtClean="0">
                <a:latin typeface="Arial" panose="020B0604020202020204" pitchFamily="34" charset="0"/>
              </a:rPr>
              <a:t>产品为</a:t>
            </a:r>
            <a:r>
              <a:rPr lang="en-GB" altLang="zh-CN" sz="2000" smtClean="0">
                <a:latin typeface="Arial" panose="020B0604020202020204" pitchFamily="34" charset="0"/>
              </a:rPr>
              <a:t>64</a:t>
            </a:r>
            <a:r>
              <a:rPr lang="zh-CN" altLang="en-GB" sz="2000" smtClean="0">
                <a:latin typeface="Arial" panose="020B0604020202020204" pitchFamily="34" charset="0"/>
              </a:rPr>
              <a:t>位微处理器，采用了超级流水线技术和超标量技术，提高了指令级的并行处理能力，使</a:t>
            </a:r>
            <a:r>
              <a:rPr lang="en-GB" altLang="zh-CN" sz="2000" smtClean="0">
                <a:latin typeface="Arial" panose="020B0604020202020204" pitchFamily="34" charset="0"/>
              </a:rPr>
              <a:t>RISC</a:t>
            </a:r>
            <a:r>
              <a:rPr lang="zh-CN" altLang="en-GB" sz="2000" smtClean="0">
                <a:latin typeface="Arial" panose="020B0604020202020204" pitchFamily="34" charset="0"/>
              </a:rPr>
              <a:t>处理器的整体性能更好。如</a:t>
            </a:r>
            <a:r>
              <a:rPr lang="en-GB" altLang="zh-CN" sz="2000" smtClean="0">
                <a:latin typeface="Arial" panose="020B0604020202020204" pitchFamily="34" charset="0"/>
              </a:rPr>
              <a:t>MIPS</a:t>
            </a:r>
            <a:r>
              <a:rPr lang="zh-CN" altLang="en-GB" sz="2000" smtClean="0">
                <a:latin typeface="Arial" panose="020B0604020202020204" pitchFamily="34" charset="0"/>
              </a:rPr>
              <a:t>的</a:t>
            </a:r>
            <a:r>
              <a:rPr lang="en-GB" altLang="zh-CN" sz="2000" smtClean="0">
                <a:latin typeface="Arial" panose="020B0604020202020204" pitchFamily="34" charset="0"/>
              </a:rPr>
              <a:t>R4000</a:t>
            </a:r>
            <a:r>
              <a:rPr lang="zh-CN" altLang="en-GB" sz="2000" smtClean="0">
                <a:latin typeface="Arial" panose="020B0604020202020204" pitchFamily="34" charset="0"/>
              </a:rPr>
              <a:t>处理器。</a:t>
            </a:r>
            <a:endParaRPr lang="zh-CN" altLang="en-US" sz="2000" smtClean="0">
              <a:latin typeface="Arial" panose="020B0604020202020204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二、指令系统的发展</a:t>
            </a:r>
          </a:p>
        </p:txBody>
      </p:sp>
      <p:pic>
        <p:nvPicPr>
          <p:cNvPr id="523269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88A5D-CEB6-4B9E-8F9F-DB94DA5234F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一、指令操作码与地址码</a:t>
            </a:r>
          </a:p>
        </p:txBody>
      </p:sp>
      <p:sp>
        <p:nvSpPr>
          <p:cNvPr id="7172" name="AutoShape 10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Freeform 24"/>
          <p:cNvSpPr>
            <a:spLocks/>
          </p:cNvSpPr>
          <p:nvPr/>
        </p:nvSpPr>
        <p:spPr bwMode="gray">
          <a:xfrm rot="-794496">
            <a:off x="4784725" y="2593975"/>
            <a:ext cx="1150938" cy="3316288"/>
          </a:xfrm>
          <a:custGeom>
            <a:avLst/>
            <a:gdLst>
              <a:gd name="T0" fmla="*/ 0 w 646"/>
              <a:gd name="T1" fmla="*/ 0 h 1861"/>
              <a:gd name="T2" fmla="*/ 2147483646 w 646"/>
              <a:gd name="T3" fmla="*/ 2147483646 h 1861"/>
              <a:gd name="T4" fmla="*/ 2147483646 w 646"/>
              <a:gd name="T5" fmla="*/ 2147483646 h 1861"/>
              <a:gd name="T6" fmla="*/ 2147483646 w 646"/>
              <a:gd name="T7" fmla="*/ 2147483646 h 1861"/>
              <a:gd name="T8" fmla="*/ 2147483646 w 646"/>
              <a:gd name="T9" fmla="*/ 2147483646 h 1861"/>
              <a:gd name="T10" fmla="*/ 2147483646 w 646"/>
              <a:gd name="T11" fmla="*/ 2147483646 h 1861"/>
              <a:gd name="T12" fmla="*/ 2147483646 w 646"/>
              <a:gd name="T13" fmla="*/ 2147483646 h 1861"/>
              <a:gd name="T14" fmla="*/ 2147483646 w 646"/>
              <a:gd name="T15" fmla="*/ 2147483646 h 1861"/>
              <a:gd name="T16" fmla="*/ 2147483646 w 646"/>
              <a:gd name="T17" fmla="*/ 2147483646 h 1861"/>
              <a:gd name="T18" fmla="*/ 2147483646 w 646"/>
              <a:gd name="T19" fmla="*/ 2147483646 h 1861"/>
              <a:gd name="T20" fmla="*/ 2147483646 w 646"/>
              <a:gd name="T21" fmla="*/ 2147483646 h 1861"/>
              <a:gd name="T22" fmla="*/ 2147483646 w 646"/>
              <a:gd name="T23" fmla="*/ 2147483646 h 1861"/>
              <a:gd name="T24" fmla="*/ 2147483646 w 646"/>
              <a:gd name="T25" fmla="*/ 2147483646 h 1861"/>
              <a:gd name="T26" fmla="*/ 2147483646 w 646"/>
              <a:gd name="T27" fmla="*/ 2147483646 h 1861"/>
              <a:gd name="T28" fmla="*/ 2147483646 w 646"/>
              <a:gd name="T29" fmla="*/ 2147483646 h 1861"/>
              <a:gd name="T30" fmla="*/ 2147483646 w 646"/>
              <a:gd name="T31" fmla="*/ 2147483646 h 1861"/>
              <a:gd name="T32" fmla="*/ 2147483646 w 646"/>
              <a:gd name="T33" fmla="*/ 2147483646 h 1861"/>
              <a:gd name="T34" fmla="*/ 2147483646 w 646"/>
              <a:gd name="T35" fmla="*/ 2147483646 h 1861"/>
              <a:gd name="T36" fmla="*/ 2147483646 w 646"/>
              <a:gd name="T37" fmla="*/ 2147483646 h 1861"/>
              <a:gd name="T38" fmla="*/ 2147483646 w 646"/>
              <a:gd name="T39" fmla="*/ 2147483646 h 1861"/>
              <a:gd name="T40" fmla="*/ 2147483646 w 646"/>
              <a:gd name="T41" fmla="*/ 2147483646 h 1861"/>
              <a:gd name="T42" fmla="*/ 2147483646 w 646"/>
              <a:gd name="T43" fmla="*/ 2147483646 h 1861"/>
              <a:gd name="T44" fmla="*/ 2147483646 w 646"/>
              <a:gd name="T45" fmla="*/ 2147483646 h 1861"/>
              <a:gd name="T46" fmla="*/ 2147483646 w 646"/>
              <a:gd name="T47" fmla="*/ 2147483646 h 1861"/>
              <a:gd name="T48" fmla="*/ 2147483646 w 646"/>
              <a:gd name="T49" fmla="*/ 2147483646 h 1861"/>
              <a:gd name="T50" fmla="*/ 2147483646 w 646"/>
              <a:gd name="T51" fmla="*/ 2147483646 h 1861"/>
              <a:gd name="T52" fmla="*/ 2147483646 w 646"/>
              <a:gd name="T53" fmla="*/ 2147483646 h 1861"/>
              <a:gd name="T54" fmla="*/ 2147483646 w 646"/>
              <a:gd name="T55" fmla="*/ 2147483646 h 1861"/>
              <a:gd name="T56" fmla="*/ 2147483646 w 646"/>
              <a:gd name="T57" fmla="*/ 2147483646 h 1861"/>
              <a:gd name="T58" fmla="*/ 2147483646 w 646"/>
              <a:gd name="T59" fmla="*/ 2147483646 h 1861"/>
              <a:gd name="T60" fmla="*/ 2147483646 w 646"/>
              <a:gd name="T61" fmla="*/ 2147483646 h 1861"/>
              <a:gd name="T62" fmla="*/ 2147483646 w 646"/>
              <a:gd name="T63" fmla="*/ 2147483646 h 1861"/>
              <a:gd name="T64" fmla="*/ 2147483646 w 646"/>
              <a:gd name="T65" fmla="*/ 2147483646 h 1861"/>
              <a:gd name="T66" fmla="*/ 2147483646 w 646"/>
              <a:gd name="T67" fmla="*/ 2147483646 h 1861"/>
              <a:gd name="T68" fmla="*/ 2147483646 w 646"/>
              <a:gd name="T69" fmla="*/ 2147483646 h 1861"/>
              <a:gd name="T70" fmla="*/ 2147483646 w 646"/>
              <a:gd name="T71" fmla="*/ 2147483646 h 1861"/>
              <a:gd name="T72" fmla="*/ 2147483646 w 646"/>
              <a:gd name="T73" fmla="*/ 2147483646 h 1861"/>
              <a:gd name="T74" fmla="*/ 2147483646 w 646"/>
              <a:gd name="T75" fmla="*/ 2147483646 h 1861"/>
              <a:gd name="T76" fmla="*/ 0 w 646"/>
              <a:gd name="T77" fmla="*/ 2147483646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25"/>
          <p:cNvSpPr>
            <a:spLocks/>
          </p:cNvSpPr>
          <p:nvPr/>
        </p:nvSpPr>
        <p:spPr bwMode="gray">
          <a:xfrm rot="5461794">
            <a:off x="2990850" y="2146300"/>
            <a:ext cx="1150938" cy="3316288"/>
          </a:xfrm>
          <a:custGeom>
            <a:avLst/>
            <a:gdLst>
              <a:gd name="T0" fmla="*/ 0 w 646"/>
              <a:gd name="T1" fmla="*/ 0 h 1861"/>
              <a:gd name="T2" fmla="*/ 2147483646 w 646"/>
              <a:gd name="T3" fmla="*/ 2147483646 h 1861"/>
              <a:gd name="T4" fmla="*/ 2147483646 w 646"/>
              <a:gd name="T5" fmla="*/ 2147483646 h 1861"/>
              <a:gd name="T6" fmla="*/ 2147483646 w 646"/>
              <a:gd name="T7" fmla="*/ 2147483646 h 1861"/>
              <a:gd name="T8" fmla="*/ 2147483646 w 646"/>
              <a:gd name="T9" fmla="*/ 2147483646 h 1861"/>
              <a:gd name="T10" fmla="*/ 2147483646 w 646"/>
              <a:gd name="T11" fmla="*/ 2147483646 h 1861"/>
              <a:gd name="T12" fmla="*/ 2147483646 w 646"/>
              <a:gd name="T13" fmla="*/ 2147483646 h 1861"/>
              <a:gd name="T14" fmla="*/ 2147483646 w 646"/>
              <a:gd name="T15" fmla="*/ 2147483646 h 1861"/>
              <a:gd name="T16" fmla="*/ 2147483646 w 646"/>
              <a:gd name="T17" fmla="*/ 2147483646 h 1861"/>
              <a:gd name="T18" fmla="*/ 2147483646 w 646"/>
              <a:gd name="T19" fmla="*/ 2147483646 h 1861"/>
              <a:gd name="T20" fmla="*/ 2147483646 w 646"/>
              <a:gd name="T21" fmla="*/ 2147483646 h 1861"/>
              <a:gd name="T22" fmla="*/ 2147483646 w 646"/>
              <a:gd name="T23" fmla="*/ 2147483646 h 1861"/>
              <a:gd name="T24" fmla="*/ 2147483646 w 646"/>
              <a:gd name="T25" fmla="*/ 2147483646 h 1861"/>
              <a:gd name="T26" fmla="*/ 2147483646 w 646"/>
              <a:gd name="T27" fmla="*/ 2147483646 h 1861"/>
              <a:gd name="T28" fmla="*/ 2147483646 w 646"/>
              <a:gd name="T29" fmla="*/ 2147483646 h 1861"/>
              <a:gd name="T30" fmla="*/ 2147483646 w 646"/>
              <a:gd name="T31" fmla="*/ 2147483646 h 1861"/>
              <a:gd name="T32" fmla="*/ 2147483646 w 646"/>
              <a:gd name="T33" fmla="*/ 2147483646 h 1861"/>
              <a:gd name="T34" fmla="*/ 2147483646 w 646"/>
              <a:gd name="T35" fmla="*/ 2147483646 h 1861"/>
              <a:gd name="T36" fmla="*/ 2147483646 w 646"/>
              <a:gd name="T37" fmla="*/ 2147483646 h 1861"/>
              <a:gd name="T38" fmla="*/ 2147483646 w 646"/>
              <a:gd name="T39" fmla="*/ 2147483646 h 1861"/>
              <a:gd name="T40" fmla="*/ 2147483646 w 646"/>
              <a:gd name="T41" fmla="*/ 2147483646 h 1861"/>
              <a:gd name="T42" fmla="*/ 2147483646 w 646"/>
              <a:gd name="T43" fmla="*/ 2147483646 h 1861"/>
              <a:gd name="T44" fmla="*/ 2147483646 w 646"/>
              <a:gd name="T45" fmla="*/ 2147483646 h 1861"/>
              <a:gd name="T46" fmla="*/ 2147483646 w 646"/>
              <a:gd name="T47" fmla="*/ 2147483646 h 1861"/>
              <a:gd name="T48" fmla="*/ 2147483646 w 646"/>
              <a:gd name="T49" fmla="*/ 2147483646 h 1861"/>
              <a:gd name="T50" fmla="*/ 2147483646 w 646"/>
              <a:gd name="T51" fmla="*/ 2147483646 h 1861"/>
              <a:gd name="T52" fmla="*/ 2147483646 w 646"/>
              <a:gd name="T53" fmla="*/ 2147483646 h 1861"/>
              <a:gd name="T54" fmla="*/ 2147483646 w 646"/>
              <a:gd name="T55" fmla="*/ 2147483646 h 1861"/>
              <a:gd name="T56" fmla="*/ 2147483646 w 646"/>
              <a:gd name="T57" fmla="*/ 2147483646 h 1861"/>
              <a:gd name="T58" fmla="*/ 2147483646 w 646"/>
              <a:gd name="T59" fmla="*/ 2147483646 h 1861"/>
              <a:gd name="T60" fmla="*/ 2147483646 w 646"/>
              <a:gd name="T61" fmla="*/ 2147483646 h 1861"/>
              <a:gd name="T62" fmla="*/ 2147483646 w 646"/>
              <a:gd name="T63" fmla="*/ 2147483646 h 1861"/>
              <a:gd name="T64" fmla="*/ 2147483646 w 646"/>
              <a:gd name="T65" fmla="*/ 2147483646 h 1861"/>
              <a:gd name="T66" fmla="*/ 2147483646 w 646"/>
              <a:gd name="T67" fmla="*/ 2147483646 h 1861"/>
              <a:gd name="T68" fmla="*/ 2147483646 w 646"/>
              <a:gd name="T69" fmla="*/ 2147483646 h 1861"/>
              <a:gd name="T70" fmla="*/ 2147483646 w 646"/>
              <a:gd name="T71" fmla="*/ 2147483646 h 1861"/>
              <a:gd name="T72" fmla="*/ 2147483646 w 646"/>
              <a:gd name="T73" fmla="*/ 2147483646 h 1861"/>
              <a:gd name="T74" fmla="*/ 2147483646 w 646"/>
              <a:gd name="T75" fmla="*/ 2147483646 h 1861"/>
              <a:gd name="T76" fmla="*/ 0 w 646"/>
              <a:gd name="T77" fmla="*/ 2147483646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6699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Freeform 26"/>
          <p:cNvSpPr>
            <a:spLocks/>
          </p:cNvSpPr>
          <p:nvPr/>
        </p:nvSpPr>
        <p:spPr bwMode="gray">
          <a:xfrm rot="-7471624">
            <a:off x="4841082" y="616744"/>
            <a:ext cx="1150937" cy="3317875"/>
          </a:xfrm>
          <a:custGeom>
            <a:avLst/>
            <a:gdLst>
              <a:gd name="T0" fmla="*/ 0 w 646"/>
              <a:gd name="T1" fmla="*/ 0 h 1861"/>
              <a:gd name="T2" fmla="*/ 2147483646 w 646"/>
              <a:gd name="T3" fmla="*/ 2147483646 h 1861"/>
              <a:gd name="T4" fmla="*/ 2147483646 w 646"/>
              <a:gd name="T5" fmla="*/ 2147483646 h 1861"/>
              <a:gd name="T6" fmla="*/ 2147483646 w 646"/>
              <a:gd name="T7" fmla="*/ 2147483646 h 1861"/>
              <a:gd name="T8" fmla="*/ 2147483646 w 646"/>
              <a:gd name="T9" fmla="*/ 2147483646 h 1861"/>
              <a:gd name="T10" fmla="*/ 2147483646 w 646"/>
              <a:gd name="T11" fmla="*/ 2147483646 h 1861"/>
              <a:gd name="T12" fmla="*/ 2147483646 w 646"/>
              <a:gd name="T13" fmla="*/ 2147483646 h 1861"/>
              <a:gd name="T14" fmla="*/ 2147483646 w 646"/>
              <a:gd name="T15" fmla="*/ 2147483646 h 1861"/>
              <a:gd name="T16" fmla="*/ 2147483646 w 646"/>
              <a:gd name="T17" fmla="*/ 2147483646 h 1861"/>
              <a:gd name="T18" fmla="*/ 2147483646 w 646"/>
              <a:gd name="T19" fmla="*/ 2147483646 h 1861"/>
              <a:gd name="T20" fmla="*/ 2147483646 w 646"/>
              <a:gd name="T21" fmla="*/ 2147483646 h 1861"/>
              <a:gd name="T22" fmla="*/ 2147483646 w 646"/>
              <a:gd name="T23" fmla="*/ 2147483646 h 1861"/>
              <a:gd name="T24" fmla="*/ 2147483646 w 646"/>
              <a:gd name="T25" fmla="*/ 2147483646 h 1861"/>
              <a:gd name="T26" fmla="*/ 2147483646 w 646"/>
              <a:gd name="T27" fmla="*/ 2147483646 h 1861"/>
              <a:gd name="T28" fmla="*/ 2147483646 w 646"/>
              <a:gd name="T29" fmla="*/ 2147483646 h 1861"/>
              <a:gd name="T30" fmla="*/ 2147483646 w 646"/>
              <a:gd name="T31" fmla="*/ 2147483646 h 1861"/>
              <a:gd name="T32" fmla="*/ 2147483646 w 646"/>
              <a:gd name="T33" fmla="*/ 2147483646 h 1861"/>
              <a:gd name="T34" fmla="*/ 2147483646 w 646"/>
              <a:gd name="T35" fmla="*/ 2147483646 h 1861"/>
              <a:gd name="T36" fmla="*/ 2147483646 w 646"/>
              <a:gd name="T37" fmla="*/ 2147483646 h 1861"/>
              <a:gd name="T38" fmla="*/ 2147483646 w 646"/>
              <a:gd name="T39" fmla="*/ 2147483646 h 1861"/>
              <a:gd name="T40" fmla="*/ 2147483646 w 646"/>
              <a:gd name="T41" fmla="*/ 2147483646 h 1861"/>
              <a:gd name="T42" fmla="*/ 2147483646 w 646"/>
              <a:gd name="T43" fmla="*/ 2147483646 h 1861"/>
              <a:gd name="T44" fmla="*/ 2147483646 w 646"/>
              <a:gd name="T45" fmla="*/ 2147483646 h 1861"/>
              <a:gd name="T46" fmla="*/ 2147483646 w 646"/>
              <a:gd name="T47" fmla="*/ 2147483646 h 1861"/>
              <a:gd name="T48" fmla="*/ 2147483646 w 646"/>
              <a:gd name="T49" fmla="*/ 2147483646 h 1861"/>
              <a:gd name="T50" fmla="*/ 2147483646 w 646"/>
              <a:gd name="T51" fmla="*/ 2147483646 h 1861"/>
              <a:gd name="T52" fmla="*/ 2147483646 w 646"/>
              <a:gd name="T53" fmla="*/ 2147483646 h 1861"/>
              <a:gd name="T54" fmla="*/ 2147483646 w 646"/>
              <a:gd name="T55" fmla="*/ 2147483646 h 1861"/>
              <a:gd name="T56" fmla="*/ 2147483646 w 646"/>
              <a:gd name="T57" fmla="*/ 2147483646 h 1861"/>
              <a:gd name="T58" fmla="*/ 2147483646 w 646"/>
              <a:gd name="T59" fmla="*/ 2147483646 h 1861"/>
              <a:gd name="T60" fmla="*/ 2147483646 w 646"/>
              <a:gd name="T61" fmla="*/ 2147483646 h 1861"/>
              <a:gd name="T62" fmla="*/ 2147483646 w 646"/>
              <a:gd name="T63" fmla="*/ 2147483646 h 1861"/>
              <a:gd name="T64" fmla="*/ 2147483646 w 646"/>
              <a:gd name="T65" fmla="*/ 2147483646 h 1861"/>
              <a:gd name="T66" fmla="*/ 2147483646 w 646"/>
              <a:gd name="T67" fmla="*/ 2147483646 h 1861"/>
              <a:gd name="T68" fmla="*/ 2147483646 w 646"/>
              <a:gd name="T69" fmla="*/ 2147483646 h 1861"/>
              <a:gd name="T70" fmla="*/ 2147483646 w 646"/>
              <a:gd name="T71" fmla="*/ 2147483646 h 1861"/>
              <a:gd name="T72" fmla="*/ 2147483646 w 646"/>
              <a:gd name="T73" fmla="*/ 2147483646 h 1861"/>
              <a:gd name="T74" fmla="*/ 2147483646 w 646"/>
              <a:gd name="T75" fmla="*/ 2147483646 h 1861"/>
              <a:gd name="T76" fmla="*/ 0 w 646"/>
              <a:gd name="T77" fmla="*/ 2147483646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56586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6" name="Group 27"/>
          <p:cNvGrpSpPr>
            <a:grpSpLocks/>
          </p:cNvGrpSpPr>
          <p:nvPr/>
        </p:nvGrpSpPr>
        <p:grpSpPr bwMode="auto">
          <a:xfrm>
            <a:off x="1908175" y="1928813"/>
            <a:ext cx="5294313" cy="4081462"/>
            <a:chOff x="768" y="1104"/>
            <a:chExt cx="3984" cy="3072"/>
          </a:xfrm>
        </p:grpSpPr>
        <p:sp>
          <p:nvSpPr>
            <p:cNvPr id="7185" name="Freeform 28"/>
            <p:cNvSpPr>
              <a:spLocks/>
            </p:cNvSpPr>
            <p:nvPr/>
          </p:nvSpPr>
          <p:spPr bwMode="gray">
            <a:xfrm>
              <a:off x="2784" y="1680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115 w 646"/>
                <a:gd name="T3" fmla="*/ 34 h 1861"/>
                <a:gd name="T4" fmla="*/ 236 w 646"/>
                <a:gd name="T5" fmla="*/ 78 h 1861"/>
                <a:gd name="T6" fmla="*/ 354 w 646"/>
                <a:gd name="T7" fmla="*/ 130 h 1861"/>
                <a:gd name="T8" fmla="*/ 469 w 646"/>
                <a:gd name="T9" fmla="*/ 196 h 1861"/>
                <a:gd name="T10" fmla="*/ 582 w 646"/>
                <a:gd name="T11" fmla="*/ 268 h 1861"/>
                <a:gd name="T12" fmla="*/ 693 w 646"/>
                <a:gd name="T13" fmla="*/ 354 h 1861"/>
                <a:gd name="T14" fmla="*/ 802 w 646"/>
                <a:gd name="T15" fmla="*/ 447 h 1861"/>
                <a:gd name="T16" fmla="*/ 908 w 646"/>
                <a:gd name="T17" fmla="*/ 550 h 1861"/>
                <a:gd name="T18" fmla="*/ 1007 w 646"/>
                <a:gd name="T19" fmla="*/ 664 h 1861"/>
                <a:gd name="T20" fmla="*/ 1102 w 646"/>
                <a:gd name="T21" fmla="*/ 785 h 1861"/>
                <a:gd name="T22" fmla="*/ 1188 w 646"/>
                <a:gd name="T23" fmla="*/ 913 h 1861"/>
                <a:gd name="T24" fmla="*/ 1267 w 646"/>
                <a:gd name="T25" fmla="*/ 1054 h 1861"/>
                <a:gd name="T26" fmla="*/ 1337 w 646"/>
                <a:gd name="T27" fmla="*/ 1200 h 1861"/>
                <a:gd name="T28" fmla="*/ 1402 w 646"/>
                <a:gd name="T29" fmla="*/ 1356 h 1861"/>
                <a:gd name="T30" fmla="*/ 1456 w 646"/>
                <a:gd name="T31" fmla="*/ 1520 h 1861"/>
                <a:gd name="T32" fmla="*/ 1495 w 646"/>
                <a:gd name="T33" fmla="*/ 1689 h 1861"/>
                <a:gd name="T34" fmla="*/ 1527 w 646"/>
                <a:gd name="T35" fmla="*/ 1867 h 1861"/>
                <a:gd name="T36" fmla="*/ 1547 w 646"/>
                <a:gd name="T37" fmla="*/ 2052 h 1861"/>
                <a:gd name="T38" fmla="*/ 1556 w 646"/>
                <a:gd name="T39" fmla="*/ 2243 h 1861"/>
                <a:gd name="T40" fmla="*/ 1550 w 646"/>
                <a:gd name="T41" fmla="*/ 2440 h 1861"/>
                <a:gd name="T42" fmla="*/ 1532 w 646"/>
                <a:gd name="T43" fmla="*/ 2621 h 1861"/>
                <a:gd name="T44" fmla="*/ 1500 w 646"/>
                <a:gd name="T45" fmla="*/ 2799 h 1861"/>
                <a:gd name="T46" fmla="*/ 1463 w 646"/>
                <a:gd name="T47" fmla="*/ 2968 h 1861"/>
                <a:gd name="T48" fmla="*/ 1409 w 646"/>
                <a:gd name="T49" fmla="*/ 3130 h 1861"/>
                <a:gd name="T50" fmla="*/ 1351 w 646"/>
                <a:gd name="T51" fmla="*/ 3283 h 1861"/>
                <a:gd name="T52" fmla="*/ 1284 w 646"/>
                <a:gd name="T53" fmla="*/ 3428 h 1861"/>
                <a:gd name="T54" fmla="*/ 1204 w 646"/>
                <a:gd name="T55" fmla="*/ 3565 h 1861"/>
                <a:gd name="T56" fmla="*/ 1123 w 646"/>
                <a:gd name="T57" fmla="*/ 3696 h 1861"/>
                <a:gd name="T58" fmla="*/ 1031 w 646"/>
                <a:gd name="T59" fmla="*/ 3817 h 1861"/>
                <a:gd name="T60" fmla="*/ 934 w 646"/>
                <a:gd name="T61" fmla="*/ 3926 h 1861"/>
                <a:gd name="T62" fmla="*/ 830 w 646"/>
                <a:gd name="T63" fmla="*/ 4029 h 1861"/>
                <a:gd name="T64" fmla="*/ 727 w 646"/>
                <a:gd name="T65" fmla="*/ 4123 h 1861"/>
                <a:gd name="T66" fmla="*/ 613 w 646"/>
                <a:gd name="T67" fmla="*/ 4207 h 1861"/>
                <a:gd name="T68" fmla="*/ 495 w 646"/>
                <a:gd name="T69" fmla="*/ 4285 h 1861"/>
                <a:gd name="T70" fmla="*/ 375 w 646"/>
                <a:gd name="T71" fmla="*/ 4350 h 1861"/>
                <a:gd name="T72" fmla="*/ 249 w 646"/>
                <a:gd name="T73" fmla="*/ 4406 h 1861"/>
                <a:gd name="T74" fmla="*/ 127 w 646"/>
                <a:gd name="T75" fmla="*/ 4454 h 1861"/>
                <a:gd name="T76" fmla="*/ 0 w 646"/>
                <a:gd name="T77" fmla="*/ 4490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29"/>
            <p:cNvSpPr>
              <a:spLocks/>
            </p:cNvSpPr>
            <p:nvPr/>
          </p:nvSpPr>
          <p:spPr bwMode="gray">
            <a:xfrm rot="6256290">
              <a:off x="1583" y="1153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115 w 646"/>
                <a:gd name="T3" fmla="*/ 34 h 1861"/>
                <a:gd name="T4" fmla="*/ 236 w 646"/>
                <a:gd name="T5" fmla="*/ 78 h 1861"/>
                <a:gd name="T6" fmla="*/ 354 w 646"/>
                <a:gd name="T7" fmla="*/ 130 h 1861"/>
                <a:gd name="T8" fmla="*/ 469 w 646"/>
                <a:gd name="T9" fmla="*/ 196 h 1861"/>
                <a:gd name="T10" fmla="*/ 582 w 646"/>
                <a:gd name="T11" fmla="*/ 268 h 1861"/>
                <a:gd name="T12" fmla="*/ 693 w 646"/>
                <a:gd name="T13" fmla="*/ 354 h 1861"/>
                <a:gd name="T14" fmla="*/ 802 w 646"/>
                <a:gd name="T15" fmla="*/ 447 h 1861"/>
                <a:gd name="T16" fmla="*/ 908 w 646"/>
                <a:gd name="T17" fmla="*/ 550 h 1861"/>
                <a:gd name="T18" fmla="*/ 1007 w 646"/>
                <a:gd name="T19" fmla="*/ 664 h 1861"/>
                <a:gd name="T20" fmla="*/ 1102 w 646"/>
                <a:gd name="T21" fmla="*/ 785 h 1861"/>
                <a:gd name="T22" fmla="*/ 1188 w 646"/>
                <a:gd name="T23" fmla="*/ 913 h 1861"/>
                <a:gd name="T24" fmla="*/ 1267 w 646"/>
                <a:gd name="T25" fmla="*/ 1054 h 1861"/>
                <a:gd name="T26" fmla="*/ 1337 w 646"/>
                <a:gd name="T27" fmla="*/ 1200 h 1861"/>
                <a:gd name="T28" fmla="*/ 1402 w 646"/>
                <a:gd name="T29" fmla="*/ 1356 h 1861"/>
                <a:gd name="T30" fmla="*/ 1456 w 646"/>
                <a:gd name="T31" fmla="*/ 1520 h 1861"/>
                <a:gd name="T32" fmla="*/ 1495 w 646"/>
                <a:gd name="T33" fmla="*/ 1689 h 1861"/>
                <a:gd name="T34" fmla="*/ 1527 w 646"/>
                <a:gd name="T35" fmla="*/ 1867 h 1861"/>
                <a:gd name="T36" fmla="*/ 1547 w 646"/>
                <a:gd name="T37" fmla="*/ 2052 h 1861"/>
                <a:gd name="T38" fmla="*/ 1556 w 646"/>
                <a:gd name="T39" fmla="*/ 2243 h 1861"/>
                <a:gd name="T40" fmla="*/ 1550 w 646"/>
                <a:gd name="T41" fmla="*/ 2440 h 1861"/>
                <a:gd name="T42" fmla="*/ 1532 w 646"/>
                <a:gd name="T43" fmla="*/ 2621 h 1861"/>
                <a:gd name="T44" fmla="*/ 1500 w 646"/>
                <a:gd name="T45" fmla="*/ 2799 h 1861"/>
                <a:gd name="T46" fmla="*/ 1463 w 646"/>
                <a:gd name="T47" fmla="*/ 2968 h 1861"/>
                <a:gd name="T48" fmla="*/ 1409 w 646"/>
                <a:gd name="T49" fmla="*/ 3130 h 1861"/>
                <a:gd name="T50" fmla="*/ 1351 w 646"/>
                <a:gd name="T51" fmla="*/ 3283 h 1861"/>
                <a:gd name="T52" fmla="*/ 1284 w 646"/>
                <a:gd name="T53" fmla="*/ 3428 h 1861"/>
                <a:gd name="T54" fmla="*/ 1204 w 646"/>
                <a:gd name="T55" fmla="*/ 3565 h 1861"/>
                <a:gd name="T56" fmla="*/ 1123 w 646"/>
                <a:gd name="T57" fmla="*/ 3696 h 1861"/>
                <a:gd name="T58" fmla="*/ 1031 w 646"/>
                <a:gd name="T59" fmla="*/ 3817 h 1861"/>
                <a:gd name="T60" fmla="*/ 934 w 646"/>
                <a:gd name="T61" fmla="*/ 3926 h 1861"/>
                <a:gd name="T62" fmla="*/ 830 w 646"/>
                <a:gd name="T63" fmla="*/ 4029 h 1861"/>
                <a:gd name="T64" fmla="*/ 727 w 646"/>
                <a:gd name="T65" fmla="*/ 4123 h 1861"/>
                <a:gd name="T66" fmla="*/ 613 w 646"/>
                <a:gd name="T67" fmla="*/ 4207 h 1861"/>
                <a:gd name="T68" fmla="*/ 495 w 646"/>
                <a:gd name="T69" fmla="*/ 4285 h 1861"/>
                <a:gd name="T70" fmla="*/ 375 w 646"/>
                <a:gd name="T71" fmla="*/ 4350 h 1861"/>
                <a:gd name="T72" fmla="*/ 249 w 646"/>
                <a:gd name="T73" fmla="*/ 4406 h 1861"/>
                <a:gd name="T74" fmla="*/ 127 w 646"/>
                <a:gd name="T75" fmla="*/ 4454 h 1861"/>
                <a:gd name="T76" fmla="*/ 0 w 646"/>
                <a:gd name="T77" fmla="*/ 4490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30"/>
            <p:cNvSpPr>
              <a:spLocks/>
            </p:cNvSpPr>
            <p:nvPr/>
          </p:nvSpPr>
          <p:spPr bwMode="gray">
            <a:xfrm rot="-6677128">
              <a:off x="3071" y="289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115 w 646"/>
                <a:gd name="T3" fmla="*/ 34 h 1861"/>
                <a:gd name="T4" fmla="*/ 236 w 646"/>
                <a:gd name="T5" fmla="*/ 78 h 1861"/>
                <a:gd name="T6" fmla="*/ 354 w 646"/>
                <a:gd name="T7" fmla="*/ 130 h 1861"/>
                <a:gd name="T8" fmla="*/ 469 w 646"/>
                <a:gd name="T9" fmla="*/ 196 h 1861"/>
                <a:gd name="T10" fmla="*/ 582 w 646"/>
                <a:gd name="T11" fmla="*/ 268 h 1861"/>
                <a:gd name="T12" fmla="*/ 693 w 646"/>
                <a:gd name="T13" fmla="*/ 354 h 1861"/>
                <a:gd name="T14" fmla="*/ 802 w 646"/>
                <a:gd name="T15" fmla="*/ 447 h 1861"/>
                <a:gd name="T16" fmla="*/ 908 w 646"/>
                <a:gd name="T17" fmla="*/ 550 h 1861"/>
                <a:gd name="T18" fmla="*/ 1007 w 646"/>
                <a:gd name="T19" fmla="*/ 664 h 1861"/>
                <a:gd name="T20" fmla="*/ 1102 w 646"/>
                <a:gd name="T21" fmla="*/ 785 h 1861"/>
                <a:gd name="T22" fmla="*/ 1188 w 646"/>
                <a:gd name="T23" fmla="*/ 913 h 1861"/>
                <a:gd name="T24" fmla="*/ 1267 w 646"/>
                <a:gd name="T25" fmla="*/ 1054 h 1861"/>
                <a:gd name="T26" fmla="*/ 1337 w 646"/>
                <a:gd name="T27" fmla="*/ 1200 h 1861"/>
                <a:gd name="T28" fmla="*/ 1402 w 646"/>
                <a:gd name="T29" fmla="*/ 1356 h 1861"/>
                <a:gd name="T30" fmla="*/ 1456 w 646"/>
                <a:gd name="T31" fmla="*/ 1520 h 1861"/>
                <a:gd name="T32" fmla="*/ 1495 w 646"/>
                <a:gd name="T33" fmla="*/ 1689 h 1861"/>
                <a:gd name="T34" fmla="*/ 1527 w 646"/>
                <a:gd name="T35" fmla="*/ 1867 h 1861"/>
                <a:gd name="T36" fmla="*/ 1547 w 646"/>
                <a:gd name="T37" fmla="*/ 2052 h 1861"/>
                <a:gd name="T38" fmla="*/ 1556 w 646"/>
                <a:gd name="T39" fmla="*/ 2243 h 1861"/>
                <a:gd name="T40" fmla="*/ 1550 w 646"/>
                <a:gd name="T41" fmla="*/ 2440 h 1861"/>
                <a:gd name="T42" fmla="*/ 1532 w 646"/>
                <a:gd name="T43" fmla="*/ 2621 h 1861"/>
                <a:gd name="T44" fmla="*/ 1500 w 646"/>
                <a:gd name="T45" fmla="*/ 2799 h 1861"/>
                <a:gd name="T46" fmla="*/ 1463 w 646"/>
                <a:gd name="T47" fmla="*/ 2968 h 1861"/>
                <a:gd name="T48" fmla="*/ 1409 w 646"/>
                <a:gd name="T49" fmla="*/ 3130 h 1861"/>
                <a:gd name="T50" fmla="*/ 1351 w 646"/>
                <a:gd name="T51" fmla="*/ 3283 h 1861"/>
                <a:gd name="T52" fmla="*/ 1284 w 646"/>
                <a:gd name="T53" fmla="*/ 3428 h 1861"/>
                <a:gd name="T54" fmla="*/ 1204 w 646"/>
                <a:gd name="T55" fmla="*/ 3565 h 1861"/>
                <a:gd name="T56" fmla="*/ 1123 w 646"/>
                <a:gd name="T57" fmla="*/ 3696 h 1861"/>
                <a:gd name="T58" fmla="*/ 1031 w 646"/>
                <a:gd name="T59" fmla="*/ 3817 h 1861"/>
                <a:gd name="T60" fmla="*/ 934 w 646"/>
                <a:gd name="T61" fmla="*/ 3926 h 1861"/>
                <a:gd name="T62" fmla="*/ 830 w 646"/>
                <a:gd name="T63" fmla="*/ 4029 h 1861"/>
                <a:gd name="T64" fmla="*/ 727 w 646"/>
                <a:gd name="T65" fmla="*/ 4123 h 1861"/>
                <a:gd name="T66" fmla="*/ 613 w 646"/>
                <a:gd name="T67" fmla="*/ 4207 h 1861"/>
                <a:gd name="T68" fmla="*/ 495 w 646"/>
                <a:gd name="T69" fmla="*/ 4285 h 1861"/>
                <a:gd name="T70" fmla="*/ 375 w 646"/>
                <a:gd name="T71" fmla="*/ 4350 h 1861"/>
                <a:gd name="T72" fmla="*/ 249 w 646"/>
                <a:gd name="T73" fmla="*/ 4406 h 1861"/>
                <a:gd name="T74" fmla="*/ 127 w 646"/>
                <a:gd name="T75" fmla="*/ 4454 h 1861"/>
                <a:gd name="T76" fmla="*/ 0 w 646"/>
                <a:gd name="T77" fmla="*/ 4490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7" name="Group 31"/>
          <p:cNvGrpSpPr>
            <a:grpSpLocks/>
          </p:cNvGrpSpPr>
          <p:nvPr/>
        </p:nvGrpSpPr>
        <p:grpSpPr bwMode="auto">
          <a:xfrm>
            <a:off x="4076700" y="2657475"/>
            <a:ext cx="1339850" cy="1338263"/>
            <a:chOff x="2016" y="1920"/>
            <a:chExt cx="1680" cy="1680"/>
          </a:xfrm>
        </p:grpSpPr>
        <p:sp>
          <p:nvSpPr>
            <p:cNvPr id="7183" name="Oval 3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14343"/>
                </a:gs>
                <a:gs pos="100000">
                  <a:srgbClr val="922929"/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7184" name="Freeform 3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8" name="Text Box 34"/>
          <p:cNvSpPr txBox="1">
            <a:spLocks noChangeArrowheads="1"/>
          </p:cNvSpPr>
          <p:nvPr/>
        </p:nvSpPr>
        <p:spPr bwMode="gray">
          <a:xfrm>
            <a:off x="3924300" y="2967038"/>
            <a:ext cx="1584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指令操作码与地址码</a:t>
            </a:r>
          </a:p>
        </p:txBody>
      </p:sp>
      <p:sp>
        <p:nvSpPr>
          <p:cNvPr id="7179" name="Text Box 35"/>
          <p:cNvSpPr txBox="1">
            <a:spLocks noChangeArrowheads="1"/>
          </p:cNvSpPr>
          <p:nvPr/>
        </p:nvSpPr>
        <p:spPr bwMode="auto">
          <a:xfrm>
            <a:off x="2400300" y="2781300"/>
            <a:ext cx="188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hlinkClick r:id="rId2" action="ppaction://hlinksldjump"/>
              </a:rPr>
              <a:t>1</a:t>
            </a:r>
            <a:r>
              <a:rPr lang="zh-CN" altLang="en-US" sz="2400">
                <a:hlinkClick r:id="rId2" action="ppaction://hlinksldjump"/>
              </a:rPr>
              <a:t>、操作码</a:t>
            </a:r>
            <a:endParaRPr lang="zh-CN" altLang="en-US" sz="2400"/>
          </a:p>
        </p:txBody>
      </p:sp>
      <p:sp>
        <p:nvSpPr>
          <p:cNvPr id="7180" name="Text Box 36"/>
          <p:cNvSpPr txBox="1">
            <a:spLocks noChangeArrowheads="1"/>
          </p:cNvSpPr>
          <p:nvPr/>
        </p:nvSpPr>
        <p:spPr bwMode="auto">
          <a:xfrm>
            <a:off x="5353050" y="1952625"/>
            <a:ext cx="224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hlinkClick r:id="rId3" action="ppaction://hlinksldjump"/>
              </a:rPr>
              <a:t>3</a:t>
            </a:r>
            <a:r>
              <a:rPr lang="zh-CN" altLang="en-US" sz="2400" dirty="0" smtClean="0">
                <a:hlinkClick r:id="rId3" action="ppaction://hlinksldjump"/>
              </a:rPr>
              <a:t>、</a:t>
            </a:r>
            <a:r>
              <a:rPr lang="zh-CN" altLang="en-US" sz="2400" dirty="0">
                <a:hlinkClick r:id="rId3" action="ppaction://hlinksldjump"/>
              </a:rPr>
              <a:t>地址码</a:t>
            </a:r>
            <a:endParaRPr lang="zh-CN" altLang="en-US" sz="2400" dirty="0"/>
          </a:p>
        </p:txBody>
      </p:sp>
      <p:sp>
        <p:nvSpPr>
          <p:cNvPr id="7181" name="Text Box 37"/>
          <p:cNvSpPr txBox="1">
            <a:spLocks noChangeArrowheads="1"/>
          </p:cNvSpPr>
          <p:nvPr/>
        </p:nvSpPr>
        <p:spPr bwMode="auto">
          <a:xfrm>
            <a:off x="3317875" y="4503738"/>
            <a:ext cx="254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hlinkClick r:id="rId4" action="ppaction://hlinksldjump"/>
              </a:rPr>
              <a:t>2</a:t>
            </a:r>
            <a:r>
              <a:rPr lang="zh-CN" altLang="en-US" sz="2400" dirty="0" smtClean="0">
                <a:hlinkClick r:id="rId4" action="ppaction://hlinksldjump"/>
              </a:rPr>
              <a:t>、</a:t>
            </a:r>
            <a:r>
              <a:rPr lang="zh-CN" altLang="en-US" sz="2400" dirty="0">
                <a:hlinkClick r:id="rId4" action="ppaction://hlinksldjump"/>
              </a:rPr>
              <a:t>操作数类型</a:t>
            </a:r>
            <a:endParaRPr lang="zh-CN" altLang="en-US" sz="2400" dirty="0"/>
          </a:p>
        </p:txBody>
      </p:sp>
      <p:pic>
        <p:nvPicPr>
          <p:cNvPr id="412710" name="Picture 3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6105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FC7286-AB67-4002-9EC9-89688434EE4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</a:t>
            </a:r>
            <a:r>
              <a:rPr lang="en-US" altLang="zh-CN" smtClean="0"/>
              <a:t>CISC</a:t>
            </a:r>
            <a:r>
              <a:rPr lang="zh-CN" altLang="en-US" smtClean="0"/>
              <a:t>的特点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15250" cy="4681537"/>
          </a:xfrm>
        </p:spPr>
        <p:txBody>
          <a:bodyPr/>
          <a:lstStyle/>
          <a:p>
            <a:pPr marL="533400" indent="-533400" eaLnBrk="1" hangingPunct="1"/>
            <a:r>
              <a:rPr lang="zh-CN" altLang="en-US" sz="2400" dirty="0" smtClean="0">
                <a:solidFill>
                  <a:srgbClr val="FF6600"/>
                </a:solidFill>
                <a:latin typeface="Arial" panose="020B0604020202020204" pitchFamily="34" charset="0"/>
              </a:rPr>
              <a:t>早期</a:t>
            </a:r>
            <a:r>
              <a:rPr lang="en-US" altLang="zh-CN" sz="2400" dirty="0" smtClean="0">
                <a:latin typeface="Arial" panose="020B0604020202020204" pitchFamily="34" charset="0"/>
              </a:rPr>
              <a:t>CISC</a:t>
            </a:r>
            <a:r>
              <a:rPr lang="zh-CN" altLang="en-US" sz="2400" dirty="0" smtClean="0">
                <a:latin typeface="Arial" panose="020B0604020202020204" pitchFamily="34" charset="0"/>
              </a:rPr>
              <a:t>指令系统的主要特点是：</a:t>
            </a:r>
          </a:p>
          <a:p>
            <a:pPr marL="914400" lvl="1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指令系统复杂。</a:t>
            </a:r>
            <a:r>
              <a:rPr lang="zh-CN" altLang="en-US" dirty="0" smtClean="0">
                <a:latin typeface="Arial" panose="020B0604020202020204" pitchFamily="34" charset="0"/>
              </a:rPr>
              <a:t>具体表现为指令条数多、寻址方式多、指令格式多。指令串行执行，大多数指令需要多个时钟周期完成。</a:t>
            </a:r>
          </a:p>
          <a:p>
            <a:pPr marL="914400" lvl="1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采用微程序控制，</a:t>
            </a:r>
            <a:r>
              <a:rPr lang="zh-CN" altLang="en-US" dirty="0" smtClean="0">
                <a:latin typeface="Arial" panose="020B0604020202020204" pitchFamily="34" charset="0"/>
              </a:rPr>
              <a:t>因为微程序控制器适合于实现</a:t>
            </a:r>
            <a:r>
              <a:rPr lang="en-US" altLang="zh-CN" dirty="0" smtClean="0">
                <a:latin typeface="Arial" panose="020B0604020202020204" pitchFamily="34" charset="0"/>
              </a:rPr>
              <a:t>CISC</a:t>
            </a:r>
            <a:r>
              <a:rPr lang="zh-CN" altLang="en-US" dirty="0" smtClean="0">
                <a:latin typeface="Arial" panose="020B0604020202020204" pitchFamily="34" charset="0"/>
              </a:rPr>
              <a:t>指令执行过程的控制。</a:t>
            </a:r>
          </a:p>
          <a:p>
            <a:pPr marL="914400" lvl="1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有较多的专用寄存器，</a:t>
            </a:r>
            <a:r>
              <a:rPr lang="zh-CN" altLang="en-US" dirty="0" smtClean="0">
                <a:latin typeface="Arial" panose="020B0604020202020204" pitchFamily="34" charset="0"/>
              </a:rPr>
              <a:t>大部分运算所需的数据均需访问存储器获取。</a:t>
            </a:r>
          </a:p>
          <a:p>
            <a:pPr marL="914400" lvl="1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编译程序难以用优化措施生成高效的目标代码程序。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161C80-40D3-4943-B094-EE2044B22EF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</a:t>
            </a:r>
            <a:r>
              <a:rPr lang="en-US" altLang="zh-CN" smtClean="0"/>
              <a:t>CISC</a:t>
            </a:r>
            <a:r>
              <a:rPr lang="zh-CN" altLang="en-US" smtClean="0"/>
              <a:t>的特点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15250" cy="5248275"/>
          </a:xfrm>
        </p:spPr>
        <p:txBody>
          <a:bodyPr/>
          <a:lstStyle/>
          <a:p>
            <a:pPr marL="533400" indent="-533400" eaLnBrk="1" hangingPunct="1"/>
            <a:r>
              <a:rPr lang="en-US" altLang="zh-CN" dirty="0" smtClean="0">
                <a:latin typeface="Arial" panose="020B0604020202020204" pitchFamily="34" charset="0"/>
              </a:rPr>
              <a:t>CISC</a:t>
            </a:r>
            <a:r>
              <a:rPr lang="zh-CN" altLang="en-US" dirty="0" smtClean="0">
                <a:latin typeface="Arial" panose="020B0604020202020204" pitchFamily="34" charset="0"/>
              </a:rPr>
              <a:t>主要在以下方面来增强指令的功能</a:t>
            </a:r>
          </a:p>
          <a:p>
            <a:pPr marL="914400" lvl="1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面向目标程序增强指令功能</a:t>
            </a:r>
          </a:p>
          <a:p>
            <a:pPr marL="1371600" lvl="2" indent="-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</a:rPr>
              <a:t>具体方法有：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Arial" panose="020B0604020202020204" pitchFamily="34" charset="0"/>
              </a:rPr>
              <a:t>提高运算类指令的功能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Arial" panose="020B0604020202020204" pitchFamily="34" charset="0"/>
              </a:rPr>
              <a:t>提高传送类指令的功能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§"/>
            </a:pPr>
            <a:r>
              <a:rPr lang="zh-CN" altLang="en-US" dirty="0" smtClean="0">
                <a:latin typeface="Arial" panose="020B0604020202020204" pitchFamily="34" charset="0"/>
              </a:rPr>
              <a:t>增强程序控制指令功能</a:t>
            </a:r>
          </a:p>
          <a:p>
            <a:pPr marL="914400" lvl="1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面向编译程序目标代码生成优化的改进</a:t>
            </a:r>
          </a:p>
          <a:p>
            <a:pPr marL="914400" lvl="1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提供面向操作系统优化的指令 </a:t>
            </a:r>
          </a:p>
        </p:txBody>
      </p:sp>
      <p:pic>
        <p:nvPicPr>
          <p:cNvPr id="53043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EF2E4A-E2AB-4F25-90A4-0F6C389A69E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3950"/>
            <a:ext cx="7561262" cy="5113338"/>
          </a:xfrm>
        </p:spPr>
        <p:txBody>
          <a:bodyPr/>
          <a:lstStyle/>
          <a:p>
            <a:pPr marL="357188" indent="-357188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GB" sz="2400" dirty="0" smtClean="0">
                <a:latin typeface="Arial" panose="020B0604020202020204" pitchFamily="34" charset="0"/>
              </a:rPr>
              <a:t>指令系统设计时</a:t>
            </a: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选择一些使用频率较高的简单指令</a:t>
            </a:r>
            <a:r>
              <a:rPr lang="zh-CN" altLang="en-GB" sz="2400" dirty="0" smtClean="0">
                <a:latin typeface="Arial" panose="020B0604020202020204" pitchFamily="34" charset="0"/>
              </a:rPr>
              <a:t>，且选择一些很有用但不复杂的指令。</a:t>
            </a:r>
          </a:p>
          <a:p>
            <a:pPr marL="357188" indent="-357188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指令长度固定，指令格式种类少，寻址方式种类少。</a:t>
            </a:r>
          </a:p>
          <a:p>
            <a:pPr marL="357188" indent="-357188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只有取数</a:t>
            </a:r>
            <a:r>
              <a:rPr lang="en-GB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/</a:t>
            </a: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存数指令访问存储器</a:t>
            </a:r>
            <a:r>
              <a:rPr lang="zh-CN" altLang="en-GB" sz="2400" dirty="0" smtClean="0">
                <a:latin typeface="Arial" panose="020B0604020202020204" pitchFamily="34" charset="0"/>
              </a:rPr>
              <a:t>，其余指令的操作都在寄存器之间进行。</a:t>
            </a:r>
          </a:p>
          <a:p>
            <a:pPr marL="357188" indent="-357188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采用流水线技术。</a:t>
            </a:r>
            <a:r>
              <a:rPr lang="zh-CN" altLang="en-GB" sz="2400" dirty="0" smtClean="0">
                <a:latin typeface="Arial" panose="020B0604020202020204" pitchFamily="34" charset="0"/>
              </a:rPr>
              <a:t>超级标量及超级流水线技术，增加了指令执行的并行度，使得一条指令的平均指令执行时间小于一个机器周期。</a:t>
            </a:r>
          </a:p>
          <a:p>
            <a:pPr marL="357188" indent="-357188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en-GB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CPU</a:t>
            </a: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中通用寄存器数量相当多</a:t>
            </a:r>
            <a:r>
              <a:rPr lang="zh-CN" altLang="en-GB" sz="2400" dirty="0" smtClean="0">
                <a:latin typeface="Arial" panose="020B0604020202020204" pitchFamily="34" charset="0"/>
              </a:rPr>
              <a:t>，可以减少访存次数。</a:t>
            </a:r>
          </a:p>
          <a:p>
            <a:pPr marL="357188" indent="-357188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以硬布线控制逻辑为主</a:t>
            </a:r>
            <a:r>
              <a:rPr lang="zh-CN" altLang="en-GB" sz="2400" dirty="0" smtClean="0">
                <a:latin typeface="Arial" panose="020B0604020202020204" pitchFamily="34" charset="0"/>
              </a:rPr>
              <a:t>，不用或少用微码控制。</a:t>
            </a:r>
          </a:p>
          <a:p>
            <a:pPr marL="357188" indent="-357188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采用优化的编译程序</a:t>
            </a:r>
            <a:r>
              <a:rPr lang="zh-CN" altLang="en-GB" sz="2400" dirty="0" smtClean="0">
                <a:latin typeface="Arial" panose="020B0604020202020204" pitchFamily="34" charset="0"/>
              </a:rPr>
              <a:t>，力求有效地支持高级语言程序。</a:t>
            </a:r>
            <a:r>
              <a:rPr lang="zh-CN" altLang="en-US" sz="2400" dirty="0" smtClean="0">
                <a:latin typeface="Arial" panose="020B0604020202020204" pitchFamily="34" charset="0"/>
              </a:rPr>
              <a:t>  </a:t>
            </a:r>
            <a:endParaRPr lang="zh-CN" altLang="en-GB" sz="2400" dirty="0" smtClean="0">
              <a:latin typeface="Arial" panose="020B0604020202020204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</a:t>
            </a:r>
            <a:r>
              <a:rPr lang="en-US" altLang="zh-CN" smtClean="0"/>
              <a:t>RISC</a:t>
            </a:r>
            <a:r>
              <a:rPr lang="zh-CN" altLang="en-US" smtClean="0"/>
              <a:t>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6C970B-730D-4DBB-9619-4647251D6DF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1055688"/>
            <a:ext cx="7632700" cy="4824412"/>
          </a:xfrm>
        </p:spPr>
        <p:txBody>
          <a:bodyPr/>
          <a:lstStyle/>
          <a:p>
            <a:pPr marL="0" indent="0" eaLnBrk="1" hangingPunct="1"/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（</a:t>
            </a:r>
            <a:r>
              <a:rPr lang="en-GB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） 可以充分利用</a:t>
            </a:r>
            <a:r>
              <a:rPr lang="en-GB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VLSI</a:t>
            </a: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芯片面积</a:t>
            </a:r>
          </a:p>
          <a:p>
            <a:pPr marL="0" indent="0" eaLnBrk="1" hangingPunct="1"/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（</a:t>
            </a:r>
            <a:r>
              <a:rPr lang="en-GB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zh-CN" altLang="en-GB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） 可以提高计算机运算速度</a:t>
            </a:r>
          </a:p>
          <a:p>
            <a:pPr marL="357188" lvl="1" indent="-171450" eaLnBrk="1" hangingPunct="1"/>
            <a:r>
              <a:rPr lang="zh-CN" altLang="en-GB" dirty="0" smtClean="0">
                <a:latin typeface="Arial" panose="020B0604020202020204" pitchFamily="34" charset="0"/>
              </a:rPr>
              <a:t>指令数、寻址方式和指令格式的种类都较少，且指令的编码很有规律，使</a:t>
            </a:r>
            <a:r>
              <a:rPr lang="zh-CN" altLang="en-GB" dirty="0" smtClean="0">
                <a:solidFill>
                  <a:srgbClr val="FF6600"/>
                </a:solidFill>
                <a:latin typeface="Arial" panose="020B0604020202020204" pitchFamily="34" charset="0"/>
              </a:rPr>
              <a:t>指令译码加快</a:t>
            </a:r>
            <a:r>
              <a:rPr lang="zh-CN" altLang="en-GB" dirty="0" smtClean="0">
                <a:latin typeface="Arial" panose="020B0604020202020204" pitchFamily="34" charset="0"/>
              </a:rPr>
              <a:t>。</a:t>
            </a:r>
          </a:p>
          <a:p>
            <a:pPr marL="357188" lvl="1" indent="-171450" eaLnBrk="1" hangingPunct="1"/>
            <a:r>
              <a:rPr lang="zh-CN" altLang="en-GB" dirty="0" smtClean="0">
                <a:latin typeface="Arial" panose="020B0604020202020204" pitchFamily="34" charset="0"/>
              </a:rPr>
              <a:t>在简化指令的情况下，</a:t>
            </a:r>
            <a:r>
              <a:rPr lang="zh-CN" altLang="en-GB" dirty="0" smtClean="0">
                <a:solidFill>
                  <a:srgbClr val="FF6600"/>
                </a:solidFill>
                <a:latin typeface="Arial" panose="020B0604020202020204" pitchFamily="34" charset="0"/>
              </a:rPr>
              <a:t>硬布线连接</a:t>
            </a:r>
            <a:r>
              <a:rPr lang="zh-CN" altLang="en-GB" dirty="0" smtClean="0">
                <a:latin typeface="Arial" panose="020B0604020202020204" pitchFamily="34" charset="0"/>
              </a:rPr>
              <a:t>比微程序控制的延迟小，可</a:t>
            </a:r>
            <a:r>
              <a:rPr lang="zh-CN" altLang="en-GB" dirty="0" smtClean="0">
                <a:solidFill>
                  <a:srgbClr val="FF6600"/>
                </a:solidFill>
                <a:latin typeface="Arial" panose="020B0604020202020204" pitchFamily="34" charset="0"/>
              </a:rPr>
              <a:t>缩短</a:t>
            </a:r>
            <a:r>
              <a:rPr lang="en-GB" altLang="zh-CN" dirty="0" smtClean="0">
                <a:solidFill>
                  <a:srgbClr val="FF6600"/>
                </a:solidFill>
                <a:latin typeface="Arial" panose="020B0604020202020204" pitchFamily="34" charset="0"/>
              </a:rPr>
              <a:t>CPU</a:t>
            </a:r>
            <a:r>
              <a:rPr lang="zh-CN" altLang="en-GB" dirty="0" smtClean="0">
                <a:solidFill>
                  <a:srgbClr val="FF6600"/>
                </a:solidFill>
                <a:latin typeface="Arial" panose="020B0604020202020204" pitchFamily="34" charset="0"/>
              </a:rPr>
              <a:t>的周期</a:t>
            </a:r>
            <a:r>
              <a:rPr lang="zh-CN" altLang="en-GB" dirty="0" smtClean="0">
                <a:latin typeface="Arial" panose="020B0604020202020204" pitchFamily="34" charset="0"/>
              </a:rPr>
              <a:t>。</a:t>
            </a:r>
          </a:p>
          <a:p>
            <a:pPr marL="357188" lvl="1" indent="-171450" eaLnBrk="1" hangingPunct="1"/>
            <a:r>
              <a:rPr lang="en-GB" altLang="zh-CN" dirty="0" smtClean="0">
                <a:latin typeface="Arial" panose="020B0604020202020204" pitchFamily="34" charset="0"/>
              </a:rPr>
              <a:t>CPU</a:t>
            </a:r>
            <a:r>
              <a:rPr lang="zh-CN" altLang="en-GB" dirty="0" smtClean="0">
                <a:latin typeface="Arial" panose="020B0604020202020204" pitchFamily="34" charset="0"/>
              </a:rPr>
              <a:t>的</a:t>
            </a:r>
            <a:r>
              <a:rPr lang="zh-CN" altLang="en-GB" dirty="0" smtClean="0">
                <a:solidFill>
                  <a:srgbClr val="FF6600"/>
                </a:solidFill>
                <a:latin typeface="Arial" panose="020B0604020202020204" pitchFamily="34" charset="0"/>
              </a:rPr>
              <a:t>通用寄存器多，减少了访存次数</a:t>
            </a:r>
            <a:r>
              <a:rPr lang="zh-CN" altLang="en-GB" dirty="0" smtClean="0">
                <a:latin typeface="Arial" panose="020B0604020202020204" pitchFamily="34" charset="0"/>
              </a:rPr>
              <a:t>，加快了速度</a:t>
            </a:r>
          </a:p>
          <a:p>
            <a:pPr marL="357188" lvl="1" indent="-171450" eaLnBrk="1" hangingPunct="1"/>
            <a:r>
              <a:rPr lang="zh-CN" altLang="en-GB" dirty="0" smtClean="0">
                <a:latin typeface="Arial" panose="020B0604020202020204" pitchFamily="34" charset="0"/>
              </a:rPr>
              <a:t>大部分指令能在一个周期内完成，特别</a:t>
            </a:r>
            <a:r>
              <a:rPr lang="zh-CN" altLang="en-GB" dirty="0" smtClean="0">
                <a:solidFill>
                  <a:srgbClr val="FF6600"/>
                </a:solidFill>
                <a:latin typeface="Arial" panose="020B0604020202020204" pitchFamily="34" charset="0"/>
              </a:rPr>
              <a:t>适合于流水线工作</a:t>
            </a:r>
            <a:r>
              <a:rPr lang="zh-CN" altLang="en-GB" dirty="0" smtClean="0">
                <a:latin typeface="Arial" panose="020B0604020202020204" pitchFamily="34" charset="0"/>
              </a:rPr>
              <a:t>。</a:t>
            </a:r>
          </a:p>
          <a:p>
            <a:pPr marL="357188" lvl="1" indent="-171450" eaLnBrk="1" hangingPunct="1"/>
            <a:r>
              <a:rPr lang="zh-CN" altLang="en-GB" dirty="0" smtClean="0">
                <a:latin typeface="Arial" panose="020B0604020202020204" pitchFamily="34" charset="0"/>
              </a:rPr>
              <a:t>有的</a:t>
            </a:r>
            <a:r>
              <a:rPr lang="en-GB" altLang="zh-CN" dirty="0" smtClean="0">
                <a:latin typeface="Arial" panose="020B0604020202020204" pitchFamily="34" charset="0"/>
              </a:rPr>
              <a:t>RISC</a:t>
            </a:r>
            <a:r>
              <a:rPr lang="zh-CN" altLang="en-GB" dirty="0" smtClean="0">
                <a:latin typeface="Arial" panose="020B0604020202020204" pitchFamily="34" charset="0"/>
              </a:rPr>
              <a:t>机采用</a:t>
            </a:r>
            <a:r>
              <a:rPr lang="zh-CN" altLang="en-GB" dirty="0" smtClean="0">
                <a:solidFill>
                  <a:srgbClr val="FF6600"/>
                </a:solidFill>
                <a:latin typeface="Arial" panose="020B0604020202020204" pitchFamily="34" charset="0"/>
              </a:rPr>
              <a:t>寄存器窗口重叠技术</a:t>
            </a:r>
            <a:r>
              <a:rPr lang="zh-CN" altLang="en-GB" dirty="0" smtClean="0">
                <a:latin typeface="Arial" panose="020B0604020202020204" pitchFamily="34" charset="0"/>
              </a:rPr>
              <a:t>，程序嵌套时不必将寄存器内容保存到存储器中，加快了速度。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/>
              <a:t>同</a:t>
            </a:r>
            <a:r>
              <a:rPr lang="en-GB" altLang="zh-CN" smtClean="0"/>
              <a:t>CISC</a:t>
            </a:r>
            <a:r>
              <a:rPr lang="zh-CN" altLang="en-GB" smtClean="0"/>
              <a:t>比较，</a:t>
            </a:r>
            <a:r>
              <a:rPr lang="en-GB" altLang="zh-CN" smtClean="0"/>
              <a:t>RISC</a:t>
            </a:r>
            <a:r>
              <a:rPr lang="zh-CN" altLang="en-GB" smtClean="0"/>
              <a:t>的优点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722C72-50A1-4DC4-8997-7E40059770D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632700" cy="5040312"/>
          </a:xfrm>
        </p:spPr>
        <p:txBody>
          <a:bodyPr/>
          <a:lstStyle/>
          <a:p>
            <a:pPr marL="0" indent="0" eaLnBrk="1" hangingPunct="1"/>
            <a:r>
              <a:rPr lang="zh-CN" altLang="en-GB" sz="2400" dirty="0" smtClean="0">
                <a:solidFill>
                  <a:srgbClr val="FF6600"/>
                </a:solidFill>
                <a:latin typeface="Arial" panose="020B0604020202020204" pitchFamily="34" charset="0"/>
              </a:rPr>
              <a:t>（</a:t>
            </a:r>
            <a:r>
              <a:rPr lang="en-GB" altLang="zh-CN" sz="2400" dirty="0" smtClean="0">
                <a:solidFill>
                  <a:srgbClr val="FF6600"/>
                </a:solidFill>
                <a:latin typeface="Arial" panose="020B0604020202020204" pitchFamily="34" charset="0"/>
              </a:rPr>
              <a:t>3</a:t>
            </a:r>
            <a:r>
              <a:rPr lang="zh-CN" altLang="en-GB" sz="2400" dirty="0" smtClean="0">
                <a:solidFill>
                  <a:srgbClr val="FF6600"/>
                </a:solidFill>
                <a:latin typeface="Arial" panose="020B0604020202020204" pitchFamily="34" charset="0"/>
              </a:rPr>
              <a:t>） 设计容易，可降低成本，提高可靠性。</a:t>
            </a:r>
          </a:p>
          <a:p>
            <a:pPr marL="0" indent="0" eaLnBrk="1" hangingPunct="1"/>
            <a:r>
              <a:rPr lang="zh-CN" altLang="en-GB" sz="2400" dirty="0" smtClean="0">
                <a:solidFill>
                  <a:srgbClr val="FF6600"/>
                </a:solidFill>
                <a:latin typeface="Arial" panose="020B0604020202020204" pitchFamily="34" charset="0"/>
              </a:rPr>
              <a:t>（</a:t>
            </a:r>
            <a:r>
              <a:rPr lang="en-GB" altLang="zh-CN" sz="2400" dirty="0" smtClean="0">
                <a:solidFill>
                  <a:srgbClr val="FF6600"/>
                </a:solidFill>
                <a:latin typeface="Arial" panose="020B0604020202020204" pitchFamily="34" charset="0"/>
              </a:rPr>
              <a:t>4</a:t>
            </a:r>
            <a:r>
              <a:rPr lang="zh-CN" altLang="en-GB" sz="2400" dirty="0" smtClean="0">
                <a:solidFill>
                  <a:srgbClr val="FF6600"/>
                </a:solidFill>
                <a:latin typeface="Arial" panose="020B0604020202020204" pitchFamily="34" charset="0"/>
              </a:rPr>
              <a:t>） 能有效支持高级语言程序</a:t>
            </a:r>
          </a:p>
          <a:p>
            <a:pPr marL="450850" lvl="1" indent="-185738" eaLnBrk="1" hangingPunct="1"/>
            <a:r>
              <a:rPr lang="en-GB" altLang="zh-CN" dirty="0" smtClean="0">
                <a:latin typeface="Arial" panose="020B0604020202020204" pitchFamily="34" charset="0"/>
              </a:rPr>
              <a:t>RISC</a:t>
            </a:r>
            <a:r>
              <a:rPr lang="zh-CN" altLang="en-GB" dirty="0" smtClean="0">
                <a:latin typeface="Arial" panose="020B0604020202020204" pitchFamily="34" charset="0"/>
              </a:rPr>
              <a:t>靠编译程序的优化来支持高级语言程序。</a:t>
            </a:r>
          </a:p>
          <a:p>
            <a:pPr marL="450850" lvl="1" indent="-185738" eaLnBrk="1" hangingPunct="1"/>
            <a:r>
              <a:rPr lang="zh-CN" altLang="en-GB" dirty="0" smtClean="0">
                <a:latin typeface="Arial" panose="020B0604020202020204" pitchFamily="34" charset="0"/>
              </a:rPr>
              <a:t>指令少，寻址方式少，反而使编译程序容易选择更有效的指令和寻址方式。</a:t>
            </a:r>
          </a:p>
          <a:p>
            <a:pPr marL="450850" lvl="1" indent="-185738" eaLnBrk="1" hangingPunct="1"/>
            <a:r>
              <a:rPr lang="zh-CN" altLang="en-GB" dirty="0" smtClean="0">
                <a:latin typeface="Arial" panose="020B0604020202020204" pitchFamily="34" charset="0"/>
              </a:rPr>
              <a:t>通用寄存器多，可尽量安排快速的寄存器操作，使编译程序的代码优化效率较高。</a:t>
            </a:r>
          </a:p>
          <a:p>
            <a:pPr marL="450850" lvl="1" indent="-185738" eaLnBrk="1" hangingPunct="1"/>
            <a:r>
              <a:rPr lang="zh-CN" altLang="en-GB" dirty="0" smtClean="0">
                <a:latin typeface="Arial" panose="020B0604020202020204" pitchFamily="34" charset="0"/>
              </a:rPr>
              <a:t>有的</a:t>
            </a:r>
            <a:r>
              <a:rPr lang="en-GB" altLang="zh-CN" dirty="0" smtClean="0">
                <a:latin typeface="Arial" panose="020B0604020202020204" pitchFamily="34" charset="0"/>
              </a:rPr>
              <a:t>RISC</a:t>
            </a:r>
            <a:r>
              <a:rPr lang="zh-CN" altLang="en-GB" dirty="0" smtClean="0">
                <a:latin typeface="Arial" panose="020B0604020202020204" pitchFamily="34" charset="0"/>
              </a:rPr>
              <a:t>机采用寄存器窗口重叠技术，使过程间的参数传送快，且不必保存与恢复现场，因而能直接支持调用子程序和过程的高级语言程序。</a:t>
            </a:r>
          </a:p>
          <a:p>
            <a:pPr marL="450850" lvl="1" indent="-185738" eaLnBrk="1" hangingPunct="1"/>
            <a:r>
              <a:rPr lang="zh-CN" altLang="en-GB" dirty="0" smtClean="0">
                <a:latin typeface="Arial" panose="020B0604020202020204" pitchFamily="34" charset="0"/>
              </a:rPr>
              <a:t>在编译时尽量做好程序优化工作，而减少程序执行时间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/>
              <a:t>同</a:t>
            </a:r>
            <a:r>
              <a:rPr lang="en-GB" altLang="zh-CN" smtClean="0"/>
              <a:t>CISC</a:t>
            </a:r>
            <a:r>
              <a:rPr lang="zh-CN" altLang="en-GB" smtClean="0"/>
              <a:t>比较，</a:t>
            </a:r>
            <a:r>
              <a:rPr lang="en-GB" altLang="zh-CN" smtClean="0"/>
              <a:t>RISC</a:t>
            </a:r>
            <a:r>
              <a:rPr lang="zh-CN" altLang="en-GB" smtClean="0"/>
              <a:t>的优点</a:t>
            </a:r>
            <a:endParaRPr lang="zh-CN" altLang="en-US" smtClean="0"/>
          </a:p>
        </p:txBody>
      </p:sp>
      <p:pic>
        <p:nvPicPr>
          <p:cNvPr id="52736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1ACBB9-CB4C-4728-A6A1-72599657C5F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五、指令系统举例 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5957888" y="2852738"/>
            <a:ext cx="2286000" cy="14049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701675" y="2921000"/>
            <a:ext cx="2286000" cy="14049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796925" y="3044825"/>
            <a:ext cx="21701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hlinkClick r:id="rId2" action="ppaction://hlinksldjump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hlinkClick r:id="rId2" action="ppaction://hlinksldjump"/>
              </a:rPr>
              <a:t>、</a:t>
            </a:r>
            <a:r>
              <a:rPr lang="en-GB" altLang="zh-CN" sz="2400" dirty="0">
                <a:solidFill>
                  <a:srgbClr val="0000FF"/>
                </a:solidFill>
                <a:hlinkClick r:id="rId2" action="ppaction://hlinksldjump"/>
              </a:rPr>
              <a:t>Pentium </a:t>
            </a:r>
            <a:r>
              <a:rPr lang="zh-CN" altLang="en-GB" sz="2400" dirty="0">
                <a:solidFill>
                  <a:srgbClr val="0000FF"/>
                </a:solidFill>
                <a:hlinkClick r:id="rId2" action="ppaction://hlinksldjump"/>
              </a:rPr>
              <a:t>指令系统</a:t>
            </a:r>
            <a:r>
              <a:rPr lang="zh-CN" altLang="en-US" sz="2400" dirty="0">
                <a:solidFill>
                  <a:srgbClr val="0000FF"/>
                </a:solidFill>
                <a:hlinkClick r:id="rId2" action="ppaction://hlinksldjump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hlinkClick r:id="rId2" action="ppaction://hlinksldjump"/>
              </a:rPr>
              <a:t>CISC</a:t>
            </a:r>
            <a:r>
              <a:rPr lang="zh-CN" altLang="en-US" sz="2400" dirty="0">
                <a:solidFill>
                  <a:srgbClr val="0000FF"/>
                </a:solidFill>
                <a:hlinkClick r:id="rId2" action="ppaction://hlinksldjump"/>
              </a:rPr>
              <a:t>）</a:t>
            </a:r>
            <a:r>
              <a:rPr lang="zh-CN" altLang="en-US" sz="2400" dirty="0">
                <a:hlinkClick r:id="rId2" action="ppaction://hlinksldjump"/>
              </a:rPr>
              <a:t> </a:t>
            </a:r>
            <a:endParaRPr lang="zh-CN" altLang="en-US" sz="2400" dirty="0"/>
          </a:p>
        </p:txBody>
      </p:sp>
      <p:sp>
        <p:nvSpPr>
          <p:cNvPr id="533512" name="Freeform 8"/>
          <p:cNvSpPr>
            <a:spLocks/>
          </p:cNvSpPr>
          <p:nvPr/>
        </p:nvSpPr>
        <p:spPr bwMode="gray">
          <a:xfrm>
            <a:off x="2967038" y="25066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58376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28209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514" name="Freeform 10"/>
          <p:cNvSpPr>
            <a:spLocks/>
          </p:cNvSpPr>
          <p:nvPr/>
        </p:nvSpPr>
        <p:spPr bwMode="gray">
          <a:xfrm flipH="1">
            <a:off x="5067300" y="2606675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58378" name="Group 11"/>
          <p:cNvGrpSpPr>
            <a:grpSpLocks/>
          </p:cNvGrpSpPr>
          <p:nvPr/>
        </p:nvGrpSpPr>
        <p:grpSpPr bwMode="auto">
          <a:xfrm>
            <a:off x="3048000" y="1196975"/>
            <a:ext cx="2998788" cy="1601788"/>
            <a:chOff x="1997" y="1314"/>
            <a:chExt cx="1889" cy="1009"/>
          </a:xfrm>
        </p:grpSpPr>
        <p:grpSp>
          <p:nvGrpSpPr>
            <p:cNvPr id="5838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33517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3518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>
                      <a:gamma/>
                      <a:tint val="44314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533519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33520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33521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33522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58379" name="Text Box 19"/>
          <p:cNvSpPr txBox="1">
            <a:spLocks noChangeArrowheads="1"/>
          </p:cNvSpPr>
          <p:nvPr/>
        </p:nvSpPr>
        <p:spPr bwMode="auto">
          <a:xfrm>
            <a:off x="3557588" y="15890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指令系统举例</a:t>
            </a:r>
          </a:p>
        </p:txBody>
      </p:sp>
      <p:sp>
        <p:nvSpPr>
          <p:cNvPr id="58380" name="Text Box 20"/>
          <p:cNvSpPr txBox="1">
            <a:spLocks noChangeArrowheads="1"/>
          </p:cNvSpPr>
          <p:nvPr/>
        </p:nvSpPr>
        <p:spPr bwMode="auto">
          <a:xfrm>
            <a:off x="6205538" y="3033713"/>
            <a:ext cx="2038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hlinkClick r:id="rId3" action="ppaction://hlinksldjump"/>
              </a:rPr>
              <a:t>3</a:t>
            </a:r>
            <a:r>
              <a:rPr lang="zh-CN" altLang="en-GB" sz="2400">
                <a:hlinkClick r:id="rId3" action="ppaction://hlinksldjump"/>
              </a:rPr>
              <a:t>、模型机上</a:t>
            </a:r>
            <a:r>
              <a:rPr lang="en-GB" altLang="zh-CN" sz="2400">
                <a:hlinkClick r:id="rId3" action="ppaction://hlinksldjump"/>
              </a:rPr>
              <a:t>8</a:t>
            </a:r>
            <a:r>
              <a:rPr lang="zh-CN" altLang="en-GB" sz="2400">
                <a:hlinkClick r:id="rId3" action="ppaction://hlinksldjump"/>
              </a:rPr>
              <a:t>位字长的指令系统设计</a:t>
            </a:r>
            <a:endParaRPr lang="zh-CN" altLang="en-US" sz="2400"/>
          </a:p>
        </p:txBody>
      </p:sp>
      <p:pic>
        <p:nvPicPr>
          <p:cNvPr id="533525" name="Picture 21" descr="back1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2" name="AutoShape 5"/>
          <p:cNvSpPr>
            <a:spLocks noChangeArrowheads="1"/>
          </p:cNvSpPr>
          <p:nvPr/>
        </p:nvSpPr>
        <p:spPr bwMode="auto">
          <a:xfrm>
            <a:off x="3336925" y="4079875"/>
            <a:ext cx="2286000" cy="14049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83" name="Text Box 20"/>
          <p:cNvSpPr txBox="1">
            <a:spLocks noChangeArrowheads="1"/>
          </p:cNvSpPr>
          <p:nvPr/>
        </p:nvSpPr>
        <p:spPr bwMode="auto">
          <a:xfrm>
            <a:off x="3402013" y="4183063"/>
            <a:ext cx="20383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hlinkClick r:id="rId6" action="ppaction://hlinksldjump"/>
              </a:rPr>
              <a:t>2</a:t>
            </a:r>
            <a:r>
              <a:rPr lang="zh-CN" altLang="en-US" sz="2400">
                <a:hlinkClick r:id="rId6" action="ppaction://hlinksldjump"/>
              </a:rPr>
              <a:t>、</a:t>
            </a:r>
            <a:r>
              <a:rPr lang="en-US" altLang="zh-CN" sz="2400">
                <a:hlinkClick r:id="rId6" action="ppaction://hlinksldjump"/>
              </a:rPr>
              <a:t>MIPS32</a:t>
            </a:r>
            <a:r>
              <a:rPr lang="zh-CN" altLang="en-US" sz="2400">
                <a:hlinkClick r:id="rId6" action="ppaction://hlinksldjump"/>
              </a:rPr>
              <a:t>指令系统（</a:t>
            </a:r>
            <a:r>
              <a:rPr lang="en-US" altLang="zh-CN" sz="2400">
                <a:hlinkClick r:id="rId6" action="ppaction://hlinksldjump"/>
              </a:rPr>
              <a:t>RISC</a:t>
            </a:r>
            <a:r>
              <a:rPr lang="zh-CN" altLang="en-US" sz="2400">
                <a:hlinkClick r:id="rId6" action="ppaction://hlinksldjump"/>
              </a:rPr>
              <a:t>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97CE40-2108-4908-ABE4-F784DD31744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GB" altLang="zh-CN" smtClean="0"/>
              <a:t>Pentium </a:t>
            </a:r>
            <a:r>
              <a:rPr lang="zh-CN" altLang="en-GB" smtClean="0"/>
              <a:t>指令系统</a:t>
            </a:r>
            <a:r>
              <a:rPr lang="zh-CN" altLang="en-US" smtClean="0"/>
              <a:t>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15250" cy="51435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GB" sz="2400" smtClean="0"/>
              <a:t>指令类型</a:t>
            </a:r>
          </a:p>
          <a:p>
            <a:pPr marL="914400" lvl="1" indent="-457200" eaLnBrk="1" hangingPunct="1"/>
            <a:r>
              <a:rPr lang="zh-CN" altLang="en-GB" smtClean="0">
                <a:solidFill>
                  <a:srgbClr val="006600"/>
                </a:solidFill>
              </a:rPr>
              <a:t>（</a:t>
            </a:r>
            <a:r>
              <a:rPr lang="en-GB" altLang="zh-CN" smtClean="0">
                <a:solidFill>
                  <a:srgbClr val="006600"/>
                </a:solidFill>
              </a:rPr>
              <a:t>1</a:t>
            </a:r>
            <a:r>
              <a:rPr lang="zh-CN" altLang="en-GB" smtClean="0">
                <a:solidFill>
                  <a:srgbClr val="006600"/>
                </a:solidFill>
              </a:rPr>
              <a:t>）算术逻辑操作指令</a:t>
            </a:r>
          </a:p>
          <a:p>
            <a:pPr marL="914400" lvl="1" indent="-457200" eaLnBrk="1" hangingPunct="1"/>
            <a:r>
              <a:rPr lang="zh-CN" altLang="en-GB" smtClean="0">
                <a:solidFill>
                  <a:srgbClr val="006600"/>
                </a:solidFill>
              </a:rPr>
              <a:t>（</a:t>
            </a:r>
            <a:r>
              <a:rPr lang="en-GB" altLang="zh-CN" smtClean="0">
                <a:solidFill>
                  <a:srgbClr val="006600"/>
                </a:solidFill>
              </a:rPr>
              <a:t>2</a:t>
            </a:r>
            <a:r>
              <a:rPr lang="zh-CN" altLang="en-GB" smtClean="0">
                <a:solidFill>
                  <a:srgbClr val="006600"/>
                </a:solidFill>
              </a:rPr>
              <a:t>）串操作</a:t>
            </a:r>
            <a:r>
              <a:rPr lang="en-GB" altLang="zh-CN" smtClean="0">
                <a:solidFill>
                  <a:srgbClr val="006600"/>
                </a:solidFill>
              </a:rPr>
              <a:t>/</a:t>
            </a:r>
            <a:r>
              <a:rPr lang="zh-CN" altLang="en-GB" smtClean="0">
                <a:solidFill>
                  <a:srgbClr val="006600"/>
                </a:solidFill>
              </a:rPr>
              <a:t>转移控制指令</a:t>
            </a:r>
          </a:p>
          <a:p>
            <a:pPr marL="914400" lvl="1" indent="-457200" eaLnBrk="1" hangingPunct="1"/>
            <a:r>
              <a:rPr lang="zh-CN" altLang="en-GB" smtClean="0">
                <a:solidFill>
                  <a:srgbClr val="006600"/>
                </a:solidFill>
              </a:rPr>
              <a:t>（</a:t>
            </a:r>
            <a:r>
              <a:rPr lang="en-GB" altLang="zh-CN" smtClean="0">
                <a:solidFill>
                  <a:srgbClr val="006600"/>
                </a:solidFill>
              </a:rPr>
              <a:t>3</a:t>
            </a:r>
            <a:r>
              <a:rPr lang="zh-CN" altLang="en-GB" smtClean="0">
                <a:solidFill>
                  <a:srgbClr val="006600"/>
                </a:solidFill>
              </a:rPr>
              <a:t>）标志控制</a:t>
            </a:r>
            <a:r>
              <a:rPr lang="en-GB" altLang="zh-CN" smtClean="0">
                <a:solidFill>
                  <a:srgbClr val="006600"/>
                </a:solidFill>
              </a:rPr>
              <a:t>/</a:t>
            </a:r>
            <a:r>
              <a:rPr lang="zh-CN" altLang="en-GB" smtClean="0">
                <a:solidFill>
                  <a:srgbClr val="006600"/>
                </a:solidFill>
              </a:rPr>
              <a:t>高级语言支持指令</a:t>
            </a:r>
          </a:p>
          <a:p>
            <a:pPr marL="914400" lvl="1" indent="-457200" eaLnBrk="1" hangingPunct="1"/>
            <a:r>
              <a:rPr lang="zh-CN" altLang="en-GB" smtClean="0">
                <a:solidFill>
                  <a:srgbClr val="006600"/>
                </a:solidFill>
              </a:rPr>
              <a:t>（</a:t>
            </a:r>
            <a:r>
              <a:rPr lang="en-GB" altLang="zh-CN" smtClean="0">
                <a:solidFill>
                  <a:srgbClr val="006600"/>
                </a:solidFill>
              </a:rPr>
              <a:t>4</a:t>
            </a:r>
            <a:r>
              <a:rPr lang="zh-CN" altLang="en-GB" smtClean="0">
                <a:solidFill>
                  <a:srgbClr val="006600"/>
                </a:solidFill>
              </a:rPr>
              <a:t>）数据传送指令</a:t>
            </a:r>
          </a:p>
          <a:p>
            <a:pPr marL="914400" lvl="1" indent="-457200" eaLnBrk="1" hangingPunct="1"/>
            <a:r>
              <a:rPr lang="zh-CN" altLang="en-GB" smtClean="0">
                <a:solidFill>
                  <a:srgbClr val="006600"/>
                </a:solidFill>
              </a:rPr>
              <a:t>（</a:t>
            </a:r>
            <a:r>
              <a:rPr lang="en-GB" altLang="zh-CN" smtClean="0">
                <a:solidFill>
                  <a:srgbClr val="006600"/>
                </a:solidFill>
              </a:rPr>
              <a:t>5</a:t>
            </a:r>
            <a:r>
              <a:rPr lang="zh-CN" altLang="en-GB" smtClean="0">
                <a:solidFill>
                  <a:srgbClr val="006600"/>
                </a:solidFill>
              </a:rPr>
              <a:t>）系统控制</a:t>
            </a:r>
            <a:r>
              <a:rPr lang="en-GB" altLang="zh-CN" smtClean="0">
                <a:solidFill>
                  <a:srgbClr val="006600"/>
                </a:solidFill>
              </a:rPr>
              <a:t>/</a:t>
            </a:r>
            <a:r>
              <a:rPr lang="zh-CN" altLang="en-GB" smtClean="0">
                <a:solidFill>
                  <a:srgbClr val="006600"/>
                </a:solidFill>
              </a:rPr>
              <a:t>段寄存器操作指令</a:t>
            </a:r>
          </a:p>
          <a:p>
            <a:pPr marL="914400" lvl="1" indent="-457200" eaLnBrk="1" hangingPunct="1"/>
            <a:r>
              <a:rPr lang="zh-CN" altLang="en-GB" smtClean="0">
                <a:solidFill>
                  <a:srgbClr val="006600"/>
                </a:solidFill>
              </a:rPr>
              <a:t>（</a:t>
            </a:r>
            <a:r>
              <a:rPr lang="en-GB" altLang="zh-CN" smtClean="0">
                <a:solidFill>
                  <a:srgbClr val="006600"/>
                </a:solidFill>
              </a:rPr>
              <a:t>6</a:t>
            </a:r>
            <a:r>
              <a:rPr lang="zh-CN" altLang="en-GB" smtClean="0">
                <a:solidFill>
                  <a:srgbClr val="006600"/>
                </a:solidFill>
              </a:rPr>
              <a:t>）保护</a:t>
            </a:r>
            <a:r>
              <a:rPr lang="en-GB" altLang="zh-CN" smtClean="0">
                <a:solidFill>
                  <a:srgbClr val="006600"/>
                </a:solidFill>
              </a:rPr>
              <a:t>/CACHE</a:t>
            </a:r>
            <a:r>
              <a:rPr lang="zh-CN" altLang="en-GB" smtClean="0">
                <a:solidFill>
                  <a:srgbClr val="006600"/>
                </a:solidFill>
              </a:rPr>
              <a:t>管理指令</a:t>
            </a:r>
          </a:p>
          <a:p>
            <a:pPr marL="533400" indent="-533400" eaLnBrk="1" hangingPunct="1">
              <a:buFont typeface="Wingdings" panose="05000000000000000000" pitchFamily="2" charset="2"/>
              <a:buAutoNum type="circleNumDbPlain" startAt="2"/>
            </a:pPr>
            <a:r>
              <a:rPr lang="en-GB" altLang="zh-CN" sz="2400" smtClean="0"/>
              <a:t>Pentium </a:t>
            </a:r>
            <a:r>
              <a:rPr lang="zh-CN" altLang="en-GB" sz="2400" smtClean="0"/>
              <a:t>的指令格式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6F6566-DE83-478A-B769-F123517F460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35557" name="Picture 5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3087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5558" name="Object 6"/>
          <p:cNvGraphicFramePr>
            <a:graphicFrameLocks noChangeAspect="1"/>
          </p:cNvGraphicFramePr>
          <p:nvPr/>
        </p:nvGraphicFramePr>
        <p:xfrm>
          <a:off x="468313" y="2133600"/>
          <a:ext cx="7488237" cy="409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Visio" r:id="rId5" imgW="3825299" imgH="2080296" progId="Visio.Drawing.11">
                  <p:embed/>
                </p:oleObj>
              </mc:Choice>
              <mc:Fallback>
                <p:oleObj name="Visio" r:id="rId5" imgW="3825299" imgH="208029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33600"/>
                        <a:ext cx="7488237" cy="409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8"/>
          <p:cNvSpPr>
            <a:spLocks noChangeArrowheads="1"/>
          </p:cNvSpPr>
          <p:nvPr/>
        </p:nvSpPr>
        <p:spPr bwMode="white">
          <a:xfrm>
            <a:off x="1133475" y="344488"/>
            <a:ext cx="6705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、</a:t>
            </a:r>
            <a:r>
              <a:rPr lang="en-GB" altLang="zh-CN" sz="3200">
                <a:solidFill>
                  <a:schemeClr val="bg1"/>
                </a:solidFill>
              </a:rPr>
              <a:t>Pentium </a:t>
            </a:r>
            <a:r>
              <a:rPr lang="zh-CN" altLang="en-GB" sz="3200">
                <a:solidFill>
                  <a:schemeClr val="bg1"/>
                </a:solidFill>
              </a:rPr>
              <a:t>指令系统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04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GB" sz="2400" smtClean="0"/>
              <a:t>主要由两部分组成：指令前缀，指令本身。</a:t>
            </a:r>
          </a:p>
          <a:p>
            <a:pPr eaLnBrk="1" hangingPunct="1"/>
            <a:r>
              <a:rPr lang="zh-CN" altLang="en-GB" sz="2400" smtClean="0"/>
              <a:t>指令前缀为可选。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MIPS32</a:t>
            </a:r>
            <a:r>
              <a:rPr lang="zh-CN" altLang="en-US" smtClean="0"/>
              <a:t>指令系统（</a:t>
            </a:r>
            <a:r>
              <a:rPr lang="en-US" altLang="zh-CN" smtClean="0"/>
              <a:t>RISC</a:t>
            </a:r>
            <a:r>
              <a:rPr lang="zh-CN" altLang="en-US" smtClean="0"/>
              <a:t>）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：</a:t>
            </a:r>
            <a:r>
              <a:rPr lang="en-US" altLang="zh-CN" smtClean="0"/>
              <a:t>Microprocessor without interlocked piped stages architecture</a:t>
            </a:r>
            <a:r>
              <a:rPr lang="zh-CN" altLang="zh-CN" smtClean="0"/>
              <a:t>（无内部互锁流水级的</a:t>
            </a:r>
            <a:r>
              <a:rPr lang="en-US" altLang="zh-CN" smtClean="0"/>
              <a:t>微处理器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en-US" altLang="zh-CN" smtClean="0"/>
              <a:t>MIPS</a:t>
            </a:r>
            <a:r>
              <a:rPr lang="zh-CN" altLang="zh-CN" smtClean="0"/>
              <a:t>架构</a:t>
            </a:r>
            <a:r>
              <a:rPr lang="zh-CN" altLang="en-US" smtClean="0"/>
              <a:t>：</a:t>
            </a:r>
            <a:r>
              <a:rPr lang="zh-CN" altLang="zh-CN" smtClean="0"/>
              <a:t>精简指令集</a:t>
            </a:r>
            <a:r>
              <a:rPr lang="en-US" altLang="zh-CN" smtClean="0"/>
              <a:t>(RISC)</a:t>
            </a:r>
            <a:r>
              <a:rPr lang="zh-CN" altLang="zh-CN" smtClean="0"/>
              <a:t>处理器架构</a:t>
            </a:r>
            <a:r>
              <a:rPr lang="zh-CN" altLang="en-US" smtClean="0"/>
              <a:t>，其机制是尽量利用软件办法避免流水线中的数据相关问题。</a:t>
            </a:r>
            <a:endParaRPr lang="en-US" altLang="zh-CN" smtClean="0"/>
          </a:p>
          <a:p>
            <a:pPr lvl="1"/>
            <a:r>
              <a:rPr lang="en-US" altLang="zh-CN" smtClean="0"/>
              <a:t>MIPS32</a:t>
            </a:r>
            <a:r>
              <a:rPr lang="zh-CN" altLang="en-US" smtClean="0"/>
              <a:t>架构</a:t>
            </a:r>
            <a:endParaRPr lang="en-US" altLang="zh-CN" smtClean="0"/>
          </a:p>
          <a:p>
            <a:pPr lvl="1"/>
            <a:r>
              <a:rPr lang="en-US" altLang="zh-CN" smtClean="0"/>
              <a:t>MIPS64</a:t>
            </a:r>
            <a:r>
              <a:rPr lang="zh-CN" altLang="en-US" smtClean="0"/>
              <a:t>架构</a:t>
            </a:r>
            <a:endParaRPr lang="en-US" altLang="zh-CN" smtClean="0"/>
          </a:p>
          <a:p>
            <a:r>
              <a:rPr lang="en-US" altLang="zh-CN" smtClean="0"/>
              <a:t>MIPS</a:t>
            </a:r>
            <a:r>
              <a:rPr lang="zh-CN" altLang="en-US" smtClean="0"/>
              <a:t>指令系统：</a:t>
            </a:r>
            <a:endParaRPr lang="en-US" altLang="zh-CN" smtClean="0"/>
          </a:p>
          <a:p>
            <a:pPr lvl="1"/>
            <a:r>
              <a:rPr lang="en-US" altLang="zh-CN" smtClean="0"/>
              <a:t>MIPS I</a:t>
            </a:r>
            <a:r>
              <a:rPr lang="zh-CN" altLang="en-US" smtClean="0"/>
              <a:t>、</a:t>
            </a:r>
            <a:r>
              <a:rPr lang="en-US" altLang="zh-CN" smtClean="0"/>
              <a:t>MIPS II</a:t>
            </a:r>
            <a:r>
              <a:rPr lang="zh-CN" altLang="en-US" smtClean="0"/>
              <a:t>、</a:t>
            </a:r>
            <a:r>
              <a:rPr lang="en-US" altLang="zh-CN" smtClean="0"/>
              <a:t>MIPS III</a:t>
            </a:r>
            <a:r>
              <a:rPr lang="zh-CN" altLang="en-US" smtClean="0"/>
              <a:t>、</a:t>
            </a:r>
            <a:r>
              <a:rPr lang="en-US" altLang="zh-CN" smtClean="0"/>
              <a:t>MIPS IV</a:t>
            </a:r>
            <a:r>
              <a:rPr lang="zh-CN" altLang="en-US" smtClean="0"/>
              <a:t>到</a:t>
            </a:r>
            <a:r>
              <a:rPr lang="en-US" altLang="zh-CN" smtClean="0"/>
              <a:t>MIPS V</a:t>
            </a:r>
          </a:p>
          <a:p>
            <a:pPr lvl="1"/>
            <a:r>
              <a:rPr lang="zh-CN" altLang="en-US" smtClean="0"/>
              <a:t>嵌入式指令系统：</a:t>
            </a:r>
            <a:r>
              <a:rPr lang="en-US" altLang="zh-CN" smtClean="0"/>
              <a:t>MIPS16</a:t>
            </a:r>
            <a:r>
              <a:rPr lang="zh-CN" altLang="en-US" smtClean="0"/>
              <a:t>、</a:t>
            </a:r>
            <a:r>
              <a:rPr lang="en-US" altLang="zh-CN" smtClean="0"/>
              <a:t>MIPS32</a:t>
            </a:r>
            <a:r>
              <a:rPr lang="zh-CN" altLang="en-US" smtClean="0"/>
              <a:t>、</a:t>
            </a:r>
            <a:r>
              <a:rPr lang="en-US" altLang="zh-CN" smtClean="0"/>
              <a:t>MIPS64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2183AAB-97BA-4FF6-AE36-B7D2F3F44506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58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MIPS32</a:t>
            </a:r>
            <a:r>
              <a:rPr lang="zh-CN" altLang="en-US" smtClean="0"/>
              <a:t>指令系统（</a:t>
            </a:r>
            <a:r>
              <a:rPr lang="en-US" altLang="zh-CN" smtClean="0"/>
              <a:t>RISC</a:t>
            </a:r>
            <a:r>
              <a:rPr lang="zh-CN" altLang="en-US" smtClean="0"/>
              <a:t>）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A42D060-E2DC-4CBF-8D14-9853F10F0E6C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2468" name="Group 47"/>
          <p:cNvGrpSpPr>
            <a:grpSpLocks/>
          </p:cNvGrpSpPr>
          <p:nvPr/>
        </p:nvGrpSpPr>
        <p:grpSpPr bwMode="auto">
          <a:xfrm>
            <a:off x="1066800" y="1412875"/>
            <a:ext cx="6781800" cy="4114800"/>
            <a:chOff x="672" y="890"/>
            <a:chExt cx="4272" cy="2592"/>
          </a:xfrm>
        </p:grpSpPr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2249" y="2042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hlinkClick r:id="rId2" action="ppaction://hlinksldjump"/>
                </a:rPr>
                <a:t>MIP32</a:t>
              </a:r>
              <a:r>
                <a:rPr lang="zh-CN" altLang="en-US">
                  <a:latin typeface="Arial" panose="020B0604020202020204" pitchFamily="34" charset="0"/>
                  <a:hlinkClick r:id="rId2" action="ppaction://hlinksldjump"/>
                </a:rPr>
                <a:t>指令格式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471" name="AutoShape 6"/>
            <p:cNvSpPr>
              <a:spLocks noChangeArrowheads="1"/>
            </p:cNvSpPr>
            <p:nvPr/>
          </p:nvSpPr>
          <p:spPr bwMode="auto">
            <a:xfrm>
              <a:off x="672" y="2042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hlinkClick r:id="rId3" action="ppaction://hlinksldjump"/>
                </a:rPr>
                <a:t>MIPS32</a:t>
              </a:r>
              <a:r>
                <a:rPr lang="zh-CN" altLang="en-US">
                  <a:latin typeface="Arial" panose="020B0604020202020204" pitchFamily="34" charset="0"/>
                  <a:hlinkClick r:id="rId3" action="ppaction://hlinksldjump"/>
                </a:rPr>
                <a:t>指令类型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472" name="AutoShape 7"/>
            <p:cNvSpPr>
              <a:spLocks noChangeArrowheads="1"/>
            </p:cNvSpPr>
            <p:nvPr/>
          </p:nvSpPr>
          <p:spPr bwMode="auto">
            <a:xfrm>
              <a:off x="3840" y="2042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hlinkClick r:id="rId4" action="ppaction://hlinksldjump"/>
                </a:rPr>
                <a:t>MIPS32</a:t>
              </a:r>
              <a:r>
                <a:rPr lang="zh-CN" altLang="en-US">
                  <a:latin typeface="Arial" panose="020B0604020202020204" pitchFamily="34" charset="0"/>
                  <a:hlinkClick r:id="rId4" action="ppaction://hlinksldjump"/>
                </a:rPr>
                <a:t>指令寻址方式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473" name="AutoShape 8"/>
            <p:cNvSpPr>
              <a:spLocks noChangeArrowheads="1"/>
            </p:cNvSpPr>
            <p:nvPr/>
          </p:nvSpPr>
          <p:spPr bwMode="gray">
            <a:xfrm>
              <a:off x="1889" y="1283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62474" name="AutoShape 9"/>
            <p:cNvSpPr>
              <a:spLocks noChangeArrowheads="1"/>
            </p:cNvSpPr>
            <p:nvPr/>
          </p:nvSpPr>
          <p:spPr bwMode="gray">
            <a:xfrm>
              <a:off x="3440" y="1283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grpSp>
          <p:nvGrpSpPr>
            <p:cNvPr id="62475" name="Group 44"/>
            <p:cNvGrpSpPr>
              <a:grpSpLocks/>
            </p:cNvGrpSpPr>
            <p:nvPr/>
          </p:nvGrpSpPr>
          <p:grpSpPr bwMode="auto">
            <a:xfrm>
              <a:off x="720" y="890"/>
              <a:ext cx="1073" cy="1063"/>
              <a:chOff x="720" y="890"/>
              <a:chExt cx="1073" cy="1063"/>
            </a:xfrm>
          </p:grpSpPr>
          <p:sp>
            <p:nvSpPr>
              <p:cNvPr id="36" name="Oval 15"/>
              <p:cNvSpPr>
                <a:spLocks noChangeArrowheads="1"/>
              </p:cNvSpPr>
              <p:nvPr/>
            </p:nvSpPr>
            <p:spPr bwMode="gray">
              <a:xfrm>
                <a:off x="720" y="890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7" name="Oval 16">
                <a:hlinkClick r:id="rId5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720" y="890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790" y="959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791" y="961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2504" name="Oval 19"/>
              <p:cNvSpPr>
                <a:spLocks noChangeArrowheads="1"/>
              </p:cNvSpPr>
              <p:nvPr/>
            </p:nvSpPr>
            <p:spPr bwMode="gray">
              <a:xfrm>
                <a:off x="837" y="1006"/>
                <a:ext cx="840" cy="83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2505" name="Group 20"/>
              <p:cNvGrpSpPr>
                <a:grpSpLocks/>
              </p:cNvGrpSpPr>
              <p:nvPr/>
            </p:nvGrpSpPr>
            <p:grpSpPr bwMode="auto">
              <a:xfrm>
                <a:off x="850" y="1018"/>
                <a:ext cx="813" cy="805"/>
                <a:chOff x="4166" y="1706"/>
                <a:chExt cx="1252" cy="1252"/>
              </a:xfrm>
            </p:grpSpPr>
            <p:sp>
              <p:nvSpPr>
                <p:cNvPr id="62507" name="Oval 21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08" name="Oval 22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09" name="Oval 23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510" name="Oval 24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2506" name="Text Box 40"/>
              <p:cNvSpPr txBox="1">
                <a:spLocks noChangeArrowheads="1"/>
              </p:cNvSpPr>
              <p:nvPr/>
            </p:nvSpPr>
            <p:spPr bwMode="gray">
              <a:xfrm>
                <a:off x="911" y="1271"/>
                <a:ext cx="69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  <a:hlinkClick r:id="rId5" action="ppaction://hlinksldjump"/>
                  </a:rPr>
                  <a:t>（</a:t>
                </a:r>
                <a:r>
                  <a:rPr lang="en-US" altLang="zh-CN">
                    <a:latin typeface="Arial" panose="020B0604020202020204" pitchFamily="34" charset="0"/>
                    <a:hlinkClick r:id="rId5" action="ppaction://hlinksldjump"/>
                  </a:rPr>
                  <a:t>1</a:t>
                </a:r>
                <a:r>
                  <a:rPr lang="zh-CN" altLang="en-US">
                    <a:latin typeface="Arial" panose="020B0604020202020204" pitchFamily="34" charset="0"/>
                    <a:hlinkClick r:id="rId5" action="ppaction://hlinksldjump"/>
                  </a:rPr>
                  <a:t>）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2476" name="Group 45"/>
            <p:cNvGrpSpPr>
              <a:grpSpLocks/>
            </p:cNvGrpSpPr>
            <p:nvPr/>
          </p:nvGrpSpPr>
          <p:grpSpPr bwMode="auto">
            <a:xfrm>
              <a:off x="2272" y="893"/>
              <a:ext cx="1073" cy="1063"/>
              <a:chOff x="2272" y="893"/>
              <a:chExt cx="1073" cy="1063"/>
            </a:xfrm>
          </p:grpSpPr>
          <p:sp>
            <p:nvSpPr>
              <p:cNvPr id="25" name="Oval 25"/>
              <p:cNvSpPr>
                <a:spLocks noChangeArrowheads="1"/>
              </p:cNvSpPr>
              <p:nvPr/>
            </p:nvSpPr>
            <p:spPr bwMode="gray">
              <a:xfrm>
                <a:off x="2272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6" name="Oval 26"/>
              <p:cNvSpPr>
                <a:spLocks noChangeArrowheads="1"/>
              </p:cNvSpPr>
              <p:nvPr/>
            </p:nvSpPr>
            <p:spPr bwMode="gray">
              <a:xfrm>
                <a:off x="2272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gray">
              <a:xfrm>
                <a:off x="2342" y="963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" name="Oval 28">
                <a:hlinkClick r:id="rId6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2343" y="964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2493" name="Oval 29"/>
              <p:cNvSpPr>
                <a:spLocks noChangeArrowheads="1"/>
              </p:cNvSpPr>
              <p:nvPr/>
            </p:nvSpPr>
            <p:spPr bwMode="gray">
              <a:xfrm>
                <a:off x="2388" y="1008"/>
                <a:ext cx="840" cy="83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2494" name="Group 30"/>
              <p:cNvGrpSpPr>
                <a:grpSpLocks/>
              </p:cNvGrpSpPr>
              <p:nvPr/>
            </p:nvGrpSpPr>
            <p:grpSpPr bwMode="auto">
              <a:xfrm>
                <a:off x="2402" y="1018"/>
                <a:ext cx="813" cy="805"/>
                <a:chOff x="4166" y="1706"/>
                <a:chExt cx="1252" cy="1252"/>
              </a:xfrm>
            </p:grpSpPr>
            <p:sp>
              <p:nvSpPr>
                <p:cNvPr id="62496" name="Oval 31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497" name="Oval 32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498" name="Oval 33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499" name="Oval 34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2495" name="Text Box 41"/>
              <p:cNvSpPr txBox="1">
                <a:spLocks noChangeArrowheads="1"/>
              </p:cNvSpPr>
              <p:nvPr/>
            </p:nvSpPr>
            <p:spPr bwMode="gray">
              <a:xfrm>
                <a:off x="2467" y="1271"/>
                <a:ext cx="69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  <a:hlinkClick r:id="rId6" action="ppaction://hlinksldjump"/>
                  </a:rPr>
                  <a:t>（</a:t>
                </a:r>
                <a:r>
                  <a:rPr lang="en-US" altLang="zh-CN">
                    <a:latin typeface="Arial" panose="020B0604020202020204" pitchFamily="34" charset="0"/>
                    <a:hlinkClick r:id="rId6" action="ppaction://hlinksldjump"/>
                  </a:rPr>
                  <a:t>2</a:t>
                </a:r>
                <a:r>
                  <a:rPr lang="zh-CN" altLang="en-US">
                    <a:latin typeface="Arial" panose="020B0604020202020204" pitchFamily="34" charset="0"/>
                    <a:hlinkClick r:id="rId6" action="ppaction://hlinksldjump"/>
                  </a:rPr>
                  <a:t>）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2477" name="Group 46"/>
            <p:cNvGrpSpPr>
              <a:grpSpLocks/>
            </p:cNvGrpSpPr>
            <p:nvPr/>
          </p:nvGrpSpPr>
          <p:grpSpPr bwMode="auto">
            <a:xfrm>
              <a:off x="3823" y="893"/>
              <a:ext cx="1073" cy="1063"/>
              <a:chOff x="3823" y="893"/>
              <a:chExt cx="1073" cy="1063"/>
            </a:xfrm>
          </p:grpSpPr>
          <p:sp>
            <p:nvSpPr>
              <p:cNvPr id="14" name="Oval 10"/>
              <p:cNvSpPr>
                <a:spLocks noChangeArrowheads="1"/>
              </p:cNvSpPr>
              <p:nvPr/>
            </p:nvSpPr>
            <p:spPr bwMode="gray">
              <a:xfrm>
                <a:off x="3823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" name="Oval 11">
                <a:hlinkClick r:id="rId7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3823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" name="Oval 12"/>
              <p:cNvSpPr>
                <a:spLocks noChangeArrowheads="1"/>
              </p:cNvSpPr>
              <p:nvPr/>
            </p:nvSpPr>
            <p:spPr bwMode="gray">
              <a:xfrm>
                <a:off x="3893" y="963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gray">
              <a:xfrm>
                <a:off x="3909" y="968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2482" name="Oval 14"/>
              <p:cNvSpPr>
                <a:spLocks noChangeArrowheads="1"/>
              </p:cNvSpPr>
              <p:nvPr/>
            </p:nvSpPr>
            <p:spPr bwMode="gray">
              <a:xfrm>
                <a:off x="3943" y="1008"/>
                <a:ext cx="841" cy="83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2483" name="Group 35"/>
              <p:cNvGrpSpPr>
                <a:grpSpLocks/>
              </p:cNvGrpSpPr>
              <p:nvPr/>
            </p:nvGrpSpPr>
            <p:grpSpPr bwMode="auto">
              <a:xfrm>
                <a:off x="3958" y="1018"/>
                <a:ext cx="814" cy="805"/>
                <a:chOff x="4166" y="1706"/>
                <a:chExt cx="1252" cy="1252"/>
              </a:xfrm>
            </p:grpSpPr>
            <p:sp>
              <p:nvSpPr>
                <p:cNvPr id="62485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486" name="Oval 37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487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488" name="Oval 39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2484" name="Text Box 42"/>
              <p:cNvSpPr txBox="1">
                <a:spLocks noChangeArrowheads="1"/>
              </p:cNvSpPr>
              <p:nvPr/>
            </p:nvSpPr>
            <p:spPr bwMode="gray">
              <a:xfrm>
                <a:off x="4021" y="1271"/>
                <a:ext cx="69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latin typeface="Arial" panose="020B0604020202020204" pitchFamily="34" charset="0"/>
                    <a:hlinkClick r:id="rId7" action="ppaction://hlinksldjump"/>
                  </a:rPr>
                  <a:t>（</a:t>
                </a:r>
                <a:r>
                  <a:rPr lang="en-US" altLang="zh-CN">
                    <a:latin typeface="Arial" panose="020B0604020202020204" pitchFamily="34" charset="0"/>
                    <a:hlinkClick r:id="rId7" action="ppaction://hlinksldjump"/>
                  </a:rPr>
                  <a:t>3</a:t>
                </a:r>
                <a:r>
                  <a:rPr lang="zh-CN" altLang="en-US">
                    <a:latin typeface="Arial" panose="020B0604020202020204" pitchFamily="34" charset="0"/>
                    <a:hlinkClick r:id="rId7" action="ppaction://hlinksldjump"/>
                  </a:rPr>
                  <a:t>）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47" name="Picture 48" descr="back11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33F9B1-6092-46D8-AFDD-7269F6EDEC4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、操作码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244600"/>
            <a:ext cx="7488238" cy="4848225"/>
          </a:xfrm>
        </p:spPr>
        <p:txBody>
          <a:bodyPr/>
          <a:lstStyle/>
          <a:p>
            <a:pPr eaLnBrk="1" hangingPunct="1"/>
            <a:r>
              <a:rPr lang="zh-CN" altLang="en-GB" sz="2400" dirty="0" smtClean="0">
                <a:solidFill>
                  <a:srgbClr val="CC0000"/>
                </a:solidFill>
              </a:rPr>
              <a:t>操作码长度固定</a:t>
            </a:r>
            <a:r>
              <a:rPr lang="zh-CN" altLang="en-GB" sz="2400" dirty="0" smtClean="0"/>
              <a:t>：将操作码集中放在指令字的一个字段内。</a:t>
            </a:r>
          </a:p>
          <a:p>
            <a:pPr lvl="1" eaLnBrk="1" hangingPunct="1"/>
            <a:r>
              <a:rPr lang="zh-CN" altLang="en-US" dirty="0" smtClean="0"/>
              <a:t>这种格式便于硬件设计，指令译码时间短，广泛应用于字长较长的、大中型计算机和超级小型计算机以及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Reduced Instruction Set Computer</a:t>
            </a:r>
            <a:r>
              <a:rPr lang="zh-CN" altLang="en-US" dirty="0" smtClean="0"/>
              <a:t>）中。如</a:t>
            </a:r>
            <a:r>
              <a:rPr lang="en-US" altLang="zh-CN" dirty="0" smtClean="0"/>
              <a:t>IBM370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VAX-11</a:t>
            </a:r>
            <a:r>
              <a:rPr lang="zh-CN" altLang="en-US" dirty="0" smtClean="0"/>
              <a:t>系列机，操作码长度均为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位。</a:t>
            </a: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操作码长度不固定</a:t>
            </a:r>
            <a:r>
              <a:rPr lang="zh-CN" altLang="en-US" sz="2400" dirty="0" smtClean="0"/>
              <a:t>：指令操作码分散在指令字的不同字段中。</a:t>
            </a:r>
          </a:p>
          <a:p>
            <a:pPr lvl="1" eaLnBrk="1" hangingPunct="1"/>
            <a:r>
              <a:rPr lang="zh-CN" altLang="en-US" dirty="0" smtClean="0"/>
              <a:t>这种格式可有效地压缩操作码的平均长度，在字长较短的微机中被广泛采用。如</a:t>
            </a:r>
            <a:r>
              <a:rPr lang="en-US" altLang="zh-CN" dirty="0" smtClean="0"/>
              <a:t>PDP-11</a:t>
            </a:r>
            <a:r>
              <a:rPr lang="zh-CN" altLang="en-US" dirty="0" smtClean="0"/>
              <a:t>，</a:t>
            </a:r>
            <a:r>
              <a:rPr lang="en-GB" altLang="zh-CN" dirty="0" smtClean="0"/>
              <a:t>Intel8086/80386</a:t>
            </a:r>
            <a:r>
              <a:rPr lang="zh-CN" altLang="en-GB" dirty="0" smtClean="0"/>
              <a:t>等。</a:t>
            </a:r>
            <a:endParaRPr lang="zh-CN" altLang="en-US" dirty="0" smtClean="0"/>
          </a:p>
        </p:txBody>
      </p:sp>
      <p:pic>
        <p:nvPicPr>
          <p:cNvPr id="41370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MIPS32</a:t>
            </a:r>
            <a:r>
              <a:rPr lang="zh-CN" altLang="en-US" smtClean="0"/>
              <a:t>指令类型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>
                <a:solidFill>
                  <a:srgbClr val="FF0000"/>
                </a:solidFill>
              </a:rPr>
              <a:t>数据传送指令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>
                <a:solidFill>
                  <a:srgbClr val="FF0000"/>
                </a:solidFill>
              </a:rPr>
              <a:t>算术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zh-CN" smtClean="0">
                <a:solidFill>
                  <a:srgbClr val="FF0000"/>
                </a:solidFill>
              </a:rPr>
              <a:t>逻辑运算指令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>
                <a:solidFill>
                  <a:srgbClr val="FF0000"/>
                </a:solidFill>
              </a:rPr>
              <a:t>访存指令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>
                <a:solidFill>
                  <a:srgbClr val="FF0000"/>
                </a:solidFill>
              </a:rPr>
              <a:t>程序控制类指令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/>
              <a:t>断点及陷阱指令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/>
              <a:t>协处理器</a:t>
            </a:r>
            <a:r>
              <a:rPr lang="en-US" altLang="zh-CN" smtClean="0"/>
              <a:t>0</a:t>
            </a:r>
            <a:r>
              <a:rPr lang="zh-CN" altLang="zh-CN" smtClean="0"/>
              <a:t>的功能指令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/>
              <a:t>浮点操作指令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/>
              <a:t>用户模式下对“底层”硬件的有限访问指令</a:t>
            </a:r>
          </a:p>
          <a:p>
            <a:pPr marL="514350" indent="-514350">
              <a:buFont typeface="黑体" panose="02010609060101010101" pitchFamily="49" charset="-122"/>
              <a:buAutoNum type="circleNumDbPlain"/>
            </a:pPr>
            <a:r>
              <a:rPr lang="zh-CN" altLang="zh-CN" smtClean="0"/>
              <a:t>空操作指令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FB5C1C8-37CA-4C44-A238-E419ABB7A78D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60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MIPS32</a:t>
            </a:r>
            <a:r>
              <a:rPr lang="zh-CN" altLang="en-US" smtClean="0"/>
              <a:t>指令格式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503238" y="1052513"/>
            <a:ext cx="8229600" cy="5248275"/>
          </a:xfrm>
        </p:spPr>
        <p:txBody>
          <a:bodyPr/>
          <a:lstStyle/>
          <a:p>
            <a:r>
              <a:rPr lang="en-US" altLang="zh-CN" sz="2400" dirty="0" smtClean="0"/>
              <a:t>MIPS</a:t>
            </a:r>
            <a:r>
              <a:rPr lang="zh-CN" altLang="zh-CN" sz="2400" dirty="0" smtClean="0"/>
              <a:t>的数据类型：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字（</a:t>
            </a:r>
            <a:r>
              <a:rPr lang="en-US" altLang="zh-CN" sz="2000" dirty="0" smtClean="0"/>
              <a:t>word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个字节，</a:t>
            </a:r>
            <a:r>
              <a:rPr lang="en-US" altLang="zh-CN" sz="2000" dirty="0" smtClean="0"/>
              <a:t>32</a:t>
            </a:r>
            <a:r>
              <a:rPr lang="zh-CN" altLang="zh-CN" sz="2000" dirty="0" smtClean="0"/>
              <a:t>位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半字（</a:t>
            </a:r>
            <a:r>
              <a:rPr lang="en-US" altLang="zh-CN" sz="2000" dirty="0" err="1" smtClean="0"/>
              <a:t>halfword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个字节，</a:t>
            </a:r>
            <a:r>
              <a:rPr lang="en-US" altLang="zh-CN" sz="2000" dirty="0" smtClean="0"/>
              <a:t> 16</a:t>
            </a:r>
            <a:r>
              <a:rPr lang="zh-CN" altLang="zh-CN" sz="2000" dirty="0" smtClean="0"/>
              <a:t>位；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字节（</a:t>
            </a:r>
            <a:r>
              <a:rPr lang="en-US" altLang="zh-CN" sz="2000" dirty="0" smtClean="0"/>
              <a:t>byte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位 。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一个字符占用一个字节空间；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一个整数需要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个字，</a:t>
            </a:r>
            <a:r>
              <a:rPr lang="en-US" altLang="zh-CN" sz="2000" dirty="0" smtClean="0"/>
              <a:t> 4</a:t>
            </a:r>
            <a:r>
              <a:rPr lang="zh-CN" altLang="zh-CN" sz="2000" dirty="0" smtClean="0"/>
              <a:t>个字节空间。</a:t>
            </a:r>
          </a:p>
          <a:p>
            <a:r>
              <a:rPr lang="zh-CN" altLang="en-US" sz="2400" dirty="0" smtClean="0"/>
              <a:t>寄存器堆：</a:t>
            </a:r>
            <a:r>
              <a:rPr lang="en-US" altLang="zh-CN" sz="2400" dirty="0" smtClean="0">
                <a:solidFill>
                  <a:srgbClr val="FF0000"/>
                </a:solidFill>
              </a:rPr>
              <a:t>32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en-US" altLang="zh-CN" sz="2400" dirty="0" smtClean="0">
                <a:solidFill>
                  <a:srgbClr val="FF0000"/>
                </a:solidFill>
              </a:rPr>
              <a:t>32</a:t>
            </a:r>
            <a:r>
              <a:rPr lang="zh-CN" altLang="en-US" sz="2400" dirty="0" smtClean="0">
                <a:solidFill>
                  <a:srgbClr val="FF0000"/>
                </a:solidFill>
              </a:rPr>
              <a:t>位寄存器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zh-CN" sz="2400" dirty="0" smtClean="0">
                <a:solidFill>
                  <a:srgbClr val="FF0000"/>
                </a:solidFill>
              </a:rPr>
              <a:t>指令长度固定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32</a:t>
            </a:r>
            <a:r>
              <a:rPr lang="zh-CN" altLang="zh-CN" sz="2400" dirty="0" smtClean="0">
                <a:solidFill>
                  <a:srgbClr val="FF0000"/>
                </a:solidFill>
              </a:rPr>
              <a:t>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指令地址格式：</a:t>
            </a:r>
            <a:r>
              <a:rPr lang="zh-CN" altLang="en-US" sz="2400" dirty="0" smtClean="0">
                <a:solidFill>
                  <a:srgbClr val="FF0000"/>
                </a:solidFill>
              </a:rPr>
              <a:t>三地址格式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指令的操作数：一般为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个；</a:t>
            </a:r>
            <a:endParaRPr lang="en-US" altLang="zh-CN" sz="2400" dirty="0" smtClean="0"/>
          </a:p>
          <a:p>
            <a:r>
              <a:rPr lang="zh-CN" altLang="en-US" sz="2400" dirty="0"/>
              <a:t>操作数类型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（寄存器）、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>
                <a:solidFill>
                  <a:srgbClr val="FF0000"/>
                </a:solidFill>
              </a:rPr>
              <a:t>（存储器）、</a:t>
            </a:r>
            <a:r>
              <a:rPr lang="en-US" altLang="zh-CN" sz="2400" dirty="0" smtClean="0">
                <a:solidFill>
                  <a:srgbClr val="FF0000"/>
                </a:solidFill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（立即数）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指令格式：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zh-CN" sz="2400" dirty="0" smtClean="0">
                <a:solidFill>
                  <a:srgbClr val="FF0000"/>
                </a:solidFill>
              </a:rPr>
              <a:t>型、</a:t>
            </a:r>
            <a:r>
              <a:rPr lang="en-US" altLang="zh-CN" sz="2400" dirty="0" smtClean="0">
                <a:solidFill>
                  <a:srgbClr val="FF0000"/>
                </a:solidFill>
              </a:rPr>
              <a:t>I</a:t>
            </a:r>
            <a:r>
              <a:rPr lang="zh-CN" altLang="zh-CN" sz="2400" dirty="0" smtClean="0">
                <a:solidFill>
                  <a:srgbClr val="FF0000"/>
                </a:solidFill>
              </a:rPr>
              <a:t>型和</a:t>
            </a:r>
            <a:r>
              <a:rPr lang="en-US" altLang="zh-CN" sz="2400" dirty="0" smtClean="0">
                <a:solidFill>
                  <a:srgbClr val="FF0000"/>
                </a:solidFill>
              </a:rPr>
              <a:t>J</a:t>
            </a:r>
            <a:r>
              <a:rPr lang="zh-CN" altLang="zh-CN" sz="2400" dirty="0" smtClean="0">
                <a:solidFill>
                  <a:srgbClr val="FF0000"/>
                </a:solidFill>
              </a:rPr>
              <a:t>型</a:t>
            </a:r>
            <a:r>
              <a:rPr lang="zh-CN" altLang="zh-CN" sz="2400" dirty="0" smtClean="0"/>
              <a:t>三种</a:t>
            </a:r>
            <a:endParaRPr lang="zh-CN" altLang="en-US" sz="2400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FD683C1-2E51-480A-8804-BEB0AD6037D9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61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MIPS32</a:t>
            </a:r>
            <a:r>
              <a:rPr lang="zh-CN" altLang="en-US" smtClean="0"/>
              <a:t>指令格式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72585DC-AFCE-4AC1-9616-D3EAB6B94EB8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62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25336"/>
              </p:ext>
            </p:extLst>
          </p:nvPr>
        </p:nvGraphicFramePr>
        <p:xfrm>
          <a:off x="250825" y="1125538"/>
          <a:ext cx="8348663" cy="308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587"/>
                <a:gridCol w="1043587"/>
                <a:gridCol w="869650"/>
                <a:gridCol w="869650"/>
                <a:gridCol w="869650"/>
                <a:gridCol w="869650"/>
                <a:gridCol w="869650"/>
                <a:gridCol w="1913239"/>
              </a:tblGrid>
              <a:tr h="517240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  <a:r>
                        <a:rPr lang="zh-CN" altLang="en-US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格式分类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指令格式（共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31-26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25-21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20-16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15-11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5-0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算术指令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95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 (5)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offset/immediate (16)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数据传输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、分</a:t>
                      </a:r>
                      <a:endParaRPr lang="en-US" altLang="zh-CN" sz="20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、立即数指令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(26)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跳转指令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3238" y="4292600"/>
            <a:ext cx="8229600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R</a:t>
            </a:r>
            <a:r>
              <a:rPr lang="zh-CN" altLang="zh-CN" sz="2400" kern="0" dirty="0" smtClean="0"/>
              <a:t>型</a:t>
            </a:r>
            <a:r>
              <a:rPr lang="zh-CN" altLang="en-US" sz="2400" kern="0" dirty="0" smtClean="0"/>
              <a:t>指令：寄存器类型操作数，</a:t>
            </a:r>
            <a:r>
              <a:rPr lang="en-US" altLang="zh-CN" sz="2400" kern="0" dirty="0" smtClean="0"/>
              <a:t>R-R-R</a:t>
            </a:r>
          </a:p>
          <a:p>
            <a:pPr>
              <a:defRPr/>
            </a:pPr>
            <a:r>
              <a:rPr lang="en-US" altLang="zh-CN" sz="2400" kern="0" dirty="0" smtClean="0"/>
              <a:t>I</a:t>
            </a:r>
            <a:r>
              <a:rPr lang="zh-CN" altLang="en-US" sz="2400" kern="0" dirty="0" smtClean="0"/>
              <a:t>型指令：</a:t>
            </a:r>
            <a:r>
              <a:rPr lang="zh-CN" altLang="en-US" sz="2400" kern="0" dirty="0"/>
              <a:t>立即</a:t>
            </a:r>
            <a:r>
              <a:rPr lang="zh-CN" altLang="en-US" sz="2400" kern="0" dirty="0" smtClean="0"/>
              <a:t>数或存储器类型操作数，</a:t>
            </a:r>
            <a:r>
              <a:rPr lang="en-US" altLang="zh-CN" sz="2400" kern="0" dirty="0" smtClean="0"/>
              <a:t>R-I-R</a:t>
            </a:r>
            <a:r>
              <a:rPr lang="zh-CN" altLang="en-US" sz="2400" kern="0" dirty="0" smtClean="0"/>
              <a:t>，或者</a:t>
            </a:r>
            <a:r>
              <a:rPr lang="en-US" altLang="zh-CN" sz="2400" kern="0" dirty="0" smtClean="0"/>
              <a:t>R-I</a:t>
            </a:r>
          </a:p>
          <a:p>
            <a:pPr>
              <a:defRPr/>
            </a:pPr>
            <a:r>
              <a:rPr lang="en-US" altLang="zh-CN" sz="2400" kern="0" dirty="0" smtClean="0"/>
              <a:t>J</a:t>
            </a:r>
            <a:r>
              <a:rPr lang="zh-CN" altLang="en-US" sz="2400" kern="0" dirty="0" smtClean="0"/>
              <a:t>型指令：页面寻址的转移指令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3086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MIPS32</a:t>
            </a:r>
            <a:r>
              <a:rPr lang="zh-CN" altLang="en-US" smtClean="0"/>
              <a:t>指令格式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72585DC-AFCE-4AC1-9616-D3EAB6B94EB8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63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50825" y="1125538"/>
          <a:ext cx="8348663" cy="308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587"/>
                <a:gridCol w="1043587"/>
                <a:gridCol w="869650"/>
                <a:gridCol w="869650"/>
                <a:gridCol w="869650"/>
                <a:gridCol w="869650"/>
                <a:gridCol w="869650"/>
                <a:gridCol w="1913239"/>
              </a:tblGrid>
              <a:tr h="517240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  <a:r>
                        <a:rPr lang="zh-CN" altLang="en-US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格式分类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指令格式（共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31-26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25-21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20-16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15-11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5-0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算术指令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95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(5)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 (5)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offset/immediate (16)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数据传输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、分</a:t>
                      </a:r>
                      <a:endParaRPr lang="en-US" altLang="zh-CN" sz="20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、立即数指令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(26)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跳转指令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85750" y="2814092"/>
            <a:ext cx="8229600" cy="2785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R</a:t>
            </a:r>
            <a:r>
              <a:rPr lang="zh-CN" altLang="zh-CN" sz="2400" kern="0" dirty="0" smtClean="0"/>
              <a:t>型</a:t>
            </a:r>
            <a:r>
              <a:rPr lang="zh-CN" altLang="en-US" sz="2400" kern="0" dirty="0" smtClean="0"/>
              <a:t>指令：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opcode=6’b000000</a:t>
            </a:r>
          </a:p>
          <a:p>
            <a:pPr>
              <a:defRPr/>
            </a:pPr>
            <a:r>
              <a:rPr lang="zh-CN" altLang="en-US" sz="2400" kern="0" dirty="0" smtClean="0"/>
              <a:t>寻址方式：寄存器直接寻址方式</a:t>
            </a:r>
            <a:endParaRPr lang="en-US" altLang="zh-CN" sz="2400" kern="0" dirty="0" smtClean="0"/>
          </a:p>
          <a:p>
            <a:pPr>
              <a:defRPr/>
            </a:pPr>
            <a:r>
              <a:rPr lang="zh-CN" altLang="en-US" sz="2400" kern="0" dirty="0" smtClean="0"/>
              <a:t>地址格式：三地址（三操作数）指令：</a:t>
            </a:r>
            <a:r>
              <a:rPr lang="en-US" altLang="zh-CN" sz="2400" kern="0" dirty="0" smtClean="0"/>
              <a:t>(</a:t>
            </a:r>
            <a:r>
              <a:rPr lang="en-US" altLang="zh-CN" sz="2400" kern="0" dirty="0" err="1" smtClean="0"/>
              <a:t>rs</a:t>
            </a:r>
            <a:r>
              <a:rPr lang="en-US" altLang="zh-CN" sz="2400" kern="0" dirty="0" smtClean="0"/>
              <a:t>)</a:t>
            </a:r>
            <a:r>
              <a:rPr lang="el-GR" altLang="zh-CN" sz="2400" kern="0" dirty="0" smtClean="0">
                <a:solidFill>
                  <a:srgbClr val="FF0000"/>
                </a:solidFill>
              </a:rPr>
              <a:t>θ</a:t>
            </a:r>
            <a:r>
              <a:rPr lang="zh-CN" altLang="en-US" sz="2400" kern="0" dirty="0" smtClean="0"/>
              <a:t>（</a:t>
            </a:r>
            <a:r>
              <a:rPr lang="en-US" altLang="zh-CN" sz="2400" kern="0" dirty="0" err="1" smtClean="0"/>
              <a:t>rt</a:t>
            </a:r>
            <a:r>
              <a:rPr lang="zh-CN" altLang="en-US" sz="2400" kern="0" dirty="0" smtClean="0"/>
              <a:t>）→</a:t>
            </a:r>
            <a:r>
              <a:rPr lang="en-US" altLang="zh-CN" sz="2400" kern="0" dirty="0" err="1" smtClean="0"/>
              <a:t>rd</a:t>
            </a:r>
            <a:endParaRPr lang="en-US" altLang="zh-CN" sz="2400" kern="0" dirty="0" smtClean="0"/>
          </a:p>
          <a:p>
            <a:pPr>
              <a:defRPr/>
            </a:pPr>
            <a:r>
              <a:rPr lang="en-US" altLang="zh-CN" sz="2400" kern="0" dirty="0" err="1" smtClean="0">
                <a:solidFill>
                  <a:srgbClr val="FF0000"/>
                </a:solidFill>
              </a:rPr>
              <a:t>funct</a:t>
            </a:r>
            <a:r>
              <a:rPr lang="zh-CN" altLang="en-US" sz="2400" kern="0" dirty="0" smtClean="0"/>
              <a:t>字段：指出操作类型</a:t>
            </a:r>
            <a:r>
              <a:rPr lang="el-GR" altLang="zh-CN" sz="2400" kern="0" dirty="0" smtClean="0">
                <a:solidFill>
                  <a:srgbClr val="FF0000"/>
                </a:solidFill>
              </a:rPr>
              <a:t>θ</a:t>
            </a:r>
            <a:r>
              <a:rPr lang="en-US" altLang="zh-CN" sz="2400" kern="0" dirty="0" smtClean="0"/>
              <a:t> 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 err="1"/>
              <a:t>rs</a:t>
            </a:r>
            <a:r>
              <a:rPr lang="en-US" altLang="zh-CN" sz="2400" kern="0" dirty="0"/>
              <a:t>/</a:t>
            </a:r>
            <a:r>
              <a:rPr lang="en-US" altLang="zh-CN" sz="2400" kern="0" dirty="0" err="1"/>
              <a:t>rt</a:t>
            </a:r>
            <a:r>
              <a:rPr lang="en-US" altLang="zh-CN" sz="2400" kern="0" dirty="0"/>
              <a:t>/</a:t>
            </a:r>
            <a:r>
              <a:rPr lang="en-US" altLang="zh-CN" sz="2400" kern="0" dirty="0" err="1"/>
              <a:t>rd</a:t>
            </a:r>
            <a:r>
              <a:rPr lang="zh-CN" altLang="en-US" sz="2400" kern="0" dirty="0" smtClean="0"/>
              <a:t>字段：寄存器编码</a:t>
            </a:r>
            <a:endParaRPr lang="en-US" altLang="zh-CN" sz="2400" kern="0" dirty="0" smtClean="0"/>
          </a:p>
          <a:p>
            <a:pPr>
              <a:defRPr/>
            </a:pPr>
            <a:r>
              <a:rPr lang="en-US" altLang="zh-CN" sz="2400" kern="0" dirty="0" err="1" smtClean="0"/>
              <a:t>Shamt</a:t>
            </a:r>
            <a:r>
              <a:rPr lang="zh-CN" altLang="en-US" sz="2400" kern="0" dirty="0" smtClean="0"/>
              <a:t>：指出移位指令移位的位数</a:t>
            </a: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MIPS32</a:t>
            </a:r>
            <a:r>
              <a:rPr lang="zh-CN" altLang="en-US" smtClean="0"/>
              <a:t>指令格式</a:t>
            </a: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6C947D9-5D01-432A-86F5-0CF8D86AE56F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64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50825" y="1125538"/>
          <a:ext cx="8348663" cy="308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587"/>
                <a:gridCol w="1043587"/>
                <a:gridCol w="869650"/>
                <a:gridCol w="869650"/>
                <a:gridCol w="869650"/>
                <a:gridCol w="869650"/>
                <a:gridCol w="869650"/>
                <a:gridCol w="1913239"/>
              </a:tblGrid>
              <a:tr h="517240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  <a:r>
                        <a:rPr lang="zh-CN" altLang="en-US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格式分类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指令格式（共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31-26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25-21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20-16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15-11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5-0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算术指令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95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offset/immediate (16)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数据传输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、分</a:t>
                      </a:r>
                      <a:endParaRPr lang="en-US" altLang="zh-CN" sz="20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、立即数指令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(26)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跳转指令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0356" y="3573016"/>
            <a:ext cx="8229600" cy="232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I</a:t>
            </a:r>
            <a:r>
              <a:rPr lang="zh-CN" altLang="zh-CN" sz="2400" kern="0" dirty="0" smtClean="0"/>
              <a:t>型</a:t>
            </a:r>
            <a:r>
              <a:rPr lang="zh-CN" altLang="en-US" sz="2400" kern="0" dirty="0" smtClean="0"/>
              <a:t>指令：</a:t>
            </a:r>
            <a:r>
              <a:rPr lang="en-US" altLang="zh-CN" sz="2400" kern="0" dirty="0" smtClean="0"/>
              <a:t>opcode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≠</a:t>
            </a:r>
            <a:r>
              <a:rPr lang="en-US" altLang="zh-CN" sz="2400" kern="0" dirty="0" smtClean="0"/>
              <a:t>6’b000000</a:t>
            </a:r>
          </a:p>
          <a:p>
            <a:pPr>
              <a:defRPr/>
            </a:pPr>
            <a:r>
              <a:rPr lang="zh-CN" altLang="en-US" sz="2400" kern="0" dirty="0" smtClean="0"/>
              <a:t>地址格式：</a:t>
            </a:r>
            <a:r>
              <a:rPr lang="zh-CN" altLang="en-US" sz="2400" kern="0" dirty="0"/>
              <a:t>两</a:t>
            </a:r>
            <a:r>
              <a:rPr lang="zh-CN" altLang="en-US" sz="2400" kern="0" dirty="0" smtClean="0"/>
              <a:t>地址、两</a:t>
            </a:r>
            <a:r>
              <a:rPr lang="zh-CN" altLang="en-US" sz="2400" kern="0" dirty="0"/>
              <a:t>操作数或者三操作数</a:t>
            </a:r>
            <a:endParaRPr lang="en-US" altLang="zh-CN" sz="2400" kern="0" dirty="0" smtClean="0"/>
          </a:p>
          <a:p>
            <a:pPr>
              <a:defRPr/>
            </a:pPr>
            <a:r>
              <a:rPr lang="zh-CN" altLang="en-US" sz="2400" kern="0" dirty="0" smtClean="0"/>
              <a:t>操作数类型：寄存器、立即数或者存储器</a:t>
            </a:r>
            <a:endParaRPr lang="en-US" altLang="zh-CN" sz="2400" kern="0" dirty="0" smtClean="0"/>
          </a:p>
          <a:p>
            <a:pPr>
              <a:defRPr/>
            </a:pPr>
            <a:r>
              <a:rPr lang="zh-CN" altLang="en-US" sz="2400" kern="0" dirty="0" smtClean="0"/>
              <a:t>寻址方式：寄存器寻址、立即数寻址、相对寄存器寻址</a:t>
            </a: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MIPS32</a:t>
            </a:r>
            <a:r>
              <a:rPr lang="zh-CN" altLang="en-US" smtClean="0"/>
              <a:t>指令格式</a:t>
            </a: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268050B-91CF-4876-98AD-04307893A394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65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02642"/>
              </p:ext>
            </p:extLst>
          </p:nvPr>
        </p:nvGraphicFramePr>
        <p:xfrm>
          <a:off x="250825" y="1125538"/>
          <a:ext cx="8348663" cy="308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587"/>
                <a:gridCol w="1043587"/>
                <a:gridCol w="869650"/>
                <a:gridCol w="869650"/>
                <a:gridCol w="869650"/>
                <a:gridCol w="869650"/>
                <a:gridCol w="869650"/>
                <a:gridCol w="1913239"/>
              </a:tblGrid>
              <a:tr h="517240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</a:t>
                      </a:r>
                      <a:r>
                        <a:rPr lang="zh-CN" altLang="en-US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格式分类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指令格式（共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31-26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25-21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20-16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15-11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10-6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5-0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算术指令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95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offset/immediate (16)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数据传输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、分</a:t>
                      </a:r>
                      <a:endParaRPr lang="en-US" altLang="zh-CN" sz="20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、立即数指令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89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 (6)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(26)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跳转指令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16" marR="7516" marT="7512" marB="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3238" y="4292600"/>
            <a:ext cx="822960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 smtClean="0"/>
              <a:t>J</a:t>
            </a:r>
            <a:r>
              <a:rPr lang="zh-CN" altLang="zh-CN" sz="2400" kern="0" dirty="0" smtClean="0"/>
              <a:t>型</a:t>
            </a:r>
            <a:r>
              <a:rPr lang="zh-CN" altLang="en-US" sz="2400" kern="0" dirty="0" smtClean="0"/>
              <a:t>指令：</a:t>
            </a:r>
            <a:r>
              <a:rPr lang="en-US" altLang="zh-CN" sz="2400" kern="0" dirty="0" smtClean="0"/>
              <a:t>opcode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≠</a:t>
            </a:r>
            <a:r>
              <a:rPr lang="en-US" altLang="zh-CN" sz="2400" kern="0" dirty="0" smtClean="0"/>
              <a:t>6’b000000</a:t>
            </a:r>
          </a:p>
          <a:p>
            <a:pPr>
              <a:defRPr/>
            </a:pPr>
            <a:r>
              <a:rPr lang="zh-CN" altLang="en-US" sz="2400" kern="0" dirty="0" smtClean="0"/>
              <a:t>转移指令</a:t>
            </a:r>
            <a:endParaRPr lang="en-US" altLang="zh-CN" sz="2400" kern="0" dirty="0" smtClean="0"/>
          </a:p>
          <a:p>
            <a:pPr>
              <a:defRPr/>
            </a:pPr>
            <a:r>
              <a:rPr lang="zh-CN" altLang="en-US" sz="2400" kern="0" dirty="0" smtClean="0"/>
              <a:t>寻址方式：页面寻址</a:t>
            </a:r>
            <a:endParaRPr lang="en-US" altLang="zh-CN" sz="2400" kern="0" dirty="0" smtClean="0"/>
          </a:p>
        </p:txBody>
      </p:sp>
      <p:pic>
        <p:nvPicPr>
          <p:cNvPr id="8" name="Picture 4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777163" cy="6096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MIPS32</a:t>
            </a:r>
            <a:r>
              <a:rPr lang="zh-CN" altLang="en-US" smtClean="0"/>
              <a:t>寻址方式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64500" cy="1879601"/>
          </a:xfrm>
        </p:spPr>
        <p:txBody>
          <a:bodyPr/>
          <a:lstStyle/>
          <a:p>
            <a:pPr marL="514350" indent="-457200" eaLnBrk="1" hangingPunct="1">
              <a:defRPr/>
            </a:pPr>
            <a:r>
              <a:rPr lang="zh-CN" altLang="en-US" dirty="0" smtClean="0">
                <a:solidFill>
                  <a:srgbClr val="0033CC"/>
                </a:solidFill>
              </a:rPr>
              <a:t>①寄存器寻址，操作数是寄存器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marL="514350" indent="-457200"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型或</a:t>
            </a:r>
            <a:r>
              <a:rPr lang="en-US" altLang="zh-CN" sz="2400" dirty="0" smtClean="0">
                <a:solidFill>
                  <a:srgbClr val="FF0000"/>
                </a:solidFill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型指令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/>
              <a:t>由指令格式中的</a:t>
            </a:r>
            <a:r>
              <a:rPr lang="en-US" altLang="zh-CN" sz="2400" dirty="0" err="1" smtClean="0"/>
              <a:t>rs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rd</a:t>
            </a:r>
            <a:r>
              <a:rPr lang="zh-CN" altLang="en-US" sz="2400" dirty="0" smtClean="0"/>
              <a:t>字段（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位）指出访问的寄存器（共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个）</a:t>
            </a:r>
            <a:endParaRPr lang="en-US" altLang="zh-CN" sz="2400" dirty="0" smtClean="0"/>
          </a:p>
          <a:p>
            <a:pPr marL="514350" indent="-457200" eaLnBrk="1" hangingPunct="1">
              <a:defRPr/>
            </a:pPr>
            <a:r>
              <a:rPr lang="zh-CN" altLang="en-US" sz="2400" dirty="0" smtClean="0"/>
              <a:t>一般为</a:t>
            </a:r>
            <a:r>
              <a:rPr lang="zh-CN" altLang="en-US" sz="2400" dirty="0" smtClean="0">
                <a:solidFill>
                  <a:srgbClr val="FF0000"/>
                </a:solidFill>
              </a:rPr>
              <a:t>算术运算类</a:t>
            </a:r>
            <a:r>
              <a:rPr lang="zh-CN" altLang="en-US" sz="2400" dirty="0" smtClean="0"/>
              <a:t>指令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52994" y="5589240"/>
            <a:ext cx="725936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latin typeface="+mn-ea"/>
                <a:ea typeface="+mn-ea"/>
              </a:rPr>
              <a:t>或指令： </a:t>
            </a:r>
            <a:r>
              <a:rPr lang="en-US" altLang="zh-CN" b="1" dirty="0">
                <a:latin typeface="+mn-ea"/>
                <a:ea typeface="+mn-ea"/>
              </a:rPr>
              <a:t>or </a:t>
            </a:r>
            <a:r>
              <a:rPr lang="zh-CN" altLang="en-US" b="1" dirty="0">
                <a:latin typeface="+mn-ea"/>
                <a:ea typeface="+mn-ea"/>
              </a:rPr>
              <a:t>$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rd</a:t>
            </a:r>
            <a:r>
              <a:rPr lang="zh-CN" altLang="en-US" b="1" dirty="0">
                <a:latin typeface="+mn-ea"/>
                <a:ea typeface="+mn-ea"/>
              </a:rPr>
              <a:t>,$</a:t>
            </a:r>
            <a:r>
              <a:rPr lang="en-US" altLang="zh-CN" b="1" dirty="0" err="1">
                <a:latin typeface="+mn-ea"/>
                <a:ea typeface="+mn-ea"/>
              </a:rPr>
              <a:t>rs</a:t>
            </a:r>
            <a:r>
              <a:rPr lang="zh-CN" altLang="en-US" b="1" dirty="0">
                <a:latin typeface="+mn-ea"/>
                <a:ea typeface="+mn-ea"/>
              </a:rPr>
              <a:t>,$</a:t>
            </a:r>
            <a:r>
              <a:rPr lang="en-US" altLang="zh-CN" b="1" dirty="0" err="1">
                <a:latin typeface="+mn-ea"/>
                <a:ea typeface="+mn-ea"/>
              </a:rPr>
              <a:t>rt</a:t>
            </a:r>
            <a:r>
              <a:rPr lang="en-US" altLang="zh-CN" b="1" dirty="0">
                <a:latin typeface="+mn-ea"/>
                <a:ea typeface="+mn-ea"/>
              </a:rPr>
              <a:t>  #</a:t>
            </a:r>
            <a:r>
              <a:rPr lang="zh-CN" altLang="en-US" b="1" dirty="0">
                <a:latin typeface="+mn-ea"/>
                <a:ea typeface="+mn-ea"/>
              </a:rPr>
              <a:t>$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rd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zh-CN" altLang="en-US" b="1" dirty="0">
                <a:latin typeface="+mn-ea"/>
                <a:ea typeface="+mn-ea"/>
              </a:rPr>
              <a:t>= $</a:t>
            </a:r>
            <a:r>
              <a:rPr lang="en-US" altLang="zh-CN" b="1" dirty="0" err="1">
                <a:latin typeface="+mn-ea"/>
                <a:ea typeface="+mn-ea"/>
              </a:rPr>
              <a:t>rs</a:t>
            </a:r>
            <a:r>
              <a:rPr lang="zh-CN" altLang="en-US" b="1" dirty="0">
                <a:latin typeface="+mn-ea"/>
                <a:ea typeface="+mn-ea"/>
              </a:rPr>
              <a:t> | $</a:t>
            </a:r>
            <a:r>
              <a:rPr lang="en-US" altLang="zh-CN" b="1" dirty="0" err="1">
                <a:latin typeface="+mn-ea"/>
                <a:ea typeface="+mn-ea"/>
              </a:rPr>
              <a:t>rt</a:t>
            </a:r>
            <a:endParaRPr lang="zh-CN" altLang="en-US" b="1" dirty="0"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latin typeface="+mn-ea"/>
                <a:ea typeface="+mn-ea"/>
              </a:rPr>
              <a:t>例：     </a:t>
            </a:r>
            <a:r>
              <a:rPr lang="zh-CN" altLang="en-US" b="1" dirty="0" smtClean="0">
                <a:latin typeface="+mn-ea"/>
                <a:ea typeface="+mn-ea"/>
              </a:rPr>
              <a:t>or $</a:t>
            </a:r>
            <a:r>
              <a:rPr lang="zh-CN" altLang="en-US" b="1" dirty="0">
                <a:latin typeface="+mn-ea"/>
                <a:ea typeface="+mn-ea"/>
              </a:rPr>
              <a:t>s1,$s2,$s3 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#</a:t>
            </a:r>
            <a:r>
              <a:rPr lang="zh-CN" altLang="en-US" b="1" dirty="0">
                <a:latin typeface="+mn-ea"/>
                <a:ea typeface="+mn-ea"/>
              </a:rPr>
              <a:t>$s1 = $s2 | $s3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73679"/>
              </p:ext>
            </p:extLst>
          </p:nvPr>
        </p:nvGraphicFramePr>
        <p:xfrm>
          <a:off x="643803" y="3149803"/>
          <a:ext cx="5760814" cy="50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70"/>
                <a:gridCol w="864096"/>
                <a:gridCol w="864096"/>
                <a:gridCol w="864096"/>
                <a:gridCol w="1152128"/>
                <a:gridCol w="1152128"/>
              </a:tblGrid>
              <a:tr h="507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rs</a:t>
                      </a:r>
                      <a:endParaRPr lang="zh-CN" altLang="en-US" sz="2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rt</a:t>
                      </a:r>
                      <a:endParaRPr lang="zh-CN" altLang="en-US" sz="2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</a:rPr>
                        <a:t>rd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shamt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74408"/>
              </p:ext>
            </p:extLst>
          </p:nvPr>
        </p:nvGraphicFramePr>
        <p:xfrm>
          <a:off x="6935584" y="3114729"/>
          <a:ext cx="1655986" cy="261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86"/>
              </a:tblGrid>
              <a:tr h="43642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寄存器堆</a:t>
                      </a:r>
                      <a:endParaRPr lang="zh-CN" altLang="en-US" b="1" dirty="0"/>
                    </a:p>
                  </a:txBody>
                  <a:tcPr/>
                </a:tc>
              </a:tr>
              <a:tr h="43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$0</a:t>
                      </a:r>
                      <a:endParaRPr lang="zh-CN" altLang="en-US" b="1" dirty="0"/>
                    </a:p>
                  </a:txBody>
                  <a:tcPr/>
                </a:tc>
              </a:tr>
              <a:tr h="43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/>
                </a:tc>
              </a:tr>
              <a:tr h="436421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</a:tr>
              <a:tr h="436421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</a:tr>
              <a:tr h="436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$31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肘形连接符 8"/>
          <p:cNvCxnSpPr>
            <a:stCxn id="3" idx="2"/>
          </p:cNvCxnSpPr>
          <p:nvPr/>
        </p:nvCxnSpPr>
        <p:spPr>
          <a:xfrm rot="16200000" flipH="1">
            <a:off x="4946760" y="2234371"/>
            <a:ext cx="566276" cy="3411376"/>
          </a:xfrm>
          <a:prstGeom prst="bentConnector2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2771800" y="3642851"/>
            <a:ext cx="4104456" cy="1056704"/>
          </a:xfrm>
          <a:prstGeom prst="bentConnector3">
            <a:avLst>
              <a:gd name="adj1" fmla="val 358"/>
            </a:avLst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1907704" y="3642850"/>
            <a:ext cx="5027880" cy="1514342"/>
          </a:xfrm>
          <a:prstGeom prst="bentConnector3">
            <a:avLst>
              <a:gd name="adj1" fmla="val 185"/>
            </a:avLst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777163" cy="6096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MIPS32</a:t>
            </a:r>
            <a:r>
              <a:rPr lang="zh-CN" altLang="en-US" dirty="0" smtClean="0"/>
              <a:t>寄存器堆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61853"/>
              </p:ext>
            </p:extLst>
          </p:nvPr>
        </p:nvGraphicFramePr>
        <p:xfrm>
          <a:off x="467544" y="942975"/>
          <a:ext cx="8353053" cy="5658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552"/>
                <a:gridCol w="1593268"/>
                <a:gridCol w="5586233"/>
              </a:tblGrid>
              <a:tr h="3329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序号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寄存器名称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用途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3329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$0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$zero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常量</a:t>
                      </a:r>
                      <a:r>
                        <a:rPr lang="en-US" sz="2000" b="1" kern="100" dirty="0">
                          <a:effectLst/>
                        </a:rPr>
                        <a:t>0(constant 0)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298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$at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保留给汇编器</a:t>
                      </a:r>
                      <a:r>
                        <a:rPr lang="en-US" sz="2000" b="1" kern="100" dirty="0">
                          <a:effectLst/>
                        </a:rPr>
                        <a:t>,</a:t>
                      </a:r>
                      <a:r>
                        <a:rPr lang="zh-CN" sz="2000" b="1" kern="100" dirty="0">
                          <a:effectLst/>
                        </a:rPr>
                        <a:t>用做汇编器的暂时</a:t>
                      </a:r>
                      <a:r>
                        <a:rPr lang="zh-CN" sz="2000" b="1" kern="100" dirty="0" smtClean="0">
                          <a:effectLst/>
                        </a:rPr>
                        <a:t>变量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8882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$2$3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$v0-$v1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子程序（函数）调用的非浮点数返回</a:t>
                      </a:r>
                      <a:r>
                        <a:rPr lang="zh-CN" sz="2000" b="1" kern="100" dirty="0" smtClean="0">
                          <a:effectLst/>
                        </a:rPr>
                        <a:t>值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3904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$4-$7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$a0-$a3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函数调用参数</a:t>
                      </a:r>
                      <a:r>
                        <a:rPr lang="en-US" sz="2000" b="1" kern="100" dirty="0">
                          <a:effectLst/>
                        </a:rPr>
                        <a:t>(arguments 0-3)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298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$8-$15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$t0-$t7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</a:rPr>
                        <a:t>临时</a:t>
                      </a:r>
                      <a:r>
                        <a:rPr lang="zh-CN" sz="2000" b="1" kern="100" dirty="0" smtClean="0">
                          <a:effectLst/>
                        </a:rPr>
                        <a:t>变量</a:t>
                      </a:r>
                      <a:r>
                        <a:rPr lang="zh-CN" altLang="en-US" sz="2000" b="1" kern="100" dirty="0" smtClean="0">
                          <a:effectLst/>
                        </a:rPr>
                        <a:t>，</a:t>
                      </a:r>
                      <a:r>
                        <a:rPr lang="zh-CN" sz="2000" b="1" kern="100" dirty="0" smtClean="0">
                          <a:effectLst/>
                        </a:rPr>
                        <a:t>函数</a:t>
                      </a:r>
                      <a:r>
                        <a:rPr lang="zh-CN" sz="2000" b="1" kern="100" dirty="0">
                          <a:effectLst/>
                        </a:rPr>
                        <a:t>调用时不需要保存与</a:t>
                      </a:r>
                      <a:r>
                        <a:rPr lang="zh-CN" sz="2000" b="1" kern="100" dirty="0" smtClean="0">
                          <a:effectLst/>
                        </a:rPr>
                        <a:t>恢复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298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</a:rPr>
                        <a:t>$16-$23</a:t>
                      </a:r>
                      <a:endParaRPr lang="zh-CN" sz="20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$s0-$s7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函数寄存器</a:t>
                      </a:r>
                      <a:r>
                        <a:rPr lang="zh-CN" sz="2000" b="1" kern="100" dirty="0" smtClean="0">
                          <a:effectLst/>
                        </a:rPr>
                        <a:t>变量</a:t>
                      </a:r>
                      <a:r>
                        <a:rPr lang="zh-CN" altLang="en-US" sz="2000" b="1" kern="100" dirty="0" smtClean="0">
                          <a:effectLst/>
                        </a:rPr>
                        <a:t>，</a:t>
                      </a:r>
                      <a:r>
                        <a:rPr lang="zh-CN" sz="2000" b="1" kern="100" dirty="0" smtClean="0">
                          <a:effectLst/>
                        </a:rPr>
                        <a:t>函数</a:t>
                      </a:r>
                      <a:r>
                        <a:rPr lang="zh-CN" altLang="en-US" sz="2000" b="1" kern="100" dirty="0" smtClean="0">
                          <a:effectLst/>
                        </a:rPr>
                        <a:t>调用时</a:t>
                      </a:r>
                      <a:r>
                        <a:rPr lang="zh-CN" sz="2000" b="1" kern="100" dirty="0" smtClean="0">
                          <a:effectLst/>
                        </a:rPr>
                        <a:t>必须</a:t>
                      </a:r>
                      <a:r>
                        <a:rPr lang="zh-CN" sz="2000" b="1" kern="100" dirty="0">
                          <a:effectLst/>
                        </a:rPr>
                        <a:t>保存和</a:t>
                      </a:r>
                      <a:r>
                        <a:rPr lang="zh-CN" sz="2000" b="1" kern="100" dirty="0" smtClean="0">
                          <a:effectLst/>
                        </a:rPr>
                        <a:t>恢复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842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</a:rPr>
                        <a:t>$24-$25</a:t>
                      </a:r>
                      <a:endParaRPr lang="zh-CN" sz="20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$t8-$t9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</a:rPr>
                        <a:t>临时</a:t>
                      </a:r>
                      <a:r>
                        <a:rPr lang="zh-CN" sz="2000" b="1" kern="100" dirty="0" smtClean="0">
                          <a:effectLst/>
                        </a:rPr>
                        <a:t>变量</a:t>
                      </a:r>
                      <a:r>
                        <a:rPr lang="zh-CN" altLang="en-US" sz="2000" b="1" kern="100" dirty="0" smtClean="0">
                          <a:effectLst/>
                        </a:rPr>
                        <a:t>，</a:t>
                      </a:r>
                      <a:r>
                        <a:rPr lang="zh-CN" sz="2000" b="1" kern="100" dirty="0" smtClean="0">
                          <a:effectLst/>
                        </a:rPr>
                        <a:t>函数</a:t>
                      </a:r>
                      <a:r>
                        <a:rPr lang="zh-CN" sz="2000" b="1" kern="100" dirty="0">
                          <a:effectLst/>
                        </a:rPr>
                        <a:t>调用时不需要保存与</a:t>
                      </a:r>
                      <a:r>
                        <a:rPr lang="zh-CN" sz="2000" b="1" kern="100" dirty="0" smtClean="0">
                          <a:effectLst/>
                        </a:rPr>
                        <a:t>恢复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298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$26-$27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$k0-$k1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保留给操作系统内核，通常被中断或异常处理程序用来保存</a:t>
                      </a:r>
                      <a:r>
                        <a:rPr lang="zh-CN" sz="2000" b="1" kern="100" dirty="0" smtClean="0">
                          <a:effectLst/>
                        </a:rPr>
                        <a:t>系统参数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3329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$28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$gp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全局</a:t>
                      </a:r>
                      <a:r>
                        <a:rPr lang="zh-CN" sz="2000" b="1" kern="100" dirty="0" smtClean="0">
                          <a:effectLst/>
                        </a:rPr>
                        <a:t>指针</a:t>
                      </a:r>
                      <a:r>
                        <a:rPr lang="en-US" sz="2000" b="1" kern="100" dirty="0" smtClean="0">
                          <a:effectLst/>
                        </a:rPr>
                        <a:t>(Pointer to global area)</a:t>
                      </a:r>
                      <a:r>
                        <a:rPr lang="zh-CN" sz="2000" b="1" kern="100" dirty="0" smtClean="0">
                          <a:effectLst/>
                        </a:rPr>
                        <a:t>。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3329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$29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$sp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堆栈</a:t>
                      </a:r>
                      <a:r>
                        <a:rPr lang="zh-CN" sz="2000" b="1" kern="100" dirty="0" smtClean="0">
                          <a:effectLst/>
                        </a:rPr>
                        <a:t>指针</a:t>
                      </a:r>
                      <a:r>
                        <a:rPr lang="en-US" sz="2000" b="1" kern="100" dirty="0" smtClean="0">
                          <a:effectLst/>
                        </a:rPr>
                        <a:t>(Stack pointer)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36833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$30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$</a:t>
                      </a:r>
                      <a:r>
                        <a:rPr lang="en-US" sz="2000" b="1" kern="100" dirty="0" err="1">
                          <a:effectLst/>
                        </a:rPr>
                        <a:t>fp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$s8</a:t>
                      </a:r>
                      <a:r>
                        <a:rPr lang="zh-CN" sz="2000" b="1" kern="100" dirty="0">
                          <a:effectLst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帧指针</a:t>
                      </a:r>
                      <a:r>
                        <a:rPr lang="en-US" sz="2000" b="1" kern="100" dirty="0">
                          <a:effectLst/>
                        </a:rPr>
                        <a:t>(Frame Pointer)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298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$31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$ra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函数返回</a:t>
                      </a:r>
                      <a:r>
                        <a:rPr lang="zh-CN" sz="2000" b="1" kern="100" dirty="0" smtClean="0">
                          <a:effectLst/>
                        </a:rPr>
                        <a:t>地址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33CC"/>
                </a:solidFill>
              </a:rPr>
              <a:t>②</a:t>
            </a:r>
            <a:r>
              <a:rPr lang="zh-CN" altLang="zh-CN" dirty="0" smtClean="0">
                <a:solidFill>
                  <a:srgbClr val="0033CC"/>
                </a:solidFill>
              </a:rPr>
              <a:t>相对寄存器寻址</a:t>
            </a:r>
            <a:r>
              <a:rPr lang="zh-CN" altLang="en-US" dirty="0" smtClean="0">
                <a:solidFill>
                  <a:srgbClr val="0033CC"/>
                </a:solidFill>
              </a:rPr>
              <a:t>，操作数在存储器中：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lvl="1" eaLnBrk="1" hangingPunct="1"/>
            <a:r>
              <a:rPr lang="en-US" altLang="zh-CN" dirty="0" smtClean="0"/>
              <a:t>EA=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 offset</a:t>
            </a:r>
          </a:p>
          <a:p>
            <a:pPr lvl="1" eaLnBrk="1" hangingPunct="1"/>
            <a:r>
              <a:rPr lang="en-US" altLang="zh-CN" dirty="0" smtClean="0"/>
              <a:t>offset</a:t>
            </a:r>
            <a:r>
              <a:rPr lang="zh-CN" altLang="zh-CN" dirty="0" smtClean="0"/>
              <a:t>是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位的带符号的常数，</a:t>
            </a:r>
            <a:r>
              <a:rPr lang="zh-CN" altLang="en-US" dirty="0" smtClean="0"/>
              <a:t>需要</a:t>
            </a:r>
            <a:r>
              <a:rPr lang="zh-CN" altLang="zh-CN" dirty="0" smtClean="0"/>
              <a:t>符号扩展成</a:t>
            </a:r>
            <a:r>
              <a:rPr lang="en-US" altLang="zh-CN" dirty="0" smtClean="0"/>
              <a:t>32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型指令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400" dirty="0" smtClean="0">
              <a:solidFill>
                <a:srgbClr val="003300"/>
              </a:solidFill>
            </a:endParaRPr>
          </a:p>
          <a:p>
            <a:pPr eaLnBrk="1" hangingPunct="1"/>
            <a:endParaRPr lang="en-US" altLang="zh-CN" sz="2400" dirty="0" smtClean="0">
              <a:solidFill>
                <a:srgbClr val="003300"/>
              </a:solidFill>
            </a:endParaRPr>
          </a:p>
          <a:p>
            <a:pPr eaLnBrk="1" hangingPunct="1"/>
            <a:endParaRPr lang="en-US" altLang="zh-CN" sz="2400" dirty="0" smtClean="0">
              <a:solidFill>
                <a:srgbClr val="003300"/>
              </a:solidFill>
            </a:endParaRPr>
          </a:p>
        </p:txBody>
      </p:sp>
      <p:sp>
        <p:nvSpPr>
          <p:cNvPr id="696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68300"/>
            <a:ext cx="6705600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9795"/>
              </p:ext>
            </p:extLst>
          </p:nvPr>
        </p:nvGraphicFramePr>
        <p:xfrm>
          <a:off x="1043608" y="3419746"/>
          <a:ext cx="3816598" cy="459078"/>
        </p:xfrm>
        <a:graphic>
          <a:graphicData uri="http://schemas.openxmlformats.org/drawingml/2006/table">
            <a:tbl>
              <a:tblPr/>
              <a:tblGrid>
                <a:gridCol w="876300"/>
                <a:gridCol w="901700"/>
                <a:gridCol w="901700"/>
                <a:gridCol w="1136898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659" marB="4665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offset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09559"/>
              </p:ext>
            </p:extLst>
          </p:nvPr>
        </p:nvGraphicFramePr>
        <p:xfrm>
          <a:off x="5075238" y="3572146"/>
          <a:ext cx="1223962" cy="3097214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4593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R1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地址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8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Rn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4211638" y="4931046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 err="1" smtClean="0">
                <a:solidFill>
                  <a:srgbClr val="CC0000"/>
                </a:solidFill>
                <a:latin typeface="Arial" panose="020B0604020202020204" pitchFamily="34" charset="0"/>
              </a:rPr>
              <a:t>rs</a:t>
            </a:r>
            <a:r>
              <a:rPr kumimoji="1" lang="en-US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endParaRPr kumimoji="1"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AutoShape 33"/>
          <p:cNvCxnSpPr>
            <a:cxnSpLocks noChangeShapeType="1"/>
          </p:cNvCxnSpPr>
          <p:nvPr/>
        </p:nvCxnSpPr>
        <p:spPr bwMode="auto">
          <a:xfrm>
            <a:off x="2483770" y="3910286"/>
            <a:ext cx="2591468" cy="1438273"/>
          </a:xfrm>
          <a:prstGeom prst="bentConnector3">
            <a:avLst>
              <a:gd name="adj1" fmla="val 52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5076825" y="3122884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寄存器</a:t>
            </a:r>
          </a:p>
        </p:txBody>
      </p:sp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31741"/>
              </p:ext>
            </p:extLst>
          </p:nvPr>
        </p:nvGraphicFramePr>
        <p:xfrm>
          <a:off x="7667625" y="3602309"/>
          <a:ext cx="1223963" cy="2976564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6253597" y="3911375"/>
            <a:ext cx="1246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algn="ctr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偏移量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7883525" y="3026046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Arial" panose="020B0604020202020204" pitchFamily="34" charset="0"/>
              </a:rPr>
              <a:t>主存</a:t>
            </a:r>
          </a:p>
        </p:txBody>
      </p:sp>
      <p:cxnSp>
        <p:nvCxnSpPr>
          <p:cNvPr id="14" name="AutoShape 53"/>
          <p:cNvCxnSpPr>
            <a:cxnSpLocks noChangeShapeType="1"/>
            <a:endCxn id="15" idx="2"/>
          </p:cNvCxnSpPr>
          <p:nvPr/>
        </p:nvCxnSpPr>
        <p:spPr bwMode="auto">
          <a:xfrm>
            <a:off x="6299200" y="5348559"/>
            <a:ext cx="274638" cy="1587"/>
          </a:xfrm>
          <a:prstGeom prst="bentConnector3">
            <a:avLst>
              <a:gd name="adj1" fmla="val 5202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588125" y="5118371"/>
            <a:ext cx="431800" cy="463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+</a:t>
            </a:r>
          </a:p>
        </p:txBody>
      </p:sp>
      <p:cxnSp>
        <p:nvCxnSpPr>
          <p:cNvPr id="16" name="AutoShape 55"/>
          <p:cNvCxnSpPr>
            <a:cxnSpLocks noChangeShapeType="1"/>
          </p:cNvCxnSpPr>
          <p:nvPr/>
        </p:nvCxnSpPr>
        <p:spPr bwMode="auto">
          <a:xfrm rot="5400000" flipV="1">
            <a:off x="4706145" y="3006203"/>
            <a:ext cx="1684338" cy="2511425"/>
          </a:xfrm>
          <a:prstGeom prst="bentConnector3">
            <a:avLst>
              <a:gd name="adj1" fmla="val -1357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56"/>
          <p:cNvCxnSpPr>
            <a:cxnSpLocks noChangeShapeType="1"/>
            <a:stCxn id="15" idx="6"/>
          </p:cNvCxnSpPr>
          <p:nvPr/>
        </p:nvCxnSpPr>
        <p:spPr bwMode="auto">
          <a:xfrm>
            <a:off x="7034213" y="5350146"/>
            <a:ext cx="633412" cy="1588"/>
          </a:xfrm>
          <a:prstGeom prst="bentConnector3">
            <a:avLst>
              <a:gd name="adj1" fmla="val 4887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2" grpId="0" autoUpdateAnimBg="0"/>
      <p:bldP spid="13" grpId="0" autoUpdateAnimBg="0"/>
      <p:bldP spid="15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33CC"/>
                </a:solidFill>
              </a:rPr>
              <a:t>②</a:t>
            </a:r>
            <a:r>
              <a:rPr lang="zh-CN" altLang="zh-CN" dirty="0" smtClean="0">
                <a:solidFill>
                  <a:srgbClr val="0033CC"/>
                </a:solidFill>
              </a:rPr>
              <a:t>相对寄存器寻址</a:t>
            </a:r>
            <a:r>
              <a:rPr lang="zh-CN" altLang="en-US" dirty="0" smtClean="0">
                <a:solidFill>
                  <a:srgbClr val="0033CC"/>
                </a:solidFill>
              </a:rPr>
              <a:t>，操作数在存储器中：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lvl="1" eaLnBrk="1" hangingPunct="1"/>
            <a:r>
              <a:rPr lang="en-US" altLang="zh-CN" dirty="0" smtClean="0"/>
              <a:t>EA=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 offset</a:t>
            </a:r>
          </a:p>
          <a:p>
            <a:pPr lvl="1" eaLnBrk="1" hangingPunct="1"/>
            <a:r>
              <a:rPr lang="en-US" altLang="zh-CN" dirty="0" smtClean="0"/>
              <a:t>offset</a:t>
            </a:r>
            <a:r>
              <a:rPr lang="zh-CN" altLang="zh-CN" dirty="0" smtClean="0"/>
              <a:t>是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位的带符号的常数，</a:t>
            </a:r>
            <a:r>
              <a:rPr lang="zh-CN" altLang="en-US" dirty="0" smtClean="0"/>
              <a:t>需要</a:t>
            </a:r>
            <a:r>
              <a:rPr lang="zh-CN" altLang="zh-CN" dirty="0" smtClean="0"/>
              <a:t>符号扩展成</a:t>
            </a:r>
            <a:r>
              <a:rPr lang="en-US" altLang="zh-CN" dirty="0" smtClean="0"/>
              <a:t>32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型指令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一般为存储器访问指令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取数指令：</a:t>
            </a:r>
            <a:r>
              <a:rPr lang="zh-CN" altLang="en-US" dirty="0" smtClean="0"/>
              <a:t>	lw $</a:t>
            </a:r>
            <a:r>
              <a:rPr lang="en-US" altLang="zh-CN" dirty="0" err="1" smtClean="0">
                <a:solidFill>
                  <a:srgbClr val="FF0000"/>
                </a:solidFill>
              </a:rPr>
              <a:t>rt</a:t>
            </a:r>
            <a:r>
              <a:rPr lang="zh-CN" altLang="en-US" dirty="0" smtClean="0"/>
              <a:t>,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($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)    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即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mem(</a:t>
            </a:r>
            <a:r>
              <a:rPr lang="zh-CN" altLang="en-US" dirty="0" smtClean="0"/>
              <a:t>$</a:t>
            </a:r>
            <a:r>
              <a:rPr lang="en-US" altLang="zh-CN" dirty="0" err="1" smtClean="0"/>
              <a:t>rs+offset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rt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  </a:t>
            </a:r>
            <a:r>
              <a:rPr lang="zh-CN" altLang="en-US" dirty="0" smtClean="0"/>
              <a:t>	lw $t0,</a:t>
            </a:r>
            <a:r>
              <a:rPr lang="en-US" altLang="zh-CN" dirty="0" smtClean="0"/>
              <a:t>100</a:t>
            </a:r>
            <a:r>
              <a:rPr lang="zh-CN" altLang="en-US" dirty="0" smtClean="0"/>
              <a:t>($t3)    即：</a:t>
            </a:r>
            <a:r>
              <a:rPr lang="en-US" altLang="zh-CN" dirty="0" smtClean="0"/>
              <a:t>mem(</a:t>
            </a:r>
            <a:r>
              <a:rPr lang="zh-CN" altLang="en-US" dirty="0" smtClean="0"/>
              <a:t>$t3</a:t>
            </a:r>
            <a:r>
              <a:rPr lang="en-US" altLang="zh-CN" dirty="0" smtClean="0"/>
              <a:t>+100)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$t0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如果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=0,也可以写成	lw $t0,($t3) </a:t>
            </a:r>
            <a:endParaRPr lang="zh-CN" altLang="en-US" dirty="0" smtClean="0">
              <a:solidFill>
                <a:srgbClr val="003300"/>
              </a:solidFill>
            </a:endParaRPr>
          </a:p>
        </p:txBody>
      </p:sp>
      <p:sp>
        <p:nvSpPr>
          <p:cNvPr id="696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68300"/>
            <a:ext cx="6705600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</p:spTree>
    <p:extLst>
      <p:ext uri="{BB962C8B-B14F-4D97-AF65-F5344CB8AC3E}">
        <p14:creationId xmlns:p14="http://schemas.microsoft.com/office/powerpoint/2010/main" val="6604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697CD-2DD4-45F1-9C7A-BEA6C245821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、操作数类型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643812" cy="4752975"/>
          </a:xfrm>
        </p:spPr>
        <p:txBody>
          <a:bodyPr/>
          <a:lstStyle/>
          <a:p>
            <a:pPr marL="0" indent="0" eaLnBrk="1" hangingPunct="1"/>
            <a:r>
              <a:rPr lang="zh-CN" altLang="en-US" sz="2400" dirty="0" smtClean="0">
                <a:solidFill>
                  <a:srgbClr val="006600"/>
                </a:solidFill>
              </a:rPr>
              <a:t>按照指令处理的操作数存放位置分：</a:t>
            </a:r>
          </a:p>
          <a:p>
            <a:pPr marL="441325" lvl="1" indent="-258763" eaLnBrk="1" hangingPunct="1"/>
            <a:r>
              <a:rPr lang="zh-CN" altLang="en-US" dirty="0" smtClean="0">
                <a:solidFill>
                  <a:srgbClr val="CC0000"/>
                </a:solidFill>
              </a:rPr>
              <a:t>存储器类型：</a:t>
            </a:r>
            <a:r>
              <a:rPr lang="zh-CN" altLang="en-US" dirty="0" smtClean="0"/>
              <a:t>操作数存放在主存中，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为其地址信息</a:t>
            </a:r>
          </a:p>
          <a:p>
            <a:pPr marL="441325" lvl="1" indent="-258763" eaLnBrk="1" hangingPunct="1"/>
            <a:r>
              <a:rPr lang="zh-CN" altLang="en-US" dirty="0" smtClean="0">
                <a:solidFill>
                  <a:srgbClr val="CC0000"/>
                </a:solidFill>
              </a:rPr>
              <a:t>寄存器类型：</a:t>
            </a:r>
            <a:r>
              <a:rPr lang="zh-CN" altLang="en-US" dirty="0" smtClean="0"/>
              <a:t>操作数存放在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的通用寄存器中，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为寄存器号</a:t>
            </a:r>
          </a:p>
          <a:p>
            <a:pPr marL="441325" lvl="1" indent="-258763" eaLnBrk="1" hangingPunct="1"/>
            <a:r>
              <a:rPr lang="zh-CN" altLang="en-US" dirty="0" smtClean="0">
                <a:solidFill>
                  <a:srgbClr val="CC0000"/>
                </a:solidFill>
              </a:rPr>
              <a:t>立即数类型：</a:t>
            </a:r>
            <a:r>
              <a:rPr lang="zh-CN" altLang="en-US" dirty="0" smtClean="0"/>
              <a:t>操作数存放在指令（地址字段）中</a:t>
            </a:r>
          </a:p>
          <a:p>
            <a:pPr marL="0" indent="0" eaLnBrk="1" hangingPunct="1"/>
            <a:r>
              <a:rPr lang="zh-CN" altLang="en-US" sz="2400" dirty="0" smtClean="0">
                <a:solidFill>
                  <a:srgbClr val="006600"/>
                </a:solidFill>
              </a:rPr>
              <a:t>按照指令处理的操作数性质分：</a:t>
            </a:r>
          </a:p>
          <a:p>
            <a:pPr marL="441325" lvl="1" indent="-258763" eaLnBrk="1" hangingPunct="1"/>
            <a:r>
              <a:rPr lang="zh-CN" altLang="en-US" dirty="0" smtClean="0"/>
              <a:t>地址（</a:t>
            </a:r>
            <a:r>
              <a:rPr lang="en-GB" altLang="zh-CN" dirty="0" smtClean="0"/>
              <a:t>addresses</a:t>
            </a:r>
            <a:r>
              <a:rPr lang="zh-CN" altLang="en-US" dirty="0" smtClean="0"/>
              <a:t>）：</a:t>
            </a:r>
            <a:r>
              <a:rPr lang="zh-CN" altLang="en-GB" dirty="0" smtClean="0"/>
              <a:t>存储器或者</a:t>
            </a:r>
            <a:r>
              <a:rPr lang="en-GB" altLang="zh-CN" dirty="0" smtClean="0">
                <a:latin typeface="Arial" panose="020B0604020202020204" pitchFamily="34" charset="0"/>
              </a:rPr>
              <a:t>I/O</a:t>
            </a:r>
            <a:r>
              <a:rPr lang="zh-CN" altLang="en-GB" dirty="0" smtClean="0"/>
              <a:t>端口地址，是无符号整数。</a:t>
            </a:r>
          </a:p>
          <a:p>
            <a:pPr marL="441325" lvl="1" indent="-258763" eaLnBrk="1" hangingPunct="1"/>
            <a:r>
              <a:rPr lang="zh-CN" altLang="en-GB" dirty="0" smtClean="0"/>
              <a:t>数字（</a:t>
            </a:r>
            <a:r>
              <a:rPr lang="en-GB" altLang="zh-CN" dirty="0" smtClean="0"/>
              <a:t>numbers</a:t>
            </a:r>
            <a:r>
              <a:rPr lang="zh-CN" altLang="en-GB" dirty="0" smtClean="0"/>
              <a:t>）：整数、浮点数、十进制数。</a:t>
            </a:r>
          </a:p>
          <a:p>
            <a:pPr marL="441325" lvl="1" indent="-258763" eaLnBrk="1" hangingPunct="1"/>
            <a:r>
              <a:rPr lang="zh-CN" altLang="en-GB" dirty="0" smtClean="0"/>
              <a:t>字符（</a:t>
            </a:r>
            <a:r>
              <a:rPr lang="en-GB" altLang="zh-CN" dirty="0" smtClean="0"/>
              <a:t>characters</a:t>
            </a:r>
            <a:r>
              <a:rPr lang="zh-CN" altLang="en-GB" dirty="0" smtClean="0"/>
              <a:t>）</a:t>
            </a:r>
            <a:r>
              <a:rPr lang="zh-CN" altLang="en-US" dirty="0" smtClean="0"/>
              <a:t> ：西文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码，中文内码</a:t>
            </a:r>
          </a:p>
          <a:p>
            <a:pPr marL="441325" lvl="1" indent="-258763" eaLnBrk="1" hangingPunct="1"/>
            <a:r>
              <a:rPr lang="zh-CN" altLang="en-GB" dirty="0" smtClean="0"/>
              <a:t>逻辑数据：真假两种状态（一般非零即真，零为假）</a:t>
            </a:r>
            <a:endParaRPr lang="zh-CN" altLang="en-US" dirty="0" smtClean="0"/>
          </a:p>
        </p:txBody>
      </p:sp>
      <p:pic>
        <p:nvPicPr>
          <p:cNvPr id="4218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920682" cy="50815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rgbClr val="0033CC"/>
                </a:solidFill>
              </a:rPr>
              <a:t>③立即数寻址，操作数是指令给出的常数</a:t>
            </a:r>
            <a:r>
              <a:rPr lang="en-US" altLang="zh-CN" dirty="0" err="1" smtClean="0">
                <a:solidFill>
                  <a:srgbClr val="0033CC"/>
                </a:solidFill>
              </a:rPr>
              <a:t>imme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型指令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一般为运算类指令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endParaRPr lang="en-US" altLang="zh-CN" dirty="0">
              <a:solidFill>
                <a:srgbClr val="003300"/>
              </a:solidFill>
            </a:endParaRPr>
          </a:p>
          <a:p>
            <a:pPr marL="914400" lvl="1" indent="-457200" eaLnBrk="1" hangingPunct="1">
              <a:lnSpc>
                <a:spcPct val="140000"/>
              </a:lnSpc>
              <a:buFont typeface="Wingdings" panose="05000000000000000000" pitchFamily="2" charset="2"/>
              <a:buAutoNum type="circleNumDbPlain" startAt="3"/>
              <a:defRPr/>
            </a:pPr>
            <a:endParaRPr lang="zh-CN" altLang="en-US" dirty="0" smtClean="0">
              <a:solidFill>
                <a:srgbClr val="003300"/>
              </a:solidFill>
            </a:endParaRP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dirty="0" smtClean="0"/>
              <a:t>立即数加法指令：  </a:t>
            </a:r>
            <a:r>
              <a:rPr lang="zh-CN" altLang="en-US" dirty="0"/>
              <a:t>addi </a:t>
            </a:r>
            <a:r>
              <a:rPr lang="zh-CN" altLang="en-US" dirty="0" smtClean="0"/>
              <a:t>$</a:t>
            </a:r>
            <a:r>
              <a:rPr lang="en-US" altLang="zh-CN" dirty="0" err="1" smtClean="0">
                <a:solidFill>
                  <a:srgbClr val="FF0000"/>
                </a:solidFill>
              </a:rPr>
              <a:t>rt</a:t>
            </a:r>
            <a:r>
              <a:rPr lang="zh-CN" altLang="en-US" dirty="0" smtClean="0"/>
              <a:t>,$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,</a:t>
            </a:r>
            <a:r>
              <a:rPr lang="en-US" altLang="zh-CN" dirty="0" err="1" smtClean="0"/>
              <a:t>imme</a:t>
            </a:r>
            <a:r>
              <a:rPr lang="zh-CN" altLang="en-US" dirty="0"/>
              <a:t>	</a:t>
            </a:r>
            <a:endParaRPr lang="en-US" altLang="zh-CN" dirty="0" smtClean="0"/>
          </a:p>
          <a:p>
            <a:pPr marL="457200" lvl="1" indent="0" eaLnBrk="1" hangingPunct="1">
              <a:lnSpc>
                <a:spcPct val="14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即： </a:t>
            </a:r>
            <a:r>
              <a:rPr lang="zh-CN" altLang="en-US" dirty="0" smtClean="0"/>
              <a:t>$</a:t>
            </a:r>
            <a:r>
              <a:rPr lang="en-US" altLang="zh-CN" dirty="0" err="1" smtClean="0">
                <a:solidFill>
                  <a:srgbClr val="FF0000"/>
                </a:solidFill>
              </a:rPr>
              <a:t>rt</a:t>
            </a:r>
            <a:r>
              <a:rPr lang="zh-CN" altLang="en-US" dirty="0" smtClean="0"/>
              <a:t>=$</a:t>
            </a:r>
            <a:r>
              <a:rPr lang="en-US" altLang="zh-CN" dirty="0" smtClean="0"/>
              <a:t>r</a:t>
            </a:r>
            <a:r>
              <a:rPr lang="zh-CN" altLang="en-US" dirty="0" smtClean="0"/>
              <a:t>s+</a:t>
            </a:r>
            <a:r>
              <a:rPr lang="en-US" altLang="zh-CN" dirty="0" err="1" smtClean="0"/>
              <a:t>imme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dirty="0" smtClean="0"/>
              <a:t>例：  addi $s1,$s2,100	# $s1=$s2+100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67375"/>
              </p:ext>
            </p:extLst>
          </p:nvPr>
        </p:nvGraphicFramePr>
        <p:xfrm>
          <a:off x="1907704" y="3395662"/>
          <a:ext cx="41767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Visio" r:id="rId3" imgW="2194560" imgH="394716" progId="Visio.Drawing.11">
                  <p:embed/>
                </p:oleObj>
              </mc:Choice>
              <mc:Fallback>
                <p:oleObj name="Visio" r:id="rId3" imgW="2194560" imgH="3947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95662"/>
                        <a:ext cx="417671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81588"/>
          </a:xfrm>
        </p:spPr>
        <p:txBody>
          <a:bodyPr/>
          <a:lstStyle/>
          <a:p>
            <a:pPr marL="514350" indent="-457200" eaLnBrk="1" hangingPunct="1">
              <a:defRPr/>
            </a:pPr>
            <a:r>
              <a:rPr lang="zh-CN" altLang="en-US" dirty="0" smtClean="0">
                <a:solidFill>
                  <a:srgbClr val="0033CC"/>
                </a:solidFill>
                <a:sym typeface="Arial" charset="0"/>
              </a:rPr>
              <a:t>④相对寻址，</a:t>
            </a:r>
            <a:r>
              <a:rPr lang="zh-CN" altLang="en-US" dirty="0">
                <a:solidFill>
                  <a:srgbClr val="0033CC"/>
                </a:solidFill>
                <a:sym typeface="Arial" charset="0"/>
              </a:rPr>
              <a:t>用</a:t>
            </a:r>
            <a:r>
              <a:rPr lang="zh-CN" altLang="en-US" dirty="0" smtClean="0">
                <a:solidFill>
                  <a:srgbClr val="0033CC"/>
                </a:solidFill>
                <a:sym typeface="Arial" charset="0"/>
              </a:rPr>
              <a:t>于转移指令</a:t>
            </a:r>
            <a:endParaRPr lang="en-US" altLang="zh-CN" dirty="0" smtClean="0">
              <a:solidFill>
                <a:srgbClr val="0033CC"/>
              </a:solidFill>
              <a:sym typeface="Arial" charset="0"/>
            </a:endParaRPr>
          </a:p>
          <a:p>
            <a:pPr marL="514350" indent="-457200" eaLnBrk="1" hangingPunct="1">
              <a:defRPr/>
            </a:pPr>
            <a:r>
              <a:rPr lang="zh-CN" altLang="zh-CN" dirty="0" smtClean="0"/>
              <a:t>转移</a:t>
            </a:r>
            <a:r>
              <a:rPr lang="zh-CN" altLang="zh-CN" dirty="0"/>
              <a:t>目标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 EA = PC + 4</a:t>
            </a:r>
            <a:r>
              <a:rPr lang="zh-CN" altLang="en-US" dirty="0" smtClean="0"/>
              <a:t>*</a:t>
            </a:r>
            <a:r>
              <a:rPr lang="en-US" altLang="zh-CN" dirty="0" smtClean="0"/>
              <a:t>offset</a:t>
            </a:r>
          </a:p>
          <a:p>
            <a:pPr marL="914400" lvl="1" indent="-457200" eaLnBrk="1" hangingPunct="1">
              <a:defRPr/>
            </a:pPr>
            <a:r>
              <a:rPr lang="en-US" altLang="zh-CN" dirty="0" smtClean="0">
                <a:sym typeface="Arial" charset="0"/>
              </a:rPr>
              <a:t>PC</a:t>
            </a:r>
            <a:r>
              <a:rPr lang="zh-CN" altLang="en-US" dirty="0" smtClean="0">
                <a:sym typeface="Arial" charset="0"/>
              </a:rPr>
              <a:t>是取指令后</a:t>
            </a:r>
            <a:r>
              <a:rPr lang="en-US" altLang="zh-CN" dirty="0" smtClean="0">
                <a:sym typeface="Arial" charset="0"/>
              </a:rPr>
              <a:t>PC+4</a:t>
            </a:r>
            <a:r>
              <a:rPr lang="zh-CN" altLang="en-US" dirty="0" smtClean="0">
                <a:sym typeface="Arial" charset="0"/>
              </a:rPr>
              <a:t>的新值</a:t>
            </a:r>
            <a:endParaRPr lang="en-US" altLang="zh-CN" dirty="0" smtClean="0">
              <a:sym typeface="Arial" charset="0"/>
            </a:endParaRPr>
          </a:p>
          <a:p>
            <a:pPr marL="914400" lvl="1" indent="-457200" eaLnBrk="1" hangingPunct="1">
              <a:defRPr/>
            </a:pPr>
            <a:r>
              <a:rPr lang="en-US" altLang="zh-CN" dirty="0" smtClean="0">
                <a:sym typeface="Arial" charset="0"/>
              </a:rPr>
              <a:t>Offset</a:t>
            </a:r>
            <a:r>
              <a:rPr lang="zh-CN" altLang="en-US" dirty="0" smtClean="0">
                <a:sym typeface="Arial" charset="0"/>
              </a:rPr>
              <a:t>需要符号扩展</a:t>
            </a:r>
            <a:endParaRPr lang="zh-CN" altLang="en-US" dirty="0" smtClean="0">
              <a:solidFill>
                <a:srgbClr val="003300"/>
              </a:solidFill>
              <a:sym typeface="Arial" charset="0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sym typeface="Arial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型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指令</a:t>
            </a:r>
            <a:endParaRPr lang="en-US" altLang="zh-CN" dirty="0">
              <a:solidFill>
                <a:srgbClr val="FF0000"/>
              </a:solidFill>
              <a:sym typeface="Arial" charset="0"/>
            </a:endParaRPr>
          </a:p>
        </p:txBody>
      </p:sp>
      <p:sp>
        <p:nvSpPr>
          <p:cNvPr id="716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75646"/>
              </p:ext>
            </p:extLst>
          </p:nvPr>
        </p:nvGraphicFramePr>
        <p:xfrm>
          <a:off x="1043608" y="3789040"/>
          <a:ext cx="3816598" cy="459078"/>
        </p:xfrm>
        <a:graphic>
          <a:graphicData uri="http://schemas.openxmlformats.org/drawingml/2006/table">
            <a:tbl>
              <a:tblPr/>
              <a:tblGrid>
                <a:gridCol w="876300"/>
                <a:gridCol w="901700"/>
                <a:gridCol w="901700"/>
                <a:gridCol w="1136898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659" marB="4665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offset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16086"/>
              </p:ext>
            </p:extLst>
          </p:nvPr>
        </p:nvGraphicFramePr>
        <p:xfrm>
          <a:off x="1043609" y="5102715"/>
          <a:ext cx="3816598" cy="516548"/>
        </p:xfrm>
        <a:graphic>
          <a:graphicData uri="http://schemas.openxmlformats.org/drawingml/2006/table">
            <a:tbl>
              <a:tblPr/>
              <a:tblGrid>
                <a:gridCol w="3816598"/>
              </a:tblGrid>
              <a:tr h="5165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5103913" y="4425428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 err="1" smtClean="0">
                <a:solidFill>
                  <a:srgbClr val="CC0000"/>
                </a:solidFill>
                <a:latin typeface="Arial" panose="020B0604020202020204" pitchFamily="34" charset="0"/>
              </a:rPr>
              <a:t>rs</a:t>
            </a:r>
            <a:r>
              <a:rPr kumimoji="1" lang="en-US" altLang="zh-CN" sz="2400" dirty="0" smtClean="0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endParaRPr kumimoji="1"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85579"/>
              </p:ext>
            </p:extLst>
          </p:nvPr>
        </p:nvGraphicFramePr>
        <p:xfrm>
          <a:off x="7121053" y="3602309"/>
          <a:ext cx="1699419" cy="2976564"/>
        </p:xfrm>
        <a:graphic>
          <a:graphicData uri="http://schemas.openxmlformats.org/drawingml/2006/table">
            <a:tbl>
              <a:tblPr/>
              <a:tblGrid>
                <a:gridCol w="1699419"/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目标指令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86713" y="6193968"/>
            <a:ext cx="69623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eaLnBrk="1" hangingPunct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assign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PC_new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= PC +{14{offset[15]},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offset[15:0],2’b00}</a:t>
            </a:r>
            <a:endParaRPr lang="zh-CN" altLang="en-US" sz="20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7874794" y="3093802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FF6600"/>
                </a:solidFill>
                <a:latin typeface="Arial" panose="020B0604020202020204" pitchFamily="34" charset="0"/>
              </a:rPr>
              <a:t>主存</a:t>
            </a:r>
          </a:p>
        </p:txBody>
      </p:sp>
      <p:cxnSp>
        <p:nvCxnSpPr>
          <p:cNvPr id="14" name="AutoShape 53"/>
          <p:cNvCxnSpPr>
            <a:cxnSpLocks noChangeShapeType="1"/>
            <a:stCxn id="7" idx="3"/>
            <a:endCxn id="15" idx="2"/>
          </p:cNvCxnSpPr>
          <p:nvPr/>
        </p:nvCxnSpPr>
        <p:spPr bwMode="auto">
          <a:xfrm flipV="1">
            <a:off x="4860207" y="5357465"/>
            <a:ext cx="1079945" cy="352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5940152" y="5125690"/>
            <a:ext cx="431800" cy="463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+</a:t>
            </a:r>
          </a:p>
        </p:txBody>
      </p:sp>
      <p:cxnSp>
        <p:nvCxnSpPr>
          <p:cNvPr id="16" name="AutoShape 55"/>
          <p:cNvCxnSpPr>
            <a:cxnSpLocks noChangeShapeType="1"/>
            <a:endCxn id="15" idx="0"/>
          </p:cNvCxnSpPr>
          <p:nvPr/>
        </p:nvCxnSpPr>
        <p:spPr bwMode="auto">
          <a:xfrm>
            <a:off x="4283968" y="3411334"/>
            <a:ext cx="1872084" cy="171435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56"/>
          <p:cNvCxnSpPr>
            <a:cxnSpLocks noChangeShapeType="1"/>
            <a:stCxn id="15" idx="6"/>
          </p:cNvCxnSpPr>
          <p:nvPr/>
        </p:nvCxnSpPr>
        <p:spPr bwMode="auto">
          <a:xfrm>
            <a:off x="6371952" y="5357465"/>
            <a:ext cx="677093" cy="12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>
          <a:xfrm>
            <a:off x="4283968" y="3411334"/>
            <a:ext cx="0" cy="38885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55"/>
          <p:cNvCxnSpPr>
            <a:cxnSpLocks noChangeShapeType="1"/>
            <a:stCxn id="15" idx="6"/>
            <a:endCxn id="7" idx="2"/>
          </p:cNvCxnSpPr>
          <p:nvPr/>
        </p:nvCxnSpPr>
        <p:spPr bwMode="auto">
          <a:xfrm flipH="1">
            <a:off x="2951908" y="5357465"/>
            <a:ext cx="3420044" cy="261798"/>
          </a:xfrm>
          <a:prstGeom prst="bentConnector4">
            <a:avLst>
              <a:gd name="adj1" fmla="val -6684"/>
              <a:gd name="adj2" fmla="val 27463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4280114" y="3036624"/>
            <a:ext cx="3296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algn="ctr" eaLnBrk="1" hangingPunct="1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Offset</a:t>
            </a: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扩展后左移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位</a:t>
            </a:r>
            <a:endParaRPr lang="zh-CN" altLang="en-US" sz="24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33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  <p:bldP spid="13" grpId="0" autoUpdateAnimBg="0"/>
      <p:bldP spid="15" grpId="0" animBg="1" autoUpdateAnimBg="0"/>
      <p:bldP spid="4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81588"/>
          </a:xfrm>
        </p:spPr>
        <p:txBody>
          <a:bodyPr/>
          <a:lstStyle/>
          <a:p>
            <a:pPr marL="514350" indent="-457200" eaLnBrk="1" hangingPunct="1">
              <a:defRPr/>
            </a:pPr>
            <a:r>
              <a:rPr lang="zh-CN" altLang="en-US" dirty="0" smtClean="0">
                <a:solidFill>
                  <a:srgbClr val="0033CC"/>
                </a:solidFill>
                <a:sym typeface="Arial" charset="0"/>
              </a:rPr>
              <a:t>④相对寻址，</a:t>
            </a:r>
            <a:r>
              <a:rPr lang="zh-CN" altLang="en-US" dirty="0">
                <a:solidFill>
                  <a:srgbClr val="0033CC"/>
                </a:solidFill>
                <a:sym typeface="Arial" charset="0"/>
              </a:rPr>
              <a:t>用</a:t>
            </a:r>
            <a:r>
              <a:rPr lang="zh-CN" altLang="en-US" dirty="0" smtClean="0">
                <a:solidFill>
                  <a:srgbClr val="0033CC"/>
                </a:solidFill>
                <a:sym typeface="Arial" charset="0"/>
              </a:rPr>
              <a:t>于转移指令</a:t>
            </a:r>
            <a:endParaRPr lang="en-US" altLang="zh-CN" dirty="0" smtClean="0">
              <a:solidFill>
                <a:srgbClr val="0033CC"/>
              </a:solidFill>
              <a:sym typeface="Arial" charset="0"/>
            </a:endParaRPr>
          </a:p>
          <a:p>
            <a:pPr marL="514350" indent="-457200" eaLnBrk="1" hangingPunct="1">
              <a:defRPr/>
            </a:pPr>
            <a:r>
              <a:rPr lang="zh-CN" altLang="zh-CN" dirty="0" smtClean="0"/>
              <a:t>转移</a:t>
            </a:r>
            <a:r>
              <a:rPr lang="zh-CN" altLang="zh-CN" dirty="0"/>
              <a:t>目标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 EA = PC + 4</a:t>
            </a:r>
            <a:r>
              <a:rPr lang="zh-CN" altLang="en-US" dirty="0" smtClean="0"/>
              <a:t>*</a:t>
            </a:r>
            <a:r>
              <a:rPr lang="en-US" altLang="zh-CN" dirty="0" smtClean="0"/>
              <a:t>offset</a:t>
            </a:r>
          </a:p>
          <a:p>
            <a:pPr marL="914400" lvl="1" indent="-457200" eaLnBrk="1" hangingPunct="1">
              <a:defRPr/>
            </a:pPr>
            <a:r>
              <a:rPr lang="en-US" altLang="zh-CN" dirty="0" smtClean="0">
                <a:sym typeface="Arial" charset="0"/>
              </a:rPr>
              <a:t>PC</a:t>
            </a:r>
            <a:r>
              <a:rPr lang="zh-CN" altLang="en-US" dirty="0" smtClean="0">
                <a:sym typeface="Arial" charset="0"/>
              </a:rPr>
              <a:t>是取指令后</a:t>
            </a:r>
            <a:r>
              <a:rPr lang="en-US" altLang="zh-CN" dirty="0" smtClean="0">
                <a:sym typeface="Arial" charset="0"/>
              </a:rPr>
              <a:t>PC+4</a:t>
            </a:r>
            <a:r>
              <a:rPr lang="zh-CN" altLang="en-US" dirty="0" smtClean="0">
                <a:sym typeface="Arial" charset="0"/>
              </a:rPr>
              <a:t>的新值</a:t>
            </a:r>
            <a:endParaRPr lang="en-US" altLang="zh-CN" dirty="0" smtClean="0">
              <a:sym typeface="Arial" charset="0"/>
            </a:endParaRPr>
          </a:p>
          <a:p>
            <a:pPr marL="914400" lvl="1" indent="-457200" eaLnBrk="1" hangingPunct="1">
              <a:defRPr/>
            </a:pPr>
            <a:r>
              <a:rPr lang="en-US" altLang="zh-CN" dirty="0" smtClean="0">
                <a:sym typeface="Arial" charset="0"/>
              </a:rPr>
              <a:t>Offset</a:t>
            </a:r>
            <a:r>
              <a:rPr lang="zh-CN" altLang="en-US" dirty="0" smtClean="0">
                <a:sym typeface="Arial" charset="0"/>
              </a:rPr>
              <a:t>需要符号扩展</a:t>
            </a:r>
            <a:endParaRPr lang="zh-CN" altLang="en-US" dirty="0" smtClean="0">
              <a:solidFill>
                <a:srgbClr val="003300"/>
              </a:solidFill>
              <a:sym typeface="Arial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  <a:sym typeface="Arial" charset="0"/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型指令</a:t>
            </a:r>
            <a:endParaRPr lang="en-US" altLang="zh-CN" dirty="0" smtClean="0">
              <a:solidFill>
                <a:srgbClr val="FF0000"/>
              </a:solidFill>
              <a:sym typeface="Arial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一般为分支指令</a:t>
            </a:r>
            <a:endParaRPr lang="en-US" altLang="zh-CN" dirty="0" smtClean="0">
              <a:solidFill>
                <a:srgbClr val="FF0000"/>
              </a:solidFill>
              <a:sym typeface="Arial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rgbClr val="003300"/>
              </a:solidFill>
              <a:sym typeface="Arial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ym typeface="Arial" charset="0"/>
              </a:rPr>
              <a:t>例</a:t>
            </a:r>
            <a:r>
              <a:rPr lang="zh-CN" altLang="en-US" sz="2400" dirty="0">
                <a:sym typeface="Arial" charset="0"/>
              </a:rPr>
              <a:t>：bne </a:t>
            </a:r>
            <a:r>
              <a:rPr lang="zh-CN" altLang="en-US" sz="2400" dirty="0" smtClean="0">
                <a:sym typeface="Arial" charset="0"/>
              </a:rPr>
              <a:t>$</a:t>
            </a:r>
            <a:r>
              <a:rPr lang="en-US" altLang="zh-CN" sz="2400" dirty="0" err="1" smtClean="0">
                <a:sym typeface="Arial" charset="0"/>
              </a:rPr>
              <a:t>rs</a:t>
            </a:r>
            <a:r>
              <a:rPr lang="zh-CN" altLang="en-US" sz="2400" dirty="0" smtClean="0">
                <a:sym typeface="Arial" charset="0"/>
              </a:rPr>
              <a:t>,$</a:t>
            </a:r>
            <a:r>
              <a:rPr lang="en-US" altLang="zh-CN" sz="2400" dirty="0" err="1" smtClean="0">
                <a:sym typeface="Arial" charset="0"/>
              </a:rPr>
              <a:t>rt</a:t>
            </a:r>
            <a:r>
              <a:rPr lang="zh-CN" altLang="en-US" sz="2400" dirty="0" smtClean="0">
                <a:sym typeface="Arial" charset="0"/>
              </a:rPr>
              <a:t>,</a:t>
            </a:r>
            <a:r>
              <a:rPr lang="en-US" altLang="zh-CN" sz="2400" dirty="0" smtClean="0">
                <a:sym typeface="Arial" charset="0"/>
              </a:rPr>
              <a:t>offset</a:t>
            </a:r>
            <a:r>
              <a:rPr lang="zh-CN" altLang="en-US" sz="2400" dirty="0" smtClean="0">
                <a:sym typeface="Arial" charset="0"/>
              </a:rPr>
              <a:t> </a:t>
            </a:r>
            <a:r>
              <a:rPr lang="en-US" altLang="zh-CN" sz="2400" dirty="0" smtClean="0">
                <a:sym typeface="Arial" charset="0"/>
              </a:rPr>
              <a:t>#</a:t>
            </a:r>
            <a:r>
              <a:rPr lang="zh-CN" altLang="en-US" sz="2400" dirty="0" smtClean="0">
                <a:sym typeface="Arial" charset="0"/>
              </a:rPr>
              <a:t>if $</a:t>
            </a:r>
            <a:r>
              <a:rPr lang="en-US" altLang="zh-CN" sz="2400" dirty="0" err="1" smtClean="0">
                <a:sym typeface="Arial" charset="0"/>
              </a:rPr>
              <a:t>rs</a:t>
            </a:r>
            <a:r>
              <a:rPr lang="zh-CN" altLang="en-US" sz="2400" dirty="0" smtClean="0">
                <a:sym typeface="Arial" charset="0"/>
              </a:rPr>
              <a:t>≠$</a:t>
            </a:r>
            <a:r>
              <a:rPr lang="en-US" altLang="zh-CN" sz="2400" dirty="0" err="1" smtClean="0">
                <a:sym typeface="Arial" charset="0"/>
              </a:rPr>
              <a:t>rt</a:t>
            </a:r>
            <a:r>
              <a:rPr lang="zh-CN" altLang="en-US" sz="2400" dirty="0" smtClean="0">
                <a:sym typeface="Arial" charset="0"/>
              </a:rPr>
              <a:t> then </a:t>
            </a:r>
            <a:r>
              <a:rPr lang="en-US" altLang="zh-CN" sz="2400" dirty="0">
                <a:sym typeface="Arial" charset="0"/>
              </a:rPr>
              <a:t>offset </a:t>
            </a:r>
            <a:r>
              <a:rPr lang="zh-CN" altLang="en-US" sz="2400" dirty="0" smtClean="0">
                <a:sym typeface="Arial" charset="0"/>
              </a:rPr>
              <a:t>*</a:t>
            </a:r>
            <a:r>
              <a:rPr lang="zh-CN" altLang="en-US" sz="2400" dirty="0">
                <a:sym typeface="Arial" charset="0"/>
              </a:rPr>
              <a:t>4+</a:t>
            </a:r>
            <a:r>
              <a:rPr lang="en-US" altLang="zh-CN" sz="2400" dirty="0">
                <a:sym typeface="Arial" charset="0"/>
              </a:rPr>
              <a:t>PC</a:t>
            </a:r>
            <a:r>
              <a:rPr lang="zh-CN" altLang="en-US" sz="2400" dirty="0">
                <a:sym typeface="Arial" charset="0"/>
              </a:rPr>
              <a:t>→</a:t>
            </a:r>
            <a:r>
              <a:rPr lang="en-US" altLang="zh-CN" sz="2400" dirty="0" smtClean="0">
                <a:sym typeface="Arial" charset="0"/>
              </a:rPr>
              <a:t>PC</a:t>
            </a:r>
          </a:p>
          <a:p>
            <a:pPr eaLnBrk="1" hangingPunct="1">
              <a:defRPr/>
            </a:pPr>
            <a:r>
              <a:rPr lang="zh-CN" altLang="en-US" sz="2400" dirty="0" smtClean="0">
                <a:sym typeface="Arial" charset="0"/>
              </a:rPr>
              <a:t>例：bne $s1,$s2,25</a:t>
            </a:r>
            <a:r>
              <a:rPr lang="en-US" altLang="zh-CN" sz="2400" dirty="0" smtClean="0">
                <a:sym typeface="Arial" charset="0"/>
              </a:rPr>
              <a:t>  #</a:t>
            </a:r>
            <a:r>
              <a:rPr lang="zh-CN" altLang="en-US" sz="2400" dirty="0" smtClean="0">
                <a:sym typeface="Arial" charset="0"/>
              </a:rPr>
              <a:t>if $s1≠$s2 then 25*4+</a:t>
            </a:r>
            <a:r>
              <a:rPr lang="en-US" altLang="zh-CN" sz="2400" dirty="0" smtClean="0">
                <a:sym typeface="Arial" charset="0"/>
              </a:rPr>
              <a:t>PC</a:t>
            </a:r>
            <a:r>
              <a:rPr lang="zh-CN" altLang="en-US" sz="2400" dirty="0" smtClean="0">
                <a:sym typeface="Arial" charset="0"/>
              </a:rPr>
              <a:t>→</a:t>
            </a:r>
            <a:r>
              <a:rPr lang="en-US" altLang="zh-CN" sz="2400" dirty="0" smtClean="0">
                <a:sym typeface="Arial" charset="0"/>
              </a:rPr>
              <a:t>PC</a:t>
            </a:r>
            <a:endParaRPr lang="zh-CN" altLang="en-US" sz="2400" dirty="0" smtClean="0">
              <a:sym typeface="Arial" charset="0"/>
            </a:endParaRPr>
          </a:p>
        </p:txBody>
      </p:sp>
      <p:sp>
        <p:nvSpPr>
          <p:cNvPr id="716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353425" cy="2736081"/>
          </a:xfrm>
          <a:noFill/>
        </p:spPr>
        <p:txBody>
          <a:bodyPr/>
          <a:lstStyle/>
          <a:p>
            <a:pPr marL="514350" indent="-457200"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0033CC"/>
                </a:solidFill>
              </a:rPr>
              <a:t>⑤</a:t>
            </a:r>
            <a:r>
              <a:rPr lang="zh-CN" altLang="zh-CN" dirty="0" smtClean="0">
                <a:solidFill>
                  <a:srgbClr val="0033CC"/>
                </a:solidFill>
              </a:rPr>
              <a:t>页面寻址，</a:t>
            </a:r>
            <a:r>
              <a:rPr lang="zh-CN" altLang="en-US" dirty="0" smtClean="0">
                <a:solidFill>
                  <a:srgbClr val="0033CC"/>
                </a:solidFill>
                <a:sym typeface="Arial" panose="020B0604020202020204" pitchFamily="34" charset="0"/>
              </a:rPr>
              <a:t> 用于转移指令</a:t>
            </a:r>
            <a:endParaRPr lang="en-US" altLang="zh-CN" dirty="0" smtClean="0">
              <a:solidFill>
                <a:srgbClr val="0033CC"/>
              </a:solidFill>
              <a:sym typeface="Arial" panose="020B0604020202020204" pitchFamily="34" charset="0"/>
            </a:endParaRPr>
          </a:p>
          <a:p>
            <a:pPr marL="514350" indent="-457200" eaLnBrk="1" hangingPunct="1">
              <a:lnSpc>
                <a:spcPct val="140000"/>
              </a:lnSpc>
            </a:pPr>
            <a:r>
              <a:rPr lang="zh-CN" altLang="zh-CN" dirty="0" smtClean="0"/>
              <a:t>转移目标地址</a:t>
            </a:r>
            <a:r>
              <a:rPr lang="en-US" altLang="zh-CN" dirty="0" smtClean="0"/>
              <a:t> EA = {PC[31:28],address,2</a:t>
            </a:r>
            <a:r>
              <a:rPr lang="en-US" altLang="zh-CN" dirty="0" smtClean="0">
                <a:latin typeface="Cambria Math" panose="02040503050406030204" pitchFamily="18" charset="0"/>
              </a:rPr>
              <a:t>’</a:t>
            </a:r>
            <a:r>
              <a:rPr lang="en-US" altLang="zh-CN" dirty="0" smtClean="0"/>
              <a:t>b00}</a:t>
            </a:r>
          </a:p>
          <a:p>
            <a:pPr marL="514350" indent="-457200" eaLnBrk="1" hangingPunct="1">
              <a:lnSpc>
                <a:spcPct val="14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>
                <a:solidFill>
                  <a:srgbClr val="FF0000"/>
                </a:solidFill>
              </a:rPr>
              <a:t>型指令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457200" eaLnBrk="1" hangingPunct="1">
              <a:lnSpc>
                <a:spcPct val="140000"/>
              </a:lnSpc>
            </a:pPr>
            <a:r>
              <a:rPr lang="zh-CN" altLang="en-US" dirty="0">
                <a:latin typeface="Arial" panose="020B0604020202020204" pitchFamily="34" charset="0"/>
              </a:rPr>
              <a:t>例如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270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48358"/>
              </p:ext>
            </p:extLst>
          </p:nvPr>
        </p:nvGraphicFramePr>
        <p:xfrm>
          <a:off x="1038944" y="4058806"/>
          <a:ext cx="3816598" cy="594329"/>
        </p:xfrm>
        <a:graphic>
          <a:graphicData uri="http://schemas.openxmlformats.org/drawingml/2006/table">
            <a:tbl>
              <a:tblPr/>
              <a:tblGrid>
                <a:gridCol w="1300808"/>
                <a:gridCol w="2515790"/>
              </a:tblGrid>
              <a:tr h="594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659" marB="4665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address</a:t>
                      </a:r>
                    </a:p>
                  </a:txBody>
                  <a:tcPr marL="90000" marR="90000" marT="46659" marB="4665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98410"/>
              </p:ext>
            </p:extLst>
          </p:nvPr>
        </p:nvGraphicFramePr>
        <p:xfrm>
          <a:off x="1011426" y="5871290"/>
          <a:ext cx="3816598" cy="606087"/>
        </p:xfrm>
        <a:graphic>
          <a:graphicData uri="http://schemas.openxmlformats.org/drawingml/2006/table">
            <a:tbl>
              <a:tblPr/>
              <a:tblGrid>
                <a:gridCol w="1012776"/>
                <a:gridCol w="2803822"/>
              </a:tblGrid>
              <a:tr h="606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29396"/>
              </p:ext>
            </p:extLst>
          </p:nvPr>
        </p:nvGraphicFramePr>
        <p:xfrm>
          <a:off x="6084168" y="3501008"/>
          <a:ext cx="1699419" cy="2976564"/>
        </p:xfrm>
        <a:graphic>
          <a:graphicData uri="http://schemas.openxmlformats.org/drawingml/2006/table">
            <a:tbl>
              <a:tblPr/>
              <a:tblGrid>
                <a:gridCol w="1699419"/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目标指令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7279"/>
              </p:ext>
            </p:extLst>
          </p:nvPr>
        </p:nvGraphicFramePr>
        <p:xfrm>
          <a:off x="1025726" y="4983153"/>
          <a:ext cx="3816598" cy="606087"/>
        </p:xfrm>
        <a:graphic>
          <a:graphicData uri="http://schemas.openxmlformats.org/drawingml/2006/table">
            <a:tbl>
              <a:tblPr/>
              <a:tblGrid>
                <a:gridCol w="1012776"/>
                <a:gridCol w="2160240"/>
                <a:gridCol w="643582"/>
              </a:tblGrid>
              <a:tr h="606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address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L="90000" marR="90000" marT="46790" marB="467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36145" y="5093398"/>
            <a:ext cx="920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新</a:t>
            </a:r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332" y="592517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PC</a:t>
            </a:r>
            <a:endParaRPr lang="zh-CN" altLang="en-US" b="1" dirty="0"/>
          </a:p>
        </p:txBody>
      </p:sp>
      <p:cxnSp>
        <p:nvCxnSpPr>
          <p:cNvPr id="4" name="肘形连接符 3"/>
          <p:cNvCxnSpPr/>
          <p:nvPr/>
        </p:nvCxnSpPr>
        <p:spPr>
          <a:xfrm rot="10800000" flipV="1">
            <a:off x="4104862" y="6372870"/>
            <a:ext cx="35091" cy="27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AutoShape 55"/>
          <p:cNvCxnSpPr>
            <a:cxnSpLocks noChangeShapeType="1"/>
            <a:stCxn id="9" idx="3"/>
          </p:cNvCxnSpPr>
          <p:nvPr/>
        </p:nvCxnSpPr>
        <p:spPr bwMode="auto">
          <a:xfrm>
            <a:off x="4842324" y="5286196"/>
            <a:ext cx="1228626" cy="12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>
          <a:xfrm flipV="1">
            <a:off x="1619672" y="5610234"/>
            <a:ext cx="0" cy="261056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75856" y="4653135"/>
            <a:ext cx="0" cy="309025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6588224" y="3043808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FF6600"/>
                </a:solidFill>
                <a:latin typeface="Arial" panose="020B0604020202020204" pitchFamily="34" charset="0"/>
              </a:rPr>
              <a:t>主存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81588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solidFill>
                  <a:srgbClr val="003300"/>
                </a:solidFill>
              </a:rPr>
              <a:t>从R、I、J三种指令类型的角度讨论寻址方式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R型指令：三个操作数均是寄存器寻址方式</a:t>
            </a:r>
            <a:r>
              <a:rPr lang="zh-CN" altLang="en-US" smtClean="0">
                <a:solidFill>
                  <a:srgbClr val="003300"/>
                </a:solidFill>
              </a:rPr>
              <a:t>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3300"/>
                </a:solidFill>
              </a:rPr>
              <a:t>　</a:t>
            </a:r>
            <a:r>
              <a:rPr lang="zh-CN" altLang="en-US" smtClean="0"/>
              <a:t>一般为运算类指令。　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3300"/>
                </a:solidFill>
              </a:rPr>
              <a:t>例如：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3300"/>
                </a:solidFill>
              </a:rPr>
              <a:t>　　or  $s1,$s2,$s3		# $s1=$s2 | $s3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endParaRPr lang="zh-CN" altLang="en-US" smtClean="0">
              <a:solidFill>
                <a:srgbClr val="003300"/>
              </a:solidFill>
            </a:endParaRP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endParaRPr lang="zh-CN" altLang="en-US" smtClean="0">
              <a:solidFill>
                <a:srgbClr val="003300"/>
              </a:solidFill>
            </a:endParaRPr>
          </a:p>
        </p:txBody>
      </p:sp>
      <p:sp>
        <p:nvSpPr>
          <p:cNvPr id="737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81588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003300"/>
                </a:solidFill>
              </a:rPr>
              <a:t>从R、I、J三种指令类型的角度讨论寻址方式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I型指令：</a:t>
            </a:r>
            <a:r>
              <a:rPr lang="zh-CN" altLang="en-US" dirty="0" smtClean="0">
                <a:solidFill>
                  <a:srgbClr val="003300"/>
                </a:solidFill>
              </a:rPr>
              <a:t>有寄存器寻址、立即数寻址、相对寻址、相对寄存器寻址四种寻址方式。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003300"/>
                </a:solidFill>
              </a:rPr>
              <a:t>①若I型指令是</a:t>
            </a:r>
            <a:r>
              <a:rPr lang="zh-CN" altLang="en-US" dirty="0" smtClean="0">
                <a:solidFill>
                  <a:srgbClr val="FF0000"/>
                </a:solidFill>
              </a:rPr>
              <a:t>双目运算指令</a:t>
            </a:r>
            <a:r>
              <a:rPr lang="zh-CN" altLang="en-US" dirty="0" smtClean="0">
                <a:solidFill>
                  <a:srgbClr val="003300"/>
                </a:solidFill>
              </a:rPr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rs寄存器和立即数分别作为源操作数，rt寄存器是目的操作数</a:t>
            </a:r>
            <a:r>
              <a:rPr lang="zh-CN" altLang="en-US" dirty="0" smtClean="0">
                <a:solidFill>
                  <a:srgbClr val="003300"/>
                </a:solidFill>
              </a:rPr>
              <a:t>；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3300"/>
                </a:solidFill>
              </a:rPr>
              <a:t>　　例如：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3300"/>
                </a:solidFill>
              </a:rPr>
              <a:t>　　addi $sp,$sp,4	# $sp=$sp+4</a:t>
            </a:r>
          </a:p>
        </p:txBody>
      </p:sp>
      <p:sp>
        <p:nvSpPr>
          <p:cNvPr id="747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  <p:sp>
        <p:nvSpPr>
          <p:cNvPr id="10" name="线形标注 1 9"/>
          <p:cNvSpPr/>
          <p:nvPr/>
        </p:nvSpPr>
        <p:spPr>
          <a:xfrm flipH="1">
            <a:off x="900113" y="5611813"/>
            <a:ext cx="1150937" cy="666750"/>
          </a:xfrm>
          <a:prstGeom prst="borderCallout1">
            <a:avLst>
              <a:gd name="adj1" fmla="val -3359"/>
              <a:gd name="adj2" fmla="val 59217"/>
              <a:gd name="adj3" fmla="val -76903"/>
              <a:gd name="adj4" fmla="val -62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寄存器寻址</a:t>
            </a:r>
          </a:p>
        </p:txBody>
      </p:sp>
      <p:sp>
        <p:nvSpPr>
          <p:cNvPr id="13" name="线形标注 1 12"/>
          <p:cNvSpPr/>
          <p:nvPr/>
        </p:nvSpPr>
        <p:spPr>
          <a:xfrm flipH="1">
            <a:off x="2771775" y="5611813"/>
            <a:ext cx="1152525" cy="666750"/>
          </a:xfrm>
          <a:prstGeom prst="borderCallout1">
            <a:avLst>
              <a:gd name="adj1" fmla="val -3359"/>
              <a:gd name="adj2" fmla="val 59217"/>
              <a:gd name="adj3" fmla="val -82560"/>
              <a:gd name="adj4" fmla="val 53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寄存器寻址</a:t>
            </a:r>
          </a:p>
        </p:txBody>
      </p:sp>
      <p:sp>
        <p:nvSpPr>
          <p:cNvPr id="14" name="线形标注 1 13"/>
          <p:cNvSpPr/>
          <p:nvPr/>
        </p:nvSpPr>
        <p:spPr>
          <a:xfrm flipH="1">
            <a:off x="4324350" y="5614988"/>
            <a:ext cx="1152525" cy="666750"/>
          </a:xfrm>
          <a:prstGeom prst="borderCallout1">
            <a:avLst>
              <a:gd name="adj1" fmla="val -3359"/>
              <a:gd name="adj2" fmla="val 59217"/>
              <a:gd name="adj3" fmla="val -95288"/>
              <a:gd name="adj4" fmla="val 146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立即数寻址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81588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003300"/>
                </a:solidFill>
              </a:rPr>
              <a:t>从R、I、J三种指令类型的角度讨论寻址方式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z="2000" smtClean="0">
                <a:solidFill>
                  <a:srgbClr val="003300"/>
                </a:solidFill>
              </a:rPr>
              <a:t>②若I型指令是</a:t>
            </a:r>
            <a:r>
              <a:rPr lang="zh-CN" altLang="en-US" sz="2000" smtClean="0">
                <a:solidFill>
                  <a:srgbClr val="FF0000"/>
                </a:solidFill>
              </a:rPr>
              <a:t>访存指令load/store</a:t>
            </a:r>
            <a:r>
              <a:rPr lang="zh-CN" altLang="en-US" sz="2000" smtClean="0">
                <a:solidFill>
                  <a:srgbClr val="003300"/>
                </a:solidFill>
              </a:rPr>
              <a:t>，则存储器地址由</a:t>
            </a:r>
            <a:r>
              <a:rPr lang="zh-CN" altLang="en-US" sz="2000" smtClean="0">
                <a:solidFill>
                  <a:srgbClr val="FF0000"/>
                </a:solidFill>
              </a:rPr>
              <a:t>rs寄存器加上符号扩展的偏移量得到</a:t>
            </a:r>
            <a:r>
              <a:rPr lang="zh-CN" altLang="en-US" sz="2000" smtClean="0">
                <a:solidFill>
                  <a:srgbClr val="003300"/>
                </a:solidFill>
              </a:rPr>
              <a:t>，load指令将存储内容读出到rt寄存器中，store指令将rt寄存器写入存储器中。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3300"/>
                </a:solidFill>
              </a:rPr>
              <a:t>　　例如：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3300"/>
                </a:solidFill>
              </a:rPr>
              <a:t>　　lw $t0,32($s1)		</a:t>
            </a:r>
            <a:endParaRPr lang="en-US" altLang="zh-CN" sz="2000" smtClean="0">
              <a:solidFill>
                <a:srgbClr val="003300"/>
              </a:solidFill>
            </a:endParaRP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3300"/>
                </a:solidFill>
              </a:rPr>
              <a:t># 假如s1里是数组A的起始地址，存储器按字节编址，因此$s1+32指向A[8]，连续读4个字节，读出A[8]的值置入t0寄存器。这是</a:t>
            </a:r>
            <a:r>
              <a:rPr lang="zh-CN" altLang="en-US" sz="2000" smtClean="0">
                <a:solidFill>
                  <a:srgbClr val="FF0000"/>
                </a:solidFill>
              </a:rPr>
              <a:t>寄存器相对寻址方式</a:t>
            </a:r>
            <a:r>
              <a:rPr lang="zh-CN" altLang="en-US" sz="2000" smtClean="0">
                <a:solidFill>
                  <a:srgbClr val="003300"/>
                </a:solidFill>
              </a:rPr>
              <a:t>，s1是基地址寄存器，用来装载数组的起始地址，常数32是偏移量，表示数组元素的下标值。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endParaRPr lang="zh-CN" altLang="en-US" sz="2000" smtClean="0">
              <a:solidFill>
                <a:srgbClr val="003300"/>
              </a:solidFill>
            </a:endParaRPr>
          </a:p>
        </p:txBody>
      </p:sp>
      <p:sp>
        <p:nvSpPr>
          <p:cNvPr id="757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  <p:sp>
        <p:nvSpPr>
          <p:cNvPr id="9" name="线形标注 1 8"/>
          <p:cNvSpPr/>
          <p:nvPr/>
        </p:nvSpPr>
        <p:spPr>
          <a:xfrm flipH="1">
            <a:off x="323850" y="2781300"/>
            <a:ext cx="1152525" cy="666750"/>
          </a:xfrm>
          <a:prstGeom prst="borderCallout1">
            <a:avLst>
              <a:gd name="adj1" fmla="val 101295"/>
              <a:gd name="adj2" fmla="val 37943"/>
              <a:gd name="adj3" fmla="val 159277"/>
              <a:gd name="adj4" fmla="val -57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寄存器寻址</a:t>
            </a:r>
          </a:p>
        </p:txBody>
      </p:sp>
      <p:sp>
        <p:nvSpPr>
          <p:cNvPr id="10" name="线形标注 1 9"/>
          <p:cNvSpPr/>
          <p:nvPr/>
        </p:nvSpPr>
        <p:spPr>
          <a:xfrm flipH="1">
            <a:off x="4211638" y="3405188"/>
            <a:ext cx="1368425" cy="665162"/>
          </a:xfrm>
          <a:prstGeom prst="borderCallout1">
            <a:avLst>
              <a:gd name="adj1" fmla="val 56039"/>
              <a:gd name="adj2" fmla="val 100946"/>
              <a:gd name="adj3" fmla="val 67350"/>
              <a:gd name="adj4" fmla="val 202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寄存器相对寻址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81588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rgbClr val="003300"/>
                </a:solidFill>
              </a:rPr>
              <a:t>从R、I、J三种指令类型的角度讨论寻址方式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/>
              <a:t>③若I型指令是</a:t>
            </a:r>
            <a:r>
              <a:rPr lang="zh-CN" altLang="en-US" sz="2000" dirty="0" smtClean="0">
                <a:solidFill>
                  <a:srgbClr val="FF0000"/>
                </a:solidFill>
              </a:rPr>
              <a:t>条件转移指令，</a:t>
            </a:r>
            <a:r>
              <a:rPr lang="zh-CN" altLang="en-US" sz="2000" dirty="0" smtClean="0">
                <a:solidFill>
                  <a:srgbClr val="003300"/>
                </a:solidFill>
              </a:rPr>
              <a:t>则对rs和rt寄存器的内容进行指定运算，根据结果决定是否跳转。</a:t>
            </a:r>
            <a:r>
              <a:rPr lang="zh-CN" altLang="en-US" sz="2000" dirty="0" smtClean="0">
                <a:solidFill>
                  <a:srgbClr val="FF0000"/>
                </a:solidFill>
              </a:rPr>
              <a:t>转移目标地址</a:t>
            </a:r>
            <a:r>
              <a:rPr lang="zh-CN" altLang="en-US" sz="2000" dirty="0" smtClean="0">
                <a:solidFill>
                  <a:srgbClr val="003300"/>
                </a:solidFill>
              </a:rPr>
              <a:t>等于当前PC值加上符号扩展后的立即数，这是</a:t>
            </a:r>
            <a:r>
              <a:rPr lang="zh-CN" altLang="en-US" sz="2000" dirty="0" smtClean="0">
                <a:solidFill>
                  <a:srgbClr val="FF0000"/>
                </a:solidFill>
              </a:rPr>
              <a:t>相对寻址</a:t>
            </a:r>
            <a:r>
              <a:rPr lang="zh-CN" altLang="en-US" sz="2000" dirty="0" smtClean="0">
                <a:solidFill>
                  <a:srgbClr val="003300"/>
                </a:solidFill>
              </a:rPr>
              <a:t>。偏移量可正可负。在对数组和堆栈寻址时，相对寻址比其他寻址方式更具优势。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3300"/>
                </a:solidFill>
              </a:rPr>
              <a:t>　　例如：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3300"/>
                </a:solidFill>
              </a:rPr>
              <a:t>　　bne $s0,$s1,L0			</a:t>
            </a:r>
            <a:endParaRPr lang="en-US" altLang="zh-CN" sz="2000" dirty="0" smtClean="0">
              <a:solidFill>
                <a:srgbClr val="003300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3300"/>
                </a:solidFill>
              </a:rPr>
              <a:t>#如果#$s0≠s1，则跳转到L0处。这是相对寻址。PC=(PC)+16位偏移量，请注意：与偏移量相加的PC值是bne指令的后一条指令的的PC值，即bne指令的PC值+4。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AutoNum type="circleNumDbPlain"/>
            </a:pPr>
            <a:endParaRPr lang="zh-CN" altLang="en-US" sz="2000" dirty="0" smtClean="0">
              <a:solidFill>
                <a:srgbClr val="003300"/>
              </a:solidFill>
            </a:endParaRPr>
          </a:p>
        </p:txBody>
      </p:sp>
      <p:sp>
        <p:nvSpPr>
          <p:cNvPr id="768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  <p:sp>
        <p:nvSpPr>
          <p:cNvPr id="9" name="线形标注 1 8"/>
          <p:cNvSpPr/>
          <p:nvPr/>
        </p:nvSpPr>
        <p:spPr>
          <a:xfrm flipH="1">
            <a:off x="323850" y="2781300"/>
            <a:ext cx="1152525" cy="666750"/>
          </a:xfrm>
          <a:prstGeom prst="borderCallout1">
            <a:avLst>
              <a:gd name="adj1" fmla="val 101295"/>
              <a:gd name="adj2" fmla="val 37943"/>
              <a:gd name="adj3" fmla="val 221504"/>
              <a:gd name="adj4" fmla="val -107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寄存器寻址</a:t>
            </a:r>
          </a:p>
        </p:txBody>
      </p:sp>
      <p:sp>
        <p:nvSpPr>
          <p:cNvPr id="10" name="线形标注 1 9"/>
          <p:cNvSpPr/>
          <p:nvPr/>
        </p:nvSpPr>
        <p:spPr>
          <a:xfrm flipH="1">
            <a:off x="4211638" y="3405188"/>
            <a:ext cx="1368425" cy="665162"/>
          </a:xfrm>
          <a:prstGeom prst="borderCallout1">
            <a:avLst>
              <a:gd name="adj1" fmla="val 56039"/>
              <a:gd name="adj2" fmla="val 100946"/>
              <a:gd name="adj3" fmla="val 123920"/>
              <a:gd name="adj4" fmla="val 146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相对寻址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81588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003300"/>
                </a:solidFill>
              </a:rPr>
              <a:t>从R、I、J三种指令类型的角度讨论寻址方式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J型指令：</a:t>
            </a:r>
            <a:r>
              <a:rPr lang="zh-CN" altLang="en-US" smtClean="0">
                <a:solidFill>
                  <a:srgbClr val="003300"/>
                </a:solidFill>
              </a:rPr>
              <a:t>只有</a:t>
            </a:r>
            <a:r>
              <a:rPr lang="zh-CN" altLang="en-US" smtClean="0">
                <a:solidFill>
                  <a:srgbClr val="FF0000"/>
                </a:solidFill>
              </a:rPr>
              <a:t>页面寻址</a:t>
            </a:r>
            <a:r>
              <a:rPr lang="zh-CN" altLang="en-US" smtClean="0">
                <a:solidFill>
                  <a:srgbClr val="003300"/>
                </a:solidFill>
              </a:rPr>
              <a:t>这一种寻址方式。</a:t>
            </a:r>
            <a:endParaRPr lang="en-US" altLang="zh-CN" smtClean="0">
              <a:solidFill>
                <a:srgbClr val="003300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因为J型指令都是无条件转移指令，而MIPS系统采用32位定长指令，每条指令占4个存储单元，指令地址总是4的倍数。所以只要将当前PC值的高4位拼上26位直接地址，末尾两位置0，即可得到32位的目标转移地址。</a:t>
            </a:r>
            <a:endParaRPr lang="en-US" altLang="zh-CN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例如 </a:t>
            </a:r>
            <a:r>
              <a:rPr lang="en-US" altLang="zh-CN" smtClean="0"/>
              <a:t>J Label</a:t>
            </a:r>
            <a:endParaRPr lang="zh-CN" altLang="en-US" smtClean="0"/>
          </a:p>
        </p:txBody>
      </p:sp>
      <p:sp>
        <p:nvSpPr>
          <p:cNvPr id="778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MIPS32</a:t>
            </a:r>
            <a:r>
              <a:rPr lang="zh-CN" altLang="en-US" smtClean="0"/>
              <a:t>寻址方式</a:t>
            </a:r>
          </a:p>
        </p:txBody>
      </p:sp>
      <p:sp>
        <p:nvSpPr>
          <p:cNvPr id="10" name="线形标注 1 9"/>
          <p:cNvSpPr/>
          <p:nvPr/>
        </p:nvSpPr>
        <p:spPr>
          <a:xfrm flipH="1">
            <a:off x="4140200" y="5157788"/>
            <a:ext cx="1368425" cy="666750"/>
          </a:xfrm>
          <a:prstGeom prst="borderCallout1">
            <a:avLst>
              <a:gd name="adj1" fmla="val 56039"/>
              <a:gd name="adj2" fmla="val 100946"/>
              <a:gd name="adj3" fmla="val -40133"/>
              <a:gd name="adj4" fmla="val 178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页面寻址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MIPS32</a:t>
            </a:r>
            <a:r>
              <a:rPr lang="zh-CN" altLang="en-US" smtClean="0"/>
              <a:t>指令系统编码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r>
              <a:rPr lang="zh-CN" altLang="en-US" dirty="0" smtClean="0"/>
              <a:t>写出下列</a:t>
            </a:r>
            <a:r>
              <a:rPr lang="en-US" altLang="zh-CN" dirty="0" smtClean="0"/>
              <a:t>MIP32</a:t>
            </a:r>
            <a:r>
              <a:rPr lang="zh-CN" altLang="en-US" dirty="0" smtClean="0"/>
              <a:t>程序的机器码，并描述指令的操作与程序功能、结果。假设程序存放在内存地址</a:t>
            </a:r>
            <a:r>
              <a:rPr lang="en-US" altLang="zh-CN" dirty="0" smtClean="0">
                <a:latin typeface="Arial" panose="020B0604020202020204" pitchFamily="34" charset="0"/>
              </a:rPr>
              <a:t>0040 0000H</a:t>
            </a:r>
            <a:r>
              <a:rPr lang="zh-CN" altLang="en-US" dirty="0" smtClean="0">
                <a:latin typeface="Arial" panose="020B0604020202020204" pitchFamily="34" charset="0"/>
              </a:rPr>
              <a:t>开始的地方。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1"/>
            <a:r>
              <a:rPr lang="en-US" altLang="zh-CN" dirty="0" smtClean="0"/>
              <a:t>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	$t0,zero,40</a:t>
            </a:r>
          </a:p>
          <a:p>
            <a:pPr lvl="1"/>
            <a:r>
              <a:rPr lang="en-US" altLang="zh-CN" dirty="0" smtClean="0"/>
              <a:t>  add 	$t1,zero,zero</a:t>
            </a:r>
          </a:p>
          <a:p>
            <a:pPr lvl="1"/>
            <a:r>
              <a:rPr lang="en-US" altLang="zh-CN" dirty="0" smtClean="0"/>
              <a:t>  add	$s0,zero,zero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L1</a:t>
            </a:r>
            <a:r>
              <a:rPr lang="en-US" altLang="zh-CN" dirty="0" smtClean="0"/>
              <a:t>:lw	$s1,100($t1)</a:t>
            </a:r>
          </a:p>
          <a:p>
            <a:pPr lvl="1"/>
            <a:r>
              <a:rPr lang="en-US" altLang="zh-CN" dirty="0" smtClean="0"/>
              <a:t>  add	$s0, $s0, $s1</a:t>
            </a:r>
          </a:p>
          <a:p>
            <a:pPr lvl="1"/>
            <a:r>
              <a:rPr lang="en-US" altLang="zh-CN" dirty="0" smtClean="0"/>
              <a:t>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	$t1, $t1,4</a:t>
            </a:r>
          </a:p>
          <a:p>
            <a:pPr lvl="1"/>
            <a:r>
              <a:rPr lang="en-US" altLang="zh-CN" dirty="0" smtClean="0"/>
              <a:t>  </a:t>
            </a:r>
            <a:r>
              <a:rPr lang="en-US" altLang="zh-CN" dirty="0" err="1" smtClean="0"/>
              <a:t>bneq</a:t>
            </a:r>
            <a:r>
              <a:rPr lang="en-US" altLang="zh-CN" dirty="0" smtClean="0"/>
              <a:t>	$t0, $t1, </a:t>
            </a:r>
            <a:r>
              <a:rPr lang="en-US" altLang="zh-CN" dirty="0" smtClean="0">
                <a:solidFill>
                  <a:srgbClr val="FF0000"/>
                </a:solidFill>
              </a:rPr>
              <a:t>L1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	$s0,100($t1)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C8280AB-B91A-4334-B35F-EDEFA3EB3C06}" type="slidenum"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79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105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FBA191-99CD-45C9-ABDF-4B0BEBE4658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、地址码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325" y="2996530"/>
            <a:ext cx="3948113" cy="10080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CC0000"/>
                </a:solidFill>
              </a:rPr>
              <a:t>（</a:t>
            </a:r>
            <a:r>
              <a:rPr lang="en-US" altLang="zh-CN" sz="2400" smtClean="0">
                <a:solidFill>
                  <a:srgbClr val="CC0000"/>
                </a:solidFill>
              </a:rPr>
              <a:t>1</a:t>
            </a:r>
            <a:r>
              <a:rPr lang="zh-CN" altLang="en-US" sz="2400" smtClean="0">
                <a:solidFill>
                  <a:srgbClr val="CC0000"/>
                </a:solidFill>
              </a:rPr>
              <a:t>）三地址指令：</a:t>
            </a:r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A1</a:t>
            </a:r>
            <a:r>
              <a:rPr lang="zh-CN" altLang="en-US" smtClean="0"/>
              <a:t>）</a:t>
            </a:r>
            <a:r>
              <a:rPr lang="en-US" altLang="zh-CN" smtClean="0"/>
              <a:t>OP</a:t>
            </a:r>
            <a:r>
              <a:rPr lang="zh-CN" altLang="en-US" smtClean="0"/>
              <a:t>（</a:t>
            </a:r>
            <a:r>
              <a:rPr lang="en-US" altLang="zh-CN" smtClean="0"/>
              <a:t>A2</a:t>
            </a:r>
            <a:r>
              <a:rPr lang="zh-CN" altLang="en-US" smtClean="0"/>
              <a:t>）→</a:t>
            </a:r>
            <a:r>
              <a:rPr lang="en-US" altLang="zh-CN" smtClean="0"/>
              <a:t>A3</a:t>
            </a:r>
          </a:p>
        </p:txBody>
      </p:sp>
      <p:graphicFrame>
        <p:nvGraphicFramePr>
          <p:cNvPr id="414817" name="Group 9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05795481"/>
              </p:ext>
            </p:extLst>
          </p:nvPr>
        </p:nvGraphicFramePr>
        <p:xfrm>
          <a:off x="5076825" y="3212430"/>
          <a:ext cx="3671888" cy="504825"/>
        </p:xfrm>
        <a:graphic>
          <a:graphicData uri="http://schemas.openxmlformats.org/drawingml/2006/table">
            <a:tbl>
              <a:tblPr/>
              <a:tblGrid>
                <a:gridCol w="917575"/>
                <a:gridCol w="919163"/>
                <a:gridCol w="917575"/>
                <a:gridCol w="917575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684213" y="4293518"/>
            <a:ext cx="42481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00"/>
                </a:solidFill>
              </a:rPr>
              <a:t>（</a:t>
            </a:r>
            <a:r>
              <a:rPr lang="en-US" altLang="zh-CN" sz="2400">
                <a:solidFill>
                  <a:srgbClr val="CC0000"/>
                </a:solidFill>
              </a:rPr>
              <a:t>2</a:t>
            </a:r>
            <a:r>
              <a:rPr lang="zh-CN" altLang="en-US" sz="2400">
                <a:solidFill>
                  <a:srgbClr val="CC0000"/>
                </a:solidFill>
              </a:rPr>
              <a:t>）二地址指令：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（</a:t>
            </a:r>
            <a:r>
              <a:rPr lang="en-US" altLang="zh-CN"/>
              <a:t>A1</a:t>
            </a:r>
            <a:r>
              <a:rPr lang="zh-CN" altLang="en-US"/>
              <a:t>）</a:t>
            </a:r>
            <a:r>
              <a:rPr lang="en-US" altLang="zh-CN"/>
              <a:t>OP</a:t>
            </a:r>
            <a:r>
              <a:rPr lang="zh-CN" altLang="en-US"/>
              <a:t>（</a:t>
            </a:r>
            <a:r>
              <a:rPr lang="en-US" altLang="zh-CN"/>
              <a:t>A2</a:t>
            </a:r>
            <a:r>
              <a:rPr lang="zh-CN" altLang="en-US"/>
              <a:t>）→</a:t>
            </a:r>
            <a:r>
              <a:rPr lang="en-US" altLang="zh-CN"/>
              <a:t>A1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A1</a:t>
            </a:r>
            <a:r>
              <a:rPr lang="zh-CN" altLang="en-US"/>
              <a:t>：目的操作数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A2</a:t>
            </a:r>
            <a:r>
              <a:rPr lang="zh-CN" altLang="en-US"/>
              <a:t>：源操作数</a:t>
            </a:r>
          </a:p>
        </p:txBody>
      </p:sp>
      <p:graphicFrame>
        <p:nvGraphicFramePr>
          <p:cNvPr id="41481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9855"/>
              </p:ext>
            </p:extLst>
          </p:nvPr>
        </p:nvGraphicFramePr>
        <p:xfrm>
          <a:off x="5076825" y="4436393"/>
          <a:ext cx="3598863" cy="504825"/>
        </p:xfrm>
        <a:graphic>
          <a:graphicData uri="http://schemas.openxmlformats.org/drawingml/2006/table">
            <a:tbl>
              <a:tblPr/>
              <a:tblGrid>
                <a:gridCol w="1200150"/>
                <a:gridCol w="1198563"/>
                <a:gridCol w="120015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9253" name="Rectangle 100"/>
          <p:cNvSpPr>
            <a:spLocks noChangeArrowheads="1"/>
          </p:cNvSpPr>
          <p:nvPr/>
        </p:nvSpPr>
        <p:spPr bwMode="auto">
          <a:xfrm>
            <a:off x="539750" y="1125538"/>
            <a:ext cx="7797327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99FF"/>
                </a:solidFill>
                <a:latin typeface="Arial" panose="020B0604020202020204" pitchFamily="34" charset="0"/>
              </a:rPr>
              <a:t>对于寄存器类型的操作数，地址</a:t>
            </a:r>
            <a:r>
              <a:rPr lang="en-US" altLang="zh-CN" sz="2400" dirty="0">
                <a:solidFill>
                  <a:srgbClr val="0099FF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99FF"/>
                </a:solidFill>
                <a:latin typeface="Arial" panose="020B0604020202020204" pitchFamily="34" charset="0"/>
              </a:rPr>
              <a:t>指寄存器编号</a:t>
            </a:r>
            <a:r>
              <a:rPr lang="zh-CN" altLang="en-US" sz="2400" dirty="0" smtClean="0">
                <a:solidFill>
                  <a:srgbClr val="0099FF"/>
                </a:solidFill>
                <a:latin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srgbClr val="0099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99FF"/>
                </a:solidFill>
                <a:latin typeface="Arial" panose="020B0604020202020204" pitchFamily="34" charset="0"/>
              </a:rPr>
              <a:t>对于存储器类型的操作数，</a:t>
            </a:r>
            <a:r>
              <a:rPr lang="zh-CN" altLang="en-US" sz="2400" dirty="0">
                <a:solidFill>
                  <a:srgbClr val="0099FF"/>
                </a:solidFill>
                <a:latin typeface="Arial" panose="020B0604020202020204" pitchFamily="34" charset="0"/>
              </a:rPr>
              <a:t>地址</a:t>
            </a:r>
            <a:r>
              <a:rPr lang="en-US" altLang="zh-CN" sz="2400" dirty="0">
                <a:solidFill>
                  <a:srgbClr val="0099FF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dirty="0" smtClean="0">
                <a:solidFill>
                  <a:srgbClr val="0099FF"/>
                </a:solidFill>
                <a:latin typeface="Arial" panose="020B0604020202020204" pitchFamily="34" charset="0"/>
              </a:rPr>
              <a:t>指存储器单元地址。</a:t>
            </a:r>
            <a:endParaRPr lang="en-US" altLang="zh-CN" sz="2400" dirty="0">
              <a:solidFill>
                <a:srgbClr val="0099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99FF"/>
                </a:solidFill>
                <a:latin typeface="Arial" panose="020B0604020202020204" pitchFamily="34" charset="0"/>
              </a:rPr>
              <a:t>对于立即数类型的操作数，地址</a:t>
            </a:r>
            <a:r>
              <a:rPr lang="en-US" altLang="zh-CN" sz="2400" dirty="0" smtClean="0">
                <a:solidFill>
                  <a:srgbClr val="0099FF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dirty="0" smtClean="0">
                <a:solidFill>
                  <a:srgbClr val="0099FF"/>
                </a:solidFill>
                <a:latin typeface="Arial" panose="020B0604020202020204" pitchFamily="34" charset="0"/>
              </a:rPr>
              <a:t>就是立即数本身。</a:t>
            </a:r>
            <a:endParaRPr lang="zh-CN" altLang="en-US" sz="2400" dirty="0">
              <a:solidFill>
                <a:srgbClr val="0099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4148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4148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autoUpdateAnimBg="0"/>
      <p:bldP spid="414725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D7E534-4A13-4B01-A29F-84E959C1F16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73913" cy="563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GB" dirty="0" smtClean="0"/>
              <a:t>模型机上</a:t>
            </a:r>
            <a:r>
              <a:rPr lang="en-GB" altLang="zh-CN" dirty="0" smtClean="0"/>
              <a:t>8</a:t>
            </a:r>
            <a:r>
              <a:rPr lang="zh-CN" altLang="en-GB" dirty="0" smtClean="0"/>
              <a:t>位字长的指令系统设计</a:t>
            </a:r>
            <a:endParaRPr lang="zh-CN" altLang="en-US" dirty="0" smtClean="0"/>
          </a:p>
        </p:txBody>
      </p:sp>
      <p:grpSp>
        <p:nvGrpSpPr>
          <p:cNvPr id="79876" name="Group 47"/>
          <p:cNvGrpSpPr>
            <a:grpSpLocks/>
          </p:cNvGrpSpPr>
          <p:nvPr/>
        </p:nvGrpSpPr>
        <p:grpSpPr bwMode="auto">
          <a:xfrm>
            <a:off x="1066800" y="1412875"/>
            <a:ext cx="6781800" cy="4114800"/>
            <a:chOff x="672" y="890"/>
            <a:chExt cx="4272" cy="2592"/>
          </a:xfrm>
        </p:grpSpPr>
        <p:sp>
          <p:nvSpPr>
            <p:cNvPr id="79878" name="AutoShape 5"/>
            <p:cNvSpPr>
              <a:spLocks noChangeArrowheads="1"/>
            </p:cNvSpPr>
            <p:nvPr/>
          </p:nvSpPr>
          <p:spPr bwMode="auto">
            <a:xfrm>
              <a:off x="2249" y="2042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  <a:hlinkClick r:id="rId2" action="ppaction://hlinksldjump"/>
                </a:rPr>
                <a:t>模型机寻址方式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879" name="AutoShape 6"/>
            <p:cNvSpPr>
              <a:spLocks noChangeArrowheads="1"/>
            </p:cNvSpPr>
            <p:nvPr/>
          </p:nvSpPr>
          <p:spPr bwMode="auto">
            <a:xfrm>
              <a:off x="672" y="2042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  <a:hlinkClick r:id="rId3" action="ppaction://hlinksldjump"/>
                </a:rPr>
                <a:t>模型机指令格式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880" name="AutoShape 7"/>
            <p:cNvSpPr>
              <a:spLocks noChangeArrowheads="1"/>
            </p:cNvSpPr>
            <p:nvPr/>
          </p:nvSpPr>
          <p:spPr bwMode="auto">
            <a:xfrm>
              <a:off x="3840" y="2042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Arial" panose="020B0604020202020204" pitchFamily="34" charset="0"/>
                  <a:hlinkClick r:id="rId4" action="ppaction://hlinksldjump"/>
                </a:rPr>
                <a:t>模型机指令系统设计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881" name="AutoShape 8"/>
            <p:cNvSpPr>
              <a:spLocks noChangeArrowheads="1"/>
            </p:cNvSpPr>
            <p:nvPr/>
          </p:nvSpPr>
          <p:spPr bwMode="gray">
            <a:xfrm>
              <a:off x="1889" y="1283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79882" name="AutoShape 9"/>
            <p:cNvSpPr>
              <a:spLocks noChangeArrowheads="1"/>
            </p:cNvSpPr>
            <p:nvPr/>
          </p:nvSpPr>
          <p:spPr bwMode="gray">
            <a:xfrm>
              <a:off x="3440" y="1283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Arial" panose="020B0604020202020204" pitchFamily="34" charset="0"/>
              </a:endParaRPr>
            </a:p>
          </p:txBody>
        </p:sp>
        <p:grpSp>
          <p:nvGrpSpPr>
            <p:cNvPr id="79883" name="Group 44"/>
            <p:cNvGrpSpPr>
              <a:grpSpLocks/>
            </p:cNvGrpSpPr>
            <p:nvPr/>
          </p:nvGrpSpPr>
          <p:grpSpPr bwMode="auto">
            <a:xfrm>
              <a:off x="720" y="890"/>
              <a:ext cx="1073" cy="1063"/>
              <a:chOff x="720" y="890"/>
              <a:chExt cx="1073" cy="1063"/>
            </a:xfrm>
          </p:grpSpPr>
          <p:sp>
            <p:nvSpPr>
              <p:cNvPr id="536591" name="Oval 15"/>
              <p:cNvSpPr>
                <a:spLocks noChangeArrowheads="1"/>
              </p:cNvSpPr>
              <p:nvPr/>
            </p:nvSpPr>
            <p:spPr bwMode="gray">
              <a:xfrm>
                <a:off x="720" y="890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592" name="Oval 16">
                <a:hlinkClick r:id="rId3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720" y="890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593" name="Oval 17"/>
              <p:cNvSpPr>
                <a:spLocks noChangeArrowheads="1"/>
              </p:cNvSpPr>
              <p:nvPr/>
            </p:nvSpPr>
            <p:spPr bwMode="gray">
              <a:xfrm>
                <a:off x="790" y="959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594" name="Oval 18"/>
              <p:cNvSpPr>
                <a:spLocks noChangeArrowheads="1"/>
              </p:cNvSpPr>
              <p:nvPr/>
            </p:nvSpPr>
            <p:spPr bwMode="gray">
              <a:xfrm>
                <a:off x="791" y="961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9912" name="Oval 19"/>
              <p:cNvSpPr>
                <a:spLocks noChangeArrowheads="1"/>
              </p:cNvSpPr>
              <p:nvPr/>
            </p:nvSpPr>
            <p:spPr bwMode="gray">
              <a:xfrm>
                <a:off x="837" y="1006"/>
                <a:ext cx="840" cy="83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9913" name="Group 20"/>
              <p:cNvGrpSpPr>
                <a:grpSpLocks/>
              </p:cNvGrpSpPr>
              <p:nvPr/>
            </p:nvGrpSpPr>
            <p:grpSpPr bwMode="auto">
              <a:xfrm>
                <a:off x="850" y="1018"/>
                <a:ext cx="813" cy="805"/>
                <a:chOff x="4166" y="1706"/>
                <a:chExt cx="1252" cy="1252"/>
              </a:xfrm>
            </p:grpSpPr>
            <p:sp>
              <p:nvSpPr>
                <p:cNvPr id="79915" name="Oval 21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916" name="Oval 22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917" name="Oval 23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918" name="Oval 24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9914" name="Text Box 40"/>
              <p:cNvSpPr txBox="1">
                <a:spLocks noChangeArrowheads="1"/>
              </p:cNvSpPr>
              <p:nvPr/>
            </p:nvSpPr>
            <p:spPr bwMode="gray">
              <a:xfrm>
                <a:off x="1089" y="127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hlinkClick r:id="rId3" action="ppaction://hlinksldjump"/>
                  </a:rPr>
                  <a:t>①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884" name="Group 45"/>
            <p:cNvGrpSpPr>
              <a:grpSpLocks/>
            </p:cNvGrpSpPr>
            <p:nvPr/>
          </p:nvGrpSpPr>
          <p:grpSpPr bwMode="auto">
            <a:xfrm>
              <a:off x="2272" y="893"/>
              <a:ext cx="1073" cy="1063"/>
              <a:chOff x="2272" y="893"/>
              <a:chExt cx="1073" cy="1063"/>
            </a:xfrm>
          </p:grpSpPr>
          <p:sp>
            <p:nvSpPr>
              <p:cNvPr id="536601" name="Oval 25"/>
              <p:cNvSpPr>
                <a:spLocks noChangeArrowheads="1"/>
              </p:cNvSpPr>
              <p:nvPr/>
            </p:nvSpPr>
            <p:spPr bwMode="gray">
              <a:xfrm>
                <a:off x="2272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602" name="Oval 26"/>
              <p:cNvSpPr>
                <a:spLocks noChangeArrowheads="1"/>
              </p:cNvSpPr>
              <p:nvPr/>
            </p:nvSpPr>
            <p:spPr bwMode="gray">
              <a:xfrm>
                <a:off x="2272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603" name="Oval 27"/>
              <p:cNvSpPr>
                <a:spLocks noChangeArrowheads="1"/>
              </p:cNvSpPr>
              <p:nvPr/>
            </p:nvSpPr>
            <p:spPr bwMode="gray">
              <a:xfrm>
                <a:off x="2342" y="963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604" name="Oval 28">
                <a:hlinkClick r:id="rId2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2343" y="964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9901" name="Oval 29"/>
              <p:cNvSpPr>
                <a:spLocks noChangeArrowheads="1"/>
              </p:cNvSpPr>
              <p:nvPr/>
            </p:nvSpPr>
            <p:spPr bwMode="gray">
              <a:xfrm>
                <a:off x="2388" y="1008"/>
                <a:ext cx="840" cy="83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9902" name="Group 30"/>
              <p:cNvGrpSpPr>
                <a:grpSpLocks/>
              </p:cNvGrpSpPr>
              <p:nvPr/>
            </p:nvGrpSpPr>
            <p:grpSpPr bwMode="auto">
              <a:xfrm>
                <a:off x="2402" y="1018"/>
                <a:ext cx="813" cy="805"/>
                <a:chOff x="4166" y="1706"/>
                <a:chExt cx="1252" cy="1252"/>
              </a:xfrm>
            </p:grpSpPr>
            <p:sp>
              <p:nvSpPr>
                <p:cNvPr id="79904" name="Oval 31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905" name="Oval 32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906" name="Oval 33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907" name="Oval 34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9903" name="Text Box 41"/>
              <p:cNvSpPr txBox="1">
                <a:spLocks noChangeArrowheads="1"/>
              </p:cNvSpPr>
              <p:nvPr/>
            </p:nvSpPr>
            <p:spPr bwMode="gray">
              <a:xfrm>
                <a:off x="2644" y="127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hlinkClick r:id="rId2" action="ppaction://hlinksldjump"/>
                  </a:rPr>
                  <a:t>②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885" name="Group 46"/>
            <p:cNvGrpSpPr>
              <a:grpSpLocks/>
            </p:cNvGrpSpPr>
            <p:nvPr/>
          </p:nvGrpSpPr>
          <p:grpSpPr bwMode="auto">
            <a:xfrm>
              <a:off x="3823" y="893"/>
              <a:ext cx="1073" cy="1063"/>
              <a:chOff x="3823" y="893"/>
              <a:chExt cx="1073" cy="1063"/>
            </a:xfrm>
          </p:grpSpPr>
          <p:sp>
            <p:nvSpPr>
              <p:cNvPr id="536586" name="Oval 10"/>
              <p:cNvSpPr>
                <a:spLocks noChangeArrowheads="1"/>
              </p:cNvSpPr>
              <p:nvPr/>
            </p:nvSpPr>
            <p:spPr bwMode="gray">
              <a:xfrm>
                <a:off x="3823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587" name="Oval 11">
                <a:hlinkClick r:id="rId4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3823" y="893"/>
                <a:ext cx="1073" cy="10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588" name="Oval 12"/>
              <p:cNvSpPr>
                <a:spLocks noChangeArrowheads="1"/>
              </p:cNvSpPr>
              <p:nvPr/>
            </p:nvSpPr>
            <p:spPr bwMode="gray">
              <a:xfrm>
                <a:off x="3893" y="963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6589" name="Oval 13"/>
              <p:cNvSpPr>
                <a:spLocks noChangeArrowheads="1"/>
              </p:cNvSpPr>
              <p:nvPr/>
            </p:nvSpPr>
            <p:spPr bwMode="gray">
              <a:xfrm>
                <a:off x="3909" y="968"/>
                <a:ext cx="933" cy="92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gray">
              <a:xfrm>
                <a:off x="3943" y="1008"/>
                <a:ext cx="841" cy="83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9891" name="Group 35"/>
              <p:cNvGrpSpPr>
                <a:grpSpLocks/>
              </p:cNvGrpSpPr>
              <p:nvPr/>
            </p:nvGrpSpPr>
            <p:grpSpPr bwMode="auto">
              <a:xfrm>
                <a:off x="3958" y="1018"/>
                <a:ext cx="814" cy="805"/>
                <a:chOff x="4166" y="1706"/>
                <a:chExt cx="1252" cy="1252"/>
              </a:xfrm>
            </p:grpSpPr>
            <p:sp>
              <p:nvSpPr>
                <p:cNvPr id="79893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894" name="Oval 37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895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896" name="Oval 39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9892" name="Text Box 42"/>
              <p:cNvSpPr txBox="1">
                <a:spLocks noChangeArrowheads="1"/>
              </p:cNvSpPr>
              <p:nvPr/>
            </p:nvSpPr>
            <p:spPr bwMode="gray">
              <a:xfrm>
                <a:off x="4198" y="127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hlinkClick r:id="rId4" action="ppaction://hlinksldjump"/>
                  </a:rPr>
                  <a:t>③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536624" name="Picture 4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C1AE77-03EC-4288-86B6-6512F3939B2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①</a:t>
            </a:r>
            <a:r>
              <a:rPr lang="en-US" altLang="zh-CN" smtClean="0"/>
              <a:t> </a:t>
            </a:r>
            <a:r>
              <a:rPr lang="zh-CN" altLang="en-US" smtClean="0"/>
              <a:t>模型机指令格式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2775" y="1125538"/>
            <a:ext cx="4464050" cy="5762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 </a:t>
            </a:r>
            <a:r>
              <a:rPr lang="zh-CN" altLang="en-US" sz="2400" smtClean="0">
                <a:solidFill>
                  <a:srgbClr val="CC0000"/>
                </a:solidFill>
              </a:rPr>
              <a:t>格式</a:t>
            </a:r>
            <a:r>
              <a:rPr lang="en-US" altLang="zh-CN" sz="2400" smtClean="0">
                <a:solidFill>
                  <a:srgbClr val="CC0000"/>
                </a:solidFill>
              </a:rPr>
              <a:t>1</a:t>
            </a:r>
            <a:r>
              <a:rPr lang="zh-CN" altLang="en-US" sz="2400" smtClean="0">
                <a:solidFill>
                  <a:srgbClr val="CC0000"/>
                </a:solidFill>
              </a:rPr>
              <a:t>：</a:t>
            </a:r>
            <a:r>
              <a:rPr lang="zh-CN" altLang="en-US" sz="2400" smtClean="0">
                <a:solidFill>
                  <a:schemeClr val="tx2"/>
                </a:solidFill>
              </a:rPr>
              <a:t>一般指令格式</a:t>
            </a:r>
          </a:p>
        </p:txBody>
      </p:sp>
      <p:graphicFrame>
        <p:nvGraphicFramePr>
          <p:cNvPr id="537632" name="Group 32"/>
          <p:cNvGraphicFramePr>
            <a:graphicFrameLocks noGrp="1"/>
          </p:cNvGraphicFramePr>
          <p:nvPr>
            <p:ph sz="half" idx="2"/>
          </p:nvPr>
        </p:nvGraphicFramePr>
        <p:xfrm>
          <a:off x="5435600" y="1268413"/>
          <a:ext cx="3168650" cy="1152526"/>
        </p:xfrm>
        <a:graphic>
          <a:graphicData uri="http://schemas.openxmlformats.org/drawingml/2006/table">
            <a:tbl>
              <a:tblPr/>
              <a:tblGrid>
                <a:gridCol w="1584325"/>
                <a:gridCol w="760413"/>
                <a:gridCol w="823912"/>
              </a:tblGrid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  I5  I4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465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DATA/ADDR/DISP/X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7624" name="Rectangle 24"/>
          <p:cNvSpPr>
            <a:spLocks noChangeArrowheads="1"/>
          </p:cNvSpPr>
          <p:nvPr/>
        </p:nvSpPr>
        <p:spPr bwMode="auto">
          <a:xfrm>
            <a:off x="611188" y="2924175"/>
            <a:ext cx="81375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SR</a:t>
            </a:r>
            <a:r>
              <a:rPr kumimoji="1" lang="zh-CN" altLang="en-US" sz="2400">
                <a:latin typeface="Arial" panose="020B0604020202020204" pitchFamily="34" charset="0"/>
              </a:rPr>
              <a:t>：源寄存器号，</a:t>
            </a:r>
            <a:r>
              <a:rPr kumimoji="1" lang="en-US" altLang="zh-CN" sz="2400">
                <a:latin typeface="Arial" panose="020B0604020202020204" pitchFamily="34" charset="0"/>
              </a:rPr>
              <a:t>2</a:t>
            </a:r>
            <a:r>
              <a:rPr kumimoji="1" lang="zh-CN" altLang="en-US" sz="2400">
                <a:latin typeface="Arial" panose="020B0604020202020204" pitchFamily="34" charset="0"/>
              </a:rPr>
              <a:t>位，用于对</a:t>
            </a:r>
            <a:r>
              <a:rPr kumimoji="1" lang="en-US" altLang="zh-CN" sz="2400">
                <a:latin typeface="Arial" panose="020B0604020202020204" pitchFamily="34" charset="0"/>
              </a:rPr>
              <a:t>4</a:t>
            </a:r>
            <a:r>
              <a:rPr kumimoji="1" lang="zh-CN" altLang="en-US" sz="2400">
                <a:latin typeface="Arial" panose="020B0604020202020204" pitchFamily="34" charset="0"/>
              </a:rPr>
              <a:t>个通用寄存器</a:t>
            </a:r>
            <a:r>
              <a:rPr kumimoji="1" lang="en-US" altLang="zh-CN" sz="2400">
                <a:latin typeface="Arial" panose="020B0604020202020204" pitchFamily="34" charset="0"/>
              </a:rPr>
              <a:t>R0</a:t>
            </a:r>
            <a:r>
              <a:rPr kumimoji="1" lang="zh-CN" altLang="en-US" sz="2400">
                <a:latin typeface="Arial" panose="020B0604020202020204" pitchFamily="34" charset="0"/>
              </a:rPr>
              <a:t>、</a:t>
            </a:r>
            <a:r>
              <a:rPr kumimoji="1" lang="en-US" altLang="zh-CN" sz="2400">
                <a:latin typeface="Arial" panose="020B0604020202020204" pitchFamily="34" charset="0"/>
              </a:rPr>
              <a:t>R1</a:t>
            </a:r>
            <a:r>
              <a:rPr kumimoji="1" lang="zh-CN" altLang="en-US" sz="2400">
                <a:latin typeface="Arial" panose="020B0604020202020204" pitchFamily="34" charset="0"/>
              </a:rPr>
              <a:t>、</a:t>
            </a:r>
            <a:r>
              <a:rPr kumimoji="1" lang="en-US" altLang="zh-CN" sz="2400">
                <a:latin typeface="Arial" panose="020B0604020202020204" pitchFamily="34" charset="0"/>
              </a:rPr>
              <a:t>R2</a:t>
            </a:r>
            <a:r>
              <a:rPr kumimoji="1" lang="zh-CN" altLang="en-US" sz="2400">
                <a:latin typeface="Arial" panose="020B0604020202020204" pitchFamily="34" charset="0"/>
              </a:rPr>
              <a:t>、</a:t>
            </a:r>
            <a:r>
              <a:rPr kumimoji="1" lang="en-US" altLang="zh-CN" sz="2400">
                <a:latin typeface="Arial" panose="020B0604020202020204" pitchFamily="34" charset="0"/>
              </a:rPr>
              <a:t>R3</a:t>
            </a:r>
            <a:r>
              <a:rPr kumimoji="1" lang="zh-CN" altLang="en-US" sz="2400">
                <a:latin typeface="Arial" panose="020B0604020202020204" pitchFamily="34" charset="0"/>
              </a:rPr>
              <a:t>的选择，其内容送总线，作为源操作数之一。</a:t>
            </a:r>
          </a:p>
          <a:p>
            <a:pPr eaLnBrk="1" hangingPunct="1"/>
            <a:r>
              <a:rPr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DR</a:t>
            </a:r>
            <a:r>
              <a:rPr lang="zh-CN" altLang="en-US" sz="2400">
                <a:latin typeface="Arial" panose="020B0604020202020204" pitchFamily="34" charset="0"/>
              </a:rPr>
              <a:t>：目的寄存器号，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位，用于对</a:t>
            </a:r>
            <a:r>
              <a:rPr lang="en-US" altLang="zh-CN" sz="2400">
                <a:latin typeface="Arial" panose="020B0604020202020204" pitchFamily="34" charset="0"/>
              </a:rPr>
              <a:t>4</a:t>
            </a:r>
            <a:r>
              <a:rPr lang="zh-CN" altLang="en-US" sz="2400">
                <a:latin typeface="Arial" panose="020B0604020202020204" pitchFamily="34" charset="0"/>
              </a:rPr>
              <a:t>个通用寄存器</a:t>
            </a:r>
            <a:r>
              <a:rPr lang="en-US" altLang="zh-CN" sz="2400">
                <a:latin typeface="Arial" panose="020B0604020202020204" pitchFamily="34" charset="0"/>
              </a:rPr>
              <a:t>R0</a:t>
            </a:r>
            <a:r>
              <a:rPr lang="zh-CN" altLang="en-US" sz="240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R1</a:t>
            </a:r>
            <a:r>
              <a:rPr lang="zh-CN" altLang="en-US" sz="240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R2</a:t>
            </a:r>
            <a:r>
              <a:rPr lang="zh-CN" altLang="en-US" sz="240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R3</a:t>
            </a:r>
            <a:r>
              <a:rPr lang="zh-CN" altLang="en-US" sz="2400">
                <a:latin typeface="Arial" panose="020B0604020202020204" pitchFamily="34" charset="0"/>
              </a:rPr>
              <a:t>的选择，其内容可送总线，也可以从总线上接收数据，通常作为目的操作数。</a:t>
            </a:r>
          </a:p>
          <a:p>
            <a:pPr eaLnBrk="1" hangingPunct="1"/>
            <a:r>
              <a:rPr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DATA/ADDR/DISP/X</a:t>
            </a:r>
            <a:r>
              <a:rPr lang="zh-CN" altLang="en-US" sz="2400">
                <a:latin typeface="Arial" panose="020B0604020202020204" pitchFamily="34" charset="0"/>
              </a:rPr>
              <a:t>：指令的第二个字，可有可无，其含义也可以由用户自定义，可以是立即数，可以是直接</a:t>
            </a:r>
            <a:r>
              <a:rPr lang="en-US" altLang="zh-CN" sz="2400">
                <a:latin typeface="Arial" panose="020B0604020202020204" pitchFamily="34" charset="0"/>
              </a:rPr>
              <a:t>/</a:t>
            </a:r>
            <a:r>
              <a:rPr lang="zh-CN" altLang="en-US" sz="2400">
                <a:latin typeface="Arial" panose="020B0604020202020204" pitchFamily="34" charset="0"/>
              </a:rPr>
              <a:t>间接地址，也可以是其它寻址方式用到的地址信息，如相对偏移量、形式地址等等。</a:t>
            </a:r>
          </a:p>
        </p:txBody>
      </p:sp>
      <p:sp>
        <p:nvSpPr>
          <p:cNvPr id="537625" name="Rectangle 25"/>
          <p:cNvSpPr>
            <a:spLocks noChangeArrowheads="1"/>
          </p:cNvSpPr>
          <p:nvPr/>
        </p:nvSpPr>
        <p:spPr bwMode="auto">
          <a:xfrm>
            <a:off x="611188" y="1628775"/>
            <a:ext cx="46815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CC0000"/>
                </a:solidFill>
                <a:latin typeface="Arial" panose="020B0604020202020204" pitchFamily="34" charset="0"/>
              </a:rPr>
              <a:t>OP</a:t>
            </a:r>
            <a:r>
              <a:rPr kumimoji="1" lang="zh-CN" altLang="en-US" sz="2400">
                <a:latin typeface="Arial" panose="020B0604020202020204" pitchFamily="34" charset="0"/>
              </a:rPr>
              <a:t>：指令操作码，</a:t>
            </a:r>
            <a:r>
              <a:rPr kumimoji="1" lang="en-US" altLang="zh-CN" sz="2400">
                <a:latin typeface="Arial" panose="020B0604020202020204" pitchFamily="34" charset="0"/>
              </a:rPr>
              <a:t>4</a:t>
            </a:r>
            <a:r>
              <a:rPr kumimoji="1" lang="zh-CN" altLang="en-US" sz="2400">
                <a:latin typeface="Arial" panose="020B0604020202020204" pitchFamily="34" charset="0"/>
              </a:rPr>
              <a:t>位，用于对</a:t>
            </a:r>
            <a:r>
              <a:rPr kumimoji="1" lang="en-US" altLang="zh-CN" sz="2400">
                <a:latin typeface="Arial" panose="020B0604020202020204" pitchFamily="34" charset="0"/>
              </a:rPr>
              <a:t>16</a:t>
            </a:r>
            <a:r>
              <a:rPr kumimoji="1" lang="zh-CN" altLang="en-US" sz="2400">
                <a:latin typeface="Arial" panose="020B0604020202020204" pitchFamily="34" charset="0"/>
              </a:rPr>
              <a:t>条机器指令进行编码，是识别指令的标志。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76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376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376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24" grpId="0" autoUpdateAnimBg="0"/>
      <p:bldP spid="53762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DB8194-3A24-4C44-9083-CA690D1A8CE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</a:rPr>
              <a:t>格式</a:t>
            </a:r>
            <a:r>
              <a:rPr lang="en-US" altLang="zh-CN" smtClean="0">
                <a:solidFill>
                  <a:srgbClr val="FFFF00"/>
                </a:solidFill>
              </a:rPr>
              <a:t>2</a:t>
            </a:r>
            <a:r>
              <a:rPr lang="zh-CN" altLang="en-US" smtClean="0">
                <a:solidFill>
                  <a:srgbClr val="FFFF00"/>
                </a:solidFill>
              </a:rPr>
              <a:t>：</a:t>
            </a:r>
            <a:r>
              <a:rPr lang="zh-CN" altLang="en-US" smtClean="0"/>
              <a:t>带寻址方式码的指令格式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488237" cy="496887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C0000"/>
                </a:solidFill>
                <a:latin typeface="Arial" panose="020B0604020202020204" pitchFamily="34" charset="0"/>
              </a:rPr>
              <a:t>OP1</a:t>
            </a:r>
            <a:r>
              <a:rPr lang="zh-CN" altLang="en-US" sz="2400" smtClean="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第一指令操作码，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位，是带寻址方式码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      的指令（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条）的特征位。</a:t>
            </a:r>
          </a:p>
          <a:p>
            <a:pPr eaLnBrk="1" hangingPunct="1"/>
            <a:r>
              <a:rPr lang="en-US" altLang="zh-CN" sz="2400" smtClean="0">
                <a:solidFill>
                  <a:srgbClr val="CC0000"/>
                </a:solidFill>
                <a:latin typeface="Arial" panose="020B0604020202020204" pitchFamily="34" charset="0"/>
              </a:rPr>
              <a:t>MOD</a:t>
            </a:r>
            <a:r>
              <a:rPr lang="zh-CN" altLang="en-US" sz="2400" smtClean="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smtClean="0">
                <a:latin typeface="Arial" panose="020B0604020202020204" pitchFamily="34" charset="0"/>
              </a:rPr>
              <a:t>寻址方式码，</a:t>
            </a:r>
            <a:r>
              <a:rPr lang="en-US" altLang="zh-CN" sz="2400" smtClean="0">
                <a:latin typeface="Arial" panose="020B0604020202020204" pitchFamily="34" charset="0"/>
              </a:rPr>
              <a:t>2</a:t>
            </a:r>
            <a:r>
              <a:rPr lang="zh-CN" altLang="en-US" sz="2400" smtClean="0">
                <a:latin typeface="Arial" panose="020B0604020202020204" pitchFamily="34" charset="0"/>
              </a:rPr>
              <a:t>位，用于对</a:t>
            </a:r>
            <a:r>
              <a:rPr lang="en-US" altLang="zh-CN" sz="2400" smtClean="0">
                <a:solidFill>
                  <a:srgbClr val="0066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种寻址方式的编码</a:t>
            </a:r>
            <a:r>
              <a:rPr lang="zh-CN" altLang="en-US" sz="2400" smtClean="0">
                <a:latin typeface="Arial" panose="020B0604020202020204" pitchFamily="34" charset="0"/>
              </a:rPr>
              <a:t>，至于</a:t>
            </a:r>
            <a:r>
              <a:rPr lang="en-US" altLang="zh-CN" sz="2400" smtClean="0"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latin typeface="Arial" panose="020B0604020202020204" pitchFamily="34" charset="0"/>
              </a:rPr>
              <a:t>种寻址方式的定义，可以自行设计，例如：可设计为直接、间接、变址、相对寻址。</a:t>
            </a:r>
          </a:p>
          <a:p>
            <a:pPr eaLnBrk="1" hangingPunct="1"/>
            <a:r>
              <a:rPr lang="en-US" altLang="zh-CN" sz="2400" smtClean="0">
                <a:solidFill>
                  <a:srgbClr val="CC0000"/>
                </a:solidFill>
                <a:latin typeface="Arial" panose="020B0604020202020204" pitchFamily="34" charset="0"/>
              </a:rPr>
              <a:t>OP2</a:t>
            </a:r>
            <a:r>
              <a:rPr lang="zh-CN" altLang="en-US" sz="2400" smtClean="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smtClean="0">
                <a:latin typeface="Arial" panose="020B0604020202020204" pitchFamily="34" charset="0"/>
              </a:rPr>
              <a:t>第二指令操作码，</a:t>
            </a:r>
            <a:r>
              <a:rPr lang="en-US" altLang="zh-CN" sz="2400" smtClean="0">
                <a:latin typeface="Arial" panose="020B0604020202020204" pitchFamily="34" charset="0"/>
              </a:rPr>
              <a:t>2</a:t>
            </a:r>
            <a:r>
              <a:rPr lang="zh-CN" altLang="en-US" sz="2400" smtClean="0">
                <a:latin typeface="Arial" panose="020B0604020202020204" pitchFamily="34" charset="0"/>
              </a:rPr>
              <a:t>位，是</a:t>
            </a:r>
            <a:r>
              <a:rPr lang="en-US" altLang="zh-CN" sz="2400" smtClean="0">
                <a:solidFill>
                  <a:srgbClr val="0066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条带寻址方式码的指令本身的编码</a:t>
            </a:r>
            <a:r>
              <a:rPr lang="zh-CN" altLang="en-US" sz="2400" smtClean="0">
                <a:latin typeface="Arial" panose="020B0604020202020204" pitchFamily="34" charset="0"/>
              </a:rPr>
              <a:t>。</a:t>
            </a:r>
          </a:p>
          <a:p>
            <a:pPr eaLnBrk="1" hangingPunct="1"/>
            <a:r>
              <a:rPr lang="en-US" altLang="zh-CN" sz="2400" smtClean="0">
                <a:solidFill>
                  <a:srgbClr val="CC0000"/>
                </a:solidFill>
                <a:latin typeface="Arial" panose="020B0604020202020204" pitchFamily="34" charset="0"/>
              </a:rPr>
              <a:t>DR</a:t>
            </a:r>
            <a:r>
              <a:rPr lang="zh-CN" altLang="en-US" sz="2400" smtClean="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smtClean="0">
                <a:latin typeface="Arial" panose="020B0604020202020204" pitchFamily="34" charset="0"/>
              </a:rPr>
              <a:t>同格式一。</a:t>
            </a:r>
          </a:p>
          <a:p>
            <a:pPr eaLnBrk="1" hangingPunct="1"/>
            <a:r>
              <a:rPr lang="en-US" altLang="zh-CN" sz="2400" smtClean="0">
                <a:solidFill>
                  <a:srgbClr val="CC0000"/>
                </a:solidFill>
                <a:latin typeface="Arial" panose="020B0604020202020204" pitchFamily="34" charset="0"/>
              </a:rPr>
              <a:t>ADDR/DISP/X</a:t>
            </a:r>
            <a:r>
              <a:rPr lang="zh-CN" altLang="en-US" sz="2400" smtClean="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smtClean="0">
                <a:latin typeface="Arial" panose="020B0604020202020204" pitchFamily="34" charset="0"/>
              </a:rPr>
              <a:t>指令的第二个字，为寻址方式中所用到的直接</a:t>
            </a:r>
            <a:r>
              <a:rPr lang="en-US" altLang="zh-CN" sz="2400" smtClean="0">
                <a:latin typeface="Arial" panose="020B0604020202020204" pitchFamily="34" charset="0"/>
              </a:rPr>
              <a:t>/</a:t>
            </a:r>
            <a:r>
              <a:rPr lang="zh-CN" altLang="en-US" sz="2400" smtClean="0">
                <a:latin typeface="Arial" panose="020B0604020202020204" pitchFamily="34" charset="0"/>
              </a:rPr>
              <a:t>间接地址</a:t>
            </a:r>
            <a:r>
              <a:rPr lang="en-US" altLang="zh-CN" sz="2400" smtClean="0">
                <a:latin typeface="Arial" panose="020B0604020202020204" pitchFamily="34" charset="0"/>
              </a:rPr>
              <a:t>ADDR</a:t>
            </a:r>
            <a:r>
              <a:rPr lang="zh-CN" altLang="en-US" sz="2400" smtClean="0">
                <a:latin typeface="Arial" panose="020B0604020202020204" pitchFamily="34" charset="0"/>
              </a:rPr>
              <a:t>，或者是相对寻址的偏移量</a:t>
            </a:r>
            <a:r>
              <a:rPr lang="en-US" altLang="zh-CN" sz="2400" smtClean="0">
                <a:latin typeface="Arial" panose="020B0604020202020204" pitchFamily="34" charset="0"/>
              </a:rPr>
              <a:t>DISP</a:t>
            </a:r>
            <a:r>
              <a:rPr lang="zh-CN" altLang="en-US" sz="2400" smtClean="0">
                <a:latin typeface="Arial" panose="020B0604020202020204" pitchFamily="34" charset="0"/>
              </a:rPr>
              <a:t>，或者是变址寻址的形式地址</a:t>
            </a:r>
            <a:r>
              <a:rPr lang="en-US" altLang="zh-CN" sz="2400" smtClean="0">
                <a:latin typeface="Arial" panose="020B0604020202020204" pitchFamily="34" charset="0"/>
              </a:rPr>
              <a:t>X</a:t>
            </a:r>
          </a:p>
        </p:txBody>
      </p:sp>
      <p:graphicFrame>
        <p:nvGraphicFramePr>
          <p:cNvPr id="538650" name="Group 26"/>
          <p:cNvGraphicFramePr>
            <a:graphicFrameLocks noGrp="1"/>
          </p:cNvGraphicFramePr>
          <p:nvPr>
            <p:ph sz="half" idx="4294967295"/>
          </p:nvPr>
        </p:nvGraphicFramePr>
        <p:xfrm>
          <a:off x="5148263" y="1101725"/>
          <a:ext cx="3455987" cy="1319213"/>
        </p:xfrm>
        <a:graphic>
          <a:graphicData uri="http://schemas.openxmlformats.org/drawingml/2006/table">
            <a:tbl>
              <a:tblPr/>
              <a:tblGrid>
                <a:gridCol w="863600"/>
                <a:gridCol w="1008062"/>
                <a:gridCol w="792163"/>
                <a:gridCol w="792162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MOD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02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ADDR/DISP/X 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5386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D883E0-8993-41E8-A7E9-9879344AFFA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</a:rPr>
              <a:t>格式</a:t>
            </a:r>
            <a:r>
              <a:rPr lang="en-US" altLang="zh-CN" smtClean="0">
                <a:solidFill>
                  <a:srgbClr val="FFFF00"/>
                </a:solidFill>
              </a:rPr>
              <a:t>3</a:t>
            </a:r>
            <a:r>
              <a:rPr lang="zh-CN" altLang="en-US" smtClean="0">
                <a:solidFill>
                  <a:srgbClr val="FFFF00"/>
                </a:solidFill>
              </a:rPr>
              <a:t>：</a:t>
            </a:r>
            <a:r>
              <a:rPr lang="zh-CN" altLang="en-US" smtClean="0"/>
              <a:t>三字指令</a:t>
            </a:r>
            <a:r>
              <a:rPr lang="zh-CN" altLang="en-US" smtClean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539699" name="Group 51"/>
          <p:cNvGraphicFramePr>
            <a:graphicFrameLocks noGrp="1"/>
          </p:cNvGraphicFramePr>
          <p:nvPr>
            <p:ph sz="half" idx="2"/>
          </p:nvPr>
        </p:nvGraphicFramePr>
        <p:xfrm>
          <a:off x="4870450" y="1101725"/>
          <a:ext cx="3738563" cy="1882776"/>
        </p:xfrm>
        <a:graphic>
          <a:graphicData uri="http://schemas.openxmlformats.org/drawingml/2006/table">
            <a:tbl>
              <a:tblPr/>
              <a:tblGrid>
                <a:gridCol w="881063"/>
                <a:gridCol w="1111250"/>
                <a:gridCol w="873125"/>
                <a:gridCol w="873125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MOD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2438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ADDR/DISP/X1 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085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DATA/ADDR/DISP/X2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9674" name="Rectangle 26"/>
          <p:cNvSpPr>
            <a:spLocks noChangeArrowheads="1"/>
          </p:cNvSpPr>
          <p:nvPr/>
        </p:nvSpPr>
        <p:spPr bwMode="auto">
          <a:xfrm>
            <a:off x="539750" y="3213100"/>
            <a:ext cx="792003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42925" indent="-1778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50938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指令包含三字：</a:t>
            </a:r>
          </a:p>
          <a:p>
            <a:pPr lvl="1" eaLnBrk="1" hangingPunct="1"/>
            <a:r>
              <a:rPr lang="zh-CN" altLang="en-US"/>
              <a:t>指令第一字：包含操作码、寻址方式、寄存器号</a:t>
            </a:r>
          </a:p>
          <a:p>
            <a:pPr lvl="1" eaLnBrk="1" hangingPunct="1"/>
            <a:r>
              <a:rPr lang="zh-CN" altLang="en-US"/>
              <a:t>指令第二字和第三字：为寻址方式中所用到的直接</a:t>
            </a:r>
            <a:r>
              <a:rPr lang="en-US" altLang="zh-CN"/>
              <a:t>/</a:t>
            </a:r>
            <a:r>
              <a:rPr lang="zh-CN" altLang="en-US"/>
              <a:t>间接地址</a:t>
            </a:r>
            <a:r>
              <a:rPr lang="en-US" altLang="zh-CN"/>
              <a:t>ADDR</a:t>
            </a:r>
            <a:r>
              <a:rPr lang="zh-CN" altLang="en-US"/>
              <a:t>，或者是相对寻址的偏移量</a:t>
            </a:r>
            <a:r>
              <a:rPr lang="en-US" altLang="zh-CN"/>
              <a:t>DISP</a:t>
            </a:r>
            <a:r>
              <a:rPr lang="zh-CN" altLang="en-US"/>
              <a:t>，或者是变址寻址的形式地址</a:t>
            </a:r>
            <a:r>
              <a:rPr lang="en-US" altLang="zh-CN"/>
              <a:t>X</a:t>
            </a:r>
            <a:r>
              <a:rPr lang="zh-CN" altLang="en-US"/>
              <a:t>，也可以是立即数</a:t>
            </a:r>
            <a:r>
              <a:rPr lang="en-US" altLang="zh-CN"/>
              <a:t>DATA</a:t>
            </a:r>
          </a:p>
          <a:p>
            <a:pPr eaLnBrk="1" hangingPunct="1"/>
            <a:r>
              <a:rPr lang="zh-CN" altLang="en-US" sz="2400"/>
              <a:t>双存储器操作数的指令：既指令的两个操作数均在存储器内。其余同格式</a:t>
            </a:r>
            <a:r>
              <a:rPr lang="en-US" altLang="zh-CN" sz="2400"/>
              <a:t>2</a:t>
            </a:r>
            <a:r>
              <a:rPr lang="zh-CN" altLang="en-US" sz="2400"/>
              <a:t>。 </a:t>
            </a:r>
          </a:p>
        </p:txBody>
      </p:sp>
      <p:graphicFrame>
        <p:nvGraphicFramePr>
          <p:cNvPr id="539698" name="Group 50"/>
          <p:cNvGraphicFramePr>
            <a:graphicFrameLocks noGrp="1"/>
          </p:cNvGraphicFramePr>
          <p:nvPr>
            <p:ph sz="half" idx="1"/>
          </p:nvPr>
        </p:nvGraphicFramePr>
        <p:xfrm>
          <a:off x="468313" y="1146175"/>
          <a:ext cx="4033837" cy="1851025"/>
        </p:xfrm>
        <a:graphic>
          <a:graphicData uri="http://schemas.openxmlformats.org/drawingml/2006/table">
            <a:tbl>
              <a:tblPr/>
              <a:tblGrid>
                <a:gridCol w="2017712"/>
                <a:gridCol w="966788"/>
                <a:gridCol w="1049337"/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  I5  I4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40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ADDR/DISP/X1 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40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DATA/ADDR/DISP/X2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9724" name="Group 76"/>
          <p:cNvGraphicFramePr>
            <a:graphicFrameLocks noGrp="1"/>
          </p:cNvGraphicFramePr>
          <p:nvPr/>
        </p:nvGraphicFramePr>
        <p:xfrm>
          <a:off x="4787900" y="3141663"/>
          <a:ext cx="4033838" cy="2112961"/>
        </p:xfrm>
        <a:graphic>
          <a:graphicData uri="http://schemas.openxmlformats.org/drawingml/2006/table">
            <a:tbl>
              <a:tblPr/>
              <a:tblGrid>
                <a:gridCol w="1141413"/>
                <a:gridCol w="1677987"/>
                <a:gridCol w="1214438"/>
              </a:tblGrid>
              <a:tr h="5286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I4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SR/ DR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28637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ADDR/DISP/X1 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8637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DATA/ADDR/DISP/X2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39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396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39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74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C238A3-3436-494F-A00D-9D400D511A5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00"/>
                </a:solidFill>
              </a:rPr>
              <a:t>格式</a:t>
            </a:r>
            <a:r>
              <a:rPr lang="en-US" altLang="zh-CN" smtClean="0">
                <a:solidFill>
                  <a:srgbClr val="FFFF00"/>
                </a:solidFill>
              </a:rPr>
              <a:t>4</a:t>
            </a:r>
            <a:r>
              <a:rPr lang="zh-CN" altLang="en-US" smtClean="0">
                <a:solidFill>
                  <a:srgbClr val="FFFF00"/>
                </a:solidFill>
              </a:rPr>
              <a:t>：</a:t>
            </a:r>
            <a:r>
              <a:rPr lang="zh-CN" altLang="en-US" smtClean="0"/>
              <a:t>操作码扩展指令格式</a:t>
            </a:r>
            <a:r>
              <a:rPr lang="zh-CN" altLang="en-US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4033837" cy="1728788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</a:rPr>
              <a:t>OP</a:t>
            </a:r>
            <a:r>
              <a:rPr lang="en-US" altLang="zh-CN" sz="2400" smtClean="0">
                <a:latin typeface="Arial" panose="020B0604020202020204" pitchFamily="34" charset="0"/>
              </a:rPr>
              <a:t>——</a:t>
            </a:r>
            <a:r>
              <a:rPr lang="zh-CN" altLang="en-US" sz="2400" smtClean="0">
                <a:latin typeface="Arial" panose="020B0604020202020204" pitchFamily="34" charset="0"/>
              </a:rPr>
              <a:t>指令操作码，</a:t>
            </a:r>
            <a:r>
              <a:rPr lang="en-US" altLang="zh-CN" sz="2400" smtClean="0"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latin typeface="Arial" panose="020B0604020202020204" pitchFamily="34" charset="0"/>
              </a:rPr>
              <a:t>位，是单寄存器地址指令（</a:t>
            </a:r>
            <a:r>
              <a:rPr lang="en-US" altLang="zh-CN" sz="2400" smtClean="0">
                <a:latin typeface="Arial" panose="020B0604020202020204" pitchFamily="34" charset="0"/>
              </a:rPr>
              <a:t>16</a:t>
            </a:r>
            <a:r>
              <a:rPr lang="zh-CN" altLang="en-US" sz="2400" smtClean="0">
                <a:latin typeface="Arial" panose="020B0604020202020204" pitchFamily="34" charset="0"/>
              </a:rPr>
              <a:t>条）的操作码，可通过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</a:rPr>
              <a:t> I</a:t>
            </a:r>
            <a:r>
              <a:rPr lang="en-US" altLang="zh-CN" sz="2400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400" smtClean="0">
                <a:latin typeface="Arial" panose="020B0604020202020204" pitchFamily="34" charset="0"/>
              </a:rPr>
              <a:t>为</a:t>
            </a:r>
            <a:r>
              <a:rPr lang="en-US" altLang="zh-CN" sz="2400" smtClean="0">
                <a:latin typeface="Arial" panose="020B0604020202020204" pitchFamily="34" charset="0"/>
              </a:rPr>
              <a:t>11</a:t>
            </a:r>
            <a:r>
              <a:rPr lang="zh-CN" altLang="en-US" sz="2400" smtClean="0">
                <a:latin typeface="Arial" panose="020B0604020202020204" pitchFamily="34" charset="0"/>
              </a:rPr>
              <a:t>方式实现散转。</a:t>
            </a:r>
          </a:p>
        </p:txBody>
      </p:sp>
      <p:graphicFrame>
        <p:nvGraphicFramePr>
          <p:cNvPr id="540700" name="Group 28"/>
          <p:cNvGraphicFramePr>
            <a:graphicFrameLocks noGrp="1"/>
          </p:cNvGraphicFramePr>
          <p:nvPr>
            <p:ph sz="half" idx="2"/>
          </p:nvPr>
        </p:nvGraphicFramePr>
        <p:xfrm>
          <a:off x="4664075" y="1052513"/>
          <a:ext cx="4033838" cy="1584326"/>
        </p:xfrm>
        <a:graphic>
          <a:graphicData uri="http://schemas.openxmlformats.org/drawingml/2006/table">
            <a:tbl>
              <a:tblPr/>
              <a:tblGrid>
                <a:gridCol w="1141413"/>
                <a:gridCol w="1677987"/>
                <a:gridCol w="1214438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I4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SR/ DR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286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DATA/ADDR/DISP/X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0696" name="Rectangle 24"/>
          <p:cNvSpPr>
            <a:spLocks noChangeArrowheads="1"/>
          </p:cNvSpPr>
          <p:nvPr/>
        </p:nvSpPr>
        <p:spPr bwMode="auto">
          <a:xfrm>
            <a:off x="539750" y="3284538"/>
            <a:ext cx="76327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SR/DR</a:t>
            </a:r>
            <a:r>
              <a:rPr lang="zh-CN" altLang="en-US" sz="2400">
                <a:latin typeface="Arial" panose="020B0604020202020204" pitchFamily="34" charset="0"/>
              </a:rPr>
              <a:t>同上。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ADDR/DISP/X</a:t>
            </a:r>
            <a:r>
              <a:rPr lang="en-US" altLang="zh-CN" sz="2400">
                <a:latin typeface="Arial" panose="020B0604020202020204" pitchFamily="34" charset="0"/>
              </a:rPr>
              <a:t>—</a:t>
            </a:r>
            <a:r>
              <a:rPr lang="zh-CN" altLang="en-US" sz="2400">
                <a:latin typeface="Arial" panose="020B0604020202020204" pitchFamily="34" charset="0"/>
              </a:rPr>
              <a:t>指令的第二个字，为寻址方式中所用到的立即数</a:t>
            </a:r>
            <a:r>
              <a:rPr lang="en-US" altLang="zh-CN" sz="2400">
                <a:latin typeface="Arial" panose="020B0604020202020204" pitchFamily="34" charset="0"/>
              </a:rPr>
              <a:t>DATA</a:t>
            </a:r>
            <a:r>
              <a:rPr lang="zh-CN" altLang="en-US" sz="2400">
                <a:latin typeface="Arial" panose="020B0604020202020204" pitchFamily="34" charset="0"/>
              </a:rPr>
              <a:t>、直接</a:t>
            </a:r>
            <a:r>
              <a:rPr lang="en-US" altLang="zh-CN" sz="2400">
                <a:latin typeface="Arial" panose="020B0604020202020204" pitchFamily="34" charset="0"/>
              </a:rPr>
              <a:t>/</a:t>
            </a:r>
            <a:r>
              <a:rPr lang="zh-CN" altLang="en-US" sz="2400">
                <a:latin typeface="Arial" panose="020B0604020202020204" pitchFamily="34" charset="0"/>
              </a:rPr>
              <a:t>间接地址</a:t>
            </a:r>
            <a:r>
              <a:rPr lang="en-US" altLang="zh-CN" sz="2400">
                <a:latin typeface="Arial" panose="020B0604020202020204" pitchFamily="34" charset="0"/>
              </a:rPr>
              <a:t>ADDR</a:t>
            </a:r>
            <a:r>
              <a:rPr lang="zh-CN" altLang="en-US" sz="2400">
                <a:latin typeface="Arial" panose="020B0604020202020204" pitchFamily="34" charset="0"/>
              </a:rPr>
              <a:t>，或者是相对寻址的偏移量</a:t>
            </a:r>
            <a:r>
              <a:rPr lang="en-US" altLang="zh-CN" sz="2400">
                <a:latin typeface="Arial" panose="020B0604020202020204" pitchFamily="34" charset="0"/>
              </a:rPr>
              <a:t>DISP</a:t>
            </a:r>
            <a:r>
              <a:rPr lang="zh-CN" altLang="en-US" sz="2400">
                <a:latin typeface="Arial" panose="020B0604020202020204" pitchFamily="34" charset="0"/>
              </a:rPr>
              <a:t>，或者是变址寻址的形式地址</a:t>
            </a:r>
            <a:r>
              <a:rPr lang="en-US" altLang="zh-CN" sz="2400">
                <a:latin typeface="Arial" panose="020B0604020202020204" pitchFamily="34" charset="0"/>
              </a:rPr>
              <a:t>X</a:t>
            </a:r>
            <a:r>
              <a:rPr lang="zh-CN" altLang="en-US" sz="2400">
                <a:latin typeface="Arial" panose="020B0604020202020204" pitchFamily="34" charset="0"/>
              </a:rPr>
              <a:t>。</a:t>
            </a:r>
          </a:p>
        </p:txBody>
      </p:sp>
      <p:pic>
        <p:nvPicPr>
          <p:cNvPr id="540699" name="Picture 2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07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06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9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52A061-5810-494A-8DBB-DEBBA33764F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②</a:t>
            </a:r>
            <a:r>
              <a:rPr lang="en-US" altLang="zh-CN" smtClean="0"/>
              <a:t> </a:t>
            </a:r>
            <a:r>
              <a:rPr lang="zh-CN" altLang="en-US" smtClean="0"/>
              <a:t>模型机寻址方式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244600"/>
            <a:ext cx="7488238" cy="439261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模型机的指令系统，可实现：寄存器直接、寄存器间接、直接、间接、相对、变址、立即数</a:t>
            </a:r>
            <a:r>
              <a:rPr lang="en-US" altLang="zh-CN" sz="2400" smtClean="0">
                <a:solidFill>
                  <a:srgbClr val="FF0000"/>
                </a:solidFill>
              </a:rPr>
              <a:t>7</a:t>
            </a:r>
            <a:r>
              <a:rPr lang="zh-CN" altLang="en-US" sz="2400" smtClean="0">
                <a:solidFill>
                  <a:srgbClr val="FF0000"/>
                </a:solidFill>
              </a:rPr>
              <a:t>种基本寻址方式</a:t>
            </a:r>
            <a:r>
              <a:rPr lang="zh-CN" altLang="en-US" sz="2400" smtClean="0"/>
              <a:t>。</a:t>
            </a:r>
          </a:p>
          <a:p>
            <a:pPr eaLnBrk="1" hangingPunct="1"/>
            <a:r>
              <a:rPr lang="zh-CN" altLang="en-US" sz="2400" smtClean="0"/>
              <a:t>对于其中相对复杂的寻址方式（直接、间接、相对、变址），</a:t>
            </a:r>
            <a:r>
              <a:rPr lang="zh-CN" altLang="en-US" sz="2400" smtClean="0">
                <a:solidFill>
                  <a:srgbClr val="FF6600"/>
                </a:solidFill>
              </a:rPr>
              <a:t>可以由指令中的</a:t>
            </a:r>
            <a:r>
              <a:rPr lang="en-US" altLang="zh-CN" sz="2400" smtClean="0">
                <a:solidFill>
                  <a:srgbClr val="FF6600"/>
                </a:solidFill>
              </a:rPr>
              <a:t>MOD</a:t>
            </a:r>
            <a:r>
              <a:rPr lang="zh-CN" altLang="en-US" sz="2400" smtClean="0">
                <a:solidFill>
                  <a:srgbClr val="FF6600"/>
                </a:solidFill>
              </a:rPr>
              <a:t>字段</a:t>
            </a:r>
            <a:r>
              <a:rPr lang="zh-CN" altLang="en-US" sz="2400" smtClean="0"/>
              <a:t>来定义。</a:t>
            </a:r>
          </a:p>
          <a:p>
            <a:pPr eaLnBrk="1" hangingPunct="1"/>
            <a:r>
              <a:rPr lang="zh-CN" altLang="en-US" sz="2400" smtClean="0"/>
              <a:t>简单的寻址方式</a:t>
            </a:r>
            <a:r>
              <a:rPr lang="zh-CN" altLang="en-US" sz="2400" smtClean="0">
                <a:solidFill>
                  <a:srgbClr val="FF6600"/>
                </a:solidFill>
              </a:rPr>
              <a:t>可以直接由指令操作码</a:t>
            </a:r>
            <a:r>
              <a:rPr lang="zh-CN" altLang="en-US" sz="2400" smtClean="0"/>
              <a:t>指定。</a:t>
            </a:r>
          </a:p>
          <a:p>
            <a:pPr eaLnBrk="1" hangingPunct="1"/>
            <a:r>
              <a:rPr lang="zh-CN" altLang="en-US" sz="2400" smtClean="0"/>
              <a:t>注意：任何一种寻址方式，均可以直接由指令操作码隐含指定。</a:t>
            </a:r>
          </a:p>
          <a:p>
            <a:pPr eaLnBrk="1" hangingPunct="1"/>
            <a:r>
              <a:rPr lang="zh-CN" altLang="en-US" sz="2400" smtClean="0"/>
              <a:t>用户也可以根据需要，</a:t>
            </a:r>
            <a:r>
              <a:rPr lang="zh-CN" altLang="en-US" sz="2400" smtClean="0">
                <a:solidFill>
                  <a:srgbClr val="FF0000"/>
                </a:solidFill>
              </a:rPr>
              <a:t>自行设计</a:t>
            </a:r>
            <a:r>
              <a:rPr lang="zh-CN" altLang="en-US" sz="2400" smtClean="0"/>
              <a:t>一些特殊的寻址方式，例如相对</a:t>
            </a:r>
            <a:r>
              <a:rPr lang="en-US" altLang="zh-CN" sz="2400" smtClean="0"/>
              <a:t>SR</a:t>
            </a:r>
            <a:r>
              <a:rPr lang="zh-CN" altLang="en-US" sz="2400" smtClean="0"/>
              <a:t>的偏移量寻址方法，即</a:t>
            </a:r>
            <a:r>
              <a:rPr lang="en-US" altLang="zh-CN" sz="2400" smtClean="0"/>
              <a:t>EA=</a:t>
            </a:r>
            <a:r>
              <a:rPr lang="zh-CN" altLang="en-US" sz="2400" smtClean="0"/>
              <a:t>（</a:t>
            </a:r>
            <a:r>
              <a:rPr lang="en-US" altLang="zh-CN" sz="2400" smtClean="0"/>
              <a:t>SR</a:t>
            </a:r>
            <a:r>
              <a:rPr lang="zh-CN" altLang="en-US" sz="2400" smtClean="0"/>
              <a:t>）</a:t>
            </a:r>
            <a:r>
              <a:rPr lang="en-US" altLang="zh-CN" sz="2400" smtClean="0"/>
              <a:t>+ADDR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F80825-AAFD-4AF3-AE71-48E747B9877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带寻址方式</a:t>
            </a:r>
            <a:r>
              <a:rPr lang="en-US" altLang="zh-CN" smtClean="0"/>
              <a:t>MOD</a:t>
            </a:r>
            <a:r>
              <a:rPr lang="zh-CN" altLang="en-US" smtClean="0"/>
              <a:t>的指令格式（格式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15250" cy="45370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indent="0" eaLnBrk="1" hangingPunct="1"/>
            <a:r>
              <a:rPr lang="zh-CN" altLang="en-US" sz="2400" smtClean="0">
                <a:latin typeface="Arial" panose="020B0604020202020204" pitchFamily="34" charset="0"/>
              </a:rPr>
              <a:t>对于指令格式</a:t>
            </a:r>
            <a:r>
              <a:rPr lang="en-US" altLang="zh-CN" sz="2400" smtClean="0">
                <a:latin typeface="Arial" panose="020B0604020202020204" pitchFamily="34" charset="0"/>
              </a:rPr>
              <a:t>2</a:t>
            </a:r>
            <a:r>
              <a:rPr lang="zh-CN" altLang="en-US" sz="2400" smtClean="0">
                <a:latin typeface="Arial" panose="020B0604020202020204" pitchFamily="34" charset="0"/>
              </a:rPr>
              <a:t>，假设定义：</a:t>
            </a:r>
          </a:p>
          <a:p>
            <a:pPr marL="450850" lvl="1" indent="-271463" eaLnBrk="1" hangingPunct="1"/>
            <a:r>
              <a:rPr lang="en-US" altLang="zh-CN" smtClean="0">
                <a:latin typeface="Arial" panose="020B0604020202020204" pitchFamily="34" charset="0"/>
              </a:rPr>
              <a:t>MOD=00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直接寻址</a:t>
            </a:r>
            <a:r>
              <a:rPr lang="zh-CN" altLang="en-US" smtClean="0">
                <a:latin typeface="Arial" panose="020B0604020202020204" pitchFamily="34" charset="0"/>
              </a:rPr>
              <a:t>，则有效地址</a:t>
            </a:r>
            <a:r>
              <a:rPr lang="en-US" altLang="zh-CN" smtClean="0">
                <a:latin typeface="Arial" panose="020B0604020202020204" pitchFamily="34" charset="0"/>
              </a:rPr>
              <a:t>EA=ADDR</a:t>
            </a:r>
            <a:r>
              <a:rPr lang="zh-CN" altLang="en-US" smtClean="0">
                <a:latin typeface="Arial" panose="020B0604020202020204" pitchFamily="34" charset="0"/>
              </a:rPr>
              <a:t>，操作数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ADDR</a:t>
            </a:r>
            <a:r>
              <a:rPr lang="zh-CN" altLang="en-US" smtClean="0">
                <a:latin typeface="Arial" panose="020B0604020202020204" pitchFamily="34" charset="0"/>
              </a:rPr>
              <a:t>）；</a:t>
            </a:r>
          </a:p>
          <a:p>
            <a:pPr marL="450850" lvl="1" indent="-271463" eaLnBrk="1" hangingPunct="1"/>
            <a:r>
              <a:rPr lang="en-US" altLang="zh-CN" smtClean="0">
                <a:latin typeface="Arial" panose="020B0604020202020204" pitchFamily="34" charset="0"/>
              </a:rPr>
              <a:t>MOD=01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间接寻址</a:t>
            </a:r>
            <a:r>
              <a:rPr lang="zh-CN" altLang="en-US" smtClean="0">
                <a:latin typeface="Arial" panose="020B0604020202020204" pitchFamily="34" charset="0"/>
              </a:rPr>
              <a:t>，则有效地址</a:t>
            </a:r>
            <a:r>
              <a:rPr lang="en-US" altLang="zh-CN" smtClean="0">
                <a:latin typeface="Arial" panose="020B0604020202020204" pitchFamily="34" charset="0"/>
              </a:rPr>
              <a:t>EA=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ADDR</a:t>
            </a:r>
            <a:r>
              <a:rPr lang="zh-CN" altLang="en-US" smtClean="0">
                <a:latin typeface="Arial" panose="020B0604020202020204" pitchFamily="34" charset="0"/>
              </a:rPr>
              <a:t>），操作数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zh-CN" altLang="en-US" smtClean="0">
                <a:latin typeface="Arial" panose="020B0604020202020204" pitchFamily="34" charset="0"/>
              </a:rPr>
              <a:t>（（</a:t>
            </a:r>
            <a:r>
              <a:rPr lang="en-US" altLang="zh-CN" smtClean="0">
                <a:latin typeface="Arial" panose="020B0604020202020204" pitchFamily="34" charset="0"/>
              </a:rPr>
              <a:t>ADDR</a:t>
            </a:r>
            <a:r>
              <a:rPr lang="zh-CN" altLang="en-US" smtClean="0">
                <a:latin typeface="Arial" panose="020B0604020202020204" pitchFamily="34" charset="0"/>
              </a:rPr>
              <a:t>））；</a:t>
            </a:r>
          </a:p>
          <a:p>
            <a:pPr marL="450850" lvl="1" indent="-271463" eaLnBrk="1" hangingPunct="1"/>
            <a:r>
              <a:rPr lang="en-US" altLang="zh-CN" smtClean="0">
                <a:latin typeface="Arial" panose="020B0604020202020204" pitchFamily="34" charset="0"/>
              </a:rPr>
              <a:t>MOD=10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变址寻址</a:t>
            </a:r>
            <a:r>
              <a:rPr lang="zh-CN" altLang="en-US" smtClean="0">
                <a:latin typeface="Arial" panose="020B0604020202020204" pitchFamily="34" charset="0"/>
              </a:rPr>
              <a:t>，则有效地址</a:t>
            </a:r>
            <a:r>
              <a:rPr lang="en-US" altLang="zh-CN" smtClean="0">
                <a:latin typeface="Arial" panose="020B0604020202020204" pitchFamily="34" charset="0"/>
              </a:rPr>
              <a:t>EA=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SI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  <a:r>
              <a:rPr lang="en-US" altLang="zh-CN" smtClean="0">
                <a:latin typeface="Arial" panose="020B0604020202020204" pitchFamily="34" charset="0"/>
              </a:rPr>
              <a:t>+X</a:t>
            </a:r>
            <a:r>
              <a:rPr lang="zh-CN" altLang="en-US" smtClean="0">
                <a:latin typeface="Arial" panose="020B0604020202020204" pitchFamily="34" charset="0"/>
              </a:rPr>
              <a:t>，操作数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zh-CN" altLang="en-US" smtClean="0">
                <a:latin typeface="Arial" panose="020B0604020202020204" pitchFamily="34" charset="0"/>
              </a:rPr>
              <a:t>（（</a:t>
            </a:r>
            <a:r>
              <a:rPr lang="en-US" altLang="zh-CN" smtClean="0">
                <a:latin typeface="Arial" panose="020B0604020202020204" pitchFamily="34" charset="0"/>
              </a:rPr>
              <a:t>SI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  <a:r>
              <a:rPr lang="en-US" altLang="zh-CN" smtClean="0">
                <a:latin typeface="Arial" panose="020B0604020202020204" pitchFamily="34" charset="0"/>
              </a:rPr>
              <a:t>+X</a:t>
            </a:r>
            <a:r>
              <a:rPr lang="zh-CN" altLang="en-US" smtClean="0">
                <a:latin typeface="Arial" panose="020B0604020202020204" pitchFamily="34" charset="0"/>
              </a:rPr>
              <a:t>）；其中</a:t>
            </a:r>
            <a:r>
              <a:rPr lang="en-US" altLang="zh-CN" smtClean="0">
                <a:latin typeface="Arial" panose="020B0604020202020204" pitchFamily="34" charset="0"/>
              </a:rPr>
              <a:t>SI</a:t>
            </a:r>
            <a:r>
              <a:rPr lang="zh-CN" altLang="en-US" smtClean="0">
                <a:latin typeface="Arial" panose="020B0604020202020204" pitchFamily="34" charset="0"/>
              </a:rPr>
              <a:t>为变址寄存器，隐含为</a:t>
            </a:r>
            <a:r>
              <a:rPr lang="en-US" altLang="zh-CN" smtClean="0">
                <a:latin typeface="Arial" panose="020B0604020202020204" pitchFamily="34" charset="0"/>
              </a:rPr>
              <a:t>R2</a:t>
            </a:r>
            <a:r>
              <a:rPr lang="zh-CN" altLang="en-US" smtClean="0">
                <a:latin typeface="Arial" panose="020B0604020202020204" pitchFamily="34" charset="0"/>
              </a:rPr>
              <a:t>；</a:t>
            </a:r>
          </a:p>
          <a:p>
            <a:pPr marL="450850" lvl="1" indent="-271463" eaLnBrk="1" hangingPunct="1"/>
            <a:r>
              <a:rPr lang="en-US" altLang="zh-CN" smtClean="0">
                <a:latin typeface="Arial" panose="020B0604020202020204" pitchFamily="34" charset="0"/>
              </a:rPr>
              <a:t>MOD=11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zh-CN" altLang="en-US" smtClean="0">
                <a:solidFill>
                  <a:srgbClr val="CC0000"/>
                </a:solidFill>
                <a:latin typeface="Arial" panose="020B0604020202020204" pitchFamily="34" charset="0"/>
              </a:rPr>
              <a:t>相对寻址</a:t>
            </a:r>
            <a:r>
              <a:rPr lang="zh-CN" altLang="en-US" smtClean="0">
                <a:latin typeface="Arial" panose="020B0604020202020204" pitchFamily="34" charset="0"/>
              </a:rPr>
              <a:t>，则有效地址</a:t>
            </a:r>
            <a:r>
              <a:rPr lang="en-US" altLang="zh-CN" smtClean="0">
                <a:latin typeface="Arial" panose="020B0604020202020204" pitchFamily="34" charset="0"/>
              </a:rPr>
              <a:t>EA=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PC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  <a:r>
              <a:rPr lang="en-US" altLang="zh-CN" smtClean="0">
                <a:latin typeface="Arial" panose="020B0604020202020204" pitchFamily="34" charset="0"/>
              </a:rPr>
              <a:t>+DISP</a:t>
            </a:r>
            <a:r>
              <a:rPr lang="zh-CN" altLang="en-US" smtClean="0">
                <a:latin typeface="Arial" panose="020B0604020202020204" pitchFamily="34" charset="0"/>
              </a:rPr>
              <a:t>，操作数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zh-CN" altLang="en-US" smtClean="0">
                <a:latin typeface="Arial" panose="020B0604020202020204" pitchFamily="34" charset="0"/>
              </a:rPr>
              <a:t>（（</a:t>
            </a:r>
            <a:r>
              <a:rPr lang="en-US" altLang="zh-CN" smtClean="0">
                <a:latin typeface="Arial" panose="020B0604020202020204" pitchFamily="34" charset="0"/>
              </a:rPr>
              <a:t>PC</a:t>
            </a:r>
            <a:r>
              <a:rPr lang="zh-CN" altLang="en-US" smtClean="0">
                <a:latin typeface="Arial" panose="020B0604020202020204" pitchFamily="34" charset="0"/>
              </a:rPr>
              <a:t>）</a:t>
            </a:r>
            <a:r>
              <a:rPr lang="en-US" altLang="zh-CN" smtClean="0">
                <a:latin typeface="Arial" panose="020B0604020202020204" pitchFamily="34" charset="0"/>
              </a:rPr>
              <a:t>+DISP</a:t>
            </a:r>
            <a:r>
              <a:rPr lang="zh-CN" altLang="en-US" smtClean="0">
                <a:latin typeface="Arial" panose="020B0604020202020204" pitchFamily="34" charset="0"/>
              </a:rPr>
              <a:t>）；</a:t>
            </a:r>
          </a:p>
        </p:txBody>
      </p:sp>
      <p:pic>
        <p:nvPicPr>
          <p:cNvPr id="542725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344680-B581-44A9-A948-1CB51E13A7F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5325" y="1101725"/>
            <a:ext cx="7416800" cy="5064125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/>
              <a:t>指令设计原则</a:t>
            </a:r>
          </a:p>
          <a:p>
            <a:pPr marL="450850" lvl="1" indent="-185738" eaLnBrk="1" hangingPunct="1"/>
            <a:r>
              <a:rPr lang="zh-CN" altLang="en-US" smtClean="0"/>
              <a:t>指令的格式</a:t>
            </a:r>
            <a:r>
              <a:rPr lang="zh-CN" altLang="en-US" smtClean="0">
                <a:solidFill>
                  <a:srgbClr val="CC0000"/>
                </a:solidFill>
              </a:rPr>
              <a:t>必须按照规定的格式设计</a:t>
            </a:r>
            <a:r>
              <a:rPr lang="zh-CN" altLang="en-US" smtClean="0"/>
              <a:t>，即操作码</a:t>
            </a:r>
            <a:r>
              <a:rPr lang="en-US" altLang="zh-CN" smtClean="0"/>
              <a:t>OP</a:t>
            </a:r>
            <a:r>
              <a:rPr lang="zh-CN" altLang="en-US" smtClean="0"/>
              <a:t>、源寄存器号</a:t>
            </a:r>
            <a:r>
              <a:rPr lang="en-US" altLang="zh-CN" smtClean="0"/>
              <a:t>SR</a:t>
            </a:r>
            <a:r>
              <a:rPr lang="zh-CN" altLang="en-US" smtClean="0"/>
              <a:t>、目的寄存器号</a:t>
            </a:r>
            <a:r>
              <a:rPr lang="en-US" altLang="zh-CN" smtClean="0"/>
              <a:t>DR</a:t>
            </a:r>
            <a:r>
              <a:rPr lang="zh-CN" altLang="en-US" smtClean="0"/>
              <a:t>必须按格式规定固定长度和位置，若按照格式</a:t>
            </a:r>
            <a:r>
              <a:rPr lang="en-US" altLang="zh-CN" smtClean="0"/>
              <a:t>2</a:t>
            </a:r>
            <a:r>
              <a:rPr lang="zh-CN" altLang="en-US" smtClean="0"/>
              <a:t>设计指令，则操作码</a:t>
            </a:r>
            <a:r>
              <a:rPr lang="en-US" altLang="zh-CN" smtClean="0"/>
              <a:t>OP</a:t>
            </a:r>
            <a:r>
              <a:rPr lang="zh-CN" altLang="en-US" smtClean="0"/>
              <a:t>分为两段。</a:t>
            </a:r>
          </a:p>
          <a:p>
            <a:pPr marL="450850" lvl="1" indent="-185738" eaLnBrk="1" hangingPunct="1"/>
            <a:r>
              <a:rPr lang="zh-CN" altLang="en-US" smtClean="0">
                <a:solidFill>
                  <a:srgbClr val="CC0000"/>
                </a:solidFill>
              </a:rPr>
              <a:t>寻址方式</a:t>
            </a:r>
            <a:r>
              <a:rPr lang="zh-CN" altLang="en-US" smtClean="0"/>
              <a:t>的设计，可以根据需要，或</a:t>
            </a:r>
            <a:r>
              <a:rPr lang="zh-CN" altLang="en-US" smtClean="0">
                <a:solidFill>
                  <a:srgbClr val="CC0000"/>
                </a:solidFill>
              </a:rPr>
              <a:t>由</a:t>
            </a:r>
            <a:r>
              <a:rPr lang="en-US" altLang="zh-CN" smtClean="0">
                <a:solidFill>
                  <a:srgbClr val="CC0000"/>
                </a:solidFill>
              </a:rPr>
              <a:t>MOD</a:t>
            </a:r>
            <a:r>
              <a:rPr lang="zh-CN" altLang="en-US" smtClean="0">
                <a:solidFill>
                  <a:srgbClr val="CC0000"/>
                </a:solidFill>
              </a:rPr>
              <a:t>字段定义，或由操作码隐含指定</a:t>
            </a:r>
            <a:r>
              <a:rPr lang="zh-CN" altLang="en-US" smtClean="0"/>
              <a:t>。</a:t>
            </a:r>
          </a:p>
          <a:p>
            <a:pPr marL="450850" lvl="1" indent="-185738" eaLnBrk="1" hangingPunct="1"/>
            <a:r>
              <a:rPr lang="zh-CN" altLang="en-US" smtClean="0"/>
              <a:t>指令类型及功能的设计，只需满足程序设计的要求和需求即可。</a:t>
            </a:r>
          </a:p>
          <a:p>
            <a:pPr marL="450850" lvl="1" indent="-185738" eaLnBrk="1" hangingPunct="1"/>
            <a:r>
              <a:rPr lang="zh-CN" altLang="en-US" smtClean="0">
                <a:solidFill>
                  <a:srgbClr val="CC0000"/>
                </a:solidFill>
              </a:rPr>
              <a:t>指令操作码的分配设计，要注意规整性</a:t>
            </a:r>
            <a:r>
              <a:rPr lang="zh-CN" altLang="en-US" smtClean="0"/>
              <a:t>。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③</a:t>
            </a:r>
            <a:r>
              <a:rPr lang="en-US" altLang="zh-CN" smtClean="0"/>
              <a:t> </a:t>
            </a:r>
            <a:r>
              <a:rPr lang="zh-CN" altLang="en-US" smtClean="0"/>
              <a:t>模型机指令系统设计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C75104-F8A6-4185-BC0B-D74BA9CFF95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指令系统设计举例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416800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共有</a:t>
            </a:r>
            <a:r>
              <a:rPr lang="en-US" altLang="zh-CN" smtClean="0"/>
              <a:t>12</a:t>
            </a:r>
            <a:r>
              <a:rPr lang="zh-CN" altLang="en-US" smtClean="0"/>
              <a:t>条指令，分为：</a:t>
            </a:r>
          </a:p>
          <a:p>
            <a:pPr eaLnBrk="1" hangingPunct="1"/>
            <a:r>
              <a:rPr lang="en-US" altLang="zh-CN" smtClean="0">
                <a:hlinkClick r:id="rId2" action="ppaction://hlinksldjump"/>
              </a:rPr>
              <a:t>5</a:t>
            </a:r>
            <a:r>
              <a:rPr lang="zh-CN" altLang="en-US" smtClean="0">
                <a:hlinkClick r:id="rId2" action="ppaction://hlinksldjump"/>
              </a:rPr>
              <a:t>条双寄存器算术逻辑运算类指令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hlinkClick r:id="rId3" action="ppaction://hlinksldjump"/>
              </a:rPr>
              <a:t>3</a:t>
            </a:r>
            <a:r>
              <a:rPr lang="zh-CN" altLang="en-US" smtClean="0">
                <a:hlinkClick r:id="rId3" action="ppaction://hlinksldjump"/>
              </a:rPr>
              <a:t>条单寄存器指令 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hlinkClick r:id="rId4" action="ppaction://hlinksldjump"/>
              </a:rPr>
              <a:t>4</a:t>
            </a:r>
            <a:r>
              <a:rPr lang="zh-CN" altLang="en-US" smtClean="0">
                <a:hlinkClick r:id="rId4" action="ppaction://hlinksldjump"/>
              </a:rPr>
              <a:t>条存储器访问类指令 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hlinkClick r:id="rId5" action="ppaction://hlinksldjump"/>
              </a:rPr>
              <a:t>2</a:t>
            </a:r>
            <a:r>
              <a:rPr lang="zh-CN" altLang="en-US" smtClean="0">
                <a:hlinkClick r:id="rId5" action="ppaction://hlinksldjump"/>
              </a:rPr>
              <a:t>条</a:t>
            </a:r>
            <a:r>
              <a:rPr lang="en-US" altLang="zh-CN" smtClean="0">
                <a:hlinkClick r:id="rId5" action="ppaction://hlinksldjump"/>
              </a:rPr>
              <a:t>I/O</a:t>
            </a:r>
            <a:r>
              <a:rPr lang="zh-CN" altLang="en-US" smtClean="0">
                <a:hlinkClick r:id="rId5" action="ppaction://hlinksldjump"/>
              </a:rPr>
              <a:t>指令</a:t>
            </a:r>
            <a:endParaRPr lang="zh-CN" altLang="en-US" smtClean="0"/>
          </a:p>
          <a:p>
            <a:pPr eaLnBrk="1" hangingPunct="1"/>
            <a:r>
              <a:rPr lang="en-US" altLang="zh-CN" smtClean="0">
                <a:hlinkClick r:id="rId6" action="ppaction://hlinksldjump"/>
              </a:rPr>
              <a:t>2</a:t>
            </a:r>
            <a:r>
              <a:rPr lang="zh-CN" altLang="en-US" smtClean="0">
                <a:hlinkClick r:id="rId6" action="ppaction://hlinksldjump"/>
              </a:rPr>
              <a:t>条过程控制类指令 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hlinkClick r:id="rId7" action="ppaction://hlinksldjump"/>
              </a:rPr>
              <a:t>程序设计</a:t>
            </a:r>
            <a:endParaRPr lang="zh-CN" altLang="en-US" smtClean="0"/>
          </a:p>
          <a:p>
            <a:pPr eaLnBrk="1" hangingPunct="1"/>
            <a:r>
              <a:rPr lang="en-US" altLang="zh-CN" sz="3600" smtClean="0">
                <a:hlinkClick r:id="rId8" action="ppaction://hlinksldjump"/>
              </a:rPr>
              <a:t>CPU</a:t>
            </a:r>
            <a:r>
              <a:rPr lang="zh-CN" altLang="en-US" sz="3600" smtClean="0">
                <a:hlinkClick r:id="rId8" action="ppaction://hlinksldjump"/>
              </a:rPr>
              <a:t>增加</a:t>
            </a:r>
            <a:r>
              <a:rPr lang="en-US" altLang="zh-CN" sz="3600" smtClean="0">
                <a:hlinkClick r:id="rId8" action="ppaction://hlinksldjump"/>
              </a:rPr>
              <a:t>2</a:t>
            </a:r>
            <a:r>
              <a:rPr lang="zh-CN" altLang="en-US" sz="3600" smtClean="0">
                <a:hlinkClick r:id="rId8" action="ppaction://hlinksldjump"/>
              </a:rPr>
              <a:t>条指令</a:t>
            </a:r>
            <a:endParaRPr lang="zh-CN" altLang="en-US" sz="3600" smtClean="0"/>
          </a:p>
          <a:p>
            <a:pPr eaLnBrk="1" hangingPunct="1"/>
            <a:r>
              <a:rPr lang="zh-CN" altLang="en-US" sz="3600" smtClean="0">
                <a:hlinkClick r:id="rId9" action="ppaction://hlinksldjump"/>
              </a:rPr>
              <a:t>新的程序设计</a:t>
            </a:r>
            <a:endParaRPr lang="zh-CN" altLang="en-US" sz="3600" smtClean="0"/>
          </a:p>
        </p:txBody>
      </p:sp>
      <p:pic>
        <p:nvPicPr>
          <p:cNvPr id="547845" name="Picture 5" descr="back11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34D287-4471-49AD-9057-8E39D8C5067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条双寄存器算术逻辑运算类指令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3382962" cy="100806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格式：</a:t>
            </a:r>
          </a:p>
          <a:p>
            <a:pPr eaLnBrk="1" hangingPunct="1"/>
            <a:r>
              <a:rPr lang="zh-CN" altLang="en-US" sz="2400" smtClean="0"/>
              <a:t>操作码及功能：</a:t>
            </a:r>
          </a:p>
        </p:txBody>
      </p:sp>
      <p:graphicFrame>
        <p:nvGraphicFramePr>
          <p:cNvPr id="548919" name="Group 55"/>
          <p:cNvGraphicFramePr>
            <a:graphicFrameLocks noGrp="1"/>
          </p:cNvGraphicFramePr>
          <p:nvPr>
            <p:ph idx="4294967295"/>
          </p:nvPr>
        </p:nvGraphicFramePr>
        <p:xfrm>
          <a:off x="4508500" y="1052513"/>
          <a:ext cx="3887788" cy="1062037"/>
        </p:xfrm>
        <a:graphic>
          <a:graphicData uri="http://schemas.openxmlformats.org/drawingml/2006/table">
            <a:tbl>
              <a:tblPr/>
              <a:tblGrid>
                <a:gridCol w="1944688"/>
                <a:gridCol w="931862"/>
                <a:gridCol w="1011238"/>
              </a:tblGrid>
              <a:tr h="531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  I5  I4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886" name="Group 22"/>
          <p:cNvGraphicFramePr>
            <a:graphicFrameLocks noGrp="1"/>
          </p:cNvGraphicFramePr>
          <p:nvPr>
            <p:ph sz="half" idx="4294967295"/>
          </p:nvPr>
        </p:nvGraphicFramePr>
        <p:xfrm>
          <a:off x="479425" y="2252663"/>
          <a:ext cx="8269288" cy="3727455"/>
        </p:xfrm>
        <a:graphic>
          <a:graphicData uri="http://schemas.openxmlformats.org/drawingml/2006/table">
            <a:tbl>
              <a:tblPr/>
              <a:tblGrid>
                <a:gridCol w="2414588"/>
                <a:gridCol w="1755775"/>
                <a:gridCol w="4098925"/>
              </a:tblGrid>
              <a:tr h="5761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24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MOV 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(SR)→DR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09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 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(SR)+(DR)→DR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24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SUB 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(DR)-(SR)→DR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8249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AND 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(SR)∧(DR)→DR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82293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RRC 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(SR)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进行带进位循环右移→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48918" name="Picture 5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89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48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9DDD78-1259-4016-A62C-2DB72F73EF0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398313"/>
            <a:ext cx="6705600" cy="5635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、按照地址码分类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925291"/>
            <a:ext cx="4421187" cy="24479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（</a:t>
            </a:r>
            <a:r>
              <a:rPr lang="en-US" altLang="zh-CN" sz="2400" dirty="0" smtClean="0">
                <a:solidFill>
                  <a:srgbClr val="CC0000"/>
                </a:solidFill>
              </a:rPr>
              <a:t>4</a:t>
            </a:r>
            <a:r>
              <a:rPr lang="zh-CN" altLang="en-US" sz="2400" dirty="0" smtClean="0">
                <a:solidFill>
                  <a:srgbClr val="CC0000"/>
                </a:solidFill>
              </a:rPr>
              <a:t>）零地址指令</a:t>
            </a:r>
          </a:p>
          <a:p>
            <a:pPr marL="441325" lvl="1" indent="-258763" eaLnBrk="1" hangingPunct="1"/>
            <a:r>
              <a:rPr lang="zh-CN" altLang="en-US" dirty="0" smtClean="0"/>
              <a:t>不涉及操作数：如</a:t>
            </a:r>
            <a:r>
              <a:rPr lang="en-US" altLang="zh-CN" dirty="0" smtClean="0"/>
              <a:t>NOP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HLT</a:t>
            </a:r>
            <a:r>
              <a:rPr lang="zh-CN" altLang="en-US" dirty="0" smtClean="0"/>
              <a:t>指令</a:t>
            </a:r>
          </a:p>
          <a:p>
            <a:pPr marL="441325" lvl="1" indent="-258763" eaLnBrk="1" hangingPunct="1"/>
            <a:r>
              <a:rPr lang="zh-CN" altLang="en-US" dirty="0" smtClean="0"/>
              <a:t>操作数隐含：如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指令</a:t>
            </a:r>
          </a:p>
        </p:txBody>
      </p:sp>
      <p:graphicFrame>
        <p:nvGraphicFramePr>
          <p:cNvPr id="41988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35274"/>
              </p:ext>
            </p:extLst>
          </p:nvPr>
        </p:nvGraphicFramePr>
        <p:xfrm>
          <a:off x="5651500" y="3788891"/>
          <a:ext cx="2233613" cy="433387"/>
        </p:xfrm>
        <a:graphic>
          <a:graphicData uri="http://schemas.openxmlformats.org/drawingml/2006/table">
            <a:tbl>
              <a:tblPr/>
              <a:tblGrid>
                <a:gridCol w="2233613"/>
              </a:tblGrid>
              <a:tr h="4333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419878" name="Picture 3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5889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9750" y="1196504"/>
            <a:ext cx="511175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00"/>
                </a:solidFill>
              </a:rPr>
              <a:t>（</a:t>
            </a:r>
            <a:r>
              <a:rPr lang="en-US" altLang="zh-CN" sz="2400" dirty="0">
                <a:solidFill>
                  <a:srgbClr val="CC0000"/>
                </a:solidFill>
              </a:rPr>
              <a:t>3</a:t>
            </a:r>
            <a:r>
              <a:rPr lang="zh-CN" altLang="en-US" sz="2400" dirty="0">
                <a:solidFill>
                  <a:srgbClr val="CC0000"/>
                </a:solidFill>
              </a:rPr>
              <a:t>）单地址指令：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ACC</a:t>
            </a:r>
            <a:r>
              <a:rPr lang="zh-CN" altLang="en-US" dirty="0"/>
              <a:t>）</a:t>
            </a:r>
            <a:r>
              <a:rPr lang="en-US" altLang="zh-CN" dirty="0"/>
              <a:t>OP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）→</a:t>
            </a:r>
            <a:r>
              <a:rPr lang="en-US" altLang="zh-CN" dirty="0"/>
              <a:t>ACC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6600"/>
                </a:solidFill>
              </a:rPr>
              <a:t>一个操作数隐含规定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OP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）→</a:t>
            </a:r>
            <a:r>
              <a:rPr lang="en-US" altLang="zh-CN" dirty="0"/>
              <a:t>A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006600"/>
                </a:solidFill>
              </a:rPr>
              <a:t>单目操作：如</a:t>
            </a:r>
            <a:r>
              <a:rPr lang="en-US" altLang="zh-CN" sz="2000" dirty="0">
                <a:solidFill>
                  <a:srgbClr val="006600"/>
                </a:solidFill>
              </a:rPr>
              <a:t>NEG</a:t>
            </a:r>
            <a:r>
              <a:rPr lang="zh-CN" altLang="en-US" sz="2000" dirty="0">
                <a:solidFill>
                  <a:srgbClr val="006600"/>
                </a:solidFill>
              </a:rPr>
              <a:t>、</a:t>
            </a:r>
            <a:r>
              <a:rPr lang="en-US" altLang="zh-CN" sz="2000" dirty="0">
                <a:solidFill>
                  <a:srgbClr val="006600"/>
                </a:solidFill>
              </a:rPr>
              <a:t>INC</a:t>
            </a:r>
            <a:r>
              <a:rPr lang="zh-CN" altLang="en-US" sz="2000" dirty="0">
                <a:solidFill>
                  <a:srgbClr val="006600"/>
                </a:solidFill>
              </a:rPr>
              <a:t>等指令</a:t>
            </a:r>
          </a:p>
        </p:txBody>
      </p:sp>
      <p:graphicFrame>
        <p:nvGraphicFramePr>
          <p:cNvPr id="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65465"/>
              </p:ext>
            </p:extLst>
          </p:nvPr>
        </p:nvGraphicFramePr>
        <p:xfrm>
          <a:off x="6083300" y="1196504"/>
          <a:ext cx="2376487" cy="504825"/>
        </p:xfrm>
        <a:graphic>
          <a:graphicData uri="http://schemas.openxmlformats.org/drawingml/2006/table">
            <a:tbl>
              <a:tblPr/>
              <a:tblGrid>
                <a:gridCol w="1189037"/>
                <a:gridCol w="118745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198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E15FED-386E-4BA1-8BBF-DB7BD445FF3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条单寄存器指令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3581400" cy="11525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格式：</a:t>
            </a:r>
          </a:p>
          <a:p>
            <a:pPr eaLnBrk="1" hangingPunct="1"/>
            <a:r>
              <a:rPr lang="zh-CN" altLang="en-US" sz="2400" smtClean="0"/>
              <a:t>操作码及功能：</a:t>
            </a:r>
          </a:p>
        </p:txBody>
      </p:sp>
      <p:graphicFrame>
        <p:nvGraphicFramePr>
          <p:cNvPr id="549936" name="Group 48"/>
          <p:cNvGraphicFramePr>
            <a:graphicFrameLocks noGrp="1"/>
          </p:cNvGraphicFramePr>
          <p:nvPr>
            <p:ph idx="4294967295"/>
          </p:nvPr>
        </p:nvGraphicFramePr>
        <p:xfrm>
          <a:off x="4222750" y="1173163"/>
          <a:ext cx="3887788" cy="1079500"/>
        </p:xfrm>
        <a:graphic>
          <a:graphicData uri="http://schemas.openxmlformats.org/drawingml/2006/table">
            <a:tbl>
              <a:tblPr/>
              <a:tblGrid>
                <a:gridCol w="915988"/>
                <a:gridCol w="1828800"/>
                <a:gridCol w="11430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 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DR/SR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950" name="Group 62"/>
          <p:cNvGraphicFramePr>
            <a:graphicFrameLocks noGrp="1"/>
          </p:cNvGraphicFramePr>
          <p:nvPr>
            <p:ph sz="half" idx="4294967295"/>
          </p:nvPr>
        </p:nvGraphicFramePr>
        <p:xfrm>
          <a:off x="847725" y="2684463"/>
          <a:ext cx="7167563" cy="2803526"/>
        </p:xfrm>
        <a:graphic>
          <a:graphicData uri="http://schemas.openxmlformats.org/drawingml/2006/table">
            <a:tbl>
              <a:tblPr/>
              <a:tblGrid>
                <a:gridCol w="2006600"/>
                <a:gridCol w="1730375"/>
                <a:gridCol w="3430588"/>
              </a:tblGrid>
              <a:tr h="700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032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INC  DR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(DR)+1→DR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00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DEC  DR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(DR)-1→DR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000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CLR  DR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49935" name="Picture 4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99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B06F66-ED83-4330-BED1-65558885A7E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条存储器访问类指令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73163"/>
            <a:ext cx="4032250" cy="13684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格式：</a:t>
            </a:r>
          </a:p>
          <a:p>
            <a:pPr eaLnBrk="1" hangingPunct="1"/>
            <a:r>
              <a:rPr lang="zh-CN" altLang="en-US" sz="2400" smtClean="0"/>
              <a:t>操作码及功能：</a:t>
            </a:r>
          </a:p>
          <a:p>
            <a:pPr eaLnBrk="1" hangingPunct="1"/>
            <a:r>
              <a:rPr lang="en-US" altLang="zh-CN" sz="2400" smtClean="0">
                <a:solidFill>
                  <a:srgbClr val="CC3300"/>
                </a:solidFill>
              </a:rPr>
              <a:t>SI</a:t>
            </a:r>
            <a:r>
              <a:rPr lang="zh-CN" altLang="en-US" sz="2400" smtClean="0">
                <a:solidFill>
                  <a:srgbClr val="CC3300"/>
                </a:solidFill>
              </a:rPr>
              <a:t>隐含为</a:t>
            </a:r>
            <a:r>
              <a:rPr lang="en-US" altLang="zh-CN" sz="2400" smtClean="0">
                <a:solidFill>
                  <a:srgbClr val="CC3300"/>
                </a:solidFill>
              </a:rPr>
              <a:t>R2</a:t>
            </a:r>
          </a:p>
        </p:txBody>
      </p:sp>
      <p:graphicFrame>
        <p:nvGraphicFramePr>
          <p:cNvPr id="550987" name="Group 75"/>
          <p:cNvGraphicFramePr>
            <a:graphicFrameLocks noGrp="1"/>
          </p:cNvGraphicFramePr>
          <p:nvPr>
            <p:ph sz="half" idx="4294967295"/>
          </p:nvPr>
        </p:nvGraphicFramePr>
        <p:xfrm>
          <a:off x="4151313" y="1146175"/>
          <a:ext cx="4033837" cy="1490664"/>
        </p:xfrm>
        <a:graphic>
          <a:graphicData uri="http://schemas.openxmlformats.org/drawingml/2006/table">
            <a:tbl>
              <a:tblPr/>
              <a:tblGrid>
                <a:gridCol w="946150"/>
                <a:gridCol w="1238250"/>
                <a:gridCol w="925512"/>
                <a:gridCol w="923925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I3 I2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MOD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873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ADDR/DISP/X 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0937" name="Group 25"/>
          <p:cNvGraphicFramePr>
            <a:graphicFrameLocks noGrp="1"/>
          </p:cNvGraphicFramePr>
          <p:nvPr>
            <p:ph sz="half" idx="4294967295"/>
          </p:nvPr>
        </p:nvGraphicFramePr>
        <p:xfrm>
          <a:off x="514350" y="2973388"/>
          <a:ext cx="8101013" cy="2451100"/>
        </p:xfrm>
        <a:graphic>
          <a:graphicData uri="http://schemas.openxmlformats.org/drawingml/2006/table">
            <a:tbl>
              <a:tblPr/>
              <a:tblGrid>
                <a:gridCol w="828675"/>
                <a:gridCol w="1295400"/>
                <a:gridCol w="1439863"/>
                <a:gridCol w="1009650"/>
                <a:gridCol w="719137"/>
                <a:gridCol w="2808288"/>
              </a:tblGrid>
              <a:tr h="5302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寻址方式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EA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OP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29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直接寻址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ADDR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LDA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[EA]→DR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29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间接寻址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[ADDR]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9629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变址寻址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+X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JMP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EA→PC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319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相对寻址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+DISP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JZC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FC+FZ=1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，则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EA→ PC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，否则，结束指令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50983" name="Picture 71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509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509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F08D31-B8D2-41E3-9D0A-DF80DB292FB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条</a:t>
            </a:r>
            <a:r>
              <a:rPr lang="en-US" altLang="zh-CN" smtClean="0"/>
              <a:t>I/O</a:t>
            </a:r>
            <a:r>
              <a:rPr lang="zh-CN" altLang="en-US" smtClean="0"/>
              <a:t>指令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3581400" cy="14700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格式：</a:t>
            </a:r>
          </a:p>
          <a:p>
            <a:pPr eaLnBrk="1" hangingPunct="1"/>
            <a:r>
              <a:rPr lang="zh-CN" altLang="en-US" sz="2400" smtClean="0"/>
              <a:t>操作码及功能：</a:t>
            </a:r>
          </a:p>
        </p:txBody>
      </p:sp>
      <p:graphicFrame>
        <p:nvGraphicFramePr>
          <p:cNvPr id="551994" name="Group 58"/>
          <p:cNvGraphicFramePr>
            <a:graphicFrameLocks noGrp="1"/>
          </p:cNvGraphicFramePr>
          <p:nvPr>
            <p:ph idx="4294967295"/>
          </p:nvPr>
        </p:nvGraphicFramePr>
        <p:xfrm>
          <a:off x="4432300" y="1146175"/>
          <a:ext cx="3887788" cy="1636713"/>
        </p:xfrm>
        <a:graphic>
          <a:graphicData uri="http://schemas.openxmlformats.org/drawingml/2006/table">
            <a:tbl>
              <a:tblPr/>
              <a:tblGrid>
                <a:gridCol w="915988"/>
                <a:gridCol w="1828800"/>
                <a:gridCol w="1143000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 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02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PORTAR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1992" name="Group 56"/>
          <p:cNvGraphicFramePr>
            <a:graphicFrameLocks noGrp="1"/>
          </p:cNvGraphicFramePr>
          <p:nvPr>
            <p:ph sz="half" idx="4294967295"/>
          </p:nvPr>
        </p:nvGraphicFramePr>
        <p:xfrm>
          <a:off x="539750" y="3333750"/>
          <a:ext cx="7788275" cy="1649413"/>
        </p:xfrm>
        <a:graphic>
          <a:graphicData uri="http://schemas.openxmlformats.org/drawingml/2006/table">
            <a:tbl>
              <a:tblPr/>
              <a:tblGrid>
                <a:gridCol w="3240088"/>
                <a:gridCol w="1709737"/>
                <a:gridCol w="2838450"/>
              </a:tblGrid>
              <a:tr h="549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 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[PORTAR]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(PORTAR)→DR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OUT  DR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[PORTAR]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(DR)→ PORTAR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51982" name="Picture 46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519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9C1752-C8A5-43BF-9D23-9F929FEB5CB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条过程控制类指令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3659187" cy="22320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格式：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CALL  ADDR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(PC) 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→(SP), </a:t>
            </a:r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(SP)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→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SP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→PC</a:t>
            </a:r>
            <a:endParaRPr lang="en-US" altLang="zh-CN" sz="24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53013" name="Group 53"/>
          <p:cNvGraphicFramePr>
            <a:graphicFrameLocks noGrp="1"/>
          </p:cNvGraphicFramePr>
          <p:nvPr>
            <p:ph idx="4294967295"/>
          </p:nvPr>
        </p:nvGraphicFramePr>
        <p:xfrm>
          <a:off x="4432300" y="1146175"/>
          <a:ext cx="3887788" cy="1636713"/>
        </p:xfrm>
        <a:graphic>
          <a:graphicData uri="http://schemas.openxmlformats.org/drawingml/2006/table">
            <a:tbl>
              <a:tblPr/>
              <a:tblGrid>
                <a:gridCol w="915988"/>
                <a:gridCol w="1828800"/>
                <a:gridCol w="1143000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 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××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02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2986" name="Rectangle 26"/>
          <p:cNvSpPr>
            <a:spLocks noChangeArrowheads="1"/>
          </p:cNvSpPr>
          <p:nvPr/>
        </p:nvSpPr>
        <p:spPr bwMode="auto">
          <a:xfrm>
            <a:off x="468313" y="3789363"/>
            <a:ext cx="34559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格式：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RET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(SP)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＋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→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SP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((SP))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→PC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53012" name="Group 52"/>
          <p:cNvGraphicFramePr>
            <a:graphicFrameLocks noGrp="1"/>
          </p:cNvGraphicFramePr>
          <p:nvPr/>
        </p:nvGraphicFramePr>
        <p:xfrm>
          <a:off x="4500563" y="3573463"/>
          <a:ext cx="3671887" cy="1106487"/>
        </p:xfrm>
        <a:graphic>
          <a:graphicData uri="http://schemas.openxmlformats.org/drawingml/2006/table">
            <a:tbl>
              <a:tblPr/>
              <a:tblGrid>
                <a:gridCol w="865187"/>
                <a:gridCol w="1727200"/>
                <a:gridCol w="1079500"/>
              </a:tblGrid>
              <a:tr h="576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 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××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pic>
        <p:nvPicPr>
          <p:cNvPr id="553007" name="Picture 47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529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530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  <p:bldP spid="552986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C4EDCB-E29F-40A3-9693-A15E5EF41EB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211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程序设计</a:t>
            </a:r>
          </a:p>
        </p:txBody>
      </p:sp>
      <p:sp>
        <p:nvSpPr>
          <p:cNvPr id="94212" name="Rectangle 7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编写程序，实现：将内存单元</a:t>
            </a:r>
            <a:r>
              <a:rPr lang="en-US" altLang="zh-CN" smtClean="0"/>
              <a:t>20H</a:t>
            </a:r>
            <a:r>
              <a:rPr lang="en-US" altLang="zh-CN" smtClean="0">
                <a:latin typeface="Arial" panose="020B0604020202020204" pitchFamily="34" charset="0"/>
              </a:rPr>
              <a:t>—</a:t>
            </a:r>
            <a:r>
              <a:rPr lang="en-US" altLang="zh-CN" smtClean="0"/>
              <a:t>29H</a:t>
            </a:r>
            <a:r>
              <a:rPr lang="zh-CN" altLang="en-US" smtClean="0"/>
              <a:t>的数据相加，结果存入</a:t>
            </a:r>
            <a:r>
              <a:rPr lang="en-US" altLang="zh-CN" smtClean="0"/>
              <a:t>2AH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如果使用</a:t>
            </a:r>
            <a:r>
              <a:rPr lang="en-US" altLang="zh-CN" smtClean="0"/>
              <a:t>C</a:t>
            </a:r>
            <a:r>
              <a:rPr lang="zh-CN" altLang="en-US" smtClean="0"/>
              <a:t>语言，则程序如下：</a:t>
            </a:r>
          </a:p>
          <a:p>
            <a:pPr lvl="1" eaLnBrk="1" hangingPunct="1"/>
            <a:r>
              <a:rPr lang="en-US" altLang="zh-CN" smtClean="0"/>
              <a:t>Char N[10],i,Sum=0;</a:t>
            </a:r>
          </a:p>
          <a:p>
            <a:pPr lvl="1" eaLnBrk="1" hangingPunct="1"/>
            <a:r>
              <a:rPr lang="en-US" altLang="zh-CN" smtClean="0"/>
              <a:t>For(i=0;i&lt;10;i++)</a:t>
            </a:r>
          </a:p>
          <a:p>
            <a:pPr lvl="1" eaLnBrk="1" hangingPunct="1"/>
            <a:r>
              <a:rPr lang="en-US" altLang="zh-CN" smtClean="0"/>
              <a:t>	Sum+=N[i];</a:t>
            </a:r>
          </a:p>
          <a:p>
            <a:pPr eaLnBrk="1" hangingPunct="1"/>
            <a:r>
              <a:rPr lang="zh-CN" altLang="en-US" smtClean="0"/>
              <a:t>该</a:t>
            </a:r>
            <a:r>
              <a:rPr lang="en-US" altLang="zh-CN" smtClean="0"/>
              <a:t>C</a:t>
            </a:r>
            <a:r>
              <a:rPr lang="zh-CN" altLang="en-US" smtClean="0"/>
              <a:t>语言程序经过编译后，变成了该</a:t>
            </a:r>
            <a:r>
              <a:rPr lang="en-US" altLang="zh-CN" smtClean="0"/>
              <a:t>CPU</a:t>
            </a:r>
            <a:r>
              <a:rPr lang="zh-CN" altLang="en-US" smtClean="0"/>
              <a:t>的机器语言程序：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75E0E9-08B1-4820-AE7D-5C69D8A3CD7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机器语言程序设计</a:t>
            </a:r>
          </a:p>
        </p:txBody>
      </p:sp>
      <p:graphicFrame>
        <p:nvGraphicFramePr>
          <p:cNvPr id="605260" name="Group 76"/>
          <p:cNvGraphicFramePr>
            <a:graphicFrameLocks noGrp="1"/>
          </p:cNvGraphicFramePr>
          <p:nvPr>
            <p:ph idx="4294967295"/>
          </p:nvPr>
        </p:nvGraphicFramePr>
        <p:xfrm>
          <a:off x="539750" y="836613"/>
          <a:ext cx="8280400" cy="5945419"/>
        </p:xfrm>
        <a:graphic>
          <a:graphicData uri="http://schemas.openxmlformats.org/drawingml/2006/table">
            <a:tbl>
              <a:tblPr/>
              <a:tblGrid>
                <a:gridCol w="733425"/>
                <a:gridCol w="1566863"/>
                <a:gridCol w="2019300"/>
                <a:gridCol w="3960812"/>
              </a:tblGrid>
              <a:tr h="3962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机器码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11111100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CLR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当作累加器。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01H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10000010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00101011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LDA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[2BH]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直接地址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2BH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当作计数器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变址寄存器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其初值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0AH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存放在单元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2BH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中。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83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02H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10100001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00011111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LDA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[SI+1FH]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取出需要累加的数据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采用变址寻址方式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次地址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=29H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04H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05H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00010100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累加。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06H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11111010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DEC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计数器递减；并影响标志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FZ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07H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10111100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00000100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JZC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相对位移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04H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FC+FZ=1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转移（退出循环），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顺序执行（无借位不为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）即循环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09H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10000100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00101010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STA  [2AH],R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直接地址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存储累加和；采用直接寻址方式。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0BH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10001000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00000011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JMP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直接地址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无条件转移；采用直接寻址方式。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0CH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0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0DH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--------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: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52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67C595-A528-4E4E-BE16-7972BE8C28C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259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变量在内存和寄存器中的分配</a:t>
            </a:r>
          </a:p>
        </p:txBody>
      </p:sp>
      <p:graphicFrame>
        <p:nvGraphicFramePr>
          <p:cNvPr id="555147" name="Group 139"/>
          <p:cNvGraphicFramePr>
            <a:graphicFrameLocks noGrp="1"/>
          </p:cNvGraphicFramePr>
          <p:nvPr>
            <p:ph idx="4294967295"/>
          </p:nvPr>
        </p:nvGraphicFramePr>
        <p:xfrm>
          <a:off x="684213" y="1125538"/>
          <a:ext cx="7921625" cy="4770441"/>
        </p:xfrm>
        <a:graphic>
          <a:graphicData uri="http://schemas.openxmlformats.org/drawingml/2006/table">
            <a:tbl>
              <a:tblPr/>
              <a:tblGrid>
                <a:gridCol w="708025"/>
                <a:gridCol w="1512887"/>
                <a:gridCol w="1949450"/>
                <a:gridCol w="973138"/>
                <a:gridCol w="2778125"/>
              </a:tblGrid>
              <a:tr h="396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39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20H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N[0]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21H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N[1]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29H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N[9]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累加和，相当于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变量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2BH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00001010B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计数值常数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0AH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相当于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变量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23">
                <a:tc grid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寄存器分配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用作存储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Sum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变量的计算中间结果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93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用于存储每次累加的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N[i]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变量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用作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的操作寄存器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55059" name="Picture 51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D6310B-6FA4-4210-B843-2D05B076501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CPU</a:t>
            </a:r>
            <a:r>
              <a:rPr lang="zh-CN" altLang="en-US" sz="4000" smtClean="0"/>
              <a:t>增加</a:t>
            </a:r>
            <a:r>
              <a:rPr lang="en-US" altLang="zh-CN" sz="4000" smtClean="0"/>
              <a:t>2</a:t>
            </a:r>
            <a:r>
              <a:rPr lang="zh-CN" altLang="en-US" sz="4000" smtClean="0"/>
              <a:t>条指令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3659187" cy="1512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</a:rPr>
              <a:t>格式：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</a:rPr>
              <a:t>MOV1  DR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</a:rPr>
              <a:t>#Data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</a:rPr>
              <a:t>Data </a:t>
            </a: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→DR </a:t>
            </a:r>
          </a:p>
        </p:txBody>
      </p:sp>
      <p:graphicFrame>
        <p:nvGraphicFramePr>
          <p:cNvPr id="598020" name="Group 4"/>
          <p:cNvGraphicFramePr>
            <a:graphicFrameLocks noGrp="1"/>
          </p:cNvGraphicFramePr>
          <p:nvPr>
            <p:ph idx="4294967295"/>
          </p:nvPr>
        </p:nvGraphicFramePr>
        <p:xfrm>
          <a:off x="4432300" y="1146175"/>
          <a:ext cx="3887788" cy="1636713"/>
        </p:xfrm>
        <a:graphic>
          <a:graphicData uri="http://schemas.openxmlformats.org/drawingml/2006/table">
            <a:tbl>
              <a:tblPr/>
              <a:tblGrid>
                <a:gridCol w="915988"/>
                <a:gridCol w="1828800"/>
                <a:gridCol w="1143000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 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DR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02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8042" name="Rectangle 26"/>
          <p:cNvSpPr>
            <a:spLocks noChangeArrowheads="1"/>
          </p:cNvSpPr>
          <p:nvPr/>
        </p:nvSpPr>
        <p:spPr bwMode="auto">
          <a:xfrm>
            <a:off x="468313" y="3789363"/>
            <a:ext cx="3887787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格式：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JNZ  $+Disp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FZ=0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时，程序转移，即：（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PC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+Disp→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PC</a:t>
            </a:r>
          </a:p>
          <a:p>
            <a:pPr eaLnBrk="1" hangingPunct="1"/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FZ=1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时，顺序执行，即指令结束</a:t>
            </a:r>
          </a:p>
        </p:txBody>
      </p:sp>
      <p:graphicFrame>
        <p:nvGraphicFramePr>
          <p:cNvPr id="598085" name="Group 69"/>
          <p:cNvGraphicFramePr>
            <a:graphicFrameLocks noGrp="1"/>
          </p:cNvGraphicFramePr>
          <p:nvPr/>
        </p:nvGraphicFramePr>
        <p:xfrm>
          <a:off x="4500563" y="3573463"/>
          <a:ext cx="3671887" cy="1636713"/>
        </p:xfrm>
        <a:graphic>
          <a:graphicData uri="http://schemas.openxmlformats.org/drawingml/2006/table">
            <a:tbl>
              <a:tblPr/>
              <a:tblGrid>
                <a:gridCol w="865187"/>
                <a:gridCol w="1727200"/>
                <a:gridCol w="1079500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I7  I6</a:t>
                      </a:r>
                    </a:p>
                  </a:txBody>
                  <a:tcPr marL="18000" marR="18000" marT="18000" marB="180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I5  I4  I3 I2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I1 I0</a:t>
                      </a:r>
                    </a:p>
                  </a:txBody>
                  <a:tcPr marL="18000" marR="18000" marT="18000" marB="180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××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302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Disp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98061" name="Picture 4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980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980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8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8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 autoUpdateAnimBg="0"/>
      <p:bldP spid="598042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F61276-CF22-469E-A4D0-6B3B0E55CDD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8307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新的程序设计</a:t>
            </a:r>
          </a:p>
        </p:txBody>
      </p:sp>
      <p:sp>
        <p:nvSpPr>
          <p:cNvPr id="98308" name="Rectangle 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编写程序，实现：将内存单元</a:t>
            </a:r>
            <a:r>
              <a:rPr lang="en-US" altLang="zh-CN" dirty="0" smtClean="0"/>
              <a:t>20H</a:t>
            </a:r>
            <a:r>
              <a:rPr lang="en-US" altLang="zh-CN" dirty="0" smtClean="0">
                <a:latin typeface="Arial" panose="020B0604020202020204" pitchFamily="34" charset="0"/>
              </a:rPr>
              <a:t>—</a:t>
            </a:r>
            <a:r>
              <a:rPr lang="en-US" altLang="zh-CN" dirty="0" smtClean="0"/>
              <a:t>29H</a:t>
            </a:r>
            <a:r>
              <a:rPr lang="zh-CN" altLang="en-US" dirty="0" smtClean="0"/>
              <a:t>的数据相加，结果存入</a:t>
            </a:r>
            <a:r>
              <a:rPr lang="en-US" altLang="zh-CN" dirty="0" smtClean="0"/>
              <a:t>2AH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如果使用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语言，则程序如下：</a:t>
            </a:r>
          </a:p>
          <a:p>
            <a:pPr lvl="1" eaLnBrk="1" hangingPunct="1"/>
            <a:r>
              <a:rPr lang="en-US" altLang="zh-CN" dirty="0" smtClean="0"/>
              <a:t>Char N[10],</a:t>
            </a:r>
            <a:r>
              <a:rPr lang="en-US" altLang="zh-CN" dirty="0" err="1" smtClean="0"/>
              <a:t>i,Sum</a:t>
            </a:r>
            <a:r>
              <a:rPr lang="en-US" altLang="zh-CN" dirty="0" smtClean="0"/>
              <a:t>=0;</a:t>
            </a:r>
          </a:p>
          <a:p>
            <a:pPr lvl="1" eaLnBrk="1" hangingPunct="1"/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</a:t>
            </a:r>
          </a:p>
          <a:p>
            <a:pPr lvl="1" eaLnBrk="1" hangingPunct="1"/>
            <a:r>
              <a:rPr lang="en-US" altLang="zh-CN" dirty="0" smtClean="0"/>
              <a:t>	Sum+=N[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eaLnBrk="1" hangingPunct="1"/>
            <a:r>
              <a:rPr lang="zh-CN" altLang="en-US" dirty="0" smtClean="0"/>
              <a:t>该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语言程序经过编译后，变成了该新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的机器语言程序：</a:t>
            </a:r>
          </a:p>
        </p:txBody>
      </p:sp>
      <p:sp>
        <p:nvSpPr>
          <p:cNvPr id="600142" name="AutoShape 78"/>
          <p:cNvSpPr>
            <a:spLocks noChangeArrowheads="1"/>
          </p:cNvSpPr>
          <p:nvPr/>
        </p:nvSpPr>
        <p:spPr bwMode="auto">
          <a:xfrm>
            <a:off x="4859338" y="2420938"/>
            <a:ext cx="2881312" cy="863600"/>
          </a:xfrm>
          <a:prstGeom prst="wedgeRoundRectCallout">
            <a:avLst>
              <a:gd name="adj1" fmla="val -79148"/>
              <a:gd name="adj2" fmla="val 130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该编译程序也是机器语言程序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0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4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02E6DE-C102-4A43-AC6E-C777681A934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机器语言程序设计</a:t>
            </a:r>
          </a:p>
        </p:txBody>
      </p:sp>
      <p:graphicFrame>
        <p:nvGraphicFramePr>
          <p:cNvPr id="604164" name="Group 4"/>
          <p:cNvGraphicFramePr>
            <a:graphicFrameLocks noGrp="1"/>
          </p:cNvGraphicFramePr>
          <p:nvPr>
            <p:ph idx="4294967295"/>
          </p:nvPr>
        </p:nvGraphicFramePr>
        <p:xfrm>
          <a:off x="468313" y="1341438"/>
          <a:ext cx="8280400" cy="5110160"/>
        </p:xfrm>
        <a:graphic>
          <a:graphicData uri="http://schemas.openxmlformats.org/drawingml/2006/table">
            <a:tbl>
              <a:tblPr/>
              <a:tblGrid>
                <a:gridCol w="733425"/>
                <a:gridCol w="1566862"/>
                <a:gridCol w="2090738"/>
                <a:gridCol w="3889375"/>
              </a:tblGrid>
              <a:tr h="3962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机器码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备注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11111100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CLR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当作累加器，先清零。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01H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11010010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00001010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MOV1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0AH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立即数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776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当作计数器兼变址寄存器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SI;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其初值为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0AH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4614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02H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03H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10100001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00011111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LDA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[SI+1FH]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取出需要累加的数据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采用变址寻址方式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次地址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=29H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04H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05H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00010100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ADD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累加。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70112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06H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11111010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DEC  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计数器递减；并影响标志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FZ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07H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11010100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11111010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JNZ  L1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相对位移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0FAH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FZ=0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循环（转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FZ=1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退出循环（顺序执行）。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08H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09H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10000100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00101010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STA  [2AH],R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直接地址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30263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825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46238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存储累加和；采用直接寻址方式。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2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0AH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4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7040</TotalTime>
  <Words>9101</Words>
  <Application>Microsoft Office PowerPoint</Application>
  <PresentationFormat>全屏显示(4:3)</PresentationFormat>
  <Paragraphs>1923</Paragraphs>
  <Slides>114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27" baseType="lpstr">
      <vt:lpstr>Arial Rounded MT Bold</vt:lpstr>
      <vt:lpstr>Gulim</vt:lpstr>
      <vt:lpstr>黑体</vt:lpstr>
      <vt:lpstr>楷体_GB2312</vt:lpstr>
      <vt:lpstr>宋体</vt:lpstr>
      <vt:lpstr>Arial</vt:lpstr>
      <vt:lpstr>Cambria Math</vt:lpstr>
      <vt:lpstr>Times New Roman</vt:lpstr>
      <vt:lpstr>Verdana</vt:lpstr>
      <vt:lpstr>Wingdings</vt:lpstr>
      <vt:lpstr>sample</vt:lpstr>
      <vt:lpstr>Image</vt:lpstr>
      <vt:lpstr>Visio</vt:lpstr>
      <vt:lpstr>PowerPoint 演示文稿</vt:lpstr>
      <vt:lpstr>第六章 指令系统</vt:lpstr>
      <vt:lpstr>6.1 指令格式</vt:lpstr>
      <vt:lpstr>一、指令操作码与地址码</vt:lpstr>
      <vt:lpstr>一、指令操作码与地址码</vt:lpstr>
      <vt:lpstr>1、操作码</vt:lpstr>
      <vt:lpstr>2、操作数类型</vt:lpstr>
      <vt:lpstr>3、地址码</vt:lpstr>
      <vt:lpstr>3、按照地址码分类</vt:lpstr>
      <vt:lpstr>二、指令字长和操作码扩展</vt:lpstr>
      <vt:lpstr>1、指令字长度</vt:lpstr>
      <vt:lpstr>1、指令字长度</vt:lpstr>
      <vt:lpstr>2、指令操作码扩展</vt:lpstr>
      <vt:lpstr>举例</vt:lpstr>
      <vt:lpstr>6.2 寻址方式</vt:lpstr>
      <vt:lpstr>6.2 寻址方式</vt:lpstr>
      <vt:lpstr>一、指令寻址</vt:lpstr>
      <vt:lpstr>二、数据寻址</vt:lpstr>
      <vt:lpstr>二、数据寻址</vt:lpstr>
      <vt:lpstr>1、立即寻址(Immediate Addressing）</vt:lpstr>
      <vt:lpstr>2、直接寻址(Direct Addressing)</vt:lpstr>
      <vt:lpstr>3、间接寻址( Indirect Addressing )</vt:lpstr>
      <vt:lpstr>PowerPoint 演示文稿</vt:lpstr>
      <vt:lpstr>4、寄存器寻址方式</vt:lpstr>
      <vt:lpstr>5、寄存器间接寻址方式</vt:lpstr>
      <vt:lpstr>PowerPoint 演示文稿</vt:lpstr>
      <vt:lpstr>6、变址寻址（Indexed Addressing）</vt:lpstr>
      <vt:lpstr>6、变址寻址（Indexed Addressing）</vt:lpstr>
      <vt:lpstr>6、变址寻址（Indexed Addressing）</vt:lpstr>
      <vt:lpstr>7、基址寻址 ( Based Addressing )</vt:lpstr>
      <vt:lpstr>7、基址寻址 ( Based Addressing )</vt:lpstr>
      <vt:lpstr>8、基址变址寻址 </vt:lpstr>
      <vt:lpstr>9、相对寻址 ( Relative Addressing )</vt:lpstr>
      <vt:lpstr>9、相对寻址 ( Relative Addressing )</vt:lpstr>
      <vt:lpstr>10、堆栈寻址 ( Stack Addressing )</vt:lpstr>
      <vt:lpstr>10、堆栈寻址 ( Stack Addressing )</vt:lpstr>
      <vt:lpstr>堆栈的结构</vt:lpstr>
      <vt:lpstr>对堆栈的访问与操作</vt:lpstr>
      <vt:lpstr>堆栈指令的实现</vt:lpstr>
      <vt:lpstr>总结</vt:lpstr>
      <vt:lpstr>6.3 指令类型 </vt:lpstr>
      <vt:lpstr>PowerPoint 演示文稿</vt:lpstr>
      <vt:lpstr>6.3 指令类型</vt:lpstr>
      <vt:lpstr>6.3 指令类型</vt:lpstr>
      <vt:lpstr>6.3 指令类型</vt:lpstr>
      <vt:lpstr>6.4  指令系统的设计技术 </vt:lpstr>
      <vt:lpstr>一、指令系统的要求</vt:lpstr>
      <vt:lpstr>二、指令系统的发展 </vt:lpstr>
      <vt:lpstr>二、指令系统的发展</vt:lpstr>
      <vt:lpstr>三、CISC的特点</vt:lpstr>
      <vt:lpstr>三、CISC的特点</vt:lpstr>
      <vt:lpstr>四、RISC的特点</vt:lpstr>
      <vt:lpstr>同CISC比较，RISC的优点</vt:lpstr>
      <vt:lpstr>同CISC比较，RISC的优点</vt:lpstr>
      <vt:lpstr>五、指令系统举例 </vt:lpstr>
      <vt:lpstr>1、Pentium 指令系统 </vt:lpstr>
      <vt:lpstr>PowerPoint 演示文稿</vt:lpstr>
      <vt:lpstr>2、MIPS32指令系统（RISC）</vt:lpstr>
      <vt:lpstr>2、MIPS32指令系统（RISC）</vt:lpstr>
      <vt:lpstr>（1）MIPS32指令类型</vt:lpstr>
      <vt:lpstr>（2）MIPS32指令格式</vt:lpstr>
      <vt:lpstr>（2）MIPS32指令格式</vt:lpstr>
      <vt:lpstr>（2）MIPS32指令格式</vt:lpstr>
      <vt:lpstr>（2）MIPS32指令格式</vt:lpstr>
      <vt:lpstr>（2）MIPS32指令格式</vt:lpstr>
      <vt:lpstr>（3）MIPS32寻址方式</vt:lpstr>
      <vt:lpstr>MIPS32寄存器堆</vt:lpstr>
      <vt:lpstr>（3） MIPS32寻址方式</vt:lpstr>
      <vt:lpstr>（3） MIPS32寻址方式</vt:lpstr>
      <vt:lpstr>（3） MIPS32寻址方式</vt:lpstr>
      <vt:lpstr>（3） MIPS32寻址方式</vt:lpstr>
      <vt:lpstr>（3） MIPS32寻址方式</vt:lpstr>
      <vt:lpstr>（3） MIPS32寻址方式</vt:lpstr>
      <vt:lpstr>（3） MIPS32寻址方式</vt:lpstr>
      <vt:lpstr>（3） MIPS32寻址方式</vt:lpstr>
      <vt:lpstr>（3） MIPS32寻址方式</vt:lpstr>
      <vt:lpstr>（3） MIPS32寻址方式</vt:lpstr>
      <vt:lpstr>（3） MIPS32寻址方式</vt:lpstr>
      <vt:lpstr>MIPS32指令系统编码</vt:lpstr>
      <vt:lpstr>3、模型机上8位字长的指令系统设计</vt:lpstr>
      <vt:lpstr>① 模型机指令格式</vt:lpstr>
      <vt:lpstr>格式2：带寻址方式码的指令格式</vt:lpstr>
      <vt:lpstr>格式3：三字指令 </vt:lpstr>
      <vt:lpstr>格式4：操作码扩展指令格式 </vt:lpstr>
      <vt:lpstr>② 模型机寻址方式</vt:lpstr>
      <vt:lpstr>带寻址方式MOD的指令格式（格式2）</vt:lpstr>
      <vt:lpstr>③ 模型机指令系统设计</vt:lpstr>
      <vt:lpstr>指令系统设计举例</vt:lpstr>
      <vt:lpstr>5条双寄存器算术逻辑运算类指令</vt:lpstr>
      <vt:lpstr>3条单寄存器指令</vt:lpstr>
      <vt:lpstr>4条存储器访问类指令</vt:lpstr>
      <vt:lpstr>2条I/O指令</vt:lpstr>
      <vt:lpstr>2条过程控制类指令</vt:lpstr>
      <vt:lpstr>程序设计</vt:lpstr>
      <vt:lpstr>机器语言程序设计</vt:lpstr>
      <vt:lpstr>变量在内存和寄存器中的分配</vt:lpstr>
      <vt:lpstr>CPU增加2条指令</vt:lpstr>
      <vt:lpstr>新的程序设计</vt:lpstr>
      <vt:lpstr>机器语言程序设计</vt:lpstr>
      <vt:lpstr>变量在内存和寄存器中的分配</vt:lpstr>
      <vt:lpstr>本章小结</vt:lpstr>
      <vt:lpstr>本章小结</vt:lpstr>
      <vt:lpstr>作业</vt:lpstr>
      <vt:lpstr>课堂练习</vt:lpstr>
      <vt:lpstr>机器指令各字段的编码： </vt:lpstr>
      <vt:lpstr>内存地址的部分单元内容如下：</vt:lpstr>
      <vt:lpstr>（1）指令码分析：</vt:lpstr>
      <vt:lpstr>（2）写出程序的机器码</vt:lpstr>
      <vt:lpstr>（2）写出程序的机器码</vt:lpstr>
      <vt:lpstr>课后练习</vt:lpstr>
      <vt:lpstr>下面是该模型机的指令系统的一部分： </vt:lpstr>
      <vt:lpstr>内存地址的部分单元内容如下：</vt:lpstr>
      <vt:lpstr>PowerPoint 演示文稿</vt:lpstr>
      <vt:lpstr>PowerPoint 演示文稿</vt:lpstr>
    </vt:vector>
  </TitlesOfParts>
  <Company>hziee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subject>第6章 指令系统</dc:subject>
  <dc:creator>冯建文</dc:creator>
  <cp:lastModifiedBy>冯建文</cp:lastModifiedBy>
  <cp:revision>249</cp:revision>
  <dcterms:created xsi:type="dcterms:W3CDTF">2004-11-17T05:40:17Z</dcterms:created>
  <dcterms:modified xsi:type="dcterms:W3CDTF">2017-04-23T13:26:44Z</dcterms:modified>
</cp:coreProperties>
</file>